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714" r:id="rId3"/>
    <p:sldId id="715" r:id="rId4"/>
    <p:sldId id="650" r:id="rId5"/>
    <p:sldId id="667" r:id="rId6"/>
    <p:sldId id="666" r:id="rId7"/>
    <p:sldId id="702" r:id="rId8"/>
    <p:sldId id="716" r:id="rId9"/>
    <p:sldId id="717" r:id="rId10"/>
    <p:sldId id="718" r:id="rId11"/>
    <p:sldId id="1929" r:id="rId12"/>
    <p:sldId id="720" r:id="rId13"/>
    <p:sldId id="721" r:id="rId14"/>
    <p:sldId id="724" r:id="rId15"/>
    <p:sldId id="1928" r:id="rId16"/>
    <p:sldId id="723" r:id="rId17"/>
    <p:sldId id="722" r:id="rId18"/>
    <p:sldId id="192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4372C4"/>
    <a:srgbClr val="000208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7" autoAdjust="0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41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FESA (Front-End Software Architecture): CERN’s real-time application fram  ework.</a:t>
            </a:r>
          </a:p>
          <a:p>
            <a:r>
              <a:rPr lang="en-CH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7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710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43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808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88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Today the services are deployed “bare metal” but as Remi explains we’re looking at containers and container orchestration</a:t>
            </a:r>
          </a:p>
          <a:p>
            <a:r>
              <a:rPr lang="en-CH" dirty="0"/>
              <a:t>LSA (LHC Software Archeticture): CERN’s settings management system.</a:t>
            </a:r>
          </a:p>
          <a:p>
            <a:r>
              <a:rPr lang="en-CH" dirty="0"/>
              <a:t>NXCALS (CERN Accelerator Logging System): CERN’s long-term storage for acquisitions and, soon, settings.</a:t>
            </a:r>
          </a:p>
          <a:p>
            <a:r>
              <a:rPr lang="en-CH" dirty="0"/>
              <a:t>SIS (Software Interlock System): CERN’s non-real-time interlock system based on software decision trees.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0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CH"/>
              <a:t>Presentation layer (see Hermann 14) - In its own slide cite != techno Java, Python, Web and show a few pictures from Hermann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3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685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5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689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50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47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9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0421" y="65045"/>
            <a:ext cx="12496800" cy="632787"/>
          </a:xfrm>
          <a:solidFill>
            <a:schemeClr val="tx1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Bauhaus 93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464" y="721895"/>
            <a:ext cx="11806989" cy="55826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0FCA12F-019D-1E43-A889-75CBBEF27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48121" y="6528971"/>
            <a:ext cx="11514221" cy="276018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>
              <a:defRPr sz="1200" u="none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GB"/>
              <a:t>CERN Beams Controls Software &amp; Services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6034B45-2880-E642-8076-2BEF8AADA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1" y="6528972"/>
            <a:ext cx="982579" cy="27601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algn="l"/>
            <a:fld id="{7D17E85D-5C08-004D-9636-20F9EA8DBF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446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056141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CH"/>
              <a:t>Q1 2022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/>
              <a:t>CERN Beams Controls Software &amp; Services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1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36431"/>
            <a:ext cx="11376024" cy="4863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434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335600"/>
            <a:ext cx="11376024" cy="48636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3200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CERN Beams Controls Software &amp; Services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CERN Beams Controls Software &amp; Services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AC4F8E20-C856-4B82-AD25-6FB0F7BD58B2}"/>
              </a:ext>
            </a:extLst>
          </p:cNvPr>
          <p:cNvSpPr txBox="1">
            <a:spLocks/>
          </p:cNvSpPr>
          <p:nvPr userDrawn="1"/>
        </p:nvSpPr>
        <p:spPr>
          <a:xfrm>
            <a:off x="875616" y="6265766"/>
            <a:ext cx="13319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BE</a:t>
            </a:r>
          </a:p>
          <a:p>
            <a:pPr algn="l"/>
            <a:r>
              <a:rPr lang="en-US" sz="1000" dirty="0"/>
              <a:t>Beams Department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3BC9AC-4223-4549-8626-67069817AEB8}"/>
              </a:ext>
            </a:extLst>
          </p:cNvPr>
          <p:cNvCxnSpPr/>
          <p:nvPr userDrawn="1"/>
        </p:nvCxnSpPr>
        <p:spPr>
          <a:xfrm flipV="1">
            <a:off x="903288" y="6375610"/>
            <a:ext cx="0" cy="374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  <p:sldLayoutId id="21474836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microsoft.com/office/2007/relationships/hdphoto" Target="../media/hdphoto3.wdp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ccelconf.web.cern.ch/icalepcs2021/papers/mopv039.pdf#search=%20domain%3Daccelconf%2Eweb%2Ecern%2Ech%20%20%2Btitle%3A%22UCAP%22%20%20FileExtension%3Dpdf%20%2Durl%3Aabstract%20%2Durl%3Aaccelconf%2Fjacow" TargetMode="External"/><Relationship Id="rId4" Type="http://schemas.openxmlformats.org/officeDocument/2006/relationships/hyperlink" Target="https://accelconf.web.cern.ch/icalepcs2021/posters/mopv039_poster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cde.cern.ch/nxcals/search" TargetMode="External"/><Relationship Id="rId13" Type="http://schemas.openxmlformats.org/officeDocument/2006/relationships/image" Target="../media/image56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5" Type="http://schemas.openxmlformats.org/officeDocument/2006/relationships/image" Target="../media/image49.png"/><Relationship Id="rId10" Type="http://schemas.openxmlformats.org/officeDocument/2006/relationships/image" Target="../media/image53.png"/><Relationship Id="rId4" Type="http://schemas.openxmlformats.org/officeDocument/2006/relationships/image" Target="../media/image48.tiff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18" Type="http://schemas.openxmlformats.org/officeDocument/2006/relationships/image" Target="../media/image74.png"/><Relationship Id="rId3" Type="http://schemas.openxmlformats.org/officeDocument/2006/relationships/image" Target="../media/image59.svg"/><Relationship Id="rId21" Type="http://schemas.openxmlformats.org/officeDocument/2006/relationships/image" Target="../media/image77.png"/><Relationship Id="rId7" Type="http://schemas.openxmlformats.org/officeDocument/2006/relationships/image" Target="../media/image63.svg"/><Relationship Id="rId12" Type="http://schemas.openxmlformats.org/officeDocument/2006/relationships/image" Target="../media/image68.png"/><Relationship Id="rId17" Type="http://schemas.openxmlformats.org/officeDocument/2006/relationships/image" Target="../media/image73.png"/><Relationship Id="rId2" Type="http://schemas.openxmlformats.org/officeDocument/2006/relationships/image" Target="../media/image58.png"/><Relationship Id="rId16" Type="http://schemas.openxmlformats.org/officeDocument/2006/relationships/image" Target="../media/image72.png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svg"/><Relationship Id="rId15" Type="http://schemas.openxmlformats.org/officeDocument/2006/relationships/image" Target="../media/image71.png"/><Relationship Id="rId10" Type="http://schemas.openxmlformats.org/officeDocument/2006/relationships/image" Target="../media/image66.svg"/><Relationship Id="rId19" Type="http://schemas.openxmlformats.org/officeDocument/2006/relationships/image" Target="../media/image75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4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emf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microsoft.com/office/2007/relationships/hdphoto" Target="../media/hdphoto2.wdp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An introduction to CERN Beams </a:t>
            </a:r>
            <a:br>
              <a:rPr lang="en-US" dirty="0"/>
            </a:br>
            <a:r>
              <a:rPr lang="en-US" dirty="0"/>
              <a:t>Controls Software &amp; Services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Chris Roderick</a:t>
            </a:r>
          </a:p>
          <a:p>
            <a:pPr algn="l"/>
            <a:r>
              <a:rPr lang="en-GB" sz="1800" dirty="0"/>
              <a:t>21-06-2024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Timeseries Data Logging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10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F96D3C-05A9-67EB-46DB-51036F1B7003}"/>
              </a:ext>
            </a:extLst>
          </p:cNvPr>
          <p:cNvGrpSpPr/>
          <p:nvPr/>
        </p:nvGrpSpPr>
        <p:grpSpPr>
          <a:xfrm>
            <a:off x="7617544" y="5167167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4A78C349-5714-95F3-9AC1-CD477BA9F8D8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A10B6C2D-00CE-7DA3-FA8D-D7BAB16E884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Timing System</a:t>
              </a:r>
            </a:p>
          </p:txBody>
        </p:sp>
      </p:grpSp>
      <p:pic>
        <p:nvPicPr>
          <p:cNvPr id="8" name="Picture 7" descr="Sticky OP.png">
            <a:extLst>
              <a:ext uri="{FF2B5EF4-FFF2-40B4-BE49-F238E27FC236}">
                <a16:creationId xmlns:a16="http://schemas.microsoft.com/office/drawing/2014/main" id="{43A138D6-B1C4-43D6-8EF0-679EDF6C77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234" y="1850078"/>
            <a:ext cx="1282201" cy="1471953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07AC8C73-2147-1C23-7741-21D05DB9FBF1}"/>
              </a:ext>
            </a:extLst>
          </p:cNvPr>
          <p:cNvSpPr/>
          <p:nvPr/>
        </p:nvSpPr>
        <p:spPr>
          <a:xfrm>
            <a:off x="3404001" y="1430609"/>
            <a:ext cx="1448150" cy="504810"/>
          </a:xfrm>
          <a:prstGeom prst="cloudCallout">
            <a:avLst>
              <a:gd name="adj1" fmla="val -59519"/>
              <a:gd name="adj2" fmla="val 5168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Values on the 06/06/2021 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19493B-FFB9-EDD1-18C6-34BE7A78C5C5}"/>
              </a:ext>
            </a:extLst>
          </p:cNvPr>
          <p:cNvGrpSpPr/>
          <p:nvPr/>
        </p:nvGrpSpPr>
        <p:grpSpPr>
          <a:xfrm>
            <a:off x="4414747" y="3099774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0E835E73-EA53-9596-084F-5D4CDFBA48B2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1D56DE47-7E19-D69B-6BCF-F6F47215139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NXCALS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5E5881-BF32-9C2C-0294-73E84FCE7147}"/>
              </a:ext>
            </a:extLst>
          </p:cNvPr>
          <p:cNvGrpSpPr/>
          <p:nvPr/>
        </p:nvGrpSpPr>
        <p:grpSpPr>
          <a:xfrm>
            <a:off x="6231611" y="3103641"/>
            <a:ext cx="910126" cy="467359"/>
            <a:chOff x="1559846" y="-518836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585C8B8-4B1D-BE8E-A026-8CE6D47601E8}"/>
                </a:ext>
              </a:extLst>
            </p:cNvPr>
            <p:cNvSpPr/>
            <p:nvPr/>
          </p:nvSpPr>
          <p:spPr>
            <a:xfrm>
              <a:off x="1559846" y="-518836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03EB52A3-13B1-D1DC-0F8B-CB928F55B10B}"/>
                </a:ext>
              </a:extLst>
            </p:cNvPr>
            <p:cNvSpPr/>
            <p:nvPr/>
          </p:nvSpPr>
          <p:spPr>
            <a:xfrm>
              <a:off x="1591786" y="-493587"/>
              <a:ext cx="3970771" cy="1026721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Hadoop</a:t>
              </a:r>
            </a:p>
          </p:txBody>
        </p:sp>
      </p:grp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A2208EAE-1F06-4A05-ADF5-BE08E6825190}"/>
              </a:ext>
            </a:extLst>
          </p:cNvPr>
          <p:cNvCxnSpPr>
            <a:stCxn id="19" idx="3"/>
            <a:endCxn id="11" idx="0"/>
          </p:cNvCxnSpPr>
          <p:nvPr/>
        </p:nvCxnSpPr>
        <p:spPr>
          <a:xfrm>
            <a:off x="4296644" y="2445605"/>
            <a:ext cx="573166" cy="65416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8F7EEAF-AEC4-DB83-FDE1-BF83695D348C}"/>
              </a:ext>
            </a:extLst>
          </p:cNvPr>
          <p:cNvSpPr txBox="1"/>
          <p:nvPr/>
        </p:nvSpPr>
        <p:spPr>
          <a:xfrm>
            <a:off x="4295239" y="2192531"/>
            <a:ext cx="1387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a, b, c @ 06-06-21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9BC772-5A99-1592-A618-4E430D765EB9}"/>
              </a:ext>
            </a:extLst>
          </p:cNvPr>
          <p:cNvGrpSpPr/>
          <p:nvPr/>
        </p:nvGrpSpPr>
        <p:grpSpPr>
          <a:xfrm>
            <a:off x="3488228" y="2173900"/>
            <a:ext cx="808416" cy="543409"/>
            <a:chOff x="1971" y="1145125"/>
            <a:chExt cx="4034656" cy="1090606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0A42FF61-10B7-559B-57A7-3E49CC3867A9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Rounded Rectangle 4">
              <a:extLst>
                <a:ext uri="{FF2B5EF4-FFF2-40B4-BE49-F238E27FC236}">
                  <a16:creationId xmlns:a16="http://schemas.microsoft.com/office/drawing/2014/main" id="{BECDFDB4-9E73-46D5-1413-8712641C279A}"/>
                </a:ext>
              </a:extLst>
            </p:cNvPr>
            <p:cNvSpPr/>
            <p:nvPr/>
          </p:nvSpPr>
          <p:spPr>
            <a:xfrm>
              <a:off x="33917" y="1177068"/>
              <a:ext cx="3970774" cy="1026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900" b="0" i="0">
                  <a:solidFill>
                    <a:schemeClr val="bg1"/>
                  </a:solidFill>
                  <a:effectLst/>
                  <a:latin typeface="Helvetica Neue"/>
                </a:rPr>
                <a:t> SWAN Notebook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6572795-5EBE-D3B7-DE8E-ECC25FA6172A}"/>
              </a:ext>
            </a:extLst>
          </p:cNvPr>
          <p:cNvSpPr txBox="1"/>
          <p:nvPr/>
        </p:nvSpPr>
        <p:spPr>
          <a:xfrm>
            <a:off x="5446587" y="2950517"/>
            <a:ext cx="8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/>
              <a:t>a, b, c @ </a:t>
            </a:r>
          </a:p>
          <a:p>
            <a:pPr algn="ctr"/>
            <a:r>
              <a:rPr lang="en-GB" sz="900"/>
              <a:t>06-06-21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C10337-A24C-81C0-287C-729C26076536}"/>
              </a:ext>
            </a:extLst>
          </p:cNvPr>
          <p:cNvGrpSpPr/>
          <p:nvPr/>
        </p:nvGrpSpPr>
        <p:grpSpPr>
          <a:xfrm>
            <a:off x="3404001" y="4362206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EA48875B-5DB3-BD90-F07F-D9B088A93424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Rounded Rectangle 4">
              <a:extLst>
                <a:ext uri="{FF2B5EF4-FFF2-40B4-BE49-F238E27FC236}">
                  <a16:creationId xmlns:a16="http://schemas.microsoft.com/office/drawing/2014/main" id="{E687B20D-0921-EAD3-D4EF-45ABD095AE73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6F98EF-C52A-4011-C46D-CD634AA964FA}"/>
              </a:ext>
            </a:extLst>
          </p:cNvPr>
          <p:cNvGrpSpPr/>
          <p:nvPr/>
        </p:nvGrpSpPr>
        <p:grpSpPr>
          <a:xfrm>
            <a:off x="4554244" y="4362206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32F8BB98-C9AC-B992-0F9B-CFD36E0D12F1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76EF30FD-2170-3CB7-8367-B728A606508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8CCCAA1-5DE9-18DE-80AC-0518FAC94680}"/>
              </a:ext>
            </a:extLst>
          </p:cNvPr>
          <p:cNvGrpSpPr/>
          <p:nvPr/>
        </p:nvGrpSpPr>
        <p:grpSpPr>
          <a:xfrm>
            <a:off x="5704487" y="4362206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3C78D25E-3CC7-9177-EB99-2D17AD5AC82D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9A93BDCE-8536-9C65-12EC-5286B798B01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25BC339-BDC5-9064-AC9E-7117121EDF68}"/>
              </a:ext>
            </a:extLst>
          </p:cNvPr>
          <p:cNvGrpSpPr/>
          <p:nvPr/>
        </p:nvGrpSpPr>
        <p:grpSpPr>
          <a:xfrm>
            <a:off x="3404001" y="5198433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5368804-4245-CF9B-B7A0-68ABFF6EC195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562EB717-00B2-EAE6-09D1-E7061946321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65CE809-4EB4-1883-8036-4DBD90B0E49E}"/>
              </a:ext>
            </a:extLst>
          </p:cNvPr>
          <p:cNvGrpSpPr/>
          <p:nvPr/>
        </p:nvGrpSpPr>
        <p:grpSpPr>
          <a:xfrm>
            <a:off x="4554244" y="5198433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990B4A23-E2DA-C8B4-90A3-88D496E07C15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Rounded Rectangle 4">
              <a:extLst>
                <a:ext uri="{FF2B5EF4-FFF2-40B4-BE49-F238E27FC236}">
                  <a16:creationId xmlns:a16="http://schemas.microsoft.com/office/drawing/2014/main" id="{3AA31571-7061-C165-E914-3656C0AE07AA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CCBE0A2-AABB-F98A-FD25-4E737DFFDD62}"/>
              </a:ext>
            </a:extLst>
          </p:cNvPr>
          <p:cNvGrpSpPr/>
          <p:nvPr/>
        </p:nvGrpSpPr>
        <p:grpSpPr>
          <a:xfrm>
            <a:off x="5704487" y="5198433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D74CBA81-87C8-28EF-FE4A-1D6039414055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27FE979E-BD71-E0E8-E38E-C68A229F616C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0EF7ECD-EBCD-9623-331F-10A601A29543}"/>
              </a:ext>
            </a:extLst>
          </p:cNvPr>
          <p:cNvCxnSpPr>
            <a:stCxn id="11" idx="2"/>
            <a:endCxn id="23" idx="0"/>
          </p:cNvCxnSpPr>
          <p:nvPr/>
        </p:nvCxnSpPr>
        <p:spPr>
          <a:xfrm flipH="1">
            <a:off x="3859064" y="3567133"/>
            <a:ext cx="1010746" cy="7950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B9CD38E-54EF-ECAF-7877-2369D52938E4}"/>
              </a:ext>
            </a:extLst>
          </p:cNvPr>
          <p:cNvCxnSpPr>
            <a:stCxn id="11" idx="2"/>
            <a:endCxn id="26" idx="0"/>
          </p:cNvCxnSpPr>
          <p:nvPr/>
        </p:nvCxnSpPr>
        <p:spPr>
          <a:xfrm>
            <a:off x="4869810" y="3567133"/>
            <a:ext cx="139497" cy="7950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474CF0B-6245-EC0C-214B-539E0EA2AE59}"/>
              </a:ext>
            </a:extLst>
          </p:cNvPr>
          <p:cNvCxnSpPr>
            <a:stCxn id="11" idx="2"/>
            <a:endCxn id="29" idx="0"/>
          </p:cNvCxnSpPr>
          <p:nvPr/>
        </p:nvCxnSpPr>
        <p:spPr>
          <a:xfrm>
            <a:off x="4869810" y="3567133"/>
            <a:ext cx="1289740" cy="7950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2355DB3-4424-5D79-B6F7-285B87D34401}"/>
              </a:ext>
            </a:extLst>
          </p:cNvPr>
          <p:cNvSpPr txBox="1"/>
          <p:nvPr/>
        </p:nvSpPr>
        <p:spPr>
          <a:xfrm>
            <a:off x="3824184" y="3842000"/>
            <a:ext cx="5977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A83A65-44E7-66DF-BD7B-E4D8DFE08EC4}"/>
              </a:ext>
            </a:extLst>
          </p:cNvPr>
          <p:cNvSpPr txBox="1"/>
          <p:nvPr/>
        </p:nvSpPr>
        <p:spPr>
          <a:xfrm>
            <a:off x="4505324" y="3842000"/>
            <a:ext cx="60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b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C385903-C6CF-166C-31CE-6DF8734F358E}"/>
              </a:ext>
            </a:extLst>
          </p:cNvPr>
          <p:cNvSpPr txBox="1"/>
          <p:nvPr/>
        </p:nvSpPr>
        <p:spPr>
          <a:xfrm>
            <a:off x="5523605" y="3849253"/>
            <a:ext cx="5892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c @ t</a:t>
            </a:r>
            <a:r>
              <a:rPr lang="en-GB" sz="900" baseline="-25000"/>
              <a:t>i</a:t>
            </a:r>
            <a:endParaRPr lang="en-GB" sz="900"/>
          </a:p>
        </p:txBody>
      </p:sp>
      <p:pic>
        <p:nvPicPr>
          <p:cNvPr id="46" name="Picture 45" descr="conductor-cartoon.png">
            <a:extLst>
              <a:ext uri="{FF2B5EF4-FFF2-40B4-BE49-F238E27FC236}">
                <a16:creationId xmlns:a16="http://schemas.microsoft.com/office/drawing/2014/main" id="{B8248884-EEAC-F65E-FAF3-025FC8D39A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7" b="97330" l="1973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11494" y="3262941"/>
            <a:ext cx="1506531" cy="1935492"/>
          </a:xfrm>
          <a:prstGeom prst="rect">
            <a:avLst/>
          </a:prstGeom>
        </p:spPr>
      </p:pic>
      <p:sp>
        <p:nvSpPr>
          <p:cNvPr id="47" name="Lightning Bolt 46">
            <a:extLst>
              <a:ext uri="{FF2B5EF4-FFF2-40B4-BE49-F238E27FC236}">
                <a16:creationId xmlns:a16="http://schemas.microsoft.com/office/drawing/2014/main" id="{A4E2F5F7-C49B-8216-449C-78C5FC89E56B}"/>
              </a:ext>
            </a:extLst>
          </p:cNvPr>
          <p:cNvSpPr/>
          <p:nvPr/>
        </p:nvSpPr>
        <p:spPr>
          <a:xfrm rot="5700839">
            <a:off x="6834755" y="4216871"/>
            <a:ext cx="463664" cy="350075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A736ED0-0624-FCBF-5E9C-B87D31D44DE1}"/>
              </a:ext>
            </a:extLst>
          </p:cNvPr>
          <p:cNvSpPr txBox="1"/>
          <p:nvPr/>
        </p:nvSpPr>
        <p:spPr>
          <a:xfrm>
            <a:off x="6759302" y="4548078"/>
            <a:ext cx="752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Read now!</a:t>
            </a:r>
          </a:p>
          <a:p>
            <a:r>
              <a:rPr lang="en-GB" sz="900"/>
              <a:t>(time = t</a:t>
            </a:r>
            <a:r>
              <a:rPr lang="en-GB" sz="900" baseline="-25000"/>
              <a:t>i</a:t>
            </a:r>
            <a:r>
              <a:rPr lang="en-GB" sz="900"/>
              <a:t>)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542509E-20AA-1F40-ABD7-2B51E43C1BF8}"/>
              </a:ext>
            </a:extLst>
          </p:cNvPr>
          <p:cNvCxnSpPr>
            <a:stCxn id="23" idx="2"/>
            <a:endCxn id="32" idx="0"/>
          </p:cNvCxnSpPr>
          <p:nvPr/>
        </p:nvCxnSpPr>
        <p:spPr>
          <a:xfrm>
            <a:off x="3859064" y="4829565"/>
            <a:ext cx="0" cy="36886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D86527E-A479-3545-EDDB-82863536C4C2}"/>
              </a:ext>
            </a:extLst>
          </p:cNvPr>
          <p:cNvCxnSpPr>
            <a:stCxn id="26" idx="2"/>
            <a:endCxn id="36" idx="0"/>
          </p:cNvCxnSpPr>
          <p:nvPr/>
        </p:nvCxnSpPr>
        <p:spPr>
          <a:xfrm>
            <a:off x="5009307" y="4829565"/>
            <a:ext cx="1" cy="382557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CA4AE80-9EEA-76D1-CEF1-97B96DA41BCF}"/>
              </a:ext>
            </a:extLst>
          </p:cNvPr>
          <p:cNvCxnSpPr>
            <a:stCxn id="29" idx="2"/>
            <a:endCxn id="39" idx="0"/>
          </p:cNvCxnSpPr>
          <p:nvPr/>
        </p:nvCxnSpPr>
        <p:spPr>
          <a:xfrm>
            <a:off x="6159550" y="4829565"/>
            <a:ext cx="1" cy="382557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0137900-4112-94B4-165B-76D48806278A}"/>
              </a:ext>
            </a:extLst>
          </p:cNvPr>
          <p:cNvSpPr txBox="1"/>
          <p:nvPr/>
        </p:nvSpPr>
        <p:spPr>
          <a:xfrm>
            <a:off x="3866136" y="4898054"/>
            <a:ext cx="447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82DF8B-D3F9-195B-FE2B-EC67B0E14D24}"/>
              </a:ext>
            </a:extLst>
          </p:cNvPr>
          <p:cNvSpPr txBox="1"/>
          <p:nvPr/>
        </p:nvSpPr>
        <p:spPr>
          <a:xfrm>
            <a:off x="5017255" y="4898245"/>
            <a:ext cx="447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BE01EB-AAE6-A85D-2208-CC04D36ABDE5}"/>
              </a:ext>
            </a:extLst>
          </p:cNvPr>
          <p:cNvSpPr txBox="1"/>
          <p:nvPr/>
        </p:nvSpPr>
        <p:spPr>
          <a:xfrm>
            <a:off x="6170864" y="4898512"/>
            <a:ext cx="447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0x63</a:t>
            </a:r>
          </a:p>
        </p:txBody>
      </p:sp>
      <p:sp>
        <p:nvSpPr>
          <p:cNvPr id="55" name="Lightning Bolt 54">
            <a:extLst>
              <a:ext uri="{FF2B5EF4-FFF2-40B4-BE49-F238E27FC236}">
                <a16:creationId xmlns:a16="http://schemas.microsoft.com/office/drawing/2014/main" id="{334F7B61-8177-92BE-73A0-71DCEEEB4F34}"/>
              </a:ext>
            </a:extLst>
          </p:cNvPr>
          <p:cNvSpPr/>
          <p:nvPr/>
        </p:nvSpPr>
        <p:spPr>
          <a:xfrm rot="5700839">
            <a:off x="6843215" y="4934881"/>
            <a:ext cx="463664" cy="350075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6240795-EAA1-FBE9-D36C-E0F27C0859F9}"/>
              </a:ext>
            </a:extLst>
          </p:cNvPr>
          <p:cNvSpPr txBox="1"/>
          <p:nvPr/>
        </p:nvSpPr>
        <p:spPr>
          <a:xfrm>
            <a:off x="6661923" y="5264315"/>
            <a:ext cx="802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Measure now!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077B4BB-C4E8-4C75-55C0-6754F7212CAB}"/>
              </a:ext>
            </a:extLst>
          </p:cNvPr>
          <p:cNvSpPr txBox="1"/>
          <p:nvPr/>
        </p:nvSpPr>
        <p:spPr>
          <a:xfrm>
            <a:off x="5381444" y="3344948"/>
            <a:ext cx="873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a, b, c @ t</a:t>
            </a:r>
            <a:r>
              <a:rPr lang="en-GB" sz="900" baseline="-25000"/>
              <a:t>i</a:t>
            </a:r>
            <a:endParaRPr lang="en-GB" sz="90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05F44FB-BD89-B855-3CE0-706EA58A63A0}"/>
              </a:ext>
            </a:extLst>
          </p:cNvPr>
          <p:cNvCxnSpPr>
            <a:cxnSpLocks/>
          </p:cNvCxnSpPr>
          <p:nvPr/>
        </p:nvCxnSpPr>
        <p:spPr>
          <a:xfrm flipH="1" flipV="1">
            <a:off x="5324873" y="3385019"/>
            <a:ext cx="913943" cy="99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F9D9D20-DA89-F515-F297-4EBF53B3B3D7}"/>
              </a:ext>
            </a:extLst>
          </p:cNvPr>
          <p:cNvCxnSpPr>
            <a:cxnSpLocks/>
          </p:cNvCxnSpPr>
          <p:nvPr/>
        </p:nvCxnSpPr>
        <p:spPr>
          <a:xfrm>
            <a:off x="5324873" y="3281905"/>
            <a:ext cx="906738" cy="386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5175740-F12C-8104-199D-C29272635B28}"/>
              </a:ext>
            </a:extLst>
          </p:cNvPr>
          <p:cNvSpPr txBox="1"/>
          <p:nvPr/>
        </p:nvSpPr>
        <p:spPr>
          <a:xfrm>
            <a:off x="1936472" y="4422333"/>
            <a:ext cx="8202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FESA Class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CEE9261-C810-9F3E-41F5-281AA664858A}"/>
              </a:ext>
            </a:extLst>
          </p:cNvPr>
          <p:cNvCxnSpPr>
            <a:stCxn id="60" idx="3"/>
          </p:cNvCxnSpPr>
          <p:nvPr/>
        </p:nvCxnSpPr>
        <p:spPr>
          <a:xfrm>
            <a:off x="2756761" y="4514666"/>
            <a:ext cx="647239" cy="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1593222-DD4E-E92D-CE66-89B26032FD5B}"/>
              </a:ext>
            </a:extLst>
          </p:cNvPr>
          <p:cNvSpPr txBox="1"/>
          <p:nvPr/>
        </p:nvSpPr>
        <p:spPr>
          <a:xfrm>
            <a:off x="1936472" y="5346972"/>
            <a:ext cx="10323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VMEBus board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906E7E-D40F-74F2-FC4C-83A655F1810B}"/>
              </a:ext>
            </a:extLst>
          </p:cNvPr>
          <p:cNvSpPr txBox="1"/>
          <p:nvPr/>
        </p:nvSpPr>
        <p:spPr>
          <a:xfrm>
            <a:off x="9464035" y="5173583"/>
            <a:ext cx="21507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General Machine Timing (GMT)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71CB66E-D7D2-28DF-FD61-4020F7F9D944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2968806" y="5439305"/>
            <a:ext cx="443755" cy="7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FDD972F5-8A38-ACB7-3561-B51C72E853B1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8690326" y="5265916"/>
            <a:ext cx="773709" cy="146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oogle Shape;402;p48">
            <a:extLst>
              <a:ext uri="{FF2B5EF4-FFF2-40B4-BE49-F238E27FC236}">
                <a16:creationId xmlns:a16="http://schemas.microsoft.com/office/drawing/2014/main" id="{74CA9887-42A4-4522-D29C-995681DFE7BE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40217" y="931283"/>
            <a:ext cx="2643412" cy="177105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TextBox 128">
            <a:extLst>
              <a:ext uri="{FF2B5EF4-FFF2-40B4-BE49-F238E27FC236}">
                <a16:creationId xmlns:a16="http://schemas.microsoft.com/office/drawing/2014/main" id="{481090CE-342E-1AB9-29FA-0635E1B32414}"/>
              </a:ext>
            </a:extLst>
          </p:cNvPr>
          <p:cNvSpPr txBox="1"/>
          <p:nvPr/>
        </p:nvSpPr>
        <p:spPr>
          <a:xfrm>
            <a:off x="92510" y="6056897"/>
            <a:ext cx="23852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aseline="30000" dirty="0"/>
              <a:t>*</a:t>
            </a:r>
            <a:r>
              <a:rPr lang="en-GB" sz="1000" dirty="0"/>
              <a:t>SWAN: </a:t>
            </a:r>
            <a:r>
              <a:rPr lang="en-US" sz="1000" dirty="0"/>
              <a:t>Service </a:t>
            </a:r>
            <a:r>
              <a:rPr lang="en-US" sz="900" dirty="0"/>
              <a:t>for</a:t>
            </a:r>
            <a:r>
              <a:rPr lang="en-US" sz="1000" dirty="0"/>
              <a:t> Web based </a:t>
            </a:r>
            <a:r>
              <a:rPr lang="en-US" sz="1000" dirty="0" err="1"/>
              <a:t>ANalysis</a:t>
            </a: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7050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21" grpId="0"/>
      <p:bldP spid="43" grpId="0"/>
      <p:bldP spid="44" grpId="0"/>
      <p:bldP spid="45" grpId="0"/>
      <p:bldP spid="47" grpId="0" animBg="1"/>
      <p:bldP spid="48" grpId="0"/>
      <p:bldP spid="52" grpId="0"/>
      <p:bldP spid="53" grpId="0"/>
      <p:bldP spid="54" grpId="0"/>
      <p:bldP spid="55" grpId="0" animBg="1"/>
      <p:bldP spid="56" grpId="0"/>
      <p:bldP spid="57" grpId="0"/>
      <p:bldP spid="60" grpId="0"/>
      <p:bldP spid="62" grpId="0"/>
      <p:bldP spid="63" grpId="0"/>
      <p:bldP spid="1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209FAA3-42AC-47F8-050C-F2B1F107D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2212" y="1720524"/>
            <a:ext cx="3719876" cy="233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E5E716A-B58A-6045-8E98-F69E795FA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Questions?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C0162EB-48B9-104D-964A-B6E2103A6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125DFF-5C69-0845-803B-0817A1CA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D17E85D-5C08-004D-9636-20F9EA8DBF57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F377FA-BF7F-CD41-9004-FC50CAD4469B}"/>
              </a:ext>
            </a:extLst>
          </p:cNvPr>
          <p:cNvSpPr/>
          <p:nvPr/>
        </p:nvSpPr>
        <p:spPr>
          <a:xfrm>
            <a:off x="158556" y="720098"/>
            <a:ext cx="4821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Avenir Book" panose="02000503020000020003" pitchFamily="2" charset="0"/>
              </a:rPr>
              <a:t>“Provides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Control &amp; Monitoring solutions </a:t>
            </a:r>
            <a:r>
              <a:rPr lang="en-GB" i="1" dirty="0">
                <a:latin typeface="Avenir Book" panose="02000503020000020003" pitchFamily="2" charset="0"/>
              </a:rPr>
              <a:t>for all CERN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particle accelerators</a:t>
            </a:r>
            <a:r>
              <a:rPr lang="en-GB" i="1" dirty="0">
                <a:latin typeface="Avenir Book" panose="02000503020000020003" pitchFamily="2" charset="0"/>
              </a:rPr>
              <a:t>,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transfer lines</a:t>
            </a:r>
            <a:r>
              <a:rPr lang="en-GB" i="1" dirty="0">
                <a:latin typeface="Avenir Book" panose="02000503020000020003" pitchFamily="2" charset="0"/>
              </a:rPr>
              <a:t>, associated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experimental areas </a:t>
            </a:r>
            <a:r>
              <a:rPr lang="en-GB" i="1" dirty="0">
                <a:latin typeface="Avenir Book" panose="02000503020000020003" pitchFamily="2" charset="0"/>
              </a:rPr>
              <a:t>&amp; various supporting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technical infrastructure</a:t>
            </a:r>
            <a:r>
              <a:rPr lang="en-GB" i="1" dirty="0">
                <a:latin typeface="Avenir Book" panose="02000503020000020003" pitchFamily="2" charset="0"/>
              </a:rPr>
              <a:t> services.”</a:t>
            </a:r>
            <a:endParaRPr lang="en-GB" i="1" dirty="0"/>
          </a:p>
        </p:txBody>
      </p:sp>
      <p:pic>
        <p:nvPicPr>
          <p:cNvPr id="5" name="Picture 4" descr="LHC">
            <a:extLst>
              <a:ext uri="{FF2B5EF4-FFF2-40B4-BE49-F238E27FC236}">
                <a16:creationId xmlns:a16="http://schemas.microsoft.com/office/drawing/2014/main" id="{0508EE2D-3979-F2E9-4575-02F092FD0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625" y="3306892"/>
            <a:ext cx="3753848" cy="250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44BE11A-D409-CD8C-9C1E-680847195501}"/>
              </a:ext>
            </a:extLst>
          </p:cNvPr>
          <p:cNvGrpSpPr/>
          <p:nvPr/>
        </p:nvGrpSpPr>
        <p:grpSpPr>
          <a:xfrm>
            <a:off x="3717788" y="4012397"/>
            <a:ext cx="1686576" cy="2416161"/>
            <a:chOff x="8537715" y="985911"/>
            <a:chExt cx="3386411" cy="519537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6EB2728-E58C-C1CA-10DB-6D134272EA8B}"/>
                </a:ext>
              </a:extLst>
            </p:cNvPr>
            <p:cNvGrpSpPr/>
            <p:nvPr/>
          </p:nvGrpSpPr>
          <p:grpSpPr>
            <a:xfrm>
              <a:off x="8537715" y="985911"/>
              <a:ext cx="3386411" cy="5195378"/>
              <a:chOff x="8537715" y="985911"/>
              <a:chExt cx="3386411" cy="5195378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BBA6C52-A79F-4B42-72EF-612FE81ED770}"/>
                  </a:ext>
                </a:extLst>
              </p:cNvPr>
              <p:cNvGrpSpPr/>
              <p:nvPr/>
            </p:nvGrpSpPr>
            <p:grpSpPr>
              <a:xfrm>
                <a:off x="8537715" y="985911"/>
                <a:ext cx="3386411" cy="5195378"/>
                <a:chOff x="8537715" y="985911"/>
                <a:chExt cx="3386411" cy="5195378"/>
              </a:xfrm>
            </p:grpSpPr>
            <p:pic>
              <p:nvPicPr>
                <p:cNvPr id="33" name="Picture 2">
                  <a:extLst>
                    <a:ext uri="{FF2B5EF4-FFF2-40B4-BE49-F238E27FC236}">
                      <a16:creationId xmlns:a16="http://schemas.microsoft.com/office/drawing/2014/main" id="{7129FD86-CA6F-D134-C7C3-63B0C263A69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8542229" y="985911"/>
                  <a:ext cx="3381897" cy="51953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4" name="Picture 2">
                  <a:extLst>
                    <a:ext uri="{FF2B5EF4-FFF2-40B4-BE49-F238E27FC236}">
                      <a16:creationId xmlns:a16="http://schemas.microsoft.com/office/drawing/2014/main" id="{649A75FE-A9A8-217C-6C13-2D8AE091F10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447501" y="1091879"/>
                  <a:ext cx="684012" cy="5035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2">
                  <a:extLst>
                    <a:ext uri="{FF2B5EF4-FFF2-40B4-BE49-F238E27FC236}">
                      <a16:creationId xmlns:a16="http://schemas.microsoft.com/office/drawing/2014/main" id="{F234C9AB-E7EF-5573-5D99-5A74B54BC7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938799" y="1062047"/>
                  <a:ext cx="627352" cy="5035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938D05A-891E-E136-3CEA-471C5D786774}"/>
                    </a:ext>
                  </a:extLst>
                </p:cNvPr>
                <p:cNvGrpSpPr/>
                <p:nvPr/>
              </p:nvGrpSpPr>
              <p:grpSpPr>
                <a:xfrm>
                  <a:off x="10064151" y="3209026"/>
                  <a:ext cx="1848631" cy="584064"/>
                  <a:chOff x="10064151" y="3209026"/>
                  <a:chExt cx="1848631" cy="584064"/>
                </a:xfrm>
              </p:grpSpPr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0DB54F80-5415-9E74-5017-8E25059F32E8}"/>
                      </a:ext>
                    </a:extLst>
                  </p:cNvPr>
                  <p:cNvSpPr/>
                  <p:nvPr/>
                </p:nvSpPr>
                <p:spPr>
                  <a:xfrm>
                    <a:off x="10064151" y="3209026"/>
                    <a:ext cx="1719862" cy="523336"/>
                  </a:xfrm>
                  <a:prstGeom prst="rect">
                    <a:avLst/>
                  </a:prstGeom>
                  <a:solidFill>
                    <a:srgbClr val="00020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DCFB50-05F4-A2C6-C5A1-0CCF5CF81A5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3177" y="3211553"/>
                    <a:ext cx="1679605" cy="581537"/>
                  </a:xfrm>
                  <a:prstGeom prst="rect">
                    <a:avLst/>
                  </a:prstGeom>
                  <a:solidFill>
                    <a:srgbClr val="000208"/>
                  </a:solidFill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r>
                      <a:rPr lang="en-GB" sz="700" dirty="0">
                        <a:solidFill>
                          <a:schemeClr val="bg1"/>
                        </a:solidFill>
                      </a:rPr>
                      <a:t>∙LINAC3/4 ∙PS ∙PSB ∙SPS ∙LHC ∙LEIR ∙ISOLDE ∙AD/ELENA</a:t>
                    </a:r>
                  </a:p>
                </p:txBody>
              </p:sp>
            </p:grpSp>
          </p:grpSp>
          <p:pic>
            <p:nvPicPr>
              <p:cNvPr id="32" name="Picture 31" descr="Logo&#10;&#10;Description automatically generated">
                <a:extLst>
                  <a:ext uri="{FF2B5EF4-FFF2-40B4-BE49-F238E27FC236}">
                    <a16:creationId xmlns:a16="http://schemas.microsoft.com/office/drawing/2014/main" id="{3159E4FE-B4BC-85C8-67C5-0C0918756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628119" y="1082435"/>
                <a:ext cx="720418" cy="572190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A09E9C-EA81-A23C-65B5-8923D5078C6A}"/>
                </a:ext>
              </a:extLst>
            </p:cNvPr>
            <p:cNvSpPr txBox="1"/>
            <p:nvPr/>
          </p:nvSpPr>
          <p:spPr>
            <a:xfrm>
              <a:off x="10509092" y="1454047"/>
              <a:ext cx="1122354" cy="463261"/>
            </a:xfrm>
            <a:prstGeom prst="rect">
              <a:avLst/>
            </a:prstGeom>
            <a:solidFill>
              <a:srgbClr val="000208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 dirty="0">
                  <a:solidFill>
                    <a:srgbClr val="D0D830"/>
                  </a:solidFill>
                </a:rPr>
                <a:t>12 in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862D086-BD4F-7E92-37E1-29E843F2CB47}"/>
                </a:ext>
              </a:extLst>
            </p:cNvPr>
            <p:cNvSpPr txBox="1"/>
            <p:nvPr/>
          </p:nvSpPr>
          <p:spPr>
            <a:xfrm>
              <a:off x="10362661" y="5552612"/>
              <a:ext cx="454086" cy="184518"/>
            </a:xfrm>
            <a:prstGeom prst="rect">
              <a:avLst/>
            </a:prstGeom>
            <a:solidFill>
              <a:srgbClr val="000208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700" b="1" dirty="0">
                  <a:solidFill>
                    <a:srgbClr val="D0D830"/>
                  </a:solidFill>
                </a:rPr>
                <a:t>12 </a:t>
              </a:r>
              <a:r>
                <a:rPr lang="en-GB" sz="800" b="1" dirty="0">
                  <a:solidFill>
                    <a:srgbClr val="D0D830"/>
                  </a:solidFill>
                </a:rPr>
                <a:t>in</a:t>
              </a:r>
              <a:r>
                <a:rPr lang="en-GB" sz="700" b="1" dirty="0">
                  <a:solidFill>
                    <a:srgbClr val="D0D830"/>
                  </a:solidFill>
                </a:rPr>
                <a:t> 1</a:t>
              </a:r>
            </a:p>
          </p:txBody>
        </p:sp>
      </p:grpSp>
      <p:pic>
        <p:nvPicPr>
          <p:cNvPr id="39" name="Picture 3">
            <a:extLst>
              <a:ext uri="{FF2B5EF4-FFF2-40B4-BE49-F238E27FC236}">
                <a16:creationId xmlns:a16="http://schemas.microsoft.com/office/drawing/2014/main" id="{6E0235F7-EFED-A5F6-14EF-3C2CACE121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1"/>
          <a:stretch/>
        </p:blipFill>
        <p:spPr bwMode="auto">
          <a:xfrm>
            <a:off x="8087102" y="799305"/>
            <a:ext cx="2777511" cy="250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90AADF0-6FCC-24C8-1023-4F1CB8E4EDED}"/>
              </a:ext>
            </a:extLst>
          </p:cNvPr>
          <p:cNvGrpSpPr/>
          <p:nvPr/>
        </p:nvGrpSpPr>
        <p:grpSpPr>
          <a:xfrm>
            <a:off x="1104904" y="2341110"/>
            <a:ext cx="2649858" cy="1200329"/>
            <a:chOff x="407987" y="1630129"/>
            <a:chExt cx="7239395" cy="3279291"/>
          </a:xfrm>
        </p:grpSpPr>
        <p:pic>
          <p:nvPicPr>
            <p:cNvPr id="41" name="Picture 4">
              <a:extLst>
                <a:ext uri="{FF2B5EF4-FFF2-40B4-BE49-F238E27FC236}">
                  <a16:creationId xmlns:a16="http://schemas.microsoft.com/office/drawing/2014/main" id="{ED9081C2-56D1-B008-9A54-70C647D640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7987" y="1630129"/>
              <a:ext cx="46137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D20491D7-DDBC-87FC-FDE6-85941D7313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46319" y="1630129"/>
              <a:ext cx="28010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id="{C5A6BB16-D00B-D2B9-D0D9-0BA3DE04813A}"/>
              </a:ext>
            </a:extLst>
          </p:cNvPr>
          <p:cNvCxnSpPr>
            <a:cxnSpLocks/>
          </p:cNvCxnSpPr>
          <p:nvPr/>
        </p:nvCxnSpPr>
        <p:spPr>
          <a:xfrm>
            <a:off x="2437384" y="3484724"/>
            <a:ext cx="1317378" cy="1097279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FCD9B90-A4B8-B6C0-8DE5-5CC9419CEE5F}"/>
              </a:ext>
            </a:extLst>
          </p:cNvPr>
          <p:cNvSpPr/>
          <p:nvPr/>
        </p:nvSpPr>
        <p:spPr>
          <a:xfrm>
            <a:off x="1226818" y="4012398"/>
            <a:ext cx="2569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latin typeface="Avenir Book" panose="02000503020000020003" pitchFamily="2" charset="0"/>
              </a:rPr>
              <a:t>Key aims:</a:t>
            </a:r>
            <a:r>
              <a:rPr lang="en-GB" dirty="0">
                <a:latin typeface="Avenir Book" panose="02000503020000020003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As simple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High usability, stability,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Common approach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908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3258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Additional Slides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401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13</a:t>
            </a:fld>
            <a:endParaRPr lang="en-GB" dirty="0"/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E7E14F90-9469-99A8-06A1-A01F15E6F17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00" y="686834"/>
            <a:ext cx="5150562" cy="2755551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52000E1-6633-4819-1512-942C3B856B4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175" y="686834"/>
            <a:ext cx="5414308" cy="286958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CCA7E75-9F0D-FF66-D1EA-83A30C86C8A4}"/>
              </a:ext>
            </a:extLst>
          </p:cNvPr>
          <p:cNvGrpSpPr/>
          <p:nvPr/>
        </p:nvGrpSpPr>
        <p:grpSpPr>
          <a:xfrm>
            <a:off x="200500" y="3501940"/>
            <a:ext cx="5934865" cy="2708322"/>
            <a:chOff x="12855089" y="361802"/>
            <a:chExt cx="4338860" cy="2436204"/>
          </a:xfrm>
        </p:grpSpPr>
        <p:pic>
          <p:nvPicPr>
            <p:cNvPr id="9" name="Picture 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2DC9DA8-F737-B22C-6397-FB3D35699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55089" y="361802"/>
              <a:ext cx="4338860" cy="2436204"/>
            </a:xfrm>
            <a:prstGeom prst="rect">
              <a:avLst/>
            </a:prstGeom>
          </p:spPr>
        </p:pic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E0CEEA4D-14CE-771E-B97F-E0BCA3ED6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81048" y="2593385"/>
              <a:ext cx="1573027" cy="198227"/>
            </a:xfrm>
            <a:prstGeom prst="rect">
              <a:avLst/>
            </a:prstGeom>
          </p:spPr>
        </p:pic>
      </p:grpSp>
      <p:pic>
        <p:nvPicPr>
          <p:cNvPr id="11" name="Picture 10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CE435EED-3D84-E07C-3DA2-86EA8F5756F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434" y="3501940"/>
            <a:ext cx="4956112" cy="262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62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Sequencer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14</a:t>
            </a:fld>
            <a:endParaRPr lang="en-GB" dirty="0"/>
          </a:p>
        </p:txBody>
      </p:sp>
      <p:pic>
        <p:nvPicPr>
          <p:cNvPr id="68" name="Picture 6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39F1AA9-8551-D296-19D2-12DF4B8E3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3081" y="109027"/>
            <a:ext cx="7061511" cy="614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14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UCAP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15</a:t>
            </a:fld>
            <a:endParaRPr lang="en-GB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31E97F4-BABC-4E2B-EACB-FD43B98CC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88" y="773790"/>
            <a:ext cx="9327749" cy="5119269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85A6365-C583-1EB3-EDA4-66F4604E17E3}"/>
              </a:ext>
            </a:extLst>
          </p:cNvPr>
          <p:cNvSpPr txBox="1">
            <a:spLocks/>
          </p:cNvSpPr>
          <p:nvPr/>
        </p:nvSpPr>
        <p:spPr>
          <a:xfrm>
            <a:off x="8337367" y="5281121"/>
            <a:ext cx="3446646" cy="803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  <a:t>Find more at: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</a:br>
            <a:r>
              <a:rPr lang="en-GB" sz="1050" dirty="0">
                <a:latin typeface="Franklin Gothic Demi" panose="020B0603020102020204" pitchFamily="34" charset="0"/>
                <a:hlinkClick r:id="rId4"/>
              </a:rPr>
              <a:t>JACoW-ICALEPCS2021-MOPV039_Poster</a:t>
            </a:r>
            <a:endParaRPr lang="en-GB" sz="1050" dirty="0">
              <a:latin typeface="Franklin Gothic Demi" panose="020B0603020102020204" pitchFamily="34" charset="0"/>
            </a:endParaRPr>
          </a:p>
          <a:p>
            <a:pPr algn="r"/>
            <a:r>
              <a:rPr lang="en-GB" sz="1050" dirty="0">
                <a:latin typeface="Franklin Gothic Demi" panose="020B0603020102020204" pitchFamily="34" charset="0"/>
                <a:hlinkClick r:id="rId5"/>
              </a:rPr>
              <a:t>JACoW-ICALEPCS2021-MOPV039_Paper</a:t>
            </a:r>
            <a:endParaRPr lang="en-GB" sz="1050" dirty="0">
              <a:latin typeface="Franklin Gothic Demi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908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Fault Tracking &amp; Availability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16</a:t>
            </a:fld>
            <a:endParaRPr lang="en-GB" dirty="0"/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D7150EA-6F6A-56F7-ACE5-8E595C654C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21" y="639950"/>
            <a:ext cx="10144045" cy="5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28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NXCALS – Data Logging System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17</a:t>
            </a:fld>
            <a:endParaRPr lang="en-GB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360255A-3AD2-F0B0-4D47-ACE66896BD0D}"/>
              </a:ext>
            </a:extLst>
          </p:cNvPr>
          <p:cNvSpPr/>
          <p:nvPr/>
        </p:nvSpPr>
        <p:spPr>
          <a:xfrm>
            <a:off x="6291660" y="593330"/>
            <a:ext cx="5678704" cy="5598849"/>
          </a:xfrm>
          <a:prstGeom prst="roundRect">
            <a:avLst>
              <a:gd name="adj" fmla="val 4965"/>
            </a:avLst>
          </a:prstGeom>
          <a:solidFill>
            <a:schemeClr val="accent2">
              <a:lumMod val="20000"/>
              <a:lumOff val="8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b="1" dirty="0">
                <a:solidFill>
                  <a:schemeClr val="tx1"/>
                </a:solidFill>
              </a:rPr>
              <a:t>Data Extraction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77C92A9-59C6-3ADF-1DE8-69A0B3F229C3}"/>
              </a:ext>
            </a:extLst>
          </p:cNvPr>
          <p:cNvSpPr/>
          <p:nvPr/>
        </p:nvSpPr>
        <p:spPr>
          <a:xfrm>
            <a:off x="3826865" y="705136"/>
            <a:ext cx="2390258" cy="5459518"/>
          </a:xfrm>
          <a:prstGeom prst="roundRect">
            <a:avLst>
              <a:gd name="adj" fmla="val 4965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Data Storage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40EC7EC-477F-A63A-F581-07D5B3883D9C}"/>
              </a:ext>
            </a:extLst>
          </p:cNvPr>
          <p:cNvSpPr/>
          <p:nvPr/>
        </p:nvSpPr>
        <p:spPr>
          <a:xfrm>
            <a:off x="208741" y="705137"/>
            <a:ext cx="3557722" cy="5459518"/>
          </a:xfrm>
          <a:prstGeom prst="roundRect">
            <a:avLst>
              <a:gd name="adj" fmla="val 4965"/>
            </a:avLst>
          </a:prstGeom>
          <a:solidFill>
            <a:schemeClr val="accent6">
              <a:lumMod val="20000"/>
              <a:lumOff val="8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</a:rPr>
              <a:t>Data Sources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BE7EF3-DFB8-6EA8-EF1F-30EFEBB990C4}"/>
              </a:ext>
            </a:extLst>
          </p:cNvPr>
          <p:cNvCxnSpPr>
            <a:cxnSpLocks/>
            <a:stCxn id="39" idx="4"/>
            <a:endCxn id="78" idx="0"/>
          </p:cNvCxnSpPr>
          <p:nvPr/>
        </p:nvCxnSpPr>
        <p:spPr>
          <a:xfrm>
            <a:off x="8430910" y="1961972"/>
            <a:ext cx="160546" cy="576157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6F5AE5-C660-67C4-1DCD-E69E9B49AFB3}"/>
              </a:ext>
            </a:extLst>
          </p:cNvPr>
          <p:cNvCxnSpPr>
            <a:cxnSpLocks/>
          </p:cNvCxnSpPr>
          <p:nvPr/>
        </p:nvCxnSpPr>
        <p:spPr>
          <a:xfrm flipV="1">
            <a:off x="638614" y="3710763"/>
            <a:ext cx="148497" cy="86183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C25D68C-5161-9D0F-F553-CD2BFC26F805}"/>
              </a:ext>
            </a:extLst>
          </p:cNvPr>
          <p:cNvCxnSpPr>
            <a:cxnSpLocks/>
            <a:stCxn id="144" idx="0"/>
            <a:endCxn id="39" idx="2"/>
          </p:cNvCxnSpPr>
          <p:nvPr/>
        </p:nvCxnSpPr>
        <p:spPr>
          <a:xfrm flipV="1">
            <a:off x="6845717" y="1333555"/>
            <a:ext cx="383871" cy="57709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5211778-EDBD-EDEE-FE88-CE9EC82C0147}"/>
              </a:ext>
            </a:extLst>
          </p:cNvPr>
          <p:cNvGrpSpPr/>
          <p:nvPr/>
        </p:nvGrpSpPr>
        <p:grpSpPr>
          <a:xfrm>
            <a:off x="10216215" y="1020567"/>
            <a:ext cx="1732049" cy="1264278"/>
            <a:chOff x="3649663" y="2418752"/>
            <a:chExt cx="1994316" cy="157268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AB4E2A3-29FB-A3D5-FA86-E723C9D1DE3B}"/>
                </a:ext>
              </a:extLst>
            </p:cNvPr>
            <p:cNvSpPr/>
            <p:nvPr/>
          </p:nvSpPr>
          <p:spPr>
            <a:xfrm>
              <a:off x="3657232" y="2418752"/>
              <a:ext cx="1986747" cy="382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ea typeface="Noteworthy Light" panose="02000400000000000000" pitchFamily="2" charset="77"/>
                  <a:cs typeface="Futura Medium" panose="020B0602020204020303" pitchFamily="34" charset="-79"/>
                </a:rPr>
                <a:t>SWAN (</a:t>
              </a:r>
              <a:r>
                <a:rPr lang="en-GB" sz="1400" dirty="0" err="1">
                  <a:ea typeface="Noteworthy Light" panose="02000400000000000000" pitchFamily="2" charset="77"/>
                  <a:cs typeface="Futura Medium" panose="020B0602020204020303" pitchFamily="34" charset="-79"/>
                </a:rPr>
                <a:t>Jupyter</a:t>
              </a:r>
              <a:r>
                <a:rPr lang="en-GB" sz="1400" dirty="0">
                  <a:ea typeface="Noteworthy Light" panose="02000400000000000000" pitchFamily="2" charset="77"/>
                  <a:cs typeface="Futura Medium" panose="020B0602020204020303" pitchFamily="34" charset="-79"/>
                </a:rPr>
                <a:t>)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D2181AC-DE9B-B51F-9023-CC316E6DF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9663" y="2726648"/>
              <a:ext cx="1933439" cy="126478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04DEF3-64C2-2C5E-6AF1-6B58FADDA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55481" y="2774833"/>
              <a:ext cx="495165" cy="431273"/>
            </a:xfrm>
            <a:prstGeom prst="rect">
              <a:avLst/>
            </a:prstGeom>
          </p:spPr>
        </p:pic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1A62E8A-FA19-54E7-AC3B-2BB00970008F}"/>
              </a:ext>
            </a:extLst>
          </p:cNvPr>
          <p:cNvCxnSpPr>
            <a:cxnSpLocks/>
            <a:stCxn id="39" idx="7"/>
            <a:endCxn id="28" idx="1"/>
          </p:cNvCxnSpPr>
          <p:nvPr/>
        </p:nvCxnSpPr>
        <p:spPr>
          <a:xfrm>
            <a:off x="9280373" y="889196"/>
            <a:ext cx="942416" cy="28526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E04E149-01EE-EC03-4B3E-242469D3F07F}"/>
              </a:ext>
            </a:extLst>
          </p:cNvPr>
          <p:cNvGrpSpPr/>
          <p:nvPr/>
        </p:nvGrpSpPr>
        <p:grpSpPr>
          <a:xfrm>
            <a:off x="7229588" y="705137"/>
            <a:ext cx="2402644" cy="1256835"/>
            <a:chOff x="7301586" y="-44747"/>
            <a:chExt cx="2599919" cy="1245028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323D35-0E37-1E9A-B5FA-C71278B7A1D1}"/>
                </a:ext>
              </a:extLst>
            </p:cNvPr>
            <p:cNvSpPr/>
            <p:nvPr/>
          </p:nvSpPr>
          <p:spPr>
            <a:xfrm>
              <a:off x="7301586" y="-44747"/>
              <a:ext cx="2599919" cy="124502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NXCALS 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Data Access 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API</a:t>
              </a:r>
            </a:p>
          </p:txBody>
        </p:sp>
        <p:pic>
          <p:nvPicPr>
            <p:cNvPr id="40" name="Picture 39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908060AD-4EBE-3D50-9D1C-45B92C456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17808" y="305908"/>
              <a:ext cx="257227" cy="477707"/>
            </a:xfrm>
            <a:prstGeom prst="rect">
              <a:avLst/>
            </a:prstGeom>
            <a:solidFill>
              <a:srgbClr val="FFC000"/>
            </a:solidFill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A0CC7A1-4EE3-85CC-6A86-1C131FDB2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7907" y="497690"/>
              <a:ext cx="252997" cy="252996"/>
            </a:xfrm>
            <a:prstGeom prst="rect">
              <a:avLst/>
            </a:prstGeom>
            <a:solidFill>
              <a:srgbClr val="FFC000"/>
            </a:solidFill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FAE995D-F9E5-352D-44DF-BC49200F941E}"/>
              </a:ext>
            </a:extLst>
          </p:cNvPr>
          <p:cNvGrpSpPr/>
          <p:nvPr/>
        </p:nvGrpSpPr>
        <p:grpSpPr>
          <a:xfrm>
            <a:off x="126609" y="4609801"/>
            <a:ext cx="2830612" cy="1002163"/>
            <a:chOff x="-43256" y="4939946"/>
            <a:chExt cx="2830612" cy="1002163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688539E5-8B0C-BF2C-5585-64BF4C3DE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192" y="5252335"/>
              <a:ext cx="2709164" cy="689774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3BFEE56-CE79-3982-ACEA-3C5BFEF8499F}"/>
                </a:ext>
              </a:extLst>
            </p:cNvPr>
            <p:cNvSpPr/>
            <p:nvPr/>
          </p:nvSpPr>
          <p:spPr>
            <a:xfrm>
              <a:off x="-43256" y="4939946"/>
              <a:ext cx="20874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70C0"/>
                  </a:solidFill>
                  <a:hlinkClick r:id="rId8"/>
                </a:rPr>
                <a:t>Configuration via CCDE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EF42059-A2F9-8350-B2A4-A24FA40FC229}"/>
              </a:ext>
            </a:extLst>
          </p:cNvPr>
          <p:cNvCxnSpPr>
            <a:cxnSpLocks/>
            <a:stCxn id="218" idx="4"/>
            <a:endCxn id="58" idx="2"/>
          </p:cNvCxnSpPr>
          <p:nvPr/>
        </p:nvCxnSpPr>
        <p:spPr>
          <a:xfrm flipV="1">
            <a:off x="5628482" y="5020063"/>
            <a:ext cx="632647" cy="52363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8327E30B-9136-89E0-D239-5B3957AC0D85}"/>
              </a:ext>
            </a:extLst>
          </p:cNvPr>
          <p:cNvSpPr/>
          <p:nvPr/>
        </p:nvSpPr>
        <p:spPr>
          <a:xfrm>
            <a:off x="1820501" y="4065178"/>
            <a:ext cx="1630696" cy="68977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Settings, PM, etc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05664EF-3738-8EF9-AC0C-A1A1B25ACA10}"/>
              </a:ext>
            </a:extLst>
          </p:cNvPr>
          <p:cNvSpPr/>
          <p:nvPr/>
        </p:nvSpPr>
        <p:spPr>
          <a:xfrm>
            <a:off x="10012592" y="2606761"/>
            <a:ext cx="1677382" cy="81320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CERN Specific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API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AB5ECCD-230B-047C-4823-B612086BDCA5}"/>
              </a:ext>
            </a:extLst>
          </p:cNvPr>
          <p:cNvCxnSpPr>
            <a:cxnSpLocks/>
            <a:stCxn id="39" idx="5"/>
            <a:endCxn id="63" idx="1"/>
          </p:cNvCxnSpPr>
          <p:nvPr/>
        </p:nvCxnSpPr>
        <p:spPr>
          <a:xfrm>
            <a:off x="9280373" y="1777913"/>
            <a:ext cx="977866" cy="947939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CEFDE8F6-7086-7615-3568-4E543C96A0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5983" y="2635864"/>
            <a:ext cx="217957" cy="4178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28D4AB8E-6767-EB5F-9188-21EE9B2EFA8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7003" y="2726726"/>
            <a:ext cx="233800" cy="2553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grpSp>
        <p:nvGrpSpPr>
          <p:cNvPr id="222" name="Group 221">
            <a:extLst>
              <a:ext uri="{FF2B5EF4-FFF2-40B4-BE49-F238E27FC236}">
                <a16:creationId xmlns:a16="http://schemas.microsoft.com/office/drawing/2014/main" id="{E2EC1F71-C7D0-9159-13F4-15DE8DD1F646}"/>
              </a:ext>
            </a:extLst>
          </p:cNvPr>
          <p:cNvGrpSpPr/>
          <p:nvPr/>
        </p:nvGrpSpPr>
        <p:grpSpPr>
          <a:xfrm>
            <a:off x="6261129" y="4546500"/>
            <a:ext cx="1815050" cy="947126"/>
            <a:chOff x="6899472" y="4969021"/>
            <a:chExt cx="1815050" cy="947126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9A8869F-40F5-6517-CFF7-49BFBE473B2F}"/>
                </a:ext>
              </a:extLst>
            </p:cNvPr>
            <p:cNvSpPr/>
            <p:nvPr/>
          </p:nvSpPr>
          <p:spPr>
            <a:xfrm>
              <a:off x="6899472" y="4969021"/>
              <a:ext cx="1815050" cy="94712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>
                  <a:solidFill>
                    <a:schemeClr val="tx1"/>
                  </a:solidFill>
                </a:rPr>
                <a:t>MetaData</a:t>
              </a:r>
              <a:endParaRPr lang="en-GB" dirty="0">
                <a:solidFill>
                  <a:schemeClr val="tx1"/>
                </a:solidFill>
              </a:endParaRP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API</a:t>
              </a:r>
            </a:p>
          </p:txBody>
        </p:sp>
        <p:pic>
          <p:nvPicPr>
            <p:cNvPr id="59" name="Picture 58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E2EF54B7-EAF0-60F1-58A6-FCF4FF13A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5755" y="5224589"/>
              <a:ext cx="257227" cy="477707"/>
            </a:xfrm>
            <a:prstGeom prst="rect">
              <a:avLst/>
            </a:prstGeom>
            <a:solidFill>
              <a:srgbClr val="FFFF00"/>
            </a:solidFill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1443C867-E661-C595-CB98-1C7260F71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814" y="5301305"/>
              <a:ext cx="233800" cy="255395"/>
            </a:xfrm>
            <a:prstGeom prst="rect">
              <a:avLst/>
            </a:prstGeom>
            <a:solidFill>
              <a:srgbClr val="FFFF00"/>
            </a:solidFill>
          </p:spPr>
        </p:pic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3C397BB1-8150-7817-9358-A953B2371A7C}"/>
              </a:ext>
            </a:extLst>
          </p:cNvPr>
          <p:cNvSpPr txBox="1"/>
          <p:nvPr/>
        </p:nvSpPr>
        <p:spPr>
          <a:xfrm>
            <a:off x="6416024" y="5764544"/>
            <a:ext cx="4824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solidFill>
                  <a:srgbClr val="7030A0"/>
                </a:solidFill>
              </a:rPr>
              <a:t>Extensive Set of APIs &amp; Tools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A9FADD59-12E0-9C76-5FDF-530205BC98BB}"/>
              </a:ext>
            </a:extLst>
          </p:cNvPr>
          <p:cNvGrpSpPr/>
          <p:nvPr/>
        </p:nvGrpSpPr>
        <p:grpSpPr>
          <a:xfrm>
            <a:off x="9247052" y="4436408"/>
            <a:ext cx="2551108" cy="915415"/>
            <a:chOff x="7842831" y="3123420"/>
            <a:chExt cx="2551108" cy="9154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744E9EB-F8D3-EDAC-5BF2-4596D0D813E3}"/>
                </a:ext>
              </a:extLst>
            </p:cNvPr>
            <p:cNvGrpSpPr/>
            <p:nvPr/>
          </p:nvGrpSpPr>
          <p:grpSpPr>
            <a:xfrm>
              <a:off x="7842831" y="3123420"/>
              <a:ext cx="2551108" cy="915415"/>
              <a:chOff x="8183278" y="4437565"/>
              <a:chExt cx="3010746" cy="1046491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DB6ADAA3-6507-3728-344A-330D709340C5}"/>
                  </a:ext>
                </a:extLst>
              </p:cNvPr>
              <p:cNvSpPr/>
              <p:nvPr/>
            </p:nvSpPr>
            <p:spPr>
              <a:xfrm>
                <a:off x="8183278" y="4437565"/>
                <a:ext cx="3010746" cy="1046491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Spark Bundle</a:t>
                </a:r>
              </a:p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“pip install 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nxcals</a:t>
                </a:r>
                <a:r>
                  <a:rPr lang="en-GB" sz="1600" dirty="0">
                    <a:solidFill>
                      <a:schemeClr val="tx1"/>
                    </a:solidFill>
                  </a:rPr>
                  <a:t>” </a:t>
                </a:r>
              </a:p>
            </p:txBody>
          </p:sp>
          <p:pic>
            <p:nvPicPr>
              <p:cNvPr id="72" name="Picture 71" descr="A picture containing drawing, food&#10;&#10;Description automatically generated">
                <a:extLst>
                  <a:ext uri="{FF2B5EF4-FFF2-40B4-BE49-F238E27FC236}">
                    <a16:creationId xmlns:a16="http://schemas.microsoft.com/office/drawing/2014/main" id="{B8EE1EC1-FF60-B109-B5DB-6A88A450F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49809" y="4736159"/>
                <a:ext cx="257227" cy="477709"/>
              </a:xfrm>
              <a:prstGeom prst="rect">
                <a:avLst/>
              </a:prstGeom>
              <a:grpFill/>
            </p:spPr>
          </p:pic>
        </p:grp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2FEAED8-0DA2-D346-9E29-2EECA9867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89934" y="3461074"/>
              <a:ext cx="233800" cy="25539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</p:pic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0BFCBE7-76A2-908D-6B31-8C2781813FEE}"/>
              </a:ext>
            </a:extLst>
          </p:cNvPr>
          <p:cNvCxnSpPr>
            <a:cxnSpLocks/>
            <a:stCxn id="39" idx="5"/>
            <a:endCxn id="71" idx="0"/>
          </p:cNvCxnSpPr>
          <p:nvPr/>
        </p:nvCxnSpPr>
        <p:spPr>
          <a:xfrm>
            <a:off x="9280373" y="1777913"/>
            <a:ext cx="1242233" cy="265849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80BD735-99A5-A762-EB34-0E9B2C9A15DE}"/>
              </a:ext>
            </a:extLst>
          </p:cNvPr>
          <p:cNvCxnSpPr>
            <a:cxnSpLocks/>
            <a:stCxn id="58" idx="6"/>
            <a:endCxn id="71" idx="2"/>
          </p:cNvCxnSpPr>
          <p:nvPr/>
        </p:nvCxnSpPr>
        <p:spPr>
          <a:xfrm flipV="1">
            <a:off x="8076179" y="4894116"/>
            <a:ext cx="1170873" cy="125947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D6AB56-83F1-973E-48A3-BF97D9C457D8}"/>
              </a:ext>
            </a:extLst>
          </p:cNvPr>
          <p:cNvGrpSpPr/>
          <p:nvPr/>
        </p:nvGrpSpPr>
        <p:grpSpPr>
          <a:xfrm>
            <a:off x="7456919" y="2538129"/>
            <a:ext cx="2278021" cy="1660573"/>
            <a:chOff x="10078090" y="999028"/>
            <a:chExt cx="1994582" cy="1596549"/>
          </a:xfrm>
        </p:grpSpPr>
        <p:pic>
          <p:nvPicPr>
            <p:cNvPr id="80" name="Picture 7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DD20F6B-8527-CFBD-635C-94E5479C6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85925" y="1342530"/>
              <a:ext cx="1986747" cy="1253047"/>
            </a:xfrm>
            <a:prstGeom prst="rect">
              <a:avLst/>
            </a:prstGeom>
          </p:spPr>
        </p:pic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2FCC0C6-1349-323F-669E-1F97BBC6ABBE}"/>
                </a:ext>
              </a:extLst>
            </p:cNvPr>
            <p:cNvSpPr/>
            <p:nvPr/>
          </p:nvSpPr>
          <p:spPr>
            <a:xfrm>
              <a:off x="10078090" y="999028"/>
              <a:ext cx="1986747" cy="419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ea typeface="Noteworthy Light" panose="02000400000000000000" pitchFamily="2" charset="77"/>
                  <a:cs typeface="Futura Medium" panose="020B0602020204020303" pitchFamily="34" charset="-79"/>
                </a:rPr>
                <a:t>   TIMBER - GUI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5A1F3108-80FA-95B0-6B84-96EB08CB0110}"/>
              </a:ext>
            </a:extLst>
          </p:cNvPr>
          <p:cNvSpPr txBox="1"/>
          <p:nvPr/>
        </p:nvSpPr>
        <p:spPr>
          <a:xfrm>
            <a:off x="405321" y="5743324"/>
            <a:ext cx="3266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solidFill>
                  <a:srgbClr val="7030A0"/>
                </a:solidFill>
              </a:rPr>
              <a:t>Heterogenous Inputs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D1686AC-9D49-9AD9-BD30-D41FBBCA7DEA}"/>
              </a:ext>
            </a:extLst>
          </p:cNvPr>
          <p:cNvGrpSpPr/>
          <p:nvPr/>
        </p:nvGrpSpPr>
        <p:grpSpPr>
          <a:xfrm>
            <a:off x="4676771" y="1090619"/>
            <a:ext cx="1396181" cy="1558210"/>
            <a:chOff x="4965290" y="1570556"/>
            <a:chExt cx="1396181" cy="1558210"/>
          </a:xfrm>
        </p:grpSpPr>
        <p:sp>
          <p:nvSpPr>
            <p:cNvPr id="90" name="Can 89">
              <a:extLst>
                <a:ext uri="{FF2B5EF4-FFF2-40B4-BE49-F238E27FC236}">
                  <a16:creationId xmlns:a16="http://schemas.microsoft.com/office/drawing/2014/main" id="{EB5BE343-AF92-092C-52AC-4EA2B60C3E47}"/>
                </a:ext>
              </a:extLst>
            </p:cNvPr>
            <p:cNvSpPr/>
            <p:nvPr/>
          </p:nvSpPr>
          <p:spPr>
            <a:xfrm>
              <a:off x="4965290" y="1570556"/>
              <a:ext cx="1396181" cy="1558210"/>
            </a:xfrm>
            <a:prstGeom prst="ca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1" name="Picture 6" descr="What is Apache HBase? | AWS">
              <a:extLst>
                <a:ext uri="{FF2B5EF4-FFF2-40B4-BE49-F238E27FC236}">
                  <a16:creationId xmlns:a16="http://schemas.microsoft.com/office/drawing/2014/main" id="{FE563DEC-8534-BC6D-BF7C-34C101A140E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51" t="7678" r="11179" b="15649"/>
            <a:stretch/>
          </p:blipFill>
          <p:spPr bwMode="auto">
            <a:xfrm>
              <a:off x="5047092" y="2030496"/>
              <a:ext cx="1267922" cy="921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358A875-A0A5-80D0-F501-88A65ABBAAD2}"/>
              </a:ext>
            </a:extLst>
          </p:cNvPr>
          <p:cNvGrpSpPr/>
          <p:nvPr/>
        </p:nvGrpSpPr>
        <p:grpSpPr>
          <a:xfrm>
            <a:off x="4190368" y="2816686"/>
            <a:ext cx="2002485" cy="2181684"/>
            <a:chOff x="4670323" y="3625734"/>
            <a:chExt cx="2002485" cy="2181684"/>
          </a:xfrm>
        </p:grpSpPr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1811322D-7121-5CB5-CE23-E1541C0F6AEF}"/>
                </a:ext>
              </a:extLst>
            </p:cNvPr>
            <p:cNvSpPr/>
            <p:nvPr/>
          </p:nvSpPr>
          <p:spPr>
            <a:xfrm>
              <a:off x="4670323" y="3625734"/>
              <a:ext cx="2002485" cy="2181684"/>
            </a:xfrm>
            <a:prstGeom prst="cube">
              <a:avLst>
                <a:gd name="adj" fmla="val 104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4" name="Picture 4" descr="Hadoop HDFS Logo">
              <a:extLst>
                <a:ext uri="{FF2B5EF4-FFF2-40B4-BE49-F238E27FC236}">
                  <a16:creationId xmlns:a16="http://schemas.microsoft.com/office/drawing/2014/main" id="{7AE0D07C-0420-DCCC-23B4-A1AF41DEA2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201" r="1026" b="23997"/>
            <a:stretch/>
          </p:blipFill>
          <p:spPr bwMode="auto">
            <a:xfrm>
              <a:off x="4723327" y="4893911"/>
              <a:ext cx="1652570" cy="602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97C84339-993B-3592-EAB1-55E906856D6E}"/>
              </a:ext>
            </a:extLst>
          </p:cNvPr>
          <p:cNvSpPr/>
          <p:nvPr/>
        </p:nvSpPr>
        <p:spPr>
          <a:xfrm>
            <a:off x="65601" y="2154689"/>
            <a:ext cx="1727555" cy="68977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WinCC OA Datasources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FFA17284-0201-DEF8-1A8A-46EEFA437034}"/>
              </a:ext>
            </a:extLst>
          </p:cNvPr>
          <p:cNvSpPr/>
          <p:nvPr/>
        </p:nvSpPr>
        <p:spPr>
          <a:xfrm>
            <a:off x="54894" y="3065389"/>
            <a:ext cx="1695016" cy="691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CMW Datasources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DDCDA59F-184F-CEA9-93F3-879F266BA266}"/>
              </a:ext>
            </a:extLst>
          </p:cNvPr>
          <p:cNvSpPr/>
          <p:nvPr/>
        </p:nvSpPr>
        <p:spPr>
          <a:xfrm>
            <a:off x="54894" y="1217398"/>
            <a:ext cx="1753922" cy="7819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TIM &amp; REMUS Datasources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5B9C3CB-2869-C5F4-0FB4-FDFD9B5150F4}"/>
              </a:ext>
            </a:extLst>
          </p:cNvPr>
          <p:cNvGrpSpPr/>
          <p:nvPr/>
        </p:nvGrpSpPr>
        <p:grpSpPr>
          <a:xfrm>
            <a:off x="2175955" y="1535096"/>
            <a:ext cx="969565" cy="2316946"/>
            <a:chOff x="2869837" y="1895092"/>
            <a:chExt cx="969565" cy="2316946"/>
          </a:xfrm>
        </p:grpSpPr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7D7CC242-2622-F378-D942-E1DAEF2100BA}"/>
                </a:ext>
              </a:extLst>
            </p:cNvPr>
            <p:cNvSpPr/>
            <p:nvPr/>
          </p:nvSpPr>
          <p:spPr>
            <a:xfrm>
              <a:off x="2869837" y="1895092"/>
              <a:ext cx="969565" cy="231694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  <a:p>
              <a:pPr algn="ctr"/>
              <a:endParaRPr lang="en-GB" dirty="0"/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cluster</a:t>
              </a:r>
            </a:p>
          </p:txBody>
        </p:sp>
        <p:pic>
          <p:nvPicPr>
            <p:cNvPr id="142" name="Picture 141" descr="Logo, company name&#10;&#10;Description automatically generated">
              <a:extLst>
                <a:ext uri="{FF2B5EF4-FFF2-40B4-BE49-F238E27FC236}">
                  <a16:creationId xmlns:a16="http://schemas.microsoft.com/office/drawing/2014/main" id="{E779985C-2579-4D74-A6E4-683766E01E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9831" t="16638" r="12454" b="16038"/>
            <a:stretch/>
          </p:blipFill>
          <p:spPr>
            <a:xfrm>
              <a:off x="2910041" y="2823743"/>
              <a:ext cx="885999" cy="496968"/>
            </a:xfrm>
            <a:prstGeom prst="rect">
              <a:avLst/>
            </a:prstGeom>
          </p:spPr>
        </p:pic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ED7E17D-7B4F-D5F3-FFF1-E46CAD2833C6}"/>
              </a:ext>
            </a:extLst>
          </p:cNvPr>
          <p:cNvGrpSpPr/>
          <p:nvPr/>
        </p:nvGrpSpPr>
        <p:grpSpPr>
          <a:xfrm>
            <a:off x="6399507" y="1910651"/>
            <a:ext cx="892419" cy="2260878"/>
            <a:chOff x="6912048" y="2234959"/>
            <a:chExt cx="892419" cy="2260878"/>
          </a:xfrm>
        </p:grpSpPr>
        <p:sp>
          <p:nvSpPr>
            <p:cNvPr id="144" name="Rounded Rectangle 143">
              <a:extLst>
                <a:ext uri="{FF2B5EF4-FFF2-40B4-BE49-F238E27FC236}">
                  <a16:creationId xmlns:a16="http://schemas.microsoft.com/office/drawing/2014/main" id="{CA71C5BA-43EC-0E14-5C5A-9081FB71D84C}"/>
                </a:ext>
              </a:extLst>
            </p:cNvPr>
            <p:cNvSpPr/>
            <p:nvPr/>
          </p:nvSpPr>
          <p:spPr>
            <a:xfrm>
              <a:off x="6912048" y="2234959"/>
              <a:ext cx="892419" cy="226087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E87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API</a:t>
              </a:r>
            </a:p>
          </p:txBody>
        </p:sp>
        <p:pic>
          <p:nvPicPr>
            <p:cNvPr id="145" name="Picture 14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70559E5-A40C-5414-BF10-DCCA092E1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946444" y="2968809"/>
              <a:ext cx="818257" cy="428989"/>
            </a:xfrm>
            <a:prstGeom prst="rect">
              <a:avLst/>
            </a:prstGeom>
          </p:spPr>
        </p:pic>
      </p:grp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373160F2-2B58-2AAC-35D3-43594B440CDC}"/>
              </a:ext>
            </a:extLst>
          </p:cNvPr>
          <p:cNvCxnSpPr>
            <a:cxnSpLocks/>
            <a:stCxn id="138" idx="6"/>
          </p:cNvCxnSpPr>
          <p:nvPr/>
        </p:nvCxnSpPr>
        <p:spPr>
          <a:xfrm flipV="1">
            <a:off x="1749910" y="3278525"/>
            <a:ext cx="466249" cy="1324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4C1FD50-3796-2FFD-64BA-2203EFB2299B}"/>
              </a:ext>
            </a:extLst>
          </p:cNvPr>
          <p:cNvCxnSpPr>
            <a:cxnSpLocks/>
            <a:stCxn id="137" idx="6"/>
          </p:cNvCxnSpPr>
          <p:nvPr/>
        </p:nvCxnSpPr>
        <p:spPr>
          <a:xfrm flipV="1">
            <a:off x="1793156" y="2463745"/>
            <a:ext cx="420671" cy="3583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3268385D-3B06-4FCE-E7E7-065F316B183C}"/>
              </a:ext>
            </a:extLst>
          </p:cNvPr>
          <p:cNvCxnSpPr>
            <a:cxnSpLocks/>
            <a:stCxn id="139" idx="6"/>
          </p:cNvCxnSpPr>
          <p:nvPr/>
        </p:nvCxnSpPr>
        <p:spPr>
          <a:xfrm>
            <a:off x="1808816" y="1608390"/>
            <a:ext cx="475206" cy="39099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DA125208-2D19-C35A-ADD7-651AF6E2F256}"/>
              </a:ext>
            </a:extLst>
          </p:cNvPr>
          <p:cNvCxnSpPr>
            <a:cxnSpLocks/>
          </p:cNvCxnSpPr>
          <p:nvPr/>
        </p:nvCxnSpPr>
        <p:spPr>
          <a:xfrm>
            <a:off x="5799590" y="1824966"/>
            <a:ext cx="745086" cy="467635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77D24F15-4035-72C7-F6A4-A8B5DFD21028}"/>
              </a:ext>
            </a:extLst>
          </p:cNvPr>
          <p:cNvCxnSpPr>
            <a:cxnSpLocks/>
          </p:cNvCxnSpPr>
          <p:nvPr/>
        </p:nvCxnSpPr>
        <p:spPr>
          <a:xfrm flipV="1">
            <a:off x="5863089" y="3531247"/>
            <a:ext cx="796080" cy="319657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1761E92-7892-785B-7554-38979F8DA8E0}"/>
              </a:ext>
            </a:extLst>
          </p:cNvPr>
          <p:cNvGrpSpPr/>
          <p:nvPr/>
        </p:nvGrpSpPr>
        <p:grpSpPr>
          <a:xfrm>
            <a:off x="3415090" y="1215708"/>
            <a:ext cx="718195" cy="1251101"/>
            <a:chOff x="3520307" y="1880727"/>
            <a:chExt cx="718195" cy="1251101"/>
          </a:xfrm>
        </p:grpSpPr>
        <p:sp>
          <p:nvSpPr>
            <p:cNvPr id="152" name="Alternative Process 60">
              <a:extLst>
                <a:ext uri="{FF2B5EF4-FFF2-40B4-BE49-F238E27FC236}">
                  <a16:creationId xmlns:a16="http://schemas.microsoft.com/office/drawing/2014/main" id="{1723A614-C0EE-11C1-AD67-F0D15B1AB959}"/>
                </a:ext>
              </a:extLst>
            </p:cNvPr>
            <p:cNvSpPr/>
            <p:nvPr/>
          </p:nvSpPr>
          <p:spPr>
            <a:xfrm>
              <a:off x="3520307" y="1880727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3" name="Alternative Process 93">
              <a:extLst>
                <a:ext uri="{FF2B5EF4-FFF2-40B4-BE49-F238E27FC236}">
                  <a16:creationId xmlns:a16="http://schemas.microsoft.com/office/drawing/2014/main" id="{7A3DDADB-A5F3-019A-C6C1-491855DB04FB}"/>
                </a:ext>
              </a:extLst>
            </p:cNvPr>
            <p:cNvSpPr/>
            <p:nvPr/>
          </p:nvSpPr>
          <p:spPr>
            <a:xfrm>
              <a:off x="3572386" y="2100289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4" name="Alternative Process 94">
              <a:extLst>
                <a:ext uri="{FF2B5EF4-FFF2-40B4-BE49-F238E27FC236}">
                  <a16:creationId xmlns:a16="http://schemas.microsoft.com/office/drawing/2014/main" id="{C9A79706-BA88-F530-E363-D5E41E59D3C7}"/>
                </a:ext>
              </a:extLst>
            </p:cNvPr>
            <p:cNvSpPr/>
            <p:nvPr/>
          </p:nvSpPr>
          <p:spPr>
            <a:xfrm>
              <a:off x="3628249" y="2383060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5" name="Alternative Process 95">
              <a:extLst>
                <a:ext uri="{FF2B5EF4-FFF2-40B4-BE49-F238E27FC236}">
                  <a16:creationId xmlns:a16="http://schemas.microsoft.com/office/drawing/2014/main" id="{A071918A-66CF-72EC-DD4A-F0DA15CB328B}"/>
                </a:ext>
              </a:extLst>
            </p:cNvPr>
            <p:cNvSpPr/>
            <p:nvPr/>
          </p:nvSpPr>
          <p:spPr>
            <a:xfrm>
              <a:off x="3705458" y="2626065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4D4C497-6DCA-8B68-C976-8D68AF87DC5C}"/>
              </a:ext>
            </a:extLst>
          </p:cNvPr>
          <p:cNvGrpSpPr/>
          <p:nvPr/>
        </p:nvGrpSpPr>
        <p:grpSpPr>
          <a:xfrm>
            <a:off x="3443448" y="3002623"/>
            <a:ext cx="718195" cy="1251101"/>
            <a:chOff x="3520307" y="1880727"/>
            <a:chExt cx="718195" cy="1251101"/>
          </a:xfrm>
        </p:grpSpPr>
        <p:sp>
          <p:nvSpPr>
            <p:cNvPr id="157" name="Alternative Process 105">
              <a:extLst>
                <a:ext uri="{FF2B5EF4-FFF2-40B4-BE49-F238E27FC236}">
                  <a16:creationId xmlns:a16="http://schemas.microsoft.com/office/drawing/2014/main" id="{679346D8-FF7C-3E86-CE5D-5E8D53F623C3}"/>
                </a:ext>
              </a:extLst>
            </p:cNvPr>
            <p:cNvSpPr/>
            <p:nvPr/>
          </p:nvSpPr>
          <p:spPr>
            <a:xfrm>
              <a:off x="3520307" y="1880727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8" name="Alternative Process 108">
              <a:extLst>
                <a:ext uri="{FF2B5EF4-FFF2-40B4-BE49-F238E27FC236}">
                  <a16:creationId xmlns:a16="http://schemas.microsoft.com/office/drawing/2014/main" id="{C41593DF-2EFA-618E-305C-3C17D801AA74}"/>
                </a:ext>
              </a:extLst>
            </p:cNvPr>
            <p:cNvSpPr/>
            <p:nvPr/>
          </p:nvSpPr>
          <p:spPr>
            <a:xfrm>
              <a:off x="3572386" y="2100289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9" name="Alternative Process 109">
              <a:extLst>
                <a:ext uri="{FF2B5EF4-FFF2-40B4-BE49-F238E27FC236}">
                  <a16:creationId xmlns:a16="http://schemas.microsoft.com/office/drawing/2014/main" id="{4521923C-EB12-7351-8C63-F512982367BF}"/>
                </a:ext>
              </a:extLst>
            </p:cNvPr>
            <p:cNvSpPr/>
            <p:nvPr/>
          </p:nvSpPr>
          <p:spPr>
            <a:xfrm>
              <a:off x="3628249" y="2383060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60" name="Alternative Process 110">
              <a:extLst>
                <a:ext uri="{FF2B5EF4-FFF2-40B4-BE49-F238E27FC236}">
                  <a16:creationId xmlns:a16="http://schemas.microsoft.com/office/drawing/2014/main" id="{CAD530E7-D0F3-6EA7-F7FC-0FFD3BC44C4D}"/>
                </a:ext>
              </a:extLst>
            </p:cNvPr>
            <p:cNvSpPr/>
            <p:nvPr/>
          </p:nvSpPr>
          <p:spPr>
            <a:xfrm>
              <a:off x="3705458" y="2626065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40927FB-0AD9-2203-2EEF-6E1C164DA4A3}"/>
              </a:ext>
            </a:extLst>
          </p:cNvPr>
          <p:cNvGrpSpPr/>
          <p:nvPr/>
        </p:nvGrpSpPr>
        <p:grpSpPr>
          <a:xfrm>
            <a:off x="3000752" y="1383565"/>
            <a:ext cx="1954326" cy="1149174"/>
            <a:chOff x="3105969" y="2183059"/>
            <a:chExt cx="1954326" cy="1149174"/>
          </a:xfrm>
        </p:grpSpPr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65921F94-3755-5C89-FA32-6025E97827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05969" y="2334588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7453827F-C2FC-E9FF-7F95-FF02BCD96D09}"/>
                </a:ext>
              </a:extLst>
            </p:cNvPr>
            <p:cNvCxnSpPr>
              <a:cxnSpLocks/>
            </p:cNvCxnSpPr>
            <p:nvPr/>
          </p:nvCxnSpPr>
          <p:spPr>
            <a:xfrm>
              <a:off x="3978274" y="2183059"/>
              <a:ext cx="1082021" cy="11325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33C5A907-0191-5A65-47FE-D7BB5B1A3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4441" y="2496398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25D4EFB2-CD45-36BF-9F43-4F4F203D1F2D}"/>
                </a:ext>
              </a:extLst>
            </p:cNvPr>
            <p:cNvCxnSpPr>
              <a:cxnSpLocks/>
            </p:cNvCxnSpPr>
            <p:nvPr/>
          </p:nvCxnSpPr>
          <p:spPr>
            <a:xfrm>
              <a:off x="4056746" y="2344869"/>
              <a:ext cx="998727" cy="13969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8ED37ADE-798B-6483-FB79-2CEC4E114F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8343" y="2717084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6F7016DB-7883-8004-1F2D-4969EA0708FD}"/>
                </a:ext>
              </a:extLst>
            </p:cNvPr>
            <p:cNvCxnSpPr>
              <a:cxnSpLocks/>
            </p:cNvCxnSpPr>
            <p:nvPr/>
          </p:nvCxnSpPr>
          <p:spPr>
            <a:xfrm>
              <a:off x="4090648" y="2565555"/>
              <a:ext cx="965227" cy="10103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06C0F76A-D61B-9F50-7C4E-AC33FBD804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2825" y="2939598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65FB80AA-815B-C8C2-0780-9EB857760845}"/>
                </a:ext>
              </a:extLst>
            </p:cNvPr>
            <p:cNvCxnSpPr>
              <a:cxnSpLocks/>
            </p:cNvCxnSpPr>
            <p:nvPr/>
          </p:nvCxnSpPr>
          <p:spPr>
            <a:xfrm>
              <a:off x="4095130" y="2788069"/>
              <a:ext cx="960745" cy="10056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AF3AD7DA-B627-6E80-78F6-06E0DCED93AC}"/>
              </a:ext>
            </a:extLst>
          </p:cNvPr>
          <p:cNvGrpSpPr/>
          <p:nvPr/>
        </p:nvGrpSpPr>
        <p:grpSpPr>
          <a:xfrm>
            <a:off x="3068575" y="3135020"/>
            <a:ext cx="1588473" cy="918146"/>
            <a:chOff x="3173792" y="3934514"/>
            <a:chExt cx="1588473" cy="918146"/>
          </a:xfrm>
        </p:grpSpPr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E20A2FCD-6E57-684A-B8B1-97B159BCF7B9}"/>
                </a:ext>
              </a:extLst>
            </p:cNvPr>
            <p:cNvCxnSpPr>
              <a:cxnSpLocks/>
            </p:cNvCxnSpPr>
            <p:nvPr/>
          </p:nvCxnSpPr>
          <p:spPr>
            <a:xfrm>
              <a:off x="3202456" y="3945604"/>
              <a:ext cx="423461" cy="20226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EA943218-F909-A897-0C22-2ED76C71951B}"/>
                </a:ext>
              </a:extLst>
            </p:cNvPr>
            <p:cNvCxnSpPr>
              <a:cxnSpLocks/>
            </p:cNvCxnSpPr>
            <p:nvPr/>
          </p:nvCxnSpPr>
          <p:spPr>
            <a:xfrm>
              <a:off x="4013212" y="3934514"/>
              <a:ext cx="736229" cy="8716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09818838-DF7B-D97C-0DBC-0064001FE6B1}"/>
                </a:ext>
              </a:extLst>
            </p:cNvPr>
            <p:cNvCxnSpPr>
              <a:cxnSpLocks/>
            </p:cNvCxnSpPr>
            <p:nvPr/>
          </p:nvCxnSpPr>
          <p:spPr>
            <a:xfrm>
              <a:off x="3237658" y="4169395"/>
              <a:ext cx="423461" cy="20226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65E95775-0E04-6D6F-82A4-AC6205A77AC6}"/>
                </a:ext>
              </a:extLst>
            </p:cNvPr>
            <p:cNvCxnSpPr>
              <a:cxnSpLocks/>
            </p:cNvCxnSpPr>
            <p:nvPr/>
          </p:nvCxnSpPr>
          <p:spPr>
            <a:xfrm>
              <a:off x="4048414" y="4158305"/>
              <a:ext cx="660486" cy="11191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15F69026-0135-F01F-8142-61DC099A7F3E}"/>
                </a:ext>
              </a:extLst>
            </p:cNvPr>
            <p:cNvCxnSpPr>
              <a:cxnSpLocks/>
            </p:cNvCxnSpPr>
            <p:nvPr/>
          </p:nvCxnSpPr>
          <p:spPr>
            <a:xfrm>
              <a:off x="3198105" y="4383493"/>
              <a:ext cx="516634" cy="25825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6D06171B-D00D-C055-0CD7-7D16DCC51EC5}"/>
                </a:ext>
              </a:extLst>
            </p:cNvPr>
            <p:cNvCxnSpPr>
              <a:cxnSpLocks/>
            </p:cNvCxnSpPr>
            <p:nvPr/>
          </p:nvCxnSpPr>
          <p:spPr>
            <a:xfrm>
              <a:off x="4102034" y="4428393"/>
              <a:ext cx="574136" cy="10442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ED4A0FD4-6E3E-E144-EB65-DEEB9A28A2E5}"/>
                </a:ext>
              </a:extLst>
            </p:cNvPr>
            <p:cNvCxnSpPr>
              <a:cxnSpLocks/>
            </p:cNvCxnSpPr>
            <p:nvPr/>
          </p:nvCxnSpPr>
          <p:spPr>
            <a:xfrm>
              <a:off x="3173792" y="4576192"/>
              <a:ext cx="625570" cy="2764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46AD4F97-C5CF-6B71-80B4-0B67FBAF36B1}"/>
                </a:ext>
              </a:extLst>
            </p:cNvPr>
            <p:cNvCxnSpPr>
              <a:cxnSpLocks/>
            </p:cNvCxnSpPr>
            <p:nvPr/>
          </p:nvCxnSpPr>
          <p:spPr>
            <a:xfrm>
              <a:off x="4118433" y="4650398"/>
              <a:ext cx="643832" cy="16407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2C2B43F3-5A1C-B233-5223-04E659565893}"/>
              </a:ext>
            </a:extLst>
          </p:cNvPr>
          <p:cNvCxnSpPr>
            <a:cxnSpLocks/>
          </p:cNvCxnSpPr>
          <p:nvPr/>
        </p:nvCxnSpPr>
        <p:spPr>
          <a:xfrm flipV="1">
            <a:off x="2476162" y="3681111"/>
            <a:ext cx="132506" cy="47176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3A2D881E-966D-9817-8576-18AF22D9750B}"/>
              </a:ext>
            </a:extLst>
          </p:cNvPr>
          <p:cNvCxnSpPr>
            <a:cxnSpLocks/>
            <a:stCxn id="58" idx="7"/>
            <a:endCxn id="80" idx="2"/>
          </p:cNvCxnSpPr>
          <p:nvPr/>
        </p:nvCxnSpPr>
        <p:spPr>
          <a:xfrm flipV="1">
            <a:off x="7810371" y="4198702"/>
            <a:ext cx="790033" cy="48650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AA902AF-6D10-CF84-8080-DEA911A9460B}"/>
              </a:ext>
            </a:extLst>
          </p:cNvPr>
          <p:cNvGrpSpPr/>
          <p:nvPr/>
        </p:nvGrpSpPr>
        <p:grpSpPr>
          <a:xfrm>
            <a:off x="4443201" y="5210845"/>
            <a:ext cx="1185281" cy="665701"/>
            <a:chOff x="4576746" y="5378551"/>
            <a:chExt cx="1185281" cy="665701"/>
          </a:xfrm>
        </p:grpSpPr>
        <p:sp>
          <p:nvSpPr>
            <p:cNvPr id="218" name="Can 217">
              <a:extLst>
                <a:ext uri="{FF2B5EF4-FFF2-40B4-BE49-F238E27FC236}">
                  <a16:creationId xmlns:a16="http://schemas.microsoft.com/office/drawing/2014/main" id="{4A1D073C-1EE7-1220-7874-B32CAED040C0}"/>
                </a:ext>
              </a:extLst>
            </p:cNvPr>
            <p:cNvSpPr/>
            <p:nvPr/>
          </p:nvSpPr>
          <p:spPr>
            <a:xfrm>
              <a:off x="4576746" y="5378551"/>
              <a:ext cx="1185281" cy="665701"/>
            </a:xfrm>
            <a:prstGeom prst="ca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5" name="Picture 234" descr="Logo, company name&#10;&#10;Description automatically generated">
              <a:extLst>
                <a:ext uri="{FF2B5EF4-FFF2-40B4-BE49-F238E27FC236}">
                  <a16:creationId xmlns:a16="http://schemas.microsoft.com/office/drawing/2014/main" id="{AD4B0C1F-4D75-C635-0989-E29EFAEC66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t="30322" b="35922"/>
            <a:stretch/>
          </p:blipFill>
          <p:spPr>
            <a:xfrm>
              <a:off x="4637798" y="5614354"/>
              <a:ext cx="1069700" cy="277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2811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Rectangle 474">
            <a:extLst>
              <a:ext uri="{FF2B5EF4-FFF2-40B4-BE49-F238E27FC236}">
                <a16:creationId xmlns:a16="http://schemas.microsoft.com/office/drawing/2014/main" id="{C8CCC607-A0FB-B4F7-02AD-8FEB2A147433}"/>
              </a:ext>
            </a:extLst>
          </p:cNvPr>
          <p:cNvSpPr/>
          <p:nvPr/>
        </p:nvSpPr>
        <p:spPr>
          <a:xfrm>
            <a:off x="0" y="1221286"/>
            <a:ext cx="12204666" cy="679133"/>
          </a:xfrm>
          <a:prstGeom prst="rect">
            <a:avLst/>
          </a:prstGeom>
          <a:solidFill>
            <a:srgbClr val="0033A0">
              <a:alpha val="977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7A5658-ECE2-47AE-8E20-52DDC0B42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9094"/>
          </a:xfrm>
        </p:spPr>
        <p:txBody>
          <a:bodyPr/>
          <a:lstStyle/>
          <a:p>
            <a:r>
              <a:rPr lang="en-US" dirty="0"/>
              <a:t>Machine Learning Platform (MLP)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5A616-B455-44DC-8FC5-4A35AA13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CERN Beams Controls Software &amp; Services</a:t>
            </a:r>
            <a:endParaRPr lang="en-US" dirty="0"/>
          </a:p>
        </p:txBody>
      </p:sp>
      <p:sp>
        <p:nvSpPr>
          <p:cNvPr id="479" name="Rectangle 478">
            <a:extLst>
              <a:ext uri="{FF2B5EF4-FFF2-40B4-BE49-F238E27FC236}">
                <a16:creationId xmlns:a16="http://schemas.microsoft.com/office/drawing/2014/main" id="{94A56772-A88C-C048-A3F1-E6B313892D0E}"/>
              </a:ext>
            </a:extLst>
          </p:cNvPr>
          <p:cNvSpPr/>
          <p:nvPr/>
        </p:nvSpPr>
        <p:spPr>
          <a:xfrm>
            <a:off x="1605710" y="1232616"/>
            <a:ext cx="8947065" cy="66780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C8406C8-83B3-43EC-9FEF-1D77A8C3C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4121" y="1212919"/>
            <a:ext cx="8858654" cy="691164"/>
          </a:xfrm>
        </p:spPr>
        <p:txBody>
          <a:bodyPr vert="horz" lIns="0" tIns="0" rIns="0" bIns="0" rtlCol="0"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Machine Learning Platform (MLP) is the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new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central platform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for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storing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,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versioning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and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deploying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ML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models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in the CERN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Control Centre</a:t>
            </a:r>
            <a:endParaRPr lang="en-GB" sz="2000" b="0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F6AD076-CA2F-9246-C4BA-20445F45BA87}"/>
              </a:ext>
            </a:extLst>
          </p:cNvPr>
          <p:cNvSpPr/>
          <p:nvPr/>
        </p:nvSpPr>
        <p:spPr>
          <a:xfrm>
            <a:off x="5755445" y="1909180"/>
            <a:ext cx="6436556" cy="11289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67" name="Triangle 466">
            <a:extLst>
              <a:ext uri="{FF2B5EF4-FFF2-40B4-BE49-F238E27FC236}">
                <a16:creationId xmlns:a16="http://schemas.microsoft.com/office/drawing/2014/main" id="{E16D95EC-F978-7E02-1ED6-3F83B478B2AE}"/>
              </a:ext>
            </a:extLst>
          </p:cNvPr>
          <p:cNvSpPr/>
          <p:nvPr/>
        </p:nvSpPr>
        <p:spPr>
          <a:xfrm rot="16200000">
            <a:off x="5241085" y="1873075"/>
            <a:ext cx="484606" cy="556428"/>
          </a:xfrm>
          <a:prstGeom prst="triangle">
            <a:avLst>
              <a:gd name="adj" fmla="val 10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82EACE-3D67-D6DD-57F4-FC24B32ECDE9}"/>
              </a:ext>
            </a:extLst>
          </p:cNvPr>
          <p:cNvSpPr txBox="1">
            <a:spLocks/>
          </p:cNvSpPr>
          <p:nvPr/>
        </p:nvSpPr>
        <p:spPr>
          <a:xfrm>
            <a:off x="8745354" y="4767613"/>
            <a:ext cx="3446646" cy="803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  <a:t>Find more at: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</a:br>
            <a:r>
              <a:rPr lang="en-GB" sz="1050" dirty="0">
                <a:latin typeface="Franklin Gothic Demi" panose="020B0603020102020204" pitchFamily="34" charset="0"/>
              </a:rPr>
              <a:t>JACoW-ICALEPCS2021-MOBL03</a:t>
            </a:r>
          </a:p>
          <a:p>
            <a:pPr algn="r"/>
            <a:r>
              <a:rPr lang="en-US" dirty="0">
                <a:latin typeface="Franklin Gothic Demi" panose="020B0603020102020204" pitchFamily="34" charset="0"/>
              </a:rPr>
              <a:t>https://</a:t>
            </a:r>
            <a:r>
              <a:rPr lang="en-US" dirty="0" err="1">
                <a:latin typeface="Franklin Gothic Demi" panose="020B0603020102020204" pitchFamily="34" charset="0"/>
              </a:rPr>
              <a:t>indico.cern.ch</a:t>
            </a:r>
            <a:r>
              <a:rPr lang="en-US" dirty="0">
                <a:latin typeface="Franklin Gothic Demi" panose="020B0603020102020204" pitchFamily="34" charset="0"/>
              </a:rPr>
              <a:t>/event/1175862/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211BD-C5E4-4C4E-C296-DA080201F913}"/>
              </a:ext>
            </a:extLst>
          </p:cNvPr>
          <p:cNvSpPr txBox="1"/>
          <p:nvPr/>
        </p:nvSpPr>
        <p:spPr>
          <a:xfrm>
            <a:off x="5911924" y="2025659"/>
            <a:ext cx="6292742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create, update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and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 deploy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models with 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minimal effort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automate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 seamless model updates as machines characteristics evolve 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focus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on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 domain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&amp;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 ML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 by abstracting the infrastructure</a:t>
            </a:r>
          </a:p>
        </p:txBody>
      </p: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64A4C00A-D1A4-117D-7836-7BA6C05B0FF5}"/>
              </a:ext>
            </a:extLst>
          </p:cNvPr>
          <p:cNvGrpSpPr/>
          <p:nvPr/>
        </p:nvGrpSpPr>
        <p:grpSpPr>
          <a:xfrm>
            <a:off x="149111" y="2094191"/>
            <a:ext cx="7711421" cy="4078128"/>
            <a:chOff x="154832" y="902760"/>
            <a:chExt cx="10268085" cy="5430200"/>
          </a:xfrm>
        </p:grpSpPr>
        <p:cxnSp>
          <p:nvCxnSpPr>
            <p:cNvPr id="469" name="Straight Arrow Connector 468">
              <a:extLst>
                <a:ext uri="{FF2B5EF4-FFF2-40B4-BE49-F238E27FC236}">
                  <a16:creationId xmlns:a16="http://schemas.microsoft.com/office/drawing/2014/main" id="{9551C545-A6BF-6820-82F4-286651BA9C81}"/>
                </a:ext>
              </a:extLst>
            </p:cNvPr>
            <p:cNvCxnSpPr>
              <a:cxnSpLocks/>
            </p:cNvCxnSpPr>
            <p:nvPr/>
          </p:nvCxnSpPr>
          <p:spPr>
            <a:xfrm>
              <a:off x="2938821" y="1825826"/>
              <a:ext cx="1693739" cy="82279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0" name="Group 469">
              <a:extLst>
                <a:ext uri="{FF2B5EF4-FFF2-40B4-BE49-F238E27FC236}">
                  <a16:creationId xmlns:a16="http://schemas.microsoft.com/office/drawing/2014/main" id="{3C0FC726-8036-D690-E27B-D7C089E6FE59}"/>
                </a:ext>
              </a:extLst>
            </p:cNvPr>
            <p:cNvGrpSpPr/>
            <p:nvPr/>
          </p:nvGrpSpPr>
          <p:grpSpPr>
            <a:xfrm>
              <a:off x="1574613" y="3253133"/>
              <a:ext cx="4320000" cy="2799369"/>
              <a:chOff x="1574613" y="3253133"/>
              <a:chExt cx="4320000" cy="2799369"/>
            </a:xfrm>
          </p:grpSpPr>
          <p:sp>
            <p:nvSpPr>
              <p:cNvPr id="471" name="Oval 470">
                <a:extLst>
                  <a:ext uri="{FF2B5EF4-FFF2-40B4-BE49-F238E27FC236}">
                    <a16:creationId xmlns:a16="http://schemas.microsoft.com/office/drawing/2014/main" id="{03AD62F9-54A7-F89A-8B05-E2AD5F510B5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574613" y="5332502"/>
                <a:ext cx="4320000" cy="720000"/>
              </a:xfrm>
              <a:prstGeom prst="ellipse">
                <a:avLst/>
              </a:prstGeom>
              <a:noFill/>
              <a:ln w="76200">
                <a:solidFill>
                  <a:srgbClr val="0432A0">
                    <a:alpha val="70000"/>
                  </a:srgb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C882E83A-E879-4965-00EB-69EF0B719A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37627" y="5564880"/>
                <a:ext cx="1456986" cy="242831"/>
              </a:xfrm>
              <a:prstGeom prst="ellipse">
                <a:avLst/>
              </a:prstGeom>
              <a:noFill/>
              <a:ln w="76200">
                <a:solidFill>
                  <a:srgbClr val="0432A0">
                    <a:alpha val="70000"/>
                  </a:srgb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3" name="Group 472">
                <a:extLst>
                  <a:ext uri="{FF2B5EF4-FFF2-40B4-BE49-F238E27FC236}">
                    <a16:creationId xmlns:a16="http://schemas.microsoft.com/office/drawing/2014/main" id="{4CF96244-6121-CD65-C376-A5BF330AFB12}"/>
                  </a:ext>
                </a:extLst>
              </p:cNvPr>
              <p:cNvGrpSpPr/>
              <p:nvPr/>
            </p:nvGrpSpPr>
            <p:grpSpPr>
              <a:xfrm>
                <a:off x="3246924" y="3253133"/>
                <a:ext cx="2182391" cy="2315147"/>
                <a:chOff x="3246924" y="3253133"/>
                <a:chExt cx="2182391" cy="2315147"/>
              </a:xfrm>
            </p:grpSpPr>
            <p:pic>
              <p:nvPicPr>
                <p:cNvPr id="476" name="Graphic 475" descr="Server outline">
                  <a:extLst>
                    <a:ext uri="{FF2B5EF4-FFF2-40B4-BE49-F238E27FC236}">
                      <a16:creationId xmlns:a16="http://schemas.microsoft.com/office/drawing/2014/main" id="{C1ADA151-266A-48CB-FBCD-94B21EBB8B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/>
                <a:stretch/>
              </p:blipFill>
              <p:spPr>
                <a:xfrm>
                  <a:off x="3246924" y="3933076"/>
                  <a:ext cx="1347938" cy="1347938"/>
                </a:xfrm>
                <a:prstGeom prst="rect">
                  <a:avLst/>
                </a:prstGeom>
              </p:spPr>
            </p:pic>
            <p:cxnSp>
              <p:nvCxnSpPr>
                <p:cNvPr id="477" name="Straight Arrow Connector 476">
                  <a:extLst>
                    <a:ext uri="{FF2B5EF4-FFF2-40B4-BE49-F238E27FC236}">
                      <a16:creationId xmlns:a16="http://schemas.microsoft.com/office/drawing/2014/main" id="{3EDA59B6-CDF5-3E7F-8F1B-E1CB22B3C1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16429" y="5105858"/>
                  <a:ext cx="12751" cy="462422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8" name="Straight Arrow Connector 477">
                  <a:extLst>
                    <a:ext uri="{FF2B5EF4-FFF2-40B4-BE49-F238E27FC236}">
                      <a16:creationId xmlns:a16="http://schemas.microsoft.com/office/drawing/2014/main" id="{88CB0DDC-0365-23A1-E87F-36ABFCF209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48950" y="3253133"/>
                  <a:ext cx="611325" cy="857032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0" name="TextBox 479">
                  <a:extLst>
                    <a:ext uri="{FF2B5EF4-FFF2-40B4-BE49-F238E27FC236}">
                      <a16:creationId xmlns:a16="http://schemas.microsoft.com/office/drawing/2014/main" id="{717E9A6A-4994-F13E-7E34-B8435254C127}"/>
                    </a:ext>
                  </a:extLst>
                </p:cNvPr>
                <p:cNvSpPr txBox="1"/>
                <p:nvPr/>
              </p:nvSpPr>
              <p:spPr>
                <a:xfrm>
                  <a:off x="4458610" y="4176430"/>
                  <a:ext cx="970705" cy="40981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Controls application</a:t>
                  </a:r>
                </a:p>
              </p:txBody>
            </p:sp>
          </p:grpSp>
          <p:sp>
            <p:nvSpPr>
              <p:cNvPr id="474" name="TextBox 473">
                <a:extLst>
                  <a:ext uri="{FF2B5EF4-FFF2-40B4-BE49-F238E27FC236}">
                    <a16:creationId xmlns:a16="http://schemas.microsoft.com/office/drawing/2014/main" id="{C73560E1-8FB4-B611-739C-C1ECF7BAA7F2}"/>
                  </a:ext>
                </a:extLst>
              </p:cNvPr>
              <p:cNvSpPr txBox="1"/>
              <p:nvPr/>
            </p:nvSpPr>
            <p:spPr>
              <a:xfrm>
                <a:off x="2954872" y="5555461"/>
                <a:ext cx="1094079" cy="2049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6E2465"/>
                    </a:solidFill>
                    <a:latin typeface="Franklin Gothic Demi" panose="020B0603020102020204" pitchFamily="34" charset="0"/>
                  </a:rPr>
                  <a:t>Accelerators</a:t>
                </a:r>
              </a:p>
            </p:txBody>
          </p:sp>
        </p:grpSp>
        <p:grpSp>
          <p:nvGrpSpPr>
            <p:cNvPr id="481" name="Group 480">
              <a:extLst>
                <a:ext uri="{FF2B5EF4-FFF2-40B4-BE49-F238E27FC236}">
                  <a16:creationId xmlns:a16="http://schemas.microsoft.com/office/drawing/2014/main" id="{69CBD70C-C0A7-5F88-9C94-B53671746350}"/>
                </a:ext>
              </a:extLst>
            </p:cNvPr>
            <p:cNvGrpSpPr/>
            <p:nvPr/>
          </p:nvGrpSpPr>
          <p:grpSpPr>
            <a:xfrm>
              <a:off x="733468" y="902760"/>
              <a:ext cx="2238331" cy="1524195"/>
              <a:chOff x="733468" y="902760"/>
              <a:chExt cx="2238331" cy="1524195"/>
            </a:xfrm>
          </p:grpSpPr>
          <p:sp>
            <p:nvSpPr>
              <p:cNvPr id="482" name="TextBox 481">
                <a:extLst>
                  <a:ext uri="{FF2B5EF4-FFF2-40B4-BE49-F238E27FC236}">
                    <a16:creationId xmlns:a16="http://schemas.microsoft.com/office/drawing/2014/main" id="{45A90DFD-13D9-16D2-AD31-68291A827EF7}"/>
                  </a:ext>
                </a:extLst>
              </p:cNvPr>
              <p:cNvSpPr txBox="1"/>
              <p:nvPr/>
            </p:nvSpPr>
            <p:spPr>
              <a:xfrm>
                <a:off x="733468" y="1279284"/>
                <a:ext cx="1004456" cy="40981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6E2465"/>
                    </a:solidFill>
                    <a:latin typeface="Franklin Gothic Demi" panose="020B0603020102020204" pitchFamily="34" charset="0"/>
                  </a:rPr>
                  <a:t>Training environment</a:t>
                </a:r>
              </a:p>
            </p:txBody>
          </p:sp>
          <p:cxnSp>
            <p:nvCxnSpPr>
              <p:cNvPr id="483" name="Straight Arrow Connector 482">
                <a:extLst>
                  <a:ext uri="{FF2B5EF4-FFF2-40B4-BE49-F238E27FC236}">
                    <a16:creationId xmlns:a16="http://schemas.microsoft.com/office/drawing/2014/main" id="{7B6F0CAB-433F-0443-E787-367F8089C7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6684" y="1778821"/>
                <a:ext cx="845919" cy="648134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84" name="Graphic 483" descr="Syncing cloud outline">
                <a:extLst>
                  <a:ext uri="{FF2B5EF4-FFF2-40B4-BE49-F238E27FC236}">
                    <a16:creationId xmlns:a16="http://schemas.microsoft.com/office/drawing/2014/main" id="{6C029BA5-A524-0479-A7A6-DE3C7A8D7E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842104" y="902760"/>
                <a:ext cx="1129695" cy="1129695"/>
              </a:xfrm>
              <a:prstGeom prst="rect">
                <a:avLst/>
              </a:prstGeom>
            </p:spPr>
          </p:pic>
        </p:grpSp>
        <p:pic>
          <p:nvPicPr>
            <p:cNvPr id="485" name="Graphic 484" descr="Programmer male outline">
              <a:extLst>
                <a:ext uri="{FF2B5EF4-FFF2-40B4-BE49-F238E27FC236}">
                  <a16:creationId xmlns:a16="http://schemas.microsoft.com/office/drawing/2014/main" id="{4F0CF1D4-AEEC-0EB5-B90A-C059F9FEA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85767" y="2323643"/>
              <a:ext cx="1089851" cy="1089851"/>
            </a:xfrm>
            <a:prstGeom prst="rect">
              <a:avLst/>
            </a:prstGeom>
          </p:spPr>
        </p:pic>
        <p:sp>
          <p:nvSpPr>
            <p:cNvPr id="486" name="TextBox 485">
              <a:extLst>
                <a:ext uri="{FF2B5EF4-FFF2-40B4-BE49-F238E27FC236}">
                  <a16:creationId xmlns:a16="http://schemas.microsoft.com/office/drawing/2014/main" id="{5D817349-24AF-13DB-5DBA-3BEE3494899C}"/>
                </a:ext>
              </a:extLst>
            </p:cNvPr>
            <p:cNvSpPr txBox="1"/>
            <p:nvPr/>
          </p:nvSpPr>
          <p:spPr>
            <a:xfrm>
              <a:off x="421549" y="3471597"/>
              <a:ext cx="817045" cy="2049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6E2465"/>
                  </a:solidFill>
                  <a:latin typeface="Franklin Gothic Demi" panose="020B0603020102020204" pitchFamily="34" charset="0"/>
                </a:rPr>
                <a:t>Physicist</a:t>
              </a:r>
            </a:p>
          </p:txBody>
        </p:sp>
        <p:pic>
          <p:nvPicPr>
            <p:cNvPr id="487" name="Picture 2">
              <a:extLst>
                <a:ext uri="{FF2B5EF4-FFF2-40B4-BE49-F238E27FC236}">
                  <a16:creationId xmlns:a16="http://schemas.microsoft.com/office/drawing/2014/main" id="{E02EB1A0-AAD1-56EA-01B3-8DFD5F93CE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832" y="3776842"/>
              <a:ext cx="1347938" cy="399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8" name="Group 487">
              <a:extLst>
                <a:ext uri="{FF2B5EF4-FFF2-40B4-BE49-F238E27FC236}">
                  <a16:creationId xmlns:a16="http://schemas.microsoft.com/office/drawing/2014/main" id="{C720E156-1502-4F21-AB14-6CD397C36236}"/>
                </a:ext>
              </a:extLst>
            </p:cNvPr>
            <p:cNvGrpSpPr/>
            <p:nvPr/>
          </p:nvGrpSpPr>
          <p:grpSpPr>
            <a:xfrm>
              <a:off x="1214357" y="2262811"/>
              <a:ext cx="2081575" cy="2087165"/>
              <a:chOff x="1184396" y="2239530"/>
              <a:chExt cx="2081575" cy="2087165"/>
            </a:xfrm>
          </p:grpSpPr>
          <p:grpSp>
            <p:nvGrpSpPr>
              <p:cNvPr id="489" name="Group 488">
                <a:extLst>
                  <a:ext uri="{FF2B5EF4-FFF2-40B4-BE49-F238E27FC236}">
                    <a16:creationId xmlns:a16="http://schemas.microsoft.com/office/drawing/2014/main" id="{4E8F31E1-A8DB-23B7-F326-3DB4F60B90B6}"/>
                  </a:ext>
                </a:extLst>
              </p:cNvPr>
              <p:cNvGrpSpPr/>
              <p:nvPr/>
            </p:nvGrpSpPr>
            <p:grpSpPr>
              <a:xfrm>
                <a:off x="1184396" y="2239530"/>
                <a:ext cx="2081575" cy="1441717"/>
                <a:chOff x="1266162" y="2292022"/>
                <a:chExt cx="1577505" cy="1004214"/>
              </a:xfrm>
            </p:grpSpPr>
            <p:pic>
              <p:nvPicPr>
                <p:cNvPr id="491" name="Graphic 490" descr="Internet Of Things outline">
                  <a:extLst>
                    <a:ext uri="{FF2B5EF4-FFF2-40B4-BE49-F238E27FC236}">
                      <a16:creationId xmlns:a16="http://schemas.microsoft.com/office/drawing/2014/main" id="{55D2C026-AE0B-A12E-041F-EF84D125B5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29267" y="2381836"/>
                  <a:ext cx="914400" cy="914400"/>
                </a:xfrm>
                <a:prstGeom prst="rect">
                  <a:avLst/>
                </a:prstGeom>
              </p:spPr>
            </p:pic>
            <p:cxnSp>
              <p:nvCxnSpPr>
                <p:cNvPr id="492" name="Straight Arrow Connector 491">
                  <a:extLst>
                    <a:ext uri="{FF2B5EF4-FFF2-40B4-BE49-F238E27FC236}">
                      <a16:creationId xmlns:a16="http://schemas.microsoft.com/office/drawing/2014/main" id="{AA744373-341E-D2B3-4F14-696148CF9C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66162" y="2844496"/>
                  <a:ext cx="561876" cy="5256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3" name="TextBox 492">
                  <a:extLst>
                    <a:ext uri="{FF2B5EF4-FFF2-40B4-BE49-F238E27FC236}">
                      <a16:creationId xmlns:a16="http://schemas.microsoft.com/office/drawing/2014/main" id="{127A527F-4A42-9B5C-4FD3-F4A46E9C2484}"/>
                    </a:ext>
                  </a:extLst>
                </p:cNvPr>
                <p:cNvSpPr txBox="1"/>
                <p:nvPr/>
              </p:nvSpPr>
              <p:spPr>
                <a:xfrm>
                  <a:off x="2119259" y="2292022"/>
                  <a:ext cx="526132" cy="1427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VCS, CI</a:t>
                  </a:r>
                </a:p>
              </p:txBody>
            </p:sp>
          </p:grpSp>
          <p:pic>
            <p:nvPicPr>
              <p:cNvPr id="490" name="Picture 22" descr="How to manage secrets in GitLab CI - SecretHub">
                <a:extLst>
                  <a:ext uri="{FF2B5EF4-FFF2-40B4-BE49-F238E27FC236}">
                    <a16:creationId xmlns:a16="http://schemas.microsoft.com/office/drawing/2014/main" id="{86ABBB10-F104-980D-1FE2-02B6AFC276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175" y="3510420"/>
                <a:ext cx="730351" cy="816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94" name="Group 493">
              <a:extLst>
                <a:ext uri="{FF2B5EF4-FFF2-40B4-BE49-F238E27FC236}">
                  <a16:creationId xmlns:a16="http://schemas.microsoft.com/office/drawing/2014/main" id="{ED319469-84E4-F7B0-6C5E-CF291582C480}"/>
                </a:ext>
              </a:extLst>
            </p:cNvPr>
            <p:cNvGrpSpPr/>
            <p:nvPr/>
          </p:nvGrpSpPr>
          <p:grpSpPr>
            <a:xfrm>
              <a:off x="3492676" y="2189888"/>
              <a:ext cx="2348017" cy="1848712"/>
              <a:chOff x="2831622" y="2177069"/>
              <a:chExt cx="2348017" cy="1848712"/>
            </a:xfrm>
          </p:grpSpPr>
          <p:grpSp>
            <p:nvGrpSpPr>
              <p:cNvPr id="495" name="Group 494">
                <a:extLst>
                  <a:ext uri="{FF2B5EF4-FFF2-40B4-BE49-F238E27FC236}">
                    <a16:creationId xmlns:a16="http://schemas.microsoft.com/office/drawing/2014/main" id="{ED2DEB4D-9905-E4B8-151B-0C3606B8C945}"/>
                  </a:ext>
                </a:extLst>
              </p:cNvPr>
              <p:cNvGrpSpPr/>
              <p:nvPr/>
            </p:nvGrpSpPr>
            <p:grpSpPr>
              <a:xfrm>
                <a:off x="2831622" y="2177069"/>
                <a:ext cx="2348017" cy="1468741"/>
                <a:chOff x="2647142" y="2311183"/>
                <a:chExt cx="1636948" cy="1042139"/>
              </a:xfrm>
            </p:grpSpPr>
            <p:pic>
              <p:nvPicPr>
                <p:cNvPr id="497" name="Graphic 496" descr="Server outline">
                  <a:extLst>
                    <a:ext uri="{FF2B5EF4-FFF2-40B4-BE49-F238E27FC236}">
                      <a16:creationId xmlns:a16="http://schemas.microsoft.com/office/drawing/2014/main" id="{B17DB7B0-F89B-D78E-D7A3-1071F53696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77762" y="2446994"/>
                  <a:ext cx="906328" cy="906328"/>
                </a:xfrm>
                <a:prstGeom prst="rect">
                  <a:avLst/>
                </a:prstGeom>
              </p:spPr>
            </p:pic>
            <p:cxnSp>
              <p:nvCxnSpPr>
                <p:cNvPr id="498" name="Straight Arrow Connector 497">
                  <a:extLst>
                    <a:ext uri="{FF2B5EF4-FFF2-40B4-BE49-F238E27FC236}">
                      <a16:creationId xmlns:a16="http://schemas.microsoft.com/office/drawing/2014/main" id="{1842BE76-3A2F-2F8E-4A19-FE39111B73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47142" y="2900158"/>
                  <a:ext cx="794682" cy="0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9" name="TextBox 498">
                  <a:extLst>
                    <a:ext uri="{FF2B5EF4-FFF2-40B4-BE49-F238E27FC236}">
                      <a16:creationId xmlns:a16="http://schemas.microsoft.com/office/drawing/2014/main" id="{20986303-873E-74E5-00DA-EFAAC848732C}"/>
                    </a:ext>
                  </a:extLst>
                </p:cNvPr>
                <p:cNvSpPr txBox="1"/>
                <p:nvPr/>
              </p:nvSpPr>
              <p:spPr>
                <a:xfrm>
                  <a:off x="3409257" y="2311183"/>
                  <a:ext cx="842757" cy="14539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Model registry</a:t>
                  </a:r>
                </a:p>
              </p:txBody>
            </p:sp>
          </p:grpSp>
          <p:pic>
            <p:nvPicPr>
              <p:cNvPr id="496" name="Picture 24" descr="spring-boot-logo - Atomrace">
                <a:extLst>
                  <a:ext uri="{FF2B5EF4-FFF2-40B4-BE49-F238E27FC236}">
                    <a16:creationId xmlns:a16="http://schemas.microsoft.com/office/drawing/2014/main" id="{FC5F2CE3-2F58-B5DA-1555-3C481DFC1B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5130" y="3420620"/>
                <a:ext cx="1152688" cy="6051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00" name="Group 499">
              <a:extLst>
                <a:ext uri="{FF2B5EF4-FFF2-40B4-BE49-F238E27FC236}">
                  <a16:creationId xmlns:a16="http://schemas.microsoft.com/office/drawing/2014/main" id="{9A960489-8287-D3F4-95B5-913C6E38C50D}"/>
                </a:ext>
              </a:extLst>
            </p:cNvPr>
            <p:cNvGrpSpPr/>
            <p:nvPr/>
          </p:nvGrpSpPr>
          <p:grpSpPr>
            <a:xfrm>
              <a:off x="5678778" y="1372426"/>
              <a:ext cx="2997426" cy="1368492"/>
              <a:chOff x="5678778" y="1372426"/>
              <a:chExt cx="2997426" cy="1368492"/>
            </a:xfrm>
          </p:grpSpPr>
          <p:grpSp>
            <p:nvGrpSpPr>
              <p:cNvPr id="501" name="Group 500">
                <a:extLst>
                  <a:ext uri="{FF2B5EF4-FFF2-40B4-BE49-F238E27FC236}">
                    <a16:creationId xmlns:a16="http://schemas.microsoft.com/office/drawing/2014/main" id="{4C514F54-0CE8-39AE-33BD-3BD4FAC5A83A}"/>
                  </a:ext>
                </a:extLst>
              </p:cNvPr>
              <p:cNvGrpSpPr/>
              <p:nvPr/>
            </p:nvGrpSpPr>
            <p:grpSpPr>
              <a:xfrm>
                <a:off x="5678778" y="1372426"/>
                <a:ext cx="2997426" cy="1219837"/>
                <a:chOff x="4246039" y="1897444"/>
                <a:chExt cx="2087062" cy="1338663"/>
              </a:xfrm>
            </p:grpSpPr>
            <p:pic>
              <p:nvPicPr>
                <p:cNvPr id="503" name="Graphic 502" descr="Database outline">
                  <a:extLst>
                    <a:ext uri="{FF2B5EF4-FFF2-40B4-BE49-F238E27FC236}">
                      <a16:creationId xmlns:a16="http://schemas.microsoft.com/office/drawing/2014/main" id="{CCE11A3D-ED7F-8D79-5D0D-6003FA971B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15889" y="1897444"/>
                  <a:ext cx="887345" cy="887346"/>
                </a:xfrm>
                <a:prstGeom prst="rect">
                  <a:avLst/>
                </a:prstGeom>
              </p:spPr>
            </p:pic>
            <p:cxnSp>
              <p:nvCxnSpPr>
                <p:cNvPr id="504" name="Straight Arrow Connector 503">
                  <a:extLst>
                    <a:ext uri="{FF2B5EF4-FFF2-40B4-BE49-F238E27FC236}">
                      <a16:creationId xmlns:a16="http://schemas.microsoft.com/office/drawing/2014/main" id="{35663C8E-A304-25A4-7F06-9F2487C69D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46039" y="2508060"/>
                  <a:ext cx="477267" cy="728047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5" name="TextBox 504">
                  <a:extLst>
                    <a:ext uri="{FF2B5EF4-FFF2-40B4-BE49-F238E27FC236}">
                      <a16:creationId xmlns:a16="http://schemas.microsoft.com/office/drawing/2014/main" id="{706C7D90-62F5-23C9-40F5-1DA46AA05C37}"/>
                    </a:ext>
                  </a:extLst>
                </p:cNvPr>
                <p:cNvSpPr txBox="1"/>
                <p:nvPr/>
              </p:nvSpPr>
              <p:spPr>
                <a:xfrm>
                  <a:off x="5493609" y="3008529"/>
                  <a:ext cx="839492" cy="22486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Metadata DB</a:t>
                  </a:r>
                </a:p>
              </p:txBody>
            </p:sp>
          </p:grpSp>
          <p:pic>
            <p:nvPicPr>
              <p:cNvPr id="502" name="Picture 16" descr="Oracle Database Logo Download - AI - All Vector Logo">
                <a:extLst>
                  <a:ext uri="{FF2B5EF4-FFF2-40B4-BE49-F238E27FC236}">
                    <a16:creationId xmlns:a16="http://schemas.microsoft.com/office/drawing/2014/main" id="{B894E1F8-93B9-43B8-B931-32E76F9073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4916" y="2112991"/>
                <a:ext cx="1155387" cy="627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06" name="Group 505">
              <a:extLst>
                <a:ext uri="{FF2B5EF4-FFF2-40B4-BE49-F238E27FC236}">
                  <a16:creationId xmlns:a16="http://schemas.microsoft.com/office/drawing/2014/main" id="{C78B3F95-F6D3-BBAF-1821-D312E79A811C}"/>
                </a:ext>
              </a:extLst>
            </p:cNvPr>
            <p:cNvGrpSpPr/>
            <p:nvPr/>
          </p:nvGrpSpPr>
          <p:grpSpPr>
            <a:xfrm>
              <a:off x="5748864" y="2834518"/>
              <a:ext cx="2110655" cy="1140533"/>
              <a:chOff x="5774601" y="3587374"/>
              <a:chExt cx="2110655" cy="1140533"/>
            </a:xfrm>
          </p:grpSpPr>
          <p:grpSp>
            <p:nvGrpSpPr>
              <p:cNvPr id="507" name="Group 506">
                <a:extLst>
                  <a:ext uri="{FF2B5EF4-FFF2-40B4-BE49-F238E27FC236}">
                    <a16:creationId xmlns:a16="http://schemas.microsoft.com/office/drawing/2014/main" id="{0DE48102-1F92-0A2C-7EC6-5C33A6392DB1}"/>
                  </a:ext>
                </a:extLst>
              </p:cNvPr>
              <p:cNvGrpSpPr/>
              <p:nvPr/>
            </p:nvGrpSpPr>
            <p:grpSpPr>
              <a:xfrm>
                <a:off x="5774601" y="3587374"/>
                <a:ext cx="1989193" cy="1140533"/>
                <a:chOff x="4259476" y="3107616"/>
                <a:chExt cx="1435163" cy="1101612"/>
              </a:xfrm>
            </p:grpSpPr>
            <p:pic>
              <p:nvPicPr>
                <p:cNvPr id="509" name="Graphic 508" descr="Database outline">
                  <a:extLst>
                    <a:ext uri="{FF2B5EF4-FFF2-40B4-BE49-F238E27FC236}">
                      <a16:creationId xmlns:a16="http://schemas.microsoft.com/office/drawing/2014/main" id="{2BDDF3BE-F86C-2AA5-9B51-35DEE37D79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93702" y="3156796"/>
                  <a:ext cx="920599" cy="811859"/>
                </a:xfrm>
                <a:prstGeom prst="rect">
                  <a:avLst/>
                </a:prstGeom>
              </p:spPr>
            </p:pic>
            <p:cxnSp>
              <p:nvCxnSpPr>
                <p:cNvPr id="510" name="Straight Arrow Connector 509">
                  <a:extLst>
                    <a:ext uri="{FF2B5EF4-FFF2-40B4-BE49-F238E27FC236}">
                      <a16:creationId xmlns:a16="http://schemas.microsoft.com/office/drawing/2014/main" id="{BC960411-8479-0404-21EF-92F52F6E68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59476" y="3107616"/>
                  <a:ext cx="443972" cy="394172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1" name="TextBox 510">
                  <a:extLst>
                    <a:ext uri="{FF2B5EF4-FFF2-40B4-BE49-F238E27FC236}">
                      <a16:creationId xmlns:a16="http://schemas.microsoft.com/office/drawing/2014/main" id="{3DF4C34F-28EF-50DB-101E-0FD278277EEA}"/>
                    </a:ext>
                  </a:extLst>
                </p:cNvPr>
                <p:cNvSpPr txBox="1"/>
                <p:nvPr/>
              </p:nvSpPr>
              <p:spPr>
                <a:xfrm>
                  <a:off x="4610390" y="4011312"/>
                  <a:ext cx="1084249" cy="19791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Object Storage DB</a:t>
                  </a:r>
                </a:p>
              </p:txBody>
            </p:sp>
          </p:grpSp>
          <p:pic>
            <p:nvPicPr>
              <p:cNvPr id="508" name="Picture 20" descr="The waning light of OpenStack Swift - Storage Gaga">
                <a:extLst>
                  <a:ext uri="{FF2B5EF4-FFF2-40B4-BE49-F238E27FC236}">
                    <a16:creationId xmlns:a16="http://schemas.microsoft.com/office/drawing/2014/main" id="{35672A53-52EE-C10C-9337-67FD81CE98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71046" y="3811790"/>
                <a:ext cx="714210" cy="5900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84" name="Speech Bubble: Rectangle with Corners Rounded 64">
              <a:extLst>
                <a:ext uri="{FF2B5EF4-FFF2-40B4-BE49-F238E27FC236}">
                  <a16:creationId xmlns:a16="http://schemas.microsoft.com/office/drawing/2014/main" id="{5F044C2E-6F03-DCC1-10E7-BC2E1953BC26}"/>
                </a:ext>
              </a:extLst>
            </p:cNvPr>
            <p:cNvSpPr/>
            <p:nvPr/>
          </p:nvSpPr>
          <p:spPr>
            <a:xfrm>
              <a:off x="753767" y="4451743"/>
              <a:ext cx="2207774" cy="993183"/>
            </a:xfrm>
            <a:prstGeom prst="wedgeRoundRectCallout">
              <a:avLst>
                <a:gd name="adj1" fmla="val 66776"/>
                <a:gd name="adj2" fmla="val -40202"/>
                <a:gd name="adj3" fmla="val 16667"/>
              </a:avLst>
            </a:prstGeom>
            <a:solidFill>
              <a:srgbClr val="0432A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 = 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client.create_model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</a:t>
              </a:r>
            </a:p>
            <a:p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model_type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BeamLineModel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,</a:t>
              </a:r>
            </a:p>
            <a:p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model_parameters</a:t>
              </a:r>
              <a:r>
                <a:rPr lang="fr-FR" sz="700" b="1" dirty="0">
                  <a:solidFill>
                    <a:schemeClr val="accent3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= 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“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ion_beam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“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,</a:t>
              </a:r>
            </a:p>
            <a:p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params_version</a:t>
              </a:r>
              <a:r>
                <a:rPr lang="fr-FR" sz="700" b="1" dirty="0">
                  <a:solidFill>
                    <a:schemeClr val="accent3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= </a:t>
              </a:r>
              <a: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AUTO</a:t>
              </a:r>
            </a:p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)</a:t>
              </a:r>
            </a:p>
            <a:p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result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model.predict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(input)</a:t>
              </a:r>
            </a:p>
          </p:txBody>
        </p:sp>
        <p:sp>
          <p:nvSpPr>
            <p:cNvPr id="385" name="Speech Bubble: Rectangle with Corners Rounded 65">
              <a:extLst>
                <a:ext uri="{FF2B5EF4-FFF2-40B4-BE49-F238E27FC236}">
                  <a16:creationId xmlns:a16="http://schemas.microsoft.com/office/drawing/2014/main" id="{C426264A-246F-F949-4F51-4460D4E26896}"/>
                </a:ext>
              </a:extLst>
            </p:cNvPr>
            <p:cNvSpPr/>
            <p:nvPr/>
          </p:nvSpPr>
          <p:spPr>
            <a:xfrm>
              <a:off x="3234934" y="1091096"/>
              <a:ext cx="2202003" cy="892206"/>
            </a:xfrm>
            <a:prstGeom prst="wedgeRoundRectCallout">
              <a:avLst>
                <a:gd name="adj1" fmla="val -68665"/>
                <a:gd name="adj2" fmla="val -1218"/>
                <a:gd name="adj3" fmla="val 16667"/>
              </a:avLst>
            </a:prstGeom>
            <a:solidFill>
              <a:srgbClr val="0432A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model.fit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training_data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)</a:t>
              </a:r>
            </a:p>
            <a:p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client.publish_parameters_version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</a:t>
              </a:r>
            </a:p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model,</a:t>
              </a:r>
            </a:p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name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“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ion_beam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”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,</a:t>
              </a:r>
              <a:b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</a:b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version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AUTO </a:t>
              </a:r>
              <a:r>
                <a:rPr lang="fr-FR" sz="700" b="1" dirty="0">
                  <a:solidFill>
                    <a:schemeClr val="accent4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# </a:t>
              </a:r>
              <a:r>
                <a:rPr lang="fr-FR" sz="700" b="1" dirty="0" err="1">
                  <a:solidFill>
                    <a:schemeClr val="accent4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generated</a:t>
              </a:r>
              <a:b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</a:br>
              <a: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)</a:t>
              </a:r>
            </a:p>
          </p:txBody>
        </p:sp>
        <p:sp>
          <p:nvSpPr>
            <p:cNvPr id="386" name="Speech Bubble: Rectangle with Corners Rounded 66">
              <a:extLst>
                <a:ext uri="{FF2B5EF4-FFF2-40B4-BE49-F238E27FC236}">
                  <a16:creationId xmlns:a16="http://schemas.microsoft.com/office/drawing/2014/main" id="{EBC99012-9BA3-B127-1D2E-C4FB5893BBD5}"/>
                </a:ext>
              </a:extLst>
            </p:cNvPr>
            <p:cNvSpPr/>
            <p:nvPr/>
          </p:nvSpPr>
          <p:spPr>
            <a:xfrm>
              <a:off x="1022592" y="2454668"/>
              <a:ext cx="1042705" cy="187405"/>
            </a:xfrm>
            <a:prstGeom prst="wedgeRoundRectCallout">
              <a:avLst>
                <a:gd name="adj1" fmla="val -66937"/>
                <a:gd name="adj2" fmla="val 337454"/>
                <a:gd name="adj3" fmla="val 16667"/>
              </a:avLst>
            </a:prstGeom>
            <a:solidFill>
              <a:srgbClr val="6E2465">
                <a:alpha val="5018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>
                  <a:latin typeface="Franklin Gothic Demi Cond" panose="020B0603020102020204" pitchFamily="34" charset="0"/>
                </a:rPr>
                <a:t>$ git tag v2.0.0</a:t>
              </a:r>
              <a:endParaRPr lang="en-GB" sz="800" b="1" dirty="0">
                <a:latin typeface="Franklin Gothic Demi Cond" panose="020B0603020102020204" pitchFamily="34" charset="0"/>
              </a:endParaRPr>
            </a:p>
          </p:txBody>
        </p:sp>
        <p:grpSp>
          <p:nvGrpSpPr>
            <p:cNvPr id="387" name="Group 386">
              <a:extLst>
                <a:ext uri="{FF2B5EF4-FFF2-40B4-BE49-F238E27FC236}">
                  <a16:creationId xmlns:a16="http://schemas.microsoft.com/office/drawing/2014/main" id="{BC024720-439C-BE98-1E88-2727B4BF0551}"/>
                </a:ext>
              </a:extLst>
            </p:cNvPr>
            <p:cNvGrpSpPr/>
            <p:nvPr/>
          </p:nvGrpSpPr>
          <p:grpSpPr>
            <a:xfrm>
              <a:off x="4626184" y="3470247"/>
              <a:ext cx="5796733" cy="2862713"/>
              <a:chOff x="5510932" y="3536958"/>
              <a:chExt cx="5796733" cy="2862713"/>
            </a:xfrm>
          </p:grpSpPr>
          <p:grpSp>
            <p:nvGrpSpPr>
              <p:cNvPr id="388" name="Group 387">
                <a:extLst>
                  <a:ext uri="{FF2B5EF4-FFF2-40B4-BE49-F238E27FC236}">
                    <a16:creationId xmlns:a16="http://schemas.microsoft.com/office/drawing/2014/main" id="{C937B242-C273-FEB1-E473-20D8B013DAFE}"/>
                  </a:ext>
                </a:extLst>
              </p:cNvPr>
              <p:cNvGrpSpPr/>
              <p:nvPr/>
            </p:nvGrpSpPr>
            <p:grpSpPr>
              <a:xfrm>
                <a:off x="5510932" y="3536958"/>
                <a:ext cx="5796733" cy="2862713"/>
                <a:chOff x="2715647" y="2381570"/>
                <a:chExt cx="8356866" cy="4134575"/>
              </a:xfrm>
            </p:grpSpPr>
            <p:grpSp>
              <p:nvGrpSpPr>
                <p:cNvPr id="390" name="Group 389">
                  <a:extLst>
                    <a:ext uri="{FF2B5EF4-FFF2-40B4-BE49-F238E27FC236}">
                      <a16:creationId xmlns:a16="http://schemas.microsoft.com/office/drawing/2014/main" id="{763C3FBE-ED75-2761-6A68-4611A0D440B7}"/>
                    </a:ext>
                  </a:extLst>
                </p:cNvPr>
                <p:cNvGrpSpPr/>
                <p:nvPr/>
              </p:nvGrpSpPr>
              <p:grpSpPr>
                <a:xfrm>
                  <a:off x="2715647" y="2381570"/>
                  <a:ext cx="8356866" cy="4134575"/>
                  <a:chOff x="2715647" y="2381570"/>
                  <a:chExt cx="8356866" cy="4134575"/>
                </a:xfrm>
              </p:grpSpPr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14E963D6-6A1A-BDA2-216B-F770C7A8BF94}"/>
                      </a:ext>
                    </a:extLst>
                  </p:cNvPr>
                  <p:cNvGrpSpPr/>
                  <p:nvPr/>
                </p:nvGrpSpPr>
                <p:grpSpPr>
                  <a:xfrm>
                    <a:off x="6540524" y="2381570"/>
                    <a:ext cx="4531989" cy="4134575"/>
                    <a:chOff x="6540524" y="2381570"/>
                    <a:chExt cx="4531989" cy="4134575"/>
                  </a:xfrm>
                </p:grpSpPr>
                <p:grpSp>
                  <p:nvGrpSpPr>
                    <p:cNvPr id="396" name="Group 395">
                      <a:extLst>
                        <a:ext uri="{FF2B5EF4-FFF2-40B4-BE49-F238E27FC236}">
                          <a16:creationId xmlns:a16="http://schemas.microsoft.com/office/drawing/2014/main" id="{28D81F86-C074-CBB5-B72A-F41F48274A7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524" y="2381570"/>
                      <a:ext cx="4531989" cy="3754868"/>
                      <a:chOff x="6054553" y="2089403"/>
                      <a:chExt cx="5334398" cy="4663268"/>
                    </a:xfrm>
                  </p:grpSpPr>
                  <p:sp>
                    <p:nvSpPr>
                      <p:cNvPr id="398" name="Cloud 397">
                        <a:extLst>
                          <a:ext uri="{FF2B5EF4-FFF2-40B4-BE49-F238E27FC236}">
                            <a16:creationId xmlns:a16="http://schemas.microsoft.com/office/drawing/2014/main" id="{24E5335E-1843-8A09-2C6F-D37D7BC971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87861" y="2089403"/>
                        <a:ext cx="4701090" cy="2754059"/>
                      </a:xfrm>
                      <a:prstGeom prst="cloud">
                        <a:avLst/>
                      </a:prstGeom>
                      <a:solidFill>
                        <a:schemeClr val="bg2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99" name="Cloud 398">
                        <a:extLst>
                          <a:ext uri="{FF2B5EF4-FFF2-40B4-BE49-F238E27FC236}">
                            <a16:creationId xmlns:a16="http://schemas.microsoft.com/office/drawing/2014/main" id="{C35AC1E1-5800-9127-9059-6E07A646E5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4553" y="3260547"/>
                        <a:ext cx="4701090" cy="2754059"/>
                      </a:xfrm>
                      <a:prstGeom prst="cloud">
                        <a:avLst/>
                      </a:prstGeom>
                      <a:solidFill>
                        <a:schemeClr val="bg2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pic>
                    <p:nvPicPr>
                      <p:cNvPr id="400" name="Picture 399" descr="Logo, icon&#10;&#10;Description automatically generated">
                        <a:extLst>
                          <a:ext uri="{FF2B5EF4-FFF2-40B4-BE49-F238E27FC236}">
                            <a16:creationId xmlns:a16="http://schemas.microsoft.com/office/drawing/2014/main" id="{DADD4D80-4605-4867-33C6-825A2AD63E4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7" cstate="hqprint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282415" y="4872384"/>
                        <a:ext cx="3698441" cy="1880287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397" name="TextBox 396">
                      <a:extLst>
                        <a:ext uri="{FF2B5EF4-FFF2-40B4-BE49-F238E27FC236}">
                          <a16:creationId xmlns:a16="http://schemas.microsoft.com/office/drawing/2014/main" id="{CD038D62-29C3-0907-4851-7E0C61F0F66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89798" y="6190604"/>
                      <a:ext cx="2371484" cy="325541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Franklin Gothic Demi" panose="020B0603020102020204" pitchFamily="34" charset="0"/>
                        </a:rPr>
                        <a:t>Serving cluster (TN)</a:t>
                      </a:r>
                    </a:p>
                  </p:txBody>
                </p:sp>
              </p:grpSp>
              <p:cxnSp>
                <p:nvCxnSpPr>
                  <p:cNvPr id="395" name="Straight Arrow Connector 394">
                    <a:extLst>
                      <a:ext uri="{FF2B5EF4-FFF2-40B4-BE49-F238E27FC236}">
                        <a16:creationId xmlns:a16="http://schemas.microsoft.com/office/drawing/2014/main" id="{4BEE8A62-F595-019D-26CE-35987D4A8E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15647" y="4265301"/>
                    <a:ext cx="3657987" cy="58505"/>
                  </a:xfrm>
                  <a:prstGeom prst="straightConnector1">
                    <a:avLst/>
                  </a:prstGeom>
                  <a:ln>
                    <a:solidFill>
                      <a:schemeClr val="tx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391" name="Picture 390" descr="Logo&#10;&#10;Description automatically generated">
                  <a:extLst>
                    <a:ext uri="{FF2B5EF4-FFF2-40B4-BE49-F238E27FC236}">
                      <a16:creationId xmlns:a16="http://schemas.microsoft.com/office/drawing/2014/main" id="{AB5570B9-7912-B64D-B335-20ECE501FE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01839" y="3651290"/>
                  <a:ext cx="1320111" cy="844871"/>
                </a:xfrm>
                <a:prstGeom prst="rect">
                  <a:avLst/>
                </a:prstGeom>
              </p:spPr>
            </p:pic>
            <p:pic>
              <p:nvPicPr>
                <p:cNvPr id="392" name="Picture 391" descr="Shap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CB9F0AA7-C48A-922C-0D19-C70F9DF251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01839" y="4676596"/>
                  <a:ext cx="1286316" cy="319066"/>
                </a:xfrm>
                <a:prstGeom prst="rect">
                  <a:avLst/>
                </a:prstGeom>
              </p:spPr>
            </p:pic>
            <p:pic>
              <p:nvPicPr>
                <p:cNvPr id="393" name="Picture 392" descr="Logo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664AC1D9-9072-E6B1-AE6A-867F10E3B8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83594" y="3667545"/>
                  <a:ext cx="1331051" cy="716479"/>
                </a:xfrm>
                <a:prstGeom prst="rect">
                  <a:avLst/>
                </a:prstGeom>
              </p:spPr>
            </p:pic>
          </p:grpSp>
          <p:pic>
            <p:nvPicPr>
              <p:cNvPr id="389" name="Picture 38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4F72841E-9CF0-1980-EEE7-CB0F3DD62B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69104" y="3752889"/>
                <a:ext cx="1144084" cy="378217"/>
              </a:xfrm>
              <a:prstGeom prst="rect">
                <a:avLst/>
              </a:prstGeom>
            </p:spPr>
          </p:pic>
        </p:grpSp>
      </p:grpSp>
      <p:sp>
        <p:nvSpPr>
          <p:cNvPr id="29" name="Notched Right Arrow 28">
            <a:extLst>
              <a:ext uri="{FF2B5EF4-FFF2-40B4-BE49-F238E27FC236}">
                <a16:creationId xmlns:a16="http://schemas.microsoft.com/office/drawing/2014/main" id="{2893EC39-1958-80A1-19EF-B1C597E4ACC8}"/>
              </a:ext>
            </a:extLst>
          </p:cNvPr>
          <p:cNvSpPr/>
          <p:nvPr/>
        </p:nvSpPr>
        <p:spPr>
          <a:xfrm>
            <a:off x="4721174" y="5630280"/>
            <a:ext cx="1215182" cy="457016"/>
          </a:xfrm>
          <a:prstGeom prst="notchedRightArrow">
            <a:avLst>
              <a:gd name="adj1" fmla="val 60589"/>
              <a:gd name="adj2" fmla="val 56977"/>
            </a:avLst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900" b="1" dirty="0">
                <a:solidFill>
                  <a:srgbClr val="0033A0"/>
                </a:solidFill>
                <a:latin typeface="Franklin Gothic Demi" panose="020B0603020102020204" pitchFamily="34" charset="0"/>
                <a:cs typeface="Gill Sans" panose="020B0502020104020203" pitchFamily="34" charset="-79"/>
              </a:rPr>
              <a:t>ATS-IT </a:t>
            </a:r>
            <a:br>
              <a:rPr lang="en-CH" sz="900" b="1" dirty="0">
                <a:solidFill>
                  <a:srgbClr val="0033A0"/>
                </a:solidFill>
                <a:latin typeface="Franklin Gothic Demi" panose="020B0603020102020204" pitchFamily="34" charset="0"/>
                <a:cs typeface="Gill Sans" panose="020B0502020104020203" pitchFamily="34" charset="-79"/>
              </a:rPr>
            </a:br>
            <a:r>
              <a:rPr lang="en-CH" sz="900" b="1" dirty="0">
                <a:solidFill>
                  <a:srgbClr val="0033A0"/>
                </a:solidFill>
                <a:latin typeface="Franklin Gothic Demi" panose="020B0603020102020204" pitchFamily="34" charset="0"/>
                <a:cs typeface="Gill Sans" panose="020B0502020104020203" pitchFamily="34" charset="-79"/>
              </a:rPr>
              <a:t>Collaboration!</a:t>
            </a:r>
            <a:endParaRPr lang="en-CH" sz="900" b="1" dirty="0">
              <a:solidFill>
                <a:srgbClr val="0033A0"/>
              </a:solidFill>
              <a:latin typeface="Franklin Gothic Demi" panose="020B06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A9B1D-0954-5D79-9915-0E0DFC89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5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209FAA3-42AC-47F8-050C-F2B1F107D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2212" y="1720524"/>
            <a:ext cx="3719876" cy="233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E5E716A-B58A-6045-8E98-F69E795FA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C0162EB-48B9-104D-964A-B6E2103A6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125DFF-5C69-0845-803B-0817A1CA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D17E85D-5C08-004D-9636-20F9EA8DBF57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F377FA-BF7F-CD41-9004-FC50CAD4469B}"/>
              </a:ext>
            </a:extLst>
          </p:cNvPr>
          <p:cNvSpPr/>
          <p:nvPr/>
        </p:nvSpPr>
        <p:spPr>
          <a:xfrm>
            <a:off x="158556" y="720098"/>
            <a:ext cx="4821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Avenir Book" panose="02000503020000020003" pitchFamily="2" charset="0"/>
              </a:rPr>
              <a:t>“Provides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Control &amp; Monitoring solutions </a:t>
            </a:r>
            <a:r>
              <a:rPr lang="en-GB" i="1" dirty="0">
                <a:latin typeface="Avenir Book" panose="02000503020000020003" pitchFamily="2" charset="0"/>
              </a:rPr>
              <a:t>for all CERN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particle accelerators</a:t>
            </a:r>
            <a:r>
              <a:rPr lang="en-GB" i="1" dirty="0">
                <a:latin typeface="Avenir Book" panose="02000503020000020003" pitchFamily="2" charset="0"/>
              </a:rPr>
              <a:t>,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transfer lines</a:t>
            </a:r>
            <a:r>
              <a:rPr lang="en-GB" i="1" dirty="0">
                <a:latin typeface="Avenir Book" panose="02000503020000020003" pitchFamily="2" charset="0"/>
              </a:rPr>
              <a:t>, associated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experimental areas </a:t>
            </a:r>
            <a:r>
              <a:rPr lang="en-GB" i="1" dirty="0">
                <a:latin typeface="Avenir Book" panose="02000503020000020003" pitchFamily="2" charset="0"/>
              </a:rPr>
              <a:t>&amp; various supporting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technical infrastructure</a:t>
            </a:r>
            <a:r>
              <a:rPr lang="en-GB" i="1" dirty="0">
                <a:latin typeface="Avenir Book" panose="02000503020000020003" pitchFamily="2" charset="0"/>
              </a:rPr>
              <a:t> services.”</a:t>
            </a:r>
            <a:endParaRPr lang="en-GB" i="1" dirty="0"/>
          </a:p>
        </p:txBody>
      </p:sp>
      <p:pic>
        <p:nvPicPr>
          <p:cNvPr id="5" name="Picture 4" descr="LHC">
            <a:extLst>
              <a:ext uri="{FF2B5EF4-FFF2-40B4-BE49-F238E27FC236}">
                <a16:creationId xmlns:a16="http://schemas.microsoft.com/office/drawing/2014/main" id="{0508EE2D-3979-F2E9-4575-02F092FD0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625" y="3306892"/>
            <a:ext cx="3753848" cy="250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44BE11A-D409-CD8C-9C1E-680847195501}"/>
              </a:ext>
            </a:extLst>
          </p:cNvPr>
          <p:cNvGrpSpPr/>
          <p:nvPr/>
        </p:nvGrpSpPr>
        <p:grpSpPr>
          <a:xfrm>
            <a:off x="3717788" y="4012397"/>
            <a:ext cx="1686576" cy="2416161"/>
            <a:chOff x="8537715" y="985911"/>
            <a:chExt cx="3386411" cy="519537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6EB2728-E58C-C1CA-10DB-6D134272EA8B}"/>
                </a:ext>
              </a:extLst>
            </p:cNvPr>
            <p:cNvGrpSpPr/>
            <p:nvPr/>
          </p:nvGrpSpPr>
          <p:grpSpPr>
            <a:xfrm>
              <a:off x="8537715" y="985911"/>
              <a:ext cx="3386411" cy="5195378"/>
              <a:chOff x="8537715" y="985911"/>
              <a:chExt cx="3386411" cy="5195378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BBA6C52-A79F-4B42-72EF-612FE81ED770}"/>
                  </a:ext>
                </a:extLst>
              </p:cNvPr>
              <p:cNvGrpSpPr/>
              <p:nvPr/>
            </p:nvGrpSpPr>
            <p:grpSpPr>
              <a:xfrm>
                <a:off x="8537715" y="985911"/>
                <a:ext cx="3386411" cy="5195378"/>
                <a:chOff x="8537715" y="985911"/>
                <a:chExt cx="3386411" cy="5195378"/>
              </a:xfrm>
            </p:grpSpPr>
            <p:pic>
              <p:nvPicPr>
                <p:cNvPr id="33" name="Picture 2">
                  <a:extLst>
                    <a:ext uri="{FF2B5EF4-FFF2-40B4-BE49-F238E27FC236}">
                      <a16:creationId xmlns:a16="http://schemas.microsoft.com/office/drawing/2014/main" id="{7129FD86-CA6F-D134-C7C3-63B0C263A69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8542229" y="985911"/>
                  <a:ext cx="3381897" cy="51953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4" name="Picture 2">
                  <a:extLst>
                    <a:ext uri="{FF2B5EF4-FFF2-40B4-BE49-F238E27FC236}">
                      <a16:creationId xmlns:a16="http://schemas.microsoft.com/office/drawing/2014/main" id="{649A75FE-A9A8-217C-6C13-2D8AE091F10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447501" y="1091879"/>
                  <a:ext cx="684012" cy="5035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2">
                  <a:extLst>
                    <a:ext uri="{FF2B5EF4-FFF2-40B4-BE49-F238E27FC236}">
                      <a16:creationId xmlns:a16="http://schemas.microsoft.com/office/drawing/2014/main" id="{F234C9AB-E7EF-5573-5D99-5A74B54BC7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938799" y="1062047"/>
                  <a:ext cx="627352" cy="5035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938D05A-891E-E136-3CEA-471C5D786774}"/>
                    </a:ext>
                  </a:extLst>
                </p:cNvPr>
                <p:cNvGrpSpPr/>
                <p:nvPr/>
              </p:nvGrpSpPr>
              <p:grpSpPr>
                <a:xfrm>
                  <a:off x="10064151" y="3209026"/>
                  <a:ext cx="1848631" cy="584064"/>
                  <a:chOff x="10064151" y="3209026"/>
                  <a:chExt cx="1848631" cy="584064"/>
                </a:xfrm>
              </p:grpSpPr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0DB54F80-5415-9E74-5017-8E25059F32E8}"/>
                      </a:ext>
                    </a:extLst>
                  </p:cNvPr>
                  <p:cNvSpPr/>
                  <p:nvPr/>
                </p:nvSpPr>
                <p:spPr>
                  <a:xfrm>
                    <a:off x="10064151" y="3209026"/>
                    <a:ext cx="1719862" cy="523336"/>
                  </a:xfrm>
                  <a:prstGeom prst="rect">
                    <a:avLst/>
                  </a:prstGeom>
                  <a:solidFill>
                    <a:srgbClr val="00020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DCFB50-05F4-A2C6-C5A1-0CCF5CF81A5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3177" y="3211553"/>
                    <a:ext cx="1679605" cy="581537"/>
                  </a:xfrm>
                  <a:prstGeom prst="rect">
                    <a:avLst/>
                  </a:prstGeom>
                  <a:solidFill>
                    <a:srgbClr val="000208"/>
                  </a:solidFill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r>
                      <a:rPr lang="en-GB" sz="700" dirty="0">
                        <a:solidFill>
                          <a:schemeClr val="bg1"/>
                        </a:solidFill>
                      </a:rPr>
                      <a:t>∙LINAC3/4 ∙PS ∙PSB ∙SPS ∙LHC ∙LEIR ∙ISOLDE ∙AD/ELENA</a:t>
                    </a:r>
                  </a:p>
                </p:txBody>
              </p:sp>
            </p:grpSp>
          </p:grpSp>
          <p:pic>
            <p:nvPicPr>
              <p:cNvPr id="32" name="Picture 31" descr="Logo&#10;&#10;Description automatically generated">
                <a:extLst>
                  <a:ext uri="{FF2B5EF4-FFF2-40B4-BE49-F238E27FC236}">
                    <a16:creationId xmlns:a16="http://schemas.microsoft.com/office/drawing/2014/main" id="{3159E4FE-B4BC-85C8-67C5-0C0918756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628119" y="1082435"/>
                <a:ext cx="720418" cy="572190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A09E9C-EA81-A23C-65B5-8923D5078C6A}"/>
                </a:ext>
              </a:extLst>
            </p:cNvPr>
            <p:cNvSpPr txBox="1"/>
            <p:nvPr/>
          </p:nvSpPr>
          <p:spPr>
            <a:xfrm>
              <a:off x="10509092" y="1454047"/>
              <a:ext cx="1122354" cy="463261"/>
            </a:xfrm>
            <a:prstGeom prst="rect">
              <a:avLst/>
            </a:prstGeom>
            <a:solidFill>
              <a:srgbClr val="000208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 dirty="0">
                  <a:solidFill>
                    <a:srgbClr val="D0D830"/>
                  </a:solidFill>
                </a:rPr>
                <a:t>12 in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862D086-BD4F-7E92-37E1-29E843F2CB47}"/>
                </a:ext>
              </a:extLst>
            </p:cNvPr>
            <p:cNvSpPr txBox="1"/>
            <p:nvPr/>
          </p:nvSpPr>
          <p:spPr>
            <a:xfrm>
              <a:off x="10362661" y="5552612"/>
              <a:ext cx="454086" cy="184518"/>
            </a:xfrm>
            <a:prstGeom prst="rect">
              <a:avLst/>
            </a:prstGeom>
            <a:solidFill>
              <a:srgbClr val="000208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700" b="1" dirty="0">
                  <a:solidFill>
                    <a:srgbClr val="D0D830"/>
                  </a:solidFill>
                </a:rPr>
                <a:t>12 </a:t>
              </a:r>
              <a:r>
                <a:rPr lang="en-GB" sz="800" b="1" dirty="0">
                  <a:solidFill>
                    <a:srgbClr val="D0D830"/>
                  </a:solidFill>
                </a:rPr>
                <a:t>in</a:t>
              </a:r>
              <a:r>
                <a:rPr lang="en-GB" sz="700" b="1" dirty="0">
                  <a:solidFill>
                    <a:srgbClr val="D0D830"/>
                  </a:solidFill>
                </a:rPr>
                <a:t> 1</a:t>
              </a:r>
            </a:p>
          </p:txBody>
        </p:sp>
      </p:grpSp>
      <p:pic>
        <p:nvPicPr>
          <p:cNvPr id="39" name="Picture 3">
            <a:extLst>
              <a:ext uri="{FF2B5EF4-FFF2-40B4-BE49-F238E27FC236}">
                <a16:creationId xmlns:a16="http://schemas.microsoft.com/office/drawing/2014/main" id="{6E0235F7-EFED-A5F6-14EF-3C2CACE121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1"/>
          <a:stretch/>
        </p:blipFill>
        <p:spPr bwMode="auto">
          <a:xfrm>
            <a:off x="8087102" y="799305"/>
            <a:ext cx="2777511" cy="250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90AADF0-6FCC-24C8-1023-4F1CB8E4EDED}"/>
              </a:ext>
            </a:extLst>
          </p:cNvPr>
          <p:cNvGrpSpPr/>
          <p:nvPr/>
        </p:nvGrpSpPr>
        <p:grpSpPr>
          <a:xfrm>
            <a:off x="1104904" y="2341110"/>
            <a:ext cx="2649858" cy="1200329"/>
            <a:chOff x="407987" y="1630129"/>
            <a:chExt cx="7239395" cy="3279291"/>
          </a:xfrm>
        </p:grpSpPr>
        <p:pic>
          <p:nvPicPr>
            <p:cNvPr id="41" name="Picture 4">
              <a:extLst>
                <a:ext uri="{FF2B5EF4-FFF2-40B4-BE49-F238E27FC236}">
                  <a16:creationId xmlns:a16="http://schemas.microsoft.com/office/drawing/2014/main" id="{ED9081C2-56D1-B008-9A54-70C647D640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7987" y="1630129"/>
              <a:ext cx="46137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D20491D7-DDBC-87FC-FDE6-85941D7313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46319" y="1630129"/>
              <a:ext cx="28010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id="{C5A6BB16-D00B-D2B9-D0D9-0BA3DE04813A}"/>
              </a:ext>
            </a:extLst>
          </p:cNvPr>
          <p:cNvCxnSpPr>
            <a:cxnSpLocks/>
          </p:cNvCxnSpPr>
          <p:nvPr/>
        </p:nvCxnSpPr>
        <p:spPr>
          <a:xfrm>
            <a:off x="2437384" y="3484724"/>
            <a:ext cx="1317378" cy="1097279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FCD9B90-A4B8-B6C0-8DE5-5CC9419CEE5F}"/>
              </a:ext>
            </a:extLst>
          </p:cNvPr>
          <p:cNvSpPr/>
          <p:nvPr/>
        </p:nvSpPr>
        <p:spPr>
          <a:xfrm>
            <a:off x="1226818" y="4012398"/>
            <a:ext cx="2569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latin typeface="Avenir Book" panose="02000503020000020003" pitchFamily="2" charset="0"/>
              </a:rPr>
              <a:t>Key aims:</a:t>
            </a:r>
            <a:r>
              <a:rPr lang="en-GB" dirty="0">
                <a:latin typeface="Avenir Book" panose="02000503020000020003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As simple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High usability, stability,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Common approach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53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CB5E53-9237-8348-BE4D-04EFE0B4D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78789"/>
            <a:ext cx="9040811" cy="633215"/>
          </a:xfrm>
        </p:spPr>
        <p:txBody>
          <a:bodyPr/>
          <a:lstStyle/>
          <a:p>
            <a:pPr algn="r"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Configure &amp; Set</a:t>
            </a:r>
            <a:r>
              <a:rPr lang="en-GB" b="0" dirty="0"/>
              <a:t> states &amp; reference values </a:t>
            </a:r>
            <a:r>
              <a:rPr lang="en-GB" sz="1800" b="0" dirty="0"/>
              <a:t>(aka </a:t>
            </a:r>
            <a:r>
              <a:rPr lang="en-GB" sz="1800" b="0" i="1" dirty="0"/>
              <a:t>settings</a:t>
            </a:r>
            <a:r>
              <a:rPr lang="en-GB" sz="1800" b="0" dirty="0"/>
              <a:t>)</a:t>
            </a:r>
            <a:r>
              <a:rPr lang="en-GB" b="0" dirty="0"/>
              <a:t> in active elements </a:t>
            </a:r>
            <a:br>
              <a:rPr lang="en-GB" b="0" dirty="0"/>
            </a:br>
            <a:r>
              <a:rPr lang="en-GB" sz="1400" b="0" dirty="0"/>
              <a:t>Generate initial values, automate sequences, feedback loops, etc.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F9E84F-F718-D242-A4D2-D6B8B0256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81CC1-2399-4D40-8866-1041095BC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002E5-8879-EA44-ADD2-EF07A4E1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B8E7781-66DF-1B4B-AB65-4A0B617EC2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53254" y="344087"/>
            <a:ext cx="491417" cy="134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46952CE-645F-014B-BC92-AAD7AC5631BF}"/>
              </a:ext>
            </a:extLst>
          </p:cNvPr>
          <p:cNvGrpSpPr/>
          <p:nvPr/>
        </p:nvGrpSpPr>
        <p:grpSpPr>
          <a:xfrm>
            <a:off x="268216" y="1905712"/>
            <a:ext cx="2960776" cy="1243892"/>
            <a:chOff x="3622130" y="2857441"/>
            <a:chExt cx="8161881" cy="3429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F161DCC-C6CB-884B-8222-E0D2F76FA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2130" y="2857441"/>
              <a:ext cx="4317087" cy="3429000"/>
            </a:xfrm>
            <a:prstGeom prst="rect">
              <a:avLst/>
            </a:prstGeom>
          </p:spPr>
        </p:pic>
        <p:pic>
          <p:nvPicPr>
            <p:cNvPr id="10" name="Picture 9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1F0AADC1-A95C-D74A-B21C-B943EAC48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4562" y="2857441"/>
              <a:ext cx="3759449" cy="3429000"/>
            </a:xfrm>
            <a:prstGeom prst="rect">
              <a:avLst/>
            </a:prstGeom>
          </p:spPr>
        </p:pic>
      </p:grpSp>
      <p:pic>
        <p:nvPicPr>
          <p:cNvPr id="13" name="Picture 12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BB78105B-C953-BF4F-99CA-4AD4AEF6C5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4118" y="2896270"/>
            <a:ext cx="1904281" cy="1268469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C4E959F-D98E-914D-8948-28A4DF30BE40}"/>
              </a:ext>
            </a:extLst>
          </p:cNvPr>
          <p:cNvSpPr txBox="1">
            <a:spLocks/>
          </p:cNvSpPr>
          <p:nvPr/>
        </p:nvSpPr>
        <p:spPr>
          <a:xfrm>
            <a:off x="730504" y="845574"/>
            <a:ext cx="10622750" cy="6332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The </a:t>
            </a:r>
            <a:r>
              <a:rPr lang="en-GB" b="0" dirty="0">
                <a:solidFill>
                  <a:srgbClr val="00B050"/>
                </a:solidFill>
              </a:rPr>
              <a:t>Control System's job </a:t>
            </a:r>
            <a:r>
              <a:rPr lang="en-GB" b="0" dirty="0"/>
              <a:t>is to provide physicists and operators with a means to remotely: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5F59CFE-A4C2-A94C-B67A-C2ACD5B92F66}"/>
              </a:ext>
            </a:extLst>
          </p:cNvPr>
          <p:cNvGrpSpPr/>
          <p:nvPr/>
        </p:nvGrpSpPr>
        <p:grpSpPr>
          <a:xfrm>
            <a:off x="9168920" y="1232862"/>
            <a:ext cx="1483621" cy="1219365"/>
            <a:chOff x="127742" y="1196553"/>
            <a:chExt cx="1483621" cy="1219365"/>
          </a:xfrm>
        </p:grpSpPr>
        <p:pic>
          <p:nvPicPr>
            <p:cNvPr id="8" name="Picture 7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924695B5-8344-2B42-B940-E0AA7449A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742" y="1198176"/>
              <a:ext cx="602777" cy="1217742"/>
            </a:xfrm>
            <a:prstGeom prst="rect">
              <a:avLst/>
            </a:prstGeom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A8A2415E-7D4D-0E45-921B-F32373E6EE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827" y="1196553"/>
              <a:ext cx="883536" cy="121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 descr="A picture containing table, indoor, floor, electronics&#10;&#10;Description automatically generated">
            <a:extLst>
              <a:ext uri="{FF2B5EF4-FFF2-40B4-BE49-F238E27FC236}">
                <a16:creationId xmlns:a16="http://schemas.microsoft.com/office/drawing/2014/main" id="{F2193F4E-415F-ED42-A757-BE4E31D9EA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0302" y="3347019"/>
            <a:ext cx="1802583" cy="1391289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D8FD23C-B2B9-EA47-BAA8-75B6A16F5799}"/>
              </a:ext>
            </a:extLst>
          </p:cNvPr>
          <p:cNvSpPr txBox="1">
            <a:spLocks/>
          </p:cNvSpPr>
          <p:nvPr/>
        </p:nvSpPr>
        <p:spPr>
          <a:xfrm>
            <a:off x="3323553" y="2301064"/>
            <a:ext cx="9040811" cy="6078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Monitor</a:t>
            </a:r>
            <a:r>
              <a:rPr lang="en-GB" b="0" dirty="0"/>
              <a:t> elements </a:t>
            </a:r>
            <a:r>
              <a:rPr lang="en-GB" sz="1800" b="0" dirty="0"/>
              <a:t>(instruments &amp; actuators)</a:t>
            </a:r>
            <a:br>
              <a:rPr lang="en-GB" b="0" dirty="0"/>
            </a:br>
            <a:r>
              <a:rPr lang="en-GB" sz="1400" b="0" dirty="0"/>
              <a:t>Time-tagged acquisitions with post-processing for quick detection of abnormal situations</a:t>
            </a:r>
            <a:endParaRPr lang="en-GB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DE31B381-B69D-8E44-A319-85941731E31E}"/>
              </a:ext>
            </a:extLst>
          </p:cNvPr>
          <p:cNvSpPr txBox="1">
            <a:spLocks/>
          </p:cNvSpPr>
          <p:nvPr/>
        </p:nvSpPr>
        <p:spPr>
          <a:xfrm>
            <a:off x="4309610" y="3136984"/>
            <a:ext cx="5569947" cy="6332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Long-term memory</a:t>
            </a:r>
            <a:r>
              <a:rPr lang="en-GB" b="0" dirty="0"/>
              <a:t> of Settings &amp; Acquisitions</a:t>
            </a:r>
            <a:br>
              <a:rPr lang="en-GB" b="0" dirty="0"/>
            </a:br>
            <a:r>
              <a:rPr lang="en-GB" sz="1400" b="0" dirty="0"/>
              <a:t>Years of data with performant data extraction &amp; analysis tools</a:t>
            </a: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3ACDF27-A5F4-D24F-8BB0-C622A3BB8AD5}"/>
              </a:ext>
            </a:extLst>
          </p:cNvPr>
          <p:cNvSpPr txBox="1">
            <a:spLocks/>
          </p:cNvSpPr>
          <p:nvPr/>
        </p:nvSpPr>
        <p:spPr>
          <a:xfrm>
            <a:off x="-261144" y="4926148"/>
            <a:ext cx="9040811" cy="6078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Health &amp; Diagnostics</a:t>
            </a:r>
            <a:r>
              <a:rPr lang="en-GB" b="0" dirty="0"/>
              <a:t> monitoring for the multitude of sub-systems</a:t>
            </a:r>
            <a:br>
              <a:rPr lang="en-GB" b="0" dirty="0"/>
            </a:br>
            <a:r>
              <a:rPr lang="en-GB" sz="1400" b="0" dirty="0"/>
              <a:t>Online failure detection, remote interventions (e.g. power cycle), failure prediction (Machine Learning) etc.</a:t>
            </a:r>
            <a:endParaRPr lang="en-GB" b="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A0D96C80-DFA8-C943-B8B7-C93A3C303EF9}"/>
              </a:ext>
            </a:extLst>
          </p:cNvPr>
          <p:cNvSpPr txBox="1">
            <a:spLocks/>
          </p:cNvSpPr>
          <p:nvPr/>
        </p:nvSpPr>
        <p:spPr>
          <a:xfrm>
            <a:off x="3323553" y="3901593"/>
            <a:ext cx="6329229" cy="6205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r>
              <a:rPr lang="en-GB" b="0" dirty="0"/>
              <a:t>Ensure </a:t>
            </a:r>
            <a:r>
              <a:rPr lang="en-GB" b="0" dirty="0">
                <a:solidFill>
                  <a:srgbClr val="7030A0"/>
                </a:solidFill>
              </a:rPr>
              <a:t>machine protection </a:t>
            </a:r>
            <a:r>
              <a:rPr lang="en-GB" b="0" dirty="0"/>
              <a:t>&amp; operational availability</a:t>
            </a:r>
            <a:br>
              <a:rPr lang="en-GB" b="0" dirty="0"/>
            </a:br>
            <a:r>
              <a:rPr lang="en-GB" sz="1400" b="0" dirty="0"/>
              <a:t>High-level fast-reaction interlocks &amp; role-based access to prevent wrong actions</a:t>
            </a:r>
            <a:endParaRPr lang="en-GB" b="0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2D48DFE5-0F4B-064D-AE79-D7DCC9D3E420}"/>
              </a:ext>
            </a:extLst>
          </p:cNvPr>
          <p:cNvSpPr txBox="1">
            <a:spLocks/>
          </p:cNvSpPr>
          <p:nvPr/>
        </p:nvSpPr>
        <p:spPr>
          <a:xfrm>
            <a:off x="1186253" y="5768584"/>
            <a:ext cx="2042739" cy="4876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&amp; much more…</a:t>
            </a:r>
          </a:p>
          <a:p>
            <a:pPr>
              <a:spcBef>
                <a:spcPts val="3000"/>
              </a:spcBef>
            </a:pPr>
            <a:endParaRPr lang="en-GB" b="0" dirty="0"/>
          </a:p>
        </p:txBody>
      </p:sp>
      <p:pic>
        <p:nvPicPr>
          <p:cNvPr id="23" name="Picture 2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009988B-FB60-F146-9ED3-4FB3BC51998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811" y="4558421"/>
            <a:ext cx="2986700" cy="1642354"/>
          </a:xfrm>
          <a:prstGeom prst="rect">
            <a:avLst/>
          </a:prstGeom>
        </p:spPr>
      </p:pic>
      <p:pic>
        <p:nvPicPr>
          <p:cNvPr id="24" name="Content Placeholder 7" descr="A stack of books&#10;&#10;Description automatically generated with low confidence">
            <a:extLst>
              <a:ext uri="{FF2B5EF4-FFF2-40B4-BE49-F238E27FC236}">
                <a16:creationId xmlns:a16="http://schemas.microsoft.com/office/drawing/2014/main" id="{220FEB52-4217-EA44-990A-1E6FD9CC682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144" y="5521339"/>
            <a:ext cx="1175822" cy="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7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Software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50003" y="947434"/>
            <a:ext cx="7595178" cy="53553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7E5CC7-A668-7C47-B6E9-5913C2846C42}"/>
              </a:ext>
            </a:extLst>
          </p:cNvPr>
          <p:cNvSpPr txBox="1"/>
          <p:nvPr/>
        </p:nvSpPr>
        <p:spPr>
          <a:xfrm>
            <a:off x="77153" y="3916518"/>
            <a:ext cx="4887006" cy="2196361"/>
          </a:xfrm>
          <a:custGeom>
            <a:avLst/>
            <a:gdLst>
              <a:gd name="connsiteX0" fmla="*/ 0 w 4887006"/>
              <a:gd name="connsiteY0" fmla="*/ 0 h 2196361"/>
              <a:gd name="connsiteX1" fmla="*/ 795884 w 4887006"/>
              <a:gd name="connsiteY1" fmla="*/ 0 h 2196361"/>
              <a:gd name="connsiteX2" fmla="*/ 1542898 w 4887006"/>
              <a:gd name="connsiteY2" fmla="*/ 0 h 2196361"/>
              <a:gd name="connsiteX3" fmla="*/ 2241041 w 4887006"/>
              <a:gd name="connsiteY3" fmla="*/ 0 h 2196361"/>
              <a:gd name="connsiteX4" fmla="*/ 2939185 w 4887006"/>
              <a:gd name="connsiteY4" fmla="*/ 0 h 2196361"/>
              <a:gd name="connsiteX5" fmla="*/ 3735069 w 4887006"/>
              <a:gd name="connsiteY5" fmla="*/ 0 h 2196361"/>
              <a:gd name="connsiteX6" fmla="*/ 4887006 w 4887006"/>
              <a:gd name="connsiteY6" fmla="*/ 0 h 2196361"/>
              <a:gd name="connsiteX7" fmla="*/ 4887006 w 4887006"/>
              <a:gd name="connsiteY7" fmla="*/ 483199 h 2196361"/>
              <a:gd name="connsiteX8" fmla="*/ 4887006 w 4887006"/>
              <a:gd name="connsiteY8" fmla="*/ 1054253 h 2196361"/>
              <a:gd name="connsiteX9" fmla="*/ 4887006 w 4887006"/>
              <a:gd name="connsiteY9" fmla="*/ 1537453 h 2196361"/>
              <a:gd name="connsiteX10" fmla="*/ 4887006 w 4887006"/>
              <a:gd name="connsiteY10" fmla="*/ 2196361 h 2196361"/>
              <a:gd name="connsiteX11" fmla="*/ 4286602 w 4887006"/>
              <a:gd name="connsiteY11" fmla="*/ 2196361 h 2196361"/>
              <a:gd name="connsiteX12" fmla="*/ 3490719 w 4887006"/>
              <a:gd name="connsiteY12" fmla="*/ 2196361 h 2196361"/>
              <a:gd name="connsiteX13" fmla="*/ 2841445 w 4887006"/>
              <a:gd name="connsiteY13" fmla="*/ 2196361 h 2196361"/>
              <a:gd name="connsiteX14" fmla="*/ 2045561 w 4887006"/>
              <a:gd name="connsiteY14" fmla="*/ 2196361 h 2196361"/>
              <a:gd name="connsiteX15" fmla="*/ 1445157 w 4887006"/>
              <a:gd name="connsiteY15" fmla="*/ 2196361 h 2196361"/>
              <a:gd name="connsiteX16" fmla="*/ 893624 w 4887006"/>
              <a:gd name="connsiteY16" fmla="*/ 2196361 h 2196361"/>
              <a:gd name="connsiteX17" fmla="*/ 0 w 4887006"/>
              <a:gd name="connsiteY17" fmla="*/ 2196361 h 2196361"/>
              <a:gd name="connsiteX18" fmla="*/ 0 w 4887006"/>
              <a:gd name="connsiteY18" fmla="*/ 1625307 h 2196361"/>
              <a:gd name="connsiteX19" fmla="*/ 0 w 4887006"/>
              <a:gd name="connsiteY19" fmla="*/ 1142108 h 2196361"/>
              <a:gd name="connsiteX20" fmla="*/ 0 w 4887006"/>
              <a:gd name="connsiteY20" fmla="*/ 549090 h 2196361"/>
              <a:gd name="connsiteX21" fmla="*/ 0 w 4887006"/>
              <a:gd name="connsiteY21" fmla="*/ 0 h 219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87006" h="2196361" fill="none" extrusionOk="0">
                <a:moveTo>
                  <a:pt x="0" y="0"/>
                </a:moveTo>
                <a:cubicBezTo>
                  <a:pt x="236734" y="-1713"/>
                  <a:pt x="419551" y="16874"/>
                  <a:pt x="795884" y="0"/>
                </a:cubicBezTo>
                <a:cubicBezTo>
                  <a:pt x="1172217" y="-16874"/>
                  <a:pt x="1260469" y="-9284"/>
                  <a:pt x="1542898" y="0"/>
                </a:cubicBezTo>
                <a:cubicBezTo>
                  <a:pt x="1825327" y="9284"/>
                  <a:pt x="1897648" y="-5522"/>
                  <a:pt x="2241041" y="0"/>
                </a:cubicBezTo>
                <a:cubicBezTo>
                  <a:pt x="2584434" y="5522"/>
                  <a:pt x="2682038" y="16284"/>
                  <a:pt x="2939185" y="0"/>
                </a:cubicBezTo>
                <a:cubicBezTo>
                  <a:pt x="3196332" y="-16284"/>
                  <a:pt x="3517353" y="-26805"/>
                  <a:pt x="3735069" y="0"/>
                </a:cubicBezTo>
                <a:cubicBezTo>
                  <a:pt x="3952785" y="26805"/>
                  <a:pt x="4580696" y="-45612"/>
                  <a:pt x="4887006" y="0"/>
                </a:cubicBezTo>
                <a:cubicBezTo>
                  <a:pt x="4901204" y="124272"/>
                  <a:pt x="4892965" y="271634"/>
                  <a:pt x="4887006" y="483199"/>
                </a:cubicBezTo>
                <a:cubicBezTo>
                  <a:pt x="4881047" y="694764"/>
                  <a:pt x="4889534" y="913803"/>
                  <a:pt x="4887006" y="1054253"/>
                </a:cubicBezTo>
                <a:cubicBezTo>
                  <a:pt x="4884478" y="1194703"/>
                  <a:pt x="4871068" y="1389641"/>
                  <a:pt x="4887006" y="1537453"/>
                </a:cubicBezTo>
                <a:cubicBezTo>
                  <a:pt x="4902944" y="1685265"/>
                  <a:pt x="4869958" y="1954690"/>
                  <a:pt x="4887006" y="2196361"/>
                </a:cubicBezTo>
                <a:cubicBezTo>
                  <a:pt x="4750996" y="2198099"/>
                  <a:pt x="4578455" y="2174701"/>
                  <a:pt x="4286602" y="2196361"/>
                </a:cubicBezTo>
                <a:cubicBezTo>
                  <a:pt x="3994749" y="2218021"/>
                  <a:pt x="3876104" y="2183940"/>
                  <a:pt x="3490719" y="2196361"/>
                </a:cubicBezTo>
                <a:cubicBezTo>
                  <a:pt x="3105334" y="2208782"/>
                  <a:pt x="3115242" y="2177183"/>
                  <a:pt x="2841445" y="2196361"/>
                </a:cubicBezTo>
                <a:cubicBezTo>
                  <a:pt x="2567648" y="2215539"/>
                  <a:pt x="2331542" y="2231849"/>
                  <a:pt x="2045561" y="2196361"/>
                </a:cubicBezTo>
                <a:cubicBezTo>
                  <a:pt x="1759580" y="2160873"/>
                  <a:pt x="1655485" y="2178665"/>
                  <a:pt x="1445157" y="2196361"/>
                </a:cubicBezTo>
                <a:cubicBezTo>
                  <a:pt x="1234829" y="2214057"/>
                  <a:pt x="1131237" y="2207069"/>
                  <a:pt x="893624" y="2196361"/>
                </a:cubicBezTo>
                <a:cubicBezTo>
                  <a:pt x="656011" y="2185653"/>
                  <a:pt x="440427" y="2163085"/>
                  <a:pt x="0" y="2196361"/>
                </a:cubicBezTo>
                <a:cubicBezTo>
                  <a:pt x="-11889" y="2068163"/>
                  <a:pt x="-7425" y="1887275"/>
                  <a:pt x="0" y="1625307"/>
                </a:cubicBezTo>
                <a:cubicBezTo>
                  <a:pt x="7425" y="1363339"/>
                  <a:pt x="-23514" y="1313262"/>
                  <a:pt x="0" y="1142108"/>
                </a:cubicBezTo>
                <a:cubicBezTo>
                  <a:pt x="23514" y="970954"/>
                  <a:pt x="-16836" y="692158"/>
                  <a:pt x="0" y="549090"/>
                </a:cubicBezTo>
                <a:cubicBezTo>
                  <a:pt x="16836" y="406022"/>
                  <a:pt x="-5439" y="269704"/>
                  <a:pt x="0" y="0"/>
                </a:cubicBezTo>
                <a:close/>
              </a:path>
              <a:path w="4887006" h="2196361" stroke="0" extrusionOk="0">
                <a:moveTo>
                  <a:pt x="0" y="0"/>
                </a:moveTo>
                <a:cubicBezTo>
                  <a:pt x="292104" y="-14667"/>
                  <a:pt x="411823" y="13016"/>
                  <a:pt x="649274" y="0"/>
                </a:cubicBezTo>
                <a:cubicBezTo>
                  <a:pt x="886725" y="-13016"/>
                  <a:pt x="947473" y="10095"/>
                  <a:pt x="1200807" y="0"/>
                </a:cubicBezTo>
                <a:cubicBezTo>
                  <a:pt x="1454141" y="-10095"/>
                  <a:pt x="1822807" y="-2164"/>
                  <a:pt x="1996691" y="0"/>
                </a:cubicBezTo>
                <a:cubicBezTo>
                  <a:pt x="2170575" y="2164"/>
                  <a:pt x="2452145" y="9256"/>
                  <a:pt x="2645965" y="0"/>
                </a:cubicBezTo>
                <a:cubicBezTo>
                  <a:pt x="2839785" y="-9256"/>
                  <a:pt x="3101377" y="-18002"/>
                  <a:pt x="3295238" y="0"/>
                </a:cubicBezTo>
                <a:cubicBezTo>
                  <a:pt x="3489099" y="18002"/>
                  <a:pt x="3801139" y="15280"/>
                  <a:pt x="4091122" y="0"/>
                </a:cubicBezTo>
                <a:cubicBezTo>
                  <a:pt x="4381105" y="-15280"/>
                  <a:pt x="4503598" y="34395"/>
                  <a:pt x="4887006" y="0"/>
                </a:cubicBezTo>
                <a:cubicBezTo>
                  <a:pt x="4879893" y="272093"/>
                  <a:pt x="4860723" y="331825"/>
                  <a:pt x="4887006" y="593017"/>
                </a:cubicBezTo>
                <a:cubicBezTo>
                  <a:pt x="4913289" y="854209"/>
                  <a:pt x="4867732" y="855867"/>
                  <a:pt x="4887006" y="1098181"/>
                </a:cubicBezTo>
                <a:cubicBezTo>
                  <a:pt x="4906280" y="1340495"/>
                  <a:pt x="4894186" y="1376217"/>
                  <a:pt x="4887006" y="1603344"/>
                </a:cubicBezTo>
                <a:cubicBezTo>
                  <a:pt x="4879826" y="1830471"/>
                  <a:pt x="4886837" y="1905529"/>
                  <a:pt x="4887006" y="2196361"/>
                </a:cubicBezTo>
                <a:cubicBezTo>
                  <a:pt x="4605198" y="2210783"/>
                  <a:pt x="4367017" y="2203405"/>
                  <a:pt x="4139992" y="2196361"/>
                </a:cubicBezTo>
                <a:cubicBezTo>
                  <a:pt x="3912967" y="2189317"/>
                  <a:pt x="3673822" y="2207207"/>
                  <a:pt x="3344108" y="2196361"/>
                </a:cubicBezTo>
                <a:cubicBezTo>
                  <a:pt x="3014394" y="2185515"/>
                  <a:pt x="2807483" y="2173211"/>
                  <a:pt x="2548225" y="2196361"/>
                </a:cubicBezTo>
                <a:cubicBezTo>
                  <a:pt x="2288967" y="2219511"/>
                  <a:pt x="2202521" y="2211834"/>
                  <a:pt x="1947821" y="2196361"/>
                </a:cubicBezTo>
                <a:cubicBezTo>
                  <a:pt x="1693121" y="2180888"/>
                  <a:pt x="1457043" y="2191656"/>
                  <a:pt x="1249677" y="2196361"/>
                </a:cubicBezTo>
                <a:cubicBezTo>
                  <a:pt x="1042311" y="2201066"/>
                  <a:pt x="431637" y="2143435"/>
                  <a:pt x="0" y="2196361"/>
                </a:cubicBezTo>
                <a:cubicBezTo>
                  <a:pt x="-12623" y="2026479"/>
                  <a:pt x="16367" y="1864812"/>
                  <a:pt x="0" y="1647271"/>
                </a:cubicBezTo>
                <a:cubicBezTo>
                  <a:pt x="-16367" y="1429730"/>
                  <a:pt x="13254" y="1391933"/>
                  <a:pt x="0" y="1142108"/>
                </a:cubicBezTo>
                <a:cubicBezTo>
                  <a:pt x="-13254" y="892283"/>
                  <a:pt x="-16244" y="797055"/>
                  <a:pt x="0" y="636945"/>
                </a:cubicBezTo>
                <a:cubicBezTo>
                  <a:pt x="16244" y="476835"/>
                  <a:pt x="4764" y="217209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36000" bIns="36000" rtlCol="0">
            <a:spAutoFit/>
          </a:bodyPr>
          <a:lstStyle/>
          <a:p>
            <a:pPr algn="ctr"/>
            <a:r>
              <a:rPr lang="en-CH" b="1" dirty="0"/>
              <a:t>Front-end Tier</a:t>
            </a:r>
          </a:p>
          <a:p>
            <a:pPr algn="ctr"/>
            <a:r>
              <a:rPr lang="en-CH" dirty="0"/>
              <a:t>Real-time control and acquisition</a:t>
            </a:r>
          </a:p>
          <a:p>
            <a:pPr algn="ctr"/>
            <a:endParaRPr lang="en-CH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Limited, local scope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Fast reaction possible (interrupts)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Limited computing power (compared to other tiers)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Equipment processing to provide a high-level view of hardware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Real-time (RT) applications rely on frameworks, which capture recurring aspects (react to events, publish new data, etc.)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Based on technologies close to HW (C for drivers, C++ for RT, etc.)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0D6F21E-89B0-7C43-B439-342B3AC041A5}"/>
              </a:ext>
            </a:extLst>
          </p:cNvPr>
          <p:cNvSpPr/>
          <p:nvPr/>
        </p:nvSpPr>
        <p:spPr>
          <a:xfrm flipV="1">
            <a:off x="5299590" y="3858126"/>
            <a:ext cx="6481011" cy="2189748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5C3F28E8-3E00-A74C-A23A-92E88DB024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055" y="5693193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8F9B5254-F456-614E-A5D9-6618C97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8432" y="5722968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6B22DC2-893B-C448-A398-4B8239E7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500" y="5736515"/>
            <a:ext cx="693737" cy="693737"/>
          </a:xfrm>
          <a:prstGeom prst="rect">
            <a:avLst/>
          </a:prstGeom>
          <a:noFill/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4EBEB7E-0454-C44C-AF97-43BF94F1EFCA}"/>
              </a:ext>
            </a:extLst>
          </p:cNvPr>
          <p:cNvSpPr/>
          <p:nvPr/>
        </p:nvSpPr>
        <p:spPr>
          <a:xfrm rot="10800000" flipV="1">
            <a:off x="5298406" y="5392137"/>
            <a:ext cx="6481009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Operating System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(Linux)</a:t>
            </a:r>
            <a:endParaRPr lang="en-CH">
              <a:solidFill>
                <a:schemeClr val="accent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E1DFC21-3B4B-214C-A904-197392581F4F}"/>
              </a:ext>
            </a:extLst>
          </p:cNvPr>
          <p:cNvSpPr/>
          <p:nvPr/>
        </p:nvSpPr>
        <p:spPr>
          <a:xfrm rot="10800000" flipV="1">
            <a:off x="5299588" y="4935863"/>
            <a:ext cx="6481010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Device Drivers *</a:t>
            </a:r>
          </a:p>
          <a:p>
            <a:pPr algn="ctr"/>
            <a:r>
              <a:rPr lang="en-GB" sz="1200" dirty="0">
                <a:solidFill>
                  <a:schemeClr val="accent2"/>
                </a:solidFill>
              </a:rPr>
              <a:t>(e.g. Timing receiver kernel module</a:t>
            </a:r>
            <a:r>
              <a:rPr lang="en-CH" sz="1200" dirty="0">
                <a:solidFill>
                  <a:schemeClr val="accent2"/>
                </a:solidFill>
              </a:rPr>
              <a:t>)</a:t>
            </a:r>
            <a:endParaRPr lang="en-CH" sz="12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1277EBA-D618-F64E-AB4F-9B12A0197B81}"/>
              </a:ext>
            </a:extLst>
          </p:cNvPr>
          <p:cNvSpPr/>
          <p:nvPr/>
        </p:nvSpPr>
        <p:spPr>
          <a:xfrm rot="10800000" flipV="1">
            <a:off x="5298405" y="4481602"/>
            <a:ext cx="6481010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RT Frameworks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(e.g. FESA)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F822889-D7E2-8943-A3FA-3D9DAF9C772E}"/>
              </a:ext>
            </a:extLst>
          </p:cNvPr>
          <p:cNvSpPr/>
          <p:nvPr/>
        </p:nvSpPr>
        <p:spPr>
          <a:xfrm rot="10800000" flipV="1">
            <a:off x="5298405" y="4027908"/>
            <a:ext cx="6481010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RT Application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(e.g. Kicker system control)</a:t>
            </a:r>
          </a:p>
        </p:txBody>
      </p:sp>
    </p:spTree>
    <p:extLst>
      <p:ext uri="{BB962C8B-B14F-4D97-AF65-F5344CB8AC3E}">
        <p14:creationId xmlns:p14="http://schemas.microsoft.com/office/powerpoint/2010/main" val="190367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2" animBg="1"/>
      <p:bldP spid="16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Software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5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50003" y="947434"/>
            <a:ext cx="7595178" cy="53553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3A08D30-7CED-B240-AC8C-CA9A4B31CC38}"/>
              </a:ext>
            </a:extLst>
          </p:cNvPr>
          <p:cNvSpPr txBox="1"/>
          <p:nvPr/>
        </p:nvSpPr>
        <p:spPr>
          <a:xfrm>
            <a:off x="66705" y="2072208"/>
            <a:ext cx="4424305" cy="1919363"/>
          </a:xfrm>
          <a:custGeom>
            <a:avLst/>
            <a:gdLst>
              <a:gd name="connsiteX0" fmla="*/ 0 w 4424305"/>
              <a:gd name="connsiteY0" fmla="*/ 0 h 1919363"/>
              <a:gd name="connsiteX1" fmla="*/ 587801 w 4424305"/>
              <a:gd name="connsiteY1" fmla="*/ 0 h 1919363"/>
              <a:gd name="connsiteX2" fmla="*/ 1087115 w 4424305"/>
              <a:gd name="connsiteY2" fmla="*/ 0 h 1919363"/>
              <a:gd name="connsiteX3" fmla="*/ 1807645 w 4424305"/>
              <a:gd name="connsiteY3" fmla="*/ 0 h 1919363"/>
              <a:gd name="connsiteX4" fmla="*/ 2395445 w 4424305"/>
              <a:gd name="connsiteY4" fmla="*/ 0 h 1919363"/>
              <a:gd name="connsiteX5" fmla="*/ 2983246 w 4424305"/>
              <a:gd name="connsiteY5" fmla="*/ 0 h 1919363"/>
              <a:gd name="connsiteX6" fmla="*/ 3703775 w 4424305"/>
              <a:gd name="connsiteY6" fmla="*/ 0 h 1919363"/>
              <a:gd name="connsiteX7" fmla="*/ 4424305 w 4424305"/>
              <a:gd name="connsiteY7" fmla="*/ 0 h 1919363"/>
              <a:gd name="connsiteX8" fmla="*/ 4424305 w 4424305"/>
              <a:gd name="connsiteY8" fmla="*/ 678175 h 1919363"/>
              <a:gd name="connsiteX9" fmla="*/ 4424305 w 4424305"/>
              <a:gd name="connsiteY9" fmla="*/ 1279575 h 1919363"/>
              <a:gd name="connsiteX10" fmla="*/ 4424305 w 4424305"/>
              <a:gd name="connsiteY10" fmla="*/ 1919363 h 1919363"/>
              <a:gd name="connsiteX11" fmla="*/ 3792261 w 4424305"/>
              <a:gd name="connsiteY11" fmla="*/ 1919363 h 1919363"/>
              <a:gd name="connsiteX12" fmla="*/ 3204461 w 4424305"/>
              <a:gd name="connsiteY12" fmla="*/ 1919363 h 1919363"/>
              <a:gd name="connsiteX13" fmla="*/ 2483931 w 4424305"/>
              <a:gd name="connsiteY13" fmla="*/ 1919363 h 1919363"/>
              <a:gd name="connsiteX14" fmla="*/ 1763402 w 4424305"/>
              <a:gd name="connsiteY14" fmla="*/ 1919363 h 1919363"/>
              <a:gd name="connsiteX15" fmla="*/ 1219844 w 4424305"/>
              <a:gd name="connsiteY15" fmla="*/ 1919363 h 1919363"/>
              <a:gd name="connsiteX16" fmla="*/ 587801 w 4424305"/>
              <a:gd name="connsiteY16" fmla="*/ 1919363 h 1919363"/>
              <a:gd name="connsiteX17" fmla="*/ 0 w 4424305"/>
              <a:gd name="connsiteY17" fmla="*/ 1919363 h 1919363"/>
              <a:gd name="connsiteX18" fmla="*/ 0 w 4424305"/>
              <a:gd name="connsiteY18" fmla="*/ 1279575 h 1919363"/>
              <a:gd name="connsiteX19" fmla="*/ 0 w 4424305"/>
              <a:gd name="connsiteY19" fmla="*/ 678175 h 1919363"/>
              <a:gd name="connsiteX20" fmla="*/ 0 w 4424305"/>
              <a:gd name="connsiteY20" fmla="*/ 0 h 191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24305" h="1919363" extrusionOk="0">
                <a:moveTo>
                  <a:pt x="0" y="0"/>
                </a:moveTo>
                <a:cubicBezTo>
                  <a:pt x="251508" y="-8739"/>
                  <a:pt x="355802" y="-9020"/>
                  <a:pt x="587801" y="0"/>
                </a:cubicBezTo>
                <a:cubicBezTo>
                  <a:pt x="819800" y="9020"/>
                  <a:pt x="877167" y="-17328"/>
                  <a:pt x="1087115" y="0"/>
                </a:cubicBezTo>
                <a:cubicBezTo>
                  <a:pt x="1297063" y="17328"/>
                  <a:pt x="1533820" y="3194"/>
                  <a:pt x="1807645" y="0"/>
                </a:cubicBezTo>
                <a:cubicBezTo>
                  <a:pt x="2081470" y="-3194"/>
                  <a:pt x="2192465" y="21243"/>
                  <a:pt x="2395445" y="0"/>
                </a:cubicBezTo>
                <a:cubicBezTo>
                  <a:pt x="2598425" y="-21243"/>
                  <a:pt x="2698056" y="28014"/>
                  <a:pt x="2983246" y="0"/>
                </a:cubicBezTo>
                <a:cubicBezTo>
                  <a:pt x="3268436" y="-28014"/>
                  <a:pt x="3481633" y="9838"/>
                  <a:pt x="3703775" y="0"/>
                </a:cubicBezTo>
                <a:cubicBezTo>
                  <a:pt x="3925917" y="-9838"/>
                  <a:pt x="4098081" y="35877"/>
                  <a:pt x="4424305" y="0"/>
                </a:cubicBezTo>
                <a:cubicBezTo>
                  <a:pt x="4411790" y="200496"/>
                  <a:pt x="4436534" y="403234"/>
                  <a:pt x="4424305" y="678175"/>
                </a:cubicBezTo>
                <a:cubicBezTo>
                  <a:pt x="4412076" y="953116"/>
                  <a:pt x="4421275" y="1057152"/>
                  <a:pt x="4424305" y="1279575"/>
                </a:cubicBezTo>
                <a:cubicBezTo>
                  <a:pt x="4427335" y="1501998"/>
                  <a:pt x="4453439" y="1605375"/>
                  <a:pt x="4424305" y="1919363"/>
                </a:cubicBezTo>
                <a:cubicBezTo>
                  <a:pt x="4109649" y="1935643"/>
                  <a:pt x="3960731" y="1915132"/>
                  <a:pt x="3792261" y="1919363"/>
                </a:cubicBezTo>
                <a:cubicBezTo>
                  <a:pt x="3623791" y="1923594"/>
                  <a:pt x="3397775" y="1935395"/>
                  <a:pt x="3204461" y="1919363"/>
                </a:cubicBezTo>
                <a:cubicBezTo>
                  <a:pt x="3011147" y="1903331"/>
                  <a:pt x="2805971" y="1923856"/>
                  <a:pt x="2483931" y="1919363"/>
                </a:cubicBezTo>
                <a:cubicBezTo>
                  <a:pt x="2161891" y="1914871"/>
                  <a:pt x="2010032" y="1908902"/>
                  <a:pt x="1763402" y="1919363"/>
                </a:cubicBezTo>
                <a:cubicBezTo>
                  <a:pt x="1516772" y="1929824"/>
                  <a:pt x="1361257" y="1909879"/>
                  <a:pt x="1219844" y="1919363"/>
                </a:cubicBezTo>
                <a:cubicBezTo>
                  <a:pt x="1078431" y="1928847"/>
                  <a:pt x="769655" y="1924354"/>
                  <a:pt x="587801" y="1919363"/>
                </a:cubicBezTo>
                <a:cubicBezTo>
                  <a:pt x="405947" y="1914372"/>
                  <a:pt x="134122" y="1935493"/>
                  <a:pt x="0" y="1919363"/>
                </a:cubicBezTo>
                <a:cubicBezTo>
                  <a:pt x="13316" y="1634614"/>
                  <a:pt x="25383" y="1440451"/>
                  <a:pt x="0" y="1279575"/>
                </a:cubicBezTo>
                <a:cubicBezTo>
                  <a:pt x="-25383" y="1118699"/>
                  <a:pt x="-20721" y="823452"/>
                  <a:pt x="0" y="678175"/>
                </a:cubicBezTo>
                <a:cubicBezTo>
                  <a:pt x="20721" y="532898"/>
                  <a:pt x="19995" y="332598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0" bIns="36000" rtlCol="0">
            <a:spAutoFit/>
          </a:bodyPr>
          <a:lstStyle/>
          <a:p>
            <a:pPr algn="ctr"/>
            <a:r>
              <a:rPr lang="en-CH" b="1" dirty="0"/>
              <a:t>Server Tier</a:t>
            </a:r>
          </a:p>
          <a:p>
            <a:pPr algn="ctr"/>
            <a:r>
              <a:rPr lang="en-CH" dirty="0"/>
              <a:t>General purpose services </a:t>
            </a:r>
            <a:br>
              <a:rPr lang="en-CH" dirty="0"/>
            </a:br>
            <a:r>
              <a:rPr lang="en-CH" dirty="0"/>
              <a:t>&amp; Specific business logic</a:t>
            </a:r>
          </a:p>
          <a:p>
            <a:pPr algn="ctr"/>
            <a:endParaRPr lang="en-CH" dirty="0"/>
          </a:p>
          <a:p>
            <a:pPr marL="171450" indent="-171450" algn="l">
              <a:buFont typeface="Wingdings" pitchFamily="2" charset="2"/>
              <a:buChar char="Ø"/>
            </a:pPr>
            <a:r>
              <a:rPr lang="en-GB" sz="1200" dirty="0">
                <a:solidFill>
                  <a:schemeClr val="accent5"/>
                </a:solidFill>
              </a:rPr>
              <a:t>B</a:t>
            </a:r>
            <a:r>
              <a:rPr lang="en-CH" sz="1200" dirty="0">
                <a:solidFill>
                  <a:schemeClr val="accent5"/>
                </a:solidFill>
              </a:rPr>
              <a:t>roader scope; able to coordinate across entire accelerator</a:t>
            </a:r>
          </a:p>
          <a:p>
            <a:pPr marL="171450" indent="-171450" algn="l">
              <a:buFont typeface="Wingdings" pitchFamily="2" charset="2"/>
              <a:buChar char="Ø"/>
            </a:pPr>
            <a:r>
              <a:rPr lang="en-CH" sz="1200" dirty="0">
                <a:solidFill>
                  <a:schemeClr val="accent5"/>
                </a:solidFill>
              </a:rPr>
              <a:t>Powerful computers</a:t>
            </a:r>
          </a:p>
          <a:p>
            <a:pPr marL="171450" indent="-171450" algn="l">
              <a:buFont typeface="Wingdings" pitchFamily="2" charset="2"/>
              <a:buChar char="Ø"/>
            </a:pPr>
            <a:r>
              <a:rPr lang="en-CH" sz="1200" dirty="0">
                <a:solidFill>
                  <a:schemeClr val="accent5"/>
                </a:solidFill>
              </a:rPr>
              <a:t>Less reactive (network) and at a higher-level of abstraction</a:t>
            </a:r>
          </a:p>
          <a:p>
            <a:pPr marL="171450" indent="-171450" algn="l">
              <a:buFont typeface="Wingdings" pitchFamily="2" charset="2"/>
              <a:buChar char="Ø"/>
            </a:pPr>
            <a:r>
              <a:rPr lang="en-CH" sz="1200" dirty="0">
                <a:solidFill>
                  <a:schemeClr val="accent5"/>
                </a:solidFill>
              </a:rPr>
              <a:t>Based on technologies suited for higher-level logic (e.g. Java)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7C4966A-1F46-264D-AA3D-4B0A57AB0815}"/>
              </a:ext>
            </a:extLst>
          </p:cNvPr>
          <p:cNvSpPr/>
          <p:nvPr/>
        </p:nvSpPr>
        <p:spPr>
          <a:xfrm flipV="1">
            <a:off x="5299590" y="2307907"/>
            <a:ext cx="533400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5C3F28E8-3E00-A74C-A23A-92E88DB024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055" y="5693193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8F9B5254-F456-614E-A5D9-6618C97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8432" y="5722968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6B22DC2-893B-C448-A398-4B8239E7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500" y="5736515"/>
            <a:ext cx="693737" cy="693737"/>
          </a:xfrm>
          <a:prstGeom prst="rect">
            <a:avLst/>
          </a:prstGeom>
          <a:noFill/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606D071-422F-6C49-B1E4-BB2E2910FBDC}"/>
              </a:ext>
            </a:extLst>
          </p:cNvPr>
          <p:cNvSpPr/>
          <p:nvPr/>
        </p:nvSpPr>
        <p:spPr>
          <a:xfrm rot="10800000" flipV="1">
            <a:off x="5299588" y="2307907"/>
            <a:ext cx="1832795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Settings Management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(InCA/LSA)</a:t>
            </a:r>
            <a:endParaRPr lang="en-CH">
              <a:solidFill>
                <a:schemeClr val="accent2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C616F71-8AE5-434B-8812-925D0BB81678}"/>
              </a:ext>
            </a:extLst>
          </p:cNvPr>
          <p:cNvSpPr/>
          <p:nvPr/>
        </p:nvSpPr>
        <p:spPr>
          <a:xfrm rot="10800000" flipV="1">
            <a:off x="7130848" y="2297510"/>
            <a:ext cx="1832795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Long-term Logging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(NXCALS)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1F4234E-0ADC-D940-84A9-FC816113628C}"/>
              </a:ext>
            </a:extLst>
          </p:cNvPr>
          <p:cNvSpPr/>
          <p:nvPr/>
        </p:nvSpPr>
        <p:spPr>
          <a:xfrm rot="10800000" flipV="1">
            <a:off x="8967942" y="2296954"/>
            <a:ext cx="1832795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Automation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(Sequencer, SIS)</a:t>
            </a:r>
            <a:endParaRPr lang="en-CH">
              <a:solidFill>
                <a:schemeClr val="accent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8D3ECD4-A155-7F45-8C18-2DED32A92477}"/>
              </a:ext>
            </a:extLst>
          </p:cNvPr>
          <p:cNvSpPr/>
          <p:nvPr/>
        </p:nvSpPr>
        <p:spPr>
          <a:xfrm rot="10800000" flipV="1">
            <a:off x="10807134" y="2296954"/>
            <a:ext cx="647449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  <a:r>
              <a:rPr lang="en-CH">
                <a:solidFill>
                  <a:schemeClr val="bg1"/>
                </a:solidFill>
              </a:rPr>
              <a:t>tc.</a:t>
            </a:r>
            <a:endParaRPr lang="en-CH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1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bldLvl="2" animBg="1"/>
      <p:bldP spid="17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Software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59839" y="947434"/>
            <a:ext cx="7595178" cy="5355359"/>
          </a:xfrm>
          <a:prstGeom prst="rect">
            <a:avLst/>
          </a:prstGeom>
        </p:spPr>
      </p:pic>
      <p:sp>
        <p:nvSpPr>
          <p:cNvPr id="9" name="Left-Right Arrow 165">
            <a:extLst>
              <a:ext uri="{FF2B5EF4-FFF2-40B4-BE49-F238E27FC236}">
                <a16:creationId xmlns:a16="http://schemas.microsoft.com/office/drawing/2014/main" id="{09748B86-1453-B24F-8CC7-837D5235CBB5}"/>
              </a:ext>
            </a:extLst>
          </p:cNvPr>
          <p:cNvSpPr/>
          <p:nvPr/>
        </p:nvSpPr>
        <p:spPr>
          <a:xfrm>
            <a:off x="5173071" y="3625113"/>
            <a:ext cx="5470358" cy="342658"/>
          </a:xfrm>
          <a:prstGeom prst="leftRightArrow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Controls Middleware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89E239-D53A-F64F-BBF9-3F26CBAB7085}"/>
              </a:ext>
            </a:extLst>
          </p:cNvPr>
          <p:cNvSpPr txBox="1"/>
          <p:nvPr/>
        </p:nvSpPr>
        <p:spPr>
          <a:xfrm>
            <a:off x="278282" y="980141"/>
            <a:ext cx="3773342" cy="1365365"/>
          </a:xfrm>
          <a:custGeom>
            <a:avLst/>
            <a:gdLst>
              <a:gd name="connsiteX0" fmla="*/ 0 w 3773342"/>
              <a:gd name="connsiteY0" fmla="*/ 0 h 1365365"/>
              <a:gd name="connsiteX1" fmla="*/ 591157 w 3773342"/>
              <a:gd name="connsiteY1" fmla="*/ 0 h 1365365"/>
              <a:gd name="connsiteX2" fmla="*/ 1106847 w 3773342"/>
              <a:gd name="connsiteY2" fmla="*/ 0 h 1365365"/>
              <a:gd name="connsiteX3" fmla="*/ 1811204 w 3773342"/>
              <a:gd name="connsiteY3" fmla="*/ 0 h 1365365"/>
              <a:gd name="connsiteX4" fmla="*/ 2402361 w 3773342"/>
              <a:gd name="connsiteY4" fmla="*/ 0 h 1365365"/>
              <a:gd name="connsiteX5" fmla="*/ 2993518 w 3773342"/>
              <a:gd name="connsiteY5" fmla="*/ 0 h 1365365"/>
              <a:gd name="connsiteX6" fmla="*/ 3773342 w 3773342"/>
              <a:gd name="connsiteY6" fmla="*/ 0 h 1365365"/>
              <a:gd name="connsiteX7" fmla="*/ 3773342 w 3773342"/>
              <a:gd name="connsiteY7" fmla="*/ 655375 h 1365365"/>
              <a:gd name="connsiteX8" fmla="*/ 3773342 w 3773342"/>
              <a:gd name="connsiteY8" fmla="*/ 1365365 h 1365365"/>
              <a:gd name="connsiteX9" fmla="*/ 3219919 w 3773342"/>
              <a:gd name="connsiteY9" fmla="*/ 1365365 h 1365365"/>
              <a:gd name="connsiteX10" fmla="*/ 2591028 w 3773342"/>
              <a:gd name="connsiteY10" fmla="*/ 1365365 h 1365365"/>
              <a:gd name="connsiteX11" fmla="*/ 1962138 w 3773342"/>
              <a:gd name="connsiteY11" fmla="*/ 1365365 h 1365365"/>
              <a:gd name="connsiteX12" fmla="*/ 1370981 w 3773342"/>
              <a:gd name="connsiteY12" fmla="*/ 1365365 h 1365365"/>
              <a:gd name="connsiteX13" fmla="*/ 666624 w 3773342"/>
              <a:gd name="connsiteY13" fmla="*/ 1365365 h 1365365"/>
              <a:gd name="connsiteX14" fmla="*/ 0 w 3773342"/>
              <a:gd name="connsiteY14" fmla="*/ 1365365 h 1365365"/>
              <a:gd name="connsiteX15" fmla="*/ 0 w 3773342"/>
              <a:gd name="connsiteY15" fmla="*/ 709990 h 1365365"/>
              <a:gd name="connsiteX16" fmla="*/ 0 w 3773342"/>
              <a:gd name="connsiteY16" fmla="*/ 0 h 136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773342" h="1365365" extrusionOk="0">
                <a:moveTo>
                  <a:pt x="0" y="0"/>
                </a:moveTo>
                <a:cubicBezTo>
                  <a:pt x="222993" y="1278"/>
                  <a:pt x="340178" y="16491"/>
                  <a:pt x="591157" y="0"/>
                </a:cubicBezTo>
                <a:cubicBezTo>
                  <a:pt x="842136" y="-16491"/>
                  <a:pt x="958733" y="22977"/>
                  <a:pt x="1106847" y="0"/>
                </a:cubicBezTo>
                <a:cubicBezTo>
                  <a:pt x="1254961" y="-22977"/>
                  <a:pt x="1669857" y="-5101"/>
                  <a:pt x="1811204" y="0"/>
                </a:cubicBezTo>
                <a:cubicBezTo>
                  <a:pt x="1952551" y="5101"/>
                  <a:pt x="2156914" y="19429"/>
                  <a:pt x="2402361" y="0"/>
                </a:cubicBezTo>
                <a:cubicBezTo>
                  <a:pt x="2647808" y="-19429"/>
                  <a:pt x="2727752" y="-28512"/>
                  <a:pt x="2993518" y="0"/>
                </a:cubicBezTo>
                <a:cubicBezTo>
                  <a:pt x="3259284" y="28512"/>
                  <a:pt x="3388592" y="-21079"/>
                  <a:pt x="3773342" y="0"/>
                </a:cubicBezTo>
                <a:cubicBezTo>
                  <a:pt x="3788909" y="146516"/>
                  <a:pt x="3796342" y="425756"/>
                  <a:pt x="3773342" y="655375"/>
                </a:cubicBezTo>
                <a:cubicBezTo>
                  <a:pt x="3750342" y="884994"/>
                  <a:pt x="3803768" y="1127361"/>
                  <a:pt x="3773342" y="1365365"/>
                </a:cubicBezTo>
                <a:cubicBezTo>
                  <a:pt x="3530298" y="1343530"/>
                  <a:pt x="3451928" y="1344389"/>
                  <a:pt x="3219919" y="1365365"/>
                </a:cubicBezTo>
                <a:cubicBezTo>
                  <a:pt x="2987910" y="1386341"/>
                  <a:pt x="2895583" y="1336905"/>
                  <a:pt x="2591028" y="1365365"/>
                </a:cubicBezTo>
                <a:cubicBezTo>
                  <a:pt x="2286473" y="1393825"/>
                  <a:pt x="2146945" y="1339367"/>
                  <a:pt x="1962138" y="1365365"/>
                </a:cubicBezTo>
                <a:cubicBezTo>
                  <a:pt x="1777331" y="1391364"/>
                  <a:pt x="1528427" y="1350493"/>
                  <a:pt x="1370981" y="1365365"/>
                </a:cubicBezTo>
                <a:cubicBezTo>
                  <a:pt x="1213535" y="1380237"/>
                  <a:pt x="864716" y="1349557"/>
                  <a:pt x="666624" y="1365365"/>
                </a:cubicBezTo>
                <a:cubicBezTo>
                  <a:pt x="468532" y="1381173"/>
                  <a:pt x="136576" y="1377468"/>
                  <a:pt x="0" y="1365365"/>
                </a:cubicBezTo>
                <a:cubicBezTo>
                  <a:pt x="12052" y="1187759"/>
                  <a:pt x="1441" y="922745"/>
                  <a:pt x="0" y="709990"/>
                </a:cubicBezTo>
                <a:cubicBezTo>
                  <a:pt x="-1441" y="497236"/>
                  <a:pt x="69" y="197012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36000" bIns="36000" rtlCol="0">
            <a:spAutoFit/>
          </a:bodyPr>
          <a:lstStyle/>
          <a:p>
            <a:pPr algn="ctr"/>
            <a:r>
              <a:rPr lang="en-CH" b="1" dirty="0"/>
              <a:t>Client Tier</a:t>
            </a:r>
          </a:p>
          <a:p>
            <a:pPr algn="ctr"/>
            <a:r>
              <a:rPr lang="en-CH" dirty="0"/>
              <a:t>Graphical applications</a:t>
            </a:r>
          </a:p>
          <a:p>
            <a:pPr algn="l"/>
            <a:r>
              <a:rPr lang="en-CH" sz="1200" dirty="0">
                <a:solidFill>
                  <a:schemeClr val="accent5"/>
                </a:solidFill>
              </a:rPr>
              <a:t>Different technologies in use</a:t>
            </a:r>
          </a:p>
          <a:p>
            <a:pPr marL="360363" indent="-176213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Java Swing, Java FX</a:t>
            </a:r>
          </a:p>
          <a:p>
            <a:pPr marL="360363" indent="-176213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PyQt</a:t>
            </a:r>
          </a:p>
          <a:p>
            <a:pPr marL="360363" indent="-176213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Web ecosystem (Angular)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1AE6C5-88D9-BB4E-A46C-12DAAF6E1EC2}"/>
              </a:ext>
            </a:extLst>
          </p:cNvPr>
          <p:cNvSpPr txBox="1"/>
          <p:nvPr/>
        </p:nvSpPr>
        <p:spPr>
          <a:xfrm>
            <a:off x="278282" y="3815304"/>
            <a:ext cx="4281557" cy="1919363"/>
          </a:xfrm>
          <a:custGeom>
            <a:avLst/>
            <a:gdLst>
              <a:gd name="connsiteX0" fmla="*/ 0 w 4281557"/>
              <a:gd name="connsiteY0" fmla="*/ 0 h 1919363"/>
              <a:gd name="connsiteX1" fmla="*/ 568835 w 4281557"/>
              <a:gd name="connsiteY1" fmla="*/ 0 h 1919363"/>
              <a:gd name="connsiteX2" fmla="*/ 1052040 w 4281557"/>
              <a:gd name="connsiteY2" fmla="*/ 0 h 1919363"/>
              <a:gd name="connsiteX3" fmla="*/ 1749322 w 4281557"/>
              <a:gd name="connsiteY3" fmla="*/ 0 h 1919363"/>
              <a:gd name="connsiteX4" fmla="*/ 2318157 w 4281557"/>
              <a:gd name="connsiteY4" fmla="*/ 0 h 1919363"/>
              <a:gd name="connsiteX5" fmla="*/ 2886993 w 4281557"/>
              <a:gd name="connsiteY5" fmla="*/ 0 h 1919363"/>
              <a:gd name="connsiteX6" fmla="*/ 3584275 w 4281557"/>
              <a:gd name="connsiteY6" fmla="*/ 0 h 1919363"/>
              <a:gd name="connsiteX7" fmla="*/ 4281557 w 4281557"/>
              <a:gd name="connsiteY7" fmla="*/ 0 h 1919363"/>
              <a:gd name="connsiteX8" fmla="*/ 4281557 w 4281557"/>
              <a:gd name="connsiteY8" fmla="*/ 678175 h 1919363"/>
              <a:gd name="connsiteX9" fmla="*/ 4281557 w 4281557"/>
              <a:gd name="connsiteY9" fmla="*/ 1279575 h 1919363"/>
              <a:gd name="connsiteX10" fmla="*/ 4281557 w 4281557"/>
              <a:gd name="connsiteY10" fmla="*/ 1919363 h 1919363"/>
              <a:gd name="connsiteX11" fmla="*/ 3669906 w 4281557"/>
              <a:gd name="connsiteY11" fmla="*/ 1919363 h 1919363"/>
              <a:gd name="connsiteX12" fmla="*/ 3101071 w 4281557"/>
              <a:gd name="connsiteY12" fmla="*/ 1919363 h 1919363"/>
              <a:gd name="connsiteX13" fmla="*/ 2403788 w 4281557"/>
              <a:gd name="connsiteY13" fmla="*/ 1919363 h 1919363"/>
              <a:gd name="connsiteX14" fmla="*/ 1706506 w 4281557"/>
              <a:gd name="connsiteY14" fmla="*/ 1919363 h 1919363"/>
              <a:gd name="connsiteX15" fmla="*/ 1180486 w 4281557"/>
              <a:gd name="connsiteY15" fmla="*/ 1919363 h 1919363"/>
              <a:gd name="connsiteX16" fmla="*/ 568835 w 4281557"/>
              <a:gd name="connsiteY16" fmla="*/ 1919363 h 1919363"/>
              <a:gd name="connsiteX17" fmla="*/ 0 w 4281557"/>
              <a:gd name="connsiteY17" fmla="*/ 1919363 h 1919363"/>
              <a:gd name="connsiteX18" fmla="*/ 0 w 4281557"/>
              <a:gd name="connsiteY18" fmla="*/ 1279575 h 1919363"/>
              <a:gd name="connsiteX19" fmla="*/ 0 w 4281557"/>
              <a:gd name="connsiteY19" fmla="*/ 678175 h 1919363"/>
              <a:gd name="connsiteX20" fmla="*/ 0 w 4281557"/>
              <a:gd name="connsiteY20" fmla="*/ 0 h 191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81557" h="1919363" extrusionOk="0">
                <a:moveTo>
                  <a:pt x="0" y="0"/>
                </a:moveTo>
                <a:cubicBezTo>
                  <a:pt x="229296" y="-16488"/>
                  <a:pt x="342255" y="-24065"/>
                  <a:pt x="568835" y="0"/>
                </a:cubicBezTo>
                <a:cubicBezTo>
                  <a:pt x="795415" y="24065"/>
                  <a:pt x="901981" y="-2302"/>
                  <a:pt x="1052040" y="0"/>
                </a:cubicBezTo>
                <a:cubicBezTo>
                  <a:pt x="1202100" y="2302"/>
                  <a:pt x="1505046" y="-1045"/>
                  <a:pt x="1749322" y="0"/>
                </a:cubicBezTo>
                <a:cubicBezTo>
                  <a:pt x="1993598" y="1045"/>
                  <a:pt x="2196323" y="24157"/>
                  <a:pt x="2318157" y="0"/>
                </a:cubicBezTo>
                <a:cubicBezTo>
                  <a:pt x="2439992" y="-24157"/>
                  <a:pt x="2629072" y="-18373"/>
                  <a:pt x="2886993" y="0"/>
                </a:cubicBezTo>
                <a:cubicBezTo>
                  <a:pt x="3144914" y="18373"/>
                  <a:pt x="3295231" y="-18150"/>
                  <a:pt x="3584275" y="0"/>
                </a:cubicBezTo>
                <a:cubicBezTo>
                  <a:pt x="3873319" y="18150"/>
                  <a:pt x="3992274" y="-5401"/>
                  <a:pt x="4281557" y="0"/>
                </a:cubicBezTo>
                <a:cubicBezTo>
                  <a:pt x="4269042" y="200496"/>
                  <a:pt x="4293786" y="403234"/>
                  <a:pt x="4281557" y="678175"/>
                </a:cubicBezTo>
                <a:cubicBezTo>
                  <a:pt x="4269328" y="953116"/>
                  <a:pt x="4278527" y="1057152"/>
                  <a:pt x="4281557" y="1279575"/>
                </a:cubicBezTo>
                <a:cubicBezTo>
                  <a:pt x="4284587" y="1501998"/>
                  <a:pt x="4310691" y="1605375"/>
                  <a:pt x="4281557" y="1919363"/>
                </a:cubicBezTo>
                <a:cubicBezTo>
                  <a:pt x="4102723" y="1898577"/>
                  <a:pt x="3811915" y="1900216"/>
                  <a:pt x="3669906" y="1919363"/>
                </a:cubicBezTo>
                <a:cubicBezTo>
                  <a:pt x="3527897" y="1938510"/>
                  <a:pt x="3319833" y="1941311"/>
                  <a:pt x="3101071" y="1919363"/>
                </a:cubicBezTo>
                <a:cubicBezTo>
                  <a:pt x="2882310" y="1897415"/>
                  <a:pt x="2656370" y="1938777"/>
                  <a:pt x="2403788" y="1919363"/>
                </a:cubicBezTo>
                <a:cubicBezTo>
                  <a:pt x="2151206" y="1899949"/>
                  <a:pt x="2043522" y="1890361"/>
                  <a:pt x="1706506" y="1919363"/>
                </a:cubicBezTo>
                <a:cubicBezTo>
                  <a:pt x="1369490" y="1948365"/>
                  <a:pt x="1310423" y="1897293"/>
                  <a:pt x="1180486" y="1919363"/>
                </a:cubicBezTo>
                <a:cubicBezTo>
                  <a:pt x="1050549" y="1941433"/>
                  <a:pt x="848294" y="1949876"/>
                  <a:pt x="568835" y="1919363"/>
                </a:cubicBezTo>
                <a:cubicBezTo>
                  <a:pt x="289376" y="1888850"/>
                  <a:pt x="183439" y="1898681"/>
                  <a:pt x="0" y="1919363"/>
                </a:cubicBezTo>
                <a:cubicBezTo>
                  <a:pt x="13316" y="1634614"/>
                  <a:pt x="25383" y="1440451"/>
                  <a:pt x="0" y="1279575"/>
                </a:cubicBezTo>
                <a:cubicBezTo>
                  <a:pt x="-25383" y="1118699"/>
                  <a:pt x="-20721" y="823452"/>
                  <a:pt x="0" y="678175"/>
                </a:cubicBezTo>
                <a:cubicBezTo>
                  <a:pt x="20721" y="532898"/>
                  <a:pt x="19995" y="332598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36000" bIns="36000" rtlCol="0">
            <a:spAutoFit/>
          </a:bodyPr>
          <a:lstStyle/>
          <a:p>
            <a:pPr algn="ctr"/>
            <a:r>
              <a:rPr lang="en-CH" b="1" dirty="0"/>
              <a:t>Communication</a:t>
            </a:r>
          </a:p>
          <a:p>
            <a:pPr algn="ctr"/>
            <a:endParaRPr lang="en-CH" b="1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Accelerator-specific protocols for the lower layers</a:t>
            </a:r>
          </a:p>
          <a:p>
            <a:pPr marL="360363" lvl="1" indent="-176213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Controls Middleware (CMW)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More generic technologies for the higher layers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RMI/JMS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REST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gRPC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…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F6D4938-4B1F-DF46-97FF-D158BA1EA41A}"/>
              </a:ext>
            </a:extLst>
          </p:cNvPr>
          <p:cNvSpPr/>
          <p:nvPr/>
        </p:nvSpPr>
        <p:spPr>
          <a:xfrm flipV="1">
            <a:off x="5426272" y="848510"/>
            <a:ext cx="504069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5C3F28E8-3E00-A74C-A23A-92E88DB024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6891" y="5693193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8F9B5254-F456-614E-A5D9-6618C97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8268" y="5722968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6B22DC2-893B-C448-A398-4B8239E7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3336" y="5736515"/>
            <a:ext cx="693737" cy="693737"/>
          </a:xfrm>
          <a:prstGeom prst="rect">
            <a:avLst/>
          </a:prstGeom>
          <a:noFill/>
        </p:spPr>
      </p:pic>
      <p:pic>
        <p:nvPicPr>
          <p:cNvPr id="23" name="Picture 2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9BD48FB-CAB5-2548-A114-16140D6DDEB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023" y="818171"/>
            <a:ext cx="5727700" cy="3149600"/>
          </a:xfrm>
          <a:prstGeom prst="rect">
            <a:avLst/>
          </a:prstGeom>
        </p:spPr>
      </p:pic>
      <p:pic>
        <p:nvPicPr>
          <p:cNvPr id="22" name="Picture 17">
            <a:extLst>
              <a:ext uri="{FF2B5EF4-FFF2-40B4-BE49-F238E27FC236}">
                <a16:creationId xmlns:a16="http://schemas.microsoft.com/office/drawing/2014/main" id="{6F91C497-CF1A-A54B-BCA0-6DD469C6F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555" y="2576573"/>
            <a:ext cx="4800600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1" name="Left-Right Arrow 165">
            <a:extLst>
              <a:ext uri="{FF2B5EF4-FFF2-40B4-BE49-F238E27FC236}">
                <a16:creationId xmlns:a16="http://schemas.microsoft.com/office/drawing/2014/main" id="{9C71B30F-285A-B444-A273-3BB02581DCC8}"/>
              </a:ext>
            </a:extLst>
          </p:cNvPr>
          <p:cNvSpPr/>
          <p:nvPr/>
        </p:nvSpPr>
        <p:spPr>
          <a:xfrm>
            <a:off x="5173071" y="2189566"/>
            <a:ext cx="5470358" cy="342658"/>
          </a:xfrm>
          <a:prstGeom prst="leftRightArrow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Controls Middleware &amp; more generic solutions</a:t>
            </a:r>
          </a:p>
        </p:txBody>
      </p:sp>
    </p:spTree>
    <p:extLst>
      <p:ext uri="{BB962C8B-B14F-4D97-AF65-F5344CB8AC3E}">
        <p14:creationId xmlns:p14="http://schemas.microsoft.com/office/powerpoint/2010/main" val="294501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0.0213 L 0.02383 -0.1162 " pathEditMode="relative" ptsTypes="AA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16 0.00324 L -0.01433 -0.36181 " pathEditMode="relative" ptsTypes="AA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uiExpand="1" build="p" bldLvl="2" animBg="1"/>
      <p:bldP spid="1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25912" y="764229"/>
            <a:ext cx="7595178" cy="5355359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A619445-BF78-8C47-B3B7-7BED8A84CEDE}"/>
              </a:ext>
            </a:extLst>
          </p:cNvPr>
          <p:cNvSpPr/>
          <p:nvPr/>
        </p:nvSpPr>
        <p:spPr>
          <a:xfrm flipV="1">
            <a:off x="3467478" y="3674921"/>
            <a:ext cx="6481011" cy="2189748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680759C-94DA-1B43-9CA1-0FECE336A993}"/>
              </a:ext>
            </a:extLst>
          </p:cNvPr>
          <p:cNvSpPr/>
          <p:nvPr/>
        </p:nvSpPr>
        <p:spPr>
          <a:xfrm flipV="1">
            <a:off x="3467478" y="2124702"/>
            <a:ext cx="533400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66EA6C3-6A72-6B4C-A375-7FD2312D9A90}"/>
              </a:ext>
            </a:extLst>
          </p:cNvPr>
          <p:cNvSpPr/>
          <p:nvPr/>
        </p:nvSpPr>
        <p:spPr>
          <a:xfrm flipV="1">
            <a:off x="3584324" y="665305"/>
            <a:ext cx="504069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DD1170FE-29A4-0D44-9F09-06452447E4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4943" y="5509988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22BE41B7-E47F-A948-B4CC-582E0FD02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320" y="5539763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F0B2D6D-A553-8A40-BF13-6C609BB56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1388" y="5553310"/>
            <a:ext cx="693737" cy="69373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Hardware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2434672-A2A3-414B-A6A7-19ED66B6D5B1}"/>
              </a:ext>
            </a:extLst>
          </p:cNvPr>
          <p:cNvGrpSpPr/>
          <p:nvPr/>
        </p:nvGrpSpPr>
        <p:grpSpPr>
          <a:xfrm>
            <a:off x="692578" y="4152417"/>
            <a:ext cx="2517315" cy="1941354"/>
            <a:chOff x="88233" y="4306026"/>
            <a:chExt cx="2517315" cy="194135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296FD9E-28BE-F343-8C4F-195A6E326F83}"/>
                </a:ext>
              </a:extLst>
            </p:cNvPr>
            <p:cNvSpPr txBox="1"/>
            <p:nvPr/>
          </p:nvSpPr>
          <p:spPr>
            <a:xfrm>
              <a:off x="88233" y="4306026"/>
              <a:ext cx="2517315" cy="534368"/>
            </a:xfrm>
            <a:custGeom>
              <a:avLst/>
              <a:gdLst>
                <a:gd name="connsiteX0" fmla="*/ 0 w 2517315"/>
                <a:gd name="connsiteY0" fmla="*/ 0 h 534368"/>
                <a:gd name="connsiteX1" fmla="*/ 604156 w 2517315"/>
                <a:gd name="connsiteY1" fmla="*/ 0 h 534368"/>
                <a:gd name="connsiteX2" fmla="*/ 1157965 w 2517315"/>
                <a:gd name="connsiteY2" fmla="*/ 0 h 534368"/>
                <a:gd name="connsiteX3" fmla="*/ 1837640 w 2517315"/>
                <a:gd name="connsiteY3" fmla="*/ 0 h 534368"/>
                <a:gd name="connsiteX4" fmla="*/ 2517315 w 2517315"/>
                <a:gd name="connsiteY4" fmla="*/ 0 h 534368"/>
                <a:gd name="connsiteX5" fmla="*/ 2517315 w 2517315"/>
                <a:gd name="connsiteY5" fmla="*/ 534368 h 534368"/>
                <a:gd name="connsiteX6" fmla="*/ 1938333 w 2517315"/>
                <a:gd name="connsiteY6" fmla="*/ 534368 h 534368"/>
                <a:gd name="connsiteX7" fmla="*/ 1359350 w 2517315"/>
                <a:gd name="connsiteY7" fmla="*/ 534368 h 534368"/>
                <a:gd name="connsiteX8" fmla="*/ 679675 w 2517315"/>
                <a:gd name="connsiteY8" fmla="*/ 534368 h 534368"/>
                <a:gd name="connsiteX9" fmla="*/ 0 w 2517315"/>
                <a:gd name="connsiteY9" fmla="*/ 534368 h 534368"/>
                <a:gd name="connsiteX10" fmla="*/ 0 w 2517315"/>
                <a:gd name="connsiteY10" fmla="*/ 0 h 53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17315" h="534368" extrusionOk="0">
                  <a:moveTo>
                    <a:pt x="0" y="0"/>
                  </a:moveTo>
                  <a:cubicBezTo>
                    <a:pt x="159621" y="-14078"/>
                    <a:pt x="467732" y="-22116"/>
                    <a:pt x="604156" y="0"/>
                  </a:cubicBezTo>
                  <a:cubicBezTo>
                    <a:pt x="740580" y="22116"/>
                    <a:pt x="986223" y="-19988"/>
                    <a:pt x="1157965" y="0"/>
                  </a:cubicBezTo>
                  <a:cubicBezTo>
                    <a:pt x="1329707" y="19988"/>
                    <a:pt x="1509628" y="17780"/>
                    <a:pt x="1837640" y="0"/>
                  </a:cubicBezTo>
                  <a:cubicBezTo>
                    <a:pt x="2165652" y="-17780"/>
                    <a:pt x="2379839" y="-15068"/>
                    <a:pt x="2517315" y="0"/>
                  </a:cubicBezTo>
                  <a:cubicBezTo>
                    <a:pt x="2525136" y="140464"/>
                    <a:pt x="2541200" y="357675"/>
                    <a:pt x="2517315" y="534368"/>
                  </a:cubicBezTo>
                  <a:cubicBezTo>
                    <a:pt x="2387602" y="510750"/>
                    <a:pt x="2172466" y="533108"/>
                    <a:pt x="1938333" y="534368"/>
                  </a:cubicBezTo>
                  <a:cubicBezTo>
                    <a:pt x="1704200" y="535628"/>
                    <a:pt x="1541533" y="557225"/>
                    <a:pt x="1359350" y="534368"/>
                  </a:cubicBezTo>
                  <a:cubicBezTo>
                    <a:pt x="1177167" y="511511"/>
                    <a:pt x="859729" y="505240"/>
                    <a:pt x="679675" y="534368"/>
                  </a:cubicBezTo>
                  <a:cubicBezTo>
                    <a:pt x="499621" y="563496"/>
                    <a:pt x="335386" y="525215"/>
                    <a:pt x="0" y="534368"/>
                  </a:cubicBezTo>
                  <a:cubicBezTo>
                    <a:pt x="-25117" y="390703"/>
                    <a:pt x="2869" y="251910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accent1">
                  <a:shade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lIns="72000" tIns="36000" rIns="0" bIns="36000" rtlCol="0">
              <a:spAutoFit/>
            </a:bodyPr>
            <a:lstStyle/>
            <a:p>
              <a:pPr algn="ctr"/>
              <a:r>
                <a:rPr lang="en-CH" b="1" dirty="0"/>
                <a:t>Resource Tier</a:t>
              </a:r>
            </a:p>
            <a:p>
              <a:pPr algn="ctr"/>
              <a:r>
                <a:rPr lang="en-CH" sz="1200" dirty="0"/>
                <a:t>Electronics close to the accelerator</a:t>
              </a:r>
            </a:p>
          </p:txBody>
        </p:sp>
        <p:pic>
          <p:nvPicPr>
            <p:cNvPr id="22" name="Picture 2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3527E80A-4CD8-A046-9CFB-E25DCCC82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334" y="4895807"/>
              <a:ext cx="1802097" cy="1351573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CFAB4B-2F0D-AA4F-AAF6-62B643E7B5C8}"/>
              </a:ext>
            </a:extLst>
          </p:cNvPr>
          <p:cNvGrpSpPr/>
          <p:nvPr/>
        </p:nvGrpSpPr>
        <p:grpSpPr>
          <a:xfrm>
            <a:off x="88232" y="1625175"/>
            <a:ext cx="2517315" cy="2288420"/>
            <a:chOff x="71970" y="1930641"/>
            <a:chExt cx="2517315" cy="22884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837117-AFCE-0342-86AA-67E3541F9944}"/>
                </a:ext>
              </a:extLst>
            </p:cNvPr>
            <p:cNvSpPr txBox="1"/>
            <p:nvPr/>
          </p:nvSpPr>
          <p:spPr>
            <a:xfrm>
              <a:off x="71970" y="1930641"/>
              <a:ext cx="2517315" cy="534368"/>
            </a:xfrm>
            <a:custGeom>
              <a:avLst/>
              <a:gdLst>
                <a:gd name="connsiteX0" fmla="*/ 0 w 2517315"/>
                <a:gd name="connsiteY0" fmla="*/ 0 h 534368"/>
                <a:gd name="connsiteX1" fmla="*/ 604156 w 2517315"/>
                <a:gd name="connsiteY1" fmla="*/ 0 h 534368"/>
                <a:gd name="connsiteX2" fmla="*/ 1157965 w 2517315"/>
                <a:gd name="connsiteY2" fmla="*/ 0 h 534368"/>
                <a:gd name="connsiteX3" fmla="*/ 1837640 w 2517315"/>
                <a:gd name="connsiteY3" fmla="*/ 0 h 534368"/>
                <a:gd name="connsiteX4" fmla="*/ 2517315 w 2517315"/>
                <a:gd name="connsiteY4" fmla="*/ 0 h 534368"/>
                <a:gd name="connsiteX5" fmla="*/ 2517315 w 2517315"/>
                <a:gd name="connsiteY5" fmla="*/ 534368 h 534368"/>
                <a:gd name="connsiteX6" fmla="*/ 1938333 w 2517315"/>
                <a:gd name="connsiteY6" fmla="*/ 534368 h 534368"/>
                <a:gd name="connsiteX7" fmla="*/ 1359350 w 2517315"/>
                <a:gd name="connsiteY7" fmla="*/ 534368 h 534368"/>
                <a:gd name="connsiteX8" fmla="*/ 679675 w 2517315"/>
                <a:gd name="connsiteY8" fmla="*/ 534368 h 534368"/>
                <a:gd name="connsiteX9" fmla="*/ 0 w 2517315"/>
                <a:gd name="connsiteY9" fmla="*/ 534368 h 534368"/>
                <a:gd name="connsiteX10" fmla="*/ 0 w 2517315"/>
                <a:gd name="connsiteY10" fmla="*/ 0 h 53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17315" h="534368" extrusionOk="0">
                  <a:moveTo>
                    <a:pt x="0" y="0"/>
                  </a:moveTo>
                  <a:cubicBezTo>
                    <a:pt x="159621" y="-14078"/>
                    <a:pt x="467732" y="-22116"/>
                    <a:pt x="604156" y="0"/>
                  </a:cubicBezTo>
                  <a:cubicBezTo>
                    <a:pt x="740580" y="22116"/>
                    <a:pt x="986223" y="-19988"/>
                    <a:pt x="1157965" y="0"/>
                  </a:cubicBezTo>
                  <a:cubicBezTo>
                    <a:pt x="1329707" y="19988"/>
                    <a:pt x="1509628" y="17780"/>
                    <a:pt x="1837640" y="0"/>
                  </a:cubicBezTo>
                  <a:cubicBezTo>
                    <a:pt x="2165652" y="-17780"/>
                    <a:pt x="2379839" y="-15068"/>
                    <a:pt x="2517315" y="0"/>
                  </a:cubicBezTo>
                  <a:cubicBezTo>
                    <a:pt x="2525136" y="140464"/>
                    <a:pt x="2541200" y="357675"/>
                    <a:pt x="2517315" y="534368"/>
                  </a:cubicBezTo>
                  <a:cubicBezTo>
                    <a:pt x="2387602" y="510750"/>
                    <a:pt x="2172466" y="533108"/>
                    <a:pt x="1938333" y="534368"/>
                  </a:cubicBezTo>
                  <a:cubicBezTo>
                    <a:pt x="1704200" y="535628"/>
                    <a:pt x="1541533" y="557225"/>
                    <a:pt x="1359350" y="534368"/>
                  </a:cubicBezTo>
                  <a:cubicBezTo>
                    <a:pt x="1177167" y="511511"/>
                    <a:pt x="859729" y="505240"/>
                    <a:pt x="679675" y="534368"/>
                  </a:cubicBezTo>
                  <a:cubicBezTo>
                    <a:pt x="499621" y="563496"/>
                    <a:pt x="335386" y="525215"/>
                    <a:pt x="0" y="534368"/>
                  </a:cubicBezTo>
                  <a:cubicBezTo>
                    <a:pt x="-25117" y="390703"/>
                    <a:pt x="2869" y="251910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accent1">
                  <a:shade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lIns="72000" tIns="36000" rIns="0" bIns="36000" rtlCol="0">
              <a:spAutoFit/>
            </a:bodyPr>
            <a:lstStyle/>
            <a:p>
              <a:pPr algn="ctr"/>
              <a:r>
                <a:rPr lang="en-CH" b="1" dirty="0"/>
                <a:t>Server Tier</a:t>
              </a:r>
            </a:p>
            <a:p>
              <a:pPr algn="ctr"/>
              <a:r>
                <a:rPr lang="en-CH" sz="1200" dirty="0"/>
                <a:t>Central computing infrastructure</a:t>
              </a:r>
            </a:p>
          </p:txBody>
        </p:sp>
        <p:pic>
          <p:nvPicPr>
            <p:cNvPr id="25" name="Picture 24" descr="A picture containing shelf, computer, vending machine&#10;&#10;Description automatically generated">
              <a:extLst>
                <a:ext uri="{FF2B5EF4-FFF2-40B4-BE49-F238E27FC236}">
                  <a16:creationId xmlns:a16="http://schemas.microsoft.com/office/drawing/2014/main" id="{6D5DEE05-ED04-0D43-BA4F-71B5835C7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833" y="2520422"/>
              <a:ext cx="1274141" cy="1698639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492E85B-FEA6-2E41-96C4-5F9C11EE3BDA}"/>
              </a:ext>
            </a:extLst>
          </p:cNvPr>
          <p:cNvGrpSpPr/>
          <p:nvPr/>
        </p:nvGrpSpPr>
        <p:grpSpPr>
          <a:xfrm>
            <a:off x="9282960" y="651150"/>
            <a:ext cx="2501052" cy="2655346"/>
            <a:chOff x="9282960" y="651150"/>
            <a:chExt cx="2501052" cy="265534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F0BC27-1D1B-6542-95F7-D9719192328C}"/>
                </a:ext>
              </a:extLst>
            </p:cNvPr>
            <p:cNvSpPr txBox="1"/>
            <p:nvPr/>
          </p:nvSpPr>
          <p:spPr>
            <a:xfrm>
              <a:off x="9282960" y="651150"/>
              <a:ext cx="2501052" cy="534368"/>
            </a:xfrm>
            <a:custGeom>
              <a:avLst/>
              <a:gdLst>
                <a:gd name="connsiteX0" fmla="*/ 0 w 2501052"/>
                <a:gd name="connsiteY0" fmla="*/ 0 h 534368"/>
                <a:gd name="connsiteX1" fmla="*/ 600252 w 2501052"/>
                <a:gd name="connsiteY1" fmla="*/ 0 h 534368"/>
                <a:gd name="connsiteX2" fmla="*/ 1150484 w 2501052"/>
                <a:gd name="connsiteY2" fmla="*/ 0 h 534368"/>
                <a:gd name="connsiteX3" fmla="*/ 1825768 w 2501052"/>
                <a:gd name="connsiteY3" fmla="*/ 0 h 534368"/>
                <a:gd name="connsiteX4" fmla="*/ 2501052 w 2501052"/>
                <a:gd name="connsiteY4" fmla="*/ 0 h 534368"/>
                <a:gd name="connsiteX5" fmla="*/ 2501052 w 2501052"/>
                <a:gd name="connsiteY5" fmla="*/ 534368 h 534368"/>
                <a:gd name="connsiteX6" fmla="*/ 1925810 w 2501052"/>
                <a:gd name="connsiteY6" fmla="*/ 534368 h 534368"/>
                <a:gd name="connsiteX7" fmla="*/ 1350568 w 2501052"/>
                <a:gd name="connsiteY7" fmla="*/ 534368 h 534368"/>
                <a:gd name="connsiteX8" fmla="*/ 675284 w 2501052"/>
                <a:gd name="connsiteY8" fmla="*/ 534368 h 534368"/>
                <a:gd name="connsiteX9" fmla="*/ 0 w 2501052"/>
                <a:gd name="connsiteY9" fmla="*/ 534368 h 534368"/>
                <a:gd name="connsiteX10" fmla="*/ 0 w 2501052"/>
                <a:gd name="connsiteY10" fmla="*/ 0 h 53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1052" h="534368" extrusionOk="0">
                  <a:moveTo>
                    <a:pt x="0" y="0"/>
                  </a:moveTo>
                  <a:cubicBezTo>
                    <a:pt x="298011" y="-1678"/>
                    <a:pt x="477810" y="-16116"/>
                    <a:pt x="600252" y="0"/>
                  </a:cubicBezTo>
                  <a:cubicBezTo>
                    <a:pt x="722694" y="16116"/>
                    <a:pt x="1019977" y="-12771"/>
                    <a:pt x="1150484" y="0"/>
                  </a:cubicBezTo>
                  <a:cubicBezTo>
                    <a:pt x="1280991" y="12771"/>
                    <a:pt x="1664785" y="3875"/>
                    <a:pt x="1825768" y="0"/>
                  </a:cubicBezTo>
                  <a:cubicBezTo>
                    <a:pt x="1986751" y="-3875"/>
                    <a:pt x="2320598" y="-13438"/>
                    <a:pt x="2501052" y="0"/>
                  </a:cubicBezTo>
                  <a:cubicBezTo>
                    <a:pt x="2508873" y="140464"/>
                    <a:pt x="2524937" y="357675"/>
                    <a:pt x="2501052" y="534368"/>
                  </a:cubicBezTo>
                  <a:cubicBezTo>
                    <a:pt x="2354656" y="541843"/>
                    <a:pt x="2067855" y="550597"/>
                    <a:pt x="1925810" y="534368"/>
                  </a:cubicBezTo>
                  <a:cubicBezTo>
                    <a:pt x="1783765" y="518139"/>
                    <a:pt x="1635856" y="522120"/>
                    <a:pt x="1350568" y="534368"/>
                  </a:cubicBezTo>
                  <a:cubicBezTo>
                    <a:pt x="1065280" y="546616"/>
                    <a:pt x="1005030" y="519912"/>
                    <a:pt x="675284" y="534368"/>
                  </a:cubicBezTo>
                  <a:cubicBezTo>
                    <a:pt x="345538" y="548824"/>
                    <a:pt x="274185" y="530304"/>
                    <a:pt x="0" y="534368"/>
                  </a:cubicBezTo>
                  <a:cubicBezTo>
                    <a:pt x="-25117" y="390703"/>
                    <a:pt x="2869" y="251910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accent1">
                  <a:shade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lIns="72000" tIns="36000" rIns="36000" bIns="36000" rtlCol="0">
              <a:spAutoFit/>
            </a:bodyPr>
            <a:lstStyle/>
            <a:p>
              <a:pPr algn="ctr"/>
              <a:r>
                <a:rPr lang="en-CH" b="1" dirty="0"/>
                <a:t>Client Tier</a:t>
              </a:r>
            </a:p>
            <a:p>
              <a:pPr algn="ctr"/>
              <a:r>
                <a:rPr lang="en-CH" sz="1200" dirty="0"/>
                <a:t>e.g. Control Room infrastructure</a:t>
              </a:r>
            </a:p>
          </p:txBody>
        </p:sp>
        <p:pic>
          <p:nvPicPr>
            <p:cNvPr id="26" name="Picture 3">
              <a:extLst>
                <a:ext uri="{FF2B5EF4-FFF2-40B4-BE49-F238E27FC236}">
                  <a16:creationId xmlns:a16="http://schemas.microsoft.com/office/drawing/2014/main" id="{E8E8196A-A809-F140-8F20-20A2673ADD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701"/>
            <a:stretch/>
          </p:blipFill>
          <p:spPr bwMode="auto">
            <a:xfrm>
              <a:off x="9399535" y="1198176"/>
              <a:ext cx="2335266" cy="2108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588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Accelerator Control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A470D4-FA6B-BF1E-1188-40D97EAFF272}"/>
              </a:ext>
            </a:extLst>
          </p:cNvPr>
          <p:cNvGrpSpPr/>
          <p:nvPr/>
        </p:nvGrpSpPr>
        <p:grpSpPr>
          <a:xfrm>
            <a:off x="7545372" y="5292308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86E27D2F-B53F-8493-B961-48114E88C90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3C8F476-D66D-6A19-7C8D-D417CA1250D6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Timing System</a:t>
              </a:r>
            </a:p>
          </p:txBody>
        </p:sp>
      </p:grpSp>
      <p:pic>
        <p:nvPicPr>
          <p:cNvPr id="8" name="Picture 7" descr="Sticky OP.png">
            <a:extLst>
              <a:ext uri="{FF2B5EF4-FFF2-40B4-BE49-F238E27FC236}">
                <a16:creationId xmlns:a16="http://schemas.microsoft.com/office/drawing/2014/main" id="{BFE21DA9-69FC-8BBC-FD9C-3E1DF3DF4A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9952" y="1765425"/>
            <a:ext cx="1343184" cy="1541961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4F0838F7-7985-B01B-E8A5-5A2426C24A95}"/>
              </a:ext>
            </a:extLst>
          </p:cNvPr>
          <p:cNvSpPr/>
          <p:nvPr/>
        </p:nvSpPr>
        <p:spPr>
          <a:xfrm>
            <a:off x="3216374" y="1419325"/>
            <a:ext cx="1450172" cy="471104"/>
          </a:xfrm>
          <a:prstGeom prst="cloudCallout">
            <a:avLst>
              <a:gd name="adj1" fmla="val -59519"/>
              <a:gd name="adj2" fmla="val 5168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000000"/>
                </a:solidFill>
              </a:rPr>
              <a:t>New value = x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87CBC51-65CB-819F-89A7-8EFBE79BB0EB}"/>
              </a:ext>
            </a:extLst>
          </p:cNvPr>
          <p:cNvGrpSpPr/>
          <p:nvPr/>
        </p:nvGrpSpPr>
        <p:grpSpPr>
          <a:xfrm>
            <a:off x="4209959" y="3105020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3DFA4D8A-325D-9123-AB4F-890C9D8D8611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Rounded Rectangle 4">
              <a:extLst>
                <a:ext uri="{FF2B5EF4-FFF2-40B4-BE49-F238E27FC236}">
                  <a16:creationId xmlns:a16="http://schemas.microsoft.com/office/drawing/2014/main" id="{8BF36D13-A885-7D88-3F07-465985DCE9F0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Server</a:t>
              </a:r>
            </a:p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9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A7B1DA0-3295-0CE1-BB4D-C64163F3D9E1}"/>
              </a:ext>
            </a:extLst>
          </p:cNvPr>
          <p:cNvGrpSpPr/>
          <p:nvPr/>
        </p:nvGrpSpPr>
        <p:grpSpPr>
          <a:xfrm>
            <a:off x="5824566" y="3105020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BE4AB54E-091B-EBFE-33E8-8D3C73A29F97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Rounded Rectangle 4">
              <a:extLst>
                <a:ext uri="{FF2B5EF4-FFF2-40B4-BE49-F238E27FC236}">
                  <a16:creationId xmlns:a16="http://schemas.microsoft.com/office/drawing/2014/main" id="{6214FCCC-D6E8-4AC6-A5B6-72DA1C0A3926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Database</a:t>
              </a:r>
            </a:p>
          </p:txBody>
        </p:sp>
      </p:grp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BD4634CC-98EA-6BB4-0D90-E8276286865A}"/>
              </a:ext>
            </a:extLst>
          </p:cNvPr>
          <p:cNvCxnSpPr>
            <a:stCxn id="36" idx="3"/>
            <a:endCxn id="23" idx="0"/>
          </p:cNvCxnSpPr>
          <p:nvPr/>
        </p:nvCxnSpPr>
        <p:spPr>
          <a:xfrm>
            <a:off x="4240321" y="2458784"/>
            <a:ext cx="510310" cy="64623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709E242-A26F-83E2-EAEC-236E0E79D7F4}"/>
              </a:ext>
            </a:extLst>
          </p:cNvPr>
          <p:cNvSpPr txBox="1"/>
          <p:nvPr/>
        </p:nvSpPr>
        <p:spPr>
          <a:xfrm>
            <a:off x="4495740" y="2551914"/>
            <a:ext cx="25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x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6A6FB68-BC5C-44DF-529C-0CAB4EDD324B}"/>
              </a:ext>
            </a:extLst>
          </p:cNvPr>
          <p:cNvCxnSpPr>
            <a:cxnSpLocks/>
          </p:cNvCxnSpPr>
          <p:nvPr/>
        </p:nvCxnSpPr>
        <p:spPr>
          <a:xfrm>
            <a:off x="5192329" y="3335702"/>
            <a:ext cx="695935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802F67D-E1A2-417F-B5D8-16CDB4538EC7}"/>
              </a:ext>
            </a:extLst>
          </p:cNvPr>
          <p:cNvGrpSpPr/>
          <p:nvPr/>
        </p:nvGrpSpPr>
        <p:grpSpPr>
          <a:xfrm>
            <a:off x="3746782" y="2174157"/>
            <a:ext cx="493539" cy="569254"/>
            <a:chOff x="1971" y="1145125"/>
            <a:chExt cx="4034656" cy="1090606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27688BBF-67C9-55D4-C3F5-3252ADAE2831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1680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6C100F6E-BBD7-FE11-4A1B-909B5F07D50B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GUI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9195322-C87C-CA03-26E5-146390AB935C}"/>
              </a:ext>
            </a:extLst>
          </p:cNvPr>
          <p:cNvSpPr txBox="1"/>
          <p:nvPr/>
        </p:nvSpPr>
        <p:spPr>
          <a:xfrm>
            <a:off x="5234785" y="3104870"/>
            <a:ext cx="617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x, a, b, 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9A236DA-C9E9-3318-24A0-BF83CC5DFDA9}"/>
              </a:ext>
            </a:extLst>
          </p:cNvPr>
          <p:cNvSpPr txBox="1"/>
          <p:nvPr/>
        </p:nvSpPr>
        <p:spPr>
          <a:xfrm>
            <a:off x="4358367" y="3336849"/>
            <a:ext cx="7502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x </a:t>
            </a:r>
            <a:r>
              <a:rPr lang="en-GB" sz="900" dirty="0">
                <a:solidFill>
                  <a:schemeClr val="bg1"/>
                </a:solidFill>
                <a:sym typeface="Wingdings"/>
              </a:rPr>
              <a:t> a, b, c</a:t>
            </a:r>
            <a:endParaRPr lang="en-GB" sz="900" dirty="0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5647FE-3B61-8EB4-6EFA-56A0050C1649}"/>
              </a:ext>
            </a:extLst>
          </p:cNvPr>
          <p:cNvGrpSpPr/>
          <p:nvPr/>
        </p:nvGrpSpPr>
        <p:grpSpPr>
          <a:xfrm>
            <a:off x="3516303" y="4160972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C9028A4B-FD4B-8D4C-D302-9709B2A6F97B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0A00668A-809A-132C-1D2D-5E53634589E4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RT Application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15EE0C5-8788-074D-1539-6B413FD757FE}"/>
              </a:ext>
            </a:extLst>
          </p:cNvPr>
          <p:cNvGrpSpPr/>
          <p:nvPr/>
        </p:nvGrpSpPr>
        <p:grpSpPr>
          <a:xfrm>
            <a:off x="4666546" y="4160972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CEF54E4C-1DAA-BB1C-684B-8F794C5D6CD8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Rounded Rectangle 4">
              <a:extLst>
                <a:ext uri="{FF2B5EF4-FFF2-40B4-BE49-F238E27FC236}">
                  <a16:creationId xmlns:a16="http://schemas.microsoft.com/office/drawing/2014/main" id="{F36A32D6-DFC9-4645-D60A-DB9436B52C7E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RT Application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D389713-4FE5-263C-07D1-0BBC6A2D4A29}"/>
              </a:ext>
            </a:extLst>
          </p:cNvPr>
          <p:cNvGrpSpPr/>
          <p:nvPr/>
        </p:nvGrpSpPr>
        <p:grpSpPr>
          <a:xfrm>
            <a:off x="5816789" y="4160972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7CBB9D1D-AE96-7DDD-F0FF-9A688D2DCC1A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Rounded Rectangle 4">
              <a:extLst>
                <a:ext uri="{FF2B5EF4-FFF2-40B4-BE49-F238E27FC236}">
                  <a16:creationId xmlns:a16="http://schemas.microsoft.com/office/drawing/2014/main" id="{973FCB7E-052D-E459-9F47-F793313C6AC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RT Application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A748CE-5CAC-1717-1183-C73FA4B13103}"/>
              </a:ext>
            </a:extLst>
          </p:cNvPr>
          <p:cNvGrpSpPr/>
          <p:nvPr/>
        </p:nvGrpSpPr>
        <p:grpSpPr>
          <a:xfrm>
            <a:off x="3516303" y="5072996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D7A08334-03B0-1F12-ED05-F529E8ED490F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4587EBC-B294-16D5-F556-1EF718215C7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Hardware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8130762-9737-2C24-84BF-BB95DB5475CD}"/>
              </a:ext>
            </a:extLst>
          </p:cNvPr>
          <p:cNvGrpSpPr/>
          <p:nvPr/>
        </p:nvGrpSpPr>
        <p:grpSpPr>
          <a:xfrm>
            <a:off x="4666546" y="5072996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15AC2A4-8CA0-7198-0A46-B16FFA473E4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Rounded Rectangle 4">
              <a:extLst>
                <a:ext uri="{FF2B5EF4-FFF2-40B4-BE49-F238E27FC236}">
                  <a16:creationId xmlns:a16="http://schemas.microsoft.com/office/drawing/2014/main" id="{192F985D-75D0-F1B3-E13E-6EA6CA1263C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Hardware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89A1576-7D19-A83B-E395-4E2619DC5FB0}"/>
              </a:ext>
            </a:extLst>
          </p:cNvPr>
          <p:cNvGrpSpPr/>
          <p:nvPr/>
        </p:nvGrpSpPr>
        <p:grpSpPr>
          <a:xfrm>
            <a:off x="5816789" y="5072996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74A6239B-9E22-DF3E-9604-45222823DACC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Rounded Rectangle 4">
              <a:extLst>
                <a:ext uri="{FF2B5EF4-FFF2-40B4-BE49-F238E27FC236}">
                  <a16:creationId xmlns:a16="http://schemas.microsoft.com/office/drawing/2014/main" id="{4C4A74CF-682E-5F83-B3DE-898BB57A2542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Hardware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3E5E6B-AD0F-FB09-F6A7-3CC9156E20C6}"/>
              </a:ext>
            </a:extLst>
          </p:cNvPr>
          <p:cNvCxnSpPr>
            <a:cxnSpLocks/>
            <a:stCxn id="23" idx="2"/>
            <a:endCxn id="41" idx="0"/>
          </p:cNvCxnSpPr>
          <p:nvPr/>
        </p:nvCxnSpPr>
        <p:spPr>
          <a:xfrm flipH="1">
            <a:off x="4056975" y="3594607"/>
            <a:ext cx="693656" cy="566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462FAC2-741A-BDCA-BBA6-D7EB0737E992}"/>
              </a:ext>
            </a:extLst>
          </p:cNvPr>
          <p:cNvCxnSpPr>
            <a:cxnSpLocks/>
            <a:stCxn id="23" idx="2"/>
            <a:endCxn id="44" idx="0"/>
          </p:cNvCxnSpPr>
          <p:nvPr/>
        </p:nvCxnSpPr>
        <p:spPr>
          <a:xfrm>
            <a:off x="4750631" y="3594607"/>
            <a:ext cx="456587" cy="566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5C46926-6F14-637D-4833-909191AE97A5}"/>
              </a:ext>
            </a:extLst>
          </p:cNvPr>
          <p:cNvCxnSpPr>
            <a:cxnSpLocks/>
            <a:stCxn id="23" idx="2"/>
            <a:endCxn id="47" idx="0"/>
          </p:cNvCxnSpPr>
          <p:nvPr/>
        </p:nvCxnSpPr>
        <p:spPr>
          <a:xfrm>
            <a:off x="4750631" y="3594607"/>
            <a:ext cx="1606830" cy="566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DEA6752-9B89-8F2D-083C-12F1A8B7B9FF}"/>
              </a:ext>
            </a:extLst>
          </p:cNvPr>
          <p:cNvSpPr txBox="1"/>
          <p:nvPr/>
        </p:nvSpPr>
        <p:spPr>
          <a:xfrm>
            <a:off x="4297173" y="3620326"/>
            <a:ext cx="263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DF2BF9A-EF00-8056-8E83-94B0AF631848}"/>
              </a:ext>
            </a:extLst>
          </p:cNvPr>
          <p:cNvSpPr txBox="1"/>
          <p:nvPr/>
        </p:nvSpPr>
        <p:spPr>
          <a:xfrm>
            <a:off x="4657513" y="3611195"/>
            <a:ext cx="2703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ACC86EA-DBF0-D223-8BA6-866F80676280}"/>
              </a:ext>
            </a:extLst>
          </p:cNvPr>
          <p:cNvSpPr txBox="1"/>
          <p:nvPr/>
        </p:nvSpPr>
        <p:spPr>
          <a:xfrm>
            <a:off x="5254093" y="3622758"/>
            <a:ext cx="2562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</a:t>
            </a:r>
          </a:p>
        </p:txBody>
      </p:sp>
      <p:pic>
        <p:nvPicPr>
          <p:cNvPr id="64" name="Picture 63" descr="conductor-cartoon.png">
            <a:extLst>
              <a:ext uri="{FF2B5EF4-FFF2-40B4-BE49-F238E27FC236}">
                <a16:creationId xmlns:a16="http://schemas.microsoft.com/office/drawing/2014/main" id="{115A9B70-1AC0-A4DD-A2E7-EFAD1E94BF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7" b="97330" l="1973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57829" y="3306762"/>
            <a:ext cx="1578183" cy="2027546"/>
          </a:xfrm>
          <a:prstGeom prst="rect">
            <a:avLst/>
          </a:prstGeom>
        </p:spPr>
      </p:pic>
      <p:sp>
        <p:nvSpPr>
          <p:cNvPr id="65" name="Lightning Bolt 64">
            <a:extLst>
              <a:ext uri="{FF2B5EF4-FFF2-40B4-BE49-F238E27FC236}">
                <a16:creationId xmlns:a16="http://schemas.microsoft.com/office/drawing/2014/main" id="{546CD04F-47CE-B916-0210-FC9DD6611BFE}"/>
              </a:ext>
            </a:extLst>
          </p:cNvPr>
          <p:cNvSpPr/>
          <p:nvPr/>
        </p:nvSpPr>
        <p:spPr>
          <a:xfrm rot="5700839">
            <a:off x="6967870" y="4100480"/>
            <a:ext cx="485716" cy="415933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9175D5-C48C-7EF8-BE0B-ABE26187D7D4}"/>
              </a:ext>
            </a:extLst>
          </p:cNvPr>
          <p:cNvSpPr txBox="1"/>
          <p:nvPr/>
        </p:nvSpPr>
        <p:spPr>
          <a:xfrm>
            <a:off x="6824565" y="4466183"/>
            <a:ext cx="880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Control now!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4AECAFB4-7598-D0E8-89D9-F8FEC2262E56}"/>
              </a:ext>
            </a:extLst>
          </p:cNvPr>
          <p:cNvCxnSpPr>
            <a:cxnSpLocks/>
            <a:stCxn id="41" idx="2"/>
            <a:endCxn id="50" idx="0"/>
          </p:cNvCxnSpPr>
          <p:nvPr/>
        </p:nvCxnSpPr>
        <p:spPr>
          <a:xfrm>
            <a:off x="4056975" y="4650559"/>
            <a:ext cx="0" cy="422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87D8FBC-B826-F237-C81A-36E4D0F68BD2}"/>
              </a:ext>
            </a:extLst>
          </p:cNvPr>
          <p:cNvCxnSpPr>
            <a:cxnSpLocks/>
            <a:stCxn id="44" idx="2"/>
            <a:endCxn id="54" idx="0"/>
          </p:cNvCxnSpPr>
          <p:nvPr/>
        </p:nvCxnSpPr>
        <p:spPr>
          <a:xfrm>
            <a:off x="5207218" y="4650559"/>
            <a:ext cx="0" cy="436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78C7EF8-04A3-D9EC-8E26-35C156B9AD13}"/>
              </a:ext>
            </a:extLst>
          </p:cNvPr>
          <p:cNvCxnSpPr>
            <a:cxnSpLocks/>
            <a:stCxn id="47" idx="2"/>
            <a:endCxn id="57" idx="0"/>
          </p:cNvCxnSpPr>
          <p:nvPr/>
        </p:nvCxnSpPr>
        <p:spPr>
          <a:xfrm>
            <a:off x="6357461" y="4650559"/>
            <a:ext cx="0" cy="436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1E553A1E-40C6-60FA-5929-ADC8C2C7BAAD}"/>
              </a:ext>
            </a:extLst>
          </p:cNvPr>
          <p:cNvSpPr txBox="1"/>
          <p:nvPr/>
        </p:nvSpPr>
        <p:spPr>
          <a:xfrm>
            <a:off x="3978439" y="4712146"/>
            <a:ext cx="448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/>
              <a:t>0x61</a:t>
            </a:r>
            <a:endParaRPr lang="en-GB" sz="9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AD146F7-9044-F7F6-AC94-42FD51B1791C}"/>
              </a:ext>
            </a:extLst>
          </p:cNvPr>
          <p:cNvSpPr txBox="1"/>
          <p:nvPr/>
        </p:nvSpPr>
        <p:spPr>
          <a:xfrm>
            <a:off x="5129558" y="4712337"/>
            <a:ext cx="448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BD5A211-1D2B-D7F9-C5BD-6A9FC11BA6C2}"/>
              </a:ext>
            </a:extLst>
          </p:cNvPr>
          <p:cNvSpPr txBox="1"/>
          <p:nvPr/>
        </p:nvSpPr>
        <p:spPr>
          <a:xfrm>
            <a:off x="6283167" y="4712604"/>
            <a:ext cx="448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0x63</a:t>
            </a:r>
          </a:p>
        </p:txBody>
      </p:sp>
      <p:pic>
        <p:nvPicPr>
          <p:cNvPr id="73" name="Picture 17">
            <a:extLst>
              <a:ext uri="{FF2B5EF4-FFF2-40B4-BE49-F238E27FC236}">
                <a16:creationId xmlns:a16="http://schemas.microsoft.com/office/drawing/2014/main" id="{237AA3E5-1300-C974-6550-041868CA1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766" y="1338351"/>
            <a:ext cx="2552211" cy="154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C83C7652-9487-D696-0132-A3C8556B2434}"/>
              </a:ext>
            </a:extLst>
          </p:cNvPr>
          <p:cNvSpPr txBox="1"/>
          <p:nvPr/>
        </p:nvSpPr>
        <p:spPr>
          <a:xfrm>
            <a:off x="2048775" y="4221099"/>
            <a:ext cx="8202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FESA Class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20B7969-3E59-4917-230F-A575E901FA1F}"/>
              </a:ext>
            </a:extLst>
          </p:cNvPr>
          <p:cNvCxnSpPr>
            <a:stCxn id="74" idx="3"/>
            <a:endCxn id="41" idx="1"/>
          </p:cNvCxnSpPr>
          <p:nvPr/>
        </p:nvCxnSpPr>
        <p:spPr>
          <a:xfrm>
            <a:off x="2869064" y="4313432"/>
            <a:ext cx="647239" cy="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299B80F-49DD-1866-AF3D-0E3110AF556C}"/>
              </a:ext>
            </a:extLst>
          </p:cNvPr>
          <p:cNvSpPr txBox="1"/>
          <p:nvPr/>
        </p:nvSpPr>
        <p:spPr>
          <a:xfrm>
            <a:off x="2048775" y="5145738"/>
            <a:ext cx="10323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VMEBus board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2330EA5-FE0A-A142-A286-A12546E603A4}"/>
              </a:ext>
            </a:extLst>
          </p:cNvPr>
          <p:cNvSpPr txBox="1"/>
          <p:nvPr/>
        </p:nvSpPr>
        <p:spPr>
          <a:xfrm>
            <a:off x="9391864" y="5298724"/>
            <a:ext cx="21507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General Machine Timing (GMT)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06BDAA1-00BF-BA08-39E7-E3D3E0DF098B}"/>
              </a:ext>
            </a:extLst>
          </p:cNvPr>
          <p:cNvSpPr txBox="1"/>
          <p:nvPr/>
        </p:nvSpPr>
        <p:spPr>
          <a:xfrm>
            <a:off x="7553933" y="2986361"/>
            <a:ext cx="11509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Oracle Database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44867AE-FDFE-0AA4-5D13-04E6DB5DF4A9}"/>
              </a:ext>
            </a:extLst>
          </p:cNvPr>
          <p:cNvSpPr txBox="1"/>
          <p:nvPr/>
        </p:nvSpPr>
        <p:spPr>
          <a:xfrm>
            <a:off x="2048775" y="3506791"/>
            <a:ext cx="11617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InCA/LSA Server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A95D8FD-9CD0-3E74-A8CC-C1347BBE819A}"/>
              </a:ext>
            </a:extLst>
          </p:cNvPr>
          <p:cNvCxnSpPr>
            <a:cxnSpLocks/>
            <a:stCxn id="76" idx="3"/>
            <a:endCxn id="51" idx="1"/>
          </p:cNvCxnSpPr>
          <p:nvPr/>
        </p:nvCxnSpPr>
        <p:spPr>
          <a:xfrm>
            <a:off x="3081109" y="5238071"/>
            <a:ext cx="443755" cy="7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D09C30D-5EA1-101D-CB2A-0CB208267FC2}"/>
              </a:ext>
            </a:extLst>
          </p:cNvPr>
          <p:cNvCxnSpPr>
            <a:cxnSpLocks/>
            <a:stCxn id="77" idx="1"/>
            <a:endCxn id="5" idx="3"/>
          </p:cNvCxnSpPr>
          <p:nvPr/>
        </p:nvCxnSpPr>
        <p:spPr>
          <a:xfrm flipH="1">
            <a:off x="8618155" y="5391057"/>
            <a:ext cx="773709" cy="146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D8261A5-22D0-EE8D-356D-514143299317}"/>
              </a:ext>
            </a:extLst>
          </p:cNvPr>
          <p:cNvCxnSpPr>
            <a:cxnSpLocks/>
            <a:stCxn id="79" idx="3"/>
            <a:endCxn id="24" idx="1"/>
          </p:cNvCxnSpPr>
          <p:nvPr/>
        </p:nvCxnSpPr>
        <p:spPr>
          <a:xfrm flipV="1">
            <a:off x="3210503" y="3349814"/>
            <a:ext cx="1008017" cy="24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84494D66-A7FC-F568-C450-5F9775561208}"/>
              </a:ext>
            </a:extLst>
          </p:cNvPr>
          <p:cNvCxnSpPr>
            <a:cxnSpLocks/>
            <a:stCxn id="78" idx="1"/>
            <a:endCxn id="31" idx="3"/>
          </p:cNvCxnSpPr>
          <p:nvPr/>
        </p:nvCxnSpPr>
        <p:spPr>
          <a:xfrm flipH="1">
            <a:off x="6897349" y="3078694"/>
            <a:ext cx="656584" cy="271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83361D2-C0D3-4734-3598-D6FFD94E4264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236413" y="2109332"/>
            <a:ext cx="877353" cy="19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98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3" grpId="0"/>
      <p:bldP spid="38" grpId="0"/>
      <p:bldP spid="39" grpId="0"/>
      <p:bldP spid="61" grpId="0"/>
      <p:bldP spid="62" grpId="0"/>
      <p:bldP spid="63" grpId="0"/>
      <p:bldP spid="65" grpId="0" animBg="1"/>
      <p:bldP spid="66" grpId="0"/>
      <p:bldP spid="70" grpId="0"/>
      <p:bldP spid="71" grpId="0"/>
      <p:bldP spid="72" grpId="0"/>
      <p:bldP spid="74" grpId="0"/>
      <p:bldP spid="76" grpId="0"/>
      <p:bldP spid="77" grpId="0"/>
      <p:bldP spid="78" grpId="0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Equipment Monitoring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9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7EFD2E-9CC0-916B-A1F9-8EA142B893D1}"/>
              </a:ext>
            </a:extLst>
          </p:cNvPr>
          <p:cNvGrpSpPr/>
          <p:nvPr/>
        </p:nvGrpSpPr>
        <p:grpSpPr>
          <a:xfrm>
            <a:off x="7905348" y="5561332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65BA459-FA95-B15A-38FE-EAC0FF4B62F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4BA320B5-7B97-4EA4-D588-C4EB2819A5D9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Timing System</a:t>
              </a:r>
            </a:p>
          </p:txBody>
        </p:sp>
      </p:grpSp>
      <p:pic>
        <p:nvPicPr>
          <p:cNvPr id="8" name="Picture 7" descr="Sticky OP.png">
            <a:extLst>
              <a:ext uri="{FF2B5EF4-FFF2-40B4-BE49-F238E27FC236}">
                <a16:creationId xmlns:a16="http://schemas.microsoft.com/office/drawing/2014/main" id="{5B202669-B914-5073-032D-41D6C6AED3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8952" y="2509932"/>
            <a:ext cx="1281496" cy="1471144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EA0CC85E-E05A-543B-BA47-267B36155FAD}"/>
              </a:ext>
            </a:extLst>
          </p:cNvPr>
          <p:cNvSpPr/>
          <p:nvPr/>
        </p:nvSpPr>
        <p:spPr>
          <a:xfrm>
            <a:off x="3523446" y="1794579"/>
            <a:ext cx="1824372" cy="796866"/>
          </a:xfrm>
          <a:prstGeom prst="cloudCallout">
            <a:avLst>
              <a:gd name="adj1" fmla="val -59519"/>
              <a:gd name="adj2" fmla="val 5168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Here are a, b, c, and Everything is OK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AA401B-0A32-9BD7-325F-6FA01EBD52E1}"/>
              </a:ext>
            </a:extLst>
          </p:cNvPr>
          <p:cNvGrpSpPr/>
          <p:nvPr/>
        </p:nvGrpSpPr>
        <p:grpSpPr>
          <a:xfrm>
            <a:off x="4289378" y="368912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AF804F4-E89C-81ED-9061-477403C6E942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DF2E9996-251B-AD5A-D62C-D6F7E6EC1C7D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UCAP</a:t>
              </a:r>
              <a:r>
                <a:rPr lang="en-GB" sz="900" baseline="30000"/>
                <a:t>*</a:t>
              </a:r>
              <a:r>
                <a:rPr lang="en-GB" sz="900"/>
                <a:t> Server</a:t>
              </a:r>
            </a:p>
          </p:txBody>
        </p:sp>
      </p:grp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77C21004-9F91-A265-3848-27DCE4F60380}"/>
              </a:ext>
            </a:extLst>
          </p:cNvPr>
          <p:cNvCxnSpPr>
            <a:stCxn id="16" idx="3"/>
            <a:endCxn id="11" idx="0"/>
          </p:cNvCxnSpPr>
          <p:nvPr/>
        </p:nvCxnSpPr>
        <p:spPr>
          <a:xfrm>
            <a:off x="4576773" y="3292898"/>
            <a:ext cx="264520" cy="39622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E8F767A-6CD2-236D-6666-7D8071C0149D}"/>
              </a:ext>
            </a:extLst>
          </p:cNvPr>
          <p:cNvSpPr txBox="1"/>
          <p:nvPr/>
        </p:nvSpPr>
        <p:spPr>
          <a:xfrm>
            <a:off x="4536705" y="3043215"/>
            <a:ext cx="8289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a’, b’, c’ @ t</a:t>
            </a:r>
            <a:r>
              <a:rPr lang="en-GB" sz="900" baseline="-25000"/>
              <a:t>i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EB1329-D5FC-914D-E451-2742F04EB424}"/>
              </a:ext>
            </a:extLst>
          </p:cNvPr>
          <p:cNvGrpSpPr/>
          <p:nvPr/>
        </p:nvGrpSpPr>
        <p:grpSpPr>
          <a:xfrm>
            <a:off x="4072972" y="3021343"/>
            <a:ext cx="503801" cy="543110"/>
            <a:chOff x="1971" y="1145125"/>
            <a:chExt cx="4034656" cy="109060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E4B2078A-2927-8A53-0280-6CE8650F24A9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CA64DCCD-3DFC-D79D-8020-C039C5B6D6DE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GUI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3705600-E57D-5389-7611-422BA380B16D}"/>
              </a:ext>
            </a:extLst>
          </p:cNvPr>
          <p:cNvGrpSpPr/>
          <p:nvPr/>
        </p:nvGrpSpPr>
        <p:grpSpPr>
          <a:xfrm>
            <a:off x="3595722" y="457547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5EE38BCF-6BF4-4D45-0B88-7E0E01E47DDB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Rounded Rectangle 4">
              <a:extLst>
                <a:ext uri="{FF2B5EF4-FFF2-40B4-BE49-F238E27FC236}">
                  <a16:creationId xmlns:a16="http://schemas.microsoft.com/office/drawing/2014/main" id="{C04C272F-06F2-A09D-2ED5-19FF43CF443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75F44E-4DB3-5EF5-7305-9339C1A815A2}"/>
              </a:ext>
            </a:extLst>
          </p:cNvPr>
          <p:cNvGrpSpPr/>
          <p:nvPr/>
        </p:nvGrpSpPr>
        <p:grpSpPr>
          <a:xfrm>
            <a:off x="4745965" y="457547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D4663EE-CBA2-E72F-77E8-8865B7BE6FCD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1FFCC8B9-7F26-7F5A-D555-0700473D421E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6523124-773D-1D4B-7F6C-667A7BB9F378}"/>
              </a:ext>
            </a:extLst>
          </p:cNvPr>
          <p:cNvGrpSpPr/>
          <p:nvPr/>
        </p:nvGrpSpPr>
        <p:grpSpPr>
          <a:xfrm>
            <a:off x="5896208" y="457547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30D9E79-9AB9-25E6-DF57-A88A22DCE00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94F0B8A7-B354-F887-522D-28B90B44A504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5A331CB-CB31-481F-E88D-032258378097}"/>
              </a:ext>
            </a:extLst>
          </p:cNvPr>
          <p:cNvGrpSpPr/>
          <p:nvPr/>
        </p:nvGrpSpPr>
        <p:grpSpPr>
          <a:xfrm>
            <a:off x="3595722" y="5474043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C074EE7C-3790-31F2-CB76-AD311F108004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86622C52-1A67-3667-2A08-37023CB179C3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203B50E-8D98-A94F-D26D-7EA7FB136291}"/>
              </a:ext>
            </a:extLst>
          </p:cNvPr>
          <p:cNvGrpSpPr/>
          <p:nvPr/>
        </p:nvGrpSpPr>
        <p:grpSpPr>
          <a:xfrm>
            <a:off x="4745965" y="5474043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39BC012D-5D7C-E598-F189-E8E0A29E0C79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02CB8584-6B4D-E991-73B1-E2A310768D0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A6E4B27-2E40-81A9-40F7-7ECFE20BB1A5}"/>
              </a:ext>
            </a:extLst>
          </p:cNvPr>
          <p:cNvGrpSpPr/>
          <p:nvPr/>
        </p:nvGrpSpPr>
        <p:grpSpPr>
          <a:xfrm>
            <a:off x="5896208" y="5474043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310F658-DD8A-91ED-BDB8-BAF613C687BD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D4C5C4EE-E8F0-C80F-6925-78A849C20B46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A6D6069-14B8-2D56-117F-4BC0A0A79C22}"/>
              </a:ext>
            </a:extLst>
          </p:cNvPr>
          <p:cNvCxnSpPr>
            <a:stCxn id="11" idx="2"/>
            <a:endCxn id="19" idx="0"/>
          </p:cNvCxnSpPr>
          <p:nvPr/>
        </p:nvCxnSpPr>
        <p:spPr>
          <a:xfrm flipH="1">
            <a:off x="4147637" y="4156222"/>
            <a:ext cx="693656" cy="419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F5C5DFC-768D-4A42-22EC-1A2BB98FC612}"/>
              </a:ext>
            </a:extLst>
          </p:cNvPr>
          <p:cNvCxnSpPr>
            <a:stCxn id="11" idx="2"/>
            <a:endCxn id="22" idx="0"/>
          </p:cNvCxnSpPr>
          <p:nvPr/>
        </p:nvCxnSpPr>
        <p:spPr>
          <a:xfrm>
            <a:off x="4841293" y="4156222"/>
            <a:ext cx="456587" cy="419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526663D-D3AA-AF54-D770-920130035240}"/>
              </a:ext>
            </a:extLst>
          </p:cNvPr>
          <p:cNvCxnSpPr>
            <a:stCxn id="11" idx="2"/>
            <a:endCxn id="25" idx="0"/>
          </p:cNvCxnSpPr>
          <p:nvPr/>
        </p:nvCxnSpPr>
        <p:spPr>
          <a:xfrm>
            <a:off x="4841293" y="4156222"/>
            <a:ext cx="1606830" cy="419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0BAA0F7-B807-B7AB-F04F-BACF65AC11E1}"/>
              </a:ext>
            </a:extLst>
          </p:cNvPr>
          <p:cNvSpPr txBox="1"/>
          <p:nvPr/>
        </p:nvSpPr>
        <p:spPr>
          <a:xfrm>
            <a:off x="4004928" y="4211457"/>
            <a:ext cx="50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9ECCEC-240D-6FF0-209E-52BBA51CBD3B}"/>
              </a:ext>
            </a:extLst>
          </p:cNvPr>
          <p:cNvSpPr txBox="1"/>
          <p:nvPr/>
        </p:nvSpPr>
        <p:spPr>
          <a:xfrm>
            <a:off x="4601021" y="4211457"/>
            <a:ext cx="5119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b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BA9D62-C5E8-3EA4-A47D-0735B4B33DFA}"/>
              </a:ext>
            </a:extLst>
          </p:cNvPr>
          <p:cNvSpPr txBox="1"/>
          <p:nvPr/>
        </p:nvSpPr>
        <p:spPr>
          <a:xfrm>
            <a:off x="5677704" y="4211457"/>
            <a:ext cx="497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c @ t</a:t>
            </a:r>
            <a:r>
              <a:rPr lang="en-GB" sz="900" baseline="-25000"/>
              <a:t>i</a:t>
            </a:r>
            <a:endParaRPr lang="en-GB" sz="900"/>
          </a:p>
        </p:txBody>
      </p:sp>
      <p:pic>
        <p:nvPicPr>
          <p:cNvPr id="42" name="Picture 41" descr="conductor-cartoon.png">
            <a:extLst>
              <a:ext uri="{FF2B5EF4-FFF2-40B4-BE49-F238E27FC236}">
                <a16:creationId xmlns:a16="http://schemas.microsoft.com/office/drawing/2014/main" id="{2CA3B2D4-5F22-B817-F67F-8726909868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7" b="97330" l="1973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41158" y="3861778"/>
            <a:ext cx="1294625" cy="1663249"/>
          </a:xfrm>
          <a:prstGeom prst="rect">
            <a:avLst/>
          </a:prstGeom>
        </p:spPr>
      </p:pic>
      <p:sp>
        <p:nvSpPr>
          <p:cNvPr id="43" name="Lightning Bolt 42">
            <a:extLst>
              <a:ext uri="{FF2B5EF4-FFF2-40B4-BE49-F238E27FC236}">
                <a16:creationId xmlns:a16="http://schemas.microsoft.com/office/drawing/2014/main" id="{C8A8482C-7FF9-7A11-F721-846F99AF44AA}"/>
              </a:ext>
            </a:extLst>
          </p:cNvPr>
          <p:cNvSpPr/>
          <p:nvPr/>
        </p:nvSpPr>
        <p:spPr>
          <a:xfrm rot="5700839">
            <a:off x="7074117" y="4354447"/>
            <a:ext cx="463409" cy="424582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D26E11-9DEB-5777-8516-F9CC3AC264F7}"/>
              </a:ext>
            </a:extLst>
          </p:cNvPr>
          <p:cNvSpPr txBox="1"/>
          <p:nvPr/>
        </p:nvSpPr>
        <p:spPr>
          <a:xfrm>
            <a:off x="6961415" y="4730168"/>
            <a:ext cx="771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Read now!</a:t>
            </a:r>
          </a:p>
          <a:p>
            <a:r>
              <a:rPr lang="en-GB" sz="900"/>
              <a:t>(time = t</a:t>
            </a:r>
            <a:r>
              <a:rPr lang="en-GB" sz="900" baseline="-25000"/>
              <a:t>i</a:t>
            </a:r>
            <a:r>
              <a:rPr lang="en-GB" sz="900"/>
              <a:t>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9ADFE58-447A-53A7-51D3-E050DDAE2F87}"/>
              </a:ext>
            </a:extLst>
          </p:cNvPr>
          <p:cNvCxnSpPr>
            <a:stCxn id="19" idx="2"/>
            <a:endCxn id="28" idx="0"/>
          </p:cNvCxnSpPr>
          <p:nvPr/>
        </p:nvCxnSpPr>
        <p:spPr>
          <a:xfrm>
            <a:off x="4147637" y="5042572"/>
            <a:ext cx="0" cy="431471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C16F279-51AC-35AE-2D02-0A9E7CB7836C}"/>
              </a:ext>
            </a:extLst>
          </p:cNvPr>
          <p:cNvCxnSpPr>
            <a:stCxn id="22" idx="2"/>
            <a:endCxn id="32" idx="0"/>
          </p:cNvCxnSpPr>
          <p:nvPr/>
        </p:nvCxnSpPr>
        <p:spPr>
          <a:xfrm>
            <a:off x="5297880" y="5042572"/>
            <a:ext cx="0" cy="445152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FA13845-4B3E-F662-7A06-4445F6E8D563}"/>
              </a:ext>
            </a:extLst>
          </p:cNvPr>
          <p:cNvCxnSpPr>
            <a:stCxn id="25" idx="2"/>
            <a:endCxn id="35" idx="0"/>
          </p:cNvCxnSpPr>
          <p:nvPr/>
        </p:nvCxnSpPr>
        <p:spPr>
          <a:xfrm>
            <a:off x="6448123" y="5042572"/>
            <a:ext cx="0" cy="445152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D1C1593-D045-D14A-000D-D1C21525D2F4}"/>
              </a:ext>
            </a:extLst>
          </p:cNvPr>
          <p:cNvSpPr txBox="1"/>
          <p:nvPr/>
        </p:nvSpPr>
        <p:spPr>
          <a:xfrm>
            <a:off x="4089031" y="5163273"/>
            <a:ext cx="4578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31B688-4222-BECE-625D-A1B7A08A5356}"/>
              </a:ext>
            </a:extLst>
          </p:cNvPr>
          <p:cNvSpPr txBox="1"/>
          <p:nvPr/>
        </p:nvSpPr>
        <p:spPr>
          <a:xfrm>
            <a:off x="5240150" y="5163464"/>
            <a:ext cx="4578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59A62E0-6092-4880-154A-8A056ABC3383}"/>
              </a:ext>
            </a:extLst>
          </p:cNvPr>
          <p:cNvSpPr txBox="1"/>
          <p:nvPr/>
        </p:nvSpPr>
        <p:spPr>
          <a:xfrm>
            <a:off x="6393759" y="5163731"/>
            <a:ext cx="4578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0x63</a:t>
            </a:r>
          </a:p>
        </p:txBody>
      </p:sp>
      <p:sp>
        <p:nvSpPr>
          <p:cNvPr id="51" name="Lightning Bolt 50">
            <a:extLst>
              <a:ext uri="{FF2B5EF4-FFF2-40B4-BE49-F238E27FC236}">
                <a16:creationId xmlns:a16="http://schemas.microsoft.com/office/drawing/2014/main" id="{06F5F1B7-6468-8E64-5E6F-E949186F3E9A}"/>
              </a:ext>
            </a:extLst>
          </p:cNvPr>
          <p:cNvSpPr/>
          <p:nvPr/>
        </p:nvSpPr>
        <p:spPr>
          <a:xfrm rot="5700839">
            <a:off x="7113750" y="5373796"/>
            <a:ext cx="463409" cy="424582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C2052EF-E340-833F-E311-8532961C8B05}"/>
              </a:ext>
            </a:extLst>
          </p:cNvPr>
          <p:cNvSpPr txBox="1"/>
          <p:nvPr/>
        </p:nvSpPr>
        <p:spPr>
          <a:xfrm>
            <a:off x="6936774" y="5737354"/>
            <a:ext cx="9730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Measure now!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42E035-1668-1F7E-A27C-ED11AB3CD614}"/>
              </a:ext>
            </a:extLst>
          </p:cNvPr>
          <p:cNvSpPr txBox="1"/>
          <p:nvPr/>
        </p:nvSpPr>
        <p:spPr>
          <a:xfrm>
            <a:off x="2128195" y="4635597"/>
            <a:ext cx="8202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FESA Class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1BFA194-E7DC-DEB6-C7B0-6921C703C7A1}"/>
              </a:ext>
            </a:extLst>
          </p:cNvPr>
          <p:cNvCxnSpPr>
            <a:stCxn id="53" idx="3"/>
          </p:cNvCxnSpPr>
          <p:nvPr/>
        </p:nvCxnSpPr>
        <p:spPr>
          <a:xfrm>
            <a:off x="2948484" y="4727930"/>
            <a:ext cx="647239" cy="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E97C9E4-A0E5-D020-58CF-2C4A421DFD3A}"/>
              </a:ext>
            </a:extLst>
          </p:cNvPr>
          <p:cNvSpPr txBox="1"/>
          <p:nvPr/>
        </p:nvSpPr>
        <p:spPr>
          <a:xfrm>
            <a:off x="2128195" y="5560236"/>
            <a:ext cx="10323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VMEBus board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7BE0E3-56F8-E48C-9CF6-5289E7E5F4D2}"/>
              </a:ext>
            </a:extLst>
          </p:cNvPr>
          <p:cNvSpPr txBox="1"/>
          <p:nvPr/>
        </p:nvSpPr>
        <p:spPr>
          <a:xfrm>
            <a:off x="9471284" y="5713222"/>
            <a:ext cx="21507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General Machine Timing (GMT)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E188332-0C0D-0C35-D7D2-05D647C639CB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3160529" y="5652569"/>
            <a:ext cx="443755" cy="7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A1B2D7B-83C3-4723-5B5C-F081B14C1DCE}"/>
              </a:ext>
            </a:extLst>
          </p:cNvPr>
          <p:cNvCxnSpPr>
            <a:cxnSpLocks/>
            <a:stCxn id="56" idx="1"/>
            <a:endCxn id="5" idx="3"/>
          </p:cNvCxnSpPr>
          <p:nvPr/>
        </p:nvCxnSpPr>
        <p:spPr>
          <a:xfrm flipH="1" flipV="1">
            <a:off x="9000438" y="5794883"/>
            <a:ext cx="470846" cy="10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35159D0B-7610-7CC2-32B5-67973BEA17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532" y="810361"/>
            <a:ext cx="3848017" cy="3112310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E8787D9-9DC2-DD97-9E63-9629EBBD22C0}"/>
              </a:ext>
            </a:extLst>
          </p:cNvPr>
          <p:cNvCxnSpPr>
            <a:cxnSpLocks/>
            <a:stCxn id="59" idx="1"/>
            <a:endCxn id="16" idx="0"/>
          </p:cNvCxnSpPr>
          <p:nvPr/>
        </p:nvCxnSpPr>
        <p:spPr>
          <a:xfrm flipH="1">
            <a:off x="4324873" y="2366516"/>
            <a:ext cx="1914659" cy="654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C522CC6E-82A0-4258-1AE0-049210B5B53F}"/>
              </a:ext>
            </a:extLst>
          </p:cNvPr>
          <p:cNvSpPr txBox="1"/>
          <p:nvPr/>
        </p:nvSpPr>
        <p:spPr>
          <a:xfrm>
            <a:off x="102778" y="6054046"/>
            <a:ext cx="349294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aseline="30000" dirty="0"/>
              <a:t>*</a:t>
            </a:r>
            <a:r>
              <a:rPr lang="en-GB" sz="1000" dirty="0"/>
              <a:t>UCAP: Unified Controls Acquisition &amp; Processing framework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5530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39" grpId="0"/>
      <p:bldP spid="40" grpId="0"/>
      <p:bldP spid="41" grpId="0"/>
      <p:bldP spid="43" grpId="0" animBg="1"/>
      <p:bldP spid="44" grpId="0"/>
      <p:bldP spid="48" grpId="0"/>
      <p:bldP spid="49" grpId="0"/>
      <p:bldP spid="50" grpId="0"/>
      <p:bldP spid="51" grpId="0" animBg="1"/>
      <p:bldP spid="52" grpId="0"/>
      <p:bldP spid="53" grpId="0"/>
      <p:bldP spid="55" grpId="0"/>
      <p:bldP spid="56" grpId="0"/>
      <p:bldP spid="61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6025</TotalTime>
  <Words>1441</Words>
  <Application>Microsoft Macintosh PowerPoint</Application>
  <PresentationFormat>Widescreen</PresentationFormat>
  <Paragraphs>303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Avenir Book</vt:lpstr>
      <vt:lpstr>Bauhaus 93</vt:lpstr>
      <vt:lpstr>Book Antiqua</vt:lpstr>
      <vt:lpstr>Calibri</vt:lpstr>
      <vt:lpstr>Franklin Gothic Demi</vt:lpstr>
      <vt:lpstr>Franklin Gothic Demi Cond</vt:lpstr>
      <vt:lpstr>Gill Sans</vt:lpstr>
      <vt:lpstr>Helvetica Neue</vt:lpstr>
      <vt:lpstr>Noteworthy Light</vt:lpstr>
      <vt:lpstr>Wingdings</vt:lpstr>
      <vt:lpstr>Office Theme</vt:lpstr>
      <vt:lpstr>An introduction to CERN Beams  Controls Software &amp; Services</vt:lpstr>
      <vt:lpstr>CERN Beams Controls Software &amp; Services</vt:lpstr>
      <vt:lpstr>CERN Beams Controls Software &amp; Services</vt:lpstr>
      <vt:lpstr>High-Level Software Architecture</vt:lpstr>
      <vt:lpstr>High-Level Software Architecture</vt:lpstr>
      <vt:lpstr>High-Level Software Architecture</vt:lpstr>
      <vt:lpstr>High-Level Hardware Architecture</vt:lpstr>
      <vt:lpstr>Examples – Accelerator Control</vt:lpstr>
      <vt:lpstr>Examples – Equipment Monitoring</vt:lpstr>
      <vt:lpstr>Examples – Timeseries Data Logging</vt:lpstr>
      <vt:lpstr>Questions?</vt:lpstr>
      <vt:lpstr>Additional Slides</vt:lpstr>
      <vt:lpstr>WRAP</vt:lpstr>
      <vt:lpstr>Sequencer</vt:lpstr>
      <vt:lpstr>UCAP</vt:lpstr>
      <vt:lpstr>Fault Tracking &amp; Availability</vt:lpstr>
      <vt:lpstr>NXCALS – Data Logging System</vt:lpstr>
      <vt:lpstr>Machine Learning Platform (MLP)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CERN-BE-CSS Outreach</dc:title>
  <dc:subject/>
  <dc:creator>Chris Roderick</dc:creator>
  <cp:keywords/>
  <dc:description/>
  <cp:lastModifiedBy>Chris Roderick</cp:lastModifiedBy>
  <cp:revision>283</cp:revision>
  <cp:lastPrinted>2020-01-30T13:49:18Z</cp:lastPrinted>
  <dcterms:created xsi:type="dcterms:W3CDTF">2021-10-07T07:43:23Z</dcterms:created>
  <dcterms:modified xsi:type="dcterms:W3CDTF">2024-06-19T18:18:15Z</dcterms:modified>
  <cp:category/>
</cp:coreProperties>
</file>