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67" r:id="rId4"/>
    <p:sldId id="269" r:id="rId5"/>
    <p:sldId id="270" r:id="rId6"/>
    <p:sldId id="271" r:id="rId7"/>
    <p:sldId id="3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60134-A667-42C1-AC89-3D5CBE759E8A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BD399-92C6-407D-8C99-6C55EF89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85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33E7983-EA88-48BC-BF93-177C2D7A97B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38F206C-DB5B-4932-8AC2-0851EED9895B}" type="slidenum">
              <a:t>2</a:t>
            </a:fld>
            <a:endParaRPr lang="en-US"/>
          </a:p>
        </p:txBody>
      </p:sp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FA0C498-0A53-444A-A95C-6B537C9656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6E258C1-DF6D-411F-B903-F38996F976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B0FD925-C754-47F7-ACB8-570CE0C682F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D6A7B37-4AFE-4E0D-8FC7-484E16EC2643}" type="slidenum">
              <a:t>3</a:t>
            </a:fld>
            <a:endParaRPr lang="en-US"/>
          </a:p>
        </p:txBody>
      </p:sp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2D6417F-2061-4026-ADF7-62EB112A104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98DBE00-752E-46A2-A124-E7C16FC733C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7B5086F-61A5-4CAA-A2C1-B7345A6FE0D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7D08D56-D482-4D9F-BDC2-BFE99131A815}" type="slidenum">
              <a:t>4</a:t>
            </a:fld>
            <a:endParaRPr lang="en-US"/>
          </a:p>
        </p:txBody>
      </p:sp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BB47E23-5C6A-4332-B445-0819D721D0B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E2377B3-3E2D-4BA6-93F7-45ABB5DDCD8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C94D99-B83A-41C9-A0E5-5D9A91B1A48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423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6F9B5-D80A-426C-9087-22943693E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0EE9D3-EA5C-4A78-8928-1A41A9755D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70337-C1D5-46D7-8291-D9C436E2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DE3B1-9917-4838-BB3C-7EFBEBAE9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DE8F7-1A6F-4FEF-9D39-68FF6F9CF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85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EB02E-2E00-48D3-B6EE-98CEA72A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49B0F-519F-4B87-8E36-68BF139A4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9E67A-F221-4565-884C-6007C90D2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39DD2-B7DB-46CA-8456-92B6E773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351C7-0384-48A7-A531-51D066F74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8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A18DE4-2A59-4ECB-8A98-607529E405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E3FF74-1FF6-4451-813E-2BB9DD0CAE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E0118-40D2-4D07-83BA-AE76003FF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5A1C6-481B-40EB-A54E-47B4BAAAF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1C33B-9C67-4FA6-A7A6-37E8C13FB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2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9815E-BE88-4309-BD92-3ED701BB3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FC7DA-4493-4811-A5E0-CE55C36B1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13FB0-0F98-4AFE-BB5C-8D620680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216E3-5F63-4DF2-97A0-02142FE91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54BC1-DCEE-4544-926D-0A534F0BE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1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F8DD8-6112-4D09-9D9D-8589D2C62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B663E-D74D-42D4-8FC9-788BBEC94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E6A6E-8FB2-4F73-B05D-1341AF2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9CA54-E3E5-44A1-BA3C-E7E8E883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2D6A6-C975-46CA-B108-7F28F94ED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7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FD3AA-0926-4AC5-A302-9C41B2CB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9C693-BA7C-4F95-80C7-F84ADD85B2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747B8-905D-4E5B-9438-BDD625196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80926-CDDD-4D51-B829-38C61D4A4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53CDC-DE09-484D-9A92-48DAB1321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E2812-32D5-47AA-896A-4A9DCB128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7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67101-B8E0-43DE-8D8F-931A3FD3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E2A94-E8DC-4FF0-A860-F6D6965917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848AD-6C9D-437C-9947-81E25349C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0EE491-CC3F-4B1E-A078-DBA53F3661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8E1754-A5BA-48B1-821E-BBE686493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A0BEAC-71E3-4E0A-8648-CFBFA272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726615-5912-42FA-B93C-076E6D85D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1A801-5170-411F-8D0B-AF5B84D0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1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A4B3D-A009-4ABD-9D40-B40402F36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60E9D1-BFA5-4414-90D8-69C0BC571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F21F5B-2248-43A0-BBD9-94D34B31B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379E0-CB5C-4129-8273-0A36B246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69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8B764B-68B9-4272-80E0-3B3B42DF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82DEDB-C6A4-42E4-8A5C-2D9D93817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97EC9-58B3-4DD8-9924-90B782FA5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6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5BA-7F61-4928-8853-CF48B3DC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FB629-1EF4-4C5A-807C-479B18203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137817-1CA5-47B0-970B-DABF30BF2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6D26B-A3AA-4B1B-BBD7-301B2659A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5E487-0DB4-4A00-90B6-360126660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A44850-5DDE-488B-91D8-E8DA1406F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4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8C55C-1AC2-4397-9142-608B49839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4D8317-AA58-42E3-B8B3-9D47CA005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0B1110-6222-4F36-8794-C49E04CD7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93A02-0188-4790-9750-2C927AA21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89D00C-8340-4075-8FE9-9D2904180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C7A8F5-500D-4E0B-8279-FADAA7A7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4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AB0F40-D809-40C4-94CA-D81E8D9BC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E2B36-8C41-4F01-97D0-3EA2F29BB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1E74D-07A3-400B-A9FC-23369CE534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F61DA-AA69-4CC1-9065-FDEA962E9145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CAFE-7C86-4016-9BB4-6F99F4B41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9BF8D-A6F8-44C6-BA5E-06E3C447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9BE02-EBA3-4926-BD11-2ED1FC708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4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D76457-2047-41C2-A5B0-75DB7D502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640" y="245608"/>
            <a:ext cx="10315575" cy="51911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9BD22C-0E4F-468A-9480-DA80AACCE055}"/>
              </a:ext>
            </a:extLst>
          </p:cNvPr>
          <p:cNvSpPr/>
          <p:nvPr/>
        </p:nvSpPr>
        <p:spPr>
          <a:xfrm>
            <a:off x="187779" y="1796143"/>
            <a:ext cx="11748407" cy="1028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>
                <a:solidFill>
                  <a:schemeClr val="tx1"/>
                </a:solidFill>
              </a:rPr>
              <a:t>ECS </a:t>
            </a:r>
            <a:r>
              <a:rPr lang="it-IT" sz="2800" b="1" dirty="0" err="1">
                <a:solidFill>
                  <a:schemeClr val="tx1"/>
                </a:solidFill>
              </a:rPr>
              <a:t>recap</a:t>
            </a:r>
            <a:r>
              <a:rPr lang="it-IT" sz="2800" b="1" dirty="0">
                <a:solidFill>
                  <a:schemeClr val="tx1"/>
                </a:solidFill>
              </a:rPr>
              <a:t>. and </a:t>
            </a:r>
            <a:r>
              <a:rPr lang="it-IT" sz="2800" b="1" dirty="0" err="1">
                <a:solidFill>
                  <a:schemeClr val="tx1"/>
                </a:solidFill>
              </a:rPr>
              <a:t>stability</a:t>
            </a:r>
            <a:r>
              <a:rPr lang="it-IT" sz="2800" b="1" dirty="0">
                <a:solidFill>
                  <a:schemeClr val="tx1"/>
                </a:solidFill>
              </a:rPr>
              <a:t> studies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20779-A18A-4957-B326-251627785DF3}"/>
              </a:ext>
            </a:extLst>
          </p:cNvPr>
          <p:cNvSpPr txBox="1"/>
          <p:nvPr/>
        </p:nvSpPr>
        <p:spPr>
          <a:xfrm>
            <a:off x="9903279" y="6082393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29/05/24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7246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1FE991-AD0A-4D38-9B9B-16B35BD6F3A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287845" y="-6656"/>
            <a:ext cx="5516805" cy="535531"/>
          </a:xfr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dynamical aperture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92D2F20-1AFB-4C95-921A-6B0CC6953B4C}"/>
              </a:ext>
            </a:extLst>
          </p:cNvPr>
          <p:cNvSpPr txBox="1"/>
          <p:nvPr/>
        </p:nvSpPr>
        <p:spPr>
          <a:xfrm>
            <a:off x="0" y="4315044"/>
            <a:ext cx="12192000" cy="2559596"/>
          </a:xfrm>
          <a:prstGeom prst="rect">
            <a:avLst/>
          </a:prstGeom>
          <a:noFill/>
          <a:ln>
            <a:noFill/>
          </a:ln>
        </p:spPr>
        <p:txBody>
          <a:bodyPr wrap="square" lIns="81646" tIns="40823" rIns="81646" bIns="40823" anchorCtr="0" compatLnSpc="0">
            <a:spAutoFit/>
          </a:bodyPr>
          <a:lstStyle/>
          <a:p>
            <a:pPr marL="342900" indent="-342900" hangingPunct="0"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The stability region in the transverse plane has been evaluated for different energy </a:t>
            </a:r>
          </a:p>
          <a:p>
            <a:pPr hangingPunct="0">
              <a:defRPr sz="1800"/>
            </a:pPr>
            <a:r>
              <a:rPr lang="en-US" sz="2400" dirty="0"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    deviations. Contours represent regions where &gt;90% of the initial conditions lead to</a:t>
            </a:r>
          </a:p>
          <a:p>
            <a:pPr hangingPunct="0">
              <a:defRPr sz="1800"/>
            </a:pPr>
            <a:r>
              <a:rPr lang="en-US" sz="2400" dirty="0"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  successful tracking</a:t>
            </a:r>
          </a:p>
          <a:p>
            <a:pPr marL="342900" indent="-342900" hangingPunct="0">
              <a:buFont typeface="Arial" panose="020B0604020202020204" pitchFamily="34" charset="0"/>
              <a:buChar char="•"/>
              <a:defRPr sz="18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transverse stable region is shown for the nominal beam energy (1.54 GeV - black) and  for ±2%(left),  ±4%(right) energy relative deviation (blue and blue). The stable region is kept quite constant within 2% energy spread. It shrinks significantly for higher deviations</a:t>
            </a:r>
            <a:endParaRPr lang="en-US" sz="2400" dirty="0">
              <a:latin typeface="Arial" panose="020B0604020202020204" pitchFamily="34" charset="0"/>
              <a:ea typeface="Noto Sans CJK SC Regular" pitchFamily="2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9A88479-9435-4DBA-BF2A-D847F942288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8144" r="8774"/>
          <a:stretch>
            <a:fillRect/>
          </a:stretch>
        </p:blipFill>
        <p:spPr>
          <a:xfrm>
            <a:off x="1643743" y="1351777"/>
            <a:ext cx="3516254" cy="3017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C06C1F2-C3B8-429B-9C7F-A86C842341C3}"/>
              </a:ext>
            </a:extLst>
          </p:cNvPr>
          <p:cNvSpPr txBox="1"/>
          <p:nvPr/>
        </p:nvSpPr>
        <p:spPr>
          <a:xfrm>
            <a:off x="391885" y="442322"/>
            <a:ext cx="12061371" cy="833803"/>
          </a:xfrm>
          <a:prstGeom prst="rect">
            <a:avLst/>
          </a:prstGeom>
          <a:noFill/>
          <a:ln>
            <a:noFill/>
          </a:ln>
        </p:spPr>
        <p:txBody>
          <a:bodyPr wrap="square" lIns="81646" tIns="40823" rIns="81646" bIns="40823" anchorCtr="0" compatLnSpc="0">
            <a:spAutoFit/>
          </a:bodyPr>
          <a:lstStyle/>
          <a:p>
            <a:pPr hangingPunct="0">
              <a:defRPr sz="1800"/>
            </a:pPr>
            <a:r>
              <a:rPr lang="en-US" sz="2400" dirty="0">
                <a:latin typeface="Aria "/>
                <a:ea typeface="Noto Sans CJK SC Regular" pitchFamily="2"/>
                <a:cs typeface="Arial" panose="020B0604020202020204" pitchFamily="34" charset="0"/>
              </a:rPr>
              <a:t>Tracking has been performed with PTC (MAD-X interface) over ~15% damping time neglecting radiation damping. The estimated loss of accuracy is below 1% at the nominal energy. 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153B083-905F-4501-916D-0B9B74BC7FCA}"/>
              </a:ext>
            </a:extLst>
          </p:cNvPr>
          <p:cNvSpPr/>
          <p:nvPr/>
        </p:nvSpPr>
        <p:spPr>
          <a:xfrm>
            <a:off x="0" y="4939287"/>
            <a:ext cx="11877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defRPr sz="1800"/>
            </a:pPr>
            <a:r>
              <a:rPr lang="en-US" sz="2400" dirty="0"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 </a:t>
            </a:r>
            <a:endParaRPr lang="en-US" sz="2400" dirty="0">
              <a:latin typeface="Calibri "/>
              <a:ea typeface="Noto Sans CJK SC Regular" pitchFamily="2"/>
              <a:cs typeface="FreeSans" pitchFamily="2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0AA70680-D09F-4928-AB30-B0CEE5470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005" y="1465528"/>
            <a:ext cx="3493521" cy="29260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0F34AC4-5BA6-480F-9BFD-96D5DAAA601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90752" y="510713"/>
            <a:ext cx="8801888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B29D7D68-5184-4A87-BF4B-A89F32CEA8F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7371" y="0"/>
            <a:ext cx="5532225" cy="535531"/>
          </a:xfr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 lines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pLINAC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DR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57BC1F9-AC73-40F5-8A78-BA8A9EABA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596" y="2217639"/>
            <a:ext cx="3657600" cy="27432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E841516-D5A7-488C-A5F7-82775D4C0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8435" y="1174786"/>
            <a:ext cx="507280" cy="67665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5C866CB-B6F5-433D-B8B4-9DE753B11B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3359"/>
            <a:ext cx="3657600" cy="2743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B657182-74DE-4185-B5DE-E822ED600364}"/>
              </a:ext>
            </a:extLst>
          </p:cNvPr>
          <p:cNvSpPr/>
          <p:nvPr/>
        </p:nvSpPr>
        <p:spPr>
          <a:xfrm>
            <a:off x="829506" y="5490611"/>
            <a:ext cx="99012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Transverse emittance is preserved in both planes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522AC2-11C6-4BD2-9B4D-6F23CD4393F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73137" y="34109"/>
            <a:ext cx="4922520" cy="535531"/>
          </a:xfr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compressor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DB5DCE5A-CEA4-4D1C-87F3-C81A71C8D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39" y="3846842"/>
            <a:ext cx="4322045" cy="2725782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B0CE706A-71A0-4C78-A651-2346E30C0756}"/>
              </a:ext>
            </a:extLst>
          </p:cNvPr>
          <p:cNvSpPr/>
          <p:nvPr/>
        </p:nvSpPr>
        <p:spPr>
          <a:xfrm>
            <a:off x="213679" y="1291963"/>
            <a:ext cx="117646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aim of the energy compressor is  to maximize the number of particles accepted in energy by the DR ( 1.54 -/+ 2% 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 four-bending C-shape chicane. Dispersion and second order dispersion closed by symmetry.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Two cavities  of the type used for the positron LINAC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 LINAC 2022) THPOJO08)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Distribution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the end of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pLINAC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by M.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Schaer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8C108A4-2ACE-4B26-AFB7-FB1D0D2824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3674" y="456066"/>
            <a:ext cx="7471507" cy="914400"/>
          </a:xfrm>
          <a:prstGeom prst="rect">
            <a:avLst/>
          </a:prstGeom>
        </p:spPr>
      </p:pic>
      <p:pic>
        <p:nvPicPr>
          <p:cNvPr id="8" name="Picture 71">
            <a:extLst>
              <a:ext uri="{FF2B5EF4-FFF2-40B4-BE49-F238E27FC236}">
                <a16:creationId xmlns:a16="http://schemas.microsoft.com/office/drawing/2014/main" id="{E3F04CF8-AE00-4A0B-9C45-5BD3C4386D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84" y="3920864"/>
            <a:ext cx="3535680" cy="2651760"/>
          </a:xfrm>
          <a:prstGeom prst="rect">
            <a:avLst/>
          </a:prstGeom>
        </p:spPr>
      </p:pic>
      <p:pic>
        <p:nvPicPr>
          <p:cNvPr id="9" name="Picture 44">
            <a:extLst>
              <a:ext uri="{FF2B5EF4-FFF2-40B4-BE49-F238E27FC236}">
                <a16:creationId xmlns:a16="http://schemas.microsoft.com/office/drawing/2014/main" id="{274C4BF1-495B-4656-BB16-F05825BDE8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081" y="3920864"/>
            <a:ext cx="3535680" cy="2651760"/>
          </a:xfrm>
          <a:prstGeom prst="rect">
            <a:avLst/>
          </a:prstGeom>
        </p:spPr>
      </p:pic>
      <p:sp>
        <p:nvSpPr>
          <p:cNvPr id="11" name="Rectangle 45">
            <a:extLst>
              <a:ext uri="{FF2B5EF4-FFF2-40B4-BE49-F238E27FC236}">
                <a16:creationId xmlns:a16="http://schemas.microsoft.com/office/drawing/2014/main" id="{528472F5-F5D5-4264-8977-D4B1D8D6D58D}"/>
              </a:ext>
            </a:extLst>
          </p:cNvPr>
          <p:cNvSpPr/>
          <p:nvPr/>
        </p:nvSpPr>
        <p:spPr>
          <a:xfrm>
            <a:off x="5121670" y="3437410"/>
            <a:ext cx="2662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Energy distribution</a:t>
            </a:r>
            <a:endParaRPr lang="en-US" sz="2000" b="1" dirty="0"/>
          </a:p>
        </p:txBody>
      </p:sp>
      <p:sp>
        <p:nvSpPr>
          <p:cNvPr id="15" name="Rectangle 75">
            <a:extLst>
              <a:ext uri="{FF2B5EF4-FFF2-40B4-BE49-F238E27FC236}">
                <a16:creationId xmlns:a16="http://schemas.microsoft.com/office/drawing/2014/main" id="{00D400EE-97A2-4F4E-A639-ADD87119B8A4}"/>
              </a:ext>
            </a:extLst>
          </p:cNvPr>
          <p:cNvSpPr/>
          <p:nvPr/>
        </p:nvSpPr>
        <p:spPr>
          <a:xfrm>
            <a:off x="8371195" y="3401997"/>
            <a:ext cx="3379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Beam fraction in E0-/+2%</a:t>
            </a: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BF30EE-8D92-4370-817E-78211BDBF331}"/>
              </a:ext>
            </a:extLst>
          </p:cNvPr>
          <p:cNvSpPr txBox="1">
            <a:spLocks/>
          </p:cNvSpPr>
          <p:nvPr/>
        </p:nvSpPr>
        <p:spPr>
          <a:xfrm>
            <a:off x="3873137" y="34109"/>
            <a:ext cx="4922520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on E0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A7A33B-CA92-43C8-8BCD-5C0417DDE863}"/>
              </a:ext>
            </a:extLst>
          </p:cNvPr>
          <p:cNvSpPr/>
          <p:nvPr/>
        </p:nvSpPr>
        <p:spPr>
          <a:xfrm>
            <a:off x="168166" y="77253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Distribution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the end of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pLINAC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by M.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Schaer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Rigid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shift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806969-573F-4D68-AF65-EB94ED12F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66" y="2200130"/>
            <a:ext cx="4267200" cy="3200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CF2AF4-E68A-4B53-9CA9-5E535AD9D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195" y="4028930"/>
            <a:ext cx="3657600" cy="2743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1A737A-5012-4747-94E9-26FAE7B24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338" y="4028930"/>
            <a:ext cx="3657600" cy="2743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849CE5-B4E5-40B9-9082-9F77761FB1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195" y="1285730"/>
            <a:ext cx="3657600" cy="2743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AAA649-FFC1-477B-B3B4-0BC579B7B4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1285730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232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03C979-1690-4820-AD3D-CD89BA6D994F}"/>
              </a:ext>
            </a:extLst>
          </p:cNvPr>
          <p:cNvSpPr/>
          <p:nvPr/>
        </p:nvSpPr>
        <p:spPr>
          <a:xfrm>
            <a:off x="3865231" y="230128"/>
            <a:ext cx="33634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on RF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782DC9-4874-4226-920A-0EB2BCBF2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41" y="1406087"/>
            <a:ext cx="4876800" cy="3657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2569D3-37D8-46A5-BECB-4E7F73D85E55}"/>
              </a:ext>
            </a:extLst>
          </p:cNvPr>
          <p:cNvSpPr/>
          <p:nvPr/>
        </p:nvSpPr>
        <p:spPr>
          <a:xfrm>
            <a:off x="462784" y="5435413"/>
            <a:ext cx="5291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Tolerance of Amplitude and phase variation relaxed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098AE7-9DC8-4548-86A4-C4A3D1492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376" y="16002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87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88CADD1C-9B64-40DE-B390-7C753F3B9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024" y="3108960"/>
            <a:ext cx="5695541" cy="356616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3B4EF984-370A-411C-AE2E-BCCBCA40182D}"/>
              </a:ext>
            </a:extLst>
          </p:cNvPr>
          <p:cNvSpPr/>
          <p:nvPr/>
        </p:nvSpPr>
        <p:spPr>
          <a:xfrm>
            <a:off x="133657" y="475070"/>
            <a:ext cx="119246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Particle beam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prepared with a start-to-end simulation. Positron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simulated with RF_TRACK. Energy compressor and injection TF are simulated with elegant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DR acceptance: Survived particles at 10k turns (PTC-MADX): 59794/71800 = 83%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picture shows the transverse distribution of the survived particles according to their positions at e+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exit.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coordinate of the dead particles  can be used to study a possible reduction and collimation of the positron beam coming from the source </a:t>
            </a:r>
          </a:p>
          <a:p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F63186EB-CA19-46AA-A542-8903F799637E}"/>
              </a:ext>
            </a:extLst>
          </p:cNvPr>
          <p:cNvSpPr/>
          <p:nvPr/>
        </p:nvSpPr>
        <p:spPr>
          <a:xfrm>
            <a:off x="2385848" y="0"/>
            <a:ext cx="87025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pDR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acceptance of the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pLINAC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particles</a:t>
            </a:r>
            <a:endParaRPr lang="it-IT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668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348</Words>
  <Application>Microsoft Office PowerPoint</Application>
  <PresentationFormat>Widescreen</PresentationFormat>
  <Paragraphs>32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 </vt:lpstr>
      <vt:lpstr>Arial</vt:lpstr>
      <vt:lpstr>Calibri</vt:lpstr>
      <vt:lpstr>Calibri </vt:lpstr>
      <vt:lpstr>Calibri Light</vt:lpstr>
      <vt:lpstr>FreeSans</vt:lpstr>
      <vt:lpstr>Lato</vt:lpstr>
      <vt:lpstr>Noto Sans CJK SC Regular</vt:lpstr>
      <vt:lpstr>Office Theme</vt:lpstr>
      <vt:lpstr>PowerPoint Presentation</vt:lpstr>
      <vt:lpstr>DR dynamical aperture</vt:lpstr>
      <vt:lpstr>Transfer lines pLINAC - DR</vt:lpstr>
      <vt:lpstr>Energy compressor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Spampinati</dc:creator>
  <cp:lastModifiedBy>Simone Spampinati</cp:lastModifiedBy>
  <cp:revision>11</cp:revision>
  <dcterms:created xsi:type="dcterms:W3CDTF">2024-05-29T12:12:19Z</dcterms:created>
  <dcterms:modified xsi:type="dcterms:W3CDTF">2024-05-30T08:32:14Z</dcterms:modified>
</cp:coreProperties>
</file>