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532" r:id="rId2"/>
    <p:sldId id="533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9"/>
    <p:restoredTop sz="95806"/>
  </p:normalViewPr>
  <p:slideViewPr>
    <p:cSldViewPr snapToGrid="0" snapToObjects="1">
      <p:cViewPr varScale="1">
        <p:scale>
          <a:sx n="125" d="100"/>
          <a:sy n="125" d="100"/>
        </p:scale>
        <p:origin x="9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65778-4CEC-1846-9611-E6E71866D994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7F71C-3882-D349-9F76-A57932B1C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32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2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83418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55127-EC19-D340-8C53-F2314FC5D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2069F5-E199-FE48-B85B-61D623ACB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1C5EF-14B4-214C-8D06-F1D2453CE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68D3B-C27A-0942-839E-BCCBE3E2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CED98-8E41-D04E-9EEB-B19A3A01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6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AAC51-71BF-1D4D-8ED8-2556EA6B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F27F6-C446-B245-B283-A1F54AD68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EBFD7-1524-E342-B342-8A4F3A142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47B47-8295-6743-9350-607D0A32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DE4BE-2B1A-7C45-B224-876A708FB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33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4582FB-86D9-8941-AF39-50430EBD2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8CA78-F18B-1F49-869B-71205714D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06B70-153C-DC40-8C6E-17FC73C44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BED60-F839-5649-93C2-97D766E2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9279-44AD-8C48-9FC8-1FDC32605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20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15/09/2022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eeFACT</a:t>
            </a:r>
            <a:r>
              <a:rPr lang="en-GB" dirty="0"/>
              <a:t> 2022, 12 – 16 September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916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99210" y="6467913"/>
            <a:ext cx="6112085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7563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0"/>
            <a:ext cx="12197461" cy="6861296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49150A-159D-4009-A7C6-B7FE129B1A13}" type="datetime1">
              <a:rPr lang="en-US" smtClean="0"/>
              <a:t>6/1/24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FC for the FC </a:t>
            </a:r>
            <a:r>
              <a:rPr lang="fr-FR" dirty="0" err="1"/>
              <a:t>projects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77049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8003-F1E3-6142-AEF0-E32357CC2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F0C6-E8D5-8E40-A96F-6CBC43CC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1DAB-EAD7-1544-9FD4-68230C8D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88D9-6EB6-FD4D-9D61-06CB09A6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7421C-BAF5-B84E-BC81-A7101583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1448" y="6356351"/>
            <a:ext cx="3165891" cy="365124"/>
          </a:xfrm>
        </p:spPr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41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CF488-ED00-5F4E-805D-1AB3880A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BB690-62A1-334C-8A34-24E9082A4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E50CD-5FB5-D74F-9911-D09C19BA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8AC1-3659-D543-B007-F9CA46B8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A29F3-4721-E74B-8842-98F413FE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00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1EF9F-F1CD-D84F-B952-D14B5EACB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344DB-0C13-B84F-AB44-4A0CB65A8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584CE-3A32-1743-AF16-7ABB8DE2C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34691-7456-364A-9759-CC73D57D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3A609-2088-C844-A7F3-1CAACED4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16D44-33FA-6146-9872-BC2E9EF3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52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9099-99DD-244C-BAC3-7075FB37D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1D0F9-68E0-7747-AC9F-E7C1188A6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E4D3D1-6CE8-FD43-BE2F-5217DD20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99A7CE-1425-1540-AE25-7759CB529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2150F-3C57-D046-988E-3A54284DD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C3D580-A1EB-EC4F-BEAD-FCA336C9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F2C17-87A1-1B46-85D7-5CCD7572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0DCC6E-B051-7D44-8784-E96591D9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3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95469-7CA3-6C48-9744-22CFEF0F4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88342-8717-574F-9688-69B691D5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61EAE-0821-6340-A2B8-BE7176D4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F85B2-C96F-9E4A-83D9-1EA936B8E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59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8A32C-29E0-CD41-A58A-E4E760EB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5776A9-8B68-534F-ADDB-E23F1272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1B49C-D0BC-A943-A13D-67032C50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73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3C4A-BD20-4C46-9076-3199C84A1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C6648-E4CD-FE48-9946-D05376C5B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ED209-F1F8-5D49-9206-9325F6235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FEE63-2608-E64A-9AFB-5A439B2B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75A16-0224-A741-868E-4EEF0470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35092-93F7-8A44-8E02-E512E76F1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8AFA-41B3-224B-9293-919DC0B45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D35850-1239-4844-9FB0-A87C9116C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4A3CD-E02A-EE47-B0D1-C2941969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A8717-3D0D-6F41-A34B-09F02AB7E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EBD60-7C03-8447-BEB8-75302E5C8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3A93C-E43A-3048-A171-A84F36EE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0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9F2D7D-C2FC-944A-9D43-DD57EFCF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2961-4E83-C243-B3E2-3EF606699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7A1FD-3CDC-1E41-9B6F-29700177F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DA11-3E32-B940-8019-8DB23670E2D2}" type="datetimeFigureOut">
              <a:rPr lang="fr-FR" smtClean="0"/>
              <a:t>01/06/2024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015CE-24B0-F542-B435-C410234B3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103C7-F523-6744-AA04-255FEB3F2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80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0DC4A-225F-64E3-5623-4344A2E2C662}"/>
              </a:ext>
            </a:extLst>
          </p:cNvPr>
          <p:cNvSpPr txBox="1">
            <a:spLocks/>
          </p:cNvSpPr>
          <p:nvPr/>
        </p:nvSpPr>
        <p:spPr>
          <a:xfrm>
            <a:off x="269789" y="154073"/>
            <a:ext cx="11824240" cy="7850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50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Requirements for design studies</a:t>
            </a:r>
            <a:endParaRPr lang="fr-FR" sz="5000" b="1" dirty="0">
              <a:solidFill>
                <a:srgbClr val="C00000"/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FCD4EC-5752-B29A-ABB6-146FAA8F2A09}"/>
              </a:ext>
            </a:extLst>
          </p:cNvPr>
          <p:cNvSpPr txBox="1"/>
          <p:nvPr/>
        </p:nvSpPr>
        <p:spPr>
          <a:xfrm>
            <a:off x="158199" y="1836170"/>
            <a:ext cx="118242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7030A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50% losses for injection in the DR (assumed) + 20% additional losses from target up to the end of the e+ </a:t>
            </a:r>
            <a:r>
              <a:rPr lang="en-GB" sz="2000" b="1" dirty="0" err="1">
                <a:solidFill>
                  <a:srgbClr val="7030A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linac</a:t>
            </a:r>
            <a:r>
              <a:rPr lang="en-GB" sz="2000" b="1" dirty="0">
                <a:solidFill>
                  <a:srgbClr val="7030A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(assumed)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60216C-ED5C-468D-3128-E4B2E31EB94F}"/>
              </a:ext>
            </a:extLst>
          </p:cNvPr>
          <p:cNvSpPr/>
          <p:nvPr/>
        </p:nvSpPr>
        <p:spPr>
          <a:xfrm>
            <a:off x="608128" y="3711714"/>
            <a:ext cx="11344998" cy="2575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78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20% additional losses from target up to the end of the e+ </a:t>
            </a:r>
            <a:r>
              <a:rPr lang="en-GB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endParaRPr lang="en-GB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838178" lvl="1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e+ </a:t>
            </a:r>
            <a:r>
              <a:rPr lang="en-GB" sz="2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simulations (including chicane) will provide more realistic estimation of the accepted yield</a:t>
            </a:r>
          </a:p>
          <a:p>
            <a:pPr marL="838178" lvl="1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Include the ESC in the </a:t>
            </a:r>
            <a:r>
              <a:rPr lang="en-GB" sz="2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start-to-end simulations</a:t>
            </a:r>
          </a:p>
          <a:p>
            <a:pPr marL="838178" lvl="1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Still a reasonable safety margin </a:t>
            </a:r>
          </a:p>
          <a:p>
            <a:pPr marL="380978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50% losses for injection in the DR </a:t>
            </a:r>
          </a:p>
          <a:p>
            <a:pPr marL="838178" lvl="1" indent="-380978">
              <a:spcBef>
                <a:spcPts val="800"/>
              </a:spcBef>
              <a:buFont typeface=".PingFang SC Regular"/>
              <a:buChar char="－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To be discussed/fixed with the WP4 (studies including ESC from 2023 =&gt; DR acceptance ~ 80% )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F0673F62-B03F-CCE1-55D8-2E65AA4068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3544" y="6285249"/>
            <a:ext cx="2743200" cy="365125"/>
          </a:xfrm>
        </p:spPr>
        <p:txBody>
          <a:bodyPr/>
          <a:lstStyle/>
          <a:p>
            <a:fld id="{C0CCD12A-01B4-4A03-A789-363C0F431D9C}" type="datetime1">
              <a:rPr lang="en-US" smtClean="0"/>
              <a:pPr/>
              <a:t>6/1/24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FFAFBF-AB0A-38F7-27F3-2564E5EFF0E7}"/>
              </a:ext>
            </a:extLst>
          </p:cNvPr>
          <p:cNvSpPr txBox="1"/>
          <p:nvPr/>
        </p:nvSpPr>
        <p:spPr>
          <a:xfrm>
            <a:off x="340472" y="1077833"/>
            <a:ext cx="11127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7"/>
              </a:spcBef>
            </a:pP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complete filling for Z running =&gt; Requirement ~2.75 ⨯ 10</a:t>
            </a:r>
            <a:r>
              <a:rPr lang="en-GB" sz="20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sz="20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(4.4 </a:t>
            </a:r>
            <a:r>
              <a:rPr lang="en-GB" sz="20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at the </a:t>
            </a:r>
            <a:r>
              <a:rPr lang="en-GB" sz="20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2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end </a:t>
            </a:r>
            <a:r>
              <a:rPr lang="en-GB" sz="20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5.4 </a:t>
            </a:r>
            <a:r>
              <a:rPr lang="en-GB" sz="2000" b="1" dirty="0" err="1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0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accepted in the DR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5EF989-F596-AC5E-937B-07A30764C34C}"/>
              </a:ext>
            </a:extLst>
          </p:cNvPr>
          <p:cNvSpPr/>
          <p:nvPr/>
        </p:nvSpPr>
        <p:spPr>
          <a:xfrm>
            <a:off x="340471" y="3302394"/>
            <a:ext cx="106566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</a:t>
            </a: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safety margin of 2.5 is currently applied for the whole studies (60% losses for transport, collimation and injection into the DR).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5BCFA9-998A-8B1A-CF48-E3DCDE7FF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2167" y="2499555"/>
            <a:ext cx="2618901" cy="82246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A6CC558-E067-797D-45A8-026C2919A1B1}"/>
              </a:ext>
            </a:extLst>
          </p:cNvPr>
          <p:cNvSpPr/>
          <p:nvPr/>
        </p:nvSpPr>
        <p:spPr>
          <a:xfrm>
            <a:off x="2853452" y="2578878"/>
            <a:ext cx="5585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sz="2400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⨯ </a:t>
            </a:r>
            <a:r>
              <a:rPr lang="en-GB" sz="2400" b="1" i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GB" sz="2400" b="1" i="1" baseline="30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GB" sz="2400" b="1" i="1" baseline="-25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</a:t>
            </a:r>
            <a:r>
              <a:rPr lang="en-GB" sz="2400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 5.4 </a:t>
            </a:r>
            <a:r>
              <a:rPr lang="en-GB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</a:t>
            </a:r>
            <a:r>
              <a:rPr lang="en-GB" sz="24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 2.5</a:t>
            </a:r>
          </a:p>
        </p:txBody>
      </p:sp>
    </p:spTree>
    <p:extLst>
      <p:ext uri="{BB962C8B-B14F-4D97-AF65-F5344CB8AC3E}">
        <p14:creationId xmlns:p14="http://schemas.microsoft.com/office/powerpoint/2010/main" val="1768880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AutoShape 126">
            <a:extLst>
              <a:ext uri="{FF2B5EF4-FFF2-40B4-BE49-F238E27FC236}">
                <a16:creationId xmlns:a16="http://schemas.microsoft.com/office/drawing/2014/main" id="{617AF7D0-F2B9-97B9-FEAD-C11FB228F2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65811" y="2053885"/>
            <a:ext cx="445156" cy="203715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8" name="AutoShape 127">
            <a:extLst>
              <a:ext uri="{FF2B5EF4-FFF2-40B4-BE49-F238E27FC236}">
                <a16:creationId xmlns:a16="http://schemas.microsoft.com/office/drawing/2014/main" id="{CBA9B671-74EA-2EA8-AFDC-F45A009B5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85021" y="2035646"/>
            <a:ext cx="431367" cy="22640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09" name="Line 153">
            <a:extLst>
              <a:ext uri="{FF2B5EF4-FFF2-40B4-BE49-F238E27FC236}">
                <a16:creationId xmlns:a16="http://schemas.microsoft.com/office/drawing/2014/main" id="{DA1C389D-EA14-CE5B-F0A8-83054D27F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5410" y="2134673"/>
            <a:ext cx="399799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314" name="Rectangle 159">
            <a:extLst>
              <a:ext uri="{FF2B5EF4-FFF2-40B4-BE49-F238E27FC236}">
                <a16:creationId xmlns:a16="http://schemas.microsoft.com/office/drawing/2014/main" id="{F3D45CE1-92A1-55D1-4B2B-91BDDC00E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2823" y="1483942"/>
            <a:ext cx="133940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2315" name="Rectangle 159">
            <a:extLst>
              <a:ext uri="{FF2B5EF4-FFF2-40B4-BE49-F238E27FC236}">
                <a16:creationId xmlns:a16="http://schemas.microsoft.com/office/drawing/2014/main" id="{2243A6C5-C4E8-67C6-00A2-9DC745E3B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3084" y="1044460"/>
            <a:ext cx="22862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Positron linac 2 GHz, 20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200 Hz, 23 RF structures</a:t>
            </a:r>
          </a:p>
        </p:txBody>
      </p:sp>
      <p:sp>
        <p:nvSpPr>
          <p:cNvPr id="2054" name="AutoShape 72">
            <a:extLst>
              <a:ext uri="{FF2B5EF4-FFF2-40B4-BE49-F238E27FC236}">
                <a16:creationId xmlns:a16="http://schemas.microsoft.com/office/drawing/2014/main" id="{BEFA671F-EEB1-B60A-0924-A293B34BB0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541822" y="2027168"/>
            <a:ext cx="144277" cy="261601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786"/>
          </a:p>
        </p:txBody>
      </p:sp>
      <p:grpSp>
        <p:nvGrpSpPr>
          <p:cNvPr id="2073" name="Group 2072">
            <a:extLst>
              <a:ext uri="{FF2B5EF4-FFF2-40B4-BE49-F238E27FC236}">
                <a16:creationId xmlns:a16="http://schemas.microsoft.com/office/drawing/2014/main" id="{97843E81-01D2-BFE1-E88A-040240E6353F}"/>
              </a:ext>
            </a:extLst>
          </p:cNvPr>
          <p:cNvGrpSpPr>
            <a:grpSpLocks noChangeAspect="1"/>
          </p:cNvGrpSpPr>
          <p:nvPr/>
        </p:nvGrpSpPr>
        <p:grpSpPr>
          <a:xfrm>
            <a:off x="8933104" y="2994482"/>
            <a:ext cx="2921251" cy="1471073"/>
            <a:chOff x="5791289" y="3784069"/>
            <a:chExt cx="6824538" cy="3436677"/>
          </a:xfrm>
        </p:grpSpPr>
        <p:pic>
          <p:nvPicPr>
            <p:cNvPr id="2063" name="Picture 2062">
              <a:extLst>
                <a:ext uri="{FF2B5EF4-FFF2-40B4-BE49-F238E27FC236}">
                  <a16:creationId xmlns:a16="http://schemas.microsoft.com/office/drawing/2014/main" id="{9CB6165C-AC47-920D-6B81-A5E6FFA690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615" b="615"/>
            <a:stretch/>
          </p:blipFill>
          <p:spPr>
            <a:xfrm>
              <a:off x="5791289" y="3784069"/>
              <a:ext cx="6824538" cy="34366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2066" name="Rectangle 2065">
              <a:extLst>
                <a:ext uri="{FF2B5EF4-FFF2-40B4-BE49-F238E27FC236}">
                  <a16:creationId xmlns:a16="http://schemas.microsoft.com/office/drawing/2014/main" id="{AD4DC783-5936-2EA1-CE6C-0DDE25C4C78A}"/>
                </a:ext>
              </a:extLst>
            </p:cNvPr>
            <p:cNvSpPr/>
            <p:nvPr/>
          </p:nvSpPr>
          <p:spPr bwMode="auto">
            <a:xfrm>
              <a:off x="7362519" y="4032250"/>
              <a:ext cx="3783996" cy="30607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2" tIns="32656" rIns="65312" bIns="32656" numCol="1" rtlCol="0" anchor="t" anchorCtr="0" compatLnSpc="1">
              <a:prstTxWarp prst="textNoShape">
                <a:avLst/>
              </a:prstTxWarp>
            </a:bodyPr>
            <a:lstStyle/>
            <a:p>
              <a:pPr defTabSz="913937"/>
              <a:endParaRPr lang="en-CH" sz="1786">
                <a:latin typeface="Arial" pitchFamily="34" charset="0"/>
              </a:endParaRPr>
            </a:p>
          </p:txBody>
        </p:sp>
        <p:sp>
          <p:nvSpPr>
            <p:cNvPr id="2067" name="Rectangle 2066">
              <a:extLst>
                <a:ext uri="{FF2B5EF4-FFF2-40B4-BE49-F238E27FC236}">
                  <a16:creationId xmlns:a16="http://schemas.microsoft.com/office/drawing/2014/main" id="{9A000893-AD31-0D2F-EF60-F02781DA440A}"/>
                </a:ext>
              </a:extLst>
            </p:cNvPr>
            <p:cNvSpPr/>
            <p:nvPr/>
          </p:nvSpPr>
          <p:spPr bwMode="auto">
            <a:xfrm>
              <a:off x="6132053" y="5293942"/>
              <a:ext cx="1271290" cy="66968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2" tIns="32656" rIns="65312" bIns="32656" numCol="1" rtlCol="0" anchor="t" anchorCtr="0" compatLnSpc="1">
              <a:prstTxWarp prst="textNoShape">
                <a:avLst/>
              </a:prstTxWarp>
            </a:bodyPr>
            <a:lstStyle/>
            <a:p>
              <a:pPr defTabSz="913937"/>
              <a:endParaRPr lang="en-CH" sz="1786">
                <a:latin typeface="Arial" pitchFamily="34" charset="0"/>
              </a:endParaRPr>
            </a:p>
          </p:txBody>
        </p:sp>
        <p:sp>
          <p:nvSpPr>
            <p:cNvPr id="2068" name="Rectangle 2067">
              <a:extLst>
                <a:ext uri="{FF2B5EF4-FFF2-40B4-BE49-F238E27FC236}">
                  <a16:creationId xmlns:a16="http://schemas.microsoft.com/office/drawing/2014/main" id="{34D25E7F-A7DE-AA78-C615-BEDB580C569C}"/>
                </a:ext>
              </a:extLst>
            </p:cNvPr>
            <p:cNvSpPr/>
            <p:nvPr/>
          </p:nvSpPr>
          <p:spPr bwMode="auto">
            <a:xfrm>
              <a:off x="11062129" y="5910572"/>
              <a:ext cx="1271290" cy="26457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2" tIns="32656" rIns="65312" bIns="32656" numCol="1" rtlCol="0" anchor="t" anchorCtr="0" compatLnSpc="1">
              <a:prstTxWarp prst="textNoShape">
                <a:avLst/>
              </a:prstTxWarp>
            </a:bodyPr>
            <a:lstStyle/>
            <a:p>
              <a:pPr defTabSz="913937"/>
              <a:endParaRPr lang="en-CH" sz="1786">
                <a:latin typeface="Arial" pitchFamily="34" charset="0"/>
              </a:endParaRPr>
            </a:p>
          </p:txBody>
        </p:sp>
        <p:sp>
          <p:nvSpPr>
            <p:cNvPr id="2069" name="Rectangle 2068">
              <a:extLst>
                <a:ext uri="{FF2B5EF4-FFF2-40B4-BE49-F238E27FC236}">
                  <a16:creationId xmlns:a16="http://schemas.microsoft.com/office/drawing/2014/main" id="{4CD3A13C-8A2F-E328-9FF6-4F5A77793787}"/>
                </a:ext>
              </a:extLst>
            </p:cNvPr>
            <p:cNvSpPr/>
            <p:nvPr/>
          </p:nvSpPr>
          <p:spPr bwMode="auto">
            <a:xfrm>
              <a:off x="10987362" y="6744105"/>
              <a:ext cx="261506" cy="3170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2" tIns="32656" rIns="65312" bIns="32656" numCol="1" rtlCol="0" anchor="t" anchorCtr="0" compatLnSpc="1">
              <a:prstTxWarp prst="textNoShape">
                <a:avLst/>
              </a:prstTxWarp>
            </a:bodyPr>
            <a:lstStyle/>
            <a:p>
              <a:pPr defTabSz="913937"/>
              <a:endParaRPr lang="en-CH" sz="1786">
                <a:latin typeface="Arial" pitchFamily="34" charset="0"/>
              </a:endParaRPr>
            </a:p>
          </p:txBody>
        </p:sp>
        <p:sp>
          <p:nvSpPr>
            <p:cNvPr id="2071" name="Rectangle 2070">
              <a:extLst>
                <a:ext uri="{FF2B5EF4-FFF2-40B4-BE49-F238E27FC236}">
                  <a16:creationId xmlns:a16="http://schemas.microsoft.com/office/drawing/2014/main" id="{812AD726-42F1-5C82-0BA5-F03BCAF8EC17}"/>
                </a:ext>
              </a:extLst>
            </p:cNvPr>
            <p:cNvSpPr/>
            <p:nvPr/>
          </p:nvSpPr>
          <p:spPr bwMode="auto">
            <a:xfrm>
              <a:off x="11178196" y="6693514"/>
              <a:ext cx="261506" cy="3170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5312" tIns="32656" rIns="65312" bIns="32656" numCol="1" rtlCol="0" anchor="t" anchorCtr="0" compatLnSpc="1">
              <a:prstTxWarp prst="textNoShape">
                <a:avLst/>
              </a:prstTxWarp>
            </a:bodyPr>
            <a:lstStyle/>
            <a:p>
              <a:pPr defTabSz="913937"/>
              <a:endParaRPr lang="en-CH" sz="1786">
                <a:latin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2DEA373-8639-1505-022E-A1213C436830}"/>
              </a:ext>
            </a:extLst>
          </p:cNvPr>
          <p:cNvGrpSpPr/>
          <p:nvPr/>
        </p:nvGrpSpPr>
        <p:grpSpPr>
          <a:xfrm>
            <a:off x="9270508" y="1928337"/>
            <a:ext cx="1109380" cy="1000735"/>
            <a:chOff x="9575167" y="5268215"/>
            <a:chExt cx="927144" cy="877733"/>
          </a:xfrm>
        </p:grpSpPr>
        <p:sp>
          <p:nvSpPr>
            <p:cNvPr id="2095" name="AutoShape 72">
              <a:extLst>
                <a:ext uri="{FF2B5EF4-FFF2-40B4-BE49-F238E27FC236}">
                  <a16:creationId xmlns:a16="http://schemas.microsoft.com/office/drawing/2014/main" id="{707E2DC1-6784-CAF8-5469-0170E05775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7" name="AutoShape 72">
              <a:extLst>
                <a:ext uri="{FF2B5EF4-FFF2-40B4-BE49-F238E27FC236}">
                  <a16:creationId xmlns:a16="http://schemas.microsoft.com/office/drawing/2014/main" id="{3D1590BF-D923-9F5F-D38D-F448BB98DB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8" name="AutoShape 72">
              <a:extLst>
                <a:ext uri="{FF2B5EF4-FFF2-40B4-BE49-F238E27FC236}">
                  <a16:creationId xmlns:a16="http://schemas.microsoft.com/office/drawing/2014/main" id="{88456E6F-8F15-939A-E5B5-04998C8927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099" name="AutoShape 72">
              <a:extLst>
                <a:ext uri="{FF2B5EF4-FFF2-40B4-BE49-F238E27FC236}">
                  <a16:creationId xmlns:a16="http://schemas.microsoft.com/office/drawing/2014/main" id="{611D10E5-ABCD-D7DB-45CC-8B3256174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 dirty="0"/>
            </a:p>
          </p:txBody>
        </p:sp>
        <p:sp>
          <p:nvSpPr>
            <p:cNvPr id="2101" name="AutoShape 68">
              <a:extLst>
                <a:ext uri="{FF2B5EF4-FFF2-40B4-BE49-F238E27FC236}">
                  <a16:creationId xmlns:a16="http://schemas.microsoft.com/office/drawing/2014/main" id="{EDAB0285-C3A8-7D38-5791-78AA691DB8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2" name="AutoShape 68">
              <a:extLst>
                <a:ext uri="{FF2B5EF4-FFF2-40B4-BE49-F238E27FC236}">
                  <a16:creationId xmlns:a16="http://schemas.microsoft.com/office/drawing/2014/main" id="{86B188C1-41E3-D52D-8D36-2121EFD0FC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3" name="AutoShape 68">
              <a:extLst>
                <a:ext uri="{FF2B5EF4-FFF2-40B4-BE49-F238E27FC236}">
                  <a16:creationId xmlns:a16="http://schemas.microsoft.com/office/drawing/2014/main" id="{6B6A662A-8CA8-4F71-AF79-2C069A7E79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04" name="AutoShape 68">
              <a:extLst>
                <a:ext uri="{FF2B5EF4-FFF2-40B4-BE49-F238E27FC236}">
                  <a16:creationId xmlns:a16="http://schemas.microsoft.com/office/drawing/2014/main" id="{E2B07DC9-CFDA-F2A7-AE60-56AB02878F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grpSp>
        <p:nvGrpSpPr>
          <p:cNvPr id="2174" name="Group 2173">
            <a:extLst>
              <a:ext uri="{FF2B5EF4-FFF2-40B4-BE49-F238E27FC236}">
                <a16:creationId xmlns:a16="http://schemas.microsoft.com/office/drawing/2014/main" id="{E88C9A2D-05D5-7E30-7899-AFF45BDBA7C8}"/>
              </a:ext>
            </a:extLst>
          </p:cNvPr>
          <p:cNvGrpSpPr/>
          <p:nvPr/>
        </p:nvGrpSpPr>
        <p:grpSpPr>
          <a:xfrm rot="1271968">
            <a:off x="1110709" y="1680394"/>
            <a:ext cx="121172" cy="302745"/>
            <a:chOff x="2060159" y="969287"/>
            <a:chExt cx="169647" cy="423857"/>
          </a:xfrm>
        </p:grpSpPr>
        <p:grpSp>
          <p:nvGrpSpPr>
            <p:cNvPr id="2175" name="Group 23">
              <a:extLst>
                <a:ext uri="{FF2B5EF4-FFF2-40B4-BE49-F238E27FC236}">
                  <a16:creationId xmlns:a16="http://schemas.microsoft.com/office/drawing/2014/main" id="{6F033CF5-D84C-9E1A-B0B4-B8C28958B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80" name="Line 24">
                <a:extLst>
                  <a:ext uri="{FF2B5EF4-FFF2-40B4-BE49-F238E27FC236}">
                    <a16:creationId xmlns:a16="http://schemas.microsoft.com/office/drawing/2014/main" id="{5C173C30-BA42-63AA-90C6-F4AE6B3AB8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81" name="Line 25">
                <a:extLst>
                  <a:ext uri="{FF2B5EF4-FFF2-40B4-BE49-F238E27FC236}">
                    <a16:creationId xmlns:a16="http://schemas.microsoft.com/office/drawing/2014/main" id="{C9219EA5-14CF-406C-CB98-180481795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82" name="Line 26">
                <a:extLst>
                  <a:ext uri="{FF2B5EF4-FFF2-40B4-BE49-F238E27FC236}">
                    <a16:creationId xmlns:a16="http://schemas.microsoft.com/office/drawing/2014/main" id="{BEEA8D1C-23A2-BFAB-9525-7FB108E63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76" name="Group 23">
              <a:extLst>
                <a:ext uri="{FF2B5EF4-FFF2-40B4-BE49-F238E27FC236}">
                  <a16:creationId xmlns:a16="http://schemas.microsoft.com/office/drawing/2014/main" id="{9EDB8125-06C4-A803-287D-5CE524D8B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77" name="Line 24">
                <a:extLst>
                  <a:ext uri="{FF2B5EF4-FFF2-40B4-BE49-F238E27FC236}">
                    <a16:creationId xmlns:a16="http://schemas.microsoft.com/office/drawing/2014/main" id="{308C24AE-D4D1-33BC-7633-7E45E1C8F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8" name="Line 25">
                <a:extLst>
                  <a:ext uri="{FF2B5EF4-FFF2-40B4-BE49-F238E27FC236}">
                    <a16:creationId xmlns:a16="http://schemas.microsoft.com/office/drawing/2014/main" id="{843892F5-8722-BA50-A50A-FAFF0FCB5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79" name="Line 26">
                <a:extLst>
                  <a:ext uri="{FF2B5EF4-FFF2-40B4-BE49-F238E27FC236}">
                    <a16:creationId xmlns:a16="http://schemas.microsoft.com/office/drawing/2014/main" id="{F5EB51CC-45BB-11C6-37D2-8F8708CC3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184" name="AutoShape 126">
            <a:extLst>
              <a:ext uri="{FF2B5EF4-FFF2-40B4-BE49-F238E27FC236}">
                <a16:creationId xmlns:a16="http://schemas.microsoft.com/office/drawing/2014/main" id="{DBA2C6E7-CACE-6C70-677E-DEE730701D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28373" y="2026077"/>
            <a:ext cx="422381" cy="22640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185" name="AutoShape 126">
            <a:extLst>
              <a:ext uri="{FF2B5EF4-FFF2-40B4-BE49-F238E27FC236}">
                <a16:creationId xmlns:a16="http://schemas.microsoft.com/office/drawing/2014/main" id="{9C7236B2-2E85-973C-9C70-205D3F3A37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43941" y="2022217"/>
            <a:ext cx="422380" cy="24258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7C93E9C2-F3A3-E006-F950-AD983E6A6226}"/>
              </a:ext>
            </a:extLst>
          </p:cNvPr>
          <p:cNvGrpSpPr/>
          <p:nvPr/>
        </p:nvGrpSpPr>
        <p:grpSpPr>
          <a:xfrm>
            <a:off x="7491215" y="1943062"/>
            <a:ext cx="121172" cy="302745"/>
            <a:chOff x="2060159" y="969287"/>
            <a:chExt cx="169647" cy="423857"/>
          </a:xfrm>
        </p:grpSpPr>
        <p:grpSp>
          <p:nvGrpSpPr>
            <p:cNvPr id="2188" name="Group 23">
              <a:extLst>
                <a:ext uri="{FF2B5EF4-FFF2-40B4-BE49-F238E27FC236}">
                  <a16:creationId xmlns:a16="http://schemas.microsoft.com/office/drawing/2014/main" id="{443D727C-C303-5603-9348-3A7669DFE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93" name="Line 24">
                <a:extLst>
                  <a:ext uri="{FF2B5EF4-FFF2-40B4-BE49-F238E27FC236}">
                    <a16:creationId xmlns:a16="http://schemas.microsoft.com/office/drawing/2014/main" id="{B59AC80A-51EF-828E-E4BC-9201D77B1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4" name="Line 25">
                <a:extLst>
                  <a:ext uri="{FF2B5EF4-FFF2-40B4-BE49-F238E27FC236}">
                    <a16:creationId xmlns:a16="http://schemas.microsoft.com/office/drawing/2014/main" id="{B2A8955B-D9E9-7119-C9DC-90546E028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5" name="Line 26">
                <a:extLst>
                  <a:ext uri="{FF2B5EF4-FFF2-40B4-BE49-F238E27FC236}">
                    <a16:creationId xmlns:a16="http://schemas.microsoft.com/office/drawing/2014/main" id="{80578029-6CC7-364A-D0CE-28BF1F7F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189" name="Group 23">
              <a:extLst>
                <a:ext uri="{FF2B5EF4-FFF2-40B4-BE49-F238E27FC236}">
                  <a16:creationId xmlns:a16="http://schemas.microsoft.com/office/drawing/2014/main" id="{F6D8BCFE-CDD4-6608-85B8-4A8D1B129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90" name="Line 24">
                <a:extLst>
                  <a:ext uri="{FF2B5EF4-FFF2-40B4-BE49-F238E27FC236}">
                    <a16:creationId xmlns:a16="http://schemas.microsoft.com/office/drawing/2014/main" id="{5E5F5099-7E85-68E6-B216-E759FD0B9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1" name="Line 25">
                <a:extLst>
                  <a:ext uri="{FF2B5EF4-FFF2-40B4-BE49-F238E27FC236}">
                    <a16:creationId xmlns:a16="http://schemas.microsoft.com/office/drawing/2014/main" id="{2FDFF0E9-A1CA-C20E-6F44-9FB3D9BDD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192" name="Line 26">
                <a:extLst>
                  <a:ext uri="{FF2B5EF4-FFF2-40B4-BE49-F238E27FC236}">
                    <a16:creationId xmlns:a16="http://schemas.microsoft.com/office/drawing/2014/main" id="{D0382319-45F7-43A7-1478-E64EA8BC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grpSp>
        <p:nvGrpSpPr>
          <p:cNvPr id="2196" name="Group 2195">
            <a:extLst>
              <a:ext uri="{FF2B5EF4-FFF2-40B4-BE49-F238E27FC236}">
                <a16:creationId xmlns:a16="http://schemas.microsoft.com/office/drawing/2014/main" id="{EFFB20A9-E1B1-D340-8D30-E6759DCCCA5A}"/>
              </a:ext>
            </a:extLst>
          </p:cNvPr>
          <p:cNvGrpSpPr/>
          <p:nvPr/>
        </p:nvGrpSpPr>
        <p:grpSpPr>
          <a:xfrm>
            <a:off x="5570967" y="1710674"/>
            <a:ext cx="675817" cy="541580"/>
            <a:chOff x="9394041" y="2815344"/>
            <a:chExt cx="352949" cy="394423"/>
          </a:xfrm>
        </p:grpSpPr>
        <p:sp>
          <p:nvSpPr>
            <p:cNvPr id="2197" name="AutoShape 72">
              <a:extLst>
                <a:ext uri="{FF2B5EF4-FFF2-40B4-BE49-F238E27FC236}">
                  <a16:creationId xmlns:a16="http://schemas.microsoft.com/office/drawing/2014/main" id="{92DAAFDE-018D-DDCE-250B-D72B004731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98" name="AutoShape 72">
              <a:extLst>
                <a:ext uri="{FF2B5EF4-FFF2-40B4-BE49-F238E27FC236}">
                  <a16:creationId xmlns:a16="http://schemas.microsoft.com/office/drawing/2014/main" id="{2FE9796F-3136-79E2-B0A6-EEC39FEC9D3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199" name="AutoShape 68">
              <a:extLst>
                <a:ext uri="{FF2B5EF4-FFF2-40B4-BE49-F238E27FC236}">
                  <a16:creationId xmlns:a16="http://schemas.microsoft.com/office/drawing/2014/main" id="{A023FEEE-C971-BA9D-8F12-B8F387893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00" name="AutoShape 68">
              <a:extLst>
                <a:ext uri="{FF2B5EF4-FFF2-40B4-BE49-F238E27FC236}">
                  <a16:creationId xmlns:a16="http://schemas.microsoft.com/office/drawing/2014/main" id="{A676D24C-25CC-B338-FFD7-79BDE499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2214" name="Line 67">
            <a:extLst>
              <a:ext uri="{FF2B5EF4-FFF2-40B4-BE49-F238E27FC236}">
                <a16:creationId xmlns:a16="http://schemas.microsoft.com/office/drawing/2014/main" id="{5E08D276-BE46-AEC0-8795-A9353951D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3231" y="1682452"/>
            <a:ext cx="99732" cy="785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15" name="Line 67">
            <a:extLst>
              <a:ext uri="{FF2B5EF4-FFF2-40B4-BE49-F238E27FC236}">
                <a16:creationId xmlns:a16="http://schemas.microsoft.com/office/drawing/2014/main" id="{CA4A837A-8067-EAFD-3F8A-3BD07D3AC08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8118" y="1894865"/>
            <a:ext cx="218006" cy="149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381" name="Rectangle 159">
            <a:extLst>
              <a:ext uri="{FF2B5EF4-FFF2-40B4-BE49-F238E27FC236}">
                <a16:creationId xmlns:a16="http://schemas.microsoft.com/office/drawing/2014/main" id="{6B0E1DAE-A271-F1DB-0C5A-7E4FA8A95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3176" y="1282617"/>
            <a:ext cx="17540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Separation at 200 MeV</a:t>
            </a:r>
          </a:p>
        </p:txBody>
      </p:sp>
      <p:sp>
        <p:nvSpPr>
          <p:cNvPr id="2382" name="Rectangle 159">
            <a:extLst>
              <a:ext uri="{FF2B5EF4-FFF2-40B4-BE49-F238E27FC236}">
                <a16:creationId xmlns:a16="http://schemas.microsoft.com/office/drawing/2014/main" id="{0126A96B-9784-2B3C-68B8-77E58E96A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004" y="2358843"/>
            <a:ext cx="14125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and compressor</a:t>
            </a:r>
          </a:p>
        </p:txBody>
      </p:sp>
      <p:cxnSp>
        <p:nvCxnSpPr>
          <p:cNvPr id="2441" name="Straight Arrow Connector 2440">
            <a:extLst>
              <a:ext uri="{FF2B5EF4-FFF2-40B4-BE49-F238E27FC236}">
                <a16:creationId xmlns:a16="http://schemas.microsoft.com/office/drawing/2014/main" id="{E3B083EF-E4F2-0B10-CC8C-66B29BC25846}"/>
              </a:ext>
            </a:extLst>
          </p:cNvPr>
          <p:cNvCxnSpPr/>
          <p:nvPr/>
        </p:nvCxnSpPr>
        <p:spPr bwMode="auto">
          <a:xfrm>
            <a:off x="8976948" y="3738504"/>
            <a:ext cx="2738717" cy="470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44" name="Rectangle 101">
            <a:extLst>
              <a:ext uri="{FF2B5EF4-FFF2-40B4-BE49-F238E27FC236}">
                <a16:creationId xmlns:a16="http://schemas.microsoft.com/office/drawing/2014/main" id="{BEF46ECB-E501-D531-4753-677B985AF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4393" y="3579268"/>
            <a:ext cx="441146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106 m</a:t>
            </a:r>
          </a:p>
        </p:txBody>
      </p:sp>
      <p:cxnSp>
        <p:nvCxnSpPr>
          <p:cNvPr id="2446" name="Straight Arrow Connector 2445">
            <a:extLst>
              <a:ext uri="{FF2B5EF4-FFF2-40B4-BE49-F238E27FC236}">
                <a16:creationId xmlns:a16="http://schemas.microsoft.com/office/drawing/2014/main" id="{1B9C6384-F128-3C91-F29D-0E3AB690C6E1}"/>
              </a:ext>
            </a:extLst>
          </p:cNvPr>
          <p:cNvCxnSpPr/>
          <p:nvPr/>
        </p:nvCxnSpPr>
        <p:spPr bwMode="auto">
          <a:xfrm>
            <a:off x="9979789" y="3069272"/>
            <a:ext cx="0" cy="13415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47" name="Rectangle 101">
            <a:extLst>
              <a:ext uri="{FF2B5EF4-FFF2-40B4-BE49-F238E27FC236}">
                <a16:creationId xmlns:a16="http://schemas.microsoft.com/office/drawing/2014/main" id="{DA0BFBB7-F8B8-CA71-C610-01CE8172706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895377" y="3978729"/>
            <a:ext cx="389850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14" dirty="0"/>
              <a:t>53 m</a:t>
            </a:r>
          </a:p>
        </p:txBody>
      </p:sp>
      <p:sp>
        <p:nvSpPr>
          <p:cNvPr id="2459" name="Rectangle 101">
            <a:extLst>
              <a:ext uri="{FF2B5EF4-FFF2-40B4-BE49-F238E27FC236}">
                <a16:creationId xmlns:a16="http://schemas.microsoft.com/office/drawing/2014/main" id="{A454A6C1-9E3A-ACBB-30D5-E10AB95C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21" y="1094358"/>
            <a:ext cx="16353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6 GeV electron beam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from common linac </a:t>
            </a:r>
          </a:p>
        </p:txBody>
      </p:sp>
      <p:sp>
        <p:nvSpPr>
          <p:cNvPr id="2472" name="Rectangle 159">
            <a:extLst>
              <a:ext uri="{FF2B5EF4-FFF2-40B4-BE49-F238E27FC236}">
                <a16:creationId xmlns:a16="http://schemas.microsoft.com/office/drawing/2014/main" id="{773234A9-56A8-84EE-C330-2E1DD98E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4653" y="1792482"/>
            <a:ext cx="12843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Injection section</a:t>
            </a:r>
          </a:p>
        </p:txBody>
      </p:sp>
      <p:sp>
        <p:nvSpPr>
          <p:cNvPr id="2474" name="Rectangle 159">
            <a:extLst>
              <a:ext uri="{FF2B5EF4-FFF2-40B4-BE49-F238E27FC236}">
                <a16:creationId xmlns:a16="http://schemas.microsoft.com/office/drawing/2014/main" id="{28746E1C-4B56-8C3A-DB89-8E672F1E9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069" y="4007639"/>
            <a:ext cx="113845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Damping ring </a:t>
            </a:r>
          </a:p>
        </p:txBody>
      </p:sp>
      <p:sp>
        <p:nvSpPr>
          <p:cNvPr id="2525" name="Line 153">
            <a:extLst>
              <a:ext uri="{FF2B5EF4-FFF2-40B4-BE49-F238E27FC236}">
                <a16:creationId xmlns:a16="http://schemas.microsoft.com/office/drawing/2014/main" id="{12EFEE4A-12B2-CF14-6472-52BB86F172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1361" y="2131430"/>
            <a:ext cx="332863" cy="97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26" name="Rectangle 101">
            <a:extLst>
              <a:ext uri="{FF2B5EF4-FFF2-40B4-BE49-F238E27FC236}">
                <a16:creationId xmlns:a16="http://schemas.microsoft.com/office/drawing/2014/main" id="{4F742CF5-79DD-25F7-83C0-66408D555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85591" y="2057982"/>
            <a:ext cx="15888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DR </a:t>
            </a:r>
            <a:r>
              <a:rPr lang="en-US" altLang="de-DE" sz="1200" dirty="0"/>
              <a:t>C = 242 – 271 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1.54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 err="1">
                <a:solidFill>
                  <a:srgbClr val="FF0000"/>
                </a:solidFill>
              </a:rPr>
              <a:t>Q</a:t>
            </a:r>
            <a:r>
              <a:rPr lang="en-US" altLang="de-DE" sz="120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200" b="1" dirty="0">
                <a:solidFill>
                  <a:srgbClr val="FF0000"/>
                </a:solidFill>
              </a:rPr>
              <a:t> = 5.4 nC</a:t>
            </a:r>
          </a:p>
        </p:txBody>
      </p:sp>
      <p:sp>
        <p:nvSpPr>
          <p:cNvPr id="2543" name="Rectangle 101">
            <a:extLst>
              <a:ext uri="{FF2B5EF4-FFF2-40B4-BE49-F238E27FC236}">
                <a16:creationId xmlns:a16="http://schemas.microsoft.com/office/drawing/2014/main" id="{7A6D24A4-ADEB-363C-9AB2-C3EEE00C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0513" y="494793"/>
            <a:ext cx="31016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1.54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>
                <a:solidFill>
                  <a:srgbClr val="FF0000"/>
                </a:solidFill>
              </a:rPr>
              <a:t>Q = 13.5 nC </a:t>
            </a:r>
            <a:r>
              <a:rPr lang="en-US" altLang="de-DE" sz="1200" dirty="0"/>
              <a:t>(considering 60% losses for transport, collimation and injection into DR)</a:t>
            </a:r>
          </a:p>
        </p:txBody>
      </p:sp>
      <p:sp>
        <p:nvSpPr>
          <p:cNvPr id="2544" name="Line 169">
            <a:extLst>
              <a:ext uri="{FF2B5EF4-FFF2-40B4-BE49-F238E27FC236}">
                <a16:creationId xmlns:a16="http://schemas.microsoft.com/office/drawing/2014/main" id="{C9A280A2-BDF9-6C77-F22A-33133A195A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78900" y="1265516"/>
            <a:ext cx="522217" cy="4451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546" name="Rectangle 101">
            <a:extLst>
              <a:ext uri="{FF2B5EF4-FFF2-40B4-BE49-F238E27FC236}">
                <a16:creationId xmlns:a16="http://schemas.microsoft.com/office/drawing/2014/main" id="{D6881D64-91A1-8265-81C8-6C6342A85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55" y="2157497"/>
            <a:ext cx="11969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/>
              <a:t>E = 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b="1" dirty="0">
                <a:solidFill>
                  <a:srgbClr val="FF0000"/>
                </a:solidFill>
              </a:rPr>
              <a:t>Q = 1.9-2.1 nC</a:t>
            </a:r>
          </a:p>
        </p:txBody>
      </p:sp>
      <p:sp>
        <p:nvSpPr>
          <p:cNvPr id="40" name="AutoShape 126">
            <a:extLst>
              <a:ext uri="{FF2B5EF4-FFF2-40B4-BE49-F238E27FC236}">
                <a16:creationId xmlns:a16="http://schemas.microsoft.com/office/drawing/2014/main" id="{887E5335-A922-72E5-D7DB-B4106C270A5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99040" y="2022999"/>
            <a:ext cx="445156" cy="18326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2" name="AutoShape 127">
            <a:extLst>
              <a:ext uri="{FF2B5EF4-FFF2-40B4-BE49-F238E27FC236}">
                <a16:creationId xmlns:a16="http://schemas.microsoft.com/office/drawing/2014/main" id="{3E16EDEB-45A8-7973-47C2-C2F30B1B9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93810" y="2017441"/>
            <a:ext cx="445156" cy="200348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1" name="AutoShape 126">
            <a:extLst>
              <a:ext uri="{FF2B5EF4-FFF2-40B4-BE49-F238E27FC236}">
                <a16:creationId xmlns:a16="http://schemas.microsoft.com/office/drawing/2014/main" id="{47E42B8D-4654-25D9-9E9B-C891A7E6A5C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42376" y="2011699"/>
            <a:ext cx="445156" cy="255615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42" name="Cube 2241">
            <a:extLst>
              <a:ext uri="{FF2B5EF4-FFF2-40B4-BE49-F238E27FC236}">
                <a16:creationId xmlns:a16="http://schemas.microsoft.com/office/drawing/2014/main" id="{41792FA1-4443-232C-2051-1D7831C1E9A5}"/>
              </a:ext>
            </a:extLst>
          </p:cNvPr>
          <p:cNvSpPr/>
          <p:nvPr/>
        </p:nvSpPr>
        <p:spPr>
          <a:xfrm rot="16200000">
            <a:off x="1965068" y="1932664"/>
            <a:ext cx="634107" cy="357190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43" name="Line 153">
            <a:extLst>
              <a:ext uri="{FF2B5EF4-FFF2-40B4-BE49-F238E27FC236}">
                <a16:creationId xmlns:a16="http://schemas.microsoft.com/office/drawing/2014/main" id="{6EDB8CCE-7073-CC29-25B5-6C842B7BE5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2493" y="2114386"/>
            <a:ext cx="399799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44" name="Line 153">
            <a:extLst>
              <a:ext uri="{FF2B5EF4-FFF2-40B4-BE49-F238E27FC236}">
                <a16:creationId xmlns:a16="http://schemas.microsoft.com/office/drawing/2014/main" id="{0A74C369-2063-D34E-2B8B-FF20A7B247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12408" y="2090988"/>
            <a:ext cx="399799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grpSp>
        <p:nvGrpSpPr>
          <p:cNvPr id="2245" name="Group 2244">
            <a:extLst>
              <a:ext uri="{FF2B5EF4-FFF2-40B4-BE49-F238E27FC236}">
                <a16:creationId xmlns:a16="http://schemas.microsoft.com/office/drawing/2014/main" id="{0D7D89B1-3E5F-6CE5-EE47-84D98F13F976}"/>
              </a:ext>
            </a:extLst>
          </p:cNvPr>
          <p:cNvGrpSpPr/>
          <p:nvPr/>
        </p:nvGrpSpPr>
        <p:grpSpPr>
          <a:xfrm>
            <a:off x="7737116" y="1744535"/>
            <a:ext cx="675817" cy="541580"/>
            <a:chOff x="9394041" y="2815344"/>
            <a:chExt cx="352949" cy="394423"/>
          </a:xfrm>
        </p:grpSpPr>
        <p:sp>
          <p:nvSpPr>
            <p:cNvPr id="2246" name="AutoShape 72">
              <a:extLst>
                <a:ext uri="{FF2B5EF4-FFF2-40B4-BE49-F238E27FC236}">
                  <a16:creationId xmlns:a16="http://schemas.microsoft.com/office/drawing/2014/main" id="{C62ED3F7-248E-0F4D-D50A-43C65E129E1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7" name="AutoShape 72">
              <a:extLst>
                <a:ext uri="{FF2B5EF4-FFF2-40B4-BE49-F238E27FC236}">
                  <a16:creationId xmlns:a16="http://schemas.microsoft.com/office/drawing/2014/main" id="{7140AE76-C90D-D598-B7A3-69A4D4564B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8" name="AutoShape 68">
              <a:extLst>
                <a:ext uri="{FF2B5EF4-FFF2-40B4-BE49-F238E27FC236}">
                  <a16:creationId xmlns:a16="http://schemas.microsoft.com/office/drawing/2014/main" id="{B705C2B1-DC4A-133B-5E68-77DABB953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  <p:sp>
          <p:nvSpPr>
            <p:cNvPr id="2249" name="AutoShape 68">
              <a:extLst>
                <a:ext uri="{FF2B5EF4-FFF2-40B4-BE49-F238E27FC236}">
                  <a16:creationId xmlns:a16="http://schemas.microsoft.com/office/drawing/2014/main" id="{488C419C-D0D8-5D93-78F7-F627541B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786"/>
            </a:p>
          </p:txBody>
        </p:sp>
      </p:grpSp>
      <p:sp>
        <p:nvSpPr>
          <p:cNvPr id="2250" name="AutoShape 126">
            <a:extLst>
              <a:ext uri="{FF2B5EF4-FFF2-40B4-BE49-F238E27FC236}">
                <a16:creationId xmlns:a16="http://schemas.microsoft.com/office/drawing/2014/main" id="{0C2ED64A-E024-129D-C30F-BA249898AC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675717" y="2033934"/>
            <a:ext cx="445156" cy="18326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51" name="AutoShape 127">
            <a:extLst>
              <a:ext uri="{FF2B5EF4-FFF2-40B4-BE49-F238E27FC236}">
                <a16:creationId xmlns:a16="http://schemas.microsoft.com/office/drawing/2014/main" id="{1ADECE63-DBB9-CECC-B2F1-A7CA402F5F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93104" y="2038985"/>
            <a:ext cx="445156" cy="200348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52" name="Rectangle 159">
            <a:extLst>
              <a:ext uri="{FF2B5EF4-FFF2-40B4-BE49-F238E27FC236}">
                <a16:creationId xmlns:a16="http://schemas.microsoft.com/office/drawing/2014/main" id="{F45370E1-BB1C-9990-CC52-02A4ECB91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6000" y="1127633"/>
            <a:ext cx="22685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Capture linac 2 GHz, 20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200 Hz, 5 RF structures </a:t>
            </a:r>
          </a:p>
        </p:txBody>
      </p:sp>
      <p:sp>
        <p:nvSpPr>
          <p:cNvPr id="2253" name="Terminator 2252">
            <a:extLst>
              <a:ext uri="{FF2B5EF4-FFF2-40B4-BE49-F238E27FC236}">
                <a16:creationId xmlns:a16="http://schemas.microsoft.com/office/drawing/2014/main" id="{EE67CCD0-0F57-E024-8814-0889E877D744}"/>
              </a:ext>
            </a:extLst>
          </p:cNvPr>
          <p:cNvSpPr/>
          <p:nvPr/>
        </p:nvSpPr>
        <p:spPr>
          <a:xfrm>
            <a:off x="2804970" y="1631551"/>
            <a:ext cx="2386979" cy="234138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54" name="Terminator 2253">
            <a:extLst>
              <a:ext uri="{FF2B5EF4-FFF2-40B4-BE49-F238E27FC236}">
                <a16:creationId xmlns:a16="http://schemas.microsoft.com/office/drawing/2014/main" id="{9CFB883C-323E-301E-D350-947B6F5096F2}"/>
              </a:ext>
            </a:extLst>
          </p:cNvPr>
          <p:cNvSpPr/>
          <p:nvPr/>
        </p:nvSpPr>
        <p:spPr>
          <a:xfrm>
            <a:off x="2826589" y="2436831"/>
            <a:ext cx="2386979" cy="234138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255" name="Rectangle 159">
            <a:extLst>
              <a:ext uri="{FF2B5EF4-FFF2-40B4-BE49-F238E27FC236}">
                <a16:creationId xmlns:a16="http://schemas.microsoft.com/office/drawing/2014/main" id="{ECC09FF6-EDB6-3F01-E53E-9A9D4443D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346" y="2421331"/>
            <a:ext cx="10182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6" name="Rectangle 159">
            <a:extLst>
              <a:ext uri="{FF2B5EF4-FFF2-40B4-BE49-F238E27FC236}">
                <a16:creationId xmlns:a16="http://schemas.microsoft.com/office/drawing/2014/main" id="{43CF0CE7-FE8A-479D-72DE-D7653510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1580" y="1597441"/>
            <a:ext cx="10182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7" name="Rectangle 159">
            <a:extLst>
              <a:ext uri="{FF2B5EF4-FFF2-40B4-BE49-F238E27FC236}">
                <a16:creationId xmlns:a16="http://schemas.microsoft.com/office/drawing/2014/main" id="{29973D24-44D7-6313-3669-A83FF3581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9125" y="2417147"/>
            <a:ext cx="18646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>
                <a:solidFill>
                  <a:srgbClr val="FF6600"/>
                </a:solidFill>
              </a:rPr>
              <a:t>Electron/</a:t>
            </a:r>
            <a:r>
              <a:rPr lang="en-US" altLang="de-DE" sz="1200" dirty="0">
                <a:solidFill>
                  <a:srgbClr val="FF6600"/>
                </a:solidFill>
                <a:highlight>
                  <a:srgbClr val="FFFF00"/>
                </a:highlight>
              </a:rPr>
              <a:t>Photon? dumps</a:t>
            </a:r>
          </a:p>
        </p:txBody>
      </p:sp>
      <p:grpSp>
        <p:nvGrpSpPr>
          <p:cNvPr id="2264" name="Group 2263">
            <a:extLst>
              <a:ext uri="{FF2B5EF4-FFF2-40B4-BE49-F238E27FC236}">
                <a16:creationId xmlns:a16="http://schemas.microsoft.com/office/drawing/2014/main" id="{9B2CAD06-A395-8D47-F344-FBA76634A4BE}"/>
              </a:ext>
            </a:extLst>
          </p:cNvPr>
          <p:cNvGrpSpPr/>
          <p:nvPr/>
        </p:nvGrpSpPr>
        <p:grpSpPr>
          <a:xfrm>
            <a:off x="6706690" y="1954552"/>
            <a:ext cx="121172" cy="302745"/>
            <a:chOff x="2060159" y="969287"/>
            <a:chExt cx="169647" cy="423857"/>
          </a:xfrm>
        </p:grpSpPr>
        <p:grpSp>
          <p:nvGrpSpPr>
            <p:cNvPr id="2265" name="Group 23">
              <a:extLst>
                <a:ext uri="{FF2B5EF4-FFF2-40B4-BE49-F238E27FC236}">
                  <a16:creationId xmlns:a16="http://schemas.microsoft.com/office/drawing/2014/main" id="{3FD575B4-B5BC-EAC7-557B-6EE6340EF7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71" name="Line 24">
                <a:extLst>
                  <a:ext uri="{FF2B5EF4-FFF2-40B4-BE49-F238E27FC236}">
                    <a16:creationId xmlns:a16="http://schemas.microsoft.com/office/drawing/2014/main" id="{65538CD4-716E-4C20-6040-FDBB7C0D3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3" name="Line 25">
                <a:extLst>
                  <a:ext uri="{FF2B5EF4-FFF2-40B4-BE49-F238E27FC236}">
                    <a16:creationId xmlns:a16="http://schemas.microsoft.com/office/drawing/2014/main" id="{C414210A-ADE8-919D-CDD9-518A82D56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5" name="Line 26">
                <a:extLst>
                  <a:ext uri="{FF2B5EF4-FFF2-40B4-BE49-F238E27FC236}">
                    <a16:creationId xmlns:a16="http://schemas.microsoft.com/office/drawing/2014/main" id="{A096602D-7B39-A54B-BC63-B46A7C5E4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266" name="Group 23">
              <a:extLst>
                <a:ext uri="{FF2B5EF4-FFF2-40B4-BE49-F238E27FC236}">
                  <a16:creationId xmlns:a16="http://schemas.microsoft.com/office/drawing/2014/main" id="{2982C1CE-0DB7-35AC-12CC-623FA0F1A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67" name="Line 24">
                <a:extLst>
                  <a:ext uri="{FF2B5EF4-FFF2-40B4-BE49-F238E27FC236}">
                    <a16:creationId xmlns:a16="http://schemas.microsoft.com/office/drawing/2014/main" id="{E90F79A0-5F7C-EF26-9D68-2A651B927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69" name="Line 25">
                <a:extLst>
                  <a:ext uri="{FF2B5EF4-FFF2-40B4-BE49-F238E27FC236}">
                    <a16:creationId xmlns:a16="http://schemas.microsoft.com/office/drawing/2014/main" id="{D27633A4-AA2D-825E-E16B-05AC50D08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270" name="Line 26">
                <a:extLst>
                  <a:ext uri="{FF2B5EF4-FFF2-40B4-BE49-F238E27FC236}">
                    <a16:creationId xmlns:a16="http://schemas.microsoft.com/office/drawing/2014/main" id="{6D23BFB2-9A5B-1D59-D43C-491EC8F0B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4" name="Can 3">
            <a:extLst>
              <a:ext uri="{FF2B5EF4-FFF2-40B4-BE49-F238E27FC236}">
                <a16:creationId xmlns:a16="http://schemas.microsoft.com/office/drawing/2014/main" id="{C390B9D3-4047-4863-11BF-E60E502CBB1B}"/>
              </a:ext>
            </a:extLst>
          </p:cNvPr>
          <p:cNvSpPr/>
          <p:nvPr/>
        </p:nvSpPr>
        <p:spPr>
          <a:xfrm rot="5400000">
            <a:off x="3423562" y="3374042"/>
            <a:ext cx="267490" cy="2312415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utoShape 126">
            <a:extLst>
              <a:ext uri="{FF2B5EF4-FFF2-40B4-BE49-F238E27FC236}">
                <a16:creationId xmlns:a16="http://schemas.microsoft.com/office/drawing/2014/main" id="{80DD0284-61E6-0686-1133-90E85E7DFB6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76208" y="4440823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8" name="Line 153">
            <a:extLst>
              <a:ext uri="{FF2B5EF4-FFF2-40B4-BE49-F238E27FC236}">
                <a16:creationId xmlns:a16="http://schemas.microsoft.com/office/drawing/2014/main" id="{3D99508E-725E-941A-4FE1-D83C418A54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4200" y="4535004"/>
            <a:ext cx="1433339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2D2A29E1-B110-A6D2-AEA1-C6C3FBF8C03A}"/>
              </a:ext>
            </a:extLst>
          </p:cNvPr>
          <p:cNvSpPr/>
          <p:nvPr/>
        </p:nvSpPr>
        <p:spPr>
          <a:xfrm rot="16200000">
            <a:off x="727570" y="4322997"/>
            <a:ext cx="769921" cy="457440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4" name="Line 153">
            <a:extLst>
              <a:ext uri="{FF2B5EF4-FFF2-40B4-BE49-F238E27FC236}">
                <a16:creationId xmlns:a16="http://schemas.microsoft.com/office/drawing/2014/main" id="{E230111F-9F16-C925-6A62-397AC95EF7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3515" y="4516823"/>
            <a:ext cx="737286" cy="83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52" name="AutoShape 126">
            <a:extLst>
              <a:ext uri="{FF2B5EF4-FFF2-40B4-BE49-F238E27FC236}">
                <a16:creationId xmlns:a16="http://schemas.microsoft.com/office/drawing/2014/main" id="{6256CB27-388A-DF3E-B32D-1A1E08F82F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28552" y="4413739"/>
            <a:ext cx="782007" cy="193988"/>
          </a:xfrm>
          <a:prstGeom prst="can">
            <a:avLst>
              <a:gd name="adj" fmla="val 24611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AutoShape 126">
            <a:extLst>
              <a:ext uri="{FF2B5EF4-FFF2-40B4-BE49-F238E27FC236}">
                <a16:creationId xmlns:a16="http://schemas.microsoft.com/office/drawing/2014/main" id="{B043BDF0-56F3-833C-0281-6B68F72F6A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59731" y="4480007"/>
            <a:ext cx="435039" cy="109994"/>
          </a:xfrm>
          <a:prstGeom prst="can">
            <a:avLst>
              <a:gd name="adj" fmla="val 24611"/>
            </a:avLst>
          </a:prstGeom>
          <a:solidFill>
            <a:schemeClr val="accent4"/>
          </a:solidFill>
          <a:ln w="9525">
            <a:solidFill>
              <a:schemeClr val="accent4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4" name="AutoShape 126">
            <a:extLst>
              <a:ext uri="{FF2B5EF4-FFF2-40B4-BE49-F238E27FC236}">
                <a16:creationId xmlns:a16="http://schemas.microsoft.com/office/drawing/2014/main" id="{F41F3C76-7A2B-DDFD-829D-D9E9C5C682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6870" y="4440823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5" name="AutoShape 126">
            <a:extLst>
              <a:ext uri="{FF2B5EF4-FFF2-40B4-BE49-F238E27FC236}">
                <a16:creationId xmlns:a16="http://schemas.microsoft.com/office/drawing/2014/main" id="{56641E89-13AA-CDF5-EA60-B105D8237DD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11530" y="4449860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6" name="AutoShape 126">
            <a:extLst>
              <a:ext uri="{FF2B5EF4-FFF2-40B4-BE49-F238E27FC236}">
                <a16:creationId xmlns:a16="http://schemas.microsoft.com/office/drawing/2014/main" id="{26013D74-3F2B-DFD8-5DD9-2D354B605D9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39653" y="444986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7" name="AutoShape 126">
            <a:extLst>
              <a:ext uri="{FF2B5EF4-FFF2-40B4-BE49-F238E27FC236}">
                <a16:creationId xmlns:a16="http://schemas.microsoft.com/office/drawing/2014/main" id="{32191841-E7AA-3F29-D34C-44A5B5F8A2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69437" y="444986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8" name="AutoShape 126">
            <a:extLst>
              <a:ext uri="{FF2B5EF4-FFF2-40B4-BE49-F238E27FC236}">
                <a16:creationId xmlns:a16="http://schemas.microsoft.com/office/drawing/2014/main" id="{B502BE8A-8674-A33C-1164-B967FEEC9E3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07789" y="4440823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59" name="AutoShape 126">
            <a:extLst>
              <a:ext uri="{FF2B5EF4-FFF2-40B4-BE49-F238E27FC236}">
                <a16:creationId xmlns:a16="http://schemas.microsoft.com/office/drawing/2014/main" id="{323502AD-9DB4-9BB7-EA16-2C83AB67A4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47647" y="444986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0" name="AutoShape 126">
            <a:extLst>
              <a:ext uri="{FF2B5EF4-FFF2-40B4-BE49-F238E27FC236}">
                <a16:creationId xmlns:a16="http://schemas.microsoft.com/office/drawing/2014/main" id="{626ABA20-F086-71E3-4EB4-9D4AB29F541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76640" y="4463617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61" name="AutoShape 126">
            <a:extLst>
              <a:ext uri="{FF2B5EF4-FFF2-40B4-BE49-F238E27FC236}">
                <a16:creationId xmlns:a16="http://schemas.microsoft.com/office/drawing/2014/main" id="{B88114C0-61C3-AA11-600C-053BA532608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6148" y="4463498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240" name="Straight Arrow Connector 2239">
            <a:extLst>
              <a:ext uri="{FF2B5EF4-FFF2-40B4-BE49-F238E27FC236}">
                <a16:creationId xmlns:a16="http://schemas.microsoft.com/office/drawing/2014/main" id="{C4EE2A6A-792E-A337-4A1B-FBC24BD604F5}"/>
              </a:ext>
            </a:extLst>
          </p:cNvPr>
          <p:cNvCxnSpPr/>
          <p:nvPr/>
        </p:nvCxnSpPr>
        <p:spPr bwMode="auto">
          <a:xfrm>
            <a:off x="1250688" y="5083114"/>
            <a:ext cx="115041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9" name="Straight Arrow Connector 2258">
            <a:extLst>
              <a:ext uri="{FF2B5EF4-FFF2-40B4-BE49-F238E27FC236}">
                <a16:creationId xmlns:a16="http://schemas.microsoft.com/office/drawing/2014/main" id="{2E1CA857-70C3-A095-C19C-80743A0DE921}"/>
              </a:ext>
            </a:extLst>
          </p:cNvPr>
          <p:cNvCxnSpPr/>
          <p:nvPr/>
        </p:nvCxnSpPr>
        <p:spPr bwMode="auto">
          <a:xfrm>
            <a:off x="2385128" y="4551717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61" name="AutoShape 126">
            <a:extLst>
              <a:ext uri="{FF2B5EF4-FFF2-40B4-BE49-F238E27FC236}">
                <a16:creationId xmlns:a16="http://schemas.microsoft.com/office/drawing/2014/main" id="{0877D45E-1857-3E77-1F3F-3C11D3A2894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48258" y="4515039"/>
            <a:ext cx="445156" cy="137941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268" name="Straight Arrow Connector 2267">
            <a:extLst>
              <a:ext uri="{FF2B5EF4-FFF2-40B4-BE49-F238E27FC236}">
                <a16:creationId xmlns:a16="http://schemas.microsoft.com/office/drawing/2014/main" id="{70D62C72-745D-17AF-28B9-41591E774031}"/>
              </a:ext>
            </a:extLst>
          </p:cNvPr>
          <p:cNvCxnSpPr>
            <a:cxnSpLocks/>
          </p:cNvCxnSpPr>
          <p:nvPr/>
        </p:nvCxnSpPr>
        <p:spPr bwMode="auto">
          <a:xfrm flipH="1">
            <a:off x="1250688" y="3781503"/>
            <a:ext cx="10467" cy="128333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72" name="Rectangle 101">
            <a:extLst>
              <a:ext uri="{FF2B5EF4-FFF2-40B4-BE49-F238E27FC236}">
                <a16:creationId xmlns:a16="http://schemas.microsoft.com/office/drawing/2014/main" id="{C2F6C808-A10A-4448-DC23-3E443DA2A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0688" y="5057145"/>
            <a:ext cx="137409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1846 – 1500 </a:t>
            </a:r>
            <a:r>
              <a:rPr lang="en-CH" altLang="de-DE" sz="900"/>
              <a:t>=</a:t>
            </a:r>
            <a:r>
              <a:rPr lang="en-US" altLang="de-DE" sz="900" dirty="0"/>
              <a:t> 3</a:t>
            </a:r>
            <a:r>
              <a:rPr lang="en-CH" altLang="de-DE" sz="900" dirty="0"/>
              <a:t>4</a:t>
            </a:r>
            <a:r>
              <a:rPr lang="en-US" altLang="de-DE" sz="900" dirty="0"/>
              <a:t>6 mm</a:t>
            </a:r>
          </a:p>
        </p:txBody>
      </p:sp>
      <p:cxnSp>
        <p:nvCxnSpPr>
          <p:cNvPr id="2274" name="Straight Arrow Connector 2273">
            <a:extLst>
              <a:ext uri="{FF2B5EF4-FFF2-40B4-BE49-F238E27FC236}">
                <a16:creationId xmlns:a16="http://schemas.microsoft.com/office/drawing/2014/main" id="{DA76A42E-E5A6-4033-AEAC-5570CAC94355}"/>
              </a:ext>
            </a:extLst>
          </p:cNvPr>
          <p:cNvCxnSpPr/>
          <p:nvPr/>
        </p:nvCxnSpPr>
        <p:spPr bwMode="auto">
          <a:xfrm>
            <a:off x="2057856" y="4033137"/>
            <a:ext cx="323398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78" name="Rectangle 101">
            <a:extLst>
              <a:ext uri="{FF2B5EF4-FFF2-40B4-BE49-F238E27FC236}">
                <a16:creationId xmlns:a16="http://schemas.microsoft.com/office/drawing/2014/main" id="{560C0BA2-B2C1-B861-4A8F-7D7E83433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982" y="3811072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105 mm</a:t>
            </a:r>
          </a:p>
        </p:txBody>
      </p:sp>
      <p:cxnSp>
        <p:nvCxnSpPr>
          <p:cNvPr id="2279" name="Straight Arrow Connector 2278">
            <a:extLst>
              <a:ext uri="{FF2B5EF4-FFF2-40B4-BE49-F238E27FC236}">
                <a16:creationId xmlns:a16="http://schemas.microsoft.com/office/drawing/2014/main" id="{FC7A1712-0587-3DCB-FF0D-A53C54FB894C}"/>
              </a:ext>
            </a:extLst>
          </p:cNvPr>
          <p:cNvCxnSpPr/>
          <p:nvPr/>
        </p:nvCxnSpPr>
        <p:spPr bwMode="auto">
          <a:xfrm>
            <a:off x="1720362" y="4260965"/>
            <a:ext cx="323398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80" name="Rectangle 101">
            <a:extLst>
              <a:ext uri="{FF2B5EF4-FFF2-40B4-BE49-F238E27FC236}">
                <a16:creationId xmlns:a16="http://schemas.microsoft.com/office/drawing/2014/main" id="{DA1DE244-C691-60D0-15D3-7641F13D1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1488" y="4038900"/>
            <a:ext cx="53732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7</a:t>
            </a:r>
            <a:r>
              <a:rPr lang="en-CH" altLang="de-DE" sz="900" dirty="0"/>
              <a:t>2</a:t>
            </a:r>
            <a:r>
              <a:rPr lang="en-US" altLang="de-DE" sz="900" dirty="0"/>
              <a:t> mm</a:t>
            </a:r>
          </a:p>
        </p:txBody>
      </p:sp>
      <p:sp>
        <p:nvSpPr>
          <p:cNvPr id="2282" name="Can 2281">
            <a:extLst>
              <a:ext uri="{FF2B5EF4-FFF2-40B4-BE49-F238E27FC236}">
                <a16:creationId xmlns:a16="http://schemas.microsoft.com/office/drawing/2014/main" id="{2E682D4E-DFA2-355D-CD73-F8568DFACB52}"/>
              </a:ext>
            </a:extLst>
          </p:cNvPr>
          <p:cNvSpPr/>
          <p:nvPr/>
        </p:nvSpPr>
        <p:spPr>
          <a:xfrm rot="5400000">
            <a:off x="6309835" y="3393076"/>
            <a:ext cx="267490" cy="2274347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3" name="AutoShape 126">
            <a:extLst>
              <a:ext uri="{FF2B5EF4-FFF2-40B4-BE49-F238E27FC236}">
                <a16:creationId xmlns:a16="http://schemas.microsoft.com/office/drawing/2014/main" id="{E9DD351E-DA9E-69CD-88F2-C9286A94DB6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81515" y="4440823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4" name="Line 153">
            <a:extLst>
              <a:ext uri="{FF2B5EF4-FFF2-40B4-BE49-F238E27FC236}">
                <a16:creationId xmlns:a16="http://schemas.microsoft.com/office/drawing/2014/main" id="{9813B5A8-EE31-34A8-8DB1-7FF075E731BE}"/>
              </a:ext>
            </a:extLst>
          </p:cNvPr>
          <p:cNvSpPr>
            <a:spLocks noChangeShapeType="1"/>
          </p:cNvSpPr>
          <p:nvPr/>
        </p:nvSpPr>
        <p:spPr bwMode="auto">
          <a:xfrm>
            <a:off x="7599304" y="4510362"/>
            <a:ext cx="506386" cy="64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286"/>
          </a:p>
        </p:txBody>
      </p:sp>
      <p:sp>
        <p:nvSpPr>
          <p:cNvPr id="2285" name="AutoShape 126">
            <a:extLst>
              <a:ext uri="{FF2B5EF4-FFF2-40B4-BE49-F238E27FC236}">
                <a16:creationId xmlns:a16="http://schemas.microsoft.com/office/drawing/2014/main" id="{84000EE3-2F2C-0988-9EB4-B0396172CD4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502177" y="4440823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6" name="AutoShape 126">
            <a:extLst>
              <a:ext uri="{FF2B5EF4-FFF2-40B4-BE49-F238E27FC236}">
                <a16:creationId xmlns:a16="http://schemas.microsoft.com/office/drawing/2014/main" id="{5F072B24-E7F7-C344-465E-B6116ADC0A1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16837" y="4449860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7" name="AutoShape 126">
            <a:extLst>
              <a:ext uri="{FF2B5EF4-FFF2-40B4-BE49-F238E27FC236}">
                <a16:creationId xmlns:a16="http://schemas.microsoft.com/office/drawing/2014/main" id="{61666B1E-B497-7A9D-B2B3-866DC1E2EB0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944960" y="444986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8" name="AutoShape 126">
            <a:extLst>
              <a:ext uri="{FF2B5EF4-FFF2-40B4-BE49-F238E27FC236}">
                <a16:creationId xmlns:a16="http://schemas.microsoft.com/office/drawing/2014/main" id="{17A611B0-C299-E019-0E4A-306458D4964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74744" y="444986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89" name="AutoShape 126">
            <a:extLst>
              <a:ext uri="{FF2B5EF4-FFF2-40B4-BE49-F238E27FC236}">
                <a16:creationId xmlns:a16="http://schemas.microsoft.com/office/drawing/2014/main" id="{261F1EBD-2078-2A3E-D4BD-0D49F7BF517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413096" y="4440823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90" name="AutoShape 126">
            <a:extLst>
              <a:ext uri="{FF2B5EF4-FFF2-40B4-BE49-F238E27FC236}">
                <a16:creationId xmlns:a16="http://schemas.microsoft.com/office/drawing/2014/main" id="{BBF45460-BBF6-5A8B-21AD-AC76B8F0854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652954" y="4449861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91" name="AutoShape 126">
            <a:extLst>
              <a:ext uri="{FF2B5EF4-FFF2-40B4-BE49-F238E27FC236}">
                <a16:creationId xmlns:a16="http://schemas.microsoft.com/office/drawing/2014/main" id="{5FDFB429-BC25-1AD0-FC07-BF2E1DD1D6D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81947" y="4463617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292" name="AutoShape 126">
            <a:extLst>
              <a:ext uri="{FF2B5EF4-FFF2-40B4-BE49-F238E27FC236}">
                <a16:creationId xmlns:a16="http://schemas.microsoft.com/office/drawing/2014/main" id="{12B8A926-FC06-0243-0338-E9DF5CE06EE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111455" y="4463498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294" name="Straight Arrow Connector 2293">
            <a:extLst>
              <a:ext uri="{FF2B5EF4-FFF2-40B4-BE49-F238E27FC236}">
                <a16:creationId xmlns:a16="http://schemas.microsoft.com/office/drawing/2014/main" id="{9A35E361-C0ED-B38E-CBDD-9FD9B4104844}"/>
              </a:ext>
            </a:extLst>
          </p:cNvPr>
          <p:cNvCxnSpPr/>
          <p:nvPr/>
        </p:nvCxnSpPr>
        <p:spPr bwMode="auto">
          <a:xfrm>
            <a:off x="4698474" y="5078313"/>
            <a:ext cx="65021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95" name="Straight Arrow Connector 2294">
            <a:extLst>
              <a:ext uri="{FF2B5EF4-FFF2-40B4-BE49-F238E27FC236}">
                <a16:creationId xmlns:a16="http://schemas.microsoft.com/office/drawing/2014/main" id="{BE1D1031-3855-B752-1DE3-1A76E41FAB1F}"/>
              </a:ext>
            </a:extLst>
          </p:cNvPr>
          <p:cNvCxnSpPr/>
          <p:nvPr/>
        </p:nvCxnSpPr>
        <p:spPr bwMode="auto">
          <a:xfrm>
            <a:off x="5301201" y="4531373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96" name="Straight Arrow Connector 2295">
            <a:extLst>
              <a:ext uri="{FF2B5EF4-FFF2-40B4-BE49-F238E27FC236}">
                <a16:creationId xmlns:a16="http://schemas.microsoft.com/office/drawing/2014/main" id="{88E481F5-F2A7-7A5E-D566-09F10FA0AE2F}"/>
              </a:ext>
            </a:extLst>
          </p:cNvPr>
          <p:cNvCxnSpPr>
            <a:cxnSpLocks/>
          </p:cNvCxnSpPr>
          <p:nvPr/>
        </p:nvCxnSpPr>
        <p:spPr bwMode="auto">
          <a:xfrm>
            <a:off x="4713515" y="4531373"/>
            <a:ext cx="0" cy="51312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97" name="Rectangle 101">
            <a:extLst>
              <a:ext uri="{FF2B5EF4-FFF2-40B4-BE49-F238E27FC236}">
                <a16:creationId xmlns:a16="http://schemas.microsoft.com/office/drawing/2014/main" id="{060C7CB5-16FC-0755-9C9A-149C6F4BC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802" y="4880353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2</a:t>
            </a:r>
            <a:r>
              <a:rPr lang="en-CH" altLang="de-DE" sz="900" dirty="0"/>
              <a:t>40</a:t>
            </a:r>
            <a:r>
              <a:rPr lang="en-US" altLang="de-DE" sz="900" dirty="0"/>
              <a:t> mm</a:t>
            </a:r>
          </a:p>
        </p:txBody>
      </p:sp>
      <p:sp>
        <p:nvSpPr>
          <p:cNvPr id="2300" name="AutoShape 126">
            <a:extLst>
              <a:ext uri="{FF2B5EF4-FFF2-40B4-BE49-F238E27FC236}">
                <a16:creationId xmlns:a16="http://schemas.microsoft.com/office/drawing/2014/main" id="{96107A3E-2C92-EBE6-0D62-163CBE7B6A2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24796" y="4439608"/>
            <a:ext cx="445156" cy="203715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cxnSp>
        <p:nvCxnSpPr>
          <p:cNvPr id="2301" name="Straight Arrow Connector 2300">
            <a:extLst>
              <a:ext uri="{FF2B5EF4-FFF2-40B4-BE49-F238E27FC236}">
                <a16:creationId xmlns:a16="http://schemas.microsoft.com/office/drawing/2014/main" id="{1C845C11-E3BD-E529-01F3-E598292C654D}"/>
              </a:ext>
            </a:extLst>
          </p:cNvPr>
          <p:cNvCxnSpPr/>
          <p:nvPr/>
        </p:nvCxnSpPr>
        <p:spPr bwMode="auto">
          <a:xfrm flipV="1">
            <a:off x="836123" y="4067884"/>
            <a:ext cx="499980" cy="142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04" name="Rectangle 101">
            <a:extLst>
              <a:ext uri="{FF2B5EF4-FFF2-40B4-BE49-F238E27FC236}">
                <a16:creationId xmlns:a16="http://schemas.microsoft.com/office/drawing/2014/main" id="{AA2AEC4D-5729-1D00-F024-26FB49F2D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842" y="3854579"/>
            <a:ext cx="69762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509.5 mm</a:t>
            </a:r>
          </a:p>
        </p:txBody>
      </p:sp>
      <p:cxnSp>
        <p:nvCxnSpPr>
          <p:cNvPr id="2305" name="Straight Arrow Connector 2304">
            <a:extLst>
              <a:ext uri="{FF2B5EF4-FFF2-40B4-BE49-F238E27FC236}">
                <a16:creationId xmlns:a16="http://schemas.microsoft.com/office/drawing/2014/main" id="{89392026-717B-012B-AD13-273AAEBC72A5}"/>
              </a:ext>
            </a:extLst>
          </p:cNvPr>
          <p:cNvCxnSpPr/>
          <p:nvPr/>
        </p:nvCxnSpPr>
        <p:spPr bwMode="auto">
          <a:xfrm>
            <a:off x="2405277" y="4257186"/>
            <a:ext cx="2308238" cy="98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06" name="Rectangle 101">
            <a:extLst>
              <a:ext uri="{FF2B5EF4-FFF2-40B4-BE49-F238E27FC236}">
                <a16:creationId xmlns:a16="http://schemas.microsoft.com/office/drawing/2014/main" id="{E2F3E9E1-AE99-6425-46D6-FCD0A5EE5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0500" y="4053791"/>
            <a:ext cx="77747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30</a:t>
            </a:r>
            <a:r>
              <a:rPr lang="en-CH" altLang="de-DE" sz="900" dirty="0"/>
              <a:t>00</a:t>
            </a:r>
            <a:r>
              <a:rPr lang="en-US" altLang="de-DE" sz="900" dirty="0"/>
              <a:t> mm</a:t>
            </a:r>
          </a:p>
        </p:txBody>
      </p:sp>
      <p:cxnSp>
        <p:nvCxnSpPr>
          <p:cNvPr id="2311" name="Straight Arrow Connector 2310">
            <a:extLst>
              <a:ext uri="{FF2B5EF4-FFF2-40B4-BE49-F238E27FC236}">
                <a16:creationId xmlns:a16="http://schemas.microsoft.com/office/drawing/2014/main" id="{EEF3C395-1D42-0007-B32D-DC4F567BD41C}"/>
              </a:ext>
            </a:extLst>
          </p:cNvPr>
          <p:cNvCxnSpPr/>
          <p:nvPr/>
        </p:nvCxnSpPr>
        <p:spPr bwMode="auto">
          <a:xfrm>
            <a:off x="4889475" y="4262061"/>
            <a:ext cx="323398" cy="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12" name="Rectangle 101">
            <a:extLst>
              <a:ext uri="{FF2B5EF4-FFF2-40B4-BE49-F238E27FC236}">
                <a16:creationId xmlns:a16="http://schemas.microsoft.com/office/drawing/2014/main" id="{0DAC10E4-BF9B-558D-F53E-B056C9434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9801" y="4039996"/>
            <a:ext cx="6014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900" dirty="0"/>
              <a:t>200 mm</a:t>
            </a:r>
          </a:p>
        </p:txBody>
      </p:sp>
      <p:grpSp>
        <p:nvGrpSpPr>
          <p:cNvPr id="2313" name="Group 2312">
            <a:extLst>
              <a:ext uri="{FF2B5EF4-FFF2-40B4-BE49-F238E27FC236}">
                <a16:creationId xmlns:a16="http://schemas.microsoft.com/office/drawing/2014/main" id="{9123FE35-FD3D-052E-597C-F976CA658FAB}"/>
              </a:ext>
            </a:extLst>
          </p:cNvPr>
          <p:cNvGrpSpPr/>
          <p:nvPr/>
        </p:nvGrpSpPr>
        <p:grpSpPr>
          <a:xfrm>
            <a:off x="8134718" y="4383631"/>
            <a:ext cx="121172" cy="302745"/>
            <a:chOff x="2060159" y="969287"/>
            <a:chExt cx="169647" cy="423857"/>
          </a:xfrm>
        </p:grpSpPr>
        <p:grpSp>
          <p:nvGrpSpPr>
            <p:cNvPr id="2316" name="Group 23">
              <a:extLst>
                <a:ext uri="{FF2B5EF4-FFF2-40B4-BE49-F238E27FC236}">
                  <a16:creationId xmlns:a16="http://schemas.microsoft.com/office/drawing/2014/main" id="{0B2C556C-7001-E22D-569C-83F22D82AA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321" name="Line 24">
                <a:extLst>
                  <a:ext uri="{FF2B5EF4-FFF2-40B4-BE49-F238E27FC236}">
                    <a16:creationId xmlns:a16="http://schemas.microsoft.com/office/drawing/2014/main" id="{BD721B4B-94D1-BD1C-9CE8-23534F2BD6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22" name="Line 25">
                <a:extLst>
                  <a:ext uri="{FF2B5EF4-FFF2-40B4-BE49-F238E27FC236}">
                    <a16:creationId xmlns:a16="http://schemas.microsoft.com/office/drawing/2014/main" id="{5524FECF-27B6-ECC3-A4C7-DD6A73A0C4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23" name="Line 26">
                <a:extLst>
                  <a:ext uri="{FF2B5EF4-FFF2-40B4-BE49-F238E27FC236}">
                    <a16:creationId xmlns:a16="http://schemas.microsoft.com/office/drawing/2014/main" id="{20445F73-48BC-EFE9-EF67-B7AF53F6B8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  <p:grpSp>
          <p:nvGrpSpPr>
            <p:cNvPr id="2317" name="Group 23">
              <a:extLst>
                <a:ext uri="{FF2B5EF4-FFF2-40B4-BE49-F238E27FC236}">
                  <a16:creationId xmlns:a16="http://schemas.microsoft.com/office/drawing/2014/main" id="{7F29D473-F890-D1ED-4252-B0BE7EF8FA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318" name="Line 24">
                <a:extLst>
                  <a:ext uri="{FF2B5EF4-FFF2-40B4-BE49-F238E27FC236}">
                    <a16:creationId xmlns:a16="http://schemas.microsoft.com/office/drawing/2014/main" id="{94693F1C-47DE-9B30-4797-18E9AFE42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19" name="Line 25">
                <a:extLst>
                  <a:ext uri="{FF2B5EF4-FFF2-40B4-BE49-F238E27FC236}">
                    <a16:creationId xmlns:a16="http://schemas.microsoft.com/office/drawing/2014/main" id="{89EEE879-7268-0FCD-3A43-E2E47D0C1B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  <p:sp>
            <p:nvSpPr>
              <p:cNvPr id="2320" name="Line 26">
                <a:extLst>
                  <a:ext uri="{FF2B5EF4-FFF2-40B4-BE49-F238E27FC236}">
                    <a16:creationId xmlns:a16="http://schemas.microsoft.com/office/drawing/2014/main" id="{B82436D9-EE28-2243-137C-0989975BF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286"/>
              </a:p>
            </p:txBody>
          </p:sp>
        </p:grpSp>
      </p:grpSp>
      <p:sp>
        <p:nvSpPr>
          <p:cNvPr id="2324" name="AutoShape 126">
            <a:extLst>
              <a:ext uri="{FF2B5EF4-FFF2-40B4-BE49-F238E27FC236}">
                <a16:creationId xmlns:a16="http://schemas.microsoft.com/office/drawing/2014/main" id="{961E03D4-46E9-4C58-12B7-C9DBF892602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80347" y="2055877"/>
            <a:ext cx="445156" cy="137941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286">
              <a:solidFill>
                <a:srgbClr val="FF6600"/>
              </a:solidFill>
            </a:endParaRPr>
          </a:p>
        </p:txBody>
      </p:sp>
      <p:sp>
        <p:nvSpPr>
          <p:cNvPr id="2326" name="TextBox 2325">
            <a:extLst>
              <a:ext uri="{FF2B5EF4-FFF2-40B4-BE49-F238E27FC236}">
                <a16:creationId xmlns:a16="http://schemas.microsoft.com/office/drawing/2014/main" id="{1EF56FA5-1196-9926-DC51-93F5AC3A6261}"/>
              </a:ext>
            </a:extLst>
          </p:cNvPr>
          <p:cNvSpPr txBox="1"/>
          <p:nvPr/>
        </p:nvSpPr>
        <p:spPr>
          <a:xfrm>
            <a:off x="158901" y="3243073"/>
            <a:ext cx="2704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GB" sz="18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Capture system -version 1</a:t>
            </a:r>
          </a:p>
        </p:txBody>
      </p:sp>
      <p:sp>
        <p:nvSpPr>
          <p:cNvPr id="2327" name="Rectangle 2326">
            <a:extLst>
              <a:ext uri="{FF2B5EF4-FFF2-40B4-BE49-F238E27FC236}">
                <a16:creationId xmlns:a16="http://schemas.microsoft.com/office/drawing/2014/main" id="{81DBE3BD-0252-64AA-8B9A-56565622C2C1}"/>
              </a:ext>
            </a:extLst>
          </p:cNvPr>
          <p:cNvSpPr/>
          <p:nvPr/>
        </p:nvSpPr>
        <p:spPr>
          <a:xfrm>
            <a:off x="134214" y="3200144"/>
            <a:ext cx="8684417" cy="206400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8" name="Rectangle 2327">
            <a:extLst>
              <a:ext uri="{FF2B5EF4-FFF2-40B4-BE49-F238E27FC236}">
                <a16:creationId xmlns:a16="http://schemas.microsoft.com/office/drawing/2014/main" id="{04206C1C-9A3A-E2F4-C506-55BA77D5BB41}"/>
              </a:ext>
            </a:extLst>
          </p:cNvPr>
          <p:cNvSpPr/>
          <p:nvPr/>
        </p:nvSpPr>
        <p:spPr>
          <a:xfrm>
            <a:off x="182872" y="5424685"/>
            <a:ext cx="11532793" cy="1272143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Positron production: conventional scheme (e- beam size on target = 1 mm rms ). Target exit located at 40 mm </a:t>
            </a:r>
            <a:r>
              <a:rPr lang="en-GB" sz="140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w.r.t.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peak field.</a:t>
            </a:r>
          </a:p>
          <a:p>
            <a:pPr>
              <a:spcBef>
                <a:spcPts val="200"/>
              </a:spcBef>
            </a:pP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Matching Device is based on the SC solenoid (5 HTS coils, 72 mm bore including shielding)</a:t>
            </a:r>
          </a:p>
          <a:p>
            <a:pPr>
              <a:spcBef>
                <a:spcPts val="200"/>
              </a:spcBef>
            </a:pP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Capture </a:t>
            </a:r>
            <a:r>
              <a:rPr lang="en-GB" sz="140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based on the L-band TW RF structures ( 2 GHz, 60 mm, 3-m long)</a:t>
            </a:r>
          </a:p>
          <a:p>
            <a:pPr>
              <a:spcBef>
                <a:spcPts val="200"/>
              </a:spcBef>
            </a:pP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 long solenoid B = 0.5 T (realistic conventional design based on the short coils B = 0.31 T) + short “tuning” solenoid B = 0.124 T before the 1</a:t>
            </a:r>
            <a:r>
              <a:rPr lang="en-GB" sz="1400" baseline="30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RF structure</a:t>
            </a:r>
          </a:p>
          <a:p>
            <a:pPr>
              <a:spcBef>
                <a:spcPts val="200"/>
              </a:spcBef>
            </a:pP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Shielding made of W before the 1</a:t>
            </a:r>
            <a:r>
              <a:rPr lang="en-GB" sz="1400" baseline="30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</a:t>
            </a:r>
            <a:r>
              <a:rPr lang="en-GB" sz="14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RF structure (position tbc)</a:t>
            </a:r>
          </a:p>
        </p:txBody>
      </p:sp>
      <p:sp>
        <p:nvSpPr>
          <p:cNvPr id="2329" name="Title 1">
            <a:extLst>
              <a:ext uri="{FF2B5EF4-FFF2-40B4-BE49-F238E27FC236}">
                <a16:creationId xmlns:a16="http://schemas.microsoft.com/office/drawing/2014/main" id="{EDEFFBBA-2AEE-23B9-FFF9-586DFC627D20}"/>
              </a:ext>
            </a:extLst>
          </p:cNvPr>
          <p:cNvSpPr txBox="1">
            <a:spLocks/>
          </p:cNvSpPr>
          <p:nvPr/>
        </p:nvSpPr>
        <p:spPr>
          <a:xfrm>
            <a:off x="183880" y="68369"/>
            <a:ext cx="8749224" cy="56177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36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Positron source physics design (current baseline)</a:t>
            </a:r>
            <a:endParaRPr lang="fr-FR" sz="3600" b="1" dirty="0">
              <a:solidFill>
                <a:srgbClr val="C00000"/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5A236E-5CC1-80C6-D7FD-A44872EA1B26}"/>
              </a:ext>
            </a:extLst>
          </p:cNvPr>
          <p:cNvSpPr txBox="1"/>
          <p:nvPr/>
        </p:nvSpPr>
        <p:spPr>
          <a:xfrm>
            <a:off x="1153825" y="3607667"/>
            <a:ext cx="141358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/>
              <a:t>295 – 36 = 259 mm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6B3D343-C1B4-B505-77EB-00DBDFDB67A1}"/>
              </a:ext>
            </a:extLst>
          </p:cNvPr>
          <p:cNvCxnSpPr>
            <a:endCxn id="3" idx="2"/>
          </p:cNvCxnSpPr>
          <p:nvPr/>
        </p:nvCxnSpPr>
        <p:spPr bwMode="auto">
          <a:xfrm flipV="1">
            <a:off x="1261155" y="3838499"/>
            <a:ext cx="599464" cy="85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129193D-C467-7361-B291-166EEB46CE50}"/>
              </a:ext>
            </a:extLst>
          </p:cNvPr>
          <p:cNvSpPr txBox="1"/>
          <p:nvPr/>
        </p:nvSpPr>
        <p:spPr>
          <a:xfrm>
            <a:off x="379949" y="653555"/>
            <a:ext cx="2597186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HTS solenoid – based option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F5CD7A-F785-049F-8D49-4D48A8608942}"/>
              </a:ext>
            </a:extLst>
          </p:cNvPr>
          <p:cNvSpPr txBox="1"/>
          <p:nvPr/>
        </p:nvSpPr>
        <p:spPr>
          <a:xfrm>
            <a:off x="3206843" y="3301605"/>
            <a:ext cx="538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highlight>
                  <a:srgbClr val="FFFF00"/>
                </a:highlight>
              </a:rPr>
              <a:t>Does FLUKA model include short “tuning” solenoid?</a:t>
            </a:r>
          </a:p>
          <a:p>
            <a:r>
              <a:rPr lang="en-GB" sz="1600" dirty="0">
                <a:highlight>
                  <a:srgbClr val="FFFF00"/>
                </a:highlight>
              </a:rPr>
              <a:t>346 - 259 – 72 = 15 mm available ?? Or it is installed upstream?</a:t>
            </a:r>
          </a:p>
        </p:txBody>
      </p:sp>
    </p:spTree>
    <p:extLst>
      <p:ext uri="{BB962C8B-B14F-4D97-AF65-F5344CB8AC3E}">
        <p14:creationId xmlns:p14="http://schemas.microsoft.com/office/powerpoint/2010/main" val="86432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13701</TotalTime>
  <Words>486</Words>
  <Application>Microsoft Macintosh PowerPoint</Application>
  <PresentationFormat>Widescreen</PresentationFormat>
  <Paragraphs>56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.PingFang SC Regular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Iryna Chaikovska</cp:lastModifiedBy>
  <cp:revision>601</cp:revision>
  <cp:lastPrinted>2023-11-08T12:54:15Z</cp:lastPrinted>
  <dcterms:created xsi:type="dcterms:W3CDTF">2021-01-27T09:20:52Z</dcterms:created>
  <dcterms:modified xsi:type="dcterms:W3CDTF">2024-06-01T15:47:33Z</dcterms:modified>
</cp:coreProperties>
</file>