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62" r:id="rId4"/>
    <p:sldId id="263" r:id="rId5"/>
    <p:sldId id="264" r:id="rId6"/>
    <p:sldId id="265" r:id="rId7"/>
    <p:sldId id="275" r:id="rId8"/>
    <p:sldId id="268" r:id="rId9"/>
    <p:sldId id="276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3" roundtripDataSignature="AMtx7mi/2nVuAt03QY4CPAA82EaLhSkQ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6" d="100"/>
          <a:sy n="126" d="100"/>
        </p:scale>
        <p:origin x="117" y="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23" Type="http://customschemas.google.com/relationships/presentationmetadata" Target="metadata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4" name="Google Shape;8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4" name="Google Shape;134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6" name="Google Shape;15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7" name="Google Shape;167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6" name="Google Shape;186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7" name="Google Shape;187;p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8" name="Google Shape;198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e2d813e0b8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7" name="Google Shape;217;g2e2d813e0b8_0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8" name="Google Shape;218;g2e2d813e0b8_0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294830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6" name="Google Shape;23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7" name="Google Shape;237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6" name="Google Shape;266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7" name="Google Shape;267;p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2171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bg>
      <p:bgPr>
        <a:solidFill>
          <a:schemeClr val="lt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0"/>
          <p:cNvSpPr txBox="1">
            <a:spLocks noGrp="1"/>
          </p:cNvSpPr>
          <p:nvPr>
            <p:ph type="title"/>
          </p:nvPr>
        </p:nvSpPr>
        <p:spPr>
          <a:xfrm>
            <a:off x="450628" y="228600"/>
            <a:ext cx="10946715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0"/>
          <p:cNvSpPr txBox="1">
            <a:spLocks noGrp="1"/>
          </p:cNvSpPr>
          <p:nvPr>
            <p:ph type="sldNum" idx="12"/>
          </p:nvPr>
        </p:nvSpPr>
        <p:spPr>
          <a:xfrm>
            <a:off x="11506200" y="94391"/>
            <a:ext cx="548639" cy="268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25400" marR="0" lvl="0" indent="0" algn="ctr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25400" marR="0" lvl="1" indent="0" algn="ctr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5400" marR="0" lvl="2" indent="0" algn="ctr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25400" marR="0" lvl="3" indent="0" algn="ctr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5400" marR="0" lvl="4" indent="0" algn="ctr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400" marR="0" lvl="5" indent="0" algn="ctr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5400" marR="0" lvl="6" indent="0" algn="ctr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400" marR="0" lvl="7" indent="0" algn="ctr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5400" marR="0" lvl="8" indent="0" algn="ctr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540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0" name="Google Shape;40;p1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1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2" name="Google Shape;42;p1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8" name="Google Shape;58;p1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9" name="Google Shape;59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1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6" name="Google Shape;66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73991/contributions/5456858/attachments/2671647/4631392/DRD1_Jun23_compressed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"/>
          <p:cNvSpPr txBox="1"/>
          <p:nvPr/>
        </p:nvSpPr>
        <p:spPr>
          <a:xfrm>
            <a:off x="206405" y="2052961"/>
            <a:ext cx="11811000" cy="114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WP3A status</a:t>
            </a:r>
            <a:endParaRPr sz="3600" b="1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3044820" y="3236959"/>
            <a:ext cx="6416336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20040" marR="0" lvl="0" indent="-32004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Oliver Kortner, 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Junjie Zhu</a:t>
            </a:r>
          </a:p>
          <a:p>
            <a:pPr marL="320040" marR="0" lvl="0" indent="-32004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June 12, 2024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"/>
          <p:cNvSpPr txBox="1">
            <a:spLocks noGrp="1"/>
          </p:cNvSpPr>
          <p:nvPr>
            <p:ph type="title"/>
          </p:nvPr>
        </p:nvSpPr>
        <p:spPr>
          <a:xfrm>
            <a:off x="304800" y="187142"/>
            <a:ext cx="9127484" cy="427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ctr" anchorCtr="0">
            <a:spAutoFit/>
          </a:bodyPr>
          <a:lstStyle/>
          <a:p>
            <a:pPr marL="127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B00C0"/>
              </a:buClr>
              <a:buSzPts val="3000"/>
              <a:buFont typeface="Times New Roman"/>
              <a:buNone/>
            </a:pPr>
            <a:r>
              <a:rPr lang="en-US" sz="3000" dirty="0">
                <a:solidFill>
                  <a:srgbClr val="1B00C0"/>
                </a:solidFill>
                <a:latin typeface="Times New Roman"/>
                <a:ea typeface="Arial"/>
                <a:cs typeface="Times New Roman"/>
                <a:sym typeface="Times New Roman"/>
              </a:rPr>
              <a:t>Straw tracker</a:t>
            </a:r>
            <a:endParaRPr sz="30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4"/>
          <p:cNvSpPr/>
          <p:nvPr/>
        </p:nvSpPr>
        <p:spPr>
          <a:xfrm>
            <a:off x="253332" y="803037"/>
            <a:ext cx="7382558" cy="31700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propose to have a </a:t>
            </a:r>
            <a:r>
              <a:rPr lang="en-US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straw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tracker</a:t>
            </a:r>
            <a:r>
              <a:rPr lang="en-US" sz="2000" b="0" i="0" u="none" strike="noStrike" cap="none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(combined with pixel and silicon wrapper) for an FCC-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ee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inner tracker:  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Reasonable single hit resolution: 100~120 µm,  similar or better momentum resolution than the </a:t>
            </a:r>
            <a:r>
              <a:rPr lang="en-US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pixel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detector due to more hits detected and longer lever arm</a:t>
            </a:r>
            <a:endParaRPr sz="20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Low material and less multiple scattering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Pattern recognition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Particle identification (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Symbol" panose="05050102010706020507" pitchFamily="18" charset="2"/>
              </a:rPr>
              <a:t>-K, 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K-p identifications)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Long-lived particle searches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Capable of triggering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4"/>
          <p:cNvSpPr txBox="1"/>
          <p:nvPr/>
        </p:nvSpPr>
        <p:spPr>
          <a:xfrm>
            <a:off x="11667432" y="86017"/>
            <a:ext cx="548639" cy="156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5400" marR="0" lvl="0" indent="0" algn="ctr" rtl="0">
              <a:lnSpc>
                <a:spcPct val="885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4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4CD6BA9-5DD5-6BAC-B3B4-2F9AB876A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860" y="827069"/>
            <a:ext cx="2971604" cy="187072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83016EA8-539A-7845-F3F4-B456085877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3166" y="3089604"/>
            <a:ext cx="3589292" cy="223018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7EC7E7D-E3B3-66A7-9A19-5CC04C0A3D29}"/>
              </a:ext>
            </a:extLst>
          </p:cNvPr>
          <p:cNvSpPr txBox="1"/>
          <p:nvPr/>
        </p:nvSpPr>
        <p:spPr>
          <a:xfrm>
            <a:off x="11137479" y="145698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9F109C-71E8-136B-ED68-E54BA7D4E093}"/>
              </a:ext>
            </a:extLst>
          </p:cNvPr>
          <p:cNvSpPr txBox="1"/>
          <p:nvPr/>
        </p:nvSpPr>
        <p:spPr>
          <a:xfrm>
            <a:off x="11289879" y="3802201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6"/>
          <p:cNvSpPr txBox="1">
            <a:spLocks noGrp="1"/>
          </p:cNvSpPr>
          <p:nvPr>
            <p:ph type="title"/>
          </p:nvPr>
        </p:nvSpPr>
        <p:spPr>
          <a:xfrm>
            <a:off x="304800" y="187134"/>
            <a:ext cx="7185025" cy="427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ctr" anchorCtr="0">
            <a:spAutoFit/>
          </a:bodyPr>
          <a:lstStyle/>
          <a:p>
            <a:pPr marL="127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B00C0"/>
              </a:buClr>
              <a:buSzPts val="3000"/>
              <a:buFont typeface="Times New Roman"/>
              <a:buNone/>
            </a:pPr>
            <a:r>
              <a:rPr lang="en-US" sz="3000">
                <a:solidFill>
                  <a:srgbClr val="1B0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Material budget for a straw tracker</a:t>
            </a:r>
            <a:endParaRPr sz="3000" b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6"/>
          <p:cNvSpPr/>
          <p:nvPr/>
        </p:nvSpPr>
        <p:spPr>
          <a:xfrm>
            <a:off x="195896" y="693222"/>
            <a:ext cx="8393397" cy="3046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The straw tracker for Mu2e experiment at Fermilab: </a:t>
            </a:r>
            <a:endParaRPr sz="18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two layers of 6 µm mylar and 3 µm adhesive, in total the wall thickness is 15 µm (5 mm diameter, 0.44-1.14 m in length)</a:t>
            </a:r>
            <a:endParaRPr sz="18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~100 layers means </a:t>
            </a:r>
            <a:r>
              <a:rPr lang="en-US" sz="1800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in total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~3 mm mylar films ~1% X</a:t>
            </a:r>
            <a:r>
              <a:rPr lang="en-US" sz="1800" b="0" i="0" u="none" strike="noStrike" cap="none" baseline="-25000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0</a:t>
            </a:r>
            <a:endParaRPr sz="18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0.05 µm 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Aluminum coating on the outer wall and 0.05 µm Au coating on the inner wall, negligible contribution to the material budget </a:t>
            </a:r>
            <a:endParaRPr sz="1800" b="0" i="0" u="none" strike="noStrike" cap="none" dirty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1800" b="0" i="0" u="none" strike="noStrike" cap="none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Endplate supporting structure could be similar to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DCH</a:t>
            </a:r>
            <a:r>
              <a:rPr lang="en-US" sz="1800" b="0" i="0" u="none" strike="noStrike" cap="none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, but outer wall material could be reduced</a:t>
            </a:r>
            <a:endParaRPr sz="1800" b="0" i="0" u="none" strike="noStrike" cap="none" dirty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IDEA drift chamber material estimate (</a:t>
            </a:r>
            <a:r>
              <a:rPr lang="en-US" sz="1800" b="0" i="0" u="sng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):</a:t>
            </a:r>
            <a:endParaRPr sz="18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Using similar techniques developed for the MEG-II drift chamber </a:t>
            </a:r>
            <a:endParaRPr sz="18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800" b="0" i="0" u="none" strike="noStrike" cap="none" baseline="30000" dirty="0">
              <a:solidFill>
                <a:schemeClr val="dk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  <p:sp>
        <p:nvSpPr>
          <p:cNvPr id="160" name="Google Shape;160;p6"/>
          <p:cNvSpPr txBox="1"/>
          <p:nvPr/>
        </p:nvSpPr>
        <p:spPr>
          <a:xfrm>
            <a:off x="11667432" y="86017"/>
            <a:ext cx="548639" cy="156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5400" marR="0" lvl="0" indent="0" algn="ctr" rtl="0">
              <a:lnSpc>
                <a:spcPct val="885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4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1" name="Google Shape;161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4641" y="3596054"/>
            <a:ext cx="3902721" cy="3138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004266" y="4312443"/>
            <a:ext cx="6667500" cy="1752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6"/>
          <p:cNvSpPr txBox="1"/>
          <p:nvPr/>
        </p:nvSpPr>
        <p:spPr>
          <a:xfrm>
            <a:off x="6641386" y="6131095"/>
            <a:ext cx="226380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MEG-II drift chamber 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A606979-7AB1-74C4-635E-F9D54E0927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46374" y="564299"/>
            <a:ext cx="3419069" cy="317587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3"/>
          <p:cNvSpPr txBox="1">
            <a:spLocks noGrp="1"/>
          </p:cNvSpPr>
          <p:nvPr>
            <p:ph type="title"/>
          </p:nvPr>
        </p:nvSpPr>
        <p:spPr>
          <a:xfrm>
            <a:off x="304800" y="187134"/>
            <a:ext cx="7185025" cy="427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ctr" anchorCtr="0">
            <a:spAutoFit/>
          </a:bodyPr>
          <a:lstStyle/>
          <a:p>
            <a:pPr marL="127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B00C0"/>
              </a:buClr>
              <a:buSzPts val="3000"/>
              <a:buFont typeface="Times New Roman"/>
              <a:buNone/>
            </a:pPr>
            <a:r>
              <a:rPr lang="en-US" sz="3000">
                <a:solidFill>
                  <a:srgbClr val="1B0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Understanding the momentum resolution</a:t>
            </a:r>
            <a:endParaRPr sz="3000" b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3"/>
          <p:cNvSpPr/>
          <p:nvPr/>
        </p:nvSpPr>
        <p:spPr>
          <a:xfrm>
            <a:off x="195896" y="693222"/>
            <a:ext cx="7341589" cy="286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▪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simple python simulation program developed to understand the effect of hit locations and resolution on the track momentum resolution</a:t>
            </a:r>
            <a:endParaRPr dirty="0"/>
          </a:p>
          <a:p>
            <a: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▪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Tesla magnetic field</a:t>
            </a:r>
            <a:endParaRPr dirty="0"/>
          </a:p>
          <a:p>
            <a: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▪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 layers of pixel from 5 cm to 30 cm (σ=5 µm), 112 layers of straws from 30 cm to 180 cm (σ=120 µm), and a silicon wrapper layer at 200 cm (σ=10 µm)</a:t>
            </a:r>
            <a:endParaRPr dirty="0"/>
          </a:p>
          <a:p>
            <a: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▪"/>
            </a:pPr>
            <a:r>
              <a:rPr lang="en-US" sz="1800" dirty="0"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mear hit φ according to the resolution in the respective layer</a:t>
            </a:r>
            <a:endParaRPr dirty="0"/>
          </a:p>
          <a:p>
            <a: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▪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</a:t>
            </a:r>
            <a:r>
              <a:rPr lang="en-US" sz="1800" dirty="0" err="1">
                <a:latin typeface="Times New Roman"/>
                <a:ea typeface="Times New Roman"/>
                <a:cs typeface="Times New Roman"/>
                <a:sym typeface="Times New Roman"/>
              </a:rPr>
              <a:t>scipy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minimization code developed to minimize the Chi2 to find the measured track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lang="en-US" sz="1800" b="0" i="0" u="none" strike="noStrike" cap="none" baseline="-25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</a:t>
            </a:r>
            <a:endParaRPr lang="en-US" sz="1800" b="0" i="0" u="none" strike="noStrike" cap="none" baseline="-250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▪"/>
            </a:pPr>
            <a:r>
              <a:rPr lang="en-US" sz="1800" dirty="0"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 use this code to optimize tube counts, locations, resolution </a:t>
            </a:r>
            <a:endParaRPr lang="en-US" sz="1800" b="0" i="0" u="none" strike="noStrike" cap="none" baseline="-250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1" name="Google Shape;171;p23"/>
          <p:cNvSpPr txBox="1"/>
          <p:nvPr/>
        </p:nvSpPr>
        <p:spPr>
          <a:xfrm>
            <a:off x="11667432" y="86017"/>
            <a:ext cx="548639" cy="156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5400" marR="0" lvl="0" indent="0" algn="ctr" rtl="0">
              <a:lnSpc>
                <a:spcPct val="885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4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72" name="Google Shape;172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39270" y="287954"/>
            <a:ext cx="4667049" cy="2997579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3"/>
          <p:cNvSpPr txBox="1"/>
          <p:nvPr/>
        </p:nvSpPr>
        <p:spPr>
          <a:xfrm>
            <a:off x="10102807" y="1527402"/>
            <a:ext cx="74732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 GeV</a:t>
            </a:r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F3F366D-2627-B4BD-6241-E6261F802F8D}"/>
              </a:ext>
            </a:extLst>
          </p:cNvPr>
          <p:cNvGrpSpPr/>
          <p:nvPr/>
        </p:nvGrpSpPr>
        <p:grpSpPr>
          <a:xfrm>
            <a:off x="2312654" y="3633911"/>
            <a:ext cx="4780259" cy="2841188"/>
            <a:chOff x="1903447" y="3513360"/>
            <a:chExt cx="4780259" cy="2841188"/>
          </a:xfrm>
        </p:grpSpPr>
        <p:grpSp>
          <p:nvGrpSpPr>
            <p:cNvPr id="179" name="Google Shape;179;p23"/>
            <p:cNvGrpSpPr/>
            <p:nvPr/>
          </p:nvGrpSpPr>
          <p:grpSpPr>
            <a:xfrm>
              <a:off x="1903447" y="3513360"/>
              <a:ext cx="4780259" cy="2841188"/>
              <a:chOff x="2835162" y="3902115"/>
              <a:chExt cx="4780259" cy="2841188"/>
            </a:xfrm>
          </p:grpSpPr>
          <p:pic>
            <p:nvPicPr>
              <p:cNvPr id="180" name="Google Shape;180;p23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2835162" y="3902115"/>
                <a:ext cx="4780259" cy="2841188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181" name="Google Shape;181;p23"/>
              <p:cNvCxnSpPr>
                <a:endCxn id="180" idx="3"/>
              </p:cNvCxnSpPr>
              <p:nvPr/>
            </p:nvCxnSpPr>
            <p:spPr>
              <a:xfrm>
                <a:off x="3167621" y="5322709"/>
                <a:ext cx="44478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C00000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182" name="Google Shape;182;p23"/>
            <p:cNvSpPr txBox="1"/>
            <p:nvPr/>
          </p:nvSpPr>
          <p:spPr>
            <a:xfrm>
              <a:off x="5049750" y="5265050"/>
              <a:ext cx="13632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Pixel+straw</a:t>
              </a:r>
              <a:endParaRPr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83" name="Google Shape;183;p23"/>
            <p:cNvSpPr txBox="1"/>
            <p:nvPr/>
          </p:nvSpPr>
          <p:spPr>
            <a:xfrm>
              <a:off x="3598448" y="4086881"/>
              <a:ext cx="1869600" cy="677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Pixel+straw+silicon wrapper</a:t>
              </a:r>
              <a:endParaRPr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137501F2-AA17-88F3-D88A-09FE6862AE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7176" y="3555504"/>
            <a:ext cx="4059220" cy="312655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4"/>
          <p:cNvSpPr txBox="1">
            <a:spLocks noGrp="1"/>
          </p:cNvSpPr>
          <p:nvPr>
            <p:ph type="title"/>
          </p:nvPr>
        </p:nvSpPr>
        <p:spPr>
          <a:xfrm>
            <a:off x="304800" y="187134"/>
            <a:ext cx="7185025" cy="427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ctr" anchorCtr="0">
            <a:spAutoFit/>
          </a:bodyPr>
          <a:lstStyle/>
          <a:p>
            <a:pPr marL="127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B00C0"/>
              </a:buClr>
              <a:buSzPts val="3000"/>
              <a:buFont typeface="Times New Roman"/>
              <a:buNone/>
            </a:pPr>
            <a:r>
              <a:rPr lang="en-US" sz="3000">
                <a:solidFill>
                  <a:srgbClr val="1B0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GEANT simulation</a:t>
            </a:r>
            <a:endParaRPr sz="3000" b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24"/>
          <p:cNvSpPr txBox="1"/>
          <p:nvPr/>
        </p:nvSpPr>
        <p:spPr>
          <a:xfrm>
            <a:off x="11667432" y="86017"/>
            <a:ext cx="548639" cy="156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5400" marR="0" lvl="0" indent="0" algn="ctr" rtl="0">
              <a:lnSpc>
                <a:spcPct val="885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4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91" name="Google Shape;191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0" y="1020609"/>
            <a:ext cx="4997294" cy="33030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4800" y="1525096"/>
            <a:ext cx="5339583" cy="2607197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4"/>
          <p:cNvSpPr/>
          <p:nvPr/>
        </p:nvSpPr>
        <p:spPr>
          <a:xfrm>
            <a:off x="5934892" y="4389007"/>
            <a:ext cx="6028087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Modified the FCC-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ALLEGRO simulation and replaced the drift chamber with a perfect tracker made of only air. Multiple scattering effects included, the FCC-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track fitting is not ready yet</a:t>
            </a:r>
            <a:endParaRPr sz="2000" b="0" i="0" u="none" strike="noStrike" cap="none" baseline="30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4" name="Google Shape;194;p24"/>
          <p:cNvSpPr/>
          <p:nvPr/>
        </p:nvSpPr>
        <p:spPr>
          <a:xfrm>
            <a:off x="434221" y="4323636"/>
            <a:ext cx="4997294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Learned to run the FCC-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detector simulation to generate pixel and drift chamber hits (IDEA-like DCH for ALLEGRO) for 10 GeV electrons </a:t>
            </a:r>
            <a:endParaRPr sz="2000" b="0" i="0" u="none" strike="noStrike" cap="none" baseline="30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5"/>
          <p:cNvSpPr txBox="1">
            <a:spLocks noGrp="1"/>
          </p:cNvSpPr>
          <p:nvPr>
            <p:ph type="title"/>
          </p:nvPr>
        </p:nvSpPr>
        <p:spPr>
          <a:xfrm>
            <a:off x="304800" y="187134"/>
            <a:ext cx="7185025" cy="427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ctr" anchorCtr="0">
            <a:spAutoFit/>
          </a:bodyPr>
          <a:lstStyle/>
          <a:p>
            <a:pPr marL="127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B00C0"/>
              </a:buClr>
              <a:buSzPts val="3000"/>
              <a:buFont typeface="Times New Roman"/>
              <a:buNone/>
            </a:pPr>
            <a:r>
              <a:rPr lang="en-US" sz="3000">
                <a:solidFill>
                  <a:srgbClr val="1B0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Gas simulation with Garfield</a:t>
            </a:r>
            <a:endParaRPr sz="3000" b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25"/>
          <p:cNvSpPr/>
          <p:nvPr/>
        </p:nvSpPr>
        <p:spPr>
          <a:xfrm>
            <a:off x="195900" y="693225"/>
            <a:ext cx="5997000" cy="19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Ongoing Garfield simulation: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○"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Ionization statistics in several gas mixtures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○"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Electron and ion transportation properties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○"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Signal induction and timing structure 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▪"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Provide essential inputs for the gas optimization and dN/dX measurement for PID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2" name="Google Shape;202;p25"/>
          <p:cNvSpPr txBox="1"/>
          <p:nvPr/>
        </p:nvSpPr>
        <p:spPr>
          <a:xfrm>
            <a:off x="11667432" y="86017"/>
            <a:ext cx="548639" cy="156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5400" marR="0" lvl="0" indent="0" algn="ctr" rtl="0">
              <a:lnSpc>
                <a:spcPct val="885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4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03" name="Google Shape;20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51600" y="1014700"/>
            <a:ext cx="2762250" cy="287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04875" y="1080325"/>
            <a:ext cx="2549595" cy="266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19325" y="4119850"/>
            <a:ext cx="2583657" cy="266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177600" y="4043650"/>
            <a:ext cx="2809875" cy="291465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25"/>
          <p:cNvSpPr txBox="1"/>
          <p:nvPr/>
        </p:nvSpPr>
        <p:spPr>
          <a:xfrm>
            <a:off x="0" y="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  <p:sp>
        <p:nvSpPr>
          <p:cNvPr id="208" name="Google Shape;208;p25"/>
          <p:cNvSpPr txBox="1"/>
          <p:nvPr/>
        </p:nvSpPr>
        <p:spPr>
          <a:xfrm>
            <a:off x="6922149" y="271238"/>
            <a:ext cx="4977000" cy="7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Simulated primary ionization cluster number (left) and size (right) for 4GeV muon in a 10 mm-diameter tube</a:t>
            </a:r>
            <a:endParaRPr sz="16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9" name="Google Shape;209;p25"/>
          <p:cNvSpPr txBox="1"/>
          <p:nvPr/>
        </p:nvSpPr>
        <p:spPr>
          <a:xfrm>
            <a:off x="7560725" y="2328325"/>
            <a:ext cx="1993200" cy="7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Low-z gas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He-90-iC4H10-10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0" name="Google Shape;210;p25"/>
          <p:cNvSpPr txBox="1"/>
          <p:nvPr/>
        </p:nvSpPr>
        <p:spPr>
          <a:xfrm>
            <a:off x="7848600" y="5562600"/>
            <a:ext cx="3000000" cy="7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Typical drift tube gas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Ar-93-CO2-7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11" name="Google Shape;211;p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875" y="2953550"/>
            <a:ext cx="3324225" cy="327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2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510500" y="2953550"/>
            <a:ext cx="2788700" cy="2897242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25"/>
          <p:cNvSpPr txBox="1"/>
          <p:nvPr/>
        </p:nvSpPr>
        <p:spPr>
          <a:xfrm>
            <a:off x="245525" y="6316150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Electron drift velocity vs. e-field   </a:t>
            </a:r>
            <a:endParaRPr sz="16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4" name="Google Shape;214;p25"/>
          <p:cNvSpPr txBox="1"/>
          <p:nvPr/>
        </p:nvSpPr>
        <p:spPr>
          <a:xfrm>
            <a:off x="3510500" y="5918200"/>
            <a:ext cx="3000000" cy="9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Simulated ionizations created by a muon track and primary electron drift towards wire</a:t>
            </a:r>
            <a:endParaRPr sz="16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e2d813e0b8_0_28"/>
          <p:cNvSpPr txBox="1">
            <a:spLocks noGrp="1"/>
          </p:cNvSpPr>
          <p:nvPr>
            <p:ph type="title"/>
          </p:nvPr>
        </p:nvSpPr>
        <p:spPr>
          <a:xfrm>
            <a:off x="304800" y="187202"/>
            <a:ext cx="8747096" cy="427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ctr" anchorCtr="0">
            <a:spAutoFit/>
          </a:bodyPr>
          <a:lstStyle/>
          <a:p>
            <a:pPr algn="l"/>
            <a:r>
              <a:rPr lang="en-US" sz="3000" dirty="0">
                <a:solidFill>
                  <a:srgbClr val="1B0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Simulation of signals in different gas mixtures</a:t>
            </a:r>
            <a:endParaRPr lang="en-US" sz="3000" dirty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1" name="Google Shape;221;g2e2d813e0b8_0_28"/>
          <p:cNvSpPr/>
          <p:nvPr/>
        </p:nvSpPr>
        <p:spPr>
          <a:xfrm>
            <a:off x="195900" y="693224"/>
            <a:ext cx="6187565" cy="5275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1" indent="-342900" defTabSz="9144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1800" dirty="0" err="1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dN</a:t>
            </a:r>
            <a:r>
              <a:rPr lang="en-US" altLang="en-US" sz="18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/dx expected to improve </a:t>
            </a:r>
            <a:r>
              <a:rPr lang="en-US" altLang="en-US" sz="1800" dirty="0" err="1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en-US" altLang="en-US" sz="18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/dx PID based on traditional charge measurements  </a:t>
            </a:r>
          </a:p>
          <a:p>
            <a:pPr marL="342900" lvl="1" indent="-342900" defTabSz="9144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1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US" alt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-based gas</a:t>
            </a:r>
            <a:r>
              <a:rPr lang="en-US" altLang="en-US" sz="18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high ionization density (~40/cm) and moderate electron drift velocity 50 mm/ns (@E~2kV/cm). Mean cluster arrival time separation: ~5ns.</a:t>
            </a:r>
          </a:p>
          <a:p>
            <a:pPr marL="342900" lvl="1" indent="-342900" defTabSz="9144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He-based gas</a:t>
            </a:r>
            <a:r>
              <a:rPr lang="en-US" altLang="en-US" sz="18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lower ionization density (~20/cm) and 30 mm/ns (@E~2kV/cm). Mean cluster arrival time separation: ~15ns.</a:t>
            </a:r>
          </a:p>
          <a:p>
            <a:pPr marL="342900" lvl="1" indent="-342900" defTabSz="9144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18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 of straw tube at sufficient gain for efficiency single cluster detection and development of fast low-noise frontend electronics are instrumental for the application.</a:t>
            </a:r>
          </a:p>
        </p:txBody>
      </p:sp>
      <p:sp>
        <p:nvSpPr>
          <p:cNvPr id="222" name="Google Shape;222;g2e2d813e0b8_0_28"/>
          <p:cNvSpPr txBox="1"/>
          <p:nvPr/>
        </p:nvSpPr>
        <p:spPr>
          <a:xfrm>
            <a:off x="11667432" y="86017"/>
            <a:ext cx="548700" cy="1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5400" marR="0" lvl="0" indent="0" algn="ctr" rtl="0">
              <a:lnSpc>
                <a:spcPct val="885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4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9513438-0997-7B43-E49D-2FED2C1769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6595" y="902702"/>
            <a:ext cx="2533852" cy="264268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327FD7A-19F4-01DE-4957-A5500134B2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13065" y="889380"/>
            <a:ext cx="2517473" cy="266933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CEFD5A7-D587-4B59-CA36-1657AA7D1198}"/>
              </a:ext>
            </a:extLst>
          </p:cNvPr>
          <p:cNvSpPr txBox="1"/>
          <p:nvPr/>
        </p:nvSpPr>
        <p:spPr>
          <a:xfrm>
            <a:off x="7196907" y="2771584"/>
            <a:ext cx="1439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>
                <a:highlight>
                  <a:srgbClr val="C0C0C0"/>
                </a:highlight>
                <a:latin typeface="Helvetica Neue" panose="02000403000000020004" pitchFamily="2"/>
              </a:rPr>
              <a:t>Ar:CO</a:t>
            </a:r>
            <a:r>
              <a:rPr lang="en-US" sz="1200" baseline="-25000" dirty="0">
                <a:highlight>
                  <a:srgbClr val="C0C0C0"/>
                </a:highlight>
                <a:latin typeface="Helvetica Neue" panose="02000403000000020004" pitchFamily="2"/>
              </a:rPr>
              <a:t>2</a:t>
            </a:r>
            <a:r>
              <a:rPr lang="en-US" sz="1200" dirty="0">
                <a:highlight>
                  <a:srgbClr val="C0C0C0"/>
                </a:highlight>
                <a:latin typeface="Helvetica Neue" panose="02000403000000020004" pitchFamily="2"/>
              </a:rPr>
              <a:t> (93:7) 1bar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CFE430-59E8-7848-4EC2-CF8AB42A6782}"/>
              </a:ext>
            </a:extLst>
          </p:cNvPr>
          <p:cNvSpPr txBox="1"/>
          <p:nvPr/>
        </p:nvSpPr>
        <p:spPr>
          <a:xfrm>
            <a:off x="8400670" y="2994419"/>
            <a:ext cx="667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>
                <a:latin typeface="Helvetica Neue" panose="02000403000000020004" pitchFamily="2"/>
              </a:rPr>
              <a:t>r=5mm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AE64B2A-7B37-AA8E-EE93-16B408811E8E}"/>
              </a:ext>
            </a:extLst>
          </p:cNvPr>
          <p:cNvGrpSpPr/>
          <p:nvPr/>
        </p:nvGrpSpPr>
        <p:grpSpPr>
          <a:xfrm>
            <a:off x="6506595" y="3583343"/>
            <a:ext cx="5418022" cy="2692880"/>
            <a:chOff x="3294050" y="1148119"/>
            <a:chExt cx="5418022" cy="269288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44EB3C9-5AB1-7A2A-5650-9265F0C48A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94050" y="1148119"/>
              <a:ext cx="2588639" cy="269288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28FC2D3-A32D-61D5-A72E-EB3B68531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77167" y="1148119"/>
              <a:ext cx="2534905" cy="2669332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D7D763D-6AF7-331B-5482-64BB9AC56B57}"/>
                </a:ext>
              </a:extLst>
            </p:cNvPr>
            <p:cNvSpPr txBox="1"/>
            <p:nvPr/>
          </p:nvSpPr>
          <p:spPr>
            <a:xfrm>
              <a:off x="3890728" y="3004207"/>
              <a:ext cx="16818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dirty="0">
                  <a:highlight>
                    <a:srgbClr val="C0C0C0"/>
                  </a:highlight>
                  <a:latin typeface="Helvetica Neue" panose="02000403000000020004" pitchFamily="2"/>
                </a:rPr>
                <a:t>He:iC</a:t>
              </a:r>
              <a:r>
                <a:rPr lang="en-US" sz="1200" baseline="-25000" dirty="0">
                  <a:highlight>
                    <a:srgbClr val="C0C0C0"/>
                  </a:highlight>
                  <a:latin typeface="Helvetica Neue" panose="02000403000000020004" pitchFamily="2"/>
                </a:rPr>
                <a:t>4</a:t>
              </a:r>
              <a:r>
                <a:rPr lang="en-US" sz="1200" dirty="0">
                  <a:highlight>
                    <a:srgbClr val="C0C0C0"/>
                  </a:highlight>
                  <a:latin typeface="Helvetica Neue" panose="02000403000000020004" pitchFamily="2"/>
                </a:rPr>
                <a:t>H</a:t>
              </a:r>
              <a:r>
                <a:rPr lang="en-US" sz="1200" baseline="-25000" dirty="0">
                  <a:highlight>
                    <a:srgbClr val="C0C0C0"/>
                  </a:highlight>
                  <a:latin typeface="Helvetica Neue" panose="02000403000000020004" pitchFamily="2"/>
                </a:rPr>
                <a:t>10</a:t>
              </a:r>
              <a:r>
                <a:rPr lang="en-US" sz="1200" dirty="0">
                  <a:highlight>
                    <a:srgbClr val="C0C0C0"/>
                  </a:highlight>
                  <a:latin typeface="Helvetica Neue" panose="02000403000000020004" pitchFamily="2"/>
                </a:rPr>
                <a:t> (90:10) 1bar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57A2E74-6D1A-9019-0349-200B695BF071}"/>
                </a:ext>
              </a:extLst>
            </p:cNvPr>
            <p:cNvSpPr txBox="1"/>
            <p:nvPr/>
          </p:nvSpPr>
          <p:spPr>
            <a:xfrm>
              <a:off x="5192322" y="2307127"/>
              <a:ext cx="4555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dirty="0">
                  <a:latin typeface="Helvetica Neue" panose="02000403000000020004" pitchFamily="2"/>
                </a:rPr>
                <a:t>ions</a:t>
              </a: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2ADB863-6A78-D7AD-04B5-A2FA9FBFA756}"/>
                </a:ext>
              </a:extLst>
            </p:cNvPr>
            <p:cNvSpPr/>
            <p:nvPr/>
          </p:nvSpPr>
          <p:spPr>
            <a:xfrm>
              <a:off x="5086637" y="2329652"/>
              <a:ext cx="105685" cy="105685"/>
            </a:xfrm>
            <a:custGeom>
              <a:avLst/>
              <a:gdLst>
                <a:gd name="connsiteX0" fmla="*/ 105685 w 105685"/>
                <a:gd name="connsiteY0" fmla="*/ 105685 h 105685"/>
                <a:gd name="connsiteX1" fmla="*/ 41355 w 105685"/>
                <a:gd name="connsiteY1" fmla="*/ 91900 h 105685"/>
                <a:gd name="connsiteX2" fmla="*/ 13785 w 105685"/>
                <a:gd name="connsiteY2" fmla="*/ 64330 h 105685"/>
                <a:gd name="connsiteX3" fmla="*/ 4595 w 105685"/>
                <a:gd name="connsiteY3" fmla="*/ 36760 h 105685"/>
                <a:gd name="connsiteX4" fmla="*/ 0 w 105685"/>
                <a:gd name="connsiteY4" fmla="*/ 0 h 105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685" h="105685">
                  <a:moveTo>
                    <a:pt x="105685" y="105685"/>
                  </a:moveTo>
                  <a:cubicBezTo>
                    <a:pt x="83881" y="103505"/>
                    <a:pt x="59725" y="106596"/>
                    <a:pt x="41355" y="91900"/>
                  </a:cubicBezTo>
                  <a:cubicBezTo>
                    <a:pt x="31206" y="83781"/>
                    <a:pt x="13785" y="64330"/>
                    <a:pt x="13785" y="64330"/>
                  </a:cubicBezTo>
                  <a:cubicBezTo>
                    <a:pt x="10722" y="55140"/>
                    <a:pt x="6625" y="46232"/>
                    <a:pt x="4595" y="36760"/>
                  </a:cubicBezTo>
                  <a:cubicBezTo>
                    <a:pt x="2008" y="24685"/>
                    <a:pt x="0" y="0"/>
                    <a:pt x="0" y="0"/>
                  </a:cubicBezTo>
                </a:path>
              </a:pathLst>
            </a:custGeom>
            <a:noFill/>
            <a:ln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8D6390C-D76E-AA51-9A85-0D280FF90035}"/>
                </a:ext>
              </a:extLst>
            </p:cNvPr>
            <p:cNvSpPr txBox="1"/>
            <p:nvPr/>
          </p:nvSpPr>
          <p:spPr>
            <a:xfrm>
              <a:off x="3527708" y="2326535"/>
              <a:ext cx="13324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dirty="0">
                  <a:latin typeface="Helvetica Neue" panose="02000403000000020004" pitchFamily="2"/>
                </a:rPr>
                <a:t>Primary electrons</a:t>
              </a: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7466CEC-A210-E728-01C9-260276DC99A0}"/>
                </a:ext>
              </a:extLst>
            </p:cNvPr>
            <p:cNvSpPr/>
            <p:nvPr/>
          </p:nvSpPr>
          <p:spPr>
            <a:xfrm rot="2417892">
              <a:off x="4084558" y="2022637"/>
              <a:ext cx="141363" cy="276998"/>
            </a:xfrm>
            <a:custGeom>
              <a:avLst/>
              <a:gdLst>
                <a:gd name="connsiteX0" fmla="*/ 105685 w 105685"/>
                <a:gd name="connsiteY0" fmla="*/ 105685 h 105685"/>
                <a:gd name="connsiteX1" fmla="*/ 41355 w 105685"/>
                <a:gd name="connsiteY1" fmla="*/ 91900 h 105685"/>
                <a:gd name="connsiteX2" fmla="*/ 13785 w 105685"/>
                <a:gd name="connsiteY2" fmla="*/ 64330 h 105685"/>
                <a:gd name="connsiteX3" fmla="*/ 4595 w 105685"/>
                <a:gd name="connsiteY3" fmla="*/ 36760 h 105685"/>
                <a:gd name="connsiteX4" fmla="*/ 0 w 105685"/>
                <a:gd name="connsiteY4" fmla="*/ 0 h 105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685" h="105685">
                  <a:moveTo>
                    <a:pt x="105685" y="105685"/>
                  </a:moveTo>
                  <a:cubicBezTo>
                    <a:pt x="83881" y="103505"/>
                    <a:pt x="59725" y="106596"/>
                    <a:pt x="41355" y="91900"/>
                  </a:cubicBezTo>
                  <a:cubicBezTo>
                    <a:pt x="31206" y="83781"/>
                    <a:pt x="13785" y="64330"/>
                    <a:pt x="13785" y="64330"/>
                  </a:cubicBezTo>
                  <a:cubicBezTo>
                    <a:pt x="10722" y="55140"/>
                    <a:pt x="6625" y="46232"/>
                    <a:pt x="4595" y="36760"/>
                  </a:cubicBezTo>
                  <a:cubicBezTo>
                    <a:pt x="2008" y="24685"/>
                    <a:pt x="0" y="0"/>
                    <a:pt x="0" y="0"/>
                  </a:cubicBezTo>
                </a:path>
              </a:pathLst>
            </a:custGeom>
            <a:noFill/>
            <a:ln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8106D3C-402F-FD4B-DC3A-52C97F8098EA}"/>
                </a:ext>
              </a:extLst>
            </p:cNvPr>
            <p:cNvSpPr txBox="1"/>
            <p:nvPr/>
          </p:nvSpPr>
          <p:spPr>
            <a:xfrm>
              <a:off x="5239014" y="3259972"/>
              <a:ext cx="6671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dirty="0">
                  <a:latin typeface="Helvetica Neue" panose="02000403000000020004" pitchFamily="2"/>
                </a:rPr>
                <a:t>r=5mm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6393EDA8-EDAA-5AD5-C36C-BC5B978BF4A4}"/>
                </a:ext>
              </a:extLst>
            </p:cNvPr>
            <p:cNvCxnSpPr/>
            <p:nvPr/>
          </p:nvCxnSpPr>
          <p:spPr>
            <a:xfrm>
              <a:off x="6457950" y="1856370"/>
              <a:ext cx="986669" cy="0"/>
            </a:xfrm>
            <a:prstGeom prst="straightConnector1">
              <a:avLst/>
            </a:prstGeom>
            <a:ln w="12700">
              <a:headEnd type="triangle" w="med" len="lg"/>
              <a:tailEnd type="triangle" w="med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742F9F5-8522-EF41-9F22-AFF5E5A5AE6B}"/>
                </a:ext>
              </a:extLst>
            </p:cNvPr>
            <p:cNvSpPr txBox="1"/>
            <p:nvPr/>
          </p:nvSpPr>
          <p:spPr>
            <a:xfrm>
              <a:off x="7323743" y="228017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dirty="0">
                  <a:latin typeface="Helvetica Neue" panose="02000403000000020004" pitchFamily="2"/>
                </a:rPr>
                <a:t>1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B9BC63B-056F-B379-7C15-5DECF498A23E}"/>
                </a:ext>
              </a:extLst>
            </p:cNvPr>
            <p:cNvSpPr txBox="1"/>
            <p:nvPr/>
          </p:nvSpPr>
          <p:spPr>
            <a:xfrm>
              <a:off x="7534880" y="2494671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dirty="0">
                  <a:latin typeface="Helvetica Neue" panose="02000403000000020004" pitchFamily="2"/>
                </a:rPr>
                <a:t>2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6E52B0B-6121-7CC7-004C-F7AEC2DB9AD2}"/>
                </a:ext>
              </a:extLst>
            </p:cNvPr>
            <p:cNvSpPr txBox="1"/>
            <p:nvPr/>
          </p:nvSpPr>
          <p:spPr>
            <a:xfrm>
              <a:off x="7884803" y="3323441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dirty="0">
                  <a:latin typeface="Helvetica Neue" panose="02000403000000020004" pitchFamily="2"/>
                </a:rPr>
                <a:t>3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7BE3ACB-C7D8-681F-1172-D39949B316E1}"/>
                </a:ext>
              </a:extLst>
            </p:cNvPr>
            <p:cNvSpPr txBox="1"/>
            <p:nvPr/>
          </p:nvSpPr>
          <p:spPr>
            <a:xfrm>
              <a:off x="7962939" y="2865707"/>
              <a:ext cx="4122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dirty="0">
                  <a:latin typeface="Helvetica Neue" panose="02000403000000020004" pitchFamily="2"/>
                </a:rPr>
                <a:t>4-8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567B8D0-11A6-125F-FD53-B2DBAD12DF08}"/>
                </a:ext>
              </a:extLst>
            </p:cNvPr>
            <p:cNvSpPr txBox="1"/>
            <p:nvPr/>
          </p:nvSpPr>
          <p:spPr>
            <a:xfrm>
              <a:off x="8105605" y="2029124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dirty="0">
                  <a:latin typeface="Helvetica Neue" panose="02000403000000020004" pitchFamily="2"/>
                </a:rPr>
                <a:t>9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403CF45-DCE8-FCFC-03E3-B161F7DA9449}"/>
                </a:ext>
              </a:extLst>
            </p:cNvPr>
            <p:cNvSpPr txBox="1"/>
            <p:nvPr/>
          </p:nvSpPr>
          <p:spPr>
            <a:xfrm>
              <a:off x="8169085" y="2214479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dirty="0">
                  <a:latin typeface="Helvetica Neue" panose="02000403000000020004" pitchFamily="2"/>
                </a:rPr>
                <a:t>10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0952CB8-08D6-575D-F204-AB29EB5A60A9}"/>
                </a:ext>
              </a:extLst>
            </p:cNvPr>
            <p:cNvSpPr txBox="1"/>
            <p:nvPr/>
          </p:nvSpPr>
          <p:spPr>
            <a:xfrm>
              <a:off x="6680451" y="2359945"/>
              <a:ext cx="6976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dirty="0">
                  <a:latin typeface="Helvetica Neue" panose="02000403000000020004" pitchFamily="2"/>
                </a:rPr>
                <a:t>clusters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7474366-D4B6-1F81-7C0C-977FD9C33514}"/>
                </a:ext>
              </a:extLst>
            </p:cNvPr>
            <p:cNvSpPr txBox="1"/>
            <p:nvPr/>
          </p:nvSpPr>
          <p:spPr>
            <a:xfrm>
              <a:off x="6680451" y="1594760"/>
              <a:ext cx="52290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>
                  <a:latin typeface="Helvetica Neue" panose="02000403000000020004" pitchFamily="2"/>
                </a:rPr>
                <a:t>90 ns</a:t>
              </a:r>
            </a:p>
          </p:txBody>
        </p: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9104DD4-05F8-8519-A1CF-1B0C1E30F330}"/>
              </a:ext>
            </a:extLst>
          </p:cNvPr>
          <p:cNvCxnSpPr>
            <a:cxnSpLocks/>
          </p:cNvCxnSpPr>
          <p:nvPr/>
        </p:nvCxnSpPr>
        <p:spPr>
          <a:xfrm>
            <a:off x="9670495" y="1673224"/>
            <a:ext cx="662973" cy="0"/>
          </a:xfrm>
          <a:prstGeom prst="straightConnector1">
            <a:avLst/>
          </a:prstGeom>
          <a:ln w="12700">
            <a:headEnd type="triangle" w="med" len="lg"/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804A781B-856F-FAAA-9844-B14B696919A8}"/>
              </a:ext>
            </a:extLst>
          </p:cNvPr>
          <p:cNvSpPr txBox="1"/>
          <p:nvPr/>
        </p:nvSpPr>
        <p:spPr>
          <a:xfrm>
            <a:off x="9774292" y="1411614"/>
            <a:ext cx="5229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Helvetica Neue" panose="02000403000000020004" pitchFamily="2"/>
              </a:rPr>
              <a:t>65 ns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5163CFA-B861-3DA1-E8DA-BED7EE0188A1}"/>
              </a:ext>
            </a:extLst>
          </p:cNvPr>
          <p:cNvSpPr txBox="1"/>
          <p:nvPr/>
        </p:nvSpPr>
        <p:spPr>
          <a:xfrm>
            <a:off x="9689909" y="2788943"/>
            <a:ext cx="1541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Difficult to count individual clusters...</a:t>
            </a:r>
          </a:p>
        </p:txBody>
      </p:sp>
    </p:spTree>
    <p:extLst>
      <p:ext uri="{BB962C8B-B14F-4D97-AF65-F5344CB8AC3E}">
        <p14:creationId xmlns:p14="http://schemas.microsoft.com/office/powerpoint/2010/main" val="1623266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8"/>
          <p:cNvSpPr txBox="1">
            <a:spLocks noGrp="1"/>
          </p:cNvSpPr>
          <p:nvPr>
            <p:ph type="title"/>
          </p:nvPr>
        </p:nvSpPr>
        <p:spPr>
          <a:xfrm>
            <a:off x="345340" y="242085"/>
            <a:ext cx="7185025" cy="427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ctr" anchorCtr="0">
            <a:spAutoFit/>
          </a:bodyPr>
          <a:lstStyle/>
          <a:p>
            <a:pPr marL="127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B00C0"/>
              </a:buClr>
              <a:buSzPts val="3000"/>
              <a:buFont typeface="Times New Roman"/>
              <a:buNone/>
            </a:pPr>
            <a:r>
              <a:rPr lang="en-US" sz="3000">
                <a:solidFill>
                  <a:srgbClr val="1B0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Straw tracker at Michigan</a:t>
            </a:r>
            <a:endParaRPr sz="3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8"/>
          <p:cNvSpPr txBox="1"/>
          <p:nvPr/>
        </p:nvSpPr>
        <p:spPr>
          <a:xfrm>
            <a:off x="11667432" y="86017"/>
            <a:ext cx="548639" cy="156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5400" marR="0" lvl="0" indent="0" algn="ctr" rtl="0">
              <a:lnSpc>
                <a:spcPct val="885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4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41" name="Google Shape;241;p8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3601" y="779057"/>
            <a:ext cx="4264935" cy="3019899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8"/>
          <p:cNvSpPr txBox="1"/>
          <p:nvPr/>
        </p:nvSpPr>
        <p:spPr>
          <a:xfrm>
            <a:off x="4231475" y="1593700"/>
            <a:ext cx="175881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 dirty="0">
                <a:solidFill>
                  <a:srgbClr val="FF0000"/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1.2 cm radius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 dirty="0">
                <a:solidFill>
                  <a:srgbClr val="FF0000"/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~500 straw tubes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4" name="Google Shape;244;p8"/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83466" y="122495"/>
            <a:ext cx="3707807" cy="492981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8"/>
          <p:cNvSpPr txBox="1"/>
          <p:nvPr/>
        </p:nvSpPr>
        <p:spPr>
          <a:xfrm>
            <a:off x="6493920" y="5122074"/>
            <a:ext cx="5077200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Noto Sans Symbols"/>
              <a:buChar char="▪"/>
            </a:pPr>
            <a:r>
              <a:rPr lang="en-US" sz="1600" b="0" i="0" u="none" strike="noStrike" cap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Only three shorten wires found</a:t>
            </a:r>
            <a:endParaRPr dirty="0">
              <a:solidFill>
                <a:srgbClr val="FF0000"/>
              </a:solidFill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Noto Sans Symbols"/>
              <a:buChar char="▪"/>
            </a:pPr>
            <a:r>
              <a:rPr lang="en-US" sz="1600" b="0" i="0" u="none" strike="noStrike" cap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Gas flow tested for all straws</a:t>
            </a:r>
            <a:endParaRPr dirty="0">
              <a:solidFill>
                <a:srgbClr val="FF0000"/>
              </a:solidFill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Noto Sans Symbols"/>
              <a:buChar char="▪"/>
            </a:pPr>
            <a:r>
              <a:rPr lang="en-US" sz="1600" b="0" i="0" u="none" strike="noStrike" cap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Cables remade so that they can be inserted into the ATLAS MDT hedgehog cards</a:t>
            </a:r>
            <a:endParaRPr dirty="0">
              <a:solidFill>
                <a:srgbClr val="FF0000"/>
              </a:solidFill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Noto Sans Symbols"/>
              <a:buChar char="▪"/>
            </a:pPr>
            <a:r>
              <a:rPr lang="en-US" sz="1600" b="0" i="0" u="none" strike="noStrike" cap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MDT mezz, CSM and </a:t>
            </a:r>
            <a:r>
              <a:rPr lang="en-US" sz="1600" b="0" i="0" u="none" strike="noStrike" cap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miniDAQ</a:t>
            </a:r>
            <a:r>
              <a:rPr lang="en-US" sz="1600" b="0" i="0" u="none" strike="noStrike" cap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system ready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Noto Sans Symbols"/>
              <a:buChar char="▪"/>
            </a:pPr>
            <a:r>
              <a:rPr lang="en-US" sz="16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new 4-channel gas mixture ready to be used</a:t>
            </a:r>
            <a:r>
              <a:rPr lang="en-US" sz="1600" b="0" i="0" u="none" strike="noStrike" cap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dirty="0">
              <a:solidFill>
                <a:srgbClr val="FF0000"/>
              </a:solidFill>
            </a:endParaRPr>
          </a:p>
        </p:txBody>
      </p:sp>
      <p:pic>
        <p:nvPicPr>
          <p:cNvPr id="2" name="Google Shape;253;p27">
            <a:extLst>
              <a:ext uri="{FF2B5EF4-FFF2-40B4-BE49-F238E27FC236}">
                <a16:creationId xmlns:a16="http://schemas.microsoft.com/office/drawing/2014/main" id="{3659ADBC-D6CD-F519-33BD-CF82E73E2471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81881" y="3839649"/>
            <a:ext cx="4778976" cy="29241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9"/>
          <p:cNvSpPr txBox="1">
            <a:spLocks noGrp="1"/>
          </p:cNvSpPr>
          <p:nvPr>
            <p:ph type="title"/>
          </p:nvPr>
        </p:nvSpPr>
        <p:spPr>
          <a:xfrm>
            <a:off x="345340" y="242085"/>
            <a:ext cx="7185025" cy="427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ctr" anchorCtr="0">
            <a:spAutoFit/>
          </a:bodyPr>
          <a:lstStyle/>
          <a:p>
            <a:pPr marL="127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B00C0"/>
              </a:buClr>
              <a:buSzPts val="3000"/>
              <a:buFont typeface="Times New Roman"/>
              <a:buNone/>
            </a:pPr>
            <a:r>
              <a:rPr lang="en-US" sz="3000" dirty="0">
                <a:solidFill>
                  <a:srgbClr val="1B0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News</a:t>
            </a:r>
            <a:endParaRPr sz="30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29"/>
          <p:cNvSpPr/>
          <p:nvPr/>
        </p:nvSpPr>
        <p:spPr>
          <a:xfrm>
            <a:off x="143263" y="771103"/>
            <a:ext cx="11716326" cy="2246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indent="-285750"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dirty="0">
                <a:solidFill>
                  <a:srgbClr val="222222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en-US" sz="20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are working together on </a:t>
            </a:r>
            <a:r>
              <a:rPr lang="en-US" sz="2000" dirty="0">
                <a:solidFill>
                  <a:srgbClr val="222222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the studies of a straw tracker for the FCC-</a:t>
            </a:r>
            <a:r>
              <a:rPr lang="en-US" sz="2000" dirty="0" err="1">
                <a:solidFill>
                  <a:srgbClr val="222222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endParaRPr lang="en-US" sz="2000" dirty="0">
              <a:solidFill>
                <a:srgbClr val="222222"/>
              </a:solidFill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dirty="0">
                <a:solidFill>
                  <a:srgbClr val="222222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Institutions expressed interests: </a:t>
            </a:r>
            <a:r>
              <a:rPr lang="en-US" sz="20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MPI, Michigan, Tufts, UMass-Amherst, Harvard</a:t>
            </a:r>
            <a:endParaRPr lang="en-US" sz="2000" b="0" i="0" u="none" strike="noStrike" cap="none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indent="-285750"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Plan to have regular meetings between these institutions in the future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Updated project description from Oliver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Temur will bring some straws for us to perform </a:t>
            </a:r>
            <a:r>
              <a:rPr lang="en-US" sz="2000" b="0" i="0" u="none" strike="noStrike" cap="none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some studies </a:t>
            </a:r>
            <a:endParaRPr lang="en-US" sz="2000" b="0" i="0" u="none" strike="noStrike" cap="none"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lvl="7" indent="-285750"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mini-workshop to discuss the FCC-</a:t>
            </a:r>
            <a:r>
              <a:rPr lang="en-US" sz="20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ee</a:t>
            </a:r>
            <a:r>
              <a:rPr lang="en-US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straw tracker option on Oct 14-15 at the University of Michigan https://sites.google.com/umich.edu/strawtracker2024/home</a:t>
            </a:r>
          </a:p>
        </p:txBody>
      </p:sp>
      <p:sp>
        <p:nvSpPr>
          <p:cNvPr id="271" name="Google Shape;271;p29"/>
          <p:cNvSpPr txBox="1"/>
          <p:nvPr/>
        </p:nvSpPr>
        <p:spPr>
          <a:xfrm>
            <a:off x="11667432" y="86017"/>
            <a:ext cx="548639" cy="156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5400" marR="0" lvl="0" indent="0" algn="ctr" rtl="0">
              <a:lnSpc>
                <a:spcPct val="885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4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25574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785</Words>
  <Application>Microsoft Office PowerPoint</Application>
  <PresentationFormat>Widescreen</PresentationFormat>
  <Paragraphs>102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Helvetica Neue</vt:lpstr>
      <vt:lpstr>Noto Sans Symbols</vt:lpstr>
      <vt:lpstr>Arial</vt:lpstr>
      <vt:lpstr>Calibri</vt:lpstr>
      <vt:lpstr>Times New Roman</vt:lpstr>
      <vt:lpstr>Wingdings</vt:lpstr>
      <vt:lpstr>Office Theme</vt:lpstr>
      <vt:lpstr>PowerPoint Presentation</vt:lpstr>
      <vt:lpstr>Straw tracker</vt:lpstr>
      <vt:lpstr>Material budget for a straw tracker</vt:lpstr>
      <vt:lpstr>Understanding the momentum resolution</vt:lpstr>
      <vt:lpstr>GEANT simulation</vt:lpstr>
      <vt:lpstr>Gas simulation with Garfield</vt:lpstr>
      <vt:lpstr>Simulation of signals in different gas mixtures</vt:lpstr>
      <vt:lpstr>Straw tracker at Michigan</vt:lpstr>
      <vt:lpstr>News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Zhu, Junjie</dc:creator>
  <cp:lastModifiedBy>Zhu, Junjie</cp:lastModifiedBy>
  <cp:revision>94</cp:revision>
  <dcterms:created xsi:type="dcterms:W3CDTF">2023-06-07T18:31:32Z</dcterms:created>
  <dcterms:modified xsi:type="dcterms:W3CDTF">2024-06-12T12:40:15Z</dcterms:modified>
</cp:coreProperties>
</file>