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58" r:id="rId4"/>
    <p:sldId id="274" r:id="rId5"/>
    <p:sldId id="273" r:id="rId6"/>
    <p:sldId id="26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CB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1"/>
    <p:restoredTop sz="94624"/>
  </p:normalViewPr>
  <p:slideViewPr>
    <p:cSldViewPr snapToGrid="0" snapToObjects="1">
      <p:cViewPr varScale="1">
        <p:scale>
          <a:sx n="126" d="100"/>
          <a:sy n="126" d="100"/>
        </p:scale>
        <p:origin x="28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65CF13-9E8E-6B4F-B92D-2A99401E6B29}" type="datetimeFigureOut">
              <a:rPr lang="en-US" smtClean="0"/>
              <a:t>6/6/24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A15D03-CD20-BA40-9B37-CF4D510671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817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18D65-49AA-E643-B0A4-75A7D2D09188}" type="datetimeFigureOut">
              <a:rPr lang="en-US" smtClean="0"/>
              <a:t>6/6/24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507-B681-AD47-8CE2-1FF5752C5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362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18D65-49AA-E643-B0A4-75A7D2D09188}" type="datetimeFigureOut">
              <a:rPr lang="en-US" smtClean="0"/>
              <a:t>6/6/24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507-B681-AD47-8CE2-1FF5752C5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0291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18D65-49AA-E643-B0A4-75A7D2D09188}" type="datetimeFigureOut">
              <a:rPr lang="en-US" smtClean="0"/>
              <a:t>6/6/24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507-B681-AD47-8CE2-1FF5752C5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5155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>
            <a:spLocks noGrp="1"/>
          </p:cNvSpPr>
          <p:nvPr>
            <p:ph type="body" sz="quarter" idx="13"/>
          </p:nvPr>
        </p:nvSpPr>
        <p:spPr>
          <a:xfrm>
            <a:off x="1190625" y="4473774"/>
            <a:ext cx="9810750" cy="330398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687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>
            <a:spLocks noGrp="1"/>
          </p:cNvSpPr>
          <p:nvPr>
            <p:ph type="body" sz="quarter" idx="14"/>
          </p:nvPr>
        </p:nvSpPr>
        <p:spPr>
          <a:xfrm>
            <a:off x="1190625" y="3000375"/>
            <a:ext cx="9810750" cy="462434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672"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81250978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18D65-49AA-E643-B0A4-75A7D2D09188}" type="datetimeFigureOut">
              <a:rPr lang="en-US" smtClean="0"/>
              <a:t>6/6/24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507-B681-AD47-8CE2-1FF5752C5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330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18D65-49AA-E643-B0A4-75A7D2D09188}" type="datetimeFigureOut">
              <a:rPr lang="en-US" smtClean="0"/>
              <a:t>6/6/24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507-B681-AD47-8CE2-1FF5752C5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860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18D65-49AA-E643-B0A4-75A7D2D09188}" type="datetimeFigureOut">
              <a:rPr lang="en-US" smtClean="0"/>
              <a:t>6/6/24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507-B681-AD47-8CE2-1FF5752C5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4854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18D65-49AA-E643-B0A4-75A7D2D09188}" type="datetimeFigureOut">
              <a:rPr lang="en-US" smtClean="0"/>
              <a:t>6/6/24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507-B681-AD47-8CE2-1FF5752C5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571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18D65-49AA-E643-B0A4-75A7D2D09188}" type="datetimeFigureOut">
              <a:rPr lang="en-US" smtClean="0"/>
              <a:t>6/6/24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507-B681-AD47-8CE2-1FF5752C5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43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18D65-49AA-E643-B0A4-75A7D2D09188}" type="datetimeFigureOut">
              <a:rPr lang="en-US" smtClean="0"/>
              <a:t>6/6/24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507-B681-AD47-8CE2-1FF5752C5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287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18D65-49AA-E643-B0A4-75A7D2D09188}" type="datetimeFigureOut">
              <a:rPr lang="en-US" smtClean="0"/>
              <a:t>6/6/24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507-B681-AD47-8CE2-1FF5752C5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953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E18D65-49AA-E643-B0A4-75A7D2D09188}" type="datetimeFigureOut">
              <a:rPr lang="en-US" smtClean="0"/>
              <a:t>6/6/24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83507-B681-AD47-8CE2-1FF5752C5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691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E18D65-49AA-E643-B0A4-75A7D2D09188}" type="datetimeFigureOut">
              <a:rPr lang="en-US" smtClean="0"/>
              <a:t>6/6/24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D83507-B681-AD47-8CE2-1FF5752C5A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434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64571E2-8D41-5547-9EE9-6DBBC7223EA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897" b="884"/>
          <a:stretch/>
        </p:blipFill>
        <p:spPr>
          <a:xfrm>
            <a:off x="1" y="10"/>
            <a:ext cx="9669642" cy="685799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178FB36B-5BFE-42CA-BC60-1115E0D95E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125019" y="0"/>
            <a:ext cx="7066978" cy="6858000"/>
          </a:xfrm>
          <a:prstGeom prst="rect">
            <a:avLst/>
          </a:prstGeom>
          <a:gradFill>
            <a:gsLst>
              <a:gs pos="48000">
                <a:schemeClr val="bg1"/>
              </a:gs>
              <a:gs pos="35000">
                <a:schemeClr val="bg1">
                  <a:alpha val="77000"/>
                </a:schemeClr>
              </a:gs>
              <a:gs pos="19000">
                <a:schemeClr val="bg1">
                  <a:alpha val="38000"/>
                </a:schemeClr>
              </a:gs>
              <a:gs pos="0">
                <a:schemeClr val="bg1">
                  <a:alpha val="0"/>
                </a:schemeClr>
              </a:gs>
              <a:gs pos="100000">
                <a:schemeClr val="bg1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7935402" y="743447"/>
            <a:ext cx="3445765" cy="3692028"/>
          </a:xfrm>
          <a:noFill/>
        </p:spPr>
        <p:txBody>
          <a:bodyPr>
            <a:normAutofit/>
          </a:bodyPr>
          <a:lstStyle/>
          <a:p>
            <a:pPr algn="l"/>
            <a:r>
              <a:rPr lang="en-US" sz="5200" dirty="0"/>
              <a:t>ATLAS </a:t>
            </a:r>
            <a:r>
              <a:rPr lang="en-US" sz="5200" dirty="0" err="1"/>
              <a:t>TileCal</a:t>
            </a:r>
            <a:r>
              <a:rPr lang="en-US" sz="5200" dirty="0"/>
              <a:t>  Test-Beam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35403" y="4629234"/>
            <a:ext cx="3445766" cy="1485319"/>
          </a:xfrm>
          <a:noFill/>
        </p:spPr>
        <p:txBody>
          <a:bodyPr>
            <a:normAutofit/>
          </a:bodyPr>
          <a:lstStyle/>
          <a:p>
            <a:pPr algn="l"/>
            <a:r>
              <a:rPr lang="en-US" err="1"/>
              <a:t>G.Usai</a:t>
            </a:r>
            <a:r>
              <a:rPr lang="en-US"/>
              <a:t> ,  T. Mkrtchyan   </a:t>
            </a:r>
          </a:p>
          <a:p>
            <a:pPr algn="l"/>
            <a:r>
              <a:rPr lang="en-US"/>
              <a:t>for the ATLAS TILE group </a:t>
            </a:r>
          </a:p>
        </p:txBody>
      </p:sp>
    </p:spTree>
    <p:extLst>
      <p:ext uri="{BB962C8B-B14F-4D97-AF65-F5344CB8AC3E}">
        <p14:creationId xmlns:p14="http://schemas.microsoft.com/office/powerpoint/2010/main" val="1453896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4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2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4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sz="5400"/>
              <a:t>Goals of the test beam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z="1600" dirty="0"/>
              <a:t>Validation of electronics for the HL-LHC </a:t>
            </a:r>
          </a:p>
          <a:p>
            <a:pPr lvl="1"/>
            <a:r>
              <a:rPr lang="en-US" sz="1600" dirty="0"/>
              <a:t>Full  vertical slice test with upgraded component and integration with the ATLAS infrastructure (FELIX)</a:t>
            </a:r>
          </a:p>
          <a:p>
            <a:pPr lvl="1"/>
            <a:r>
              <a:rPr lang="en-US" sz="1600" dirty="0">
                <a:cs typeface="Arial"/>
              </a:rPr>
              <a:t> integration/test of: </a:t>
            </a:r>
          </a:p>
          <a:p>
            <a:pPr lvl="2"/>
            <a:r>
              <a:rPr lang="en-US" sz="1600" dirty="0">
                <a:cs typeface="Arial"/>
              </a:rPr>
              <a:t>Daughterboard  v6.4 (FDR in Q2/Q3), </a:t>
            </a:r>
          </a:p>
          <a:p>
            <a:pPr lvl="2"/>
            <a:r>
              <a:rPr lang="en-US" sz="1600" dirty="0">
                <a:cs typeface="Arial"/>
              </a:rPr>
              <a:t>trigger pre-processor  (CPM and </a:t>
            </a:r>
            <a:r>
              <a:rPr lang="en-US" sz="1600" dirty="0" err="1">
                <a:cs typeface="Arial"/>
              </a:rPr>
              <a:t>TDAQi</a:t>
            </a:r>
            <a:r>
              <a:rPr lang="en-US" sz="1600" dirty="0">
                <a:cs typeface="Arial"/>
              </a:rPr>
              <a:t> (FDR in Q3) </a:t>
            </a:r>
          </a:p>
          <a:p>
            <a:pPr lvl="2"/>
            <a:r>
              <a:rPr lang="en-US" sz="1600" dirty="0">
                <a:cs typeface="Arial"/>
              </a:rPr>
              <a:t>HV regulation system (FDR follow up) </a:t>
            </a:r>
          </a:p>
          <a:p>
            <a:pPr lvl="2"/>
            <a:r>
              <a:rPr lang="en-US" sz="1600" dirty="0">
                <a:cs typeface="Arial"/>
              </a:rPr>
              <a:t> LV power system (PRR  in end Q2) </a:t>
            </a:r>
            <a:endParaRPr lang="en-US" sz="1600" dirty="0"/>
          </a:p>
          <a:p>
            <a:pPr lvl="1"/>
            <a:r>
              <a:rPr lang="en-US" sz="1600" dirty="0"/>
              <a:t>Particle response, EM scale setting,  linearity and resolution,  </a:t>
            </a:r>
          </a:p>
          <a:p>
            <a:r>
              <a:rPr lang="en-US" sz="1600" dirty="0"/>
              <a:t>Improve ATLAS performances with validation/modeling of hadronic showering models (collaboration with G4 team)  </a:t>
            </a:r>
          </a:p>
          <a:p>
            <a:pPr lvl="1"/>
            <a:r>
              <a:rPr lang="en-US" sz="1600" dirty="0"/>
              <a:t>Many hadron-based analysis in the high and low energy regimes</a:t>
            </a:r>
            <a:endParaRPr lang="en-US" sz="1600" dirty="0">
              <a:cs typeface="Calibri"/>
            </a:endParaRPr>
          </a:p>
          <a:p>
            <a:pPr lvl="1"/>
            <a:r>
              <a:rPr lang="en-US" sz="1600" dirty="0"/>
              <a:t>Muon and electron </a:t>
            </a:r>
            <a:r>
              <a:rPr lang="en-US" sz="1600" dirty="0">
                <a:cs typeface="Arial"/>
              </a:rPr>
              <a:t>calibration studies of great importance to have precise energy scale </a:t>
            </a:r>
          </a:p>
          <a:p>
            <a:r>
              <a:rPr lang="en-US" sz="1600" dirty="0">
                <a:cs typeface="Arial"/>
              </a:rPr>
              <a:t>Two run periods</a:t>
            </a:r>
          </a:p>
          <a:p>
            <a:pPr lvl="1"/>
            <a:r>
              <a:rPr lang="en-US" sz="1600" dirty="0"/>
              <a:t>W21, W22:  from 22</a:t>
            </a:r>
            <a:r>
              <a:rPr lang="en-US" sz="1600" baseline="30000" dirty="0"/>
              <a:t>nd</a:t>
            </a:r>
            <a:r>
              <a:rPr lang="en-US" sz="1600" dirty="0"/>
              <a:t> May to 4</a:t>
            </a:r>
            <a:r>
              <a:rPr lang="en-US" sz="1600" baseline="30000" dirty="0"/>
              <a:t>th</a:t>
            </a:r>
            <a:r>
              <a:rPr lang="en-US" sz="1600" dirty="0"/>
              <a:t> June </a:t>
            </a:r>
          </a:p>
          <a:p>
            <a:pPr lvl="1"/>
            <a:r>
              <a:rPr lang="en-US" sz="1600" dirty="0"/>
              <a:t>W37, W38: from 11</a:t>
            </a:r>
            <a:r>
              <a:rPr lang="en-US" sz="1600" baseline="30000" dirty="0"/>
              <a:t>th</a:t>
            </a:r>
            <a:r>
              <a:rPr lang="en-US" sz="1600" dirty="0"/>
              <a:t>  to 24</a:t>
            </a:r>
            <a:r>
              <a:rPr lang="en-US" sz="1600" baseline="30000" dirty="0"/>
              <a:t>th</a:t>
            </a:r>
            <a:r>
              <a:rPr lang="en-US" sz="1600" dirty="0"/>
              <a:t>  September</a:t>
            </a:r>
          </a:p>
          <a:p>
            <a:endParaRPr lang="en-US" sz="1600" dirty="0">
              <a:cs typeface="Arial"/>
            </a:endParaRPr>
          </a:p>
          <a:p>
            <a:pPr marL="457200" lvl="1" indent="0">
              <a:buNone/>
            </a:pPr>
            <a:endParaRPr lang="en-US" sz="1600" dirty="0">
              <a:cs typeface="Calibri" panose="020F0502020204030204"/>
            </a:endParaRPr>
          </a:p>
        </p:txBody>
      </p:sp>
      <p:sp>
        <p:nvSpPr>
          <p:cNvPr id="6" name="Smiley Face 5">
            <a:extLst>
              <a:ext uri="{FF2B5EF4-FFF2-40B4-BE49-F238E27FC236}">
                <a16:creationId xmlns:a16="http://schemas.microsoft.com/office/drawing/2014/main" id="{E259FDAC-B8CC-0802-E880-CB02510B4A39}"/>
              </a:ext>
            </a:extLst>
          </p:cNvPr>
          <p:cNvSpPr/>
          <p:nvPr/>
        </p:nvSpPr>
        <p:spPr>
          <a:xfrm>
            <a:off x="5862320" y="2722880"/>
            <a:ext cx="314960" cy="325119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7" name="Smiley Face 6">
            <a:extLst>
              <a:ext uri="{FF2B5EF4-FFF2-40B4-BE49-F238E27FC236}">
                <a16:creationId xmlns:a16="http://schemas.microsoft.com/office/drawing/2014/main" id="{FA416E67-DE15-FDD7-8FA0-0346BE2340C9}"/>
              </a:ext>
            </a:extLst>
          </p:cNvPr>
          <p:cNvSpPr/>
          <p:nvPr/>
        </p:nvSpPr>
        <p:spPr>
          <a:xfrm>
            <a:off x="6563360" y="3058160"/>
            <a:ext cx="314960" cy="325119"/>
          </a:xfrm>
          <a:prstGeom prst="smileyFac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9" name="Smiley Face 8">
            <a:extLst>
              <a:ext uri="{FF2B5EF4-FFF2-40B4-BE49-F238E27FC236}">
                <a16:creationId xmlns:a16="http://schemas.microsoft.com/office/drawing/2014/main" id="{48299AE2-BEE3-FB6B-95D7-ECE6257A3C62}"/>
              </a:ext>
            </a:extLst>
          </p:cNvPr>
          <p:cNvSpPr/>
          <p:nvPr/>
        </p:nvSpPr>
        <p:spPr>
          <a:xfrm>
            <a:off x="6217920" y="3342640"/>
            <a:ext cx="314960" cy="325119"/>
          </a:xfrm>
          <a:prstGeom prst="smileyFace">
            <a:avLst/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1" name="Smiley Face 10">
            <a:extLst>
              <a:ext uri="{FF2B5EF4-FFF2-40B4-BE49-F238E27FC236}">
                <a16:creationId xmlns:a16="http://schemas.microsoft.com/office/drawing/2014/main" id="{897BF466-2D91-2FA2-CB1B-CE75568426AD}"/>
              </a:ext>
            </a:extLst>
          </p:cNvPr>
          <p:cNvSpPr/>
          <p:nvPr/>
        </p:nvSpPr>
        <p:spPr>
          <a:xfrm>
            <a:off x="6817360" y="3606800"/>
            <a:ext cx="314960" cy="325119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2" name="Smiley Face 11">
            <a:extLst>
              <a:ext uri="{FF2B5EF4-FFF2-40B4-BE49-F238E27FC236}">
                <a16:creationId xmlns:a16="http://schemas.microsoft.com/office/drawing/2014/main" id="{D39B834C-ED03-BDA4-7B76-F4B9063B87F8}"/>
              </a:ext>
            </a:extLst>
          </p:cNvPr>
          <p:cNvSpPr/>
          <p:nvPr/>
        </p:nvSpPr>
        <p:spPr>
          <a:xfrm>
            <a:off x="7762240" y="3860800"/>
            <a:ext cx="314960" cy="325119"/>
          </a:xfrm>
          <a:prstGeom prst="smileyFace">
            <a:avLst>
              <a:gd name="adj" fmla="val 4653"/>
            </a:avLst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015544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45D37F4E-DDB4-456B-97E0-9937730A03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2493" y="238539"/>
            <a:ext cx="11018520" cy="1434415"/>
          </a:xfrm>
        </p:spPr>
        <p:txBody>
          <a:bodyPr anchor="b">
            <a:normAutofit/>
          </a:bodyPr>
          <a:lstStyle/>
          <a:p>
            <a:r>
              <a:rPr lang="en-US" sz="5400" dirty="0"/>
              <a:t>Goals of the test beam 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B2DD41CD-8F47-4F56-AD12-4E2FF76969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2493" y="1681544"/>
            <a:ext cx="10972800" cy="18288"/>
          </a:xfrm>
          <a:custGeom>
            <a:avLst/>
            <a:gdLst>
              <a:gd name="connsiteX0" fmla="*/ 0 w 10972800"/>
              <a:gd name="connsiteY0" fmla="*/ 0 h 18288"/>
              <a:gd name="connsiteX1" fmla="*/ 356616 w 10972800"/>
              <a:gd name="connsiteY1" fmla="*/ 0 h 18288"/>
              <a:gd name="connsiteX2" fmla="*/ 1042416 w 10972800"/>
              <a:gd name="connsiteY2" fmla="*/ 0 h 18288"/>
              <a:gd name="connsiteX3" fmla="*/ 1947672 w 10972800"/>
              <a:gd name="connsiteY3" fmla="*/ 0 h 18288"/>
              <a:gd name="connsiteX4" fmla="*/ 2633472 w 10972800"/>
              <a:gd name="connsiteY4" fmla="*/ 0 h 18288"/>
              <a:gd name="connsiteX5" fmla="*/ 2990088 w 10972800"/>
              <a:gd name="connsiteY5" fmla="*/ 0 h 18288"/>
              <a:gd name="connsiteX6" fmla="*/ 3456432 w 10972800"/>
              <a:gd name="connsiteY6" fmla="*/ 0 h 18288"/>
              <a:gd name="connsiteX7" fmla="*/ 4361688 w 10972800"/>
              <a:gd name="connsiteY7" fmla="*/ 0 h 18288"/>
              <a:gd name="connsiteX8" fmla="*/ 5266944 w 10972800"/>
              <a:gd name="connsiteY8" fmla="*/ 0 h 18288"/>
              <a:gd name="connsiteX9" fmla="*/ 6172200 w 10972800"/>
              <a:gd name="connsiteY9" fmla="*/ 0 h 18288"/>
              <a:gd name="connsiteX10" fmla="*/ 6528816 w 10972800"/>
              <a:gd name="connsiteY10" fmla="*/ 0 h 18288"/>
              <a:gd name="connsiteX11" fmla="*/ 7214616 w 10972800"/>
              <a:gd name="connsiteY11" fmla="*/ 0 h 18288"/>
              <a:gd name="connsiteX12" fmla="*/ 7790688 w 10972800"/>
              <a:gd name="connsiteY12" fmla="*/ 0 h 18288"/>
              <a:gd name="connsiteX13" fmla="*/ 8147304 w 10972800"/>
              <a:gd name="connsiteY13" fmla="*/ 0 h 18288"/>
              <a:gd name="connsiteX14" fmla="*/ 9052560 w 10972800"/>
              <a:gd name="connsiteY14" fmla="*/ 0 h 18288"/>
              <a:gd name="connsiteX15" fmla="*/ 9409176 w 10972800"/>
              <a:gd name="connsiteY15" fmla="*/ 0 h 18288"/>
              <a:gd name="connsiteX16" fmla="*/ 9765792 w 10972800"/>
              <a:gd name="connsiteY16" fmla="*/ 0 h 18288"/>
              <a:gd name="connsiteX17" fmla="*/ 10341864 w 10972800"/>
              <a:gd name="connsiteY17" fmla="*/ 0 h 18288"/>
              <a:gd name="connsiteX18" fmla="*/ 10972800 w 10972800"/>
              <a:gd name="connsiteY18" fmla="*/ 0 h 18288"/>
              <a:gd name="connsiteX19" fmla="*/ 10972800 w 10972800"/>
              <a:gd name="connsiteY19" fmla="*/ 18288 h 18288"/>
              <a:gd name="connsiteX20" fmla="*/ 10177272 w 10972800"/>
              <a:gd name="connsiteY20" fmla="*/ 18288 h 18288"/>
              <a:gd name="connsiteX21" fmla="*/ 9820656 w 10972800"/>
              <a:gd name="connsiteY21" fmla="*/ 18288 h 18288"/>
              <a:gd name="connsiteX22" fmla="*/ 9464040 w 10972800"/>
              <a:gd name="connsiteY22" fmla="*/ 18288 h 18288"/>
              <a:gd name="connsiteX23" fmla="*/ 8778240 w 10972800"/>
              <a:gd name="connsiteY23" fmla="*/ 18288 h 18288"/>
              <a:gd name="connsiteX24" fmla="*/ 8421624 w 10972800"/>
              <a:gd name="connsiteY24" fmla="*/ 18288 h 18288"/>
              <a:gd name="connsiteX25" fmla="*/ 7735824 w 10972800"/>
              <a:gd name="connsiteY25" fmla="*/ 18288 h 18288"/>
              <a:gd name="connsiteX26" fmla="*/ 6940296 w 10972800"/>
              <a:gd name="connsiteY26" fmla="*/ 18288 h 18288"/>
              <a:gd name="connsiteX27" fmla="*/ 6254496 w 10972800"/>
              <a:gd name="connsiteY27" fmla="*/ 18288 h 18288"/>
              <a:gd name="connsiteX28" fmla="*/ 5458968 w 10972800"/>
              <a:gd name="connsiteY28" fmla="*/ 18288 h 18288"/>
              <a:gd name="connsiteX29" fmla="*/ 4663440 w 10972800"/>
              <a:gd name="connsiteY29" fmla="*/ 18288 h 18288"/>
              <a:gd name="connsiteX30" fmla="*/ 4306824 w 10972800"/>
              <a:gd name="connsiteY30" fmla="*/ 18288 h 18288"/>
              <a:gd name="connsiteX31" fmla="*/ 3840480 w 10972800"/>
              <a:gd name="connsiteY31" fmla="*/ 18288 h 18288"/>
              <a:gd name="connsiteX32" fmla="*/ 3264408 w 10972800"/>
              <a:gd name="connsiteY32" fmla="*/ 18288 h 18288"/>
              <a:gd name="connsiteX33" fmla="*/ 2578608 w 10972800"/>
              <a:gd name="connsiteY33" fmla="*/ 18288 h 18288"/>
              <a:gd name="connsiteX34" fmla="*/ 1673352 w 10972800"/>
              <a:gd name="connsiteY34" fmla="*/ 18288 h 18288"/>
              <a:gd name="connsiteX35" fmla="*/ 877824 w 10972800"/>
              <a:gd name="connsiteY35" fmla="*/ 18288 h 18288"/>
              <a:gd name="connsiteX36" fmla="*/ 0 w 10972800"/>
              <a:gd name="connsiteY36" fmla="*/ 18288 h 18288"/>
              <a:gd name="connsiteX37" fmla="*/ 0 w 10972800"/>
              <a:gd name="connsiteY37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0972800" h="18288" fill="none" extrusionOk="0">
                <a:moveTo>
                  <a:pt x="0" y="0"/>
                </a:moveTo>
                <a:cubicBezTo>
                  <a:pt x="165916" y="-1866"/>
                  <a:pt x="188720" y="13756"/>
                  <a:pt x="356616" y="0"/>
                </a:cubicBezTo>
                <a:cubicBezTo>
                  <a:pt x="524512" y="-13756"/>
                  <a:pt x="734781" y="8922"/>
                  <a:pt x="1042416" y="0"/>
                </a:cubicBezTo>
                <a:cubicBezTo>
                  <a:pt x="1350051" y="-8922"/>
                  <a:pt x="1595982" y="-26315"/>
                  <a:pt x="1947672" y="0"/>
                </a:cubicBezTo>
                <a:cubicBezTo>
                  <a:pt x="2299362" y="26315"/>
                  <a:pt x="2292691" y="-19526"/>
                  <a:pt x="2633472" y="0"/>
                </a:cubicBezTo>
                <a:cubicBezTo>
                  <a:pt x="2974253" y="19526"/>
                  <a:pt x="2857309" y="10773"/>
                  <a:pt x="2990088" y="0"/>
                </a:cubicBezTo>
                <a:cubicBezTo>
                  <a:pt x="3122867" y="-10773"/>
                  <a:pt x="3359343" y="7194"/>
                  <a:pt x="3456432" y="0"/>
                </a:cubicBezTo>
                <a:cubicBezTo>
                  <a:pt x="3553521" y="-7194"/>
                  <a:pt x="4136258" y="5108"/>
                  <a:pt x="4361688" y="0"/>
                </a:cubicBezTo>
                <a:cubicBezTo>
                  <a:pt x="4587118" y="-5108"/>
                  <a:pt x="4992424" y="-42958"/>
                  <a:pt x="5266944" y="0"/>
                </a:cubicBezTo>
                <a:cubicBezTo>
                  <a:pt x="5541464" y="42958"/>
                  <a:pt x="5882966" y="-3430"/>
                  <a:pt x="6172200" y="0"/>
                </a:cubicBezTo>
                <a:cubicBezTo>
                  <a:pt x="6461434" y="3430"/>
                  <a:pt x="6432127" y="6688"/>
                  <a:pt x="6528816" y="0"/>
                </a:cubicBezTo>
                <a:cubicBezTo>
                  <a:pt x="6625505" y="-6688"/>
                  <a:pt x="6916805" y="-436"/>
                  <a:pt x="7214616" y="0"/>
                </a:cubicBezTo>
                <a:cubicBezTo>
                  <a:pt x="7512427" y="436"/>
                  <a:pt x="7626159" y="-6909"/>
                  <a:pt x="7790688" y="0"/>
                </a:cubicBezTo>
                <a:cubicBezTo>
                  <a:pt x="7955217" y="6909"/>
                  <a:pt x="8048891" y="15307"/>
                  <a:pt x="8147304" y="0"/>
                </a:cubicBezTo>
                <a:cubicBezTo>
                  <a:pt x="8245717" y="-15307"/>
                  <a:pt x="8645618" y="-11734"/>
                  <a:pt x="9052560" y="0"/>
                </a:cubicBezTo>
                <a:cubicBezTo>
                  <a:pt x="9459502" y="11734"/>
                  <a:pt x="9320584" y="8388"/>
                  <a:pt x="9409176" y="0"/>
                </a:cubicBezTo>
                <a:cubicBezTo>
                  <a:pt x="9497768" y="-8388"/>
                  <a:pt x="9644192" y="8379"/>
                  <a:pt x="9765792" y="0"/>
                </a:cubicBezTo>
                <a:cubicBezTo>
                  <a:pt x="9887392" y="-8379"/>
                  <a:pt x="10105220" y="-12663"/>
                  <a:pt x="10341864" y="0"/>
                </a:cubicBezTo>
                <a:cubicBezTo>
                  <a:pt x="10578508" y="12663"/>
                  <a:pt x="10773103" y="-5786"/>
                  <a:pt x="10972800" y="0"/>
                </a:cubicBezTo>
                <a:cubicBezTo>
                  <a:pt x="10972146" y="8818"/>
                  <a:pt x="10972240" y="13823"/>
                  <a:pt x="10972800" y="18288"/>
                </a:cubicBezTo>
                <a:cubicBezTo>
                  <a:pt x="10588778" y="31598"/>
                  <a:pt x="10543381" y="-12698"/>
                  <a:pt x="10177272" y="18288"/>
                </a:cubicBezTo>
                <a:cubicBezTo>
                  <a:pt x="9811163" y="49274"/>
                  <a:pt x="9996817" y="25662"/>
                  <a:pt x="9820656" y="18288"/>
                </a:cubicBezTo>
                <a:cubicBezTo>
                  <a:pt x="9644495" y="10914"/>
                  <a:pt x="9607007" y="31631"/>
                  <a:pt x="9464040" y="18288"/>
                </a:cubicBezTo>
                <a:cubicBezTo>
                  <a:pt x="9321073" y="4945"/>
                  <a:pt x="9114189" y="28940"/>
                  <a:pt x="8778240" y="18288"/>
                </a:cubicBezTo>
                <a:cubicBezTo>
                  <a:pt x="8442291" y="7636"/>
                  <a:pt x="8594763" y="987"/>
                  <a:pt x="8421624" y="18288"/>
                </a:cubicBezTo>
                <a:cubicBezTo>
                  <a:pt x="8248485" y="35589"/>
                  <a:pt x="7929515" y="37573"/>
                  <a:pt x="7735824" y="18288"/>
                </a:cubicBezTo>
                <a:cubicBezTo>
                  <a:pt x="7542133" y="-997"/>
                  <a:pt x="7252504" y="33858"/>
                  <a:pt x="6940296" y="18288"/>
                </a:cubicBezTo>
                <a:cubicBezTo>
                  <a:pt x="6628088" y="2718"/>
                  <a:pt x="6528503" y="48389"/>
                  <a:pt x="6254496" y="18288"/>
                </a:cubicBezTo>
                <a:cubicBezTo>
                  <a:pt x="5980489" y="-11813"/>
                  <a:pt x="5695784" y="-3740"/>
                  <a:pt x="5458968" y="18288"/>
                </a:cubicBezTo>
                <a:cubicBezTo>
                  <a:pt x="5222152" y="40316"/>
                  <a:pt x="5010751" y="19095"/>
                  <a:pt x="4663440" y="18288"/>
                </a:cubicBezTo>
                <a:cubicBezTo>
                  <a:pt x="4316129" y="17481"/>
                  <a:pt x="4425552" y="1606"/>
                  <a:pt x="4306824" y="18288"/>
                </a:cubicBezTo>
                <a:cubicBezTo>
                  <a:pt x="4188096" y="34970"/>
                  <a:pt x="3941535" y="7481"/>
                  <a:pt x="3840480" y="18288"/>
                </a:cubicBezTo>
                <a:cubicBezTo>
                  <a:pt x="3739425" y="29095"/>
                  <a:pt x="3402388" y="17641"/>
                  <a:pt x="3264408" y="18288"/>
                </a:cubicBezTo>
                <a:cubicBezTo>
                  <a:pt x="3126428" y="18935"/>
                  <a:pt x="2776779" y="9983"/>
                  <a:pt x="2578608" y="18288"/>
                </a:cubicBezTo>
                <a:cubicBezTo>
                  <a:pt x="2380437" y="26593"/>
                  <a:pt x="1909468" y="25818"/>
                  <a:pt x="1673352" y="18288"/>
                </a:cubicBezTo>
                <a:cubicBezTo>
                  <a:pt x="1437236" y="10758"/>
                  <a:pt x="1131180" y="49884"/>
                  <a:pt x="877824" y="18288"/>
                </a:cubicBezTo>
                <a:cubicBezTo>
                  <a:pt x="624468" y="-13308"/>
                  <a:pt x="206753" y="2195"/>
                  <a:pt x="0" y="18288"/>
                </a:cubicBezTo>
                <a:cubicBezTo>
                  <a:pt x="313" y="10654"/>
                  <a:pt x="-263" y="4056"/>
                  <a:pt x="0" y="0"/>
                </a:cubicBezTo>
                <a:close/>
              </a:path>
              <a:path w="10972800" h="18288" stroke="0" extrusionOk="0">
                <a:moveTo>
                  <a:pt x="0" y="0"/>
                </a:moveTo>
                <a:cubicBezTo>
                  <a:pt x="164017" y="-17675"/>
                  <a:pt x="309425" y="9913"/>
                  <a:pt x="466344" y="0"/>
                </a:cubicBezTo>
                <a:cubicBezTo>
                  <a:pt x="623263" y="-9913"/>
                  <a:pt x="659300" y="-14524"/>
                  <a:pt x="822960" y="0"/>
                </a:cubicBezTo>
                <a:cubicBezTo>
                  <a:pt x="986620" y="14524"/>
                  <a:pt x="1105222" y="-16481"/>
                  <a:pt x="1289304" y="0"/>
                </a:cubicBezTo>
                <a:cubicBezTo>
                  <a:pt x="1473386" y="16481"/>
                  <a:pt x="1693223" y="26161"/>
                  <a:pt x="1975104" y="0"/>
                </a:cubicBezTo>
                <a:cubicBezTo>
                  <a:pt x="2256985" y="-26161"/>
                  <a:pt x="2435781" y="23061"/>
                  <a:pt x="2770632" y="0"/>
                </a:cubicBezTo>
                <a:cubicBezTo>
                  <a:pt x="3105483" y="-23061"/>
                  <a:pt x="3247479" y="-44011"/>
                  <a:pt x="3675888" y="0"/>
                </a:cubicBezTo>
                <a:cubicBezTo>
                  <a:pt x="4104297" y="44011"/>
                  <a:pt x="4280918" y="4017"/>
                  <a:pt x="4581144" y="0"/>
                </a:cubicBezTo>
                <a:cubicBezTo>
                  <a:pt x="4881370" y="-4017"/>
                  <a:pt x="5021699" y="-11889"/>
                  <a:pt x="5157216" y="0"/>
                </a:cubicBezTo>
                <a:cubicBezTo>
                  <a:pt x="5292733" y="11889"/>
                  <a:pt x="5603398" y="-17698"/>
                  <a:pt x="5952744" y="0"/>
                </a:cubicBezTo>
                <a:cubicBezTo>
                  <a:pt x="6302090" y="17698"/>
                  <a:pt x="6353093" y="-11909"/>
                  <a:pt x="6638544" y="0"/>
                </a:cubicBezTo>
                <a:cubicBezTo>
                  <a:pt x="6923995" y="11909"/>
                  <a:pt x="7053404" y="21630"/>
                  <a:pt x="7214616" y="0"/>
                </a:cubicBezTo>
                <a:cubicBezTo>
                  <a:pt x="7375828" y="-21630"/>
                  <a:pt x="7837963" y="3886"/>
                  <a:pt x="8010144" y="0"/>
                </a:cubicBezTo>
                <a:cubicBezTo>
                  <a:pt x="8182325" y="-3886"/>
                  <a:pt x="8224183" y="16009"/>
                  <a:pt x="8366760" y="0"/>
                </a:cubicBezTo>
                <a:cubicBezTo>
                  <a:pt x="8509337" y="-16009"/>
                  <a:pt x="8687920" y="-5720"/>
                  <a:pt x="8942832" y="0"/>
                </a:cubicBezTo>
                <a:cubicBezTo>
                  <a:pt x="9197744" y="5720"/>
                  <a:pt x="9368437" y="20479"/>
                  <a:pt x="9628632" y="0"/>
                </a:cubicBezTo>
                <a:cubicBezTo>
                  <a:pt x="9888827" y="-20479"/>
                  <a:pt x="10560858" y="-20746"/>
                  <a:pt x="10972800" y="0"/>
                </a:cubicBezTo>
                <a:cubicBezTo>
                  <a:pt x="10972186" y="5722"/>
                  <a:pt x="10972980" y="12495"/>
                  <a:pt x="10972800" y="18288"/>
                </a:cubicBezTo>
                <a:cubicBezTo>
                  <a:pt x="10786146" y="12536"/>
                  <a:pt x="10623717" y="14033"/>
                  <a:pt x="10506456" y="18288"/>
                </a:cubicBezTo>
                <a:cubicBezTo>
                  <a:pt x="10389195" y="22543"/>
                  <a:pt x="10296178" y="20107"/>
                  <a:pt x="10149840" y="18288"/>
                </a:cubicBezTo>
                <a:cubicBezTo>
                  <a:pt x="10003502" y="16469"/>
                  <a:pt x="9767530" y="28891"/>
                  <a:pt x="9464040" y="18288"/>
                </a:cubicBezTo>
                <a:cubicBezTo>
                  <a:pt x="9160550" y="7685"/>
                  <a:pt x="9229050" y="2659"/>
                  <a:pt x="8997696" y="18288"/>
                </a:cubicBezTo>
                <a:cubicBezTo>
                  <a:pt x="8766342" y="33917"/>
                  <a:pt x="8340136" y="34864"/>
                  <a:pt x="8092440" y="18288"/>
                </a:cubicBezTo>
                <a:cubicBezTo>
                  <a:pt x="7844744" y="1712"/>
                  <a:pt x="7863720" y="27405"/>
                  <a:pt x="7735824" y="18288"/>
                </a:cubicBezTo>
                <a:cubicBezTo>
                  <a:pt x="7607928" y="9171"/>
                  <a:pt x="7323619" y="461"/>
                  <a:pt x="7050024" y="18288"/>
                </a:cubicBezTo>
                <a:cubicBezTo>
                  <a:pt x="6776429" y="36115"/>
                  <a:pt x="6787899" y="28206"/>
                  <a:pt x="6693408" y="18288"/>
                </a:cubicBezTo>
                <a:cubicBezTo>
                  <a:pt x="6598917" y="8370"/>
                  <a:pt x="6395231" y="19114"/>
                  <a:pt x="6227064" y="18288"/>
                </a:cubicBezTo>
                <a:cubicBezTo>
                  <a:pt x="6058897" y="17462"/>
                  <a:pt x="5618582" y="1091"/>
                  <a:pt x="5431536" y="18288"/>
                </a:cubicBezTo>
                <a:cubicBezTo>
                  <a:pt x="5244490" y="35485"/>
                  <a:pt x="4729797" y="-9650"/>
                  <a:pt x="4526280" y="18288"/>
                </a:cubicBezTo>
                <a:cubicBezTo>
                  <a:pt x="4322763" y="46226"/>
                  <a:pt x="4216797" y="756"/>
                  <a:pt x="4059936" y="18288"/>
                </a:cubicBezTo>
                <a:cubicBezTo>
                  <a:pt x="3903075" y="35820"/>
                  <a:pt x="3537912" y="42098"/>
                  <a:pt x="3374136" y="18288"/>
                </a:cubicBezTo>
                <a:cubicBezTo>
                  <a:pt x="3210360" y="-5522"/>
                  <a:pt x="3126842" y="39135"/>
                  <a:pt x="2907792" y="18288"/>
                </a:cubicBezTo>
                <a:cubicBezTo>
                  <a:pt x="2688742" y="-2559"/>
                  <a:pt x="2490436" y="34100"/>
                  <a:pt x="2112264" y="18288"/>
                </a:cubicBezTo>
                <a:cubicBezTo>
                  <a:pt x="1734092" y="2476"/>
                  <a:pt x="1744622" y="-7274"/>
                  <a:pt x="1536192" y="18288"/>
                </a:cubicBezTo>
                <a:cubicBezTo>
                  <a:pt x="1327762" y="43850"/>
                  <a:pt x="1189025" y="6435"/>
                  <a:pt x="1069848" y="18288"/>
                </a:cubicBezTo>
                <a:cubicBezTo>
                  <a:pt x="950671" y="30141"/>
                  <a:pt x="858345" y="33684"/>
                  <a:pt x="713232" y="18288"/>
                </a:cubicBezTo>
                <a:cubicBezTo>
                  <a:pt x="568119" y="2892"/>
                  <a:pt x="250292" y="5410"/>
                  <a:pt x="0" y="18288"/>
                </a:cubicBezTo>
                <a:cubicBezTo>
                  <a:pt x="465" y="13062"/>
                  <a:pt x="-894" y="9029"/>
                  <a:pt x="0" y="0"/>
                </a:cubicBezTo>
                <a:close/>
              </a:path>
            </a:pathLst>
          </a:custGeom>
          <a:solidFill>
            <a:schemeClr val="accent2">
              <a:alpha val="75000"/>
            </a:schemeClr>
          </a:solidFill>
          <a:ln w="44450" cap="rnd">
            <a:solidFill>
              <a:schemeClr val="accent2">
                <a:alpha val="75000"/>
              </a:schemeClr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4158" y="1793335"/>
            <a:ext cx="6713552" cy="4119172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endParaRPr lang="en-US" sz="2200" dirty="0">
              <a:ea typeface="Calibri"/>
              <a:cs typeface="Calibri"/>
            </a:endParaRPr>
          </a:p>
          <a:p>
            <a:endParaRPr lang="en-US" sz="2200" dirty="0">
              <a:ea typeface="Calibri"/>
              <a:cs typeface="Calibri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502D94-EAD5-44C7-7B73-DC4E940FF9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71079"/>
            <a:ext cx="1707491" cy="276876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F0E6333-B20D-2EBB-C94F-0AABA5A4FD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5387" y="2698496"/>
            <a:ext cx="2344660" cy="3876885"/>
          </a:xfrm>
          <a:prstGeom prst="rect">
            <a:avLst/>
          </a:prstGeom>
        </p:spPr>
      </p:pic>
      <p:grpSp>
        <p:nvGrpSpPr>
          <p:cNvPr id="19" name="Group 18">
            <a:extLst>
              <a:ext uri="{FF2B5EF4-FFF2-40B4-BE49-F238E27FC236}">
                <a16:creationId xmlns:a16="http://schemas.microsoft.com/office/drawing/2014/main" id="{8FF3D1D2-1EBA-0486-F696-5FDA2630C3F0}"/>
              </a:ext>
            </a:extLst>
          </p:cNvPr>
          <p:cNvGrpSpPr/>
          <p:nvPr/>
        </p:nvGrpSpPr>
        <p:grpSpPr>
          <a:xfrm>
            <a:off x="8639673" y="4168010"/>
            <a:ext cx="876300" cy="2374900"/>
            <a:chOff x="8448298" y="4182193"/>
            <a:chExt cx="876300" cy="2374900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B84823DA-92C2-6239-8E4E-C9B475F62F9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48298" y="4182193"/>
              <a:ext cx="876300" cy="2374900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92F299D-7133-3712-7717-47E8737DB7E4}"/>
                </a:ext>
              </a:extLst>
            </p:cNvPr>
            <p:cNvSpPr txBox="1"/>
            <p:nvPr/>
          </p:nvSpPr>
          <p:spPr>
            <a:xfrm rot="16200000">
              <a:off x="8173127" y="5625487"/>
              <a:ext cx="8581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sz="1400" dirty="0"/>
                <a:t>TDAQi v3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482544D-182F-15ED-1B7E-2795F0AB6B90}"/>
              </a:ext>
            </a:extLst>
          </p:cNvPr>
          <p:cNvGrpSpPr/>
          <p:nvPr/>
        </p:nvGrpSpPr>
        <p:grpSpPr>
          <a:xfrm>
            <a:off x="6005069" y="4175760"/>
            <a:ext cx="2505190" cy="2475378"/>
            <a:chOff x="6005069" y="4175760"/>
            <a:chExt cx="2505190" cy="2475378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3B0FFDE-E64A-3D66-9231-82FBA3DEB8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4297" t="14518"/>
            <a:stretch/>
          </p:blipFill>
          <p:spPr>
            <a:xfrm>
              <a:off x="6278880" y="4188733"/>
              <a:ext cx="2231379" cy="2462405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2FA2DDB6-EB3B-A297-7755-7C006754F59B}"/>
                </a:ext>
              </a:extLst>
            </p:cNvPr>
            <p:cNvSpPr txBox="1"/>
            <p:nvPr/>
          </p:nvSpPr>
          <p:spPr>
            <a:xfrm rot="16200000">
              <a:off x="5007233" y="5173596"/>
              <a:ext cx="23034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CH" sz="1400" dirty="0"/>
                <a:t>CPM and ATCA carrier 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50E6C531-0E0D-E31F-71D4-BF4A6E345884}"/>
              </a:ext>
            </a:extLst>
          </p:cNvPr>
          <p:cNvSpPr txBox="1"/>
          <p:nvPr/>
        </p:nvSpPr>
        <p:spPr>
          <a:xfrm>
            <a:off x="2988497" y="5005568"/>
            <a:ext cx="23034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/>
              <a:t>Daughterboard v6.4 </a:t>
            </a:r>
          </a:p>
        </p:txBody>
      </p:sp>
      <p:pic>
        <p:nvPicPr>
          <p:cNvPr id="5" name="Picture 4" descr="A green circuit board with white square objects&#10;&#10;Description automatically generated">
            <a:extLst>
              <a:ext uri="{FF2B5EF4-FFF2-40B4-BE49-F238E27FC236}">
                <a16:creationId xmlns:a16="http://schemas.microsoft.com/office/drawing/2014/main" id="{FDEC24DE-EEEF-C1E3-5803-D3161670F7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3389291" y="4108860"/>
            <a:ext cx="1094849" cy="3645848"/>
          </a:xfrm>
          <a:prstGeom prst="rect">
            <a:avLst/>
          </a:prstGeom>
        </p:spPr>
      </p:pic>
      <p:sp>
        <p:nvSpPr>
          <p:cNvPr id="7" name="Smiley Face 6">
            <a:extLst>
              <a:ext uri="{FF2B5EF4-FFF2-40B4-BE49-F238E27FC236}">
                <a16:creationId xmlns:a16="http://schemas.microsoft.com/office/drawing/2014/main" id="{08F8DB2C-2856-7E65-44BF-07782138FCB1}"/>
              </a:ext>
            </a:extLst>
          </p:cNvPr>
          <p:cNvSpPr/>
          <p:nvPr/>
        </p:nvSpPr>
        <p:spPr>
          <a:xfrm>
            <a:off x="2912426" y="4385095"/>
            <a:ext cx="684213" cy="549459"/>
          </a:xfrm>
          <a:prstGeom prst="smileyFace">
            <a:avLst>
              <a:gd name="adj" fmla="val 2804"/>
            </a:avLst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Smiley Face 7">
            <a:extLst>
              <a:ext uri="{FF2B5EF4-FFF2-40B4-BE49-F238E27FC236}">
                <a16:creationId xmlns:a16="http://schemas.microsoft.com/office/drawing/2014/main" id="{E0CD243C-2536-42C0-8A78-6694CB51AF53}"/>
              </a:ext>
            </a:extLst>
          </p:cNvPr>
          <p:cNvSpPr/>
          <p:nvPr/>
        </p:nvSpPr>
        <p:spPr>
          <a:xfrm>
            <a:off x="8099627" y="3620086"/>
            <a:ext cx="711200" cy="631951"/>
          </a:xfrm>
          <a:prstGeom prst="smileyFace">
            <a:avLst>
              <a:gd name="adj" fmla="val 1438"/>
            </a:avLst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1" name="Smiley Face 10">
            <a:extLst>
              <a:ext uri="{FF2B5EF4-FFF2-40B4-BE49-F238E27FC236}">
                <a16:creationId xmlns:a16="http://schemas.microsoft.com/office/drawing/2014/main" id="{EF107270-DF08-BD74-FBF5-8AF71952C5C8}"/>
              </a:ext>
            </a:extLst>
          </p:cNvPr>
          <p:cNvSpPr/>
          <p:nvPr/>
        </p:nvSpPr>
        <p:spPr>
          <a:xfrm>
            <a:off x="10735626" y="2030196"/>
            <a:ext cx="684213" cy="549459"/>
          </a:xfrm>
          <a:prstGeom prst="smileyFace">
            <a:avLst>
              <a:gd name="adj" fmla="val 4653"/>
            </a:avLst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4" name="Smiley Face 13">
            <a:extLst>
              <a:ext uri="{FF2B5EF4-FFF2-40B4-BE49-F238E27FC236}">
                <a16:creationId xmlns:a16="http://schemas.microsoft.com/office/drawing/2014/main" id="{E8F66C2E-C392-8CF5-9C87-BD2C7F3C0EBE}"/>
              </a:ext>
            </a:extLst>
          </p:cNvPr>
          <p:cNvSpPr/>
          <p:nvPr/>
        </p:nvSpPr>
        <p:spPr>
          <a:xfrm>
            <a:off x="201953" y="3416564"/>
            <a:ext cx="711200" cy="631951"/>
          </a:xfrm>
          <a:prstGeom prst="smileyFace">
            <a:avLst>
              <a:gd name="adj" fmla="val 1438"/>
            </a:avLst>
          </a:prstGeom>
          <a:solidFill>
            <a:schemeClr val="accent2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9F5E5E5-2878-6DFB-18A4-92B092D4D851}"/>
              </a:ext>
            </a:extLst>
          </p:cNvPr>
          <p:cNvSpPr txBox="1"/>
          <p:nvPr/>
        </p:nvSpPr>
        <p:spPr>
          <a:xfrm>
            <a:off x="6860159" y="3073135"/>
            <a:ext cx="24702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chemeClr val="accent2"/>
                </a:solidFill>
              </a:rPr>
              <a:t>Not fully integrated </a:t>
            </a:r>
          </a:p>
          <a:p>
            <a:r>
              <a:rPr lang="en-GB" dirty="0">
                <a:solidFill>
                  <a:schemeClr val="accent2"/>
                </a:solidFill>
              </a:rPr>
              <a:t>I</a:t>
            </a:r>
            <a:r>
              <a:rPr lang="en-CH" dirty="0">
                <a:solidFill>
                  <a:schemeClr val="accent2"/>
                </a:solidFill>
              </a:rPr>
              <a:t>n track for September! 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FC55CF1-637B-01A3-0B47-40EF7B406CF5}"/>
              </a:ext>
            </a:extLst>
          </p:cNvPr>
          <p:cNvSpPr txBox="1"/>
          <p:nvPr/>
        </p:nvSpPr>
        <p:spPr>
          <a:xfrm>
            <a:off x="10011375" y="1708422"/>
            <a:ext cx="19198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B050"/>
                </a:solidFill>
              </a:rPr>
              <a:t>R</a:t>
            </a:r>
            <a:r>
              <a:rPr lang="en-CH" dirty="0">
                <a:solidFill>
                  <a:srgbClr val="00B050"/>
                </a:solidFill>
              </a:rPr>
              <a:t>eady for the PRR 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41491A8-FA70-2DFB-5545-023334C6F99D}"/>
              </a:ext>
            </a:extLst>
          </p:cNvPr>
          <p:cNvSpPr txBox="1"/>
          <p:nvPr/>
        </p:nvSpPr>
        <p:spPr>
          <a:xfrm>
            <a:off x="423901" y="2520112"/>
            <a:ext cx="17965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2"/>
                </a:solidFill>
              </a:rPr>
              <a:t>New prototypes  </a:t>
            </a:r>
          </a:p>
          <a:p>
            <a:r>
              <a:rPr lang="en-GB" dirty="0">
                <a:solidFill>
                  <a:schemeClr val="accent2"/>
                </a:solidFill>
              </a:rPr>
              <a:t>didn’t make it, </a:t>
            </a:r>
          </a:p>
          <a:p>
            <a:r>
              <a:rPr lang="en-GB" dirty="0">
                <a:solidFill>
                  <a:schemeClr val="accent2"/>
                </a:solidFill>
              </a:rPr>
              <a:t>September!  </a:t>
            </a:r>
            <a:endParaRPr lang="en-CH" dirty="0">
              <a:solidFill>
                <a:schemeClr val="accent2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C70D8E5-93CB-CD02-342F-3BC32A357D85}"/>
              </a:ext>
            </a:extLst>
          </p:cNvPr>
          <p:cNvSpPr txBox="1"/>
          <p:nvPr/>
        </p:nvSpPr>
        <p:spPr>
          <a:xfrm>
            <a:off x="3782592" y="4156017"/>
            <a:ext cx="20855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solidFill>
                  <a:srgbClr val="00B050"/>
                </a:solidFill>
              </a:rPr>
              <a:t>Only one board, </a:t>
            </a:r>
          </a:p>
          <a:p>
            <a:r>
              <a:rPr lang="en-CH" dirty="0">
                <a:solidFill>
                  <a:srgbClr val="00B050"/>
                </a:solidFill>
              </a:rPr>
              <a:t>but it worked great  </a:t>
            </a:r>
          </a:p>
        </p:txBody>
      </p:sp>
    </p:spTree>
    <p:extLst>
      <p:ext uri="{BB962C8B-B14F-4D97-AF65-F5344CB8AC3E}">
        <p14:creationId xmlns:p14="http://schemas.microsoft.com/office/powerpoint/2010/main" val="306445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8B836-5387-3C30-0145-6212568D57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Plenty </a:t>
            </a:r>
            <a:r>
              <a:rPr lang="en-CH" dirty="0"/>
              <a:t>of A&amp;I activities  and operational experience</a:t>
            </a:r>
          </a:p>
        </p:txBody>
      </p:sp>
      <p:pic>
        <p:nvPicPr>
          <p:cNvPr id="5" name="Content Placeholder 4" descr="A close up of a machine&#10;&#10;Description automatically generated">
            <a:extLst>
              <a:ext uri="{FF2B5EF4-FFF2-40B4-BE49-F238E27FC236}">
                <a16:creationId xmlns:a16="http://schemas.microsoft.com/office/drawing/2014/main" id="{AE58BAAE-D488-5DCA-7AB2-FECEFB2015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09348" y="2046356"/>
            <a:ext cx="3859996" cy="2354122"/>
          </a:xfrm>
        </p:spPr>
      </p:pic>
      <p:pic>
        <p:nvPicPr>
          <p:cNvPr id="7" name="Picture 6" descr="A person in a helmet on a scaffolding&#10;&#10;Description automatically generated">
            <a:extLst>
              <a:ext uri="{FF2B5EF4-FFF2-40B4-BE49-F238E27FC236}">
                <a16:creationId xmlns:a16="http://schemas.microsoft.com/office/drawing/2014/main" id="{E75318D8-BB6C-D010-9549-CAB6AD4B30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702" y="2046356"/>
            <a:ext cx="3137177" cy="4182903"/>
          </a:xfrm>
          <a:prstGeom prst="rect">
            <a:avLst/>
          </a:prstGeom>
        </p:spPr>
      </p:pic>
      <p:pic>
        <p:nvPicPr>
          <p:cNvPr id="9" name="Picture 8" descr="A close up of a gear&#10;&#10;Description automatically generated">
            <a:extLst>
              <a:ext uri="{FF2B5EF4-FFF2-40B4-BE49-F238E27FC236}">
                <a16:creationId xmlns:a16="http://schemas.microsoft.com/office/drawing/2014/main" id="{37F603D8-F5C7-7476-CB58-BA7413AC6B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93813" y="2046356"/>
            <a:ext cx="2804207" cy="3502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644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613904-B08B-B153-0AB5-1903F0BCE0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Few examples of online  monitoring plots </a:t>
            </a:r>
          </a:p>
        </p:txBody>
      </p:sp>
      <p:pic>
        <p:nvPicPr>
          <p:cNvPr id="5" name="Content Placeholder 4" descr="A screen shot of a graph&#10;&#10;Description automatically generated">
            <a:extLst>
              <a:ext uri="{FF2B5EF4-FFF2-40B4-BE49-F238E27FC236}">
                <a16:creationId xmlns:a16="http://schemas.microsoft.com/office/drawing/2014/main" id="{0062B784-F9F1-D27E-CE3A-2214B368520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76848" y="4386470"/>
            <a:ext cx="3489801" cy="2106405"/>
          </a:xfrm>
        </p:spPr>
      </p:pic>
      <p:pic>
        <p:nvPicPr>
          <p:cNvPr id="7" name="Picture 6" descr="A screen shot of a graph&#10;&#10;Description automatically generated">
            <a:extLst>
              <a:ext uri="{FF2B5EF4-FFF2-40B4-BE49-F238E27FC236}">
                <a16:creationId xmlns:a16="http://schemas.microsoft.com/office/drawing/2014/main" id="{0B7AF011-29A3-72C5-AD93-C05BD671C5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0165" y="4114366"/>
            <a:ext cx="2019630" cy="2453201"/>
          </a:xfrm>
          <a:prstGeom prst="rect">
            <a:avLst/>
          </a:prstGeom>
        </p:spPr>
      </p:pic>
      <p:pic>
        <p:nvPicPr>
          <p:cNvPr id="9" name="Picture 8" descr="A screenshot of a graph&#10;&#10;Description automatically generated">
            <a:extLst>
              <a:ext uri="{FF2B5EF4-FFF2-40B4-BE49-F238E27FC236}">
                <a16:creationId xmlns:a16="http://schemas.microsoft.com/office/drawing/2014/main" id="{89DF986B-1E37-FCC1-2BA5-6EAE0ADCD0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66749" y="1690688"/>
            <a:ext cx="2351804" cy="2834877"/>
          </a:xfrm>
          <a:prstGeom prst="rect">
            <a:avLst/>
          </a:prstGeom>
        </p:spPr>
      </p:pic>
      <p:pic>
        <p:nvPicPr>
          <p:cNvPr id="11" name="Picture 10" descr="A graph of a number of events&#10;&#10;Description automatically generated with medium confidence">
            <a:extLst>
              <a:ext uri="{FF2B5EF4-FFF2-40B4-BE49-F238E27FC236}">
                <a16:creationId xmlns:a16="http://schemas.microsoft.com/office/drawing/2014/main" id="{DB17D00E-F547-3FBA-1A9F-69F9FD9B270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0921" y="1948070"/>
            <a:ext cx="2142155" cy="2013242"/>
          </a:xfrm>
          <a:prstGeom prst="rect">
            <a:avLst/>
          </a:prstGeom>
        </p:spPr>
      </p:pic>
      <p:pic>
        <p:nvPicPr>
          <p:cNvPr id="13" name="Picture 12" descr="A graph showing a number of energy&#10;&#10;Description automatically generated">
            <a:extLst>
              <a:ext uri="{FF2B5EF4-FFF2-40B4-BE49-F238E27FC236}">
                <a16:creationId xmlns:a16="http://schemas.microsoft.com/office/drawing/2014/main" id="{5D6D4AD2-B266-8C59-73E8-06A87B728F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5634" y="2174502"/>
            <a:ext cx="3270858" cy="201324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3EFA9A4-465D-4B51-596D-D6C5A071A5EE}"/>
              </a:ext>
            </a:extLst>
          </p:cNvPr>
          <p:cNvSpPr txBox="1"/>
          <p:nvPr/>
        </p:nvSpPr>
        <p:spPr>
          <a:xfrm>
            <a:off x="7721600" y="5140960"/>
            <a:ext cx="42731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Positrons beam seems spectacular!</a:t>
            </a:r>
          </a:p>
          <a:p>
            <a:r>
              <a:rPr lang="en-CH" dirty="0"/>
              <a:t>Will provide more feedback on purity ASAP </a:t>
            </a:r>
          </a:p>
          <a:p>
            <a:r>
              <a:rPr lang="en-CH" dirty="0"/>
              <a:t>Overall   we  had large down time but </a:t>
            </a:r>
          </a:p>
          <a:p>
            <a:r>
              <a:rPr lang="en-GB" dirty="0"/>
              <a:t>W</a:t>
            </a:r>
            <a:r>
              <a:rPr lang="en-CH" dirty="0"/>
              <a:t>e do manage to collect 25 M events.  </a:t>
            </a:r>
          </a:p>
        </p:txBody>
      </p:sp>
    </p:spTree>
    <p:extLst>
      <p:ext uri="{BB962C8B-B14F-4D97-AF65-F5344CB8AC3E}">
        <p14:creationId xmlns:p14="http://schemas.microsoft.com/office/powerpoint/2010/main" val="35873413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3" name="Rectangle 182">
            <a:extLst>
              <a:ext uri="{FF2B5EF4-FFF2-40B4-BE49-F238E27FC236}">
                <a16:creationId xmlns:a16="http://schemas.microsoft.com/office/drawing/2014/main" id="{100EDD19-6802-4EC3-95CE-CFFAB042CF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sketch line">
            <a:extLst>
              <a:ext uri="{FF2B5EF4-FFF2-40B4-BE49-F238E27FC236}">
                <a16:creationId xmlns:a16="http://schemas.microsoft.com/office/drawing/2014/main" id="{DB17E863-922E-4C26-BD64-E8FD41D286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69036" y="1677373"/>
            <a:ext cx="10853928" cy="18288"/>
          </a:xfrm>
          <a:custGeom>
            <a:avLst/>
            <a:gdLst>
              <a:gd name="connsiteX0" fmla="*/ 0 w 10853928"/>
              <a:gd name="connsiteY0" fmla="*/ 0 h 18288"/>
              <a:gd name="connsiteX1" fmla="*/ 461292 w 10853928"/>
              <a:gd name="connsiteY1" fmla="*/ 0 h 18288"/>
              <a:gd name="connsiteX2" fmla="*/ 1139662 w 10853928"/>
              <a:gd name="connsiteY2" fmla="*/ 0 h 18288"/>
              <a:gd name="connsiteX3" fmla="*/ 1926572 w 10853928"/>
              <a:gd name="connsiteY3" fmla="*/ 0 h 18288"/>
              <a:gd name="connsiteX4" fmla="*/ 2279325 w 10853928"/>
              <a:gd name="connsiteY4" fmla="*/ 0 h 18288"/>
              <a:gd name="connsiteX5" fmla="*/ 2632078 w 10853928"/>
              <a:gd name="connsiteY5" fmla="*/ 0 h 18288"/>
              <a:gd name="connsiteX6" fmla="*/ 3527527 w 10853928"/>
              <a:gd name="connsiteY6" fmla="*/ 0 h 18288"/>
              <a:gd name="connsiteX7" fmla="*/ 4205897 w 10853928"/>
              <a:gd name="connsiteY7" fmla="*/ 0 h 18288"/>
              <a:gd name="connsiteX8" fmla="*/ 4558650 w 10853928"/>
              <a:gd name="connsiteY8" fmla="*/ 0 h 18288"/>
              <a:gd name="connsiteX9" fmla="*/ 5237020 w 10853928"/>
              <a:gd name="connsiteY9" fmla="*/ 0 h 18288"/>
              <a:gd name="connsiteX10" fmla="*/ 6132469 w 10853928"/>
              <a:gd name="connsiteY10" fmla="*/ 0 h 18288"/>
              <a:gd name="connsiteX11" fmla="*/ 6702301 w 10853928"/>
              <a:gd name="connsiteY11" fmla="*/ 0 h 18288"/>
              <a:gd name="connsiteX12" fmla="*/ 7272132 w 10853928"/>
              <a:gd name="connsiteY12" fmla="*/ 0 h 18288"/>
              <a:gd name="connsiteX13" fmla="*/ 7950502 w 10853928"/>
              <a:gd name="connsiteY13" fmla="*/ 0 h 18288"/>
              <a:gd name="connsiteX14" fmla="*/ 8737412 w 10853928"/>
              <a:gd name="connsiteY14" fmla="*/ 0 h 18288"/>
              <a:gd name="connsiteX15" fmla="*/ 9524322 w 10853928"/>
              <a:gd name="connsiteY15" fmla="*/ 0 h 18288"/>
              <a:gd name="connsiteX16" fmla="*/ 10853928 w 10853928"/>
              <a:gd name="connsiteY16" fmla="*/ 0 h 18288"/>
              <a:gd name="connsiteX17" fmla="*/ 10853928 w 10853928"/>
              <a:gd name="connsiteY17" fmla="*/ 18288 h 18288"/>
              <a:gd name="connsiteX18" fmla="*/ 10392636 w 10853928"/>
              <a:gd name="connsiteY18" fmla="*/ 18288 h 18288"/>
              <a:gd name="connsiteX19" fmla="*/ 9497187 w 10853928"/>
              <a:gd name="connsiteY19" fmla="*/ 18288 h 18288"/>
              <a:gd name="connsiteX20" fmla="*/ 8818817 w 10853928"/>
              <a:gd name="connsiteY20" fmla="*/ 18288 h 18288"/>
              <a:gd name="connsiteX21" fmla="*/ 8466064 w 10853928"/>
              <a:gd name="connsiteY21" fmla="*/ 18288 h 18288"/>
              <a:gd name="connsiteX22" fmla="*/ 7787693 w 10853928"/>
              <a:gd name="connsiteY22" fmla="*/ 18288 h 18288"/>
              <a:gd name="connsiteX23" fmla="*/ 7217862 w 10853928"/>
              <a:gd name="connsiteY23" fmla="*/ 18288 h 18288"/>
              <a:gd name="connsiteX24" fmla="*/ 6648031 w 10853928"/>
              <a:gd name="connsiteY24" fmla="*/ 18288 h 18288"/>
              <a:gd name="connsiteX25" fmla="*/ 6078200 w 10853928"/>
              <a:gd name="connsiteY25" fmla="*/ 18288 h 18288"/>
              <a:gd name="connsiteX26" fmla="*/ 5508368 w 10853928"/>
              <a:gd name="connsiteY26" fmla="*/ 18288 h 18288"/>
              <a:gd name="connsiteX27" fmla="*/ 4721459 w 10853928"/>
              <a:gd name="connsiteY27" fmla="*/ 18288 h 18288"/>
              <a:gd name="connsiteX28" fmla="*/ 4043088 w 10853928"/>
              <a:gd name="connsiteY28" fmla="*/ 18288 h 18288"/>
              <a:gd name="connsiteX29" fmla="*/ 3690336 w 10853928"/>
              <a:gd name="connsiteY29" fmla="*/ 18288 h 18288"/>
              <a:gd name="connsiteX30" fmla="*/ 3120504 w 10853928"/>
              <a:gd name="connsiteY30" fmla="*/ 18288 h 18288"/>
              <a:gd name="connsiteX31" fmla="*/ 2333595 w 10853928"/>
              <a:gd name="connsiteY31" fmla="*/ 18288 h 18288"/>
              <a:gd name="connsiteX32" fmla="*/ 1872303 w 10853928"/>
              <a:gd name="connsiteY32" fmla="*/ 18288 h 18288"/>
              <a:gd name="connsiteX33" fmla="*/ 976854 w 10853928"/>
              <a:gd name="connsiteY33" fmla="*/ 18288 h 18288"/>
              <a:gd name="connsiteX34" fmla="*/ 0 w 10853928"/>
              <a:gd name="connsiteY34" fmla="*/ 18288 h 18288"/>
              <a:gd name="connsiteX35" fmla="*/ 0 w 10853928"/>
              <a:gd name="connsiteY35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0853928" h="18288" fill="none" extrusionOk="0">
                <a:moveTo>
                  <a:pt x="0" y="0"/>
                </a:moveTo>
                <a:cubicBezTo>
                  <a:pt x="146993" y="-19076"/>
                  <a:pt x="347684" y="-4790"/>
                  <a:pt x="461292" y="0"/>
                </a:cubicBezTo>
                <a:cubicBezTo>
                  <a:pt x="574900" y="4790"/>
                  <a:pt x="808367" y="19821"/>
                  <a:pt x="1139662" y="0"/>
                </a:cubicBezTo>
                <a:cubicBezTo>
                  <a:pt x="1470957" y="-19821"/>
                  <a:pt x="1627405" y="5721"/>
                  <a:pt x="1926572" y="0"/>
                </a:cubicBezTo>
                <a:cubicBezTo>
                  <a:pt x="2225739" y="-5721"/>
                  <a:pt x="2137730" y="-3235"/>
                  <a:pt x="2279325" y="0"/>
                </a:cubicBezTo>
                <a:cubicBezTo>
                  <a:pt x="2420920" y="3235"/>
                  <a:pt x="2456518" y="9685"/>
                  <a:pt x="2632078" y="0"/>
                </a:cubicBezTo>
                <a:cubicBezTo>
                  <a:pt x="2807638" y="-9685"/>
                  <a:pt x="3211516" y="-43007"/>
                  <a:pt x="3527527" y="0"/>
                </a:cubicBezTo>
                <a:cubicBezTo>
                  <a:pt x="3843538" y="43007"/>
                  <a:pt x="4058833" y="22042"/>
                  <a:pt x="4205897" y="0"/>
                </a:cubicBezTo>
                <a:cubicBezTo>
                  <a:pt x="4352961" y="-22042"/>
                  <a:pt x="4474805" y="-11846"/>
                  <a:pt x="4558650" y="0"/>
                </a:cubicBezTo>
                <a:cubicBezTo>
                  <a:pt x="4642495" y="11846"/>
                  <a:pt x="5041928" y="-6069"/>
                  <a:pt x="5237020" y="0"/>
                </a:cubicBezTo>
                <a:cubicBezTo>
                  <a:pt x="5432112" y="6069"/>
                  <a:pt x="5943266" y="-17479"/>
                  <a:pt x="6132469" y="0"/>
                </a:cubicBezTo>
                <a:cubicBezTo>
                  <a:pt x="6321672" y="17479"/>
                  <a:pt x="6483872" y="26234"/>
                  <a:pt x="6702301" y="0"/>
                </a:cubicBezTo>
                <a:cubicBezTo>
                  <a:pt x="6920730" y="-26234"/>
                  <a:pt x="6991194" y="-15156"/>
                  <a:pt x="7272132" y="0"/>
                </a:cubicBezTo>
                <a:cubicBezTo>
                  <a:pt x="7553070" y="15156"/>
                  <a:pt x="7684444" y="-32961"/>
                  <a:pt x="7950502" y="0"/>
                </a:cubicBezTo>
                <a:cubicBezTo>
                  <a:pt x="8216560" y="32961"/>
                  <a:pt x="8493290" y="-10491"/>
                  <a:pt x="8737412" y="0"/>
                </a:cubicBezTo>
                <a:cubicBezTo>
                  <a:pt x="8981534" y="10491"/>
                  <a:pt x="9191586" y="-13899"/>
                  <a:pt x="9524322" y="0"/>
                </a:cubicBezTo>
                <a:cubicBezTo>
                  <a:pt x="9857058" y="13899"/>
                  <a:pt x="10297509" y="7485"/>
                  <a:pt x="10853928" y="0"/>
                </a:cubicBezTo>
                <a:cubicBezTo>
                  <a:pt x="10854574" y="4451"/>
                  <a:pt x="10854418" y="9226"/>
                  <a:pt x="10853928" y="18288"/>
                </a:cubicBezTo>
                <a:cubicBezTo>
                  <a:pt x="10691638" y="28522"/>
                  <a:pt x="10574319" y="29578"/>
                  <a:pt x="10392636" y="18288"/>
                </a:cubicBezTo>
                <a:cubicBezTo>
                  <a:pt x="10210953" y="6998"/>
                  <a:pt x="9836277" y="-16742"/>
                  <a:pt x="9497187" y="18288"/>
                </a:cubicBezTo>
                <a:cubicBezTo>
                  <a:pt x="9158097" y="53318"/>
                  <a:pt x="9119479" y="30714"/>
                  <a:pt x="8818817" y="18288"/>
                </a:cubicBezTo>
                <a:cubicBezTo>
                  <a:pt x="8518155" y="5863"/>
                  <a:pt x="8640037" y="6483"/>
                  <a:pt x="8466064" y="18288"/>
                </a:cubicBezTo>
                <a:cubicBezTo>
                  <a:pt x="8292091" y="30093"/>
                  <a:pt x="7997656" y="18914"/>
                  <a:pt x="7787693" y="18288"/>
                </a:cubicBezTo>
                <a:cubicBezTo>
                  <a:pt x="7577730" y="17662"/>
                  <a:pt x="7412468" y="21416"/>
                  <a:pt x="7217862" y="18288"/>
                </a:cubicBezTo>
                <a:cubicBezTo>
                  <a:pt x="7023256" y="15160"/>
                  <a:pt x="6898018" y="14824"/>
                  <a:pt x="6648031" y="18288"/>
                </a:cubicBezTo>
                <a:cubicBezTo>
                  <a:pt x="6398044" y="21752"/>
                  <a:pt x="6254402" y="38625"/>
                  <a:pt x="6078200" y="18288"/>
                </a:cubicBezTo>
                <a:cubicBezTo>
                  <a:pt x="5901998" y="-2049"/>
                  <a:pt x="5622886" y="3213"/>
                  <a:pt x="5508368" y="18288"/>
                </a:cubicBezTo>
                <a:cubicBezTo>
                  <a:pt x="5393850" y="33363"/>
                  <a:pt x="5036260" y="26830"/>
                  <a:pt x="4721459" y="18288"/>
                </a:cubicBezTo>
                <a:cubicBezTo>
                  <a:pt x="4406658" y="9746"/>
                  <a:pt x="4239221" y="41551"/>
                  <a:pt x="4043088" y="18288"/>
                </a:cubicBezTo>
                <a:cubicBezTo>
                  <a:pt x="3846955" y="-4975"/>
                  <a:pt x="3818802" y="34658"/>
                  <a:pt x="3690336" y="18288"/>
                </a:cubicBezTo>
                <a:cubicBezTo>
                  <a:pt x="3561870" y="1918"/>
                  <a:pt x="3265491" y="42194"/>
                  <a:pt x="3120504" y="18288"/>
                </a:cubicBezTo>
                <a:cubicBezTo>
                  <a:pt x="2975517" y="-5618"/>
                  <a:pt x="2720254" y="36673"/>
                  <a:pt x="2333595" y="18288"/>
                </a:cubicBezTo>
                <a:cubicBezTo>
                  <a:pt x="1946936" y="-97"/>
                  <a:pt x="2097241" y="5776"/>
                  <a:pt x="1872303" y="18288"/>
                </a:cubicBezTo>
                <a:cubicBezTo>
                  <a:pt x="1647365" y="30800"/>
                  <a:pt x="1282708" y="45380"/>
                  <a:pt x="976854" y="18288"/>
                </a:cubicBezTo>
                <a:cubicBezTo>
                  <a:pt x="671000" y="-8804"/>
                  <a:pt x="408401" y="-12775"/>
                  <a:pt x="0" y="18288"/>
                </a:cubicBezTo>
                <a:cubicBezTo>
                  <a:pt x="-213" y="9468"/>
                  <a:pt x="187" y="4459"/>
                  <a:pt x="0" y="0"/>
                </a:cubicBezTo>
                <a:close/>
              </a:path>
              <a:path w="10853928" h="18288" stroke="0" extrusionOk="0">
                <a:moveTo>
                  <a:pt x="0" y="0"/>
                </a:moveTo>
                <a:cubicBezTo>
                  <a:pt x="267322" y="15284"/>
                  <a:pt x="415388" y="-21048"/>
                  <a:pt x="569831" y="0"/>
                </a:cubicBezTo>
                <a:cubicBezTo>
                  <a:pt x="724274" y="21048"/>
                  <a:pt x="769333" y="-2353"/>
                  <a:pt x="922584" y="0"/>
                </a:cubicBezTo>
                <a:cubicBezTo>
                  <a:pt x="1075835" y="2353"/>
                  <a:pt x="1399490" y="-145"/>
                  <a:pt x="1818033" y="0"/>
                </a:cubicBezTo>
                <a:cubicBezTo>
                  <a:pt x="2236576" y="145"/>
                  <a:pt x="2145330" y="5482"/>
                  <a:pt x="2387864" y="0"/>
                </a:cubicBezTo>
                <a:cubicBezTo>
                  <a:pt x="2630398" y="-5482"/>
                  <a:pt x="2793207" y="18487"/>
                  <a:pt x="2957695" y="0"/>
                </a:cubicBezTo>
                <a:cubicBezTo>
                  <a:pt x="3122183" y="-18487"/>
                  <a:pt x="3579141" y="19003"/>
                  <a:pt x="3853144" y="0"/>
                </a:cubicBezTo>
                <a:cubicBezTo>
                  <a:pt x="4127147" y="-19003"/>
                  <a:pt x="4209857" y="12211"/>
                  <a:pt x="4314436" y="0"/>
                </a:cubicBezTo>
                <a:cubicBezTo>
                  <a:pt x="4419015" y="-12211"/>
                  <a:pt x="4762459" y="-17220"/>
                  <a:pt x="5209885" y="0"/>
                </a:cubicBezTo>
                <a:cubicBezTo>
                  <a:pt x="5657311" y="17220"/>
                  <a:pt x="5692663" y="-3290"/>
                  <a:pt x="6105335" y="0"/>
                </a:cubicBezTo>
                <a:cubicBezTo>
                  <a:pt x="6518007" y="3290"/>
                  <a:pt x="6455516" y="-5124"/>
                  <a:pt x="6783705" y="0"/>
                </a:cubicBezTo>
                <a:cubicBezTo>
                  <a:pt x="7111894" y="5124"/>
                  <a:pt x="7441941" y="-17829"/>
                  <a:pt x="7679154" y="0"/>
                </a:cubicBezTo>
                <a:cubicBezTo>
                  <a:pt x="7916367" y="17829"/>
                  <a:pt x="8102967" y="-24363"/>
                  <a:pt x="8248985" y="0"/>
                </a:cubicBezTo>
                <a:cubicBezTo>
                  <a:pt x="8395003" y="24363"/>
                  <a:pt x="8552393" y="25505"/>
                  <a:pt x="8818817" y="0"/>
                </a:cubicBezTo>
                <a:cubicBezTo>
                  <a:pt x="9085241" y="-25505"/>
                  <a:pt x="9411308" y="38000"/>
                  <a:pt x="9605726" y="0"/>
                </a:cubicBezTo>
                <a:cubicBezTo>
                  <a:pt x="9800144" y="-38000"/>
                  <a:pt x="10006468" y="-25741"/>
                  <a:pt x="10175558" y="0"/>
                </a:cubicBezTo>
                <a:cubicBezTo>
                  <a:pt x="10344648" y="25741"/>
                  <a:pt x="10696282" y="695"/>
                  <a:pt x="10853928" y="0"/>
                </a:cubicBezTo>
                <a:cubicBezTo>
                  <a:pt x="10853521" y="8690"/>
                  <a:pt x="10853774" y="14141"/>
                  <a:pt x="10853928" y="18288"/>
                </a:cubicBezTo>
                <a:cubicBezTo>
                  <a:pt x="10608124" y="24255"/>
                  <a:pt x="10343415" y="22307"/>
                  <a:pt x="10067018" y="18288"/>
                </a:cubicBezTo>
                <a:cubicBezTo>
                  <a:pt x="9790621" y="14270"/>
                  <a:pt x="9843266" y="3564"/>
                  <a:pt x="9714266" y="18288"/>
                </a:cubicBezTo>
                <a:cubicBezTo>
                  <a:pt x="9585266" y="33012"/>
                  <a:pt x="9379484" y="1875"/>
                  <a:pt x="9252974" y="18288"/>
                </a:cubicBezTo>
                <a:cubicBezTo>
                  <a:pt x="9126464" y="34701"/>
                  <a:pt x="8580678" y="-4904"/>
                  <a:pt x="8357525" y="18288"/>
                </a:cubicBezTo>
                <a:cubicBezTo>
                  <a:pt x="8134372" y="41480"/>
                  <a:pt x="7903199" y="26458"/>
                  <a:pt x="7679154" y="18288"/>
                </a:cubicBezTo>
                <a:cubicBezTo>
                  <a:pt x="7455109" y="10118"/>
                  <a:pt x="7435944" y="27109"/>
                  <a:pt x="7217862" y="18288"/>
                </a:cubicBezTo>
                <a:cubicBezTo>
                  <a:pt x="6999780" y="9467"/>
                  <a:pt x="6680409" y="18985"/>
                  <a:pt x="6539492" y="18288"/>
                </a:cubicBezTo>
                <a:cubicBezTo>
                  <a:pt x="6398575" y="17592"/>
                  <a:pt x="6312077" y="33018"/>
                  <a:pt x="6186739" y="18288"/>
                </a:cubicBezTo>
                <a:cubicBezTo>
                  <a:pt x="6061401" y="3558"/>
                  <a:pt x="5947033" y="12075"/>
                  <a:pt x="5833986" y="18288"/>
                </a:cubicBezTo>
                <a:cubicBezTo>
                  <a:pt x="5720939" y="24501"/>
                  <a:pt x="5482226" y="8586"/>
                  <a:pt x="5155616" y="18288"/>
                </a:cubicBezTo>
                <a:cubicBezTo>
                  <a:pt x="4829006" y="27991"/>
                  <a:pt x="4841274" y="29316"/>
                  <a:pt x="4694324" y="18288"/>
                </a:cubicBezTo>
                <a:cubicBezTo>
                  <a:pt x="4547374" y="7260"/>
                  <a:pt x="4077675" y="7013"/>
                  <a:pt x="3907414" y="18288"/>
                </a:cubicBezTo>
                <a:cubicBezTo>
                  <a:pt x="3737153" y="29564"/>
                  <a:pt x="3538393" y="21630"/>
                  <a:pt x="3446122" y="18288"/>
                </a:cubicBezTo>
                <a:cubicBezTo>
                  <a:pt x="3353851" y="14946"/>
                  <a:pt x="2990320" y="-8091"/>
                  <a:pt x="2659212" y="18288"/>
                </a:cubicBezTo>
                <a:cubicBezTo>
                  <a:pt x="2328104" y="44667"/>
                  <a:pt x="2427653" y="9607"/>
                  <a:pt x="2306460" y="18288"/>
                </a:cubicBezTo>
                <a:cubicBezTo>
                  <a:pt x="2185267" y="26969"/>
                  <a:pt x="1719763" y="3717"/>
                  <a:pt x="1519550" y="18288"/>
                </a:cubicBezTo>
                <a:cubicBezTo>
                  <a:pt x="1319337" y="32860"/>
                  <a:pt x="1167371" y="17040"/>
                  <a:pt x="1058258" y="18288"/>
                </a:cubicBezTo>
                <a:cubicBezTo>
                  <a:pt x="949145" y="19536"/>
                  <a:pt x="780234" y="31447"/>
                  <a:pt x="705505" y="18288"/>
                </a:cubicBezTo>
                <a:cubicBezTo>
                  <a:pt x="630776" y="5129"/>
                  <a:pt x="215796" y="30056"/>
                  <a:pt x="0" y="18288"/>
                </a:cubicBezTo>
                <a:cubicBezTo>
                  <a:pt x="-53" y="11301"/>
                  <a:pt x="-649" y="7756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hanks in advance to All personnel of the accelerators and North Area  that make always the TB experience pleasant, important and  worthwhile,  particularly for the  young colleagues"/>
          <p:cNvSpPr>
            <a:spLocks noGrp="1"/>
          </p:cNvSpPr>
          <p:nvPr>
            <p:ph type="body" idx="14"/>
          </p:nvPr>
        </p:nvSpPr>
        <p:spPr>
          <a:xfrm>
            <a:off x="833120" y="1929384"/>
            <a:ext cx="10520680" cy="3914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l">
              <a:spcAft>
                <a:spcPts val="600"/>
              </a:spcAft>
            </a:pPr>
            <a:r>
              <a:rPr lang="en-US" sz="3200" dirty="0"/>
              <a:t>MANY Thanks  to ALL personnel of the accelerators and North Area  that make always the TB experience pleasant, important and  worthwhile,  particularly for the  young colleagues    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4558</TotalTime>
  <Words>274</Words>
  <Application>Microsoft Macintosh PowerPoint</Application>
  <PresentationFormat>Widescreen</PresentationFormat>
  <Paragraphs>37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Helvetica</vt:lpstr>
      <vt:lpstr>Office Theme</vt:lpstr>
      <vt:lpstr>ATLAS TileCal  Test-Beam </vt:lpstr>
      <vt:lpstr>Goals of the test beam</vt:lpstr>
      <vt:lpstr>Goals of the test beam </vt:lpstr>
      <vt:lpstr>Plenty of A&amp;I activities  and operational experience</vt:lpstr>
      <vt:lpstr>Few examples of online  monitoring plots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and plans </dc:title>
  <dc:creator>Giulio Usai</dc:creator>
  <cp:lastModifiedBy>Giulio Usai</cp:lastModifiedBy>
  <cp:revision>223</cp:revision>
  <dcterms:created xsi:type="dcterms:W3CDTF">2022-10-04T21:06:13Z</dcterms:created>
  <dcterms:modified xsi:type="dcterms:W3CDTF">2024-06-06T08:57:15Z</dcterms:modified>
</cp:coreProperties>
</file>