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8" r:id="rId2"/>
  </p:sldMasterIdLst>
  <p:notesMasterIdLst>
    <p:notesMasterId r:id="rId42"/>
  </p:notesMasterIdLst>
  <p:sldIdLst>
    <p:sldId id="1620" r:id="rId3"/>
    <p:sldId id="438" r:id="rId4"/>
    <p:sldId id="637" r:id="rId5"/>
    <p:sldId id="1588" r:id="rId6"/>
    <p:sldId id="636" r:id="rId7"/>
    <p:sldId id="749" r:id="rId8"/>
    <p:sldId id="743" r:id="rId9"/>
    <p:sldId id="744" r:id="rId10"/>
    <p:sldId id="1575" r:id="rId11"/>
    <p:sldId id="270" r:id="rId12"/>
    <p:sldId id="361" r:id="rId13"/>
    <p:sldId id="359" r:id="rId14"/>
    <p:sldId id="1591" r:id="rId15"/>
    <p:sldId id="312" r:id="rId16"/>
    <p:sldId id="1589" r:id="rId17"/>
    <p:sldId id="260" r:id="rId18"/>
    <p:sldId id="370" r:id="rId19"/>
    <p:sldId id="1592" r:id="rId20"/>
    <p:sldId id="1560" r:id="rId21"/>
    <p:sldId id="407" r:id="rId22"/>
    <p:sldId id="1742" r:id="rId23"/>
    <p:sldId id="1561" r:id="rId24"/>
    <p:sldId id="1739" r:id="rId25"/>
    <p:sldId id="1744" r:id="rId26"/>
    <p:sldId id="1727" r:id="rId27"/>
    <p:sldId id="1717" r:id="rId28"/>
    <p:sldId id="1777" r:id="rId29"/>
    <p:sldId id="1758" r:id="rId30"/>
    <p:sldId id="1760" r:id="rId31"/>
    <p:sldId id="902" r:id="rId32"/>
    <p:sldId id="683" r:id="rId33"/>
    <p:sldId id="700" r:id="rId34"/>
    <p:sldId id="283" r:id="rId35"/>
    <p:sldId id="891" r:id="rId36"/>
    <p:sldId id="1743" r:id="rId37"/>
    <p:sldId id="1740" r:id="rId38"/>
    <p:sldId id="1778" r:id="rId39"/>
    <p:sldId id="1586" r:id="rId40"/>
    <p:sldId id="579" r:id="rId41"/>
  </p:sldIdLst>
  <p:sldSz cx="12192000" cy="6858000"/>
  <p:notesSz cx="6858000" cy="9144000"/>
  <p:defaultTextStyle>
    <a:defPPr>
      <a:defRPr lang="en-US"/>
    </a:defPPr>
    <a:lvl1pPr marL="0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0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8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48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98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47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96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46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96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F479F"/>
    <a:srgbClr val="5661DA"/>
    <a:srgbClr val="5E52BC"/>
    <a:srgbClr val="3538FF"/>
    <a:srgbClr val="AE9E49"/>
    <a:srgbClr val="1B33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43"/>
    <p:restoredTop sz="96170" autoAdjust="0"/>
  </p:normalViewPr>
  <p:slideViewPr>
    <p:cSldViewPr snapToGrid="0" snapToObjects="1">
      <p:cViewPr varScale="1">
        <p:scale>
          <a:sx n="85" d="100"/>
          <a:sy n="85" d="100"/>
        </p:scale>
        <p:origin x="184" y="7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DB9F7-FB95-5B49-81D5-A6292D05164F}" type="datetimeFigureOut">
              <a:rPr lang="en-US" smtClean="0"/>
              <a:pPr/>
              <a:t>8/26/24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67A2E-FA6F-0341-8570-996F48668A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655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0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8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48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98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47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96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46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96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With the mandate to help preparing an update on the ep option for the 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567A2E-FA6F-0341-8570-996F48668AA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138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14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6112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Krakow poster page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567A2E-FA6F-0341-8570-996F48668AA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849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18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2509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Magnet, 2024 workshop at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567A2E-FA6F-0341-8570-996F48668AA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553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30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7742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9263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34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3542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39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31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3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>
                <a:latin typeface="Arial" charset="0"/>
              </a:rPr>
              <a:t>Better Cover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5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6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7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'resolution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time plot' for DIS is obtained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follows: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d*p=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hbar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[Heisenberg]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/>
              </a:rPr>
              <a:t>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natural dimensions there follows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 [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= 0.2 /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sqrt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(Q_2^max/GeV^2)</a:t>
            </a:r>
          </a:p>
          <a:p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maximum Q2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given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as s=4EeEp in an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collider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use Q2max = 0.9 *s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because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one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never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reaches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</a:t>
            </a:r>
          </a:p>
          <a:p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r>
              <a:rPr lang="fr-FR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LHeC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sqrt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(s) =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sqrt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(4 * 60 * 7000) = 1300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fr-FR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--&gt; Q2 max = 1250 GeV2</a:t>
            </a:r>
          </a:p>
          <a:p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 = 1.6 * 10^-4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</a:t>
            </a:r>
            <a:r>
              <a:rPr lang="fr-FR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which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LHeC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point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drawn</a:t>
            </a: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GB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8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'resolution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time plot' for DIS is obtained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follows: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d*p=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hbar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[Heisenberg]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/>
              </a:rPr>
              <a:t>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natural dimensions there follows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 [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= 0.2 /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sqrt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(Q_2^max/GeV^2)</a:t>
            </a:r>
          </a:p>
          <a:p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maximum Q2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given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as s=4EeEp in an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collider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use Q2max = 0.9 *s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because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one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never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reaches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</a:t>
            </a:r>
          </a:p>
          <a:p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r>
              <a:rPr lang="fr-FR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LHeC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sqrt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(s) =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sqrt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(4 * 60 * 7000) = 1300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fr-FR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--&gt; Q2 max = 1250 GeV2</a:t>
            </a:r>
          </a:p>
          <a:p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 = 1.6 * 10^-4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</a:t>
            </a:r>
            <a:r>
              <a:rPr lang="fr-FR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which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LHeC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point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drawn</a:t>
            </a: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GB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9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'resolution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time plot' for DIS is obtained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follows: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d*p=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hbar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[Heisenberg]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/>
              </a:rPr>
              <a:t>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natural dimensions there follows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 [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 = 0.2 /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sqrt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(Q_2^max/GeV^2)</a:t>
            </a:r>
          </a:p>
          <a:p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maximum Q2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given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as s=4EeEp in an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collider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use Q2max = 0.9 *s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because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one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never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reaches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</a:t>
            </a:r>
          </a:p>
          <a:p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example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r>
              <a:rPr lang="fr-FR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LHeC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sqrt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(s) =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sqrt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(4 * 60 * 7000) = 1300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fr-FR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--&gt; Q2 max = 1250 GeV2</a:t>
            </a:r>
          </a:p>
          <a:p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 = 1.6 * 10^-4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</a:t>
            </a:r>
            <a:r>
              <a:rPr lang="fr-FR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which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LHeC</a:t>
            </a:r>
            <a:r>
              <a:rPr lang="fr-F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point </a:t>
            </a:r>
            <a:r>
              <a:rPr lang="fr-FR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drawn</a:t>
            </a: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333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2A8C30-A664-594D-A604-0E1563ECA668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5058" name="Rectangle 102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13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765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458B3A1-C77D-4AFC-B2C8-79520B53C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7200"/>
            <a:ext cx="4500562" cy="1562959"/>
          </a:xfrm>
        </p:spPr>
        <p:txBody>
          <a:bodyPr wrap="square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551DA26-B267-4F28-B4D0-65B3EF6E11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Picture Placeholder 11">
            <a:extLst>
              <a:ext uri="{FF2B5EF4-FFF2-40B4-BE49-F238E27FC236}">
                <a16:creationId xmlns:a16="http://schemas.microsoft.com/office/drawing/2014/main" id="{95544A62-DA23-4840-99DE-09AFC8F4DC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54096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19" name="Picture Placeholder 11">
            <a:extLst>
              <a:ext uri="{FF2B5EF4-FFF2-40B4-BE49-F238E27FC236}">
                <a16:creationId xmlns:a16="http://schemas.microsoft.com/office/drawing/2014/main" id="{0C91AF30-C5BB-4601-BDEB-E60C93A169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3808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5B625AA5-EA5B-4115-A461-DA2C7087D8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37904" y="0"/>
            <a:ext cx="3054096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1B1AE41C-3196-4E6F-A3A8-313A92677FF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Font typeface="Arial" panose="020B0604020202020204" pitchFamily="34" charset="0"/>
              <a:buChar char="•"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4529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5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17979-166D-4AAA-ABBC-0C3E5C2EC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111559-B769-4E2A-A891-97B3C4AA6BAC}"/>
              </a:ext>
            </a:extLst>
          </p:cNvPr>
          <p:cNvSpPr/>
          <p:nvPr userDrawn="1"/>
        </p:nvSpPr>
        <p:spPr>
          <a:xfrm rot="10800000">
            <a:off x="0" y="-3"/>
            <a:ext cx="9000000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anchor="b" anchorCtr="0">
            <a:noAutofit/>
          </a:bodyPr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16724"/>
            <a:ext cx="5437187" cy="2265216"/>
          </a:xfrm>
        </p:spPr>
        <p:txBody>
          <a:bodyPr>
            <a:noAutofit/>
          </a:bodyPr>
          <a:lstStyle>
            <a:lvl1pPr>
              <a:buNone/>
              <a:defRPr sz="2400"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6677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brea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5B2FBE-0C5C-48AA-8D7F-9D5B7373CC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93411FC5-0B5A-4566-9984-827485AF92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557281"/>
            <a:ext cx="6640285" cy="3300719"/>
          </a:xfrm>
          <a:gradFill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60000"/>
                </a:schemeClr>
              </a:gs>
            </a:gsLst>
            <a:lin ang="10800000" scaled="1"/>
          </a:gradFill>
        </p:spPr>
        <p:txBody>
          <a:bodyPr>
            <a:noAutofit/>
          </a:bodyPr>
          <a:lstStyle>
            <a:lvl1pPr marL="548640" indent="0">
              <a:lnSpc>
                <a:spcPct val="200000"/>
              </a:lnSpc>
              <a:buNone/>
              <a:defRPr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54E1219-253E-4FEF-A576-83857F44B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6640285" cy="3535509"/>
          </a:xfrm>
          <a:gradFill flip="none" rotWithShape="1">
            <a:gsLst>
              <a:gs pos="0">
                <a:schemeClr val="bg2">
                  <a:alpha val="0"/>
                </a:schemeClr>
              </a:gs>
              <a:gs pos="50000">
                <a:schemeClr val="bg2">
                  <a:alpha val="70000"/>
                </a:schemeClr>
              </a:gs>
            </a:gsLst>
            <a:lin ang="10800000" scaled="1"/>
            <a:tileRect/>
          </a:gradFill>
        </p:spPr>
        <p:txBody>
          <a:bodyPr anchor="b" anchorCtr="0">
            <a:noAutofit/>
          </a:bodyPr>
          <a:lstStyle>
            <a:lvl1pPr marL="548640">
              <a:spcAft>
                <a:spcPts val="1200"/>
              </a:spcAft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3182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Chart Table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40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062BF5C-3876-4161-B4FF-14CA94D3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6160" cy="3384550"/>
          </a:xfrm>
        </p:spPr>
        <p:txBody>
          <a:bodyPr wrap="square" anchor="b" anchorCtr="0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17C5C60-EC4D-410B-9997-0B7328960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0573155C-3428-4F4F-AE66-A519D777EAAE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1853496C-159E-4D47-94B5-0835FB6511B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CE93E330-715B-44E8-84D9-CE166D428DA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0A2FA6F-99B7-4984-A80C-570644889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39C8C03-81B3-4DE8-B96A-78258E4467C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4097338"/>
            <a:ext cx="3565524" cy="2351087"/>
          </a:xfrm>
        </p:spPr>
        <p:txBody>
          <a:bodyPr>
            <a:noAutofit/>
          </a:bodyPr>
          <a:lstStyle>
            <a:lvl1pPr>
              <a:buNone/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1FBB56D-C8B1-4ED9-A5DB-72BA636DAD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35809" y="656633"/>
            <a:ext cx="5132388" cy="5132388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8354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38C6F9E-A74F-4F54-9409-B6B93DF8C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60000"/>
                </a:schemeClr>
              </a:gs>
              <a:gs pos="40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F0F71C5-78A4-4793-9BD4-3DF0EE3E3E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0288775" y="7626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Title 5">
            <a:extLst>
              <a:ext uri="{FF2B5EF4-FFF2-40B4-BE49-F238E27FC236}">
                <a16:creationId xmlns:a16="http://schemas.microsoft.com/office/drawing/2014/main" id="{36F60F77-4CC9-4F86-B70A-85012C6588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8640" y="548640"/>
            <a:ext cx="8281987" cy="1253041"/>
          </a:xfrm>
        </p:spPr>
        <p:txBody>
          <a:bodyPr>
            <a:noAutofit/>
          </a:bodyPr>
          <a:lstStyle/>
          <a:p>
            <a:r>
              <a:rPr lang="en-US" dirty="0"/>
              <a:t>Team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6093F87-C1F6-4FAB-B891-6F7D7FC20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565" y="4518946"/>
            <a:ext cx="1980001" cy="1363916"/>
            <a:chOff x="4879602" y="3781429"/>
            <a:chExt cx="1980001" cy="1363916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1A4FD5C-1E5B-46D1-BA9D-99928D19AF04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DF0ED5-A971-408F-A055-C7E5D7A623C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A81F353-4C5B-4A37-9846-2C1E2D0FC25F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2B74EA3-11CE-4D3F-99AD-162563447653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8F41896B-6DDA-4F82-9F74-3EBF93A3CD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78992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57" name="Picture Placeholder 55">
            <a:extLst>
              <a:ext uri="{FF2B5EF4-FFF2-40B4-BE49-F238E27FC236}">
                <a16:creationId xmlns:a16="http://schemas.microsoft.com/office/drawing/2014/main" id="{EF85499B-C29A-4C8B-922C-7CE4771E35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38384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58" name="Picture Placeholder 55">
            <a:extLst>
              <a:ext uri="{FF2B5EF4-FFF2-40B4-BE49-F238E27FC236}">
                <a16:creationId xmlns:a16="http://schemas.microsoft.com/office/drawing/2014/main" id="{F82A1DB8-0AE7-4E17-B07B-FCF45B85EE1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61976" y="1993392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Picture Placeholder 55">
            <a:extLst>
              <a:ext uri="{FF2B5EF4-FFF2-40B4-BE49-F238E27FC236}">
                <a16:creationId xmlns:a16="http://schemas.microsoft.com/office/drawing/2014/main" id="{A83EEB6C-83B7-471D-B5A4-4071534048D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485568" y="1990724"/>
            <a:ext cx="1691640" cy="1435608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17A96A8C-F792-485A-9BB9-4DEDCA0CE6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79500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6C65AE07-519E-4E3B-8521-621C834391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78733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5" name="Text Placeholder 62">
            <a:extLst>
              <a:ext uri="{FF2B5EF4-FFF2-40B4-BE49-F238E27FC236}">
                <a16:creationId xmlns:a16="http://schemas.microsoft.com/office/drawing/2014/main" id="{FB878318-C287-428B-8105-429BC4B03F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839151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4" name="Text Placeholder 60">
            <a:extLst>
              <a:ext uri="{FF2B5EF4-FFF2-40B4-BE49-F238E27FC236}">
                <a16:creationId xmlns:a16="http://schemas.microsoft.com/office/drawing/2014/main" id="{1465E516-2CEF-4F9E-9375-7D41DCFCBB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38384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7" name="Text Placeholder 62">
            <a:extLst>
              <a:ext uri="{FF2B5EF4-FFF2-40B4-BE49-F238E27FC236}">
                <a16:creationId xmlns:a16="http://schemas.microsoft.com/office/drawing/2014/main" id="{FE012CE3-36AA-4016-A88E-27BCFFEFD69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662743" y="3781425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6" name="Text Placeholder 60">
            <a:extLst>
              <a:ext uri="{FF2B5EF4-FFF2-40B4-BE49-F238E27FC236}">
                <a16:creationId xmlns:a16="http://schemas.microsoft.com/office/drawing/2014/main" id="{8D5671AF-0137-4226-8A84-2784817E51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61976" y="4232949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9" name="Text Placeholder 62">
            <a:extLst>
              <a:ext uri="{FF2B5EF4-FFF2-40B4-BE49-F238E27FC236}">
                <a16:creationId xmlns:a16="http://schemas.microsoft.com/office/drawing/2014/main" id="{DA1587F0-23BF-4FB8-B06C-2B0AA928E93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3112" y="3787288"/>
            <a:ext cx="1711325" cy="365760"/>
          </a:xfrm>
        </p:spPr>
        <p:txBody>
          <a:bodyPr>
            <a:noAutofit/>
          </a:bodyPr>
          <a:lstStyle>
            <a:lvl1pPr>
              <a:buNone/>
              <a:defRPr sz="2000" b="1"/>
            </a:lvl1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8" name="Text Placeholder 60">
            <a:extLst>
              <a:ext uri="{FF2B5EF4-FFF2-40B4-BE49-F238E27FC236}">
                <a16:creationId xmlns:a16="http://schemas.microsoft.com/office/drawing/2014/main" id="{565C0B22-B5E7-44BB-A17C-7FB5BB5D82B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432345" y="4238812"/>
            <a:ext cx="1711572" cy="638175"/>
          </a:xfrm>
        </p:spPr>
        <p:txBody>
          <a:bodyPr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711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_Content 2 column (comparison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5437186" cy="535354"/>
          </a:xfrm>
        </p:spPr>
        <p:txBody>
          <a:bodyPr anchor="b">
            <a:no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427370"/>
            <a:ext cx="5429114" cy="351555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731375"/>
            <a:ext cx="5436392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427370"/>
            <a:ext cx="5436391" cy="351555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813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7931" y="5260967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rot="2700000">
            <a:off x="10834944" y="17126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00000">
            <a:off x="10849344" y="51834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CCE83C-72C8-4181-8D03-7CFB23A6F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Autofit/>
          </a:bodyPr>
          <a:lstStyle>
            <a:lvl1pPr>
              <a:defRPr lang="en-US" sz="48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6FCDFCC-38D1-43A4-918F-491DBA6B2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731375"/>
            <a:ext cx="3563936" cy="535354"/>
          </a:xfrm>
        </p:spPr>
        <p:txBody>
          <a:bodyPr anchor="b">
            <a:noAutofit/>
          </a:bodyPr>
          <a:lstStyle>
            <a:lvl1pPr marL="0" indent="0">
              <a:buNone/>
              <a:defRPr sz="20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8A9CB740-8581-4D62-8481-7ECBBEDA7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476" y="2432304"/>
            <a:ext cx="3563936" cy="3515555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AB16E493-D962-46EC-BBB8-D7E68A6404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41573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/>
              <a:t>Click to edit Master text styles</a:t>
            </a:r>
          </a:p>
        </p:txBody>
      </p:sp>
      <p:sp>
        <p:nvSpPr>
          <p:cNvPr id="23" name="Content Placeholder 5">
            <a:extLst>
              <a:ext uri="{FF2B5EF4-FFF2-40B4-BE49-F238E27FC236}">
                <a16:creationId xmlns:a16="http://schemas.microsoft.com/office/drawing/2014/main" id="{88CC7C67-1BA6-42A6-B9D3-8EDF70A3DB3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41573" y="2427370"/>
            <a:ext cx="3508755" cy="3515555"/>
          </a:xfrm>
        </p:spPr>
        <p:txBody>
          <a:bodyPr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C17092A6-D0E6-4EF2-B3B8-AE35438D4D77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8139659" y="1731375"/>
            <a:ext cx="3566160" cy="535354"/>
          </a:xfrm>
        </p:spPr>
        <p:txBody>
          <a:bodyPr vert="horz" wrap="square" lIns="0" tIns="0" rIns="0" bIns="0" rtlCol="0" anchor="b">
            <a:noAutofit/>
          </a:bodyPr>
          <a:lstStyle>
            <a:lvl1pPr>
              <a:buNone/>
              <a:defRPr lang="en-US" sz="2000" b="0" cap="all" spc="200" baseline="0" dirty="0">
                <a:solidFill>
                  <a:schemeClr val="tx1"/>
                </a:solidFill>
              </a:defRPr>
            </a:lvl1pPr>
          </a:lstStyle>
          <a:p>
            <a:pPr marL="228600" lvl="0" indent="-228600"/>
            <a:r>
              <a:rPr lang="en-US" dirty="0"/>
              <a:t>Click to EDIT</a:t>
            </a: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4534254A-2561-400F-87CB-18A8D35381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139659" y="2427370"/>
            <a:ext cx="3508755" cy="3515555"/>
          </a:xfrm>
        </p:spPr>
        <p:txBody>
          <a:bodyPr>
            <a:noAutofit/>
          </a:bodyPr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504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949202B-67AE-417A-A336-DF5257FFD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508500"/>
            <a:ext cx="4500562" cy="1562959"/>
          </a:xfrm>
        </p:spPr>
        <p:txBody>
          <a:bodyPr wrap="square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786D546-2834-435F-950F-DCEFE654B3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776472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BD763BD-EAC5-4DB8-81AF-9743BB6A957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62411" y="4508500"/>
            <a:ext cx="6221412" cy="1563688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>
              <a:buNone/>
              <a:defRPr sz="1900"/>
            </a:lvl2pPr>
            <a:lvl3pPr>
              <a:buNone/>
              <a:defRPr sz="1900"/>
            </a:lvl3pPr>
            <a:lvl4pPr>
              <a:buNone/>
              <a:defRPr sz="1900"/>
            </a:lvl4pPr>
            <a:lvl5pPr>
              <a:buNone/>
              <a:defRPr sz="1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46AF837-10C6-44A5-B8D6-960A57487B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225773" y="385222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425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>
            <a:extLst>
              <a:ext uri="{FF2B5EF4-FFF2-40B4-BE49-F238E27FC236}">
                <a16:creationId xmlns:a16="http://schemas.microsoft.com/office/drawing/2014/main" id="{97246E34-E6EE-4BF3-A0D3-A20868B5A5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3" y="549275"/>
            <a:ext cx="5437187" cy="2986234"/>
          </a:xfrm>
        </p:spPr>
        <p:txBody>
          <a:bodyPr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45BE5FFB-47D1-4474-B6CA-C3C936DF2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827610"/>
            <a:ext cx="5437187" cy="2265216"/>
          </a:xfrm>
        </p:spPr>
        <p:txBody>
          <a:bodyPr>
            <a:noAutofit/>
          </a:bodyPr>
          <a:lstStyle>
            <a:lvl1pPr>
              <a:buNone/>
              <a:defRPr sz="2400"/>
            </a:lvl1pPr>
          </a:lstStyle>
          <a:p>
            <a:r>
              <a:rPr lang="en-US">
                <a:solidFill>
                  <a:schemeClr val="tx1">
                    <a:alpha val="60000"/>
                  </a:schemeClr>
                </a:solidFill>
              </a:rPr>
              <a:t>Click to edit Master subtitle style</a:t>
            </a:r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08D9209-1A62-4AC3-BF92-94348A9BC06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56248" y="548640"/>
            <a:ext cx="5084064" cy="288036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FADBFB6B-1787-4549-91B6-D748C66B13C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56248" y="3429000"/>
            <a:ext cx="5084064" cy="288036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6966E3E-9B30-4375-AC9A-23256CC87D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1161347" y="125399"/>
            <a:ext cx="1404698" cy="1155641"/>
            <a:chOff x="11161347" y="125399"/>
            <a:chExt cx="1404698" cy="1155641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EBBC5A2-A37E-47DF-9230-9A75067F188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161347" y="125399"/>
              <a:ext cx="1341675" cy="926985"/>
            </a:xfrm>
            <a:custGeom>
              <a:avLst/>
              <a:gdLst>
                <a:gd name="connsiteX0" fmla="*/ 1049126 w 1341675"/>
                <a:gd name="connsiteY0" fmla="*/ 8962 h 926985"/>
                <a:gd name="connsiteX1" fmla="*/ 1341675 w 1341675"/>
                <a:gd name="connsiteY1" fmla="*/ 301511 h 926985"/>
                <a:gd name="connsiteX2" fmla="*/ 1130649 w 1341675"/>
                <a:gd name="connsiteY2" fmla="*/ 512537 h 926985"/>
                <a:gd name="connsiteX3" fmla="*/ 1107397 w 1341675"/>
                <a:gd name="connsiteY3" fmla="*/ 499917 h 926985"/>
                <a:gd name="connsiteX4" fmla="*/ 926985 w 1341675"/>
                <a:gd name="connsiteY4" fmla="*/ 463493 h 926985"/>
                <a:gd name="connsiteX5" fmla="*/ 463493 w 1341675"/>
                <a:gd name="connsiteY5" fmla="*/ 926985 h 926985"/>
                <a:gd name="connsiteX6" fmla="*/ 0 w 1341675"/>
                <a:gd name="connsiteY6" fmla="*/ 926985 h 926985"/>
                <a:gd name="connsiteX7" fmla="*/ 926985 w 1341675"/>
                <a:gd name="connsiteY7" fmla="*/ 0 h 926985"/>
                <a:gd name="connsiteX8" fmla="*/ 1021763 w 1341675"/>
                <a:gd name="connsiteY8" fmla="*/ 4786 h 92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1675" h="926985">
                  <a:moveTo>
                    <a:pt x="1049126" y="8962"/>
                  </a:moveTo>
                  <a:lnTo>
                    <a:pt x="1341675" y="301511"/>
                  </a:lnTo>
                  <a:lnTo>
                    <a:pt x="1130649" y="512537"/>
                  </a:lnTo>
                  <a:lnTo>
                    <a:pt x="1107397" y="499917"/>
                  </a:lnTo>
                  <a:cubicBezTo>
                    <a:pt x="1051945" y="476462"/>
                    <a:pt x="990979" y="463493"/>
                    <a:pt x="926985" y="463493"/>
                  </a:cubicBezTo>
                  <a:cubicBezTo>
                    <a:pt x="671005" y="463493"/>
                    <a:pt x="463493" y="671005"/>
                    <a:pt x="463493" y="926985"/>
                  </a:cubicBezTo>
                  <a:lnTo>
                    <a:pt x="0" y="926985"/>
                  </a:lnTo>
                  <a:cubicBezTo>
                    <a:pt x="0" y="415026"/>
                    <a:pt x="415025" y="0"/>
                    <a:pt x="926985" y="0"/>
                  </a:cubicBezTo>
                  <a:cubicBezTo>
                    <a:pt x="958982" y="0"/>
                    <a:pt x="990601" y="1621"/>
                    <a:pt x="1021763" y="478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54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1781B9A-C230-4FFC-90A8-E0571B1DEDA7}"/>
                </a:ext>
              </a:extLst>
            </p:cNvPr>
            <p:cNvSpPr/>
            <p:nvPr/>
          </p:nvSpPr>
          <p:spPr>
            <a:xfrm rot="2700000">
              <a:off x="11798454" y="994196"/>
              <a:ext cx="107098" cy="46658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innerShdw blurRad="63500" dist="254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295925C-3570-40F1-B3CE-07D947ED4643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11228590" y="129580"/>
              <a:ext cx="1337455" cy="1042921"/>
            </a:xfrm>
            <a:custGeom>
              <a:avLst/>
              <a:gdLst>
                <a:gd name="connsiteX0" fmla="*/ 1084058 w 1337455"/>
                <a:gd name="connsiteY0" fmla="*/ 16081 h 1042921"/>
                <a:gd name="connsiteX1" fmla="*/ 1337455 w 1337455"/>
                <a:gd name="connsiteY1" fmla="*/ 269477 h 1042921"/>
                <a:gd name="connsiteX2" fmla="*/ 1060775 w 1337455"/>
                <a:gd name="connsiteY2" fmla="*/ 546158 h 1042921"/>
                <a:gd name="connsiteX3" fmla="*/ 1020394 w 1337455"/>
                <a:gd name="connsiteY3" fmla="*/ 532055 h 1042921"/>
                <a:gd name="connsiteX4" fmla="*/ 926985 w 1337455"/>
                <a:gd name="connsiteY4" fmla="*/ 521461 h 1042921"/>
                <a:gd name="connsiteX5" fmla="*/ 463492 w 1337455"/>
                <a:gd name="connsiteY5" fmla="*/ 1042921 h 1042921"/>
                <a:gd name="connsiteX6" fmla="*/ 0 w 1337455"/>
                <a:gd name="connsiteY6" fmla="*/ 1042921 h 1042921"/>
                <a:gd name="connsiteX7" fmla="*/ 926984 w 1337455"/>
                <a:gd name="connsiteY7" fmla="*/ 0 h 1042921"/>
                <a:gd name="connsiteX8" fmla="*/ 1021763 w 1337455"/>
                <a:gd name="connsiteY8" fmla="*/ 5384 h 1042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7455" h="1042921">
                  <a:moveTo>
                    <a:pt x="1084058" y="16081"/>
                  </a:moveTo>
                  <a:lnTo>
                    <a:pt x="1337455" y="269477"/>
                  </a:lnTo>
                  <a:lnTo>
                    <a:pt x="1060775" y="546158"/>
                  </a:lnTo>
                  <a:lnTo>
                    <a:pt x="1020394" y="532055"/>
                  </a:lnTo>
                  <a:cubicBezTo>
                    <a:pt x="990222" y="525109"/>
                    <a:pt x="958982" y="521461"/>
                    <a:pt x="926985" y="521461"/>
                  </a:cubicBezTo>
                  <a:cubicBezTo>
                    <a:pt x="671005" y="521461"/>
                    <a:pt x="463493" y="754927"/>
                    <a:pt x="463492" y="1042921"/>
                  </a:cubicBezTo>
                  <a:lnTo>
                    <a:pt x="0" y="1042921"/>
                  </a:lnTo>
                  <a:cubicBezTo>
                    <a:pt x="0" y="466932"/>
                    <a:pt x="415025" y="0"/>
                    <a:pt x="926984" y="0"/>
                  </a:cubicBezTo>
                  <a:cubicBezTo>
                    <a:pt x="958982" y="0"/>
                    <a:pt x="990600" y="1824"/>
                    <a:pt x="1021763" y="5384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94664AE-6DC5-428F-9AC4-5A8F67571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94036" y="5610392"/>
            <a:ext cx="667802" cy="631474"/>
            <a:chOff x="10478914" y="1506691"/>
            <a:chExt cx="667802" cy="63147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288F304-7DF7-42FB-BD6F-D575128A1DDE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04835D9-7DE9-4DDD-A6C2-1C526822700A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3C43C1C-00B3-40E0-B073-B8C56206D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303845" y="5427212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724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79205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243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693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235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2800DDF-E027-D247-8B9C-FD6D687659D9}" type="datetimeFigureOut">
              <a:rPr lang="en-US" smtClean="0"/>
              <a:pPr/>
              <a:t>8/26/24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6D4041F-07D4-3747-95BF-643009698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2800DDF-E027-D247-8B9C-FD6D687659D9}" type="datetimeFigureOut">
              <a:rPr lang="en-US" smtClean="0"/>
              <a:pPr/>
              <a:t>8/26/24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6D4041F-07D4-3747-95BF-643009698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2800DDF-E027-D247-8B9C-FD6D687659D9}" type="datetimeFigureOut">
              <a:rPr lang="en-US" smtClean="0"/>
              <a:pPr/>
              <a:t>8/26/24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6D4041F-07D4-3747-95BF-643009698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716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032" y="1681711"/>
            <a:ext cx="5158153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032" y="2504599"/>
            <a:ext cx="5158153" cy="3685030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1460" y="1681711"/>
            <a:ext cx="5183306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1460" y="2504599"/>
            <a:ext cx="5183306" cy="3685030"/>
          </a:xfrm>
        </p:spPr>
        <p:txBody>
          <a:bodyPr/>
          <a:lstStyle>
            <a:lvl1pPr marL="258707" indent="-258707">
              <a:defRPr lang="fr-FR" sz="3169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776120" indent="-258707">
              <a:defRPr lang="fr-FR" sz="2716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293533" indent="-258707">
              <a:defRPr lang="fr-FR" sz="2263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58707" lvl="0" indent="-258707" algn="l" defTabSz="1034826" rtl="0" eaLnBrk="1" latinLnBrk="0" hangingPunct="1">
              <a:lnSpc>
                <a:spcPct val="90000"/>
              </a:lnSpc>
              <a:spcBef>
                <a:spcPts val="1132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776120" lvl="1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293533" lvl="2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27th, 2022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LHeC/FCCeh and PERLE Workshop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9632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49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October 3rd, 2022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Status and Plans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1166612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433111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E68F591-F3C7-4872-BBA0-0693794F4F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99414" y="1051551"/>
            <a:ext cx="3565524" cy="2384898"/>
          </a:xfrm>
        </p:spPr>
        <p:txBody>
          <a:bodyPr anchor="b" anchorCtr="0">
            <a:noAutofit/>
          </a:bodyPr>
          <a:lstStyle/>
          <a:p>
            <a:r>
              <a:rPr lang="en-US" sz="4800" dirty="0"/>
              <a:t>3DFloat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67766A8-18D5-4391-8DB7-7BFF642763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7029450" cy="6858000"/>
          </a:xfrm>
          <a:solidFill>
            <a:schemeClr val="accent5"/>
          </a:solidFill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B6FF8E2-165B-49EB-8120-14190F9491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rot="5400000">
            <a:off x="10915300" y="5534727"/>
            <a:ext cx="667802" cy="631474"/>
            <a:chOff x="10478914" y="1506691"/>
            <a:chExt cx="667802" cy="631474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9B763A7-EE7D-4306-8306-01E8C86E6350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B3A935F-6844-4FCE-B0AE-5492715A58F1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16EB97-6E8A-4B50-8701-7CB158044D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999413" y="3568700"/>
            <a:ext cx="3565524" cy="1731963"/>
          </a:xfrm>
        </p:spPr>
        <p:txBody>
          <a:bodyPr>
            <a:noAutofit/>
          </a:bodyPr>
          <a:lstStyle>
            <a:lvl1pPr>
              <a:buNone/>
              <a:defRPr sz="2000"/>
            </a:lvl1pPr>
            <a:lvl2pPr>
              <a:buNone/>
              <a:defRPr sz="2000"/>
            </a:lvl2pPr>
            <a:lvl3pPr>
              <a:buNone/>
              <a:defRPr sz="2000"/>
            </a:lvl3pPr>
            <a:lvl4pPr>
              <a:buNone/>
              <a:defRPr sz="2000"/>
            </a:lvl4pPr>
            <a:lvl5pPr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7698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0923D16-1EC5-4C17-ABA8-B13A1256B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4" y="549275"/>
            <a:ext cx="3565524" cy="1997855"/>
          </a:xfrm>
        </p:spPr>
        <p:txBody>
          <a:bodyPr wrap="square" anchor="b" anchorCtr="0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294D8B-CF64-4C26-8C78-57A375E7D33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50863" y="2677306"/>
            <a:ext cx="3565525" cy="3415519"/>
          </a:xfrm>
        </p:spPr>
        <p:txBody>
          <a:bodyPr anchor="t" anchorCtr="0">
            <a:noAutofit/>
          </a:bodyPr>
          <a:lstStyle>
            <a:lvl1pPr>
              <a:buNone/>
              <a:defRPr/>
            </a:lvl1pPr>
          </a:lstStyle>
          <a:p>
            <a:pPr>
              <a:lnSpc>
                <a:spcPct val="120000"/>
              </a:lnSpc>
            </a:pPr>
            <a:r>
              <a:rPr lang="en-US" sz="1600" dirty="0"/>
              <a:t>Click to add text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7BCF456-426F-435B-8DF0-A32A44F5A8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08928" y="1596771"/>
            <a:ext cx="3448558" cy="3448558"/>
          </a:xfrm>
          <a:custGeom>
            <a:avLst/>
            <a:gdLst>
              <a:gd name="connsiteX0" fmla="*/ 1724279 w 3448558"/>
              <a:gd name="connsiteY0" fmla="*/ 0 h 3448558"/>
              <a:gd name="connsiteX1" fmla="*/ 3448558 w 3448558"/>
              <a:gd name="connsiteY1" fmla="*/ 1724279 h 3448558"/>
              <a:gd name="connsiteX2" fmla="*/ 1724279 w 3448558"/>
              <a:gd name="connsiteY2" fmla="*/ 3448558 h 3448558"/>
              <a:gd name="connsiteX3" fmla="*/ 0 w 3448558"/>
              <a:gd name="connsiteY3" fmla="*/ 1724279 h 3448558"/>
              <a:gd name="connsiteX4" fmla="*/ 1724279 w 3448558"/>
              <a:gd name="connsiteY4" fmla="*/ 0 h 3448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8558" h="3448558">
                <a:moveTo>
                  <a:pt x="1724279" y="0"/>
                </a:moveTo>
                <a:cubicBezTo>
                  <a:pt x="2676572" y="0"/>
                  <a:pt x="3448558" y="771986"/>
                  <a:pt x="3448558" y="1724279"/>
                </a:cubicBezTo>
                <a:cubicBezTo>
                  <a:pt x="3448558" y="2676572"/>
                  <a:pt x="2676572" y="3448558"/>
                  <a:pt x="1724279" y="3448558"/>
                </a:cubicBezTo>
                <a:cubicBezTo>
                  <a:pt x="771986" y="3448558"/>
                  <a:pt x="0" y="2676572"/>
                  <a:pt x="0" y="1724279"/>
                </a:cubicBezTo>
                <a:cubicBezTo>
                  <a:pt x="0" y="771986"/>
                  <a:pt x="771986" y="0"/>
                  <a:pt x="1724279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813A609-7079-46D5-9C1D-52004ABDAC9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18575" y="596392"/>
            <a:ext cx="2263776" cy="2263776"/>
          </a:xfrm>
          <a:custGeom>
            <a:avLst/>
            <a:gdLst>
              <a:gd name="connsiteX0" fmla="*/ 1131888 w 2263776"/>
              <a:gd name="connsiteY0" fmla="*/ 0 h 2263776"/>
              <a:gd name="connsiteX1" fmla="*/ 2263776 w 2263776"/>
              <a:gd name="connsiteY1" fmla="*/ 1131888 h 2263776"/>
              <a:gd name="connsiteX2" fmla="*/ 1131888 w 2263776"/>
              <a:gd name="connsiteY2" fmla="*/ 2263776 h 2263776"/>
              <a:gd name="connsiteX3" fmla="*/ 0 w 2263776"/>
              <a:gd name="connsiteY3" fmla="*/ 1131888 h 2263776"/>
              <a:gd name="connsiteX4" fmla="*/ 1131888 w 2263776"/>
              <a:gd name="connsiteY4" fmla="*/ 0 h 2263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3776" h="2263776">
                <a:moveTo>
                  <a:pt x="1131888" y="0"/>
                </a:moveTo>
                <a:cubicBezTo>
                  <a:pt x="1757012" y="0"/>
                  <a:pt x="2263776" y="506764"/>
                  <a:pt x="2263776" y="1131888"/>
                </a:cubicBezTo>
                <a:cubicBezTo>
                  <a:pt x="2263776" y="1757012"/>
                  <a:pt x="1757012" y="2263776"/>
                  <a:pt x="1131888" y="2263776"/>
                </a:cubicBezTo>
                <a:cubicBezTo>
                  <a:pt x="506764" y="2263776"/>
                  <a:pt x="0" y="1757012"/>
                  <a:pt x="0" y="1131888"/>
                </a:cubicBezTo>
                <a:cubicBezTo>
                  <a:pt x="0" y="506764"/>
                  <a:pt x="506764" y="0"/>
                  <a:pt x="113188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A14F21DF-D5E0-4C6C-BA2C-D69D65DBB1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91612" y="3324733"/>
            <a:ext cx="2936876" cy="2936876"/>
          </a:xfrm>
          <a:custGeom>
            <a:avLst/>
            <a:gdLst>
              <a:gd name="connsiteX0" fmla="*/ 1468438 w 2936876"/>
              <a:gd name="connsiteY0" fmla="*/ 0 h 2936876"/>
              <a:gd name="connsiteX1" fmla="*/ 2936876 w 2936876"/>
              <a:gd name="connsiteY1" fmla="*/ 1468438 h 2936876"/>
              <a:gd name="connsiteX2" fmla="*/ 1468438 w 2936876"/>
              <a:gd name="connsiteY2" fmla="*/ 2936876 h 2936876"/>
              <a:gd name="connsiteX3" fmla="*/ 0 w 2936876"/>
              <a:gd name="connsiteY3" fmla="*/ 1468438 h 2936876"/>
              <a:gd name="connsiteX4" fmla="*/ 1468438 w 2936876"/>
              <a:gd name="connsiteY4" fmla="*/ 0 h 2936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6876" h="2936876">
                <a:moveTo>
                  <a:pt x="1468438" y="0"/>
                </a:moveTo>
                <a:cubicBezTo>
                  <a:pt x="2279434" y="0"/>
                  <a:pt x="2936876" y="657442"/>
                  <a:pt x="2936876" y="1468438"/>
                </a:cubicBezTo>
                <a:cubicBezTo>
                  <a:pt x="2936876" y="2279434"/>
                  <a:pt x="2279434" y="2936876"/>
                  <a:pt x="1468438" y="2936876"/>
                </a:cubicBezTo>
                <a:cubicBezTo>
                  <a:pt x="657442" y="2936876"/>
                  <a:pt x="0" y="2279434"/>
                  <a:pt x="0" y="1468438"/>
                </a:cubicBezTo>
                <a:cubicBezTo>
                  <a:pt x="0" y="657442"/>
                  <a:pt x="657442" y="0"/>
                  <a:pt x="1468438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2FF63B4-C261-4597-9EE0-811D250B9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6548755" y="850167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92CF088-7F97-4A11-8A81-0EF641F69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602297" y="5691007"/>
            <a:ext cx="667802" cy="631474"/>
            <a:chOff x="3409557" y="4940429"/>
            <a:chExt cx="667802" cy="631474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65B23B7-CE74-4974-ABD8-BFA31D583416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3537358" y="4940429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F99BB1F-6C9D-4972-9EF4-98ACD7BE71E5}"/>
                </a:ext>
              </a:extLst>
            </p:cNvPr>
            <p:cNvSpPr/>
            <p:nvPr/>
          </p:nvSpPr>
          <p:spPr>
            <a:xfrm rot="13500000">
              <a:off x="3544558" y="4858365"/>
              <a:ext cx="270000" cy="54000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90325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30" tIns="45715" rIns="91430" bIns="45715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auto">
          <a:xfrm>
            <a:off x="9385685" y="6538260"/>
            <a:ext cx="294640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 CERN</a:t>
            </a: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11277600" y="6553201"/>
            <a:ext cx="914400" cy="269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auto">
          <a:xfrm>
            <a:off x="-1" y="6556375"/>
            <a:ext cx="8908473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500" dirty="0" err="1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LHeC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/FCC-eh beam dynamics and machine-detector interface workshop, Krakow, September 2024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xStyles>
    <p:titleStyle>
      <a:lvl1pPr algn="ctr" defTabSz="45715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2" indent="-342862" algn="l" defTabSz="45715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8" indent="-285718" algn="l" defTabSz="45715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74" indent="-228574" algn="l" defTabSz="45715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23" indent="-228574" algn="l" defTabSz="45715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72" indent="-228574" algn="l" defTabSz="45715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22" indent="-228574" algn="l" defTabSz="45715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71" indent="-228574" algn="l" defTabSz="45715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20" indent="-228574" algn="l" defTabSz="45715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70" indent="-228574" algn="l" defTabSz="45715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0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8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8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98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47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96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46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96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r>
              <a:rPr lang="en-US"/>
              <a:t>Tuesday, February 2, 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lumMod val="65000"/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9050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0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2" pos="3840">
          <p15:clr>
            <a:srgbClr val="F26B43"/>
          </p15:clr>
        </p15:guide>
        <p15:guide id="33" orient="horz" pos="2160">
          <p15:clr>
            <a:srgbClr val="F26B43"/>
          </p15:clr>
        </p15:guide>
        <p15:guide id="34" pos="347">
          <p15:clr>
            <a:srgbClr val="F26B43"/>
          </p15:clr>
        </p15:guide>
        <p15:guide id="35" pos="7333">
          <p15:clr>
            <a:srgbClr val="F26B43"/>
          </p15:clr>
        </p15:guide>
        <p15:guide id="36" orient="horz" pos="346">
          <p15:clr>
            <a:srgbClr val="F26B43"/>
          </p15:clr>
        </p15:guide>
        <p15:guide id="37" orient="horz" pos="3974">
          <p15:clr>
            <a:srgbClr val="F26B43"/>
          </p15:clr>
        </p15:guide>
        <p15:guide id="38" pos="824">
          <p15:clr>
            <a:srgbClr val="A4A3A4"/>
          </p15:clr>
        </p15:guide>
        <p15:guide id="39" pos="937">
          <p15:clr>
            <a:srgbClr val="A4A3A4"/>
          </p15:clr>
        </p15:guide>
        <p15:guide id="40" pos="1413">
          <p15:clr>
            <a:srgbClr val="A4A3A4"/>
          </p15:clr>
        </p15:guide>
        <p15:guide id="41" pos="1527">
          <p15:clr>
            <a:srgbClr val="A4A3A4"/>
          </p15:clr>
        </p15:guide>
        <p15:guide id="42" pos="2003">
          <p15:clr>
            <a:srgbClr val="A4A3A4"/>
          </p15:clr>
        </p15:guide>
        <p15:guide id="43" pos="2116">
          <p15:clr>
            <a:srgbClr val="A4A3A4"/>
          </p15:clr>
        </p15:guide>
        <p15:guide id="44" pos="2593">
          <p15:clr>
            <a:srgbClr val="A4A3A4"/>
          </p15:clr>
        </p15:guide>
        <p15:guide id="45" pos="2706">
          <p15:clr>
            <a:srgbClr val="A4A3A4"/>
          </p15:clr>
        </p15:guide>
        <p15:guide id="46" pos="3182">
          <p15:clr>
            <a:srgbClr val="A4A3A4"/>
          </p15:clr>
        </p15:guide>
        <p15:guide id="47" pos="3318">
          <p15:clr>
            <a:srgbClr val="A4A3A4"/>
          </p15:clr>
        </p15:guide>
        <p15:guide id="48" pos="3772">
          <p15:clr>
            <a:srgbClr val="A4A3A4"/>
          </p15:clr>
        </p15:guide>
        <p15:guide id="49" pos="3908">
          <p15:clr>
            <a:srgbClr val="A4A3A4"/>
          </p15:clr>
        </p15:guide>
        <p15:guide id="50" pos="4362">
          <p15:clr>
            <a:srgbClr val="A4A3A4"/>
          </p15:clr>
        </p15:guide>
        <p15:guide id="51" pos="4498">
          <p15:clr>
            <a:srgbClr val="A4A3A4"/>
          </p15:clr>
        </p15:guide>
        <p15:guide id="52" pos="4951">
          <p15:clr>
            <a:srgbClr val="A4A3A4"/>
          </p15:clr>
        </p15:guide>
        <p15:guide id="53" pos="5087">
          <p15:clr>
            <a:srgbClr val="A4A3A4"/>
          </p15:clr>
        </p15:guide>
        <p15:guide id="54" pos="5541">
          <p15:clr>
            <a:srgbClr val="A4A3A4"/>
          </p15:clr>
        </p15:guide>
        <p15:guide id="55" pos="5677">
          <p15:clr>
            <a:srgbClr val="A4A3A4"/>
          </p15:clr>
        </p15:guide>
        <p15:guide id="56" pos="6153">
          <p15:clr>
            <a:srgbClr val="A4A3A4"/>
          </p15:clr>
        </p15:guide>
        <p15:guide id="57" pos="6267">
          <p15:clr>
            <a:srgbClr val="A4A3A4"/>
          </p15:clr>
        </p15:guide>
        <p15:guide id="58" pos="6743">
          <p15:clr>
            <a:srgbClr val="A4A3A4"/>
          </p15:clr>
        </p15:guide>
        <p15:guide id="59" pos="6856">
          <p15:clr>
            <a:srgbClr val="A4A3A4"/>
          </p15:clr>
        </p15:guide>
        <p15:guide id="60" orient="horz" pos="3838">
          <p15:clr>
            <a:srgbClr val="A4A3A4"/>
          </p15:clr>
        </p15:guide>
        <p15:guide id="61" orient="horz" pos="2092">
          <p15:clr>
            <a:srgbClr val="A4A3A4"/>
          </p15:clr>
        </p15:guide>
        <p15:guide id="62" orient="horz" pos="2228">
          <p15:clr>
            <a:srgbClr val="A4A3A4"/>
          </p15:clr>
        </p15:guide>
        <p15:guide id="63" orient="horz" pos="845">
          <p15:clr>
            <a:srgbClr val="A4A3A4"/>
          </p15:clr>
        </p15:guide>
        <p15:guide id="64" orient="horz" pos="958">
          <p15:clr>
            <a:srgbClr val="A4A3A4"/>
          </p15:clr>
        </p15:guide>
        <p15:guide id="65" orient="horz" pos="1480">
          <p15:clr>
            <a:srgbClr val="A4A3A4"/>
          </p15:clr>
        </p15:guide>
        <p15:guide id="66" orient="horz" pos="1593">
          <p15:clr>
            <a:srgbClr val="A4A3A4"/>
          </p15:clr>
        </p15:guide>
        <p15:guide id="67" orient="horz" pos="2727">
          <p15:clr>
            <a:srgbClr val="A4A3A4"/>
          </p15:clr>
        </p15:guide>
        <p15:guide id="68" orient="horz" pos="2840">
          <p15:clr>
            <a:srgbClr val="A4A3A4"/>
          </p15:clr>
        </p15:guide>
        <p15:guide id="69" orient="horz" pos="3339">
          <p15:clr>
            <a:srgbClr val="A4A3A4"/>
          </p15:clr>
        </p15:guide>
        <p15:guide id="70" orient="horz" pos="3475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2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jpeg"/><Relationship Id="rId18" Type="http://schemas.openxmlformats.org/officeDocument/2006/relationships/image" Target="../media/image45.png"/><Relationship Id="rId3" Type="http://schemas.openxmlformats.org/officeDocument/2006/relationships/image" Target="../media/image30.jpeg"/><Relationship Id="rId21" Type="http://schemas.openxmlformats.org/officeDocument/2006/relationships/image" Target="../media/image48.png"/><Relationship Id="rId7" Type="http://schemas.openxmlformats.org/officeDocument/2006/relationships/image" Target="../media/image34.png"/><Relationship Id="rId12" Type="http://schemas.openxmlformats.org/officeDocument/2006/relationships/image" Target="../media/image39.jpeg"/><Relationship Id="rId17" Type="http://schemas.openxmlformats.org/officeDocument/2006/relationships/image" Target="../media/image44.jpeg"/><Relationship Id="rId25" Type="http://schemas.openxmlformats.org/officeDocument/2006/relationships/image" Target="../media/image3.png"/><Relationship Id="rId2" Type="http://schemas.openxmlformats.org/officeDocument/2006/relationships/image" Target="../media/image29.png"/><Relationship Id="rId16" Type="http://schemas.openxmlformats.org/officeDocument/2006/relationships/image" Target="../media/image43.png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24" Type="http://schemas.openxmlformats.org/officeDocument/2006/relationships/image" Target="../media/image50.png"/><Relationship Id="rId5" Type="http://schemas.openxmlformats.org/officeDocument/2006/relationships/image" Target="../media/image32.jpeg"/><Relationship Id="rId15" Type="http://schemas.openxmlformats.org/officeDocument/2006/relationships/image" Target="../media/image42.jpeg"/><Relationship Id="rId23" Type="http://schemas.openxmlformats.org/officeDocument/2006/relationships/image" Target="../media/image49.png"/><Relationship Id="rId10" Type="http://schemas.openxmlformats.org/officeDocument/2006/relationships/image" Target="../media/image37.png"/><Relationship Id="rId19" Type="http://schemas.openxmlformats.org/officeDocument/2006/relationships/image" Target="../media/image46.jpeg"/><Relationship Id="rId4" Type="http://schemas.openxmlformats.org/officeDocument/2006/relationships/image" Target="../media/image31.jpeg"/><Relationship Id="rId9" Type="http://schemas.openxmlformats.org/officeDocument/2006/relationships/image" Target="../media/image36.wmf"/><Relationship Id="rId14" Type="http://schemas.openxmlformats.org/officeDocument/2006/relationships/image" Target="../media/image41.png"/><Relationship Id="rId22" Type="http://schemas.openxmlformats.org/officeDocument/2006/relationships/oleObject" Target="???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2.png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tiff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Relationship Id="rId9" Type="http://schemas.openxmlformats.org/officeDocument/2006/relationships/image" Target="../media/image9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tiff"/><Relationship Id="rId3" Type="http://schemas.openxmlformats.org/officeDocument/2006/relationships/image" Target="../media/image94.png"/><Relationship Id="rId7" Type="http://schemas.openxmlformats.org/officeDocument/2006/relationships/image" Target="../media/image97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Relationship Id="rId9" Type="http://schemas.openxmlformats.org/officeDocument/2006/relationships/image" Target="../media/image9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6A05C-8CEB-4513-7E5F-1501A9C606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2673" y="-56860"/>
            <a:ext cx="10778835" cy="1470025"/>
          </a:xfrm>
        </p:spPr>
        <p:txBody>
          <a:bodyPr>
            <a:normAutofit fontScale="90000"/>
          </a:bodyPr>
          <a:lstStyle/>
          <a:p>
            <a:r>
              <a:rPr lang="en-US" sz="4800" b="1" u="sng" dirty="0">
                <a:solidFill>
                  <a:srgbClr val="FF0000"/>
                </a:solidFill>
              </a:rPr>
              <a:t>Introduction to the </a:t>
            </a:r>
            <a:r>
              <a:rPr lang="en-US" sz="4800" b="1" u="sng" dirty="0" err="1">
                <a:solidFill>
                  <a:srgbClr val="FF0000"/>
                </a:solidFill>
              </a:rPr>
              <a:t>LHeC</a:t>
            </a:r>
            <a:r>
              <a:rPr lang="en-US" sz="4800" b="1" u="sng" dirty="0">
                <a:solidFill>
                  <a:srgbClr val="FF0000"/>
                </a:solidFill>
              </a:rPr>
              <a:t> / FCC-eh machines</a:t>
            </a:r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72445002-6E75-7E07-106C-A917F86C0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94" y="1195082"/>
            <a:ext cx="4963077" cy="50124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DA724A-65AC-0595-D373-2DC5BD69F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3192" y="155222"/>
            <a:ext cx="803274" cy="495390"/>
          </a:xfrm>
          <a:prstGeom prst="rect">
            <a:avLst/>
          </a:prstGeom>
        </p:spPr>
      </p:pic>
      <p:pic>
        <p:nvPicPr>
          <p:cNvPr id="3" name="Picture 2" descr="A person standing at a podium&#10;&#10;Description automatically generated with medium confidence">
            <a:extLst>
              <a:ext uri="{FF2B5EF4-FFF2-40B4-BE49-F238E27FC236}">
                <a16:creationId xmlns:a16="http://schemas.microsoft.com/office/drawing/2014/main" id="{7CCDF3BD-B13E-8C29-EF51-FCA9E1C6ED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2090" y="1195083"/>
            <a:ext cx="6774559" cy="45163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DDA2346-DD26-B5D9-37A3-A5528961366B}"/>
              </a:ext>
            </a:extLst>
          </p:cNvPr>
          <p:cNvSpPr txBox="1"/>
          <p:nvPr/>
        </p:nvSpPr>
        <p:spPr>
          <a:xfrm>
            <a:off x="6340840" y="5886594"/>
            <a:ext cx="2427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memory of Max Klein</a:t>
            </a:r>
          </a:p>
        </p:txBody>
      </p:sp>
    </p:spTree>
    <p:extLst>
      <p:ext uri="{BB962C8B-B14F-4D97-AF65-F5344CB8AC3E}">
        <p14:creationId xmlns:p14="http://schemas.microsoft.com/office/powerpoint/2010/main" val="1797064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8938" y="663882"/>
            <a:ext cx="5952409" cy="58412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8F75363-D06B-6746-9470-D97D18DEB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119" y="991521"/>
            <a:ext cx="2869143" cy="31865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E7FC1EF-EA8A-F84A-9E2B-F13829B0F84D}"/>
              </a:ext>
            </a:extLst>
          </p:cNvPr>
          <p:cNvSpPr txBox="1"/>
          <p:nvPr/>
        </p:nvSpPr>
        <p:spPr>
          <a:xfrm>
            <a:off x="20653" y="991521"/>
            <a:ext cx="2496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Deep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Inelastic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Scattering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947E65-E2A3-584F-94E4-05B7F98D3C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198" y="3873556"/>
            <a:ext cx="2967246" cy="21624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8552" y="206043"/>
            <a:ext cx="7772400" cy="816855"/>
          </a:xfrm>
        </p:spPr>
        <p:txBody>
          <a:bodyPr>
            <a:normAutofit/>
          </a:bodyPr>
          <a:lstStyle/>
          <a:p>
            <a:r>
              <a:rPr lang="en-US" sz="3600" u="sng" dirty="0">
                <a:solidFill>
                  <a:srgbClr val="FF0000"/>
                </a:solidFill>
              </a:rPr>
              <a:t>Physics with Energy Frontier DIS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6876A2-9769-981C-B381-3A2FF20D89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33192" y="155222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886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925730" y="155497"/>
            <a:ext cx="8742271" cy="855225"/>
          </a:xfrm>
        </p:spPr>
        <p:txBody>
          <a:bodyPr/>
          <a:lstStyle/>
          <a:p>
            <a:pPr eaLnBrk="1" hangingPunct="1"/>
            <a:r>
              <a:rPr lang="en-US" sz="3600" u="sng" dirty="0" err="1">
                <a:solidFill>
                  <a:srgbClr val="FF0000"/>
                </a:solidFill>
              </a:rPr>
              <a:t>LHeC</a:t>
            </a:r>
            <a:r>
              <a:rPr lang="en-US" sz="3600" u="sng" dirty="0">
                <a:solidFill>
                  <a:srgbClr val="FF0000"/>
                </a:solidFill>
              </a:rPr>
              <a:t> options: RR and </a:t>
            </a:r>
            <a:r>
              <a:rPr lang="en-US" sz="3600" u="sng" dirty="0" err="1">
                <a:solidFill>
                  <a:srgbClr val="FF0000"/>
                </a:solidFill>
              </a:rPr>
              <a:t>LR</a:t>
            </a:r>
            <a:endParaRPr lang="en-US" sz="3600" u="sng" dirty="0">
              <a:solidFill>
                <a:srgbClr val="FF0000"/>
              </a:solidFill>
            </a:endParaRPr>
          </a:p>
        </p:txBody>
      </p:sp>
      <p:pic>
        <p:nvPicPr>
          <p:cNvPr id="34819" name="Picture 3" descr="CERNcomplex-croppe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793134"/>
            <a:ext cx="848518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1905001" y="1264840"/>
            <a:ext cx="7391400" cy="24384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8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985249" y="883842"/>
            <a:ext cx="1762602" cy="203131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prstTxWarp prst="textNoShape">
              <a:avLst/>
            </a:prstTxWarp>
            <a:spAutoFit/>
          </a:bodyPr>
          <a:lstStyle/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RR </a:t>
            </a:r>
            <a:r>
              <a:rPr lang="en-US" b="1" dirty="0" err="1">
                <a:solidFill>
                  <a:srgbClr val="00B050"/>
                </a:solidFill>
                <a:latin typeface="Arial"/>
                <a:cs typeface="Arial"/>
              </a:rPr>
              <a:t>LHeC</a:t>
            </a:r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:</a:t>
            </a:r>
          </a:p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new ring in </a:t>
            </a:r>
          </a:p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>
                <a:solidFill>
                  <a:srgbClr val="00B050"/>
                </a:solidFill>
                <a:latin typeface="Arial"/>
                <a:cs typeface="Arial"/>
              </a:rPr>
              <a:t>LHC</a:t>
            </a:r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 tunnel,</a:t>
            </a:r>
          </a:p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with bypasses</a:t>
            </a:r>
          </a:p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around </a:t>
            </a:r>
          </a:p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existing</a:t>
            </a:r>
          </a:p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  <a:latin typeface="Arial"/>
                <a:cs typeface="Arial"/>
              </a:rPr>
              <a:t>experiments</a:t>
            </a:r>
          </a:p>
        </p:txBody>
      </p:sp>
      <p:sp>
        <p:nvSpPr>
          <p:cNvPr id="6" name="Oval 5"/>
          <p:cNvSpPr/>
          <p:nvPr/>
        </p:nvSpPr>
        <p:spPr>
          <a:xfrm>
            <a:off x="7086600" y="3855640"/>
            <a:ext cx="1371600" cy="6096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914298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464551" y="3703241"/>
            <a:ext cx="1975201" cy="1200318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prstTxWarp prst="textNoShape">
              <a:avLst/>
            </a:prstTxWarp>
            <a:spAutoFit/>
          </a:bodyPr>
          <a:lstStyle/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</a:rPr>
              <a:t>RR </a:t>
            </a:r>
            <a:r>
              <a:rPr lang="en-US" b="1" dirty="0" err="1">
                <a:solidFill>
                  <a:srgbClr val="00B050"/>
                </a:solidFill>
              </a:rPr>
              <a:t>LHeC</a:t>
            </a:r>
            <a:endParaRPr lang="en-US" b="1" dirty="0">
              <a:solidFill>
                <a:srgbClr val="00B050"/>
              </a:solidFill>
            </a:endParaRPr>
          </a:p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>
                <a:solidFill>
                  <a:srgbClr val="00B050"/>
                </a:solidFill>
              </a:rPr>
              <a:t>e-/e</a:t>
            </a:r>
            <a:r>
              <a:rPr lang="en-US" b="1" dirty="0">
                <a:solidFill>
                  <a:srgbClr val="00B050"/>
                </a:solidFill>
              </a:rPr>
              <a:t>+ injector</a:t>
            </a:r>
          </a:p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</a:rPr>
              <a:t>10 </a:t>
            </a:r>
            <a:r>
              <a:rPr lang="en-US" b="1" dirty="0" err="1">
                <a:solidFill>
                  <a:srgbClr val="00B050"/>
                </a:solidFill>
              </a:rPr>
              <a:t>GeV</a:t>
            </a:r>
            <a:r>
              <a:rPr lang="en-US" b="1" dirty="0">
                <a:solidFill>
                  <a:srgbClr val="00B050"/>
                </a:solidFill>
              </a:rPr>
              <a:t>,</a:t>
            </a:r>
          </a:p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B050"/>
                </a:solidFill>
              </a:rPr>
              <a:t>10 min. filling time</a:t>
            </a: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7543801" y="3855641"/>
            <a:ext cx="1828800" cy="4572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 flipH="1">
            <a:off x="1714500" y="2750740"/>
            <a:ext cx="9144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24" idx="2"/>
          </p:cNvCxnSpPr>
          <p:nvPr/>
        </p:nvCxnSpPr>
        <p:spPr>
          <a:xfrm rot="16200000" flipH="1">
            <a:off x="2724150" y="2731690"/>
            <a:ext cx="8763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1905000" y="240784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anchor="ctr"/>
          <a:lstStyle/>
          <a:p>
            <a:pPr algn="ctr" defTabSz="914298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Arc 19"/>
          <p:cNvSpPr/>
          <p:nvPr/>
        </p:nvSpPr>
        <p:spPr>
          <a:xfrm flipH="1">
            <a:off x="1905000" y="240784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anchor="ctr"/>
          <a:lstStyle/>
          <a:p>
            <a:pPr algn="ctr" defTabSz="914298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3" name="Arc 22"/>
          <p:cNvSpPr/>
          <p:nvPr/>
        </p:nvSpPr>
        <p:spPr>
          <a:xfrm flipH="1" flipV="1">
            <a:off x="2438400" y="324604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anchor="ctr"/>
          <a:lstStyle/>
          <a:p>
            <a:pPr algn="ctr" defTabSz="914298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Arc 23"/>
          <p:cNvSpPr/>
          <p:nvPr/>
        </p:nvSpPr>
        <p:spPr>
          <a:xfrm flipV="1">
            <a:off x="2438400" y="324604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anchor="ctr"/>
          <a:lstStyle/>
          <a:p>
            <a:pPr algn="ctr" defTabSz="914298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524002" y="3911144"/>
            <a:ext cx="1570091" cy="203131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prstTxWarp prst="textNoShape">
              <a:avLst/>
            </a:prstTxWarp>
            <a:spAutoFit/>
          </a:bodyPr>
          <a:lstStyle/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>
                <a:solidFill>
                  <a:srgbClr val="FF0000"/>
                </a:solidFill>
              </a:rPr>
              <a:t>LR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LHeC</a:t>
            </a:r>
            <a:r>
              <a:rPr lang="en-US" b="1" dirty="0">
                <a:solidFill>
                  <a:srgbClr val="FF0000"/>
                </a:solidFill>
              </a:rPr>
              <a:t>:</a:t>
            </a:r>
          </a:p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>
                <a:solidFill>
                  <a:srgbClr val="FF0000"/>
                </a:solidFill>
              </a:rPr>
              <a:t>recirculating</a:t>
            </a:r>
            <a:endParaRPr lang="en-US" b="1" dirty="0">
              <a:solidFill>
                <a:srgbClr val="FF0000"/>
              </a:solidFill>
            </a:endParaRPr>
          </a:p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>
                <a:solidFill>
                  <a:srgbClr val="FF0000"/>
                </a:solidFill>
              </a:rPr>
              <a:t>linac</a:t>
            </a:r>
            <a:r>
              <a:rPr lang="en-US" b="1" dirty="0">
                <a:solidFill>
                  <a:srgbClr val="FF0000"/>
                </a:solidFill>
              </a:rPr>
              <a:t> with</a:t>
            </a:r>
          </a:p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0000"/>
                </a:solidFill>
              </a:rPr>
              <a:t>energy </a:t>
            </a:r>
          </a:p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0000"/>
                </a:solidFill>
              </a:rPr>
              <a:t>recovery,</a:t>
            </a:r>
          </a:p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0000"/>
                </a:solidFill>
              </a:rPr>
              <a:t>or straight</a:t>
            </a:r>
          </a:p>
          <a:p>
            <a:pPr defTabSz="914298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>
                <a:solidFill>
                  <a:srgbClr val="FF0000"/>
                </a:solidFill>
              </a:rPr>
              <a:t>linac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>
            <a:stCxn id="20" idx="2"/>
          </p:cNvCxnSpPr>
          <p:nvPr/>
        </p:nvCxnSpPr>
        <p:spPr>
          <a:xfrm rot="16200000" flipH="1">
            <a:off x="1047751" y="3455590"/>
            <a:ext cx="3238500" cy="15240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EC0A236F-D3FD-40D9-35E0-41E8CE1FD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3192" y="155222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463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381000"/>
            <a:ext cx="7772400" cy="609600"/>
          </a:xfrm>
        </p:spPr>
        <p:txBody>
          <a:bodyPr/>
          <a:lstStyle/>
          <a:p>
            <a:r>
              <a:rPr lang="en-US" sz="2400" b="1" dirty="0">
                <a:solidFill>
                  <a:srgbClr val="0000FF"/>
                </a:solidFill>
              </a:rPr>
              <a:t>  </a:t>
            </a:r>
            <a:r>
              <a:rPr lang="en-US" sz="2400" b="1" dirty="0" err="1">
                <a:solidFill>
                  <a:srgbClr val="0000FF"/>
                </a:solidFill>
              </a:rPr>
              <a:t>LHeC</a:t>
            </a:r>
            <a:r>
              <a:rPr lang="en-US" sz="2400" b="1" dirty="0">
                <a:solidFill>
                  <a:srgbClr val="0000FF"/>
                </a:solidFill>
              </a:rPr>
              <a:t> Proposal endorsed by ECFA (30.11.2007</a:t>
            </a:r>
            <a:r>
              <a:rPr lang="en-US" sz="1800" b="1" dirty="0">
                <a:solidFill>
                  <a:srgbClr val="0000FF"/>
                </a:solidFill>
              </a:rPr>
              <a:t>)</a:t>
            </a:r>
            <a:endParaRPr lang="en-US" dirty="0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2362200" y="1371601"/>
            <a:ext cx="7620000" cy="424731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just"/>
            <a:r>
              <a:rPr lang="en-US" b="1" dirty="0">
                <a:solidFill>
                  <a:prstClr val="black"/>
                </a:solidFill>
              </a:rPr>
              <a:t>As an add-on to the LHC, the </a:t>
            </a:r>
            <a:r>
              <a:rPr lang="en-US" b="1" dirty="0" err="1">
                <a:solidFill>
                  <a:prstClr val="black"/>
                </a:solidFill>
              </a:rPr>
              <a:t>LHeC</a:t>
            </a:r>
            <a:r>
              <a:rPr lang="en-US" b="1" dirty="0">
                <a:solidFill>
                  <a:prstClr val="black"/>
                </a:solidFill>
              </a:rPr>
              <a:t> delivers in excess of 1 </a:t>
            </a:r>
            <a:r>
              <a:rPr lang="en-US" b="1" dirty="0" err="1">
                <a:solidFill>
                  <a:prstClr val="black"/>
                </a:solidFill>
              </a:rPr>
              <a:t>TeV</a:t>
            </a:r>
            <a:r>
              <a:rPr lang="en-US" b="1" dirty="0">
                <a:solidFill>
                  <a:prstClr val="black"/>
                </a:solidFill>
              </a:rPr>
              <a:t> to the electron-quark </a:t>
            </a:r>
            <a:r>
              <a:rPr lang="en-US" b="1" dirty="0" err="1">
                <a:solidFill>
                  <a:prstClr val="black"/>
                </a:solidFill>
              </a:rPr>
              <a:t>cms</a:t>
            </a:r>
            <a:r>
              <a:rPr lang="en-US" b="1" dirty="0">
                <a:solidFill>
                  <a:prstClr val="black"/>
                </a:solidFill>
              </a:rPr>
              <a:t> system</a:t>
            </a:r>
            <a:r>
              <a:rPr lang="en-US" dirty="0">
                <a:solidFill>
                  <a:prstClr val="black"/>
                </a:solidFill>
              </a:rPr>
              <a:t>. It accesses high </a:t>
            </a:r>
            <a:r>
              <a:rPr lang="en-US" dirty="0" err="1">
                <a:solidFill>
                  <a:prstClr val="black"/>
                </a:solidFill>
              </a:rPr>
              <a:t>parton</a:t>
            </a:r>
            <a:r>
              <a:rPr lang="en-US" dirty="0">
                <a:solidFill>
                  <a:prstClr val="black"/>
                </a:solidFill>
              </a:rPr>
              <a:t> densities ‘beyond’ what is expected to be the </a:t>
            </a:r>
            <a:r>
              <a:rPr lang="en-US" dirty="0" err="1">
                <a:solidFill>
                  <a:prstClr val="black"/>
                </a:solidFill>
              </a:rPr>
              <a:t>unitarity</a:t>
            </a:r>
            <a:r>
              <a:rPr lang="en-US" dirty="0">
                <a:solidFill>
                  <a:prstClr val="black"/>
                </a:solidFill>
              </a:rPr>
              <a:t> limit. Its physics is thus fundamental and deserves to be further worked out, also with respect to the findings at the LHC and the final results of the </a:t>
            </a:r>
            <a:r>
              <a:rPr lang="en-US" dirty="0" err="1">
                <a:solidFill>
                  <a:prstClr val="black"/>
                </a:solidFill>
              </a:rPr>
              <a:t>Tevatron</a:t>
            </a:r>
            <a:r>
              <a:rPr lang="en-US" dirty="0">
                <a:solidFill>
                  <a:prstClr val="black"/>
                </a:solidFill>
              </a:rPr>
              <a:t> and of HERA.</a:t>
            </a:r>
          </a:p>
          <a:p>
            <a:pPr algn="just"/>
            <a:endParaRPr lang="en-US" dirty="0">
              <a:solidFill>
                <a:prstClr val="black"/>
              </a:solidFill>
            </a:endParaRPr>
          </a:p>
          <a:p>
            <a:pPr algn="just"/>
            <a:r>
              <a:rPr lang="en-US" b="1" dirty="0">
                <a:solidFill>
                  <a:prstClr val="black"/>
                </a:solidFill>
              </a:rPr>
              <a:t>First considerations of a ring-ring and a </a:t>
            </a:r>
            <a:r>
              <a:rPr lang="en-US" b="1" dirty="0" err="1">
                <a:solidFill>
                  <a:prstClr val="black"/>
                </a:solidFill>
              </a:rPr>
              <a:t>linac</a:t>
            </a:r>
            <a:r>
              <a:rPr lang="en-US" b="1" dirty="0">
                <a:solidFill>
                  <a:prstClr val="black"/>
                </a:solidFill>
              </a:rPr>
              <a:t>-ring accelerator layout  lead to an unprecedented combination of energy and luminosity in lepton-hadron physics</a:t>
            </a:r>
            <a:r>
              <a:rPr lang="en-US" dirty="0">
                <a:solidFill>
                  <a:prstClr val="black"/>
                </a:solidFill>
              </a:rPr>
              <a:t>, exploiting the latest developments in accelerator and detector technology.</a:t>
            </a:r>
          </a:p>
          <a:p>
            <a:pPr algn="just"/>
            <a:endParaRPr lang="en-US" dirty="0">
              <a:solidFill>
                <a:prstClr val="black"/>
              </a:solidFill>
            </a:endParaRPr>
          </a:p>
          <a:p>
            <a:pPr algn="just"/>
            <a:r>
              <a:rPr lang="en-US" b="1" dirty="0">
                <a:solidFill>
                  <a:prstClr val="black"/>
                </a:solidFill>
              </a:rPr>
              <a:t>It is thus proposed  to hold two workshops (2008 and 2009), under the auspices  of ECFA and CERN, with the goal of having a Conceptual Design Report on the accelerator, the experiment and the physics. </a:t>
            </a:r>
            <a:r>
              <a:rPr lang="en-US" dirty="0">
                <a:solidFill>
                  <a:prstClr val="black"/>
                </a:solidFill>
              </a:rPr>
              <a:t> A Technical Design report will then follow if appropriate.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90800" y="6096000"/>
            <a:ext cx="6765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Unanimously supported by </a:t>
            </a:r>
            <a:r>
              <a:rPr lang="en-US" dirty="0" err="1">
                <a:solidFill>
                  <a:prstClr val="black"/>
                </a:solidFill>
              </a:rPr>
              <a:t>rECFA</a:t>
            </a:r>
            <a:r>
              <a:rPr lang="en-US" dirty="0">
                <a:solidFill>
                  <a:prstClr val="black"/>
                </a:solidFill>
              </a:rPr>
              <a:t> and ECFA plenary in November 2007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6897" y="133305"/>
            <a:ext cx="803274" cy="495390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FB5C1551-33E4-4424-FC3C-18EDB0E522A8}"/>
              </a:ext>
            </a:extLst>
          </p:cNvPr>
          <p:cNvSpPr/>
          <p:nvPr/>
        </p:nvSpPr>
        <p:spPr>
          <a:xfrm>
            <a:off x="2286000" y="4349578"/>
            <a:ext cx="7871254" cy="126934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0461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92111" y="866202"/>
            <a:ext cx="9096389" cy="492125"/>
            <a:chOff x="288" y="720"/>
            <a:chExt cx="5730" cy="310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Challenge: </a:t>
              </a:r>
              <a:r>
                <a:rPr lang="en-US" sz="26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Integration in the LHC tunnel</a:t>
              </a:r>
              <a:r>
                <a:rPr lang="en-US" sz="20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5137" y="160945"/>
            <a:ext cx="803274" cy="495390"/>
          </a:xfrm>
          <a:prstGeom prst="rect">
            <a:avLst/>
          </a:prstGeom>
        </p:spPr>
      </p:pic>
      <p:pic>
        <p:nvPicPr>
          <p:cNvPr id="10" name="Picture 9" descr="messfig3_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5783" y="2250693"/>
            <a:ext cx="6412628" cy="3912149"/>
          </a:xfrm>
          <a:prstGeom prst="rect">
            <a:avLst/>
          </a:prstGeom>
        </p:spPr>
      </p:pic>
      <p:pic>
        <p:nvPicPr>
          <p:cNvPr id="11" name="Picture 10" descr="messfig3_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481" y="1392946"/>
            <a:ext cx="5681939" cy="426145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681572" y="1801156"/>
            <a:ext cx="2087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RF</a:t>
            </a:r>
            <a:r>
              <a:rPr lang="de-DE" dirty="0"/>
              <a:t> Installation in IR4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26058" y="5623754"/>
            <a:ext cx="2314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Cryo</a:t>
            </a:r>
            <a:r>
              <a:rPr lang="de-DE" dirty="0"/>
              <a:t> link in IR3</a:t>
            </a:r>
          </a:p>
        </p:txBody>
      </p:sp>
      <p:sp>
        <p:nvSpPr>
          <p:cNvPr id="17" name="TextBox 16"/>
          <p:cNvSpPr txBox="1"/>
          <p:nvPr/>
        </p:nvSpPr>
        <p:spPr>
          <a:xfrm rot="19773881">
            <a:off x="1650200" y="2836869"/>
            <a:ext cx="8760539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rgbClr val="FF0000"/>
                </a:solidFill>
              </a:rPr>
              <a:t>Many Obstacles and interferences with existing LHC machine!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59D9B0CE-5945-FB4E-6063-504CBF99AF45}"/>
              </a:ext>
            </a:extLst>
          </p:cNvPr>
          <p:cNvSpPr txBox="1">
            <a:spLocks noChangeArrowheads="1"/>
          </p:cNvSpPr>
          <p:nvPr/>
        </p:nvSpPr>
        <p:spPr>
          <a:xfrm>
            <a:off x="62528" y="101110"/>
            <a:ext cx="8625017" cy="720725"/>
          </a:xfrm>
          <a:prstGeom prst="rect">
            <a:avLst/>
          </a:prstGeom>
        </p:spPr>
        <p:txBody>
          <a:bodyPr vert="horz" lIns="91430" tIns="45715" rIns="91430" bIns="45715" rtlCol="0" anchor="ctr">
            <a:normAutofit fontScale="85000" lnSpcReduction="10000"/>
          </a:bodyPr>
          <a:lstStyle>
            <a:lvl1pPr algn="ctr" defTabSz="45715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u="sng" dirty="0">
                <a:solidFill>
                  <a:srgbClr val="FF0000"/>
                </a:solidFill>
              </a:rPr>
              <a:t>1</a:t>
            </a:r>
            <a:r>
              <a:rPr lang="en-US" sz="3600" u="sng" baseline="30000" dirty="0">
                <a:solidFill>
                  <a:srgbClr val="FF0000"/>
                </a:solidFill>
              </a:rPr>
              <a:t>st</a:t>
            </a:r>
            <a:r>
              <a:rPr lang="en-US" sz="3600" u="sng" dirty="0">
                <a:solidFill>
                  <a:srgbClr val="FF0000"/>
                </a:solidFill>
              </a:rPr>
              <a:t> Workshop @ </a:t>
            </a:r>
            <a:r>
              <a:rPr lang="en-US" sz="3600" u="sng" dirty="0" err="1">
                <a:solidFill>
                  <a:srgbClr val="FF0000"/>
                </a:solidFill>
              </a:rPr>
              <a:t>Divonne</a:t>
            </a:r>
            <a:r>
              <a:rPr lang="en-US" sz="3600" u="sng" dirty="0">
                <a:solidFill>
                  <a:srgbClr val="FF0000"/>
                </a:solidFill>
              </a:rPr>
              <a:t> in 2008: Ring-Ring Option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81D1B769-5080-305E-DD6B-1BD73EB19548}"/>
              </a:ext>
            </a:extLst>
          </p:cNvPr>
          <p:cNvSpPr/>
          <p:nvPr/>
        </p:nvSpPr>
        <p:spPr>
          <a:xfrm>
            <a:off x="2866768" y="2026507"/>
            <a:ext cx="5955956" cy="3286898"/>
          </a:xfrm>
          <a:prstGeom prst="roundRect">
            <a:avLst/>
          </a:prstGeom>
          <a:gradFill>
            <a:gsLst>
              <a:gs pos="0">
                <a:schemeClr val="accent6"/>
              </a:gs>
              <a:gs pos="100000">
                <a:srgbClr val="FFC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 constraints and limitations implied by a Ring-Ring implementations were judged as to too restrictive</a:t>
            </a:r>
          </a:p>
          <a:p>
            <a:pPr algn="ctr"/>
            <a:endParaRPr lang="en-US" dirty="0"/>
          </a:p>
          <a:p>
            <a:pPr algn="ctr"/>
            <a:r>
              <a:rPr lang="en-US" dirty="0">
                <a:sym typeface="Wingdings" pitchFamily="2" charset="2"/>
              </a:rPr>
              <a:t> </a:t>
            </a:r>
            <a:r>
              <a:rPr lang="en-US" dirty="0" err="1">
                <a:sym typeface="Wingdings" pitchFamily="2" charset="2"/>
              </a:rPr>
              <a:t>Linac</a:t>
            </a:r>
            <a:r>
              <a:rPr lang="en-US" dirty="0">
                <a:sym typeface="Wingdings" pitchFamily="2" charset="2"/>
              </a:rPr>
              <a:t>-Ring Option chosen as the baseline configuration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29699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52543"/>
            <a:ext cx="9724837" cy="7207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3600" u="sng" dirty="0" err="1">
                <a:solidFill>
                  <a:srgbClr val="FF0000"/>
                </a:solidFill>
                <a:latin typeface="Garamond" panose="02020404030301010803" pitchFamily="18" charset="0"/>
              </a:rPr>
              <a:t>LHeC</a:t>
            </a:r>
            <a:r>
              <a:rPr lang="en-US" sz="3600" u="sng" dirty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en-US" sz="3600" u="sng" dirty="0" err="1">
                <a:solidFill>
                  <a:srgbClr val="FF0000"/>
                </a:solidFill>
                <a:latin typeface="Garamond" panose="02020404030301010803" pitchFamily="18" charset="0"/>
              </a:rPr>
              <a:t>Linac</a:t>
            </a:r>
            <a:r>
              <a:rPr lang="en-US" sz="3600" u="sng" dirty="0">
                <a:solidFill>
                  <a:srgbClr val="FF0000"/>
                </a:solidFill>
                <a:latin typeface="Garamond" panose="02020404030301010803" pitchFamily="18" charset="0"/>
              </a:rPr>
              <a:t>-Ring Option: Power &amp; Cost considerations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93332" y="881871"/>
            <a:ext cx="12225209" cy="492125"/>
            <a:chOff x="288" y="720"/>
            <a:chExt cx="5730" cy="310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251" cy="142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539" y="720"/>
              <a:ext cx="5479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2 Super Conducting </a:t>
              </a:r>
              <a:r>
                <a:rPr lang="en-US" sz="2600" dirty="0" err="1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Linacs</a:t>
              </a:r>
              <a:r>
                <a:rPr lang="en-US" sz="26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with </a:t>
              </a: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Energy Recovery</a:t>
              </a:r>
              <a:r>
                <a:rPr lang="en-US" sz="26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&amp; high current (&gt; 6mA)</a:t>
              </a:r>
              <a:endParaRPr lang="en-US" sz="2000" dirty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1128" y="220115"/>
            <a:ext cx="803274" cy="4953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4948" y="1594759"/>
            <a:ext cx="4401697" cy="274049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grpSp>
        <p:nvGrpSpPr>
          <p:cNvPr id="12" name="Group 23"/>
          <p:cNvGrpSpPr>
            <a:grpSpLocks/>
          </p:cNvGrpSpPr>
          <p:nvPr/>
        </p:nvGrpSpPr>
        <p:grpSpPr bwMode="auto">
          <a:xfrm>
            <a:off x="193241" y="4811302"/>
            <a:ext cx="11136403" cy="1600200"/>
            <a:chOff x="194" y="738"/>
            <a:chExt cx="5703" cy="1008"/>
          </a:xfrm>
        </p:grpSpPr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194" y="816"/>
              <a:ext cx="274" cy="142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553" y="738"/>
              <a:ext cx="5344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Efficient Concept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buFont typeface="Wingdings" charset="2"/>
                <a:buChar char="è"/>
              </a:pPr>
              <a:r>
                <a:rPr lang="en-US" sz="2400" dirty="0">
                  <a:solidFill>
                    <a:srgbClr val="0000FF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re-circulation implies cost effective use of the SRF investment 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endParaRP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buFont typeface="Wingdings" charset="2"/>
                <a:buChar char="è"/>
              </a:pPr>
              <a:r>
                <a:rPr lang="en-US" sz="2400" dirty="0">
                  <a:solidFill>
                    <a:srgbClr val="0000FF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ERL implies efficient operation and higher performance reach</a:t>
              </a:r>
              <a:endParaRPr lang="en-US" sz="24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783859" y="1460512"/>
            <a:ext cx="4545785" cy="3046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69" tIns="45685" rIns="91369" bIns="45685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Two 1 km long SC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err="1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linacs</a:t>
            </a:r>
            <a:r>
              <a:rPr lang="en-US" sz="24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in CW operation (Q</a:t>
            </a:r>
            <a:r>
              <a:rPr lang="en-US" sz="2400" baseline="-250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0</a:t>
            </a:r>
            <a:r>
              <a:rPr lang="en-US" sz="24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&gt; 10</a:t>
            </a:r>
            <a:r>
              <a:rPr lang="en-US" sz="2400" baseline="300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10</a:t>
            </a:r>
            <a:r>
              <a:rPr lang="en-US" sz="24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3333CC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 charset="2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è"/>
            </a:pPr>
            <a:r>
              <a:rPr lang="en-US" sz="24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requires Cryogenic system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     comparable to LHC system!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3333CC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è"/>
            </a:pPr>
            <a:r>
              <a:rPr lang="en-US" sz="24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ca. 9km underground tunnel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     infrastructure [SPS size]</a:t>
            </a:r>
            <a:r>
              <a:rPr lang="en-US" sz="24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</a:t>
            </a:r>
            <a:endParaRPr lang="en-US" sz="2400" dirty="0">
              <a:solidFill>
                <a:srgbClr val="800000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 rot="20161716">
            <a:off x="3419468" y="2677508"/>
            <a:ext cx="5800387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8000"/>
                </a:solidFill>
              </a:rPr>
              <a:t>Installation fully decoupled from </a:t>
            </a:r>
            <a:r>
              <a:rPr lang="en-US" sz="2800" b="1" dirty="0" err="1">
                <a:solidFill>
                  <a:srgbClr val="008000"/>
                </a:solidFill>
              </a:rPr>
              <a:t>LHC</a:t>
            </a:r>
            <a:r>
              <a:rPr lang="en-US" sz="2800" b="1" dirty="0">
                <a:solidFill>
                  <a:srgbClr val="008000"/>
                </a:solidFill>
              </a:rPr>
              <a:t> operation!</a:t>
            </a:r>
          </a:p>
        </p:txBody>
      </p:sp>
    </p:spTree>
    <p:extLst>
      <p:ext uri="{BB962C8B-B14F-4D97-AF65-F5344CB8AC3E}">
        <p14:creationId xmlns:p14="http://schemas.microsoft.com/office/powerpoint/2010/main" val="83850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A0023-BB57-19BA-BC23-4B7F48009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302313" cy="1143000"/>
          </a:xfrm>
        </p:spPr>
        <p:txBody>
          <a:bodyPr>
            <a:normAutofit fontScale="90000"/>
          </a:bodyPr>
          <a:lstStyle/>
          <a:p>
            <a:r>
              <a:rPr lang="en-CH" u="sng" dirty="0">
                <a:solidFill>
                  <a:srgbClr val="FF0000"/>
                </a:solidFill>
                <a:latin typeface="Garamond" panose="02020404030301010803" pitchFamily="18" charset="0"/>
              </a:rPr>
              <a:t>Out of 2 initially requested workshops grew over 10!</a:t>
            </a:r>
          </a:p>
        </p:txBody>
      </p:sp>
      <p:pic>
        <p:nvPicPr>
          <p:cNvPr id="5" name="Content Placeholder 4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E6AA0D4A-4222-F5AB-6973-7C24CCA00B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2644" y="1622848"/>
            <a:ext cx="12194644" cy="2664929"/>
          </a:xfrm>
        </p:spPr>
      </p:pic>
      <p:pic>
        <p:nvPicPr>
          <p:cNvPr id="181250" name="Picture 2">
            <a:extLst>
              <a:ext uri="{FF2B5EF4-FFF2-40B4-BE49-F238E27FC236}">
                <a16:creationId xmlns:a16="http://schemas.microsoft.com/office/drawing/2014/main" id="{929AF327-952A-E29D-2A7F-14454CF891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475" y="1684078"/>
            <a:ext cx="3654082" cy="517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167137-E494-CEF5-9E59-B1AC75792D81}"/>
              </a:ext>
            </a:extLst>
          </p:cNvPr>
          <p:cNvSpPr txBox="1"/>
          <p:nvPr/>
        </p:nvSpPr>
        <p:spPr>
          <a:xfrm>
            <a:off x="7681036" y="4808364"/>
            <a:ext cx="43439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dirty="0"/>
              <a:t>Plus many discussions at</a:t>
            </a:r>
          </a:p>
          <a:p>
            <a:r>
              <a:rPr lang="en-CH" sz="2400" dirty="0"/>
              <a:t>IPAC and ICHEP conferences</a:t>
            </a:r>
          </a:p>
          <a:p>
            <a:r>
              <a:rPr lang="en-CH" sz="2400" dirty="0"/>
              <a:t>and FCC, ERL and EIC Workshops!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FDE6F7-5510-51E5-B452-5E483F3C4F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33192" y="155222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20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1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8" descr="logo-example-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914400"/>
            <a:ext cx="31242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9" descr="Logo_Big-BN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5012" y="5676901"/>
            <a:ext cx="3100388" cy="1136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10" descr="Liverpool_UN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0752" y="4876802"/>
            <a:ext cx="2607623" cy="697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1" descr="CI_logo_large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4200" y="1676400"/>
            <a:ext cx="19812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2" descr="cernlogo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21982" y="1066800"/>
            <a:ext cx="132601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14" descr="logo-AU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52602" y="2819400"/>
            <a:ext cx="4402103" cy="7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15" descr="uludag_universitesi1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305802" y="2667002"/>
            <a:ext cx="10715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15200" y="2743202"/>
            <a:ext cx="1028700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73" descr="ankara-logo.gif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48400" y="2743202"/>
            <a:ext cx="10287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24" descr="EPFL-logo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352802" y="4953000"/>
            <a:ext cx="14509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8" name="Picture 28" descr="sera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419602" y="4038601"/>
            <a:ext cx="41830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Picture 29" descr="tobbetu-logo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9590090" y="2743200"/>
            <a:ext cx="1019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0" name="TextBox 30"/>
          <p:cNvSpPr txBox="1">
            <a:spLocks noChangeArrowheads="1"/>
          </p:cNvSpPr>
          <p:nvPr/>
        </p:nvSpPr>
        <p:spPr bwMode="auto">
          <a:xfrm>
            <a:off x="9463090" y="3362325"/>
            <a:ext cx="1016103" cy="338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prstTxWarp prst="textNoShape">
              <a:avLst/>
            </a:prstTxWarp>
            <a:spAutoFit/>
          </a:bodyPr>
          <a:lstStyle/>
          <a:p>
            <a:r>
              <a:rPr lang="en-US" sz="1600" dirty="0" err="1"/>
              <a:t>TOBB</a:t>
            </a:r>
            <a:r>
              <a:rPr lang="en-US" sz="1600" dirty="0"/>
              <a:t> </a:t>
            </a:r>
            <a:r>
              <a:rPr lang="en-US" sz="1600" dirty="0" err="1"/>
              <a:t>ETU</a:t>
            </a:r>
            <a:endParaRPr lang="en-US" sz="1600" dirty="0"/>
          </a:p>
        </p:txBody>
      </p:sp>
      <p:pic>
        <p:nvPicPr>
          <p:cNvPr id="29711" name="Picture 67" descr="desylogo100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352800" y="3886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2" name="Picture 69" descr="ecfasmall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686801" y="4038601"/>
            <a:ext cx="11430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3" name="Picture 13" descr="800px-Ntnu-logo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181600" y="914402"/>
            <a:ext cx="2438400" cy="874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9714" name="Picture 3" descr="clic-logo-myfavorite.jp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686800" y="838200"/>
            <a:ext cx="146208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5" name="Picture 5" descr="logo-c.gif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8602663" y="5334000"/>
            <a:ext cx="1720850" cy="99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7" name="Picture 30" descr="JLab_logo_text_white1.jp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045077" y="1752602"/>
            <a:ext cx="3794125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8" name="Picture 31" descr="weblogo5-legnaro.gif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752600" y="4114801"/>
            <a:ext cx="1447800" cy="9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9" name="Picture 32" descr="logo08-legnaro.gif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1524000" y="5105402"/>
            <a:ext cx="18288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20" name="TextBox 33"/>
          <p:cNvSpPr txBox="1">
            <a:spLocks noChangeArrowheads="1"/>
          </p:cNvSpPr>
          <p:nvPr/>
        </p:nvSpPr>
        <p:spPr bwMode="auto">
          <a:xfrm>
            <a:off x="10021889" y="6172200"/>
            <a:ext cx="549717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3333FF"/>
                </a:solidFill>
              </a:rPr>
              <a:t>KEK</a:t>
            </a:r>
          </a:p>
        </p:txBody>
      </p:sp>
      <p:sp>
        <p:nvSpPr>
          <p:cNvPr id="29721" name="TextBox 4"/>
          <p:cNvSpPr txBox="1">
            <a:spLocks noChangeArrowheads="1"/>
          </p:cNvSpPr>
          <p:nvPr/>
        </p:nvSpPr>
        <p:spPr bwMode="auto">
          <a:xfrm flipH="1">
            <a:off x="1523999" y="194370"/>
            <a:ext cx="9085264" cy="523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0" tIns="45715" rIns="91430" bIns="45715">
            <a:prstTxWarp prst="textNoShape">
              <a:avLst/>
            </a:prstTxWarp>
            <a:spAutoFit/>
          </a:bodyPr>
          <a:lstStyle/>
          <a:p>
            <a:r>
              <a:rPr lang="en-US" sz="2800" b="1" u="sng" dirty="0" err="1">
                <a:solidFill>
                  <a:srgbClr val="FF0000"/>
                </a:solidFill>
                <a:ea typeface="Arial" charset="0"/>
                <a:cs typeface="Arial" charset="0"/>
              </a:rPr>
              <a:t>LHeC</a:t>
            </a:r>
            <a:r>
              <a:rPr lang="en-US" sz="2800" b="1" u="sng" dirty="0">
                <a:solidFill>
                  <a:srgbClr val="FF0000"/>
                </a:solidFill>
                <a:ea typeface="Arial" charset="0"/>
                <a:cs typeface="Arial" charset="0"/>
              </a:rPr>
              <a:t> - Participating Institutes: </a:t>
            </a:r>
            <a:r>
              <a:rPr lang="en-US" sz="2800" b="1" dirty="0">
                <a:solidFill>
                  <a:srgbClr val="1F497D"/>
                </a:solidFill>
                <a:ea typeface="Arial" charset="0"/>
                <a:cs typeface="Arial" charset="0"/>
              </a:rPr>
              <a:t>A very rich collaboration</a:t>
            </a:r>
          </a:p>
        </p:txBody>
      </p:sp>
      <p:graphicFrame>
        <p:nvGraphicFramePr>
          <p:cNvPr id="125956" name="Object 4"/>
          <p:cNvGraphicFramePr>
            <a:graphicFrameLocks noChangeAspect="1"/>
          </p:cNvGraphicFramePr>
          <p:nvPr/>
        </p:nvGraphicFramePr>
        <p:xfrm>
          <a:off x="5412925" y="6000750"/>
          <a:ext cx="3045277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2" imgW="5486400" imgH="812800" progId="Word.Document.12">
                  <p:link updateAutomatic="1"/>
                </p:oleObj>
              </mc:Choice>
              <mc:Fallback>
                <p:oleObj name="Document" r:id="rId22" imgW="5486400" imgH="812800" progId="Word.Document.12">
                  <p:link updateAutomatic="1"/>
                  <p:pic>
                    <p:nvPicPr>
                      <p:cNvPr id="12595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2925" y="6000750"/>
                        <a:ext cx="3045277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954" name="Object 2"/>
          <p:cNvGraphicFramePr>
            <a:graphicFrameLocks noChangeAspect="1"/>
          </p:cNvGraphicFramePr>
          <p:nvPr/>
        </p:nvGraphicFramePr>
        <p:xfrm>
          <a:off x="5480752" y="5849938"/>
          <a:ext cx="620899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2" imgW="774700" imgH="863600" progId="Word.Document.12">
                  <p:link updateAutomatic="1"/>
                </p:oleObj>
              </mc:Choice>
              <mc:Fallback>
                <p:oleObj name="Document" r:id="rId22" imgW="774700" imgH="863600" progId="Word.Document.12">
                  <p:link updateAutomatic="1"/>
                  <p:pic>
                    <p:nvPicPr>
                      <p:cNvPr id="1259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0752" y="5849938"/>
                        <a:ext cx="620899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" name="Picture 27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1242569" y="49053"/>
            <a:ext cx="803274" cy="49539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63416" y="155222"/>
            <a:ext cx="7194883" cy="784578"/>
          </a:xfrm>
        </p:spPr>
        <p:txBody>
          <a:bodyPr>
            <a:normAutofit fontScale="90000"/>
          </a:bodyPr>
          <a:lstStyle/>
          <a:p>
            <a:r>
              <a:rPr lang="en-US" sz="3200" u="sng" dirty="0">
                <a:solidFill>
                  <a:schemeClr val="tx2">
                    <a:lumMod val="75000"/>
                  </a:schemeClr>
                </a:solidFill>
                <a:latin typeface="Avenir Heavy"/>
                <a:cs typeface="Avenir Heavy"/>
              </a:rPr>
              <a:t>CERN Mandate of 2012: 5 main points</a:t>
            </a:r>
            <a:endParaRPr lang="en-US" sz="2000" u="sng" dirty="0">
              <a:solidFill>
                <a:schemeClr val="tx2">
                  <a:lumMod val="75000"/>
                </a:schemeClr>
              </a:solidFill>
              <a:latin typeface="Avenir Heavy"/>
              <a:cs typeface="Avenir Heavy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38016" y="885372"/>
            <a:ext cx="8172785" cy="5170843"/>
          </a:xfrm>
          <a:prstGeom prst="rect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090303" y="6136200"/>
            <a:ext cx="42986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800000"/>
                </a:solidFill>
              </a:rPr>
              <a:t>S.Bertolucci</a:t>
            </a:r>
            <a:r>
              <a:rPr lang="en-US" sz="1400" dirty="0">
                <a:solidFill>
                  <a:srgbClr val="800000"/>
                </a:solidFill>
              </a:rPr>
              <a:t> at Chavannes workshop 6/12 based on </a:t>
            </a:r>
          </a:p>
          <a:p>
            <a:r>
              <a:rPr lang="en-US" sz="1400" b="1" dirty="0">
                <a:solidFill>
                  <a:srgbClr val="800000"/>
                </a:solidFill>
              </a:rPr>
              <a:t>CERN directorate’s decision to include </a:t>
            </a:r>
            <a:r>
              <a:rPr lang="en-US" sz="1400" b="1" dirty="0" err="1">
                <a:solidFill>
                  <a:srgbClr val="800000"/>
                </a:solidFill>
              </a:rPr>
              <a:t>LHeC</a:t>
            </a:r>
            <a:r>
              <a:rPr lang="en-US" sz="1400" b="1" dirty="0">
                <a:solidFill>
                  <a:srgbClr val="800000"/>
                </a:solidFill>
              </a:rPr>
              <a:t> in the MTP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98700" y="939800"/>
            <a:ext cx="77597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F479F"/>
                </a:solidFill>
              </a:rPr>
              <a:t>The mandate for the technology development </a:t>
            </a:r>
            <a:r>
              <a:rPr lang="en-US" b="1" dirty="0">
                <a:solidFill>
                  <a:srgbClr val="3F479F"/>
                </a:solidFill>
              </a:rPr>
              <a:t>includes studies and prototyping of the following key technical components</a:t>
            </a:r>
            <a:r>
              <a:rPr lang="en-US" dirty="0">
                <a:solidFill>
                  <a:srgbClr val="3F479F"/>
                </a:solidFill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8000"/>
                </a:solidFill>
              </a:rPr>
              <a:t>Superconducting RF </a:t>
            </a:r>
            <a:r>
              <a:rPr lang="en-US" dirty="0">
                <a:solidFill>
                  <a:srgbClr val="3F479F"/>
                </a:solidFill>
              </a:rPr>
              <a:t>system for CW operation in an Energy Recovery </a:t>
            </a:r>
            <a:r>
              <a:rPr lang="en-US" dirty="0" err="1">
                <a:solidFill>
                  <a:srgbClr val="3F479F"/>
                </a:solidFill>
              </a:rPr>
              <a:t>Linac</a:t>
            </a:r>
            <a:r>
              <a:rPr lang="en-US" dirty="0">
                <a:solidFill>
                  <a:srgbClr val="3F479F"/>
                </a:solidFill>
              </a:rPr>
              <a:t> (high Q</a:t>
            </a:r>
            <a:r>
              <a:rPr lang="en-US" baseline="-25000" dirty="0">
                <a:solidFill>
                  <a:srgbClr val="3F479F"/>
                </a:solidFill>
              </a:rPr>
              <a:t>0</a:t>
            </a:r>
            <a:r>
              <a:rPr lang="en-US" dirty="0">
                <a:solidFill>
                  <a:srgbClr val="3F479F"/>
                </a:solidFill>
              </a:rPr>
              <a:t> for efficient energy recovery)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8000"/>
                </a:solidFill>
              </a:rPr>
              <a:t>Superconducting magnet development </a:t>
            </a:r>
            <a:r>
              <a:rPr lang="en-US" dirty="0">
                <a:solidFill>
                  <a:srgbClr val="3F479F"/>
                </a:solidFill>
              </a:rPr>
              <a:t>of the insertion regions of the </a:t>
            </a:r>
            <a:r>
              <a:rPr lang="en-US" dirty="0" err="1">
                <a:solidFill>
                  <a:srgbClr val="3F479F"/>
                </a:solidFill>
              </a:rPr>
              <a:t>LHeC</a:t>
            </a:r>
            <a:r>
              <a:rPr lang="en-US" dirty="0">
                <a:solidFill>
                  <a:srgbClr val="3F479F"/>
                </a:solidFill>
              </a:rPr>
              <a:t> with three beams. The studies require the design and construction of short magnet models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3F479F"/>
                </a:solidFill>
              </a:rPr>
              <a:t>Studies related to the </a:t>
            </a:r>
            <a:r>
              <a:rPr lang="en-US" dirty="0">
                <a:solidFill>
                  <a:srgbClr val="008000"/>
                </a:solidFill>
              </a:rPr>
              <a:t>experimental beam pipes </a:t>
            </a:r>
            <a:r>
              <a:rPr lang="en-US" dirty="0">
                <a:solidFill>
                  <a:srgbClr val="3F479F"/>
                </a:solidFill>
              </a:rPr>
              <a:t>with large beam acceptance in a high synchrotron radiation environment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8000"/>
                </a:solidFill>
              </a:rPr>
              <a:t>The design and specification of an ERL test facility </a:t>
            </a:r>
            <a:r>
              <a:rPr lang="en-US" dirty="0">
                <a:solidFill>
                  <a:srgbClr val="3F479F"/>
                </a:solidFill>
              </a:rPr>
              <a:t>for the </a:t>
            </a:r>
            <a:r>
              <a:rPr lang="en-US" dirty="0" err="1">
                <a:solidFill>
                  <a:srgbClr val="3F479F"/>
                </a:solidFill>
              </a:rPr>
              <a:t>LHeC</a:t>
            </a:r>
            <a:r>
              <a:rPr lang="en-US" dirty="0">
                <a:solidFill>
                  <a:srgbClr val="3F479F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8000"/>
                </a:solidFill>
              </a:rPr>
              <a:t>The finalization of the ERL design for the </a:t>
            </a:r>
            <a:r>
              <a:rPr lang="en-US" dirty="0" err="1">
                <a:solidFill>
                  <a:srgbClr val="008000"/>
                </a:solidFill>
              </a:rPr>
              <a:t>LHeC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>
                <a:solidFill>
                  <a:srgbClr val="3F479F"/>
                </a:solidFill>
              </a:rPr>
              <a:t>including a finalization of the optics design, beam dynamics studies and </a:t>
            </a:r>
            <a:r>
              <a:rPr lang="en-US" dirty="0" err="1">
                <a:solidFill>
                  <a:srgbClr val="3F479F"/>
                </a:solidFill>
              </a:rPr>
              <a:t>identificationof</a:t>
            </a:r>
            <a:r>
              <a:rPr lang="en-US" dirty="0">
                <a:solidFill>
                  <a:srgbClr val="3F479F"/>
                </a:solidFill>
              </a:rPr>
              <a:t> potential performance limitations</a:t>
            </a:r>
          </a:p>
          <a:p>
            <a:r>
              <a:rPr lang="en-US" dirty="0">
                <a:solidFill>
                  <a:srgbClr val="3F479F"/>
                </a:solidFill>
              </a:rPr>
              <a:t>The above technological developments require close collaboration between the relevant technical groups at CERN and external collaborators.</a:t>
            </a:r>
          </a:p>
          <a:p>
            <a:r>
              <a:rPr lang="en-US" dirty="0">
                <a:solidFill>
                  <a:srgbClr val="3F479F"/>
                </a:solidFill>
              </a:rPr>
              <a:t>Given the rather tight personnel resource conditions at CERN </a:t>
            </a:r>
            <a:r>
              <a:rPr lang="en-US" b="1" dirty="0">
                <a:solidFill>
                  <a:srgbClr val="3F479F"/>
                </a:solidFill>
              </a:rPr>
              <a:t>the above studies should exploit where possible synergies with  existing CERN studies.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3192" y="155222"/>
            <a:ext cx="803274" cy="495390"/>
          </a:xfrm>
          <a:prstGeom prst="rect">
            <a:avLst/>
          </a:prstGeom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158CD3A-CF34-1CD3-4425-86FF97E9B409}"/>
              </a:ext>
            </a:extLst>
          </p:cNvPr>
          <p:cNvSpPr/>
          <p:nvPr/>
        </p:nvSpPr>
        <p:spPr>
          <a:xfrm>
            <a:off x="2298700" y="1466376"/>
            <a:ext cx="7641366" cy="58820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9B8267E-75B3-1C0B-DD68-C61CD33723CE}"/>
              </a:ext>
            </a:extLst>
          </p:cNvPr>
          <p:cNvSpPr/>
          <p:nvPr/>
        </p:nvSpPr>
        <p:spPr>
          <a:xfrm>
            <a:off x="2275317" y="3345422"/>
            <a:ext cx="7641366" cy="72076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EE6F670-3099-38B7-50F9-8BE8C2277504}"/>
              </a:ext>
            </a:extLst>
          </p:cNvPr>
          <p:cNvSpPr/>
          <p:nvPr/>
        </p:nvSpPr>
        <p:spPr>
          <a:xfrm>
            <a:off x="2304343" y="2081625"/>
            <a:ext cx="7641366" cy="830908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26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009775" y="128886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>
                <a:solidFill>
                  <a:srgbClr val="FF0000"/>
                </a:solidFill>
              </a:rPr>
              <a:t>Superconducting RF Studies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65327" y="930550"/>
            <a:ext cx="8919973" cy="1662115"/>
            <a:chOff x="288" y="720"/>
            <a:chExt cx="5619" cy="1047"/>
          </a:xfrm>
        </p:grpSpPr>
        <p:sp>
          <p:nvSpPr>
            <p:cNvPr id="5326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5" name="Text Box 7"/>
            <p:cNvSpPr txBox="1">
              <a:spLocks noChangeArrowheads="1"/>
            </p:cNvSpPr>
            <p:nvPr/>
          </p:nvSpPr>
          <p:spPr bwMode="auto">
            <a:xfrm>
              <a:off x="634" y="720"/>
              <a:ext cx="5273" cy="1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ts val="12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Choice of the SC RF frequency: </a:t>
              </a:r>
            </a:p>
            <a:p>
              <a:pPr defTabSz="914400" fontAlgn="base">
                <a:spcBef>
                  <a:spcPct val="0"/>
                </a:spcBef>
              </a:pPr>
              <a:r>
                <a:rPr lang="en-US" sz="24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-HL-LHC bunch spacing requires bunch spacing with multiples of</a:t>
              </a:r>
            </a:p>
            <a:p>
              <a:pPr defTabSz="914400" fontAlgn="base">
                <a:spcBef>
                  <a:spcPct val="0"/>
                </a:spcBef>
              </a:pPr>
              <a:r>
                <a:rPr lang="en-US" sz="24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25ns (40.079 MHz)</a:t>
              </a:r>
            </a:p>
            <a:p>
              <a:pPr lvl="1" defTabSz="914400" fontAlgn="base">
                <a:spcBef>
                  <a:spcPct val="0"/>
                </a:spcBef>
                <a:spcAft>
                  <a:spcPts val="1200"/>
                </a:spcAft>
              </a:pPr>
              <a:endParaRPr lang="en-US" dirty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4837" y="323394"/>
            <a:ext cx="803274" cy="49539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06110" y="2443739"/>
            <a:ext cx="6379190" cy="2215991"/>
          </a:xfrm>
          <a:prstGeom prst="rect">
            <a:avLst/>
          </a:prstGeom>
          <a:solidFill>
            <a:srgbClr val="D5B95F">
              <a:alpha val="38000"/>
            </a:srgbClr>
          </a:solidFill>
          <a:ln>
            <a:solidFill>
              <a:srgbClr val="3D49B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Frequency choice: </a:t>
            </a:r>
            <a:r>
              <a:rPr lang="en-GB" sz="2400" i="1" dirty="0"/>
              <a:t>h</a:t>
            </a:r>
            <a:r>
              <a:rPr lang="en-GB" sz="2400" dirty="0"/>
              <a:t> * n* 40.079 MHz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/>
              <a:t>Symmetry in ERL: n=3 </a:t>
            </a:r>
            <a:r>
              <a:rPr lang="en-GB" sz="2400" dirty="0">
                <a:sym typeface="Wingdings"/>
              </a:rPr>
              <a:t> h * </a:t>
            </a:r>
            <a:r>
              <a:rPr lang="en-GB" sz="2400" dirty="0"/>
              <a:t>120.237 MHz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/>
              <a:t>     h=6: 721 MHz     or    h=11: 1.323GHz </a:t>
            </a:r>
          </a:p>
          <a:p>
            <a:r>
              <a:rPr lang="en-US" dirty="0"/>
              <a:t>            SPL &amp; ESS:  704.42 MHz;    ILC &amp; XFEL: 1.3 GHz 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524000" y="4942636"/>
            <a:ext cx="9144000" cy="98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69" tIns="45685" rIns="91369" bIns="45685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Frequencies are slightly different (20MHz) from existing technologies! </a:t>
            </a:r>
          </a:p>
          <a:p>
            <a:pPr defTabSz="914400"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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Can not directly profit from ILC / TESLA and ESS developments</a:t>
            </a:r>
            <a:endParaRPr lang="en-US" dirty="0">
              <a:solidFill>
                <a:srgbClr val="FF0000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 charset="2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D8ED17-7DAA-D94F-23E5-279020E53960}"/>
              </a:ext>
            </a:extLst>
          </p:cNvPr>
          <p:cNvSpPr txBox="1"/>
          <p:nvPr/>
        </p:nvSpPr>
        <p:spPr>
          <a:xfrm>
            <a:off x="2316112" y="2269549"/>
            <a:ext cx="7204690" cy="3046988"/>
          </a:xfrm>
          <a:prstGeom prst="rect">
            <a:avLst/>
          </a:prstGeom>
          <a:solidFill>
            <a:srgbClr val="D5B95F"/>
          </a:solidFill>
          <a:ln>
            <a:solidFill>
              <a:srgbClr val="3D49B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dirty="0"/>
          </a:p>
          <a:p>
            <a:pPr algn="ctr"/>
            <a:r>
              <a:rPr lang="en-US" sz="2400" dirty="0"/>
              <a:t>Decided to redesign from scratch: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Chose a frequency of 802MHz as optimum from power considerations and beam stability considerations</a:t>
            </a:r>
          </a:p>
          <a:p>
            <a:pPr algn="ctr"/>
            <a:endParaRPr lang="en-US" sz="2400" dirty="0">
              <a:sym typeface="Wingdings" pitchFamily="2" charset="2"/>
            </a:endParaRPr>
          </a:p>
          <a:p>
            <a:pPr algn="ctr"/>
            <a:r>
              <a:rPr lang="en-US" sz="2400" dirty="0">
                <a:solidFill>
                  <a:srgbClr val="00B050"/>
                </a:solidFill>
                <a:sym typeface="Wingdings" pitchFamily="2" charset="2"/>
              </a:rPr>
              <a:t> Later: Synergy with FCC-</a:t>
            </a:r>
            <a:r>
              <a:rPr lang="en-US" sz="2400" dirty="0" err="1">
                <a:solidFill>
                  <a:srgbClr val="00B050"/>
                </a:solidFill>
                <a:sym typeface="Wingdings" pitchFamily="2" charset="2"/>
              </a:rPr>
              <a:t>ee</a:t>
            </a:r>
            <a:r>
              <a:rPr lang="en-US" sz="2400" dirty="0">
                <a:solidFill>
                  <a:srgbClr val="00B050"/>
                </a:solidFill>
                <a:sym typeface="Wingdings" pitchFamily="2" charset="2"/>
              </a:rPr>
              <a:t> SRF developments!</a:t>
            </a:r>
          </a:p>
          <a:p>
            <a:pPr marL="342900" indent="-342900" algn="ctr">
              <a:buFont typeface="Wingdings" pitchFamily="2" charset="2"/>
              <a:buChar char="è"/>
            </a:pPr>
            <a:endParaRPr lang="en-US" sz="24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16505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JL0044429 801.58 SINGLE CELL 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91" y="2404485"/>
            <a:ext cx="1406363" cy="1071254"/>
          </a:xfrm>
          <a:prstGeom prst="rect">
            <a:avLst/>
          </a:prstGeom>
        </p:spPr>
      </p:pic>
      <p:pic>
        <p:nvPicPr>
          <p:cNvPr id="8" name="Picture 7" descr="JL0044429 801.58 SINGLE CELL 1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3505" y="2271942"/>
            <a:ext cx="1323712" cy="1147388"/>
          </a:xfrm>
          <a:prstGeom prst="rect">
            <a:avLst/>
          </a:prstGeom>
        </p:spPr>
      </p:pic>
      <p:pic>
        <p:nvPicPr>
          <p:cNvPr id="9" name="Picture 8" descr="JL0044429 801.58 SINGLE CELL 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834" y="3640166"/>
            <a:ext cx="1286127" cy="970342"/>
          </a:xfrm>
          <a:prstGeom prst="rect">
            <a:avLst/>
          </a:prstGeom>
        </p:spPr>
      </p:pic>
      <p:pic>
        <p:nvPicPr>
          <p:cNvPr id="10" name="Picture 9" descr="JL0044429 801.58 SINGLE CELL 1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2344" y="3544235"/>
            <a:ext cx="1179218" cy="1040560"/>
          </a:xfrm>
          <a:prstGeom prst="rect">
            <a:avLst/>
          </a:prstGeom>
        </p:spPr>
      </p:pic>
      <p:pic>
        <p:nvPicPr>
          <p:cNvPr id="11" name="Picture 10" descr="JL0038468 801.58 5 CELL 2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305" y="4714387"/>
            <a:ext cx="1625284" cy="1111177"/>
          </a:xfrm>
          <a:prstGeom prst="rect">
            <a:avLst/>
          </a:prstGeom>
        </p:spPr>
      </p:pic>
      <p:pic>
        <p:nvPicPr>
          <p:cNvPr id="12" name="Picture 11" descr="JL0044432 801.58 2 CELL 7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961" y="4943285"/>
            <a:ext cx="1350064" cy="92112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58068" y="5679740"/>
            <a:ext cx="274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74820" y="3155028"/>
            <a:ext cx="274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20801" y="4319020"/>
            <a:ext cx="274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98947" y="3191744"/>
            <a:ext cx="357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✔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47960" y="6210698"/>
            <a:ext cx="18646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✔ = done, </a:t>
            </a:r>
            <a:r>
              <a:rPr lang="en-US" sz="1400" b="1" dirty="0"/>
              <a:t>?</a:t>
            </a:r>
            <a:r>
              <a:rPr lang="en-US" sz="1400" dirty="0"/>
              <a:t> = option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7391" y="1805066"/>
            <a:ext cx="2306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F. </a:t>
            </a:r>
            <a:r>
              <a:rPr lang="en-US" sz="1600" dirty="0" err="1"/>
              <a:t>Marhauser</a:t>
            </a:r>
            <a:r>
              <a:rPr lang="en-US" sz="1600" dirty="0"/>
              <a:t> Feb 2018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8F8F41-FABC-7448-BB6A-AEF30329E2EA}"/>
              </a:ext>
            </a:extLst>
          </p:cNvPr>
          <p:cNvSpPr txBox="1"/>
          <p:nvPr/>
        </p:nvSpPr>
        <p:spPr>
          <a:xfrm>
            <a:off x="111873" y="923890"/>
            <a:ext cx="20489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JLAB / CERN</a:t>
            </a:r>
          </a:p>
          <a:p>
            <a:r>
              <a:rPr lang="en-US" sz="2400" dirty="0">
                <a:solidFill>
                  <a:srgbClr val="00B050"/>
                </a:solidFill>
              </a:rPr>
              <a:t>collaboration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2B14F6-6353-9348-A5F1-1A6F305A95CF}"/>
              </a:ext>
            </a:extLst>
          </p:cNvPr>
          <p:cNvSpPr txBox="1"/>
          <p:nvPr/>
        </p:nvSpPr>
        <p:spPr>
          <a:xfrm>
            <a:off x="992512" y="4320266"/>
            <a:ext cx="357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✔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CC078FE-91C7-034A-8AA2-A46879080A4B}"/>
              </a:ext>
            </a:extLst>
          </p:cNvPr>
          <p:cNvSpPr txBox="1"/>
          <p:nvPr/>
        </p:nvSpPr>
        <p:spPr>
          <a:xfrm>
            <a:off x="614123" y="5679740"/>
            <a:ext cx="357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✔</a:t>
            </a:r>
          </a:p>
        </p:txBody>
      </p:sp>
      <p:sp>
        <p:nvSpPr>
          <p:cNvPr id="25" name="Rectangle 2">
            <a:extLst>
              <a:ext uri="{FF2B5EF4-FFF2-40B4-BE49-F238E27FC236}">
                <a16:creationId xmlns:a16="http://schemas.microsoft.com/office/drawing/2014/main" id="{08382BCC-548B-644B-B8AD-2739A26D96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58613" y="81780"/>
            <a:ext cx="11260347" cy="720725"/>
          </a:xfrm>
        </p:spPr>
        <p:txBody>
          <a:bodyPr/>
          <a:lstStyle/>
          <a:p>
            <a:pPr eaLnBrk="1" hangingPunct="1"/>
            <a:r>
              <a:rPr lang="en-US" sz="3600" u="sng" dirty="0">
                <a:solidFill>
                  <a:srgbClr val="FF0000"/>
                </a:solidFill>
              </a:rPr>
              <a:t>Superconducting RF Studies: 802 MHz 5-Cell Cavity</a:t>
            </a:r>
          </a:p>
        </p:txBody>
      </p:sp>
      <p:pic>
        <p:nvPicPr>
          <p:cNvPr id="31" name="Picture 10" descr="D:\projects\LHeC_CERN\RF_TESTS\CRN-5\FigureTest2_Corrected_Data\CRN5_Corrected_Thinned.png">
            <a:extLst>
              <a:ext uri="{FF2B5EF4-FFF2-40B4-BE49-F238E27FC236}">
                <a16:creationId xmlns:a16="http://schemas.microsoft.com/office/drawing/2014/main" id="{7634E466-761A-574E-9DF7-F29099D41173}"/>
              </a:ext>
            </a:extLst>
          </p:cNvPr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5500" y="1500797"/>
            <a:ext cx="8469002" cy="4596318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72D43E30-FBA5-D648-B62F-57177EFC7916}"/>
              </a:ext>
            </a:extLst>
          </p:cNvPr>
          <p:cNvSpPr/>
          <p:nvPr/>
        </p:nvSpPr>
        <p:spPr>
          <a:xfrm>
            <a:off x="8064500" y="3661308"/>
            <a:ext cx="596900" cy="1858620"/>
          </a:xfrm>
          <a:prstGeom prst="rect">
            <a:avLst/>
          </a:prstGeom>
          <a:solidFill>
            <a:schemeClr val="accent6">
              <a:lumMod val="60000"/>
              <a:lumOff val="40000"/>
              <a:alpha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869248A-6B82-0B4F-9966-DBDE3BC15BCD}"/>
              </a:ext>
            </a:extLst>
          </p:cNvPr>
          <p:cNvSpPr/>
          <p:nvPr/>
        </p:nvSpPr>
        <p:spPr>
          <a:xfrm rot="16200000">
            <a:off x="7475932" y="4295721"/>
            <a:ext cx="1704019" cy="698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minimum requirements</a:t>
            </a:r>
          </a:p>
        </p:txBody>
      </p:sp>
      <p:grpSp>
        <p:nvGrpSpPr>
          <p:cNvPr id="34" name="Groupe 20">
            <a:extLst>
              <a:ext uri="{FF2B5EF4-FFF2-40B4-BE49-F238E27FC236}">
                <a16:creationId xmlns:a16="http://schemas.microsoft.com/office/drawing/2014/main" id="{4B0CD10B-9A3B-4B4A-822A-767A99EA9346}"/>
              </a:ext>
            </a:extLst>
          </p:cNvPr>
          <p:cNvGrpSpPr/>
          <p:nvPr/>
        </p:nvGrpSpPr>
        <p:grpSpPr>
          <a:xfrm>
            <a:off x="8902196" y="2083474"/>
            <a:ext cx="2782392" cy="705998"/>
            <a:chOff x="5930396" y="1808304"/>
            <a:chExt cx="2782392" cy="705998"/>
          </a:xfrm>
        </p:grpSpPr>
        <p:sp>
          <p:nvSpPr>
            <p:cNvPr id="35" name="ZoneTexte 13">
              <a:extLst>
                <a:ext uri="{FF2B5EF4-FFF2-40B4-BE49-F238E27FC236}">
                  <a16:creationId xmlns:a16="http://schemas.microsoft.com/office/drawing/2014/main" id="{0EFCCCCB-FBB9-1248-BAB1-64827DEEF409}"/>
                </a:ext>
              </a:extLst>
            </p:cNvPr>
            <p:cNvSpPr txBox="1"/>
            <p:nvPr/>
          </p:nvSpPr>
          <p:spPr>
            <a:xfrm>
              <a:off x="5930396" y="1808304"/>
              <a:ext cx="2782392" cy="395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500" u="sng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Q</a:t>
              </a:r>
              <a:r>
                <a:rPr lang="en-GB" sz="1500" u="sng" baseline="-25000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0</a:t>
              </a:r>
              <a:r>
                <a:rPr lang="en-GB" sz="1500" u="sng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ea typeface="Arial" charset="0"/>
                  <a:cs typeface="Arial" panose="020B0604020202020204" pitchFamily="34" charset="0"/>
                </a:rPr>
                <a:t> (2k)</a:t>
              </a:r>
              <a:r>
                <a:rPr lang="en-US" sz="1500" u="sng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= 3 e10 @ ~27 MV/m</a:t>
              </a:r>
            </a:p>
          </p:txBody>
        </p:sp>
        <p:cxnSp>
          <p:nvCxnSpPr>
            <p:cNvPr id="36" name="Connecteur droit avec flèche 2">
              <a:extLst>
                <a:ext uri="{FF2B5EF4-FFF2-40B4-BE49-F238E27FC236}">
                  <a16:creationId xmlns:a16="http://schemas.microsoft.com/office/drawing/2014/main" id="{C8E6075E-FD81-9748-A206-F2EE61A754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42207" y="2191696"/>
              <a:ext cx="191742" cy="3226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e 19">
            <a:extLst>
              <a:ext uri="{FF2B5EF4-FFF2-40B4-BE49-F238E27FC236}">
                <a16:creationId xmlns:a16="http://schemas.microsoft.com/office/drawing/2014/main" id="{3397E987-8F06-064D-8C41-732592C9B528}"/>
              </a:ext>
            </a:extLst>
          </p:cNvPr>
          <p:cNvGrpSpPr/>
          <p:nvPr/>
        </p:nvGrpSpPr>
        <p:grpSpPr>
          <a:xfrm>
            <a:off x="9337772" y="3290224"/>
            <a:ext cx="2498629" cy="647422"/>
            <a:chOff x="6365971" y="3015054"/>
            <a:chExt cx="2498629" cy="647422"/>
          </a:xfrm>
        </p:grpSpPr>
        <p:sp>
          <p:nvSpPr>
            <p:cNvPr id="38" name="ZoneTexte 9">
              <a:extLst>
                <a:ext uri="{FF2B5EF4-FFF2-40B4-BE49-F238E27FC236}">
                  <a16:creationId xmlns:a16="http://schemas.microsoft.com/office/drawing/2014/main" id="{AE5D9C78-D918-244C-A659-5E7D0D84841D}"/>
                </a:ext>
              </a:extLst>
            </p:cNvPr>
            <p:cNvSpPr txBox="1"/>
            <p:nvPr/>
          </p:nvSpPr>
          <p:spPr>
            <a:xfrm>
              <a:off x="6365971" y="3247106"/>
              <a:ext cx="2498629" cy="415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sz="1500" u="sng" dirty="0">
                  <a:solidFill>
                    <a:srgbClr val="C00000"/>
                  </a:solidFill>
                  <a:latin typeface="Arial" charset="0"/>
                  <a:ea typeface="Arial" charset="0"/>
                  <a:cs typeface="Arial" charset="0"/>
                </a:rPr>
                <a:t>Quench @ </a:t>
              </a:r>
              <a:r>
                <a:rPr lang="en-GB" sz="1500" u="sng" dirty="0" err="1">
                  <a:solidFill>
                    <a:srgbClr val="C00000"/>
                  </a:solidFill>
                  <a:latin typeface="Arial" charset="0"/>
                  <a:ea typeface="Arial" charset="0"/>
                  <a:cs typeface="Arial" charset="0"/>
                </a:rPr>
                <a:t>E</a:t>
              </a:r>
              <a:r>
                <a:rPr lang="en-GB" sz="1500" u="sng" baseline="-25000" dirty="0" err="1">
                  <a:solidFill>
                    <a:srgbClr val="C00000"/>
                  </a:solidFill>
                  <a:latin typeface="Arial" charset="0"/>
                  <a:ea typeface="Arial" charset="0"/>
                  <a:cs typeface="Arial" charset="0"/>
                </a:rPr>
                <a:t>acc</a:t>
              </a:r>
              <a:r>
                <a:rPr lang="en-GB" sz="1500" u="sng" dirty="0">
                  <a:solidFill>
                    <a:srgbClr val="C00000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600" u="sng" dirty="0">
                  <a:solidFill>
                    <a:srgbClr val="C00000"/>
                  </a:solidFill>
                </a:rPr>
                <a:t>~</a:t>
              </a:r>
              <a:r>
                <a:rPr lang="en-GB" sz="1500" u="sng" dirty="0">
                  <a:solidFill>
                    <a:srgbClr val="C00000"/>
                  </a:solidFill>
                  <a:latin typeface="Arial" charset="0"/>
                  <a:ea typeface="Arial" charset="0"/>
                  <a:cs typeface="Arial" charset="0"/>
                </a:rPr>
                <a:t> 30 MV/m</a:t>
              </a:r>
              <a:endParaRPr lang="en-US" sz="15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9" name="Connecteur droit avec flèche 16">
              <a:extLst>
                <a:ext uri="{FF2B5EF4-FFF2-40B4-BE49-F238E27FC236}">
                  <a16:creationId xmlns:a16="http://schemas.microsoft.com/office/drawing/2014/main" id="{C96BE394-0F31-9A43-BD8A-4CCC7AC66E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28787" y="3015054"/>
              <a:ext cx="107687" cy="232052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E568189C-EA24-FD4E-886A-874674F8B9B6}"/>
              </a:ext>
            </a:extLst>
          </p:cNvPr>
          <p:cNvSpPr txBox="1"/>
          <p:nvPr/>
        </p:nvSpPr>
        <p:spPr>
          <a:xfrm>
            <a:off x="3183724" y="2296719"/>
            <a:ext cx="7204690" cy="2308324"/>
          </a:xfrm>
          <a:prstGeom prst="rect">
            <a:avLst/>
          </a:prstGeom>
          <a:solidFill>
            <a:srgbClr val="D5B95F"/>
          </a:solidFill>
          <a:ln>
            <a:solidFill>
              <a:srgbClr val="3D49B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dirty="0"/>
          </a:p>
          <a:p>
            <a:pPr marL="342900" indent="-342900" algn="ctr">
              <a:buFont typeface="Wingdings" pitchFamily="2" charset="2"/>
              <a:buChar char="è"/>
            </a:pPr>
            <a:r>
              <a:rPr lang="en-US" sz="2400" dirty="0">
                <a:sym typeface="Wingdings" pitchFamily="2" charset="2"/>
              </a:rPr>
              <a:t>Very encouraging SRF results that still offer headroom for improved performance!!!</a:t>
            </a:r>
          </a:p>
          <a:p>
            <a:pPr marL="342900" indent="-342900" algn="ctr">
              <a:buFont typeface="Wingdings" pitchFamily="2" charset="2"/>
              <a:buChar char="è"/>
            </a:pPr>
            <a:endParaRPr lang="en-US" sz="2400" dirty="0">
              <a:sym typeface="Wingdings" pitchFamily="2" charset="2"/>
            </a:endParaRPr>
          </a:p>
          <a:p>
            <a:pPr marL="342900" indent="-342900" algn="ctr">
              <a:buFont typeface="Wingdings" pitchFamily="2" charset="2"/>
              <a:buChar char="è"/>
            </a:pPr>
            <a:r>
              <a:rPr lang="en-US" sz="2400" dirty="0" err="1">
                <a:sym typeface="Wingdings" pitchFamily="2" charset="2"/>
              </a:rPr>
              <a:t>LHeC</a:t>
            </a:r>
            <a:r>
              <a:rPr lang="en-US" sz="2400" dirty="0">
                <a:sym typeface="Wingdings" pitchFamily="2" charset="2"/>
              </a:rPr>
              <a:t> can be done with state-of-the-art SRF!</a:t>
            </a:r>
          </a:p>
          <a:p>
            <a:pPr marL="342900" indent="-342900" algn="ctr">
              <a:buFont typeface="Wingdings" pitchFamily="2" charset="2"/>
              <a:buChar char="è"/>
            </a:pPr>
            <a:endParaRPr lang="en-US" sz="2400" dirty="0">
              <a:sym typeface="Wingdings" pitchFamily="2" charset="2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F41236-6414-EE43-80A9-C3C7315249BD}"/>
              </a:ext>
            </a:extLst>
          </p:cNvPr>
          <p:cNvSpPr txBox="1"/>
          <p:nvPr/>
        </p:nvSpPr>
        <p:spPr>
          <a:xfrm>
            <a:off x="3456292" y="924902"/>
            <a:ext cx="7542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1st Cavity Prototype for PERLE/</a:t>
            </a:r>
            <a:r>
              <a:rPr lang="en-US" sz="2400" dirty="0" err="1"/>
              <a:t>LHeC</a:t>
            </a:r>
            <a:r>
              <a:rPr lang="en-US" sz="2400" dirty="0"/>
              <a:t> and FCC-</a:t>
            </a:r>
            <a:r>
              <a:rPr lang="en-US" sz="2400" dirty="0" err="1"/>
              <a:t>ee</a:t>
            </a:r>
            <a:r>
              <a:rPr lang="en-US" sz="2400" dirty="0"/>
              <a:t>/eh</a:t>
            </a:r>
          </a:p>
        </p:txBody>
      </p:sp>
    </p:spTree>
    <p:extLst>
      <p:ext uri="{BB962C8B-B14F-4D97-AF65-F5344CB8AC3E}">
        <p14:creationId xmlns:p14="http://schemas.microsoft.com/office/powerpoint/2010/main" val="617073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2" grpId="0" animBg="1"/>
      <p:bldP spid="33" grpId="0"/>
      <p:bldP spid="4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66AA9F40-FAAD-AAB3-AE91-AB069FF39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218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sz="3600" u="sng" dirty="0" err="1">
                <a:solidFill>
                  <a:srgbClr val="FF0000"/>
                </a:solidFill>
                <a:latin typeface="Garamond" panose="02020404030301010803" pitchFamily="18" charset="0"/>
              </a:rPr>
              <a:t>LHeC</a:t>
            </a:r>
            <a:r>
              <a:rPr lang="en-US" sz="3600" u="sng" dirty="0">
                <a:solidFill>
                  <a:srgbClr val="FF0000"/>
                </a:solidFill>
                <a:latin typeface="Garamond" panose="02020404030301010803" pitchFamily="18" charset="0"/>
              </a:rPr>
              <a:t>: e-p Option was already Considered from the Start of LEP</a:t>
            </a:r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073855DB-A834-75B7-C01E-A89271FC834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183737" y="1143005"/>
            <a:ext cx="4011444" cy="4983160"/>
          </a:xfrm>
          <a:noFill/>
        </p:spPr>
      </p:pic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0E14F76E-8BC4-05D8-45FE-1A97B74CE64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881161" y="1216216"/>
            <a:ext cx="3745649" cy="5294187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F3FAD8-73B3-B120-CE6D-57FC27E6C765}"/>
              </a:ext>
            </a:extLst>
          </p:cNvPr>
          <p:cNvSpPr txBox="1"/>
          <p:nvPr/>
        </p:nvSpPr>
        <p:spPr>
          <a:xfrm>
            <a:off x="10799806" y="1865871"/>
            <a:ext cx="12221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Lausanne </a:t>
            </a:r>
          </a:p>
          <a:p>
            <a:r>
              <a:rPr lang="en-CH" dirty="0"/>
              <a:t>ECFA-CERN</a:t>
            </a:r>
          </a:p>
          <a:p>
            <a:r>
              <a:rPr lang="en-CH" dirty="0"/>
              <a:t>Workshop</a:t>
            </a:r>
          </a:p>
          <a:p>
            <a:r>
              <a:rPr lang="en-CH" dirty="0"/>
              <a:t>1984</a:t>
            </a:r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625D2403-F815-7075-5DEB-54DE116825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5190" y="1143128"/>
            <a:ext cx="3594320" cy="54403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0921A44-8443-6D22-6E12-5F8AFACE38ED}"/>
              </a:ext>
            </a:extLst>
          </p:cNvPr>
          <p:cNvSpPr txBox="1"/>
          <p:nvPr/>
        </p:nvSpPr>
        <p:spPr>
          <a:xfrm>
            <a:off x="55993" y="1685840"/>
            <a:ext cx="8162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LEP </a:t>
            </a:r>
          </a:p>
          <a:p>
            <a:r>
              <a:rPr lang="en-CH" dirty="0"/>
              <a:t>Design</a:t>
            </a:r>
          </a:p>
          <a:p>
            <a:r>
              <a:rPr lang="en-CH" dirty="0"/>
              <a:t>Report</a:t>
            </a:r>
          </a:p>
          <a:p>
            <a:r>
              <a:rPr lang="en-CH" dirty="0"/>
              <a:t>1984</a:t>
            </a:r>
          </a:p>
        </p:txBody>
      </p:sp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D00BE68B-5B41-169D-0ECA-0BC0E5713A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8684" y="0"/>
            <a:ext cx="4734631" cy="6858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97A3FA2-6319-D3ED-8C58-61C124AEB7CA}"/>
              </a:ext>
            </a:extLst>
          </p:cNvPr>
          <p:cNvSpPr txBox="1"/>
          <p:nvPr/>
        </p:nvSpPr>
        <p:spPr>
          <a:xfrm>
            <a:off x="4275871" y="6398824"/>
            <a:ext cx="304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rgbClr val="C00000"/>
                </a:solidFill>
                <a:sym typeface="Wingdings" pitchFamily="2" charset="2"/>
              </a:rPr>
              <a:t> L = 10</a:t>
            </a:r>
            <a:r>
              <a:rPr lang="en-CH" b="1" baseline="30000" dirty="0">
                <a:solidFill>
                  <a:srgbClr val="C00000"/>
                </a:solidFill>
                <a:sym typeface="Wingdings" pitchFamily="2" charset="2"/>
              </a:rPr>
              <a:t>32</a:t>
            </a:r>
            <a:r>
              <a:rPr lang="en-CH" b="1" dirty="0">
                <a:solidFill>
                  <a:srgbClr val="C00000"/>
                </a:solidFill>
                <a:sym typeface="Wingdings" pitchFamily="2" charset="2"/>
              </a:rPr>
              <a:t>cm</a:t>
            </a:r>
            <a:r>
              <a:rPr lang="en-CH" b="1" baseline="30000" dirty="0">
                <a:solidFill>
                  <a:srgbClr val="C00000"/>
                </a:solidFill>
                <a:sym typeface="Wingdings" pitchFamily="2" charset="2"/>
              </a:rPr>
              <a:t>-2</a:t>
            </a:r>
            <a:r>
              <a:rPr lang="en-CH" b="1" dirty="0">
                <a:solidFill>
                  <a:srgbClr val="C00000"/>
                </a:solidFill>
                <a:sym typeface="Wingdings" pitchFamily="2" charset="2"/>
              </a:rPr>
              <a:t>s</a:t>
            </a:r>
            <a:r>
              <a:rPr lang="en-CH" b="1" baseline="30000" dirty="0">
                <a:solidFill>
                  <a:srgbClr val="C00000"/>
                </a:solidFill>
                <a:sym typeface="Wingdings" pitchFamily="2" charset="2"/>
              </a:rPr>
              <a:t>-1</a:t>
            </a:r>
            <a:r>
              <a:rPr lang="en-CH" b="1" dirty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CH" b="1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18" name="Picture 17" descr="Text, letter&#10;&#10;Description automatically generated">
            <a:extLst>
              <a:ext uri="{FF2B5EF4-FFF2-40B4-BE49-F238E27FC236}">
                <a16:creationId xmlns:a16="http://schemas.microsoft.com/office/drawing/2014/main" id="{EFA4D118-9ABD-5A1F-8C46-C3EC155492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52915" y="-12357"/>
            <a:ext cx="5703622" cy="6858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8CB7C84-448C-3A34-6464-8D0DC720A94C}"/>
              </a:ext>
            </a:extLst>
          </p:cNvPr>
          <p:cNvSpPr txBox="1"/>
          <p:nvPr/>
        </p:nvSpPr>
        <p:spPr>
          <a:xfrm>
            <a:off x="8140413" y="6374488"/>
            <a:ext cx="304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rgbClr val="00B050"/>
                </a:solidFill>
                <a:sym typeface="Wingdings" pitchFamily="2" charset="2"/>
              </a:rPr>
              <a:t> L = 10</a:t>
            </a:r>
            <a:r>
              <a:rPr lang="en-CH" b="1" baseline="30000" dirty="0">
                <a:solidFill>
                  <a:srgbClr val="00B050"/>
                </a:solidFill>
                <a:sym typeface="Wingdings" pitchFamily="2" charset="2"/>
              </a:rPr>
              <a:t>33</a:t>
            </a:r>
            <a:r>
              <a:rPr lang="en-CH" b="1" dirty="0">
                <a:solidFill>
                  <a:srgbClr val="00B050"/>
                </a:solidFill>
                <a:sym typeface="Wingdings" pitchFamily="2" charset="2"/>
              </a:rPr>
              <a:t>cm</a:t>
            </a:r>
            <a:r>
              <a:rPr lang="en-CH" b="1" baseline="30000" dirty="0">
                <a:solidFill>
                  <a:srgbClr val="00B050"/>
                </a:solidFill>
                <a:sym typeface="Wingdings" pitchFamily="2" charset="2"/>
              </a:rPr>
              <a:t>-2</a:t>
            </a:r>
            <a:r>
              <a:rPr lang="en-CH" b="1" dirty="0">
                <a:solidFill>
                  <a:srgbClr val="00B050"/>
                </a:solidFill>
                <a:sym typeface="Wingdings" pitchFamily="2" charset="2"/>
              </a:rPr>
              <a:t>s</a:t>
            </a:r>
            <a:r>
              <a:rPr lang="en-CH" b="1" baseline="30000" dirty="0">
                <a:solidFill>
                  <a:srgbClr val="00B050"/>
                </a:solidFill>
                <a:sym typeface="Wingdings" pitchFamily="2" charset="2"/>
              </a:rPr>
              <a:t>-1</a:t>
            </a:r>
            <a:r>
              <a:rPr lang="en-CH" b="1" dirty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en-CH" b="1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53DA162-93F3-835D-6436-23BED7E4C81C}"/>
              </a:ext>
            </a:extLst>
          </p:cNvPr>
          <p:cNvSpPr/>
          <p:nvPr/>
        </p:nvSpPr>
        <p:spPr>
          <a:xfrm>
            <a:off x="2866768" y="2026507"/>
            <a:ext cx="5955956" cy="3286898"/>
          </a:xfrm>
          <a:prstGeom prst="roundRect">
            <a:avLst/>
          </a:prstGeom>
          <a:gradFill>
            <a:gsLst>
              <a:gs pos="0">
                <a:schemeClr val="accent6"/>
              </a:gs>
              <a:gs pos="100000">
                <a:srgbClr val="FFC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400" dirty="0">
                <a:solidFill>
                  <a:schemeClr val="tx1"/>
                </a:solidFill>
              </a:rPr>
              <a:t>Launch of a revision of the feasibility in 2007 with the boundary Condition that </a:t>
            </a:r>
          </a:p>
          <a:p>
            <a:pPr algn="ctr"/>
            <a:r>
              <a:rPr lang="en-CH" sz="2400" dirty="0">
                <a:solidFill>
                  <a:schemeClr val="tx1"/>
                </a:solidFill>
              </a:rPr>
              <a:t>the proposed collider must fit into the existing power infrastructure of CERN </a:t>
            </a:r>
            <a:r>
              <a:rPr lang="en-CH" sz="2400" dirty="0">
                <a:solidFill>
                  <a:schemeClr val="tx1"/>
                </a:solidFill>
                <a:sym typeface="Wingdings" pitchFamily="2" charset="2"/>
              </a:rPr>
              <a:t> 100MW power limit</a:t>
            </a:r>
            <a:endParaRPr lang="en-CH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847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D056271-6C99-DDEC-42D1-2E3C882430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3734" y="1873108"/>
            <a:ext cx="4344238" cy="317611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3E174092-82D3-44E0-8948-4096232E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/>
          <a:lstStyle/>
          <a:p>
            <a:r>
              <a:rPr lang="en-US" dirty="0"/>
              <a:t>Transient Detuning Project: TDD0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C33DF-36C9-49E9-B48D-A320B179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50400" y="6508800"/>
            <a:ext cx="1692274" cy="153888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1B0FB-D917-4C8C-928F-313BD683BF3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  <a:alpha val="80000"/>
                  </a:prstClr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  <a:alpha val="80000"/>
                </a:prstClr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Date Placeholder 12">
            <a:extLst>
              <a:ext uri="{FF2B5EF4-FFF2-40B4-BE49-F238E27FC236}">
                <a16:creationId xmlns:a16="http://schemas.microsoft.com/office/drawing/2014/main" id="{9AC3B3E0-7B73-0F1A-A286-B3893371E9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9863" y="6631037"/>
            <a:ext cx="2628900" cy="153888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  <a:alpha val="80000"/>
                  </a:prstClr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Thursday, October 6, 2022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EEA581-A6B4-F86D-27CE-9226B0809D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3734" y="1866367"/>
            <a:ext cx="4286127" cy="3204069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B8A624B-B6C8-2ED0-4BC6-9465B8736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863" y="1274247"/>
            <a:ext cx="7186472" cy="535679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RF designs of FRT focused on coupled mode scheme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/>
              <a:t>FRT resonance jumped across cavity resonance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/>
              <a:t>Greater phase shift and larger tuning range with smaller antenna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/>
              <a:t>Discontinuous tuning range – not suitable microphonics suppression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rgbClr val="FFFFFF"/>
                </a:solidFill>
              </a:rPr>
              <a:t>Brazeless</a:t>
            </a:r>
            <a:r>
              <a:rPr lang="en-US" dirty="0">
                <a:solidFill>
                  <a:srgbClr val="FFFFFF"/>
                </a:solidFill>
              </a:rPr>
              <a:t> (compression fit) thin wafers of ferro-electric in vacuum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/>
              <a:t>Aim: reduced losses + higher biasing electric fields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/>
              <a:t>+ greater change in permittivity at reduced voltage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First prototype TDD0 (Transient Detuning Demonstrator) built and tested on cold LHC cavity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Result: 1.3kHz tuning shift observed with 500V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/>
              <a:t>Test cut short due to cavity vacuum leak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/>
              <a:t>TDD0 designed for 10-16kV, voltage limited due to vacuum leak on TDD0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FFFF"/>
                </a:solidFill>
              </a:rPr>
              <a:t>Lessons learned: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 err="1"/>
              <a:t>FerrElectric</a:t>
            </a:r>
            <a:r>
              <a:rPr lang="en-US" dirty="0"/>
              <a:t> stack sensitive to air gap/compression force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/>
              <a:t>Care must be taken to apply compression evenly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/>
              <a:t>Implementation of rigid line in cryostat susceptible to mechanical stress and losses</a:t>
            </a:r>
          </a:p>
          <a:p>
            <a:pPr lvl="2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/>
              <a:t>Place FRT inside cryostat for next test.</a:t>
            </a:r>
          </a:p>
          <a:p>
            <a:pPr lvl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150000"/>
              <a:buFont typeface="Wingdings" panose="05000000000000000000" pitchFamily="2" charset="2"/>
              <a:buChar char="§"/>
            </a:pP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0265B6-0B21-6B50-7BF1-7666DA9A66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" r="-513" b="2"/>
          <a:stretch/>
        </p:blipFill>
        <p:spPr>
          <a:xfrm>
            <a:off x="7723734" y="1297606"/>
            <a:ext cx="3829284" cy="4020664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0B3C8C41-F13B-EF4A-B8F8-A522D6281E1D}"/>
              </a:ext>
            </a:extLst>
          </p:cNvPr>
          <p:cNvGrpSpPr/>
          <p:nvPr/>
        </p:nvGrpSpPr>
        <p:grpSpPr>
          <a:xfrm>
            <a:off x="7708713" y="1151414"/>
            <a:ext cx="4432261" cy="4140383"/>
            <a:chOff x="3036016" y="1861361"/>
            <a:chExt cx="11268553" cy="10526485"/>
          </a:xfrm>
        </p:grpSpPr>
        <p:pic>
          <p:nvPicPr>
            <p:cNvPr id="3" name="PHOTO-2022-09-29-10-04-29.jpg" descr="PHOTO-2022-09-29-10-04-29.jpg">
              <a:extLst>
                <a:ext uri="{FF2B5EF4-FFF2-40B4-BE49-F238E27FC236}">
                  <a16:creationId xmlns:a16="http://schemas.microsoft.com/office/drawing/2014/main" id="{E70ED8A7-B249-BD27-6BDA-6D2D435235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36016" y="1861361"/>
              <a:ext cx="11268553" cy="5067548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4" name="PHOTO-2022-09-29-10-04-29.jpg" descr="PHOTO-2022-09-29-10-04-29.jpg">
              <a:extLst>
                <a:ext uri="{FF2B5EF4-FFF2-40B4-BE49-F238E27FC236}">
                  <a16:creationId xmlns:a16="http://schemas.microsoft.com/office/drawing/2014/main" id="{61621DB7-C4D0-3BCE-398E-F235EFDDF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33635" t="23776" r="48665" b="42889"/>
            <a:stretch>
              <a:fillRect/>
            </a:stretch>
          </p:blipFill>
          <p:spPr>
            <a:xfrm>
              <a:off x="8125213" y="7154126"/>
              <a:ext cx="6179356" cy="523372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" name="IMG_0923.JPG" descr="IMG_0923.JPG">
              <a:extLst>
                <a:ext uri="{FF2B5EF4-FFF2-40B4-BE49-F238E27FC236}">
                  <a16:creationId xmlns:a16="http://schemas.microsoft.com/office/drawing/2014/main" id="{36B9332C-0CC0-BE8A-D873-53E85B9775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5962" b="10305"/>
            <a:stretch>
              <a:fillRect/>
            </a:stretch>
          </p:blipFill>
          <p:spPr>
            <a:xfrm>
              <a:off x="3036016" y="7154126"/>
              <a:ext cx="4687884" cy="523372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0A92A460-4EB7-2AB6-F41D-9BAB87B64F05}"/>
              </a:ext>
            </a:extLst>
          </p:cNvPr>
          <p:cNvSpPr txBox="1"/>
          <p:nvPr/>
        </p:nvSpPr>
        <p:spPr>
          <a:xfrm>
            <a:off x="7178738" y="5597840"/>
            <a:ext cx="437428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Top: uneven compression force cracked ceramic.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Left: Large diam. rigid line caused vacuum leak.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Right: Breakdown through ceramic near cracks?</a:t>
            </a:r>
            <a:endParaRPr kumimoji="0" lang="en-GB" sz="18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58D9B8C-ABB9-DDBC-2C4F-AE11395CF8A2}"/>
              </a:ext>
            </a:extLst>
          </p:cNvPr>
          <p:cNvSpPr/>
          <p:nvPr/>
        </p:nvSpPr>
        <p:spPr>
          <a:xfrm>
            <a:off x="9239164" y="138674"/>
            <a:ext cx="2403298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Nik Shipman @ ERL’2022</a:t>
            </a:r>
          </a:p>
        </p:txBody>
      </p:sp>
    </p:spTree>
    <p:extLst>
      <p:ext uri="{BB962C8B-B14F-4D97-AF65-F5344CB8AC3E}">
        <p14:creationId xmlns:p14="http://schemas.microsoft.com/office/powerpoint/2010/main" val="41316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4DE945F8-8A0F-4D78-DE63-CDEFC5711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371" y="1123443"/>
            <a:ext cx="6006418" cy="4533930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E617269E-8F48-FCFD-A767-F3BAB8B58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175" y="324304"/>
            <a:ext cx="1045436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5pPr>
            <a:lvl6pPr marL="45718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6pPr>
            <a:lvl7pPr marL="914377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7pPr>
            <a:lvl8pPr marL="1371566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8pPr>
            <a:lvl9pPr marL="1828754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9pPr>
          </a:lstStyle>
          <a:p>
            <a:pPr defTabSz="914400"/>
            <a:r>
              <a:rPr lang="en-US" sz="3600" u="sng" kern="0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Technical Challenges of the </a:t>
            </a:r>
            <a:r>
              <a:rPr lang="en-US" sz="3600" u="sng" kern="0" dirty="0" err="1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LHeC</a:t>
            </a:r>
            <a:r>
              <a:rPr lang="en-US" sz="3600" u="sng" kern="0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 design: SRF R&amp;D</a:t>
            </a:r>
          </a:p>
          <a:p>
            <a:pPr defTabSz="914400"/>
            <a:endParaRPr lang="en-US" sz="3600" u="sng" kern="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9D50AF80-8851-A462-7F47-A3586BD2D6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75" y="1421141"/>
            <a:ext cx="6006418" cy="43324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0637A4-5442-356A-FB69-F6A7BDCA924A}"/>
              </a:ext>
            </a:extLst>
          </p:cNvPr>
          <p:cNvSpPr txBox="1"/>
          <p:nvPr/>
        </p:nvSpPr>
        <p:spPr>
          <a:xfrm>
            <a:off x="544287" y="1021366"/>
            <a:ext cx="4275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Nitrogen doping and Q</a:t>
            </a:r>
            <a:r>
              <a:rPr lang="en-US" u="sng" baseline="-25000" dirty="0"/>
              <a:t>0</a:t>
            </a:r>
            <a:r>
              <a:rPr lang="en-US" u="sng" dirty="0"/>
              <a:t> versus gradient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DC49EA-C016-658C-B17C-9D3D2D82A96F}"/>
              </a:ext>
            </a:extLst>
          </p:cNvPr>
          <p:cNvSpPr txBox="1"/>
          <p:nvPr/>
        </p:nvSpPr>
        <p:spPr>
          <a:xfrm>
            <a:off x="6903308" y="1045029"/>
            <a:ext cx="528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Microphonics: </a:t>
            </a:r>
            <a:r>
              <a:rPr lang="en-US" u="sng" dirty="0" err="1"/>
              <a:t>FerroElectrical</a:t>
            </a:r>
            <a:r>
              <a:rPr lang="en-US" u="sng" dirty="0"/>
              <a:t> Fast Reactive Tuner</a:t>
            </a:r>
          </a:p>
        </p:txBody>
      </p:sp>
      <p:pic>
        <p:nvPicPr>
          <p:cNvPr id="8" name="Picture 7" descr="Chart, bar chart&#10;&#10;Description automatically generated">
            <a:extLst>
              <a:ext uri="{FF2B5EF4-FFF2-40B4-BE49-F238E27FC236}">
                <a16:creationId xmlns:a16="http://schemas.microsoft.com/office/drawing/2014/main" id="{6DEFF6B8-C262-12D9-35EC-BCCBD366C0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8735" y="1646597"/>
            <a:ext cx="3279009" cy="443885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D5145E3-03FC-D1AF-545A-1798B801B464}"/>
              </a:ext>
            </a:extLst>
          </p:cNvPr>
          <p:cNvSpPr/>
          <p:nvPr/>
        </p:nvSpPr>
        <p:spPr>
          <a:xfrm>
            <a:off x="10678887" y="3204305"/>
            <a:ext cx="1513113" cy="132343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defTabSz="457189"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Nicholas Shipman @          </a:t>
            </a:r>
          </a:p>
          <a:p>
            <a:pPr defTabSz="457189"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                    PERLE Meeting                Orsay 2020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E5294-CAAC-CA42-D4FC-A5AAFFC39BF2}"/>
              </a:ext>
            </a:extLst>
          </p:cNvPr>
          <p:cNvSpPr/>
          <p:nvPr/>
        </p:nvSpPr>
        <p:spPr>
          <a:xfrm>
            <a:off x="84792" y="5778079"/>
            <a:ext cx="4598474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defTabSz="457189"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Frank </a:t>
            </a:r>
            <a:r>
              <a:rPr lang="en-GB" sz="1600" dirty="0" err="1">
                <a:solidFill>
                  <a:prstClr val="black"/>
                </a:solidFill>
                <a:latin typeface="Calibri" panose="020F0502020204030204"/>
              </a:rPr>
              <a:t>Marhauser</a:t>
            </a: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 @FCC Week Amsterdam 2018 </a:t>
            </a:r>
          </a:p>
          <a:p>
            <a:pPr defTabSz="457189"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and @ PERLE Meeting Orsay 2020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135C97-96E3-62B4-2872-479423BBCEBA}"/>
              </a:ext>
            </a:extLst>
          </p:cNvPr>
          <p:cNvSpPr txBox="1"/>
          <p:nvPr/>
        </p:nvSpPr>
        <p:spPr>
          <a:xfrm>
            <a:off x="544287" y="1021366"/>
            <a:ext cx="472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SRF Cavity design: High Q</a:t>
            </a:r>
            <a:r>
              <a:rPr lang="en-US" u="sng" baseline="-25000" dirty="0"/>
              <a:t>0</a:t>
            </a:r>
            <a:r>
              <a:rPr lang="en-US" u="sng" dirty="0"/>
              <a:t> at high gradient</a:t>
            </a:r>
          </a:p>
        </p:txBody>
      </p:sp>
    </p:spTree>
    <p:extLst>
      <p:ext uri="{BB962C8B-B14F-4D97-AF65-F5344CB8AC3E}">
        <p14:creationId xmlns:p14="http://schemas.microsoft.com/office/powerpoint/2010/main" val="369753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 animBg="1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06-16 at 16.30.52.png">
            <a:extLst>
              <a:ext uri="{FF2B5EF4-FFF2-40B4-BE49-F238E27FC236}">
                <a16:creationId xmlns:a16="http://schemas.microsoft.com/office/drawing/2014/main" id="{547608A8-B546-6443-93B4-68F5A22AD92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774" y="1699882"/>
            <a:ext cx="2429508" cy="2248671"/>
          </a:xfrm>
          <a:prstGeom prst="rect">
            <a:avLst/>
          </a:prstGeom>
        </p:spPr>
      </p:pic>
      <p:pic>
        <p:nvPicPr>
          <p:cNvPr id="6" name="Picture 5" descr="p1p2e.zoom.e-doublet.pdf">
            <a:extLst>
              <a:ext uri="{FF2B5EF4-FFF2-40B4-BE49-F238E27FC236}">
                <a16:creationId xmlns:a16="http://schemas.microsoft.com/office/drawing/2014/main" id="{D27CB46E-9478-784B-9B8A-28F6451DE54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98438" y="-95602"/>
            <a:ext cx="3015987" cy="4739408"/>
          </a:xfrm>
          <a:prstGeom prst="rect">
            <a:avLst/>
          </a:prstGeom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4B50862D-7C6A-8841-B160-1CF2E8CFBF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218" y="155505"/>
            <a:ext cx="116551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aramond"/>
                <a:ea typeface="ＭＳ Ｐゴシック" charset="-128"/>
              </a:rPr>
              <a:t>Asymmetric IR Design: Challenge Triplet Magnets &amp; SR</a:t>
            </a:r>
          </a:p>
        </p:txBody>
      </p:sp>
      <p:pic>
        <p:nvPicPr>
          <p:cNvPr id="11" name="Picture 10" descr="Screen Shot 2015-06-16 at 16.30.34.png">
            <a:extLst>
              <a:ext uri="{FF2B5EF4-FFF2-40B4-BE49-F238E27FC236}">
                <a16:creationId xmlns:a16="http://schemas.microsoft.com/office/drawing/2014/main" id="{DB046076-0A08-BC48-9165-B4FC4A60800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231" y="1714871"/>
            <a:ext cx="2344361" cy="2248672"/>
          </a:xfrm>
          <a:prstGeom prst="rect">
            <a:avLst/>
          </a:prstGeom>
        </p:spPr>
      </p:pic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A9394018-6C16-664C-ABB9-D67245C30AB4}"/>
              </a:ext>
            </a:extLst>
          </p:cNvPr>
          <p:cNvSpPr txBox="1">
            <a:spLocks/>
          </p:cNvSpPr>
          <p:nvPr/>
        </p:nvSpPr>
        <p:spPr>
          <a:xfrm>
            <a:off x="5629770" y="848875"/>
            <a:ext cx="5208119" cy="86599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0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4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9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47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9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4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9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Russenschuck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 CDR 2012</a:t>
            </a:r>
          </a:p>
          <a:p>
            <a:pPr marL="0" marR="0" lvl="0" indent="0" algn="l" defTabSz="457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CDR parameter: R = 23mm; 250T/m SA [6-7T] &amp; </a:t>
            </a:r>
          </a:p>
          <a:p>
            <a:pPr marL="0" marR="0" lvl="0" indent="0" algn="l" defTabSz="457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           R = 46mm;  145 T/m HQ [6-7T]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26CFDB-9512-F84D-9754-3B316ECCBF69}"/>
              </a:ext>
            </a:extLst>
          </p:cNvPr>
          <p:cNvSpPr txBox="1"/>
          <p:nvPr/>
        </p:nvSpPr>
        <p:spPr>
          <a:xfrm>
            <a:off x="5711252" y="21585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D023530-D05B-8246-AAB6-138341BF6CB1}"/>
              </a:ext>
            </a:extLst>
          </p:cNvPr>
          <p:cNvGrpSpPr/>
          <p:nvPr/>
        </p:nvGrpSpPr>
        <p:grpSpPr>
          <a:xfrm>
            <a:off x="284813" y="3833206"/>
            <a:ext cx="2758189" cy="2357732"/>
            <a:chOff x="43742" y="1029030"/>
            <a:chExt cx="6188594" cy="508095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A214BA2-8BDF-FD41-B6E7-FEF35A555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42" y="1029030"/>
              <a:ext cx="6188594" cy="5080958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9C6CB92-8399-8940-951C-FDD637D42FA6}"/>
                </a:ext>
              </a:extLst>
            </p:cNvPr>
            <p:cNvSpPr/>
            <p:nvPr/>
          </p:nvSpPr>
          <p:spPr>
            <a:xfrm>
              <a:off x="4951562" y="3114136"/>
              <a:ext cx="1280774" cy="325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1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00C2C60C-56E0-9D46-8532-3C51C2EF3777}"/>
              </a:ext>
            </a:extLst>
          </p:cNvPr>
          <p:cNvSpPr txBox="1">
            <a:spLocks/>
          </p:cNvSpPr>
          <p:nvPr/>
        </p:nvSpPr>
        <p:spPr>
          <a:xfrm>
            <a:off x="2757588" y="3963543"/>
            <a:ext cx="3138395" cy="86599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0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4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9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47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9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4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9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Parker @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LHeC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2017</a:t>
            </a:r>
          </a:p>
          <a:p>
            <a:pPr marL="0" marR="0" lvl="0" indent="0" algn="l" defTabSz="457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Workshop and IPAC2016: </a:t>
            </a:r>
          </a:p>
          <a:p>
            <a:pPr marL="0" marR="0" lvl="0" indent="0" algn="l" defTabSz="457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 = 30mm; 151T/m [4.5T]</a:t>
            </a:r>
          </a:p>
          <a:p>
            <a:pPr marL="0" marR="0" lvl="0" indent="0" algn="l" defTabSz="457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an active coil for field </a:t>
            </a:r>
          </a:p>
          <a:p>
            <a:pPr marL="0" marR="0" lvl="0" indent="0" algn="l" defTabSz="457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Compensation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 ‘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sweetspot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’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5C13720-0383-5B40-9FFE-E59814F10F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064" y="3856902"/>
            <a:ext cx="4022849" cy="2310340"/>
          </a:xfrm>
          <a:prstGeom prst="rect">
            <a:avLst/>
          </a:prstGeom>
        </p:spPr>
      </p:pic>
      <p:sp>
        <p:nvSpPr>
          <p:cNvPr id="3" name="Right Arrow 2">
            <a:extLst>
              <a:ext uri="{FF2B5EF4-FFF2-40B4-BE49-F238E27FC236}">
                <a16:creationId xmlns:a16="http://schemas.microsoft.com/office/drawing/2014/main" id="{A0932BB5-7708-9246-AC73-FC49639F89A0}"/>
              </a:ext>
            </a:extLst>
          </p:cNvPr>
          <p:cNvSpPr/>
          <p:nvPr/>
        </p:nvSpPr>
        <p:spPr bwMode="auto">
          <a:xfrm>
            <a:off x="5895983" y="5012072"/>
            <a:ext cx="978408" cy="484632"/>
          </a:xfrm>
          <a:prstGeom prst="rightArrow">
            <a:avLst/>
          </a:prstGeom>
          <a:solidFill>
            <a:srgbClr val="00B0F0"/>
          </a:solidFill>
          <a:ln w="12700" cap="flat" cmpd="sng" algn="ctr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3B812F"/>
              </a:solidFill>
              <a:effectLst/>
              <a:uLnTx/>
              <a:uFillTx/>
              <a:latin typeface="Times New Roman" pitchFamily="-110" charset="0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135101-D894-D443-9282-22E23C0F540E}"/>
              </a:ext>
            </a:extLst>
          </p:cNvPr>
          <p:cNvSpPr txBox="1"/>
          <p:nvPr/>
        </p:nvSpPr>
        <p:spPr>
          <a:xfrm>
            <a:off x="3074727" y="2421476"/>
            <a:ext cx="6645098" cy="1846659"/>
          </a:xfrm>
          <a:prstGeom prst="rect">
            <a:avLst/>
          </a:prstGeom>
          <a:solidFill>
            <a:srgbClr val="D5B95F"/>
          </a:solidFill>
          <a:ln>
            <a:solidFill>
              <a:srgbClr val="3D49B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IR magnet design is clearly challenging and</a:t>
            </a:r>
          </a:p>
          <a:p>
            <a:pPr marL="0" marR="0" lvl="0" indent="0" algn="ctr" defTabSz="457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requires novel SC magnet design features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!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</a:t>
            </a:r>
          </a:p>
        </p:txBody>
      </p:sp>
    </p:spTree>
    <p:extLst>
      <p:ext uri="{BB962C8B-B14F-4D97-AF65-F5344CB8AC3E}">
        <p14:creationId xmlns:p14="http://schemas.microsoft.com/office/powerpoint/2010/main" val="165252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diagram of a electron beam&#10;&#10;Description automatically generated with medium confidence">
            <a:extLst>
              <a:ext uri="{FF2B5EF4-FFF2-40B4-BE49-F238E27FC236}">
                <a16:creationId xmlns:a16="http://schemas.microsoft.com/office/drawing/2014/main" id="{647D0789-CE64-5142-6075-C5DF806A90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2" y="0"/>
            <a:ext cx="12170418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712153-CF35-FBB3-9466-60681DED8C8E}"/>
              </a:ext>
            </a:extLst>
          </p:cNvPr>
          <p:cNvSpPr txBox="1"/>
          <p:nvPr/>
        </p:nvSpPr>
        <p:spPr>
          <a:xfrm>
            <a:off x="6754762" y="412955"/>
            <a:ext cx="4317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Tiziana</a:t>
            </a:r>
            <a:r>
              <a:rPr lang="en-US" dirty="0"/>
              <a:t> Von </a:t>
            </a:r>
            <a:r>
              <a:rPr lang="en-US" dirty="0" err="1"/>
              <a:t>Witzleben</a:t>
            </a:r>
            <a:r>
              <a:rPr lang="en-US" dirty="0"/>
              <a:t> @ Synergy Workshop</a:t>
            </a:r>
          </a:p>
          <a:p>
            <a:r>
              <a:rPr lang="en-US" dirty="0"/>
              <a:t>ep/</a:t>
            </a:r>
            <a:r>
              <a:rPr lang="en-US" dirty="0" err="1"/>
              <a:t>eA</a:t>
            </a:r>
            <a:r>
              <a:rPr lang="en-US" dirty="0"/>
              <a:t>, CERN 1.3.2024</a:t>
            </a:r>
          </a:p>
        </p:txBody>
      </p:sp>
    </p:spTree>
    <p:extLst>
      <p:ext uri="{BB962C8B-B14F-4D97-AF65-F5344CB8AC3E}">
        <p14:creationId xmlns:p14="http://schemas.microsoft.com/office/powerpoint/2010/main" val="4535062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E3275DD3-BD34-CA06-CC15-37CB6994D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A9FCF9F-0B6D-24AA-33AD-7EE934EB4528}"/>
              </a:ext>
            </a:extLst>
          </p:cNvPr>
          <p:cNvSpPr txBox="1"/>
          <p:nvPr/>
        </p:nvSpPr>
        <p:spPr>
          <a:xfrm>
            <a:off x="7049729" y="117988"/>
            <a:ext cx="4317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Tiziana</a:t>
            </a:r>
            <a:r>
              <a:rPr lang="en-US" dirty="0"/>
              <a:t> Von </a:t>
            </a:r>
            <a:r>
              <a:rPr lang="en-US" dirty="0" err="1"/>
              <a:t>Witzleben</a:t>
            </a:r>
            <a:r>
              <a:rPr lang="en-US" dirty="0"/>
              <a:t> @ Synergy Workshop</a:t>
            </a:r>
          </a:p>
          <a:p>
            <a:r>
              <a:rPr lang="en-US" dirty="0"/>
              <a:t>ep/</a:t>
            </a:r>
            <a:r>
              <a:rPr lang="en-US" dirty="0" err="1"/>
              <a:t>eA</a:t>
            </a:r>
            <a:r>
              <a:rPr lang="en-US" dirty="0"/>
              <a:t>, CERN 1.3.2024</a:t>
            </a:r>
          </a:p>
        </p:txBody>
      </p:sp>
    </p:spTree>
    <p:extLst>
      <p:ext uri="{BB962C8B-B14F-4D97-AF65-F5344CB8AC3E}">
        <p14:creationId xmlns:p14="http://schemas.microsoft.com/office/powerpoint/2010/main" val="7026185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88F5850B-1DDD-CECE-52BC-F687262FCD1C}"/>
              </a:ext>
            </a:extLst>
          </p:cNvPr>
          <p:cNvSpPr txBox="1">
            <a:spLocks/>
          </p:cNvSpPr>
          <p:nvPr/>
        </p:nvSpPr>
        <p:spPr>
          <a:xfrm>
            <a:off x="1" y="7023"/>
            <a:ext cx="6999316" cy="1143000"/>
          </a:xfrm>
          <a:prstGeom prst="rect">
            <a:avLst/>
          </a:prstGeom>
        </p:spPr>
        <p:txBody>
          <a:bodyPr vert="horz" lIns="91430" tIns="45715" rIns="91430" bIns="45715" rtlCol="0" anchor="ctr">
            <a:normAutofit fontScale="97500"/>
          </a:bodyPr>
          <a:lstStyle>
            <a:lvl1pPr algn="ctr" defTabSz="45715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u="sng" dirty="0">
                <a:solidFill>
                  <a:srgbClr val="FF0000"/>
                </a:solidFill>
                <a:latin typeface="Garamond" panose="02020404030301010803" pitchFamily="18" charset="0"/>
              </a:rPr>
              <a:t>Advancing the ERL Concept</a:t>
            </a:r>
          </a:p>
        </p:txBody>
      </p:sp>
      <p:pic>
        <p:nvPicPr>
          <p:cNvPr id="5" name="Content Placeholder 4" descr="Chart, scatter chart&#10;&#10;Description automatically generated">
            <a:extLst>
              <a:ext uri="{FF2B5EF4-FFF2-40B4-BE49-F238E27FC236}">
                <a16:creationId xmlns:a16="http://schemas.microsoft.com/office/drawing/2014/main" id="{A8502CAF-2543-98E2-51A5-2DE5574F33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27" b="316"/>
          <a:stretch/>
        </p:blipFill>
        <p:spPr>
          <a:xfrm>
            <a:off x="-8293" y="24947"/>
            <a:ext cx="12191980" cy="6857990"/>
          </a:xfrm>
          <a:noFill/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C7018F2-8EE0-8351-5500-9F0E93F2555E}"/>
              </a:ext>
            </a:extLst>
          </p:cNvPr>
          <p:cNvSpPr/>
          <p:nvPr/>
        </p:nvSpPr>
        <p:spPr bwMode="auto">
          <a:xfrm>
            <a:off x="8526162" y="877330"/>
            <a:ext cx="1757090" cy="116133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accent2"/>
              </a:solidFill>
              <a:latin typeface="Times New Roman" pitchFamily="-110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1AD31E5-5BC2-58B0-FE10-4B4B3A1EE634}"/>
              </a:ext>
            </a:extLst>
          </p:cNvPr>
          <p:cNvSpPr/>
          <p:nvPr/>
        </p:nvSpPr>
        <p:spPr bwMode="auto">
          <a:xfrm rot="1938817">
            <a:off x="7858163" y="3373927"/>
            <a:ext cx="1172871" cy="660668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accent2"/>
              </a:solidFill>
              <a:latin typeface="Times New Roman" pitchFamily="-110" charset="0"/>
            </a:endParaRPr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id="{45AA1787-956A-8D60-0F8A-838939562C8E}"/>
              </a:ext>
            </a:extLst>
          </p:cNvPr>
          <p:cNvSpPr/>
          <p:nvPr/>
        </p:nvSpPr>
        <p:spPr bwMode="auto">
          <a:xfrm rot="2076165">
            <a:off x="8566020" y="2177752"/>
            <a:ext cx="185848" cy="966571"/>
          </a:xfrm>
          <a:prstGeom prst="upArrow">
            <a:avLst/>
          </a:prstGeom>
          <a:gradFill>
            <a:gsLst>
              <a:gs pos="100000">
                <a:srgbClr val="00B050"/>
              </a:gs>
              <a:gs pos="3000">
                <a:schemeClr val="bg1"/>
              </a:gs>
            </a:gsLst>
            <a:lin ang="16200000" scaled="0"/>
          </a:gradFill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1DFEB13-6ABF-347D-8D0D-847D379ABADD}"/>
              </a:ext>
            </a:extLst>
          </p:cNvPr>
          <p:cNvSpPr/>
          <p:nvPr/>
        </p:nvSpPr>
        <p:spPr bwMode="auto">
          <a:xfrm rot="1938817">
            <a:off x="8781128" y="2749926"/>
            <a:ext cx="834383" cy="742128"/>
          </a:xfrm>
          <a:prstGeom prst="round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accent2"/>
              </a:solidFill>
              <a:latin typeface="Times New Roman" pitchFamily="-110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645EB51-0AEA-61B0-290F-7BC9088B96AB}"/>
              </a:ext>
            </a:extLst>
          </p:cNvPr>
          <p:cNvSpPr/>
          <p:nvPr/>
        </p:nvSpPr>
        <p:spPr>
          <a:xfrm>
            <a:off x="689955" y="4929446"/>
            <a:ext cx="2618509" cy="12884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Need to demonstrate scalability!</a:t>
            </a:r>
          </a:p>
        </p:txBody>
      </p:sp>
    </p:spTree>
    <p:extLst>
      <p:ext uri="{BB962C8B-B14F-4D97-AF65-F5344CB8AC3E}">
        <p14:creationId xmlns:p14="http://schemas.microsoft.com/office/powerpoint/2010/main" val="4048961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F49728A-ADBF-967A-84D5-0B360FA1E6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963" y="2863908"/>
            <a:ext cx="5682748" cy="358038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06332" y="169222"/>
            <a:ext cx="10985668" cy="488967"/>
          </a:xfrm>
        </p:spPr>
        <p:txBody>
          <a:bodyPr>
            <a:noAutofit/>
          </a:bodyPr>
          <a:lstStyle/>
          <a:p>
            <a:r>
              <a:rPr lang="en-IE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ERL Demonstrator / Test Facility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October 27th, 2022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26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LHeC/FCCeh and PERLE Workshop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CB82ED4-5D73-CCF2-10C5-C14C7A6FA6F5}"/>
              </a:ext>
            </a:extLst>
          </p:cNvPr>
          <p:cNvSpPr txBox="1"/>
          <p:nvPr/>
        </p:nvSpPr>
        <p:spPr>
          <a:xfrm>
            <a:off x="436883" y="859950"/>
            <a:ext cx="11282235" cy="1346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37" b="1" dirty="0">
                <a:solidFill>
                  <a:srgbClr val="FF6700"/>
                </a:solidFill>
              </a:rPr>
              <a:t>PERLE: </a:t>
            </a:r>
            <a:r>
              <a:rPr lang="en-GB" sz="2037" dirty="0"/>
              <a:t>A </a:t>
            </a:r>
            <a:r>
              <a:rPr lang="en-GB" sz="2037" dirty="0">
                <a:cs typeface="Arial" panose="020B0604020202020204" pitchFamily="34" charset="0"/>
              </a:rPr>
              <a:t>testbed to explore and validate a broad range of accelerator phenomena &amp; technical choices on the pathway to the </a:t>
            </a:r>
            <a:r>
              <a:rPr lang="en-GB" sz="2037" dirty="0" err="1">
                <a:cs typeface="Arial" panose="020B0604020202020204" pitchFamily="34" charset="0"/>
              </a:rPr>
              <a:t>LHeC</a:t>
            </a:r>
            <a:r>
              <a:rPr lang="en-GB" sz="2037" dirty="0">
                <a:cs typeface="Arial" panose="020B0604020202020204" pitchFamily="34" charset="0"/>
              </a:rPr>
              <a:t> and other new frontier machines realisation. </a:t>
            </a:r>
          </a:p>
          <a:p>
            <a:endParaRPr lang="en-GB" sz="2037" b="1" dirty="0"/>
          </a:p>
          <a:p>
            <a:r>
              <a:rPr lang="en-GB" sz="2037" b="1" dirty="0"/>
              <a:t>Main challenges</a:t>
            </a:r>
            <a:r>
              <a:rPr lang="en-GB" sz="2037" dirty="0"/>
              <a:t>: Multi-turn, high bunch charge, high power energy recovery, … </a:t>
            </a:r>
            <a:endParaRPr lang="en-GB" sz="2037" dirty="0">
              <a:sym typeface="Wingdings" pitchFamily="2" charset="2"/>
            </a:endParaRPr>
          </a:p>
        </p:txBody>
      </p:sp>
      <p:sp>
        <p:nvSpPr>
          <p:cNvPr id="20" name="ZoneTexte 90">
            <a:extLst>
              <a:ext uri="{FF2B5EF4-FFF2-40B4-BE49-F238E27FC236}">
                <a16:creationId xmlns:a16="http://schemas.microsoft.com/office/drawing/2014/main" id="{F6CC75F3-DB0A-3B67-D57A-08A4CD0DE86A}"/>
              </a:ext>
            </a:extLst>
          </p:cNvPr>
          <p:cNvSpPr txBox="1"/>
          <p:nvPr/>
        </p:nvSpPr>
        <p:spPr>
          <a:xfrm>
            <a:off x="817379" y="2416690"/>
            <a:ext cx="5441610" cy="1399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1741" rIns="51741">
            <a:spAutoFit/>
          </a:bodyPr>
          <a:lstStyle/>
          <a:p>
            <a:pPr marL="365973" indent="-365973">
              <a:lnSpc>
                <a:spcPct val="120000"/>
              </a:lnSpc>
              <a:buSzPct val="100000"/>
              <a:buFont typeface="Courier New" panose="02070309020205020404" pitchFamily="49" charset="0"/>
              <a:buChar char="o"/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IE" sz="181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 Linacs (Four 5-Cell 801.58 MHz SC cavities)</a:t>
            </a:r>
          </a:p>
          <a:p>
            <a:pPr marL="365973" indent="-365973">
              <a:lnSpc>
                <a:spcPct val="120000"/>
              </a:lnSpc>
              <a:buSzPct val="100000"/>
              <a:buFont typeface="Courier New" panose="02070309020205020404" pitchFamily="49" charset="0"/>
              <a:buChar char="o"/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IE" sz="1811" dirty="0">
                <a:solidFill>
                  <a:schemeClr val="tx1">
                    <a:lumMod val="95000"/>
                    <a:lumOff val="5000"/>
                  </a:schemeClr>
                </a:solidFill>
              </a:rPr>
              <a:t>3 turns (</a:t>
            </a:r>
            <a:r>
              <a:rPr lang="en-IE" sz="1811" dirty="0">
                <a:solidFill>
                  <a:schemeClr val="tx1">
                    <a:lumMod val="95000"/>
                    <a:lumOff val="5000"/>
                  </a:schemeClr>
                </a:solidFill>
                <a:sym typeface="Wingdings" pitchFamily="2" charset="2"/>
              </a:rPr>
              <a:t>164</a:t>
            </a:r>
            <a:r>
              <a:rPr lang="en-IE" sz="181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MeV/turn)</a:t>
            </a:r>
          </a:p>
          <a:p>
            <a:pPr marL="365973" indent="-365973">
              <a:lnSpc>
                <a:spcPct val="120000"/>
              </a:lnSpc>
              <a:buSzPct val="100000"/>
              <a:buFont typeface="Courier New" panose="02070309020205020404" pitchFamily="49" charset="0"/>
              <a:buChar char="o"/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IE" sz="181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Max. beam energy 500 MeV</a:t>
            </a:r>
          </a:p>
          <a:p>
            <a:pPr marL="365973" indent="-365973">
              <a:lnSpc>
                <a:spcPct val="120000"/>
              </a:lnSpc>
              <a:buSzPct val="100000"/>
              <a:buFont typeface="Courier New" panose="02070309020205020404" pitchFamily="49" charset="0"/>
              <a:buChar char="o"/>
              <a:defRPr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IE" sz="181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 = 20mA</a:t>
            </a:r>
          </a:p>
        </p:txBody>
      </p:sp>
      <p:graphicFrame>
        <p:nvGraphicFramePr>
          <p:cNvPr id="40" name="Tableau 39">
            <a:extLst>
              <a:ext uri="{FF2B5EF4-FFF2-40B4-BE49-F238E27FC236}">
                <a16:creationId xmlns:a16="http://schemas.microsoft.com/office/drawing/2014/main" id="{F0368FDD-3A3F-7F82-074C-1D9F8CEE732D}"/>
              </a:ext>
            </a:extLst>
          </p:cNvPr>
          <p:cNvGraphicFramePr>
            <a:graphicFrameLocks noGrp="1"/>
          </p:cNvGraphicFramePr>
          <p:nvPr/>
        </p:nvGraphicFramePr>
        <p:xfrm>
          <a:off x="6584967" y="2631131"/>
          <a:ext cx="4971163" cy="3325289"/>
        </p:xfrm>
        <a:graphic>
          <a:graphicData uri="http://schemas.openxmlformats.org/drawingml/2006/table">
            <a:tbl>
              <a:tblPr firstRow="1" firstCol="1" bandRow="1"/>
              <a:tblGrid>
                <a:gridCol w="2688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12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12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802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Target Parameter</a:t>
                      </a:r>
                      <a:endParaRPr lang="fr-FR" sz="1700" b="1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Unit</a:t>
                      </a:r>
                      <a:endParaRPr lang="fr-FR" sz="1700" b="1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1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Value</a:t>
                      </a:r>
                      <a:endParaRPr lang="fr-FR" sz="1700" b="1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5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7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Injection energy</a:t>
                      </a:r>
                      <a:endParaRPr lang="fr-FR" sz="17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MeV</a:t>
                      </a:r>
                      <a:endParaRPr lang="fr-FR" sz="17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7</a:t>
                      </a:r>
                      <a:endParaRPr lang="fr-FR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7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Electron beam energy</a:t>
                      </a:r>
                      <a:endParaRPr lang="fr-FR" sz="17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MeV</a:t>
                      </a:r>
                      <a:endParaRPr lang="fr-FR" sz="17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500</a:t>
                      </a:r>
                      <a:endParaRPr lang="fr-FR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58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7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Normalised Emittance </a:t>
                      </a:r>
                      <a:r>
                        <a:rPr lang="en-GB" sz="1700" b="0" dirty="0" err="1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γε</a:t>
                      </a:r>
                      <a:r>
                        <a:rPr lang="en-GB" sz="1700" b="0" baseline="-25000" dirty="0" err="1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x,y</a:t>
                      </a:r>
                      <a:endParaRPr lang="fr-FR" sz="17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mm mrad</a:t>
                      </a:r>
                      <a:endParaRPr lang="fr-FR" sz="17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6</a:t>
                      </a:r>
                      <a:endParaRPr lang="fr-FR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87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7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Average beam current</a:t>
                      </a:r>
                      <a:endParaRPr lang="fr-FR" sz="17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mA</a:t>
                      </a:r>
                      <a:endParaRPr lang="fr-FR" sz="17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20</a:t>
                      </a:r>
                      <a:endParaRPr lang="fr-FR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9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7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Bunch charge</a:t>
                      </a:r>
                      <a:endParaRPr lang="fr-FR" sz="17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pC</a:t>
                      </a:r>
                      <a:endParaRPr lang="fr-FR" sz="17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500</a:t>
                      </a:r>
                      <a:endParaRPr lang="fr-FR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87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7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Bunch length</a:t>
                      </a:r>
                      <a:endParaRPr lang="fr-FR" sz="17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mm</a:t>
                      </a:r>
                      <a:endParaRPr lang="fr-FR" sz="17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</a:t>
                      </a:r>
                      <a:endParaRPr lang="fr-FR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11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7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Bunch spacing</a:t>
                      </a:r>
                      <a:endParaRPr lang="fr-FR" sz="17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ns</a:t>
                      </a:r>
                      <a:endParaRPr lang="fr-FR" sz="17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25</a:t>
                      </a:r>
                      <a:endParaRPr lang="fr-FR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87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7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RF frequency</a:t>
                      </a:r>
                      <a:endParaRPr lang="fr-FR" sz="17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MHz</a:t>
                      </a:r>
                      <a:endParaRPr lang="fr-FR" sz="17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801.58</a:t>
                      </a:r>
                      <a:endParaRPr lang="fr-FR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86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7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Duty factor</a:t>
                      </a:r>
                      <a:endParaRPr lang="fr-FR" sz="17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 </a:t>
                      </a:r>
                      <a:endParaRPr lang="fr-FR" sz="17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7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CW</a:t>
                      </a:r>
                      <a:endParaRPr lang="fr-FR" sz="17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77615" marR="7761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30BA47D7-23CD-6D17-482A-EC39D82C3105}"/>
              </a:ext>
            </a:extLst>
          </p:cNvPr>
          <p:cNvSpPr/>
          <p:nvPr/>
        </p:nvSpPr>
        <p:spPr>
          <a:xfrm>
            <a:off x="9050569" y="5953744"/>
            <a:ext cx="2403298" cy="8309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Walid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Kaabi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@ </a:t>
            </a: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Electrons for the LHC workshop in Orsay in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2022</a:t>
            </a:r>
          </a:p>
        </p:txBody>
      </p:sp>
      <p:pic>
        <p:nvPicPr>
          <p:cNvPr id="5" name="Image 35">
            <a:extLst>
              <a:ext uri="{FF2B5EF4-FFF2-40B4-BE49-F238E27FC236}">
                <a16:creationId xmlns:a16="http://schemas.microsoft.com/office/drawing/2014/main" id="{E097A424-EFA0-1A1E-F755-016ED7ECE8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3244" y="1470849"/>
            <a:ext cx="1459007" cy="88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7653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7447C45-3E6E-4B48-AC50-CB2F8DE1F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08/03/2024</a:t>
            </a:r>
            <a:endParaRPr lang="en-US" dirty="0">
              <a:latin typeface="+mn-lt"/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353ECE-A572-4ECA-BEAD-641C224B8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Board Meeting</a:t>
            </a:r>
            <a:endParaRPr lang="en-US" dirty="0">
              <a:latin typeface="+mn-lt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en-US" smtClean="0">
                <a:latin typeface="+mn-lt"/>
              </a:rPr>
              <a:pPr/>
              <a:t>27</a:t>
            </a:fld>
            <a:endParaRPr lang="en-US" dirty="0">
              <a:latin typeface="+mn-lt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C5EDD7-AFFD-6A14-8BF2-FF769AB56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4837" y="143641"/>
            <a:ext cx="9208875" cy="488967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Site choice and first equipment implementation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89A76E2-6E80-7768-2037-B561C5D6DAE4}"/>
              </a:ext>
            </a:extLst>
          </p:cNvPr>
          <p:cNvSpPr txBox="1"/>
          <p:nvPr/>
        </p:nvSpPr>
        <p:spPr>
          <a:xfrm>
            <a:off x="6177495" y="6142635"/>
            <a:ext cx="4763842" cy="370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11" dirty="0">
                <a:solidFill>
                  <a:srgbClr val="C00000"/>
                </a:solidFill>
              </a:rPr>
              <a:t>Laser clean room: to be delivered in June 2024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45C8689-57E9-6457-BCEA-5750F2CB39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07"/>
          <a:stretch/>
        </p:blipFill>
        <p:spPr>
          <a:xfrm>
            <a:off x="687470" y="1426400"/>
            <a:ext cx="4411987" cy="451982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4BDF123-3046-41AE-C33E-23C1B941409C}"/>
              </a:ext>
            </a:extLst>
          </p:cNvPr>
          <p:cNvSpPr/>
          <p:nvPr/>
        </p:nvSpPr>
        <p:spPr>
          <a:xfrm>
            <a:off x="964082" y="5991475"/>
            <a:ext cx="3545009" cy="370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11" dirty="0">
                <a:solidFill>
                  <a:srgbClr val="C00000"/>
                </a:solidFill>
              </a:rPr>
              <a:t>Implantation in igloo being finalized</a:t>
            </a: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63EF5172-E1BE-B5B6-62B3-89B8B9EA354E}"/>
              </a:ext>
            </a:extLst>
          </p:cNvPr>
          <p:cNvGrpSpPr/>
          <p:nvPr/>
        </p:nvGrpSpPr>
        <p:grpSpPr>
          <a:xfrm>
            <a:off x="4140133" y="3591989"/>
            <a:ext cx="6135535" cy="2580385"/>
            <a:chOff x="3658195" y="3173760"/>
            <a:chExt cx="5421320" cy="2280012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61E1F7C0-D514-EE2E-AB82-D90874FCF0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5522" y="3173760"/>
              <a:ext cx="3141756" cy="2271985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35D8DE2-8233-1EE6-DBD7-B2F565DEEC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58195" y="3173760"/>
              <a:ext cx="2267326" cy="9784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F93ECA5C-8742-8E20-E1BB-4A454C8863D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58195" y="4152235"/>
              <a:ext cx="2267326" cy="129351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5">
              <a:extLst>
                <a:ext uri="{FF2B5EF4-FFF2-40B4-BE49-F238E27FC236}">
                  <a16:creationId xmlns:a16="http://schemas.microsoft.com/office/drawing/2014/main" id="{EB39C319-795A-8629-7663-AA5D36C9C5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2731" y="4973960"/>
              <a:ext cx="596784" cy="479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976A673F-5FDA-E6A2-F50A-BFFF76EA31A9}"/>
              </a:ext>
            </a:extLst>
          </p:cNvPr>
          <p:cNvSpPr/>
          <p:nvPr/>
        </p:nvSpPr>
        <p:spPr>
          <a:xfrm>
            <a:off x="472882" y="739683"/>
            <a:ext cx="11327731" cy="71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37" dirty="0"/>
              <a:t>After site studies of the the two possible locations to host PERLE (Super ACO hall and Igloo): </a:t>
            </a:r>
          </a:p>
          <a:p>
            <a:r>
              <a:rPr lang="en-GB" sz="2037" dirty="0"/>
              <a:t>The IGLOO was the preferred solution. Several scenario of implementation were thus discussed. </a:t>
            </a:r>
          </a:p>
        </p:txBody>
      </p: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19DA8F12-435D-05F0-7359-3319287B1EB5}"/>
              </a:ext>
            </a:extLst>
          </p:cNvPr>
          <p:cNvGrpSpPr/>
          <p:nvPr/>
        </p:nvGrpSpPr>
        <p:grpSpPr>
          <a:xfrm>
            <a:off x="4452262" y="1568393"/>
            <a:ext cx="5962945" cy="2241008"/>
            <a:chOff x="3933990" y="1385723"/>
            <a:chExt cx="5268821" cy="1980141"/>
          </a:xfrm>
        </p:grpSpPr>
        <p:pic>
          <p:nvPicPr>
            <p:cNvPr id="22" name="Picture 4">
              <a:extLst>
                <a:ext uri="{FF2B5EF4-FFF2-40B4-BE49-F238E27FC236}">
                  <a16:creationId xmlns:a16="http://schemas.microsoft.com/office/drawing/2014/main" id="{7CBF4CDC-EDEA-C95D-3415-3EC1C45A2C4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724082" y="1394422"/>
              <a:ext cx="3478729" cy="168411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9713FE63-2BDF-EE6B-0F4C-176ECCC3C9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46227" y="1385723"/>
              <a:ext cx="1777855" cy="196189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F2DD9719-649E-9AC3-9C09-4B977935B5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33990" y="3087237"/>
              <a:ext cx="1790092" cy="278627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618695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B65EB8-8B3E-4F59-83BF-BEE0DD5C9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7826" y="140742"/>
            <a:ext cx="9942970" cy="488967"/>
          </a:xfrm>
        </p:spPr>
        <p:txBody>
          <a:bodyPr>
            <a:normAutofit/>
          </a:bodyPr>
          <a:lstStyle/>
          <a:p>
            <a:r>
              <a:rPr lang="fr-FR" sz="2263" u="sng" dirty="0">
                <a:latin typeface="+mn-lt"/>
              </a:rPr>
              <a:t>New </a:t>
            </a:r>
            <a:r>
              <a:rPr lang="fr-FR" sz="2263" u="sng" dirty="0" err="1">
                <a:latin typeface="+mn-lt"/>
              </a:rPr>
              <a:t>staging</a:t>
            </a:r>
            <a:r>
              <a:rPr lang="fr-FR" sz="2263" u="sng" dirty="0">
                <a:latin typeface="+mn-lt"/>
              </a:rPr>
              <a:t> </a:t>
            </a:r>
            <a:r>
              <a:rPr lang="fr-FR" sz="2263" u="sng" dirty="0" err="1">
                <a:latin typeface="+mn-lt"/>
              </a:rPr>
              <a:t>strategy</a:t>
            </a:r>
            <a:r>
              <a:rPr lang="fr-FR" sz="2263" u="sng" dirty="0">
                <a:latin typeface="+mn-lt"/>
              </a:rPr>
              <a:t> </a:t>
            </a:r>
            <a:r>
              <a:rPr lang="fr-FR" sz="2263" dirty="0">
                <a:latin typeface="+mn-lt"/>
              </a:rPr>
              <a:t>–first 1-tour of a </a:t>
            </a:r>
            <a:r>
              <a:rPr lang="fr-FR" sz="2263" dirty="0" err="1">
                <a:latin typeface="+mn-lt"/>
              </a:rPr>
              <a:t>simplified</a:t>
            </a:r>
            <a:r>
              <a:rPr lang="fr-FR" sz="2263" dirty="0">
                <a:latin typeface="+mn-lt"/>
              </a:rPr>
              <a:t> PERLE by </a:t>
            </a:r>
            <a:r>
              <a:rPr lang="fr-FR" sz="2263" dirty="0" err="1">
                <a:latin typeface="+mn-lt"/>
              </a:rPr>
              <a:t>beginning</a:t>
            </a:r>
            <a:r>
              <a:rPr lang="fr-FR" sz="2263" dirty="0">
                <a:latin typeface="+mn-lt"/>
              </a:rPr>
              <a:t> 2028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00010AB0-1494-4112-89C9-83A0604CAED7}"/>
              </a:ext>
            </a:extLst>
          </p:cNvPr>
          <p:cNvGrpSpPr/>
          <p:nvPr/>
        </p:nvGrpSpPr>
        <p:grpSpPr>
          <a:xfrm>
            <a:off x="243098" y="666705"/>
            <a:ext cx="11476021" cy="5446614"/>
            <a:chOff x="684898" y="-189834"/>
            <a:chExt cx="9073892" cy="3788980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B8E71CC6-ABF3-4D2B-990E-77985DAA4C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548" t="23569" r="12568" b="25017"/>
            <a:stretch/>
          </p:blipFill>
          <p:spPr>
            <a:xfrm>
              <a:off x="829798" y="16329"/>
              <a:ext cx="8928992" cy="2815585"/>
            </a:xfrm>
            <a:prstGeom prst="rect">
              <a:avLst/>
            </a:prstGeom>
          </p:spPr>
        </p:pic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651A8EE6-88C9-4076-91DE-9DEED14AF7C2}"/>
                </a:ext>
              </a:extLst>
            </p:cNvPr>
            <p:cNvSpPr/>
            <p:nvPr/>
          </p:nvSpPr>
          <p:spPr>
            <a:xfrm rot="799279">
              <a:off x="4924500" y="928826"/>
              <a:ext cx="2452931" cy="1027356"/>
            </a:xfrm>
            <a:prstGeom prst="ellipse">
              <a:avLst/>
            </a:prstGeom>
            <a:noFill/>
            <a:ln w="28575">
              <a:solidFill>
                <a:srgbClr val="FF40FF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2037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B1700C5D-CD0C-409A-BB26-D9FA292D5ABF}"/>
                </a:ext>
              </a:extLst>
            </p:cNvPr>
            <p:cNvSpPr/>
            <p:nvPr/>
          </p:nvSpPr>
          <p:spPr>
            <a:xfrm rot="12010123">
              <a:off x="1642113" y="-189834"/>
              <a:ext cx="1491181" cy="259321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2037" dirty="0"/>
            </a:p>
          </p:txBody>
        </p:sp>
        <p:cxnSp>
          <p:nvCxnSpPr>
            <p:cNvPr id="20" name="Connecteur droit avec flèche 19">
              <a:extLst>
                <a:ext uri="{FF2B5EF4-FFF2-40B4-BE49-F238E27FC236}">
                  <a16:creationId xmlns:a16="http://schemas.microsoft.com/office/drawing/2014/main" id="{05DC2D79-AC21-4381-AAF6-8A33B8458355}"/>
                </a:ext>
              </a:extLst>
            </p:cNvPr>
            <p:cNvCxnSpPr>
              <a:cxnSpLocks/>
            </p:cNvCxnSpPr>
            <p:nvPr/>
          </p:nvCxnSpPr>
          <p:spPr>
            <a:xfrm>
              <a:off x="4582071" y="942696"/>
              <a:ext cx="4612857" cy="942964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1D82B8F-AC9B-4743-88B7-2C205569AAF6}"/>
                </a:ext>
              </a:extLst>
            </p:cNvPr>
            <p:cNvSpPr/>
            <p:nvPr/>
          </p:nvSpPr>
          <p:spPr>
            <a:xfrm rot="597127">
              <a:off x="7590962" y="1411406"/>
              <a:ext cx="521182" cy="2823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/>
              <a:r>
                <a:rPr lang="fr-FR" sz="2037">
                  <a:solidFill>
                    <a:srgbClr val="A6A6A6"/>
                  </a:solidFill>
                  <a:ea typeface="Times New Roman" panose="02020603050405020304" pitchFamily="18" charset="0"/>
                  <a:cs typeface="Arial" panose="020B0604020202020204" pitchFamily="34" charset="0"/>
                </a:rPr>
                <a:t>21m</a:t>
              </a:r>
              <a:endParaRPr lang="fr-FR" sz="2037">
                <a:ea typeface="Times New Roman" panose="02020603050405020304" pitchFamily="18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7973EFE-7187-4F3A-BE9C-ED28F760F3B0}"/>
                </a:ext>
              </a:extLst>
            </p:cNvPr>
            <p:cNvSpPr/>
            <p:nvPr/>
          </p:nvSpPr>
          <p:spPr>
            <a:xfrm>
              <a:off x="684898" y="3098760"/>
              <a:ext cx="4239664" cy="50038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algn="ctr" fontAlgn="base"/>
              <a:r>
                <a:rPr lang="fr-FR" sz="2037" b="1" i="1" dirty="0">
                  <a:ea typeface="Times New Roman" panose="02020603050405020304" pitchFamily="18" charset="0"/>
                  <a:cs typeface="Arial" panose="020B0604020202020204" pitchFamily="34" charset="0"/>
                </a:rPr>
                <a:t>Infrastructures and radioprotection </a:t>
              </a:r>
            </a:p>
            <a:p>
              <a:pPr algn="ctr" fontAlgn="base"/>
              <a:r>
                <a:rPr lang="fr-FR" sz="2037" b="1" i="1" dirty="0" err="1">
                  <a:ea typeface="Times New Roman" panose="02020603050405020304" pitchFamily="18" charset="0"/>
                  <a:cs typeface="Arial" panose="020B0604020202020204" pitchFamily="34" charset="0"/>
                </a:rPr>
                <a:t>Financed</a:t>
              </a:r>
              <a:r>
                <a:rPr lang="fr-FR" sz="2037" b="1" i="1" dirty="0">
                  <a:ea typeface="Times New Roman" panose="02020603050405020304" pitchFamily="18" charset="0"/>
                  <a:cs typeface="Arial" panose="020B0604020202020204" pitchFamily="34" charset="0"/>
                </a:rPr>
                <a:t> by CPER </a:t>
              </a:r>
              <a:r>
                <a:rPr lang="fr-FR" sz="2037" b="1" i="1" dirty="0" err="1">
                  <a:ea typeface="Times New Roman" panose="02020603050405020304" pitchFamily="18" charset="0"/>
                  <a:cs typeface="Arial" panose="020B0604020202020204" pitchFamily="34" charset="0"/>
                </a:rPr>
                <a:t>funds</a:t>
              </a:r>
              <a:endParaRPr lang="fr-FR" sz="2037" b="1" dirty="0">
                <a:ea typeface="Times New Roman" panose="02020603050405020304" pitchFamily="18" charset="0"/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E35C9D8E-6C56-4F69-A9D6-525267AC1D21}"/>
                </a:ext>
              </a:extLst>
            </p:cNvPr>
            <p:cNvSpPr/>
            <p:nvPr/>
          </p:nvSpPr>
          <p:spPr>
            <a:xfrm>
              <a:off x="3041430" y="991599"/>
              <a:ext cx="1491708" cy="517341"/>
            </a:xfrm>
            <a:prstGeom prst="ellipse">
              <a:avLst/>
            </a:prstGeom>
            <a:noFill/>
            <a:ln w="28575">
              <a:solidFill>
                <a:srgbClr val="0432F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2037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2AFBB9E-0002-445B-A27B-B8A143E7D307}"/>
                </a:ext>
              </a:extLst>
            </p:cNvPr>
            <p:cNvSpPr/>
            <p:nvPr/>
          </p:nvSpPr>
          <p:spPr>
            <a:xfrm>
              <a:off x="5519126" y="3092393"/>
              <a:ext cx="4239664" cy="500386"/>
            </a:xfrm>
            <a:prstGeom prst="rect">
              <a:avLst/>
            </a:prstGeom>
            <a:noFill/>
            <a:ln w="57150">
              <a:solidFill>
                <a:schemeClr val="accent4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>
              <a:spAutoFit/>
            </a:bodyPr>
            <a:lstStyle/>
            <a:p>
              <a:pPr algn="ctr" fontAlgn="base"/>
              <a:r>
                <a:rPr lang="fr-FR" sz="2037" dirty="0" err="1">
                  <a:ea typeface="Times New Roman" panose="02020603050405020304" pitchFamily="18" charset="0"/>
                </a:rPr>
                <a:t>Cryogenic</a:t>
              </a:r>
              <a:r>
                <a:rPr lang="fr-FR" sz="2037" dirty="0">
                  <a:ea typeface="Times New Roman" panose="02020603050405020304" pitchFamily="18" charset="0"/>
                </a:rPr>
                <a:t> Plants. </a:t>
              </a:r>
            </a:p>
            <a:p>
              <a:pPr algn="ctr" fontAlgn="base"/>
              <a:r>
                <a:rPr lang="fr-FR" sz="2037" dirty="0">
                  <a:ea typeface="Times New Roman" panose="02020603050405020304" pitchFamily="18" charset="0"/>
                </a:rPr>
                <a:t>In-</a:t>
              </a:r>
              <a:r>
                <a:rPr lang="fr-FR" sz="2037" dirty="0" err="1">
                  <a:ea typeface="Times New Roman" panose="02020603050405020304" pitchFamily="18" charset="0"/>
                </a:rPr>
                <a:t>kind</a:t>
              </a:r>
              <a:r>
                <a:rPr lang="fr-FR" sz="2037" dirty="0">
                  <a:ea typeface="Times New Roman" panose="02020603050405020304" pitchFamily="18" charset="0"/>
                </a:rPr>
                <a:t> </a:t>
              </a:r>
              <a:r>
                <a:rPr lang="fr-FR" sz="2037" dirty="0" err="1">
                  <a:ea typeface="Times New Roman" panose="02020603050405020304" pitchFamily="18" charset="0"/>
                </a:rPr>
                <a:t>from</a:t>
              </a:r>
              <a:r>
                <a:rPr lang="fr-FR" sz="2037" dirty="0">
                  <a:ea typeface="Times New Roman" panose="02020603050405020304" pitchFamily="18" charset="0"/>
                </a:rPr>
                <a:t> HZB </a:t>
              </a:r>
              <a:r>
                <a:rPr lang="fr-FR" sz="2037" b="1" dirty="0">
                  <a:solidFill>
                    <a:srgbClr val="FF0000"/>
                  </a:solidFill>
                  <a:ea typeface="Times New Roman" panose="02020603050405020304" pitchFamily="18" charset="0"/>
                </a:rPr>
                <a:t>+ extra </a:t>
              </a:r>
              <a:r>
                <a:rPr lang="fr-FR" sz="2037" b="1" dirty="0" err="1">
                  <a:solidFill>
                    <a:srgbClr val="FF0000"/>
                  </a:solidFill>
                  <a:ea typeface="Times New Roman" panose="02020603050405020304" pitchFamily="18" charset="0"/>
                </a:rPr>
                <a:t>funding</a:t>
              </a:r>
              <a:endParaRPr lang="fr-FR" sz="2037" b="1" dirty="0">
                <a:solidFill>
                  <a:srgbClr val="FF0000"/>
                </a:solidFill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0E620BA6-AA2B-4F0F-A803-633EDB13F028}"/>
              </a:ext>
            </a:extLst>
          </p:cNvPr>
          <p:cNvSpPr/>
          <p:nvPr/>
        </p:nvSpPr>
        <p:spPr>
          <a:xfrm>
            <a:off x="3782115" y="3923762"/>
            <a:ext cx="3341273" cy="364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37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D6C7123B-0918-44FD-B605-9CA237ACF4ED}"/>
              </a:ext>
            </a:extLst>
          </p:cNvPr>
          <p:cNvSpPr/>
          <p:nvPr/>
        </p:nvSpPr>
        <p:spPr>
          <a:xfrm rot="821340">
            <a:off x="4365094" y="1393071"/>
            <a:ext cx="7910313" cy="2850675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37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928A3507-508F-4C9B-AA16-2FFB4DB610BB}"/>
              </a:ext>
            </a:extLst>
          </p:cNvPr>
          <p:cNvSpPr/>
          <p:nvPr/>
        </p:nvSpPr>
        <p:spPr>
          <a:xfrm>
            <a:off x="314248" y="4271475"/>
            <a:ext cx="3341273" cy="909116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37" dirty="0" err="1">
                <a:solidFill>
                  <a:schemeClr val="tx1"/>
                </a:solidFill>
              </a:rPr>
              <a:t>Delivered@</a:t>
            </a:r>
            <a:r>
              <a:rPr lang="fr-FR" sz="2037" b="1" dirty="0" err="1">
                <a:solidFill>
                  <a:schemeClr val="tx1"/>
                </a:solidFill>
              </a:rPr>
              <a:t>IJCLab</a:t>
            </a:r>
            <a:endParaRPr lang="fr-FR" sz="2037" b="1" dirty="0">
              <a:solidFill>
                <a:schemeClr val="tx1"/>
              </a:solidFill>
            </a:endParaRP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552F4C66-66AD-466D-B449-C52CD2699F4B}"/>
              </a:ext>
            </a:extLst>
          </p:cNvPr>
          <p:cNvSpPr/>
          <p:nvPr/>
        </p:nvSpPr>
        <p:spPr>
          <a:xfrm>
            <a:off x="6356649" y="1373383"/>
            <a:ext cx="3815611" cy="1020247"/>
          </a:xfrm>
          <a:prstGeom prst="ellipse">
            <a:avLst/>
          </a:prstGeom>
          <a:solidFill>
            <a:srgbClr val="FF66FF"/>
          </a:solidFill>
          <a:ln w="38100">
            <a:solidFill>
              <a:srgbClr val="FF66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11" dirty="0" err="1">
                <a:solidFill>
                  <a:schemeClr val="tx1"/>
                </a:solidFill>
              </a:rPr>
              <a:t>Financed</a:t>
            </a:r>
            <a:r>
              <a:rPr lang="fr-FR" sz="1811" dirty="0">
                <a:solidFill>
                  <a:schemeClr val="tx1"/>
                </a:solidFill>
              </a:rPr>
              <a:t> </a:t>
            </a:r>
            <a:r>
              <a:rPr lang="fr-FR" sz="1811" dirty="0" err="1">
                <a:solidFill>
                  <a:schemeClr val="tx1"/>
                </a:solidFill>
              </a:rPr>
              <a:t>through</a:t>
            </a:r>
            <a:endParaRPr lang="fr-FR" sz="1811" dirty="0">
              <a:solidFill>
                <a:schemeClr val="tx1"/>
              </a:solidFill>
            </a:endParaRPr>
          </a:p>
          <a:p>
            <a:pPr algn="ctr"/>
            <a:r>
              <a:rPr lang="fr-FR" sz="1811" dirty="0">
                <a:solidFill>
                  <a:schemeClr val="tx1"/>
                </a:solidFill>
              </a:rPr>
              <a:t> </a:t>
            </a:r>
            <a:r>
              <a:rPr lang="fr-FR" sz="1811" b="1" dirty="0" err="1">
                <a:solidFill>
                  <a:schemeClr val="tx1"/>
                </a:solidFill>
              </a:rPr>
              <a:t>iSAS</a:t>
            </a:r>
            <a:r>
              <a:rPr lang="fr-FR" sz="1811" b="1" dirty="0">
                <a:solidFill>
                  <a:schemeClr val="tx1"/>
                </a:solidFill>
              </a:rPr>
              <a:t> Program </a:t>
            </a:r>
          </a:p>
          <a:p>
            <a:pPr algn="ctr"/>
            <a:r>
              <a:rPr lang="fr-FR" sz="1811" b="1" dirty="0">
                <a:solidFill>
                  <a:schemeClr val="tx1"/>
                </a:solidFill>
              </a:rPr>
              <a:t>+ ESS + in-Kind IN2P3</a:t>
            </a:r>
          </a:p>
        </p:txBody>
      </p:sp>
      <p:sp>
        <p:nvSpPr>
          <p:cNvPr id="55" name="Espace réservé du pied de page 54">
            <a:extLst>
              <a:ext uri="{FF2B5EF4-FFF2-40B4-BE49-F238E27FC236}">
                <a16:creationId xmlns:a16="http://schemas.microsoft.com/office/drawing/2014/main" id="{9DBFADE8-540F-4478-BD29-A2CAF1D76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CB PERLE - MARCH 2024</a:t>
            </a:r>
            <a:endParaRPr lang="fr-FR" dirty="0"/>
          </a:p>
        </p:txBody>
      </p:sp>
      <p:sp>
        <p:nvSpPr>
          <p:cNvPr id="56" name="Espace réservé du numéro de diapositive 55">
            <a:extLst>
              <a:ext uri="{FF2B5EF4-FFF2-40B4-BE49-F238E27FC236}">
                <a16:creationId xmlns:a16="http://schemas.microsoft.com/office/drawing/2014/main" id="{1AA3022E-F4D9-4446-BD48-3B9520A0F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20305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CA0D2C-8158-4653-93D1-690450FE2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1738" y="160301"/>
            <a:ext cx="8230941" cy="488967"/>
          </a:xfrm>
        </p:spPr>
        <p:txBody>
          <a:bodyPr>
            <a:normAutofit fontScale="90000"/>
          </a:bodyPr>
          <a:lstStyle/>
          <a:p>
            <a:r>
              <a:rPr lang="fr-FR" dirty="0">
                <a:latin typeface="+mn-lt"/>
              </a:rPr>
              <a:t>Macro Vision on  the </a:t>
            </a:r>
            <a:r>
              <a:rPr lang="fr-FR" u="sng" dirty="0">
                <a:latin typeface="+mn-lt"/>
              </a:rPr>
              <a:t>PLANNING</a:t>
            </a:r>
            <a:r>
              <a:rPr lang="fr-FR" dirty="0">
                <a:latin typeface="+mn-lt"/>
              </a:rPr>
              <a:t> (</a:t>
            </a:r>
            <a:r>
              <a:rPr lang="fr-FR" dirty="0" err="1">
                <a:latin typeface="+mn-lt"/>
              </a:rPr>
              <a:t>detailed</a:t>
            </a:r>
            <a:r>
              <a:rPr lang="fr-FR" dirty="0">
                <a:latin typeface="+mn-lt"/>
              </a:rPr>
              <a:t> plans </a:t>
            </a:r>
            <a:r>
              <a:rPr lang="fr-FR" dirty="0" err="1">
                <a:latin typeface="+mn-lt"/>
              </a:rPr>
              <a:t>available</a:t>
            </a:r>
            <a:r>
              <a:rPr lang="fr-FR" dirty="0">
                <a:latin typeface="+mn-lt"/>
              </a:rPr>
              <a:t>)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B4985E53-F2E6-4F28-95F4-0B8A7EFCA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CB PERLE - MARCH 2024</a:t>
            </a:r>
            <a:endParaRPr lang="fr-FR" dirty="0">
              <a:latin typeface="+mn-lt"/>
            </a:endParaRP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FD573FCD-CF02-4259-80FD-A4ADACABC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29</a:t>
            </a:fld>
            <a:endParaRPr lang="fr-FR" dirty="0">
              <a:latin typeface="+mn-lt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3F02A3E-EC10-48C3-8FAD-2902917B057B}"/>
              </a:ext>
            </a:extLst>
          </p:cNvPr>
          <p:cNvSpPr txBox="1"/>
          <p:nvPr/>
        </p:nvSpPr>
        <p:spPr>
          <a:xfrm>
            <a:off x="2633947" y="879013"/>
            <a:ext cx="4410660" cy="71929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37" b="1" u="sng" dirty="0"/>
              <a:t>Site </a:t>
            </a:r>
            <a:r>
              <a:rPr lang="fr-FR" sz="2037" b="1" u="sng" dirty="0" err="1"/>
              <a:t>is</a:t>
            </a:r>
            <a:r>
              <a:rPr lang="fr-FR" sz="2037" b="1" u="sng" dirty="0"/>
              <a:t> </a:t>
            </a:r>
            <a:r>
              <a:rPr lang="fr-FR" sz="2037" b="1" u="sng" dirty="0" err="1"/>
              <a:t>now</a:t>
            </a:r>
            <a:r>
              <a:rPr lang="fr-FR" sz="2037" b="1" u="sng" dirty="0"/>
              <a:t> </a:t>
            </a:r>
            <a:r>
              <a:rPr lang="fr-FR" sz="2037" b="1" u="sng" dirty="0" err="1"/>
              <a:t>choosen</a:t>
            </a:r>
            <a:r>
              <a:rPr lang="fr-FR" sz="2037" b="1" u="sng" dirty="0"/>
              <a:t> : IGLOO !</a:t>
            </a:r>
          </a:p>
          <a:p>
            <a:pPr algn="ctr"/>
            <a:r>
              <a:rPr lang="fr-FR" sz="2037" b="1" dirty="0"/>
              <a:t>(infrastructure </a:t>
            </a:r>
            <a:r>
              <a:rPr lang="fr-FR" sz="2037" b="1" dirty="0" err="1"/>
              <a:t>sinstallation</a:t>
            </a:r>
            <a:r>
              <a:rPr lang="fr-FR" sz="2037" b="1" dirty="0"/>
              <a:t> </a:t>
            </a:r>
            <a:r>
              <a:rPr lang="fr-FR" sz="2037" b="1" dirty="0" err="1"/>
              <a:t>started</a:t>
            </a:r>
            <a:r>
              <a:rPr lang="fr-FR" sz="2037" b="1" dirty="0"/>
              <a:t>)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A2282D0B-500D-4716-801A-879BDE0FEE9F}"/>
              </a:ext>
            </a:extLst>
          </p:cNvPr>
          <p:cNvCxnSpPr>
            <a:cxnSpLocks/>
          </p:cNvCxnSpPr>
          <p:nvPr/>
        </p:nvCxnSpPr>
        <p:spPr>
          <a:xfrm>
            <a:off x="228399" y="5997604"/>
            <a:ext cx="11925425" cy="2540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6C809600-B800-43FD-A11A-15C1C1CD4594}"/>
              </a:ext>
            </a:extLst>
          </p:cNvPr>
          <p:cNvCxnSpPr>
            <a:cxnSpLocks/>
          </p:cNvCxnSpPr>
          <p:nvPr/>
        </p:nvCxnSpPr>
        <p:spPr>
          <a:xfrm>
            <a:off x="1270937" y="5724737"/>
            <a:ext cx="10568" cy="5162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>
            <a:extLst>
              <a:ext uri="{FF2B5EF4-FFF2-40B4-BE49-F238E27FC236}">
                <a16:creationId xmlns:a16="http://schemas.microsoft.com/office/drawing/2014/main" id="{4375A8BB-B473-46BD-B4E8-4C55B1DDAC9C}"/>
              </a:ext>
            </a:extLst>
          </p:cNvPr>
          <p:cNvSpPr txBox="1"/>
          <p:nvPr/>
        </p:nvSpPr>
        <p:spPr>
          <a:xfrm>
            <a:off x="854931" y="6080890"/>
            <a:ext cx="622629" cy="3361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584" dirty="0"/>
              <a:t>2024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4D4027BE-A3E0-47C3-91F7-47A04D65D73D}"/>
              </a:ext>
            </a:extLst>
          </p:cNvPr>
          <p:cNvSpPr txBox="1"/>
          <p:nvPr/>
        </p:nvSpPr>
        <p:spPr>
          <a:xfrm>
            <a:off x="3591142" y="6068000"/>
            <a:ext cx="595035" cy="33611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584" dirty="0"/>
              <a:t>2025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1CFF7D25-42D9-4AF1-9A8F-37ED88A7BC73}"/>
              </a:ext>
            </a:extLst>
          </p:cNvPr>
          <p:cNvSpPr txBox="1"/>
          <p:nvPr/>
        </p:nvSpPr>
        <p:spPr>
          <a:xfrm>
            <a:off x="6294262" y="6087199"/>
            <a:ext cx="595035" cy="33611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584" dirty="0"/>
              <a:t>2026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600B8C37-FB12-4824-8783-280EBBB3C133}"/>
              </a:ext>
            </a:extLst>
          </p:cNvPr>
          <p:cNvSpPr txBox="1"/>
          <p:nvPr/>
        </p:nvSpPr>
        <p:spPr>
          <a:xfrm>
            <a:off x="8962827" y="6095971"/>
            <a:ext cx="595035" cy="33611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584" dirty="0"/>
              <a:t>2027</a:t>
            </a:r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F05D176C-1C9E-4DD7-B8E4-811588A15A97}"/>
              </a:ext>
            </a:extLst>
          </p:cNvPr>
          <p:cNvCxnSpPr>
            <a:cxnSpLocks/>
          </p:cNvCxnSpPr>
          <p:nvPr/>
        </p:nvCxnSpPr>
        <p:spPr>
          <a:xfrm>
            <a:off x="1178610" y="4550811"/>
            <a:ext cx="3660666" cy="0"/>
          </a:xfrm>
          <a:prstGeom prst="line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6CD279D3-0725-4B86-A304-7498F2B99C9B}"/>
              </a:ext>
            </a:extLst>
          </p:cNvPr>
          <p:cNvCxnSpPr>
            <a:cxnSpLocks/>
          </p:cNvCxnSpPr>
          <p:nvPr/>
        </p:nvCxnSpPr>
        <p:spPr>
          <a:xfrm>
            <a:off x="2620711" y="5769979"/>
            <a:ext cx="10568" cy="5162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41C01134-5FBE-4BF5-8F03-E188F98F5769}"/>
              </a:ext>
            </a:extLst>
          </p:cNvPr>
          <p:cNvCxnSpPr>
            <a:cxnSpLocks/>
          </p:cNvCxnSpPr>
          <p:nvPr/>
        </p:nvCxnSpPr>
        <p:spPr>
          <a:xfrm>
            <a:off x="3970485" y="5797377"/>
            <a:ext cx="10568" cy="5162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48068200-C1FC-4EE9-8E9D-E83ECED8B6BD}"/>
              </a:ext>
            </a:extLst>
          </p:cNvPr>
          <p:cNvCxnSpPr>
            <a:cxnSpLocks/>
          </p:cNvCxnSpPr>
          <p:nvPr/>
        </p:nvCxnSpPr>
        <p:spPr>
          <a:xfrm>
            <a:off x="5320259" y="5806932"/>
            <a:ext cx="10568" cy="5162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37071DB4-E310-4A17-A94F-4A6BD2BF1CA0}"/>
              </a:ext>
            </a:extLst>
          </p:cNvPr>
          <p:cNvCxnSpPr>
            <a:cxnSpLocks/>
          </p:cNvCxnSpPr>
          <p:nvPr/>
        </p:nvCxnSpPr>
        <p:spPr>
          <a:xfrm>
            <a:off x="6670033" y="5807566"/>
            <a:ext cx="10568" cy="5162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DCF57319-1B13-4553-9F70-1AD59DFBA167}"/>
              </a:ext>
            </a:extLst>
          </p:cNvPr>
          <p:cNvCxnSpPr>
            <a:cxnSpLocks/>
          </p:cNvCxnSpPr>
          <p:nvPr/>
        </p:nvCxnSpPr>
        <p:spPr>
          <a:xfrm>
            <a:off x="8019807" y="5799278"/>
            <a:ext cx="10568" cy="5162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EF833D89-4418-4C08-912A-F6EBACACD9D8}"/>
              </a:ext>
            </a:extLst>
          </p:cNvPr>
          <p:cNvCxnSpPr>
            <a:cxnSpLocks/>
          </p:cNvCxnSpPr>
          <p:nvPr/>
        </p:nvCxnSpPr>
        <p:spPr>
          <a:xfrm>
            <a:off x="9369581" y="5782069"/>
            <a:ext cx="10568" cy="5162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C42779AB-2339-491E-B023-7A12C9A4946E}"/>
              </a:ext>
            </a:extLst>
          </p:cNvPr>
          <p:cNvCxnSpPr>
            <a:cxnSpLocks/>
          </p:cNvCxnSpPr>
          <p:nvPr/>
        </p:nvCxnSpPr>
        <p:spPr>
          <a:xfrm>
            <a:off x="10719356" y="5764860"/>
            <a:ext cx="10568" cy="5162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292386BC-582D-46B1-86DE-4FA144729763}"/>
              </a:ext>
            </a:extLst>
          </p:cNvPr>
          <p:cNvCxnSpPr>
            <a:cxnSpLocks/>
          </p:cNvCxnSpPr>
          <p:nvPr/>
        </p:nvCxnSpPr>
        <p:spPr>
          <a:xfrm>
            <a:off x="12069130" y="5747651"/>
            <a:ext cx="10568" cy="5162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>
            <a:extLst>
              <a:ext uri="{FF2B5EF4-FFF2-40B4-BE49-F238E27FC236}">
                <a16:creationId xmlns:a16="http://schemas.microsoft.com/office/drawing/2014/main" id="{41C75133-CDF0-43A1-95C8-6674CECFF9CF}"/>
              </a:ext>
            </a:extLst>
          </p:cNvPr>
          <p:cNvSpPr txBox="1"/>
          <p:nvPr/>
        </p:nvSpPr>
        <p:spPr>
          <a:xfrm>
            <a:off x="11457069" y="6019475"/>
            <a:ext cx="595035" cy="33611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584" dirty="0"/>
              <a:t>2028</a:t>
            </a:r>
          </a:p>
        </p:txBody>
      </p: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8A63BC48-CF90-4E61-8214-71CA3CA013D1}"/>
              </a:ext>
            </a:extLst>
          </p:cNvPr>
          <p:cNvCxnSpPr>
            <a:cxnSpLocks/>
          </p:cNvCxnSpPr>
          <p:nvPr/>
        </p:nvCxnSpPr>
        <p:spPr>
          <a:xfrm flipV="1">
            <a:off x="4839277" y="4536250"/>
            <a:ext cx="6472369" cy="14561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C7B5B580-7B0F-4E18-96C8-8DC4942825E2}"/>
              </a:ext>
            </a:extLst>
          </p:cNvPr>
          <p:cNvCxnSpPr>
            <a:cxnSpLocks/>
          </p:cNvCxnSpPr>
          <p:nvPr/>
        </p:nvCxnSpPr>
        <p:spPr>
          <a:xfrm flipH="1" flipV="1">
            <a:off x="11341233" y="4540205"/>
            <a:ext cx="733450" cy="4315"/>
          </a:xfrm>
          <a:prstGeom prst="line">
            <a:avLst/>
          </a:prstGeom>
          <a:ln w="7620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ZoneTexte 58">
            <a:extLst>
              <a:ext uri="{FF2B5EF4-FFF2-40B4-BE49-F238E27FC236}">
                <a16:creationId xmlns:a16="http://schemas.microsoft.com/office/drawing/2014/main" id="{8F03E80C-E8B9-4CA8-B638-5172F4945D89}"/>
              </a:ext>
            </a:extLst>
          </p:cNvPr>
          <p:cNvSpPr txBox="1"/>
          <p:nvPr/>
        </p:nvSpPr>
        <p:spPr>
          <a:xfrm flipH="1">
            <a:off x="0" y="4325440"/>
            <a:ext cx="1323120" cy="405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37" b="1" dirty="0"/>
              <a:t>First Loop</a:t>
            </a:r>
          </a:p>
        </p:txBody>
      </p: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D867D281-C539-4B5B-8B66-F1EA2BD5E709}"/>
              </a:ext>
            </a:extLst>
          </p:cNvPr>
          <p:cNvCxnSpPr>
            <a:cxnSpLocks/>
          </p:cNvCxnSpPr>
          <p:nvPr/>
        </p:nvCxnSpPr>
        <p:spPr>
          <a:xfrm>
            <a:off x="1093683" y="2088418"/>
            <a:ext cx="2712226" cy="19523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3F20AF1C-8213-436C-9D59-38B3861D4ECB}"/>
              </a:ext>
            </a:extLst>
          </p:cNvPr>
          <p:cNvCxnSpPr>
            <a:cxnSpLocks/>
          </p:cNvCxnSpPr>
          <p:nvPr/>
        </p:nvCxnSpPr>
        <p:spPr>
          <a:xfrm>
            <a:off x="3814155" y="2103017"/>
            <a:ext cx="3422768" cy="10516"/>
          </a:xfrm>
          <a:prstGeom prst="line">
            <a:avLst/>
          </a:prstGeom>
          <a:ln w="7620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62">
            <a:extLst>
              <a:ext uri="{FF2B5EF4-FFF2-40B4-BE49-F238E27FC236}">
                <a16:creationId xmlns:a16="http://schemas.microsoft.com/office/drawing/2014/main" id="{989BB717-1220-4070-BE72-8C36806BA4D9}"/>
              </a:ext>
            </a:extLst>
          </p:cNvPr>
          <p:cNvSpPr txBox="1"/>
          <p:nvPr/>
        </p:nvSpPr>
        <p:spPr>
          <a:xfrm flipH="1">
            <a:off x="-16085" y="1717617"/>
            <a:ext cx="2200351" cy="405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37" b="1" dirty="0"/>
              <a:t>DC-Gun/Laser/FC</a:t>
            </a:r>
          </a:p>
        </p:txBody>
      </p: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EB55A278-E6C9-4F09-B162-5E765307AC09}"/>
              </a:ext>
            </a:extLst>
          </p:cNvPr>
          <p:cNvCxnSpPr>
            <a:cxnSpLocks/>
          </p:cNvCxnSpPr>
          <p:nvPr/>
        </p:nvCxnSpPr>
        <p:spPr>
          <a:xfrm flipV="1">
            <a:off x="1107948" y="2858538"/>
            <a:ext cx="3358163" cy="1"/>
          </a:xfrm>
          <a:prstGeom prst="line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47B7A837-5CB4-417A-825F-49E8721E8187}"/>
              </a:ext>
            </a:extLst>
          </p:cNvPr>
          <p:cNvCxnSpPr>
            <a:cxnSpLocks/>
          </p:cNvCxnSpPr>
          <p:nvPr/>
        </p:nvCxnSpPr>
        <p:spPr>
          <a:xfrm>
            <a:off x="4466111" y="2858539"/>
            <a:ext cx="511934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41F7B567-2982-4B37-966E-C85DBDE7DDB6}"/>
              </a:ext>
            </a:extLst>
          </p:cNvPr>
          <p:cNvCxnSpPr>
            <a:cxnSpLocks/>
          </p:cNvCxnSpPr>
          <p:nvPr/>
        </p:nvCxnSpPr>
        <p:spPr>
          <a:xfrm>
            <a:off x="9518642" y="2858539"/>
            <a:ext cx="1630138" cy="0"/>
          </a:xfrm>
          <a:prstGeom prst="line">
            <a:avLst/>
          </a:prstGeom>
          <a:ln w="7620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206521D0-4AB3-4E31-B380-0198F8DF5D47}"/>
              </a:ext>
            </a:extLst>
          </p:cNvPr>
          <p:cNvSpPr txBox="1"/>
          <p:nvPr/>
        </p:nvSpPr>
        <p:spPr>
          <a:xfrm flipH="1">
            <a:off x="18478" y="2614056"/>
            <a:ext cx="1058442" cy="405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37" b="1" dirty="0" err="1"/>
              <a:t>Injector</a:t>
            </a:r>
            <a:endParaRPr lang="fr-FR" sz="2037" b="1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CE3E8E6F-1910-4CAC-A203-BBA6B3036182}"/>
              </a:ext>
            </a:extLst>
          </p:cNvPr>
          <p:cNvCxnSpPr>
            <a:cxnSpLocks/>
          </p:cNvCxnSpPr>
          <p:nvPr/>
        </p:nvCxnSpPr>
        <p:spPr>
          <a:xfrm>
            <a:off x="1107948" y="3695642"/>
            <a:ext cx="2172704" cy="0"/>
          </a:xfrm>
          <a:prstGeom prst="line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E89CFEDC-8925-43FF-9649-D0DBC86462A7}"/>
              </a:ext>
            </a:extLst>
          </p:cNvPr>
          <p:cNvCxnSpPr>
            <a:cxnSpLocks/>
          </p:cNvCxnSpPr>
          <p:nvPr/>
        </p:nvCxnSpPr>
        <p:spPr>
          <a:xfrm>
            <a:off x="3280652" y="3691327"/>
            <a:ext cx="7158339" cy="17659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4EE43EDC-AFF0-47FE-B54B-403059A97AA4}"/>
              </a:ext>
            </a:extLst>
          </p:cNvPr>
          <p:cNvCxnSpPr>
            <a:cxnSpLocks/>
          </p:cNvCxnSpPr>
          <p:nvPr/>
        </p:nvCxnSpPr>
        <p:spPr>
          <a:xfrm>
            <a:off x="10424237" y="3708985"/>
            <a:ext cx="1551779" cy="0"/>
          </a:xfrm>
          <a:prstGeom prst="line">
            <a:avLst/>
          </a:prstGeom>
          <a:ln w="7620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Texte 87">
            <a:extLst>
              <a:ext uri="{FF2B5EF4-FFF2-40B4-BE49-F238E27FC236}">
                <a16:creationId xmlns:a16="http://schemas.microsoft.com/office/drawing/2014/main" id="{FD2B60E8-CCAB-40BB-ACFA-8B5A61CE1FF1}"/>
              </a:ext>
            </a:extLst>
          </p:cNvPr>
          <p:cNvSpPr txBox="1"/>
          <p:nvPr/>
        </p:nvSpPr>
        <p:spPr>
          <a:xfrm flipH="1">
            <a:off x="-16085" y="3266011"/>
            <a:ext cx="1629889" cy="71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37" b="1" dirty="0"/>
              <a:t>LINAC </a:t>
            </a:r>
          </a:p>
          <a:p>
            <a:pPr algn="ctr"/>
            <a:r>
              <a:rPr lang="fr-FR" sz="2037" b="1" dirty="0" err="1"/>
              <a:t>Cryomodule</a:t>
            </a:r>
            <a:endParaRPr lang="fr-FR" sz="2037" b="1" dirty="0"/>
          </a:p>
        </p:txBody>
      </p:sp>
      <p:sp>
        <p:nvSpPr>
          <p:cNvPr id="103" name="ZoneTexte 102">
            <a:extLst>
              <a:ext uri="{FF2B5EF4-FFF2-40B4-BE49-F238E27FC236}">
                <a16:creationId xmlns:a16="http://schemas.microsoft.com/office/drawing/2014/main" id="{16437E8E-123F-4ABF-8002-774C32051D1A}"/>
              </a:ext>
            </a:extLst>
          </p:cNvPr>
          <p:cNvSpPr txBox="1"/>
          <p:nvPr/>
        </p:nvSpPr>
        <p:spPr>
          <a:xfrm>
            <a:off x="-50587" y="2103018"/>
            <a:ext cx="2071864" cy="405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37" i="1" dirty="0" err="1"/>
              <a:t>Delivered@Orsay</a:t>
            </a:r>
            <a:endParaRPr lang="fr-FR" sz="2037" i="1" dirty="0"/>
          </a:p>
        </p:txBody>
      </p:sp>
      <p:sp>
        <p:nvSpPr>
          <p:cNvPr id="108" name="ZoneTexte 107">
            <a:extLst>
              <a:ext uri="{FF2B5EF4-FFF2-40B4-BE49-F238E27FC236}">
                <a16:creationId xmlns:a16="http://schemas.microsoft.com/office/drawing/2014/main" id="{5B763D3F-03C4-49D4-922B-C2D999CEEB39}"/>
              </a:ext>
            </a:extLst>
          </p:cNvPr>
          <p:cNvSpPr txBox="1"/>
          <p:nvPr/>
        </p:nvSpPr>
        <p:spPr>
          <a:xfrm>
            <a:off x="33959" y="5058890"/>
            <a:ext cx="1500219" cy="4058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37" b="1" dirty="0"/>
              <a:t>2</a:t>
            </a:r>
            <a:r>
              <a:rPr lang="fr-FR" sz="2037" b="1" baseline="30000" dirty="0"/>
              <a:t>nd</a:t>
            </a:r>
            <a:r>
              <a:rPr lang="fr-FR" sz="2037" b="1" dirty="0"/>
              <a:t>  3</a:t>
            </a:r>
            <a:r>
              <a:rPr lang="fr-FR" sz="2037" b="1" baseline="30000" dirty="0"/>
              <a:t>rd</a:t>
            </a:r>
            <a:r>
              <a:rPr lang="fr-FR" sz="2037" b="1" dirty="0"/>
              <a:t> Loop</a:t>
            </a:r>
          </a:p>
        </p:txBody>
      </p:sp>
      <p:cxnSp>
        <p:nvCxnSpPr>
          <p:cNvPr id="112" name="Connecteur droit 111">
            <a:extLst>
              <a:ext uri="{FF2B5EF4-FFF2-40B4-BE49-F238E27FC236}">
                <a16:creationId xmlns:a16="http://schemas.microsoft.com/office/drawing/2014/main" id="{258F66A4-78C7-4F0C-8E4B-8F81D1579B48}"/>
              </a:ext>
            </a:extLst>
          </p:cNvPr>
          <p:cNvCxnSpPr>
            <a:cxnSpLocks/>
          </p:cNvCxnSpPr>
          <p:nvPr/>
        </p:nvCxnSpPr>
        <p:spPr>
          <a:xfrm>
            <a:off x="7644395" y="866368"/>
            <a:ext cx="853845" cy="0"/>
          </a:xfrm>
          <a:prstGeom prst="line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eur droit 112">
            <a:extLst>
              <a:ext uri="{FF2B5EF4-FFF2-40B4-BE49-F238E27FC236}">
                <a16:creationId xmlns:a16="http://schemas.microsoft.com/office/drawing/2014/main" id="{07C1CFD9-7912-49E6-A989-C1AD3597848A}"/>
              </a:ext>
            </a:extLst>
          </p:cNvPr>
          <p:cNvCxnSpPr>
            <a:cxnSpLocks/>
          </p:cNvCxnSpPr>
          <p:nvPr/>
        </p:nvCxnSpPr>
        <p:spPr>
          <a:xfrm>
            <a:off x="7644395" y="1211077"/>
            <a:ext cx="85384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>
            <a:extLst>
              <a:ext uri="{FF2B5EF4-FFF2-40B4-BE49-F238E27FC236}">
                <a16:creationId xmlns:a16="http://schemas.microsoft.com/office/drawing/2014/main" id="{58551AB3-2192-47BE-A413-14BB3C809E5A}"/>
              </a:ext>
            </a:extLst>
          </p:cNvPr>
          <p:cNvCxnSpPr>
            <a:cxnSpLocks/>
          </p:cNvCxnSpPr>
          <p:nvPr/>
        </p:nvCxnSpPr>
        <p:spPr>
          <a:xfrm>
            <a:off x="7644395" y="1636122"/>
            <a:ext cx="853845" cy="0"/>
          </a:xfrm>
          <a:prstGeom prst="line">
            <a:avLst/>
          </a:prstGeom>
          <a:ln w="7620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ZoneTexte 114">
            <a:extLst>
              <a:ext uri="{FF2B5EF4-FFF2-40B4-BE49-F238E27FC236}">
                <a16:creationId xmlns:a16="http://schemas.microsoft.com/office/drawing/2014/main" id="{0AF0BD7D-3A0C-42F6-BAAA-AE769B3BFA6B}"/>
              </a:ext>
            </a:extLst>
          </p:cNvPr>
          <p:cNvSpPr txBox="1"/>
          <p:nvPr/>
        </p:nvSpPr>
        <p:spPr>
          <a:xfrm>
            <a:off x="8498240" y="680762"/>
            <a:ext cx="1548822" cy="336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584" dirty="0"/>
              <a:t>Designs/ </a:t>
            </a:r>
            <a:r>
              <a:rPr lang="fr-FR" sz="1584" dirty="0" err="1"/>
              <a:t>Studies</a:t>
            </a:r>
            <a:endParaRPr lang="fr-FR" sz="1584" dirty="0"/>
          </a:p>
        </p:txBody>
      </p:sp>
      <p:sp>
        <p:nvSpPr>
          <p:cNvPr id="116" name="ZoneTexte 115">
            <a:extLst>
              <a:ext uri="{FF2B5EF4-FFF2-40B4-BE49-F238E27FC236}">
                <a16:creationId xmlns:a16="http://schemas.microsoft.com/office/drawing/2014/main" id="{34560C09-4B5A-4502-9DDC-F9074B2B4996}"/>
              </a:ext>
            </a:extLst>
          </p:cNvPr>
          <p:cNvSpPr txBox="1"/>
          <p:nvPr/>
        </p:nvSpPr>
        <p:spPr>
          <a:xfrm>
            <a:off x="8498240" y="1043314"/>
            <a:ext cx="3630353" cy="336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584" dirty="0" err="1"/>
              <a:t>Procuirement</a:t>
            </a:r>
            <a:r>
              <a:rPr lang="fr-FR" sz="1584" dirty="0"/>
              <a:t> / Construction / Installation</a:t>
            </a:r>
          </a:p>
        </p:txBody>
      </p:sp>
      <p:sp>
        <p:nvSpPr>
          <p:cNvPr id="117" name="ZoneTexte 116">
            <a:extLst>
              <a:ext uri="{FF2B5EF4-FFF2-40B4-BE49-F238E27FC236}">
                <a16:creationId xmlns:a16="http://schemas.microsoft.com/office/drawing/2014/main" id="{FC9A8892-E5F2-43CD-AD17-BB03E7D38EF7}"/>
              </a:ext>
            </a:extLst>
          </p:cNvPr>
          <p:cNvSpPr txBox="1"/>
          <p:nvPr/>
        </p:nvSpPr>
        <p:spPr>
          <a:xfrm>
            <a:off x="8498240" y="1441865"/>
            <a:ext cx="1443024" cy="336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584" dirty="0"/>
              <a:t>Commissioning</a:t>
            </a:r>
          </a:p>
        </p:txBody>
      </p:sp>
      <p:sp>
        <p:nvSpPr>
          <p:cNvPr id="121" name="ZoneTexte 120">
            <a:extLst>
              <a:ext uri="{FF2B5EF4-FFF2-40B4-BE49-F238E27FC236}">
                <a16:creationId xmlns:a16="http://schemas.microsoft.com/office/drawing/2014/main" id="{55A36BA7-7C34-448D-AEB5-4386E0DA3489}"/>
              </a:ext>
            </a:extLst>
          </p:cNvPr>
          <p:cNvSpPr txBox="1"/>
          <p:nvPr/>
        </p:nvSpPr>
        <p:spPr>
          <a:xfrm>
            <a:off x="2415658" y="5058890"/>
            <a:ext cx="7671780" cy="4058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37" i="1" dirty="0"/>
              <a:t>If </a:t>
            </a:r>
            <a:r>
              <a:rPr lang="fr-FR" sz="2037" i="1" dirty="0" err="1"/>
              <a:t>obtained</a:t>
            </a:r>
            <a:r>
              <a:rPr lang="fr-FR" sz="2037" i="1" dirty="0"/>
              <a:t> </a:t>
            </a:r>
            <a:r>
              <a:rPr lang="fr-FR" sz="2037" i="1" dirty="0" err="1"/>
              <a:t>within</a:t>
            </a:r>
            <a:r>
              <a:rPr lang="fr-FR" sz="2037" i="1" dirty="0"/>
              <a:t> 2years. PERLE@250MeV </a:t>
            </a:r>
            <a:r>
              <a:rPr lang="fr-FR" sz="2037" i="1" dirty="0" err="1"/>
              <a:t>could</a:t>
            </a:r>
            <a:r>
              <a:rPr lang="fr-FR" sz="2037" i="1" dirty="0"/>
              <a:t> </a:t>
            </a:r>
            <a:r>
              <a:rPr lang="fr-FR" sz="2037" i="1" dirty="0" err="1"/>
              <a:t>be</a:t>
            </a:r>
            <a:r>
              <a:rPr lang="fr-FR" sz="2037" i="1" dirty="0"/>
              <a:t> </a:t>
            </a:r>
            <a:r>
              <a:rPr lang="fr-FR" sz="2037" i="1" dirty="0" err="1"/>
              <a:t>completed</a:t>
            </a:r>
            <a:r>
              <a:rPr lang="fr-FR" sz="2037" i="1" dirty="0"/>
              <a:t> in 2030</a:t>
            </a:r>
          </a:p>
        </p:txBody>
      </p:sp>
      <p:cxnSp>
        <p:nvCxnSpPr>
          <p:cNvPr id="123" name="Connecteur droit 122">
            <a:extLst>
              <a:ext uri="{FF2B5EF4-FFF2-40B4-BE49-F238E27FC236}">
                <a16:creationId xmlns:a16="http://schemas.microsoft.com/office/drawing/2014/main" id="{2200D842-FF03-4D91-AC09-4E63F6F5688E}"/>
              </a:ext>
            </a:extLst>
          </p:cNvPr>
          <p:cNvCxnSpPr>
            <a:cxnSpLocks/>
          </p:cNvCxnSpPr>
          <p:nvPr/>
        </p:nvCxnSpPr>
        <p:spPr>
          <a:xfrm flipH="1">
            <a:off x="2276121" y="1401778"/>
            <a:ext cx="18175" cy="4581108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ZoneTexte 128">
            <a:extLst>
              <a:ext uri="{FF2B5EF4-FFF2-40B4-BE49-F238E27FC236}">
                <a16:creationId xmlns:a16="http://schemas.microsoft.com/office/drawing/2014/main" id="{8FBDA78F-F81E-477D-B749-E52FBDAAC40E}"/>
              </a:ext>
            </a:extLst>
          </p:cNvPr>
          <p:cNvSpPr txBox="1"/>
          <p:nvPr/>
        </p:nvSpPr>
        <p:spPr>
          <a:xfrm>
            <a:off x="1542239" y="1065660"/>
            <a:ext cx="796209" cy="3361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FR" sz="1584" dirty="0" err="1"/>
              <a:t>Today</a:t>
            </a:r>
            <a:endParaRPr lang="fr-FR" sz="1584" dirty="0"/>
          </a:p>
        </p:txBody>
      </p:sp>
    </p:spTree>
    <p:extLst>
      <p:ext uri="{BB962C8B-B14F-4D97-AF65-F5344CB8AC3E}">
        <p14:creationId xmlns:p14="http://schemas.microsoft.com/office/powerpoint/2010/main" val="782801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4717" y="0"/>
            <a:ext cx="803274" cy="522814"/>
          </a:xfrm>
          <a:prstGeom prst="rect">
            <a:avLst/>
          </a:prstGeom>
        </p:spPr>
      </p:pic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45646" y="199595"/>
            <a:ext cx="10394270" cy="720725"/>
          </a:xfrm>
        </p:spPr>
        <p:txBody>
          <a:bodyPr/>
          <a:lstStyle/>
          <a:p>
            <a:r>
              <a:rPr lang="en-US" sz="3600" u="sng" dirty="0" err="1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LHeC</a:t>
            </a:r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 / FCC-eh Accelerator Studies and Considerations</a:t>
            </a:r>
            <a:endParaRPr lang="en-US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grpSp>
        <p:nvGrpSpPr>
          <p:cNvPr id="26" name="Group 23"/>
          <p:cNvGrpSpPr>
            <a:grpSpLocks/>
          </p:cNvGrpSpPr>
          <p:nvPr/>
        </p:nvGrpSpPr>
        <p:grpSpPr bwMode="auto">
          <a:xfrm>
            <a:off x="644865" y="2687798"/>
            <a:ext cx="8786825" cy="3354382"/>
            <a:chOff x="288" y="720"/>
            <a:chExt cx="5535" cy="2113"/>
          </a:xfrm>
        </p:grpSpPr>
        <p:sp>
          <p:nvSpPr>
            <p:cNvPr id="2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149" cy="2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 err="1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LHeC</a:t>
              </a: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CDR Choices and Studies: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</a:t>
              </a: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-Ring-Ring and </a:t>
              </a:r>
              <a:r>
                <a:rPr lang="en-US" sz="2600" dirty="0" err="1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Linac</a:t>
              </a: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-Ring options </a:t>
              </a:r>
              <a:r>
                <a:rPr lang="en-US" sz="26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 ERL baseline</a:t>
              </a:r>
              <a:endParaRPr lang="en-US" sz="2600" dirty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-Optics and layout: arc and IR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-Magnets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-SRF Frequency choice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-Site options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-Simulations</a:t>
              </a:r>
              <a:endParaRPr lang="en-US" sz="2400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8" name="Group 23"/>
          <p:cNvGrpSpPr>
            <a:grpSpLocks/>
          </p:cNvGrpSpPr>
          <p:nvPr/>
        </p:nvGrpSpPr>
        <p:grpSpPr bwMode="auto">
          <a:xfrm>
            <a:off x="639308" y="1029683"/>
            <a:ext cx="11442721" cy="1446210"/>
            <a:chOff x="288" y="720"/>
            <a:chExt cx="7208" cy="911"/>
          </a:xfrm>
        </p:grpSpPr>
        <p:sp>
          <p:nvSpPr>
            <p:cNvPr id="19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6822" cy="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Motivation	</a:t>
              </a: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-Unique Physics case ! </a:t>
              </a: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e-p @ </a:t>
              </a:r>
              <a:r>
                <a:rPr lang="en-US" sz="2600" dirty="0" err="1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TeV</a:t>
              </a: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scale!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	 -Full exploitation of the LHC / FCC Infrastructures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	 -Accelerator Concept and Operation innovation and development</a:t>
              </a:r>
            </a:p>
          </p:txBody>
        </p:sp>
      </p:grpSp>
      <p:sp>
        <p:nvSpPr>
          <p:cNvPr id="2" name="Right Brace 1">
            <a:extLst>
              <a:ext uri="{FF2B5EF4-FFF2-40B4-BE49-F238E27FC236}">
                <a16:creationId xmlns:a16="http://schemas.microsoft.com/office/drawing/2014/main" id="{087AEABC-ECDB-3EDE-7AB4-679B9E3DA76B}"/>
              </a:ext>
            </a:extLst>
          </p:cNvPr>
          <p:cNvSpPr/>
          <p:nvPr/>
        </p:nvSpPr>
        <p:spPr bwMode="auto">
          <a:xfrm>
            <a:off x="7703132" y="3627934"/>
            <a:ext cx="803563" cy="2428101"/>
          </a:xfrm>
          <a:prstGeom prst="rightBrac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AE5037-8D95-32DC-D468-8BBEE7C2D26B}"/>
              </a:ext>
            </a:extLst>
          </p:cNvPr>
          <p:cNvSpPr txBox="1"/>
          <p:nvPr/>
        </p:nvSpPr>
        <p:spPr>
          <a:xfrm>
            <a:off x="8883887" y="4619266"/>
            <a:ext cx="2058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Feasibility!!!</a:t>
            </a:r>
          </a:p>
        </p:txBody>
      </p:sp>
    </p:spTree>
    <p:extLst>
      <p:ext uri="{BB962C8B-B14F-4D97-AF65-F5344CB8AC3E}">
        <p14:creationId xmlns:p14="http://schemas.microsoft.com/office/powerpoint/2010/main" val="246488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516"/>
            <a:ext cx="8772527" cy="720725"/>
          </a:xfrm>
        </p:spPr>
        <p:txBody>
          <a:bodyPr/>
          <a:lstStyle/>
          <a:p>
            <a:r>
              <a:rPr lang="en-US" sz="3400" u="sng" dirty="0" err="1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LHeC</a:t>
            </a:r>
            <a:r>
              <a:rPr lang="en-US" sz="34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 / FCC-eh ERL Configurations:</a:t>
            </a:r>
            <a:endParaRPr lang="en-US" sz="34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grpSp>
        <p:nvGrpSpPr>
          <p:cNvPr id="18" name="Group 23"/>
          <p:cNvGrpSpPr>
            <a:grpSpLocks/>
          </p:cNvGrpSpPr>
          <p:nvPr/>
        </p:nvGrpSpPr>
        <p:grpSpPr bwMode="auto">
          <a:xfrm>
            <a:off x="502663" y="814138"/>
            <a:ext cx="9107515" cy="492123"/>
            <a:chOff x="288" y="720"/>
            <a:chExt cx="5737" cy="310"/>
          </a:xfrm>
        </p:grpSpPr>
        <p:sp>
          <p:nvSpPr>
            <p:cNvPr id="19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51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SRF as the main cost driver for the  60 GeV Configuration: </a:t>
              </a: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</a:t>
              </a:r>
              <a:endParaRPr lang="en-US" sz="2400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0" name="Group 23"/>
          <p:cNvGrpSpPr>
            <a:grpSpLocks/>
          </p:cNvGrpSpPr>
          <p:nvPr/>
        </p:nvGrpSpPr>
        <p:grpSpPr bwMode="auto">
          <a:xfrm>
            <a:off x="502663" y="2931619"/>
            <a:ext cx="5413391" cy="492123"/>
            <a:chOff x="288" y="720"/>
            <a:chExt cx="3410" cy="310"/>
          </a:xfrm>
        </p:grpSpPr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3024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30GeV to 50GeV Variation: </a:t>
              </a: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</a:t>
              </a:r>
              <a:endParaRPr lang="en-US" sz="2400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114074" y="1333693"/>
            <a:ext cx="10825641" cy="1446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69" tIns="45685" rIns="91369" bIns="45685">
            <a:prstTxWarp prst="textNoShape">
              <a:avLst/>
            </a:prstTxWarp>
            <a:spAutoFit/>
          </a:bodyPr>
          <a:lstStyle/>
          <a:p>
            <a:pPr marL="457200" indent="-457200" defTabSz="914377" fontAlgn="base">
              <a:spcBef>
                <a:spcPct val="0"/>
              </a:spcBef>
              <a:spcAft>
                <a:spcPts val="600"/>
              </a:spcAft>
              <a:buFont typeface="Wingdings" charset="2"/>
              <a:buChar char="è"/>
            </a:pPr>
            <a:r>
              <a:rPr lang="en-US" sz="26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Reducing the electron beam energy can almost half the ERL cost</a:t>
            </a:r>
          </a:p>
          <a:p>
            <a:pPr marL="457200" indent="-457200" defTabSz="914377" fontAlgn="base">
              <a:spcBef>
                <a:spcPct val="0"/>
              </a:spcBef>
              <a:spcAft>
                <a:spcPts val="600"/>
              </a:spcAft>
              <a:buFont typeface="Wingdings" charset="2"/>
              <a:buChar char="è"/>
            </a:pPr>
            <a:r>
              <a:rPr lang="en-US" sz="26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Design and build the arcs for higher beam energy to allow for later upgrades</a:t>
            </a:r>
          </a:p>
          <a:p>
            <a:pPr marL="457200" indent="-457200" defTabSz="914377" fontAlgn="base">
              <a:spcBef>
                <a:spcPct val="0"/>
              </a:spcBef>
              <a:spcAft>
                <a:spcPts val="600"/>
              </a:spcAft>
              <a:buFont typeface="Wingdings" charset="2"/>
              <a:buChar char="è"/>
            </a:pPr>
            <a:r>
              <a:rPr lang="en-US" sz="26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Provide free space in the </a:t>
            </a:r>
            <a:r>
              <a:rPr lang="en-US" sz="2600" dirty="0" err="1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linac</a:t>
            </a:r>
            <a:r>
              <a:rPr lang="en-US" sz="26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sections for later upgrades</a:t>
            </a:r>
            <a:r>
              <a:rPr lang="en-US" sz="26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	</a:t>
            </a:r>
            <a:endParaRPr lang="en-US" sz="2400" dirty="0">
              <a:solidFill>
                <a:srgbClr val="008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102698" y="3585536"/>
            <a:ext cx="11264479" cy="1446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69" tIns="45685" rIns="91369" bIns="45685">
            <a:prstTxWarp prst="textNoShape">
              <a:avLst/>
            </a:prstTxWarp>
            <a:spAutoFit/>
          </a:bodyPr>
          <a:lstStyle/>
          <a:p>
            <a:pPr marL="457200" indent="-457200" defTabSz="914377" fontAlgn="base">
              <a:spcBef>
                <a:spcPct val="0"/>
              </a:spcBef>
              <a:spcAft>
                <a:spcPts val="600"/>
              </a:spcAft>
              <a:buFont typeface="Wingdings" charset="2"/>
              <a:buChar char="è"/>
            </a:pPr>
            <a:r>
              <a:rPr lang="en-US" sz="26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Reducing the initial SRF cost by 50% </a:t>
            </a:r>
          </a:p>
          <a:p>
            <a:pPr marL="457200" indent="-457200" defTabSz="914377" fontAlgn="base">
              <a:spcBef>
                <a:spcPct val="0"/>
              </a:spcBef>
              <a:spcAft>
                <a:spcPts val="600"/>
              </a:spcAft>
              <a:buFont typeface="Wingdings" charset="2"/>
              <a:buChar char="è"/>
            </a:pPr>
            <a:r>
              <a:rPr lang="en-US" sz="26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Provide upgrade potential for up to 60GeV </a:t>
            </a:r>
            <a:r>
              <a:rPr lang="en-US" sz="26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 total cost reduction ca. 40%</a:t>
            </a:r>
            <a:endParaRPr lang="en-US" sz="2600" dirty="0">
              <a:solidFill>
                <a:srgbClr val="00B050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 charset="2"/>
            </a:endParaRPr>
          </a:p>
          <a:p>
            <a:pPr marL="457200" indent="-457200" defTabSz="914377" fontAlgn="base">
              <a:spcBef>
                <a:spcPct val="0"/>
              </a:spcBef>
              <a:spcAft>
                <a:spcPts val="600"/>
              </a:spcAft>
              <a:buFont typeface="Wingdings" charset="2"/>
              <a:buChar char="è"/>
            </a:pPr>
            <a:r>
              <a:rPr lang="en-US" sz="26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Overall size reduction from 1/3</a:t>
            </a:r>
            <a:r>
              <a:rPr lang="en-US" sz="2600" baseline="300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rd</a:t>
            </a:r>
            <a:r>
              <a:rPr lang="en-US" sz="26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to 1/5</a:t>
            </a:r>
            <a:r>
              <a:rPr lang="en-US" sz="2600" baseline="300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th</a:t>
            </a:r>
            <a:r>
              <a:rPr lang="en-US" sz="26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of the LHC circumference [</a:t>
            </a:r>
            <a:r>
              <a:rPr lang="en-US" sz="2600" dirty="0">
                <a:solidFill>
                  <a:srgbClr val="FF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SR power]</a:t>
            </a:r>
            <a:r>
              <a:rPr lang="en-US" sz="26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	</a:t>
            </a:r>
            <a:endParaRPr lang="en-US" sz="2400" dirty="0">
              <a:solidFill>
                <a:srgbClr val="008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17" name="Group 23"/>
          <p:cNvGrpSpPr>
            <a:grpSpLocks/>
          </p:cNvGrpSpPr>
          <p:nvPr/>
        </p:nvGrpSpPr>
        <p:grpSpPr bwMode="auto">
          <a:xfrm>
            <a:off x="502663" y="5162854"/>
            <a:ext cx="11366535" cy="969959"/>
            <a:chOff x="288" y="720"/>
            <a:chExt cx="7160" cy="611"/>
          </a:xfrm>
        </p:grpSpPr>
        <p:sp>
          <p:nvSpPr>
            <p:cNvPr id="20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6774" cy="6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The </a:t>
              </a:r>
              <a:r>
                <a:rPr lang="en-US" sz="2600" dirty="0" err="1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LHeC</a:t>
              </a: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ERL SRF could be re-used for the first installation phase of FCC-</a:t>
              </a:r>
              <a:r>
                <a:rPr lang="en-US" sz="2600" dirty="0" err="1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ee</a:t>
              </a:r>
              <a:endParaRPr lang="en-US" sz="26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and / or [part of it] as an FCC-</a:t>
              </a:r>
              <a:r>
                <a:rPr lang="en-US" sz="2600" dirty="0" err="1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ee</a:t>
              </a: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injector </a:t>
              </a: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and as ERL for the FCC-eh option </a:t>
              </a:r>
              <a:endParaRPr lang="en-US" sz="2400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68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6" t="7791" r="46187" b="4167"/>
          <a:stretch/>
        </p:blipFill>
        <p:spPr bwMode="auto">
          <a:xfrm>
            <a:off x="2903941" y="890555"/>
            <a:ext cx="7391400" cy="5226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33400" y="209829"/>
            <a:ext cx="8229600" cy="7207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9pPr>
          </a:lstStyle>
          <a:p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Site, Size and Beam Energy Considerations:</a:t>
            </a:r>
            <a:endParaRPr lang="en-US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8206" y="129024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3777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0"/>
          <a:stretch/>
        </p:blipFill>
        <p:spPr>
          <a:xfrm>
            <a:off x="6476112" y="941544"/>
            <a:ext cx="4716016" cy="51849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22089" y="966072"/>
            <a:ext cx="4427984" cy="5232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200" b="1" kern="0" dirty="0"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>
                <a:latin typeface="Arial"/>
                <a:cs typeface="Calibri" pitchFamily="34" charset="0"/>
              </a:rPr>
              <a:t>pp</a:t>
            </a:r>
            <a:r>
              <a:rPr lang="en-US" sz="2000" b="1" kern="0" dirty="0">
                <a:latin typeface="Arial"/>
                <a:cs typeface="Calibri" pitchFamily="34" charset="0"/>
              </a:rPr>
              <a:t>-collider (</a:t>
            </a:r>
            <a:r>
              <a:rPr lang="en-US" sz="2000" b="1" i="1" kern="0" dirty="0"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>
                <a:latin typeface="Arial"/>
                <a:cs typeface="Calibri" pitchFamily="34" charset="0"/>
              </a:rPr>
              <a:t>hh</a:t>
            </a:r>
            <a:r>
              <a:rPr lang="en-US" sz="2000" b="1" kern="0" dirty="0">
                <a:latin typeface="Arial"/>
                <a:cs typeface="Calibri" pitchFamily="34" charset="0"/>
              </a:rPr>
              <a:t>)                      </a:t>
            </a:r>
            <a:r>
              <a:rPr lang="en-US" sz="2000" kern="0" dirty="0">
                <a:latin typeface="Arial"/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lang="en-US" sz="2000" kern="0" dirty="0">
                <a:latin typeface="Arial"/>
                <a:cs typeface="Calibri" pitchFamily="34" charset="0"/>
              </a:rPr>
              <a:t>defining infrastructure requirements </a:t>
            </a:r>
          </a:p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endParaRPr lang="en-US" sz="2000" b="1" i="1" kern="0" dirty="0"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>
                <a:cs typeface="Calibri" pitchFamily="34" charset="0"/>
              </a:rPr>
              <a:t>80-100 km tunnel infrastructure </a:t>
            </a:r>
            <a:r>
              <a:rPr lang="en-US" sz="2000" kern="0" dirty="0">
                <a:cs typeface="Calibri" pitchFamily="34" charset="0"/>
              </a:rPr>
              <a:t>in Geneva area, site specific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err="1">
                <a:solidFill>
                  <a:srgbClr val="92D050"/>
                </a:solidFill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err="1">
                <a:solidFill>
                  <a:srgbClr val="92D050"/>
                </a:solidFill>
                <a:latin typeface="Arial"/>
                <a:cs typeface="Calibri" pitchFamily="34" charset="0"/>
              </a:rPr>
              <a:t>+</a:t>
            </a:r>
            <a:r>
              <a:rPr lang="en-US" sz="2000" b="1" i="1" kern="0" dirty="0" err="1">
                <a:solidFill>
                  <a:srgbClr val="92D050"/>
                </a:solidFill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>
                <a:solidFill>
                  <a:srgbClr val="92D050"/>
                </a:solidFill>
                <a:latin typeface="Arial"/>
                <a:cs typeface="Calibri" pitchFamily="34" charset="0"/>
              </a:rPr>
              <a:t>-</a:t>
            </a:r>
            <a:r>
              <a:rPr lang="en-US" sz="2000" b="1" kern="0" dirty="0">
                <a:solidFill>
                  <a:srgbClr val="92D050"/>
                </a:solidFill>
                <a:latin typeface="Arial"/>
                <a:cs typeface="Calibri" pitchFamily="34" charset="0"/>
              </a:rPr>
              <a:t> collider (</a:t>
            </a:r>
            <a:r>
              <a:rPr lang="en-US" sz="2000" b="1" i="1" kern="0" dirty="0">
                <a:solidFill>
                  <a:srgbClr val="92D050"/>
                </a:solidFill>
                <a:latin typeface="Arial"/>
                <a:cs typeface="Calibri" pitchFamily="34" charset="0"/>
              </a:rPr>
              <a:t>FCC-ee</a:t>
            </a:r>
            <a:r>
              <a:rPr lang="en-US" sz="2000" b="1" kern="0" dirty="0">
                <a:solidFill>
                  <a:srgbClr val="92D050"/>
                </a:solidFill>
                <a:latin typeface="Arial"/>
                <a:cs typeface="Calibri" pitchFamily="34" charset="0"/>
              </a:rPr>
              <a:t>),                </a:t>
            </a:r>
            <a:r>
              <a:rPr lang="en-US" sz="2000" kern="0" dirty="0">
                <a:solidFill>
                  <a:srgbClr val="92D050"/>
                </a:solidFill>
                <a:latin typeface="Arial"/>
                <a:cs typeface="Calibri" pitchFamily="34" charset="0"/>
              </a:rPr>
              <a:t>as potential first step [light Higgs!]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>
                <a:cs typeface="Calibri" pitchFamily="34" charset="0"/>
              </a:rPr>
              <a:t>p-e</a:t>
            </a:r>
            <a:r>
              <a:rPr lang="en-US" sz="2000" b="1" kern="0" dirty="0">
                <a:cs typeface="Calibri" pitchFamily="34" charset="0"/>
              </a:rPr>
              <a:t> (</a:t>
            </a:r>
            <a:r>
              <a:rPr lang="en-US" sz="2000" b="1" i="1" kern="0" dirty="0">
                <a:cs typeface="Calibri" pitchFamily="34" charset="0"/>
              </a:rPr>
              <a:t>FCC-he</a:t>
            </a:r>
            <a:r>
              <a:rPr lang="en-US" sz="2000" b="1" kern="0" dirty="0">
                <a:cs typeface="Calibri" pitchFamily="34" charset="0"/>
              </a:rPr>
              <a:t>) option,    </a:t>
            </a:r>
            <a:r>
              <a:rPr lang="en-US" sz="2000" kern="0" dirty="0">
                <a:cs typeface="Calibri" pitchFamily="34" charset="0"/>
              </a:rPr>
              <a:t>integration one IP, ERL a la </a:t>
            </a:r>
            <a:r>
              <a:rPr lang="en-US" sz="2000" kern="0" dirty="0" err="1">
                <a:cs typeface="Calibri" pitchFamily="34" charset="0"/>
              </a:rPr>
              <a:t>LHeC</a:t>
            </a:r>
            <a:endParaRPr lang="en-US" sz="2000" kern="0" dirty="0"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>
                <a:solidFill>
                  <a:srgbClr val="FF0000"/>
                </a:solidFill>
                <a:cs typeface="Calibri" pitchFamily="34" charset="0"/>
              </a:rPr>
              <a:t>HE-LHC</a:t>
            </a:r>
            <a:r>
              <a:rPr lang="en-US" sz="2000" kern="0" dirty="0">
                <a:solidFill>
                  <a:srgbClr val="FF0000"/>
                </a:solidFill>
                <a:cs typeface="Calibri" pitchFamily="34" charset="0"/>
              </a:rPr>
              <a:t> with </a:t>
            </a:r>
            <a:r>
              <a:rPr lang="en-US" sz="2000" i="1" kern="0" dirty="0">
                <a:solidFill>
                  <a:srgbClr val="FF0000"/>
                </a:solidFill>
                <a:cs typeface="Calibri" pitchFamily="34" charset="0"/>
              </a:rPr>
              <a:t>FCC-</a:t>
            </a:r>
            <a:r>
              <a:rPr lang="en-US" sz="2000" i="1" kern="0" dirty="0" err="1">
                <a:solidFill>
                  <a:srgbClr val="FF0000"/>
                </a:solidFill>
                <a:cs typeface="Calibri" pitchFamily="34" charset="0"/>
              </a:rPr>
              <a:t>hh</a:t>
            </a:r>
            <a:r>
              <a:rPr lang="en-US" sz="2000" i="1" kern="0" dirty="0">
                <a:solidFill>
                  <a:srgbClr val="FF0000"/>
                </a:solidFill>
                <a:cs typeface="Calibri" pitchFamily="34" charset="0"/>
              </a:rPr>
              <a:t> </a:t>
            </a:r>
            <a:r>
              <a:rPr lang="en-US" sz="2000" kern="0" dirty="0">
                <a:solidFill>
                  <a:srgbClr val="FF0000"/>
                </a:solidFill>
                <a:cs typeface="Calibri" pitchFamily="34" charset="0"/>
              </a:rPr>
              <a:t>technology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14958" y="2872198"/>
            <a:ext cx="3900932" cy="707886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fr-CH" sz="2000" b="1" kern="0" dirty="0">
                <a:solidFill>
                  <a:srgbClr val="FF0000"/>
                </a:solidFill>
                <a:latin typeface="Arial"/>
              </a:rPr>
              <a:t>  20 </a:t>
            </a:r>
            <a:r>
              <a:rPr lang="fr-CH" sz="2000" b="1" kern="0" dirty="0" err="1">
                <a:solidFill>
                  <a:srgbClr val="FF0000"/>
                </a:solidFill>
                <a:latin typeface="Arial"/>
              </a:rPr>
              <a:t>T</a:t>
            </a:r>
            <a:r>
              <a:rPr lang="fr-CH" sz="2000" b="1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fr-CH" sz="2000" b="1" kern="0" dirty="0">
                <a:solidFill>
                  <a:srgbClr val="FF0000"/>
                </a:solidFill>
                <a:latin typeface="Arial"/>
                <a:sym typeface="Symbol"/>
              </a:rPr>
              <a:t> 100 </a:t>
            </a:r>
            <a:r>
              <a:rPr lang="fr-CH" sz="2000" b="1" kern="0" dirty="0" err="1">
                <a:solidFill>
                  <a:srgbClr val="FF0000"/>
                </a:solidFill>
                <a:latin typeface="Arial"/>
                <a:sym typeface="Symbol"/>
              </a:rPr>
              <a:t>TeV</a:t>
            </a:r>
            <a:r>
              <a:rPr lang="fr-CH" sz="2000" b="1" kern="0" dirty="0">
                <a:solidFill>
                  <a:srgbClr val="FF0000"/>
                </a:solidFill>
                <a:latin typeface="Arial"/>
                <a:sym typeface="Symbol"/>
              </a:rPr>
              <a:t> </a:t>
            </a:r>
            <a:r>
              <a:rPr lang="fr-CH" sz="2000" b="1" i="1" kern="0" dirty="0">
                <a:solidFill>
                  <a:srgbClr val="FF0000"/>
                </a:solidFill>
                <a:latin typeface="Arial"/>
                <a:sym typeface="Symbol"/>
              </a:rPr>
              <a:t>pp</a:t>
            </a:r>
            <a:r>
              <a:rPr lang="fr-CH" sz="2000" b="1" kern="0" dirty="0">
                <a:solidFill>
                  <a:srgbClr val="FF0000"/>
                </a:solidFill>
                <a:latin typeface="Arial"/>
                <a:sym typeface="Symbol"/>
              </a:rPr>
              <a:t> in 100 km</a:t>
            </a:r>
          </a:p>
          <a:p>
            <a:pPr defTabSz="914400">
              <a:defRPr/>
            </a:pPr>
            <a:r>
              <a:rPr lang="fr-CH" sz="2000" b="1" kern="0" dirty="0">
                <a:solidFill>
                  <a:srgbClr val="FF0000"/>
                </a:solidFill>
                <a:latin typeface="Arial"/>
                <a:sym typeface="Symbol"/>
              </a:rPr>
              <a:t>  [16 </a:t>
            </a:r>
            <a:r>
              <a:rPr lang="fr-CH" sz="2000" b="1" kern="0" dirty="0" err="1">
                <a:solidFill>
                  <a:srgbClr val="FF0000"/>
                </a:solidFill>
                <a:latin typeface="Arial"/>
                <a:sym typeface="Symbol"/>
              </a:rPr>
              <a:t>T</a:t>
            </a:r>
            <a:r>
              <a:rPr lang="fr-CH" sz="2000" b="1" kern="0" dirty="0">
                <a:solidFill>
                  <a:srgbClr val="FF0000"/>
                </a:solidFill>
                <a:latin typeface="Arial"/>
                <a:sym typeface="Symbol"/>
              </a:rPr>
              <a:t> </a:t>
            </a:r>
            <a:r>
              <a:rPr lang="fr-CH" sz="2000" b="1" kern="0" dirty="0">
                <a:solidFill>
                  <a:srgbClr val="FF0000"/>
                </a:solidFill>
                <a:sym typeface="Symbol"/>
              </a:rPr>
              <a:t>  80 </a:t>
            </a:r>
            <a:r>
              <a:rPr lang="fr-CH" sz="2000" b="1" kern="0" dirty="0" err="1">
                <a:solidFill>
                  <a:srgbClr val="FF0000"/>
                </a:solidFill>
                <a:sym typeface="Symbol"/>
              </a:rPr>
              <a:t>TeV</a:t>
            </a:r>
            <a:r>
              <a:rPr lang="fr-CH" sz="2000" b="1" kern="0" dirty="0">
                <a:solidFill>
                  <a:srgbClr val="FF0000"/>
                </a:solidFill>
                <a:sym typeface="Symbol"/>
              </a:rPr>
              <a:t> </a:t>
            </a:r>
            <a:r>
              <a:rPr lang="fr-CH" sz="2000" b="1" i="1" kern="0" dirty="0">
                <a:solidFill>
                  <a:srgbClr val="FF0000"/>
                </a:solidFill>
                <a:sym typeface="Symbol"/>
              </a:rPr>
              <a:t>pp</a:t>
            </a:r>
            <a:r>
              <a:rPr lang="fr-CH" sz="2000" b="1" kern="0" dirty="0">
                <a:solidFill>
                  <a:srgbClr val="FF0000"/>
                </a:solidFill>
                <a:sym typeface="Symbol"/>
              </a:rPr>
              <a:t> in 100 km]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425975D-DF62-A54B-A6B0-60F6BE58338B}"/>
              </a:ext>
            </a:extLst>
          </p:cNvPr>
          <p:cNvSpPr txBox="1">
            <a:spLocks/>
          </p:cNvSpPr>
          <p:nvPr/>
        </p:nvSpPr>
        <p:spPr>
          <a:xfrm>
            <a:off x="315686" y="186952"/>
            <a:ext cx="7961872" cy="544512"/>
          </a:xfrm>
          <a:prstGeom prst="rect">
            <a:avLst/>
          </a:prstGeom>
          <a:noFill/>
          <a:effectLst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defTabSz="584200"/>
            <a:r>
              <a:rPr lang="en-GB" sz="4400" u="sng" dirty="0">
                <a:solidFill>
                  <a:srgbClr val="FF0000"/>
                </a:solidFill>
                <a:latin typeface="Garamond" panose="02020404030301010803" pitchFamily="18" charset="0"/>
              </a:rPr>
              <a:t>Future Circular Collider Study</a:t>
            </a:r>
          </a:p>
        </p:txBody>
      </p:sp>
    </p:spTree>
    <p:extLst>
      <p:ext uri="{BB962C8B-B14F-4D97-AF65-F5344CB8AC3E}">
        <p14:creationId xmlns:p14="http://schemas.microsoft.com/office/powerpoint/2010/main" val="4016209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81" y="791"/>
            <a:ext cx="4112220" cy="764178"/>
          </a:xfrm>
        </p:spPr>
        <p:txBody>
          <a:bodyPr>
            <a:noAutofit/>
          </a:bodyPr>
          <a:lstStyle/>
          <a:p>
            <a:r>
              <a:rPr lang="en-GB" u="sng" dirty="0">
                <a:solidFill>
                  <a:srgbClr val="FF0000"/>
                </a:solidFill>
                <a:latin typeface="Garamond" panose="02020404030301010803" pitchFamily="18" charset="0"/>
              </a:rPr>
              <a:t>FCC-eh Studies</a:t>
            </a:r>
          </a:p>
        </p:txBody>
      </p:sp>
      <p:pic>
        <p:nvPicPr>
          <p:cNvPr id="6" name="Picture 2" descr="C:\08proj\XX01_WTC-Dubai\Bilder\FCC-eh_Single tunne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6" r="19065"/>
          <a:stretch/>
        </p:blipFill>
        <p:spPr bwMode="auto">
          <a:xfrm>
            <a:off x="9426080" y="807999"/>
            <a:ext cx="2765919" cy="232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2" name="Group 61"/>
          <p:cNvGrpSpPr/>
          <p:nvPr/>
        </p:nvGrpSpPr>
        <p:grpSpPr>
          <a:xfrm>
            <a:off x="4289000" y="899942"/>
            <a:ext cx="7009263" cy="4334988"/>
            <a:chOff x="4296168" y="241653"/>
            <a:chExt cx="7009263" cy="4334988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3"/>
            <a:srcRect t="561" r="1111"/>
            <a:stretch/>
          </p:blipFill>
          <p:spPr>
            <a:xfrm>
              <a:off x="4296168" y="1268963"/>
              <a:ext cx="2809482" cy="3307678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6434406" y="241653"/>
              <a:ext cx="4871025" cy="1409761"/>
              <a:chOff x="6434406" y="241653"/>
              <a:chExt cx="4871025" cy="1409761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10049717" y="241653"/>
                <a:ext cx="1255714" cy="958848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4" name="Straight Arrow Connector 3"/>
              <p:cNvCxnSpPr>
                <a:endCxn id="5" idx="2"/>
              </p:cNvCxnSpPr>
              <p:nvPr/>
            </p:nvCxnSpPr>
            <p:spPr>
              <a:xfrm flipV="1">
                <a:off x="6434406" y="721077"/>
                <a:ext cx="3615311" cy="93033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" name="Group 62"/>
          <p:cNvGrpSpPr/>
          <p:nvPr/>
        </p:nvGrpSpPr>
        <p:grpSpPr>
          <a:xfrm>
            <a:off x="6466114" y="2312909"/>
            <a:ext cx="4096088" cy="1767694"/>
            <a:chOff x="6419976" y="4270924"/>
            <a:chExt cx="4096088" cy="1767694"/>
          </a:xfrm>
        </p:grpSpPr>
        <p:grpSp>
          <p:nvGrpSpPr>
            <p:cNvPr id="8" name="Gruppieren 80"/>
            <p:cNvGrpSpPr/>
            <p:nvPr/>
          </p:nvGrpSpPr>
          <p:grpSpPr>
            <a:xfrm>
              <a:off x="7454836" y="4270924"/>
              <a:ext cx="3061228" cy="1767694"/>
              <a:chOff x="6209266" y="4661246"/>
              <a:chExt cx="2182409" cy="1434423"/>
            </a:xfrm>
          </p:grpSpPr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09266" y="4661246"/>
                <a:ext cx="954445" cy="9378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Rechteck 62"/>
              <p:cNvSpPr/>
              <p:nvPr/>
            </p:nvSpPr>
            <p:spPr>
              <a:xfrm>
                <a:off x="7060096" y="5321444"/>
                <a:ext cx="1331579" cy="774225"/>
              </a:xfrm>
              <a:prstGeom prst="rect">
                <a:avLst/>
              </a:prstGeom>
            </p:spPr>
            <p:txBody>
              <a:bodyPr wrap="square" lIns="36000" tIns="0" rIns="36000" bIns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Tunnels: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9.091 km of 5.5m dia. machine tunnel.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2 x 1.04 km of 5.5m </a:t>
                </a:r>
                <a:r>
                  <a:rPr kumimoji="0" lang="en-GB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dia</a:t>
                </a: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RF tunnel.</a:t>
                </a:r>
              </a:p>
            </p:txBody>
          </p:sp>
        </p:grpSp>
        <p:cxnSp>
          <p:nvCxnSpPr>
            <p:cNvPr id="52" name="Straight Arrow Connector 51"/>
            <p:cNvCxnSpPr>
              <a:stCxn id="11" idx="1"/>
            </p:cNvCxnSpPr>
            <p:nvPr/>
          </p:nvCxnSpPr>
          <p:spPr>
            <a:xfrm flipH="1">
              <a:off x="6419976" y="4848827"/>
              <a:ext cx="1034860" cy="4402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stCxn id="11" idx="1"/>
            </p:cNvCxnSpPr>
            <p:nvPr/>
          </p:nvCxnSpPr>
          <p:spPr>
            <a:xfrm flipH="1" flipV="1">
              <a:off x="6550605" y="4617239"/>
              <a:ext cx="904231" cy="2315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644505" y="3558754"/>
            <a:ext cx="4285094" cy="1776859"/>
            <a:chOff x="644505" y="3558754"/>
            <a:chExt cx="4285094" cy="1776859"/>
          </a:xfrm>
        </p:grpSpPr>
        <p:grpSp>
          <p:nvGrpSpPr>
            <p:cNvPr id="39" name="Gruppieren 76"/>
            <p:cNvGrpSpPr/>
            <p:nvPr/>
          </p:nvGrpSpPr>
          <p:grpSpPr>
            <a:xfrm>
              <a:off x="644505" y="3616479"/>
              <a:ext cx="3058548" cy="1719134"/>
              <a:chOff x="115257" y="522875"/>
              <a:chExt cx="3058548" cy="1719134"/>
            </a:xfrm>
          </p:grpSpPr>
          <p:pic>
            <p:nvPicPr>
              <p:cNvPr id="42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09737" y="522875"/>
                <a:ext cx="1864068" cy="1719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" name="Rechteck 75"/>
              <p:cNvSpPr/>
              <p:nvPr/>
            </p:nvSpPr>
            <p:spPr>
              <a:xfrm>
                <a:off x="115257" y="574487"/>
                <a:ext cx="1194481" cy="769441"/>
              </a:xfrm>
              <a:prstGeom prst="rect">
                <a:avLst/>
              </a:prstGeom>
            </p:spPr>
            <p:txBody>
              <a:bodyPr wrap="square" lIns="36000" tIns="0" rIns="36000" bIns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Shafts: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 x Service shafts: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9 m dia. x 175 m depth</a:t>
                </a:r>
              </a:p>
            </p:txBody>
          </p:sp>
        </p:grpSp>
        <p:cxnSp>
          <p:nvCxnSpPr>
            <p:cNvPr id="68" name="Straight Arrow Connector 67"/>
            <p:cNvCxnSpPr/>
            <p:nvPr/>
          </p:nvCxnSpPr>
          <p:spPr>
            <a:xfrm flipV="1">
              <a:off x="3617604" y="3558754"/>
              <a:ext cx="1311995" cy="3274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1171222" y="1030471"/>
            <a:ext cx="3579925" cy="2001629"/>
            <a:chOff x="1164143" y="268258"/>
            <a:chExt cx="3579925" cy="2001629"/>
          </a:xfrm>
        </p:grpSpPr>
        <p:cxnSp>
          <p:nvCxnSpPr>
            <p:cNvPr id="50" name="Straight Arrow Connector 49"/>
            <p:cNvCxnSpPr/>
            <p:nvPr/>
          </p:nvCxnSpPr>
          <p:spPr>
            <a:xfrm>
              <a:off x="2510101" y="1302794"/>
              <a:ext cx="2233967" cy="9670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6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4143" y="321332"/>
              <a:ext cx="1393970" cy="1582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7" name="Rechteck 66"/>
            <p:cNvSpPr/>
            <p:nvPr/>
          </p:nvSpPr>
          <p:spPr>
            <a:xfrm>
              <a:off x="2168041" y="268258"/>
              <a:ext cx="2136153" cy="400110"/>
            </a:xfrm>
            <a:prstGeom prst="rect">
              <a:avLst/>
            </a:prstGeom>
          </p:spPr>
          <p:txBody>
            <a:bodyPr wrap="none" lIns="36000" tIns="0" rIns="3600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Small Experimental Caverns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30 m x 35 m x 66m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892790" y="575679"/>
            <a:ext cx="3441973" cy="3744290"/>
            <a:chOff x="4892790" y="575679"/>
            <a:chExt cx="3441973" cy="3744290"/>
          </a:xfrm>
        </p:grpSpPr>
        <p:pic>
          <p:nvPicPr>
            <p:cNvPr id="75" name="Picture 74"/>
            <p:cNvPicPr>
              <a:picLocks noChangeAspect="1"/>
            </p:cNvPicPr>
            <p:nvPr/>
          </p:nvPicPr>
          <p:blipFill rotWithShape="1">
            <a:blip r:embed="rId7"/>
            <a:srcRect t="5991" b="6082"/>
            <a:stretch/>
          </p:blipFill>
          <p:spPr>
            <a:xfrm>
              <a:off x="4892790" y="575679"/>
              <a:ext cx="1861556" cy="1392970"/>
            </a:xfrm>
            <a:prstGeom prst="rect">
              <a:avLst/>
            </a:prstGeom>
          </p:spPr>
        </p:pic>
        <p:cxnSp>
          <p:nvCxnSpPr>
            <p:cNvPr id="56" name="Straight Arrow Connector 55"/>
            <p:cNvCxnSpPr/>
            <p:nvPr/>
          </p:nvCxnSpPr>
          <p:spPr>
            <a:xfrm flipH="1">
              <a:off x="4892790" y="1844534"/>
              <a:ext cx="899740" cy="10129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H="1">
              <a:off x="4908800" y="1874746"/>
              <a:ext cx="873944" cy="236250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5791799" y="1874746"/>
              <a:ext cx="767102" cy="24452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hteck 74"/>
            <p:cNvSpPr/>
            <p:nvPr/>
          </p:nvSpPr>
          <p:spPr>
            <a:xfrm>
              <a:off x="6670277" y="682162"/>
              <a:ext cx="1664486" cy="984885"/>
            </a:xfrm>
            <a:prstGeom prst="rect">
              <a:avLst/>
            </a:prstGeom>
          </p:spPr>
          <p:txBody>
            <a:bodyPr wrap="none" lIns="36000" tIns="0" rIns="3600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Junction Caverns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16.8 m x 15 m x 100 m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25  m x 15 m x 50 m 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16.8 m x 15 m x 90 m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6477000" y="3703321"/>
            <a:ext cx="3954290" cy="2204565"/>
            <a:chOff x="6477000" y="3703321"/>
            <a:chExt cx="3954290" cy="2204565"/>
          </a:xfrm>
        </p:grpSpPr>
        <p:grpSp>
          <p:nvGrpSpPr>
            <p:cNvPr id="32" name="Gruppieren 73"/>
            <p:cNvGrpSpPr/>
            <p:nvPr/>
          </p:nvGrpSpPr>
          <p:grpSpPr>
            <a:xfrm>
              <a:off x="7021564" y="4482177"/>
              <a:ext cx="3409726" cy="1425709"/>
              <a:chOff x="57662" y="4317901"/>
              <a:chExt cx="2953499" cy="1484902"/>
            </a:xfrm>
          </p:grpSpPr>
          <p:pic>
            <p:nvPicPr>
              <p:cNvPr id="37" name="Picture 2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372" t="29222"/>
              <a:stretch/>
            </p:blipFill>
            <p:spPr bwMode="auto">
              <a:xfrm>
                <a:off x="57662" y="4317901"/>
                <a:ext cx="1681124" cy="14849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" name="Rechteck 74"/>
              <p:cNvSpPr/>
              <p:nvPr/>
            </p:nvSpPr>
            <p:spPr>
              <a:xfrm>
                <a:off x="1738786" y="4501664"/>
                <a:ext cx="1272375" cy="641110"/>
              </a:xfrm>
              <a:prstGeom prst="rect">
                <a:avLst/>
              </a:prstGeom>
            </p:spPr>
            <p:txBody>
              <a:bodyPr wrap="none" lIns="36000" tIns="0" rIns="36000" bIns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Service Caverns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25 m x 15 m x 50 m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45" name="Straight Arrow Connector 44"/>
            <p:cNvCxnSpPr/>
            <p:nvPr/>
          </p:nvCxnSpPr>
          <p:spPr>
            <a:xfrm flipH="1" flipV="1">
              <a:off x="6477000" y="3703321"/>
              <a:ext cx="1022939" cy="11645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9B206F6D-1DCD-95D7-C5D1-9BF90115A9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0803" y="731851"/>
            <a:ext cx="7772400" cy="587247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FDC740C-4CC5-4C7E-873B-62F973748472}"/>
              </a:ext>
            </a:extLst>
          </p:cNvPr>
          <p:cNvSpPr txBox="1"/>
          <p:nvPr/>
        </p:nvSpPr>
        <p:spPr>
          <a:xfrm>
            <a:off x="9914021" y="312821"/>
            <a:ext cx="1556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Initially Point L</a:t>
            </a:r>
          </a:p>
        </p:txBody>
      </p:sp>
    </p:spTree>
    <p:extLst>
      <p:ext uri="{BB962C8B-B14F-4D97-AF65-F5344CB8AC3E}">
        <p14:creationId xmlns:p14="http://schemas.microsoft.com/office/powerpoint/2010/main" val="422477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895478" y="155578"/>
            <a:ext cx="8744605" cy="720725"/>
          </a:xfrm>
        </p:spPr>
        <p:txBody>
          <a:bodyPr/>
          <a:lstStyle/>
          <a:p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FCC-eh ERL Configuration:</a:t>
            </a:r>
            <a:endParaRPr lang="en-US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grpSp>
        <p:nvGrpSpPr>
          <p:cNvPr id="18" name="Group 23"/>
          <p:cNvGrpSpPr>
            <a:grpSpLocks/>
          </p:cNvGrpSpPr>
          <p:nvPr/>
        </p:nvGrpSpPr>
        <p:grpSpPr bwMode="auto">
          <a:xfrm>
            <a:off x="1608139" y="721417"/>
            <a:ext cx="7261242" cy="492123"/>
            <a:chOff x="288" y="720"/>
            <a:chExt cx="4574" cy="310"/>
          </a:xfrm>
        </p:grpSpPr>
        <p:sp>
          <p:nvSpPr>
            <p:cNvPr id="19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188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Consistent Performance Projections for ep:</a:t>
              </a: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</a:t>
              </a:r>
              <a:endParaRPr lang="en-US" sz="2400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55703"/>
            <a:ext cx="9144000" cy="430198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273804" y="5438919"/>
            <a:ext cx="4354919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sz="1600" dirty="0"/>
              <a:t>Oliver </a:t>
            </a:r>
            <a:r>
              <a:rPr lang="en-GB" sz="1600" dirty="0" err="1"/>
              <a:t>Brüning</a:t>
            </a:r>
            <a:r>
              <a:rPr lang="en-GB" sz="1600" dirty="0"/>
              <a:t>, John Jowett, Max Klein, Dario Pellegrini, Daniel Schulte, Frank Zimmermann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70039" y="5470387"/>
            <a:ext cx="66565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EDMS 17979910 FCC-ACC-RPT-0012 V1.0, 6 April, 2017, </a:t>
            </a:r>
          </a:p>
          <a:p>
            <a:pPr defTabSz="457189"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“A Baseline for the FCC-he”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AA3C1FD5-68F9-A246-8803-0116681EE517}"/>
              </a:ext>
            </a:extLst>
          </p:cNvPr>
          <p:cNvSpPr/>
          <p:nvPr/>
        </p:nvSpPr>
        <p:spPr bwMode="auto">
          <a:xfrm>
            <a:off x="4752753" y="5029200"/>
            <a:ext cx="5915247" cy="409719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EAA7F288-830D-3441-A18C-4C8023EA0D06}"/>
              </a:ext>
            </a:extLst>
          </p:cNvPr>
          <p:cNvSpPr/>
          <p:nvPr/>
        </p:nvSpPr>
        <p:spPr bwMode="auto">
          <a:xfrm>
            <a:off x="4724836" y="2044505"/>
            <a:ext cx="5915247" cy="409719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181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20948-AEF3-A8F6-D2F2-35DDAFF36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9380"/>
            <a:ext cx="10972800" cy="1143000"/>
          </a:xfrm>
        </p:spPr>
        <p:txBody>
          <a:bodyPr/>
          <a:lstStyle/>
          <a:p>
            <a:r>
              <a:rPr lang="en-CH" u="sng" dirty="0">
                <a:solidFill>
                  <a:srgbClr val="FF0000"/>
                </a:solidFill>
                <a:latin typeface="Garamond" panose="02020404030301010803" pitchFamily="18" charset="0"/>
              </a:rPr>
              <a:t>Summary LHeC / FCC-eh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AA00E-7D9E-6FE6-4EA4-1CFA12E28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411" y="1130531"/>
            <a:ext cx="11817177" cy="5146589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1200"/>
              </a:spcAft>
            </a:pPr>
            <a:r>
              <a:rPr lang="en-CH" dirty="0"/>
              <a:t>Unique machine for exploring the TeV Center of Mass region of HEP with ep</a:t>
            </a:r>
          </a:p>
          <a:p>
            <a:pPr>
              <a:spcAft>
                <a:spcPts val="1200"/>
              </a:spcAft>
            </a:pPr>
            <a:r>
              <a:rPr lang="en-CH" dirty="0"/>
              <a:t>Maximum Infrastructure exploitation of the LHC and FCC!</a:t>
            </a:r>
          </a:p>
          <a:p>
            <a:pPr>
              <a:spcAft>
                <a:spcPts val="1200"/>
              </a:spcAft>
            </a:pPr>
            <a:r>
              <a:rPr lang="en-CH" dirty="0"/>
              <a:t>Moderate cost – [compared to ILC, CLIC or FCC]</a:t>
            </a:r>
          </a:p>
          <a:p>
            <a:pPr>
              <a:spcAft>
                <a:spcPts val="1200"/>
              </a:spcAft>
            </a:pPr>
            <a:r>
              <a:rPr lang="en-CH" dirty="0"/>
              <a:t>Unique oportunity – no other machine can provide ep @ TeV CME</a:t>
            </a:r>
          </a:p>
          <a:p>
            <a:pPr>
              <a:spcAft>
                <a:spcPts val="1200"/>
              </a:spcAft>
            </a:pPr>
            <a:r>
              <a:rPr lang="en-CH" dirty="0"/>
              <a:t>Technology driver with many spin off benefits – ERL &amp; SRF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CH" dirty="0"/>
              <a:t>				</a:t>
            </a:r>
            <a:r>
              <a:rPr lang="en-CH" dirty="0">
                <a:sym typeface="Wingdings" pitchFamily="2" charset="2"/>
              </a:rPr>
              <a:t> Sustainable accelerator operation!</a:t>
            </a:r>
            <a:endParaRPr lang="en-CH" dirty="0"/>
          </a:p>
          <a:p>
            <a:pPr>
              <a:spcAft>
                <a:spcPts val="1200"/>
              </a:spcAft>
            </a:pPr>
            <a:r>
              <a:rPr lang="en-CH" dirty="0"/>
              <a:t>Unique physics program</a:t>
            </a:r>
          </a:p>
          <a:p>
            <a:pPr>
              <a:spcAft>
                <a:spcPts val="1200"/>
              </a:spcAft>
            </a:pPr>
            <a:r>
              <a:rPr lang="en-CH" dirty="0"/>
              <a:t>Modular design with several operation phases! </a:t>
            </a:r>
          </a:p>
          <a:p>
            <a:pPr marL="0" indent="0">
              <a:buNone/>
            </a:pPr>
            <a:r>
              <a:rPr lang="en-CH" dirty="0"/>
              <a:t>				</a:t>
            </a:r>
            <a:r>
              <a:rPr lang="en-CH" dirty="0">
                <a:sym typeface="Wingdings" pitchFamily="2" charset="2"/>
              </a:rPr>
              <a:t> </a:t>
            </a:r>
            <a:r>
              <a:rPr lang="en-CH" dirty="0"/>
              <a:t>LHeC, FCC-ee injector, FCC-eh</a:t>
            </a:r>
          </a:p>
        </p:txBody>
      </p:sp>
    </p:spTree>
    <p:extLst>
      <p:ext uri="{BB962C8B-B14F-4D97-AF65-F5344CB8AC3E}">
        <p14:creationId xmlns:p14="http://schemas.microsoft.com/office/powerpoint/2010/main" val="265722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imeline&#10;&#10;Description automatically generated">
            <a:extLst>
              <a:ext uri="{FF2B5EF4-FFF2-40B4-BE49-F238E27FC236}">
                <a16:creationId xmlns:a16="http://schemas.microsoft.com/office/drawing/2014/main" id="{DD82275F-B1EF-45FC-28DA-CF5858A866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1"/>
            <a:ext cx="12192000" cy="68575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CF77505-2FDD-246C-D068-CECD0230ACE7}"/>
              </a:ext>
            </a:extLst>
          </p:cNvPr>
          <p:cNvGrpSpPr/>
          <p:nvPr/>
        </p:nvGrpSpPr>
        <p:grpSpPr>
          <a:xfrm>
            <a:off x="580730" y="3940628"/>
            <a:ext cx="1075936" cy="446314"/>
            <a:chOff x="580730" y="3940628"/>
            <a:chExt cx="1075936" cy="446314"/>
          </a:xfrm>
        </p:grpSpPr>
        <p:sp>
          <p:nvSpPr>
            <p:cNvPr id="6" name="Right Arrow 5">
              <a:extLst>
                <a:ext uri="{FF2B5EF4-FFF2-40B4-BE49-F238E27FC236}">
                  <a16:creationId xmlns:a16="http://schemas.microsoft.com/office/drawing/2014/main" id="{F328A573-6FCE-6FCD-BC11-0B66555CB29F}"/>
                </a:ext>
              </a:extLst>
            </p:cNvPr>
            <p:cNvSpPr/>
            <p:nvPr/>
          </p:nvSpPr>
          <p:spPr bwMode="auto">
            <a:xfrm>
              <a:off x="620486" y="3940628"/>
              <a:ext cx="978408" cy="446314"/>
            </a:xfrm>
            <a:prstGeom prst="rightArrow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rot="10800000" vert="eaVert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-110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7367890-983C-F463-C9F3-8D2B8ECBA71C}"/>
                </a:ext>
              </a:extLst>
            </p:cNvPr>
            <p:cNvSpPr txBox="1"/>
            <p:nvPr/>
          </p:nvSpPr>
          <p:spPr>
            <a:xfrm>
              <a:off x="580730" y="4025285"/>
              <a:ext cx="10759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Start now ‘29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189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09087-535A-DB38-6485-3710F8474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8371C-B190-C6D3-CBA8-5E6099AF1B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9843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2">
            <a:extLst>
              <a:ext uri="{FF2B5EF4-FFF2-40B4-BE49-F238E27FC236}">
                <a16:creationId xmlns:a16="http://schemas.microsoft.com/office/drawing/2014/main" id="{DFEC75EB-ED5D-7945-B889-AD7EB57F4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8" y="193678"/>
            <a:ext cx="1074102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5pPr>
            <a:lvl6pPr marL="45718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6pPr>
            <a:lvl7pPr marL="914377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7pPr>
            <a:lvl8pPr marL="1371566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8pPr>
            <a:lvl9pPr marL="1828754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aramond"/>
                <a:ea typeface="ＭＳ Ｐゴシック" charset="-128"/>
                <a:cs typeface="Garamond"/>
              </a:rPr>
              <a:t>ERL Evolution:</a:t>
            </a: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3E544062-33FC-9D4A-8BB2-4BA64FEAEE4A}"/>
              </a:ext>
            </a:extLst>
          </p:cNvPr>
          <p:cNvSpPr/>
          <p:nvPr/>
        </p:nvSpPr>
        <p:spPr bwMode="auto">
          <a:xfrm>
            <a:off x="509666" y="2923083"/>
            <a:ext cx="11452485" cy="719527"/>
          </a:xfrm>
          <a:prstGeom prst="rightArrow">
            <a:avLst/>
          </a:prstGeom>
          <a:gradFill flip="none" rotWithShape="1">
            <a:gsLst>
              <a:gs pos="92001">
                <a:srgbClr val="0070C0"/>
              </a:gs>
              <a:gs pos="91993">
                <a:srgbClr val="0070C0"/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rgbClr val="0070C0"/>
              </a:gs>
              <a:gs pos="83000">
                <a:srgbClr val="0070C0"/>
              </a:gs>
              <a:gs pos="100000">
                <a:srgbClr val="0070C0"/>
              </a:gs>
            </a:gsLst>
            <a:lin ang="0" scaled="1"/>
            <a:tileRect/>
          </a:gradFill>
          <a:ln w="12700" cap="flat" cmpd="sng" algn="ctr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3B812F"/>
              </a:solidFill>
              <a:effectLst/>
              <a:uLnTx/>
              <a:uFillTx/>
              <a:latin typeface="Times New Roman" pitchFamily="-110" charset="0"/>
              <a:ea typeface="+mn-ea"/>
              <a:cs typeface="+mn-cs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A051028-131C-1C43-82A4-0A1FD47460A9}"/>
              </a:ext>
            </a:extLst>
          </p:cNvPr>
          <p:cNvGrpSpPr/>
          <p:nvPr/>
        </p:nvGrpSpPr>
        <p:grpSpPr>
          <a:xfrm>
            <a:off x="509666" y="269823"/>
            <a:ext cx="2248525" cy="1993690"/>
            <a:chOff x="509666" y="269823"/>
            <a:chExt cx="2248525" cy="199369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8A7C07-D5DD-AC4C-8DEE-061350B94A03}"/>
                </a:ext>
              </a:extLst>
            </p:cNvPr>
            <p:cNvSpPr/>
            <p:nvPr/>
          </p:nvSpPr>
          <p:spPr bwMode="auto">
            <a:xfrm rot="10800000">
              <a:off x="509666" y="269823"/>
              <a:ext cx="2248525" cy="1993690"/>
            </a:xfrm>
            <a:prstGeom prst="rect">
              <a:avLst/>
            </a:prstGeom>
            <a:gradFill>
              <a:gsLst>
                <a:gs pos="1000">
                  <a:srgbClr val="0070C0"/>
                </a:gs>
                <a:gs pos="0">
                  <a:srgbClr val="0070C0"/>
                </a:gs>
                <a:gs pos="28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  <a:ln w="12700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rot="10800000"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First Idea: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M.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Tigner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 1965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FB9BC5D-4F06-504F-BF78-510780E3C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8404" y="941598"/>
              <a:ext cx="2229787" cy="1309773"/>
            </a:xfrm>
            <a:prstGeom prst="rect">
              <a:avLst/>
            </a:prstGeom>
            <a:gradFill>
              <a:gsLst>
                <a:gs pos="1000">
                  <a:srgbClr val="00B050"/>
                </a:gs>
                <a:gs pos="0">
                  <a:srgbClr val="0070C0"/>
                </a:gs>
                <a:gs pos="27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</p:spPr>
        </p:pic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8B0D309-A9DE-C04A-AAAB-2B8141C6BDF5}"/>
              </a:ext>
            </a:extLst>
          </p:cNvPr>
          <p:cNvCxnSpPr>
            <a:cxnSpLocks/>
          </p:cNvCxnSpPr>
          <p:nvPr/>
        </p:nvCxnSpPr>
        <p:spPr bwMode="auto">
          <a:xfrm flipV="1">
            <a:off x="1244185" y="2263518"/>
            <a:ext cx="0" cy="839446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6AFCC36-2E6A-C74C-9E06-6FD1CEE6F58C}"/>
              </a:ext>
            </a:extLst>
          </p:cNvPr>
          <p:cNvGrpSpPr/>
          <p:nvPr/>
        </p:nvGrpSpPr>
        <p:grpSpPr>
          <a:xfrm>
            <a:off x="134914" y="2923083"/>
            <a:ext cx="697627" cy="1133835"/>
            <a:chOff x="149904" y="2923083"/>
            <a:chExt cx="697627" cy="1133835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C727B63-6456-B04A-9C46-B30513A9CE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5372" y="292308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1A3881F-7E70-2E43-A7A8-A64FA6151E8B}"/>
                </a:ext>
              </a:extLst>
            </p:cNvPr>
            <p:cNvSpPr txBox="1"/>
            <p:nvPr/>
          </p:nvSpPr>
          <p:spPr>
            <a:xfrm>
              <a:off x="149904" y="368758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1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1960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8820EB0-E6A1-F940-99DA-33C696601741}"/>
              </a:ext>
            </a:extLst>
          </p:cNvPr>
          <p:cNvGrpSpPr/>
          <p:nvPr/>
        </p:nvGrpSpPr>
        <p:grpSpPr>
          <a:xfrm>
            <a:off x="1380845" y="2940573"/>
            <a:ext cx="697627" cy="1133835"/>
            <a:chOff x="1396586" y="2940573"/>
            <a:chExt cx="697627" cy="1133835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6C3BE29-1DA6-B44A-A2BE-CCFA2E215E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757061" y="294057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E20D612-8DFD-864C-9720-790937800936}"/>
                </a:ext>
              </a:extLst>
            </p:cNvPr>
            <p:cNvSpPr txBox="1"/>
            <p:nvPr/>
          </p:nvSpPr>
          <p:spPr>
            <a:xfrm>
              <a:off x="1396586" y="370507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1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1970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071799E-1362-6349-87C7-A56AF30D525F}"/>
              </a:ext>
            </a:extLst>
          </p:cNvPr>
          <p:cNvGrpSpPr/>
          <p:nvPr/>
        </p:nvGrpSpPr>
        <p:grpSpPr>
          <a:xfrm>
            <a:off x="2611786" y="2943073"/>
            <a:ext cx="697627" cy="1133835"/>
            <a:chOff x="2718218" y="2943073"/>
            <a:chExt cx="697627" cy="1133835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62B8C86-A78F-4F4A-969A-32AF7BD6C6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78693" y="294307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C48C72E-9CB4-2343-811B-6E19B220425A}"/>
                </a:ext>
              </a:extLst>
            </p:cNvPr>
            <p:cNvSpPr txBox="1"/>
            <p:nvPr/>
          </p:nvSpPr>
          <p:spPr>
            <a:xfrm>
              <a:off x="2718218" y="370757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1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1980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6FC3FB0-E6DA-CF40-BDCA-32371CCC186A}"/>
              </a:ext>
            </a:extLst>
          </p:cNvPr>
          <p:cNvGrpSpPr/>
          <p:nvPr/>
        </p:nvGrpSpPr>
        <p:grpSpPr>
          <a:xfrm>
            <a:off x="3842727" y="2930583"/>
            <a:ext cx="697627" cy="1133835"/>
            <a:chOff x="4099810" y="2930583"/>
            <a:chExt cx="697627" cy="1133835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B491052-5258-894D-A763-7AB2D4C8C4C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45295" y="293058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344257F-B789-D54A-9E8D-9A368F3D0EFB}"/>
                </a:ext>
              </a:extLst>
            </p:cNvPr>
            <p:cNvSpPr txBox="1"/>
            <p:nvPr/>
          </p:nvSpPr>
          <p:spPr>
            <a:xfrm>
              <a:off x="4099810" y="369508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1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1990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9113140-3BBA-2E45-A686-96CEC1BE534F}"/>
              </a:ext>
            </a:extLst>
          </p:cNvPr>
          <p:cNvGrpSpPr/>
          <p:nvPr/>
        </p:nvGrpSpPr>
        <p:grpSpPr>
          <a:xfrm>
            <a:off x="5148618" y="2933083"/>
            <a:ext cx="697627" cy="1133835"/>
            <a:chOff x="5481400" y="2933083"/>
            <a:chExt cx="697627" cy="1133835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FB7E6DB-74D7-0345-8A86-18E1A5E39C5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26884" y="293308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C225F02-6DBB-F648-BDBD-5F9846E3697B}"/>
                </a:ext>
              </a:extLst>
            </p:cNvPr>
            <p:cNvSpPr txBox="1"/>
            <p:nvPr/>
          </p:nvSpPr>
          <p:spPr>
            <a:xfrm>
              <a:off x="5481400" y="369758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1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2000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8C1C477-6772-F94A-8FCA-902B8F61A6B6}"/>
              </a:ext>
            </a:extLst>
          </p:cNvPr>
          <p:cNvGrpSpPr/>
          <p:nvPr/>
        </p:nvGrpSpPr>
        <p:grpSpPr>
          <a:xfrm>
            <a:off x="6595416" y="2935583"/>
            <a:ext cx="697627" cy="1133835"/>
            <a:chOff x="6847999" y="2935583"/>
            <a:chExt cx="697627" cy="1133835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7509FF1-3D23-654C-9EE4-865BEDCD135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08480" y="293558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0E9D279-5E4D-0146-9190-BBB4839008A4}"/>
                </a:ext>
              </a:extLst>
            </p:cNvPr>
            <p:cNvSpPr txBox="1"/>
            <p:nvPr/>
          </p:nvSpPr>
          <p:spPr>
            <a:xfrm>
              <a:off x="6847999" y="370008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1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2010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5C8CE19-5F79-C44B-8BD0-C0588EF6B2D3}"/>
              </a:ext>
            </a:extLst>
          </p:cNvPr>
          <p:cNvGrpSpPr/>
          <p:nvPr/>
        </p:nvGrpSpPr>
        <p:grpSpPr>
          <a:xfrm>
            <a:off x="7901307" y="2953073"/>
            <a:ext cx="697627" cy="1118845"/>
            <a:chOff x="8199610" y="2953073"/>
            <a:chExt cx="697627" cy="1118845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567AD9B4-540A-2F4A-BC60-DCF45D4B2B9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545096" y="295307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D7B95AC-BD05-AC48-B16D-3525FEEA1E69}"/>
                </a:ext>
              </a:extLst>
            </p:cNvPr>
            <p:cNvSpPr txBox="1"/>
            <p:nvPr/>
          </p:nvSpPr>
          <p:spPr>
            <a:xfrm>
              <a:off x="8199610" y="370258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1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2020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831B7DB-E838-1546-BB55-66CA3E2B9B34}"/>
              </a:ext>
            </a:extLst>
          </p:cNvPr>
          <p:cNvGrpSpPr/>
          <p:nvPr/>
        </p:nvGrpSpPr>
        <p:grpSpPr>
          <a:xfrm>
            <a:off x="9267158" y="2955573"/>
            <a:ext cx="697627" cy="1118845"/>
            <a:chOff x="9356351" y="2955573"/>
            <a:chExt cx="697627" cy="1118845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1A712D4-16DC-6A4C-B4B2-D807AE30F62B}"/>
                </a:ext>
              </a:extLst>
            </p:cNvPr>
            <p:cNvSpPr txBox="1"/>
            <p:nvPr/>
          </p:nvSpPr>
          <p:spPr>
            <a:xfrm>
              <a:off x="9356351" y="370508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1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2030</a:t>
              </a: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648E7A4-249E-8647-815D-B285DAB385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716822" y="295557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E91B0CD6-9657-0947-B572-B74818F594E1}"/>
              </a:ext>
            </a:extLst>
          </p:cNvPr>
          <p:cNvGrpSpPr/>
          <p:nvPr/>
        </p:nvGrpSpPr>
        <p:grpSpPr>
          <a:xfrm>
            <a:off x="10543071" y="2955573"/>
            <a:ext cx="697627" cy="1121345"/>
            <a:chOff x="10543071" y="2955573"/>
            <a:chExt cx="697627" cy="1121345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6625209-03F8-E445-BB62-415CD593FC4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1046" y="295557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59E1DC2-8703-AF48-BAE2-EA618532A3A3}"/>
                </a:ext>
              </a:extLst>
            </p:cNvPr>
            <p:cNvSpPr txBox="1"/>
            <p:nvPr/>
          </p:nvSpPr>
          <p:spPr>
            <a:xfrm>
              <a:off x="10543071" y="370758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1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2040</a:t>
              </a:r>
            </a:p>
          </p:txBody>
        </p: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6EFFF93-5873-4B46-8C94-FFB9562C6B80}"/>
              </a:ext>
            </a:extLst>
          </p:cNvPr>
          <p:cNvCxnSpPr>
            <a:cxnSpLocks/>
          </p:cNvCxnSpPr>
          <p:nvPr/>
        </p:nvCxnSpPr>
        <p:spPr bwMode="auto">
          <a:xfrm>
            <a:off x="3886179" y="3448627"/>
            <a:ext cx="0" cy="74861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E906F54-EF00-BA40-A758-B0BD370EAA91}"/>
              </a:ext>
            </a:extLst>
          </p:cNvPr>
          <p:cNvGrpSpPr/>
          <p:nvPr/>
        </p:nvGrpSpPr>
        <p:grpSpPr>
          <a:xfrm>
            <a:off x="949873" y="4199744"/>
            <a:ext cx="3052504" cy="1943301"/>
            <a:chOff x="1264663" y="4199744"/>
            <a:chExt cx="3052504" cy="19433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EA0541A-C76B-7442-A9BD-679C366DBB03}"/>
                </a:ext>
              </a:extLst>
            </p:cNvPr>
            <p:cNvSpPr/>
            <p:nvPr/>
          </p:nvSpPr>
          <p:spPr bwMode="auto">
            <a:xfrm rot="10800000">
              <a:off x="1270340" y="4199744"/>
              <a:ext cx="3046826" cy="1940801"/>
            </a:xfrm>
            <a:prstGeom prst="rect">
              <a:avLst/>
            </a:prstGeom>
            <a:gradFill>
              <a:gsLst>
                <a:gs pos="1000">
                  <a:srgbClr val="0070C0"/>
                </a:gs>
                <a:gs pos="0">
                  <a:srgbClr val="0070C0"/>
                </a:gs>
                <a:gs pos="34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  <a:ln w="12700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rot="10800000"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First Demonstration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SLAC SCA / FEL 1987</a:t>
              </a: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2513C4B6-B48E-6F4B-B23D-3ACFAD32C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64663" y="4994944"/>
              <a:ext cx="3052504" cy="1148101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5E29A8D4-2458-924E-BFE7-8DF28823DA49}"/>
              </a:ext>
            </a:extLst>
          </p:cNvPr>
          <p:cNvGrpSpPr/>
          <p:nvPr/>
        </p:nvGrpSpPr>
        <p:grpSpPr>
          <a:xfrm>
            <a:off x="2983627" y="281353"/>
            <a:ext cx="3587641" cy="1969586"/>
            <a:chOff x="3957985" y="311333"/>
            <a:chExt cx="3587641" cy="1969586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B234ECA-BC17-4B4D-B6C5-E14633CF8CC6}"/>
                </a:ext>
              </a:extLst>
            </p:cNvPr>
            <p:cNvSpPr/>
            <p:nvPr/>
          </p:nvSpPr>
          <p:spPr bwMode="auto">
            <a:xfrm rot="10800000">
              <a:off x="3957985" y="311333"/>
              <a:ext cx="3587640" cy="1940801"/>
            </a:xfrm>
            <a:prstGeom prst="rect">
              <a:avLst/>
            </a:prstGeom>
            <a:gradFill>
              <a:gsLst>
                <a:gs pos="1000">
                  <a:srgbClr val="FFC000"/>
                </a:gs>
                <a:gs pos="0">
                  <a:srgbClr val="0070C0"/>
                </a:gs>
                <a:gs pos="34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  <a:ln w="12700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rot="10800000"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JLab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 First MW beam power operation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FEL Demo [1999] &amp; Upgrade [2000]</a:t>
              </a: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DE54DCA6-5436-8F41-A1C0-A71C5F6CE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57986" y="973109"/>
              <a:ext cx="3587640" cy="1307810"/>
            </a:xfrm>
            <a:prstGeom prst="rect">
              <a:avLst/>
            </a:prstGeom>
          </p:spPr>
        </p:pic>
      </p:grp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202F762C-92D9-3A46-8726-D67418B5B5F3}"/>
              </a:ext>
            </a:extLst>
          </p:cNvPr>
          <p:cNvCxnSpPr>
            <a:cxnSpLocks/>
          </p:cNvCxnSpPr>
          <p:nvPr/>
        </p:nvCxnSpPr>
        <p:spPr bwMode="auto">
          <a:xfrm flipH="1">
            <a:off x="6184689" y="3479106"/>
            <a:ext cx="12323" cy="67353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729C2EBF-8620-D841-BAD8-0BF52AFE7C42}"/>
              </a:ext>
            </a:extLst>
          </p:cNvPr>
          <p:cNvCxnSpPr>
            <a:cxnSpLocks/>
          </p:cNvCxnSpPr>
          <p:nvPr/>
        </p:nvCxnSpPr>
        <p:spPr bwMode="auto">
          <a:xfrm flipV="1">
            <a:off x="5270046" y="2266361"/>
            <a:ext cx="0" cy="82375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3BF0DFC-523A-9140-A8F6-4723D2C620B4}"/>
              </a:ext>
            </a:extLst>
          </p:cNvPr>
          <p:cNvCxnSpPr>
            <a:cxnSpLocks/>
          </p:cNvCxnSpPr>
          <p:nvPr/>
        </p:nvCxnSpPr>
        <p:spPr bwMode="auto">
          <a:xfrm flipV="1">
            <a:off x="5746539" y="2268861"/>
            <a:ext cx="0" cy="82375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36F0C85-4379-4E4D-9CCB-EBDE45D9AC61}"/>
              </a:ext>
            </a:extLst>
          </p:cNvPr>
          <p:cNvGrpSpPr/>
          <p:nvPr/>
        </p:nvGrpSpPr>
        <p:grpSpPr>
          <a:xfrm>
            <a:off x="4355814" y="4217233"/>
            <a:ext cx="2209887" cy="1940801"/>
            <a:chOff x="6124644" y="4202243"/>
            <a:chExt cx="2209887" cy="1940801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7E8CC6E-9951-8042-8AF3-1FAFE66E4390}"/>
                </a:ext>
              </a:extLst>
            </p:cNvPr>
            <p:cNvSpPr/>
            <p:nvPr/>
          </p:nvSpPr>
          <p:spPr bwMode="auto">
            <a:xfrm rot="10800000">
              <a:off x="6124644" y="4202243"/>
              <a:ext cx="2209887" cy="1940801"/>
            </a:xfrm>
            <a:prstGeom prst="rect">
              <a:avLst/>
            </a:prstGeom>
            <a:gradFill>
              <a:gsLst>
                <a:gs pos="1000">
                  <a:srgbClr val="FFC000"/>
                </a:gs>
                <a:gs pos="0">
                  <a:srgbClr val="0070C0"/>
                </a:gs>
                <a:gs pos="34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  <a:ln w="12700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rot="10800000"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Multi-turn Operation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BINP FEL 2004 [NC]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89FB7AC0-B6D9-3247-B9B7-5EE00A78A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54623" y="4777058"/>
              <a:ext cx="1700223" cy="1333508"/>
            </a:xfrm>
            <a:prstGeom prst="rect">
              <a:avLst/>
            </a:prstGeom>
          </p:spPr>
        </p:pic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45BFDC6-E289-A54A-A515-479C2EA067D8}"/>
              </a:ext>
            </a:extLst>
          </p:cNvPr>
          <p:cNvCxnSpPr>
            <a:cxnSpLocks/>
          </p:cNvCxnSpPr>
          <p:nvPr/>
        </p:nvCxnSpPr>
        <p:spPr bwMode="auto">
          <a:xfrm flipV="1">
            <a:off x="9144210" y="2271361"/>
            <a:ext cx="0" cy="82375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52295AF-F7FC-1C4D-9507-0D83698C6DBF}"/>
              </a:ext>
            </a:extLst>
          </p:cNvPr>
          <p:cNvGrpSpPr/>
          <p:nvPr/>
        </p:nvGrpSpPr>
        <p:grpSpPr>
          <a:xfrm>
            <a:off x="9099239" y="4197245"/>
            <a:ext cx="3046827" cy="1940801"/>
            <a:chOff x="9099239" y="4197245"/>
            <a:chExt cx="3046827" cy="1940801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D6376AAA-0DCF-BE41-B9CA-0A09B11FC9F9}"/>
                </a:ext>
              </a:extLst>
            </p:cNvPr>
            <p:cNvSpPr/>
            <p:nvPr/>
          </p:nvSpPr>
          <p:spPr bwMode="auto">
            <a:xfrm rot="10800000">
              <a:off x="9099240" y="4197245"/>
              <a:ext cx="3046826" cy="1940801"/>
            </a:xfrm>
            <a:prstGeom prst="rect">
              <a:avLst/>
            </a:prstGeom>
            <a:gradFill>
              <a:gsLst>
                <a:gs pos="1000">
                  <a:srgbClr val="C00000"/>
                </a:gs>
                <a:gs pos="0">
                  <a:srgbClr val="0070C0"/>
                </a:gs>
                <a:gs pos="34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  <a:ln w="12700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rot="10800000"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HEP / NP ERL application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LHeC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; FCC-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hh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; ep and </a:t>
              </a: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eI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;  </a:t>
              </a:r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8D25BD48-EC54-6B4E-A324-BDF0E20E4E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99239" y="4873144"/>
              <a:ext cx="3031837" cy="1247725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CB568EA-F5F7-4B4B-9056-A10ACAD9FB0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428813" y="3479106"/>
            <a:ext cx="794480" cy="718139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lg" len="lg"/>
            <a:tailEnd type="triangle"/>
          </a:ln>
          <a:effectLst/>
        </p:spPr>
      </p:cxn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2673C31-7AF6-CC4A-B07A-FCD65F7223CE}"/>
              </a:ext>
            </a:extLst>
          </p:cNvPr>
          <p:cNvGrpSpPr/>
          <p:nvPr/>
        </p:nvGrpSpPr>
        <p:grpSpPr>
          <a:xfrm>
            <a:off x="9022690" y="292732"/>
            <a:ext cx="2636084" cy="1960828"/>
            <a:chOff x="7988373" y="322712"/>
            <a:chExt cx="2636084" cy="196082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258DCE6-0D79-BC4F-ADED-8E98A05D2CAC}"/>
                </a:ext>
              </a:extLst>
            </p:cNvPr>
            <p:cNvSpPr/>
            <p:nvPr/>
          </p:nvSpPr>
          <p:spPr bwMode="auto">
            <a:xfrm rot="10800000">
              <a:off x="7988432" y="322712"/>
              <a:ext cx="2636025" cy="1940801"/>
            </a:xfrm>
            <a:prstGeom prst="rect">
              <a:avLst/>
            </a:prstGeom>
            <a:gradFill>
              <a:gsLst>
                <a:gs pos="1000">
                  <a:srgbClr val="00B050"/>
                </a:gs>
                <a:gs pos="0">
                  <a:srgbClr val="0070C0"/>
                </a:gs>
                <a:gs pos="34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  <a:ln w="12700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rot="10800000"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Multi-turn SRF, multi-MW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PERLE@Orsay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 2025 </a:t>
              </a:r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40DFDFC6-0012-864E-AC40-F83071E64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988373" y="1019664"/>
              <a:ext cx="2636084" cy="1263876"/>
            </a:xfrm>
            <a:prstGeom prst="rect">
              <a:avLst/>
            </a:prstGeom>
          </p:spPr>
        </p:pic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79E36ED5-91CF-1648-A3EF-14712942697E}"/>
              </a:ext>
            </a:extLst>
          </p:cNvPr>
          <p:cNvSpPr txBox="1"/>
          <p:nvPr/>
        </p:nvSpPr>
        <p:spPr>
          <a:xfrm>
            <a:off x="6768952" y="2547253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ALICE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EC06482-0769-F74D-AB22-943027959E09}"/>
              </a:ext>
            </a:extLst>
          </p:cNvPr>
          <p:cNvSpPr txBox="1"/>
          <p:nvPr/>
        </p:nvSpPr>
        <p:spPr>
          <a:xfrm>
            <a:off x="5429788" y="3472539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1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JEARI ERL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921AE852-E955-AD42-892B-7295C13FE212}"/>
              </a:ext>
            </a:extLst>
          </p:cNvPr>
          <p:cNvCxnSpPr>
            <a:cxnSpLocks/>
          </p:cNvCxnSpPr>
          <p:nvPr/>
        </p:nvCxnSpPr>
        <p:spPr bwMode="auto">
          <a:xfrm flipH="1">
            <a:off x="8360737" y="3501410"/>
            <a:ext cx="12323" cy="67353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01A6198F-AA46-D14C-9183-7251DE8A19EE}"/>
              </a:ext>
            </a:extLst>
          </p:cNvPr>
          <p:cNvCxnSpPr>
            <a:cxnSpLocks/>
          </p:cNvCxnSpPr>
          <p:nvPr/>
        </p:nvCxnSpPr>
        <p:spPr bwMode="auto">
          <a:xfrm flipV="1">
            <a:off x="10384948" y="3494048"/>
            <a:ext cx="633728" cy="693205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lg" len="lg"/>
            <a:tailEnd type="triangle"/>
          </a:ln>
          <a:effectLst/>
        </p:spPr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C7D6BC3E-5552-DD4F-85EE-3E645CC02D81}"/>
              </a:ext>
            </a:extLst>
          </p:cNvPr>
          <p:cNvCxnSpPr>
            <a:cxnSpLocks/>
          </p:cNvCxnSpPr>
          <p:nvPr/>
        </p:nvCxnSpPr>
        <p:spPr bwMode="auto">
          <a:xfrm flipV="1">
            <a:off x="8201823" y="2249560"/>
            <a:ext cx="0" cy="839446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ACAA648-C51E-2348-A9B9-818CEF04C8D4}"/>
              </a:ext>
            </a:extLst>
          </p:cNvPr>
          <p:cNvGrpSpPr/>
          <p:nvPr/>
        </p:nvGrpSpPr>
        <p:grpSpPr>
          <a:xfrm>
            <a:off x="6771724" y="4189753"/>
            <a:ext cx="2209887" cy="1940801"/>
            <a:chOff x="6771724" y="4189753"/>
            <a:chExt cx="2209887" cy="1940801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DBF1A69-F7CF-6D45-B724-FCD87D8CCB6D}"/>
                </a:ext>
              </a:extLst>
            </p:cNvPr>
            <p:cNvSpPr/>
            <p:nvPr/>
          </p:nvSpPr>
          <p:spPr bwMode="auto">
            <a:xfrm rot="10800000">
              <a:off x="6771724" y="4189753"/>
              <a:ext cx="2209887" cy="1940801"/>
            </a:xfrm>
            <a:prstGeom prst="rect">
              <a:avLst/>
            </a:prstGeom>
            <a:gradFill>
              <a:gsLst>
                <a:gs pos="1000">
                  <a:srgbClr val="00B050"/>
                </a:gs>
                <a:gs pos="0">
                  <a:srgbClr val="0070C0"/>
                </a:gs>
                <a:gs pos="34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  <a:ln w="12700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rot="10800000"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Multi-MW Operation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bERLin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-Pro 2020</a:t>
              </a:r>
            </a:p>
          </p:txBody>
        </p:sp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30F4E6F6-64FD-9D40-B4B6-2A47D013CE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788864" y="4762068"/>
              <a:ext cx="1925516" cy="1361254"/>
            </a:xfrm>
            <a:prstGeom prst="rect">
              <a:avLst/>
            </a:prstGeom>
          </p:spPr>
        </p:pic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8B2347E-B0AF-5C4D-89EA-16D488AB2254}"/>
              </a:ext>
            </a:extLst>
          </p:cNvPr>
          <p:cNvGrpSpPr/>
          <p:nvPr/>
        </p:nvGrpSpPr>
        <p:grpSpPr>
          <a:xfrm>
            <a:off x="6661982" y="281277"/>
            <a:ext cx="2214208" cy="1940801"/>
            <a:chOff x="6661982" y="281277"/>
            <a:chExt cx="2214208" cy="1940801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8206DC42-E84B-3744-9497-F51E6DBEAA51}"/>
                </a:ext>
              </a:extLst>
            </p:cNvPr>
            <p:cNvSpPr/>
            <p:nvPr/>
          </p:nvSpPr>
          <p:spPr bwMode="auto">
            <a:xfrm rot="10800000">
              <a:off x="6666303" y="281277"/>
              <a:ext cx="2209887" cy="1940801"/>
            </a:xfrm>
            <a:prstGeom prst="rect">
              <a:avLst/>
            </a:prstGeom>
            <a:gradFill>
              <a:gsLst>
                <a:gs pos="1000">
                  <a:srgbClr val="FFC000"/>
                </a:gs>
                <a:gs pos="0">
                  <a:srgbClr val="0070C0"/>
                </a:gs>
                <a:gs pos="34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  <a:ln w="12700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rot="10800000"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Multi-turn SRF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-110" charset="0"/>
                  <a:ea typeface="+mn-ea"/>
                  <a:cs typeface="+mn-cs"/>
                </a:rPr>
                <a:t>C-Beta 2019-2020</a:t>
              </a:r>
            </a:p>
          </p:txBody>
        </p:sp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8C6178F8-E16D-0D48-AE25-EBE59D433E9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661982" y="1164770"/>
              <a:ext cx="2196963" cy="1047700"/>
            </a:xfrm>
            <a:prstGeom prst="rect">
              <a:avLst/>
            </a:prstGeom>
          </p:spPr>
        </p:pic>
      </p:grp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002DB370-CC90-C245-98E2-F229F43DDD40}"/>
              </a:ext>
            </a:extLst>
          </p:cNvPr>
          <p:cNvSpPr/>
          <p:nvPr/>
        </p:nvSpPr>
        <p:spPr>
          <a:xfrm>
            <a:off x="9056294" y="2285222"/>
            <a:ext cx="2618509" cy="12884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PERLE is now part of the ERL Roadmap for Accelerator R&amp;D!</a:t>
            </a:r>
          </a:p>
        </p:txBody>
      </p:sp>
    </p:spTree>
    <p:extLst>
      <p:ext uri="{BB962C8B-B14F-4D97-AF65-F5344CB8AC3E}">
        <p14:creationId xmlns:p14="http://schemas.microsoft.com/office/powerpoint/2010/main" val="761240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1751" y="204424"/>
            <a:ext cx="8653462" cy="720725"/>
          </a:xfrm>
        </p:spPr>
        <p:txBody>
          <a:bodyPr/>
          <a:lstStyle/>
          <a:p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Introduction: Electron-Weak Precision Physics</a:t>
            </a:r>
            <a:endParaRPr lang="en-US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grpSp>
        <p:nvGrpSpPr>
          <p:cNvPr id="13" name="Group 23"/>
          <p:cNvGrpSpPr>
            <a:grpSpLocks/>
          </p:cNvGrpSpPr>
          <p:nvPr/>
        </p:nvGrpSpPr>
        <p:grpSpPr bwMode="auto">
          <a:xfrm>
            <a:off x="782637" y="859233"/>
            <a:ext cx="9059862" cy="830263"/>
            <a:chOff x="288" y="720"/>
            <a:chExt cx="5730" cy="523"/>
          </a:xfrm>
        </p:grpSpPr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Precision Measurements: Running of weak interactions 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Fills in the regions that have not yet been measured</a:t>
              </a:r>
              <a:endParaRPr lang="en-US" sz="2000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933700" y="1639923"/>
            <a:ext cx="7620000" cy="4516617"/>
            <a:chOff x="1409700" y="1639922"/>
            <a:chExt cx="7620000" cy="4516617"/>
          </a:xfrm>
        </p:grpSpPr>
        <p:pic>
          <p:nvPicPr>
            <p:cNvPr id="2" name="Picture 1" descr="Screen Shot 2014-03-28 at 11.22.41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9700" y="1639922"/>
              <a:ext cx="7620000" cy="4516617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8318499" y="3848100"/>
              <a:ext cx="144000" cy="279400"/>
              <a:chOff x="8242299" y="6413500"/>
              <a:chExt cx="144000" cy="279400"/>
            </a:xfrm>
          </p:grpSpPr>
          <p:cxnSp>
            <p:nvCxnSpPr>
              <p:cNvPr id="4" name="Straight Connector 3"/>
              <p:cNvCxnSpPr/>
              <p:nvPr/>
            </p:nvCxnSpPr>
            <p:spPr bwMode="auto">
              <a:xfrm>
                <a:off x="8318500" y="6413500"/>
                <a:ext cx="0" cy="27940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7" name="Straight Connector 6"/>
              <p:cNvCxnSpPr/>
              <p:nvPr/>
            </p:nvCxnSpPr>
            <p:spPr bwMode="auto">
              <a:xfrm>
                <a:off x="8242299" y="6413500"/>
                <a:ext cx="1440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16" name="Straight Connector 15"/>
              <p:cNvCxnSpPr/>
              <p:nvPr/>
            </p:nvCxnSpPr>
            <p:spPr bwMode="auto">
              <a:xfrm>
                <a:off x="8242299" y="6680200"/>
                <a:ext cx="1440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8" name="Oval 7"/>
              <p:cNvSpPr/>
              <p:nvPr/>
            </p:nvSpPr>
            <p:spPr bwMode="auto">
              <a:xfrm>
                <a:off x="8280399" y="6502399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rot="10800000" vert="eaVert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chemeClr val="accent2"/>
                  </a:solidFill>
                  <a:latin typeface="Times New Roman" pitchFamily="-110" charset="0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8098299" y="4292600"/>
              <a:ext cx="144000" cy="279400"/>
              <a:chOff x="8242299" y="6413500"/>
              <a:chExt cx="144000" cy="279400"/>
            </a:xfrm>
          </p:grpSpPr>
          <p:cxnSp>
            <p:nvCxnSpPr>
              <p:cNvPr id="19" name="Straight Connector 18"/>
              <p:cNvCxnSpPr/>
              <p:nvPr/>
            </p:nvCxnSpPr>
            <p:spPr bwMode="auto">
              <a:xfrm>
                <a:off x="8318500" y="6413500"/>
                <a:ext cx="0" cy="27940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>
                <a:off x="8242299" y="6413500"/>
                <a:ext cx="1440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1" name="Straight Connector 20"/>
              <p:cNvCxnSpPr/>
              <p:nvPr/>
            </p:nvCxnSpPr>
            <p:spPr bwMode="auto">
              <a:xfrm>
                <a:off x="8242299" y="6680200"/>
                <a:ext cx="1440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22" name="Oval 21"/>
              <p:cNvSpPr/>
              <p:nvPr/>
            </p:nvSpPr>
            <p:spPr bwMode="auto">
              <a:xfrm>
                <a:off x="8280399" y="6502399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rot="10800000" vert="eaVert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chemeClr val="accent2"/>
                  </a:solidFill>
                  <a:latin typeface="Times New Roman" pitchFamily="-110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8470899" y="3467100"/>
              <a:ext cx="144000" cy="279400"/>
              <a:chOff x="8242299" y="6413500"/>
              <a:chExt cx="144000" cy="279400"/>
            </a:xfrm>
          </p:grpSpPr>
          <p:cxnSp>
            <p:nvCxnSpPr>
              <p:cNvPr id="24" name="Straight Connector 23"/>
              <p:cNvCxnSpPr/>
              <p:nvPr/>
            </p:nvCxnSpPr>
            <p:spPr bwMode="auto">
              <a:xfrm>
                <a:off x="8318500" y="6413500"/>
                <a:ext cx="0" cy="27940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5" name="Straight Connector 24"/>
              <p:cNvCxnSpPr/>
              <p:nvPr/>
            </p:nvCxnSpPr>
            <p:spPr bwMode="auto">
              <a:xfrm>
                <a:off x="8242299" y="6413500"/>
                <a:ext cx="1440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6" name="Straight Connector 25"/>
              <p:cNvCxnSpPr/>
              <p:nvPr/>
            </p:nvCxnSpPr>
            <p:spPr bwMode="auto">
              <a:xfrm>
                <a:off x="8242299" y="6680200"/>
                <a:ext cx="1440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27" name="Oval 26"/>
              <p:cNvSpPr/>
              <p:nvPr/>
            </p:nvSpPr>
            <p:spPr bwMode="auto">
              <a:xfrm>
                <a:off x="8280399" y="6502399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rot="10800000" vert="eaVert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chemeClr val="accent2"/>
                  </a:solidFill>
                  <a:latin typeface="Times New Roman" pitchFamily="-110" charset="0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8623299" y="3073400"/>
              <a:ext cx="144000" cy="279400"/>
              <a:chOff x="8242299" y="6413500"/>
              <a:chExt cx="144000" cy="279400"/>
            </a:xfrm>
          </p:grpSpPr>
          <p:cxnSp>
            <p:nvCxnSpPr>
              <p:cNvPr id="29" name="Straight Connector 28"/>
              <p:cNvCxnSpPr/>
              <p:nvPr/>
            </p:nvCxnSpPr>
            <p:spPr bwMode="auto">
              <a:xfrm>
                <a:off x="8318500" y="6413500"/>
                <a:ext cx="0" cy="27940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 bwMode="auto">
              <a:xfrm>
                <a:off x="8242299" y="6413500"/>
                <a:ext cx="1440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31" name="Straight Connector 30"/>
              <p:cNvCxnSpPr/>
              <p:nvPr/>
            </p:nvCxnSpPr>
            <p:spPr bwMode="auto">
              <a:xfrm>
                <a:off x="8242299" y="6680200"/>
                <a:ext cx="1440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32" name="Oval 31"/>
              <p:cNvSpPr/>
              <p:nvPr/>
            </p:nvSpPr>
            <p:spPr bwMode="auto">
              <a:xfrm>
                <a:off x="8280399" y="6502399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rot="10800000" vert="eaVert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chemeClr val="accent2"/>
                  </a:solidFill>
                  <a:latin typeface="Times New Roman" pitchFamily="-110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7895099" y="4508500"/>
              <a:ext cx="144000" cy="279400"/>
              <a:chOff x="8242299" y="6413500"/>
              <a:chExt cx="144000" cy="279400"/>
            </a:xfrm>
          </p:grpSpPr>
          <p:cxnSp>
            <p:nvCxnSpPr>
              <p:cNvPr id="34" name="Straight Connector 33"/>
              <p:cNvCxnSpPr/>
              <p:nvPr/>
            </p:nvCxnSpPr>
            <p:spPr bwMode="auto">
              <a:xfrm>
                <a:off x="8318500" y="6413500"/>
                <a:ext cx="0" cy="27940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35" name="Straight Connector 34"/>
              <p:cNvCxnSpPr/>
              <p:nvPr/>
            </p:nvCxnSpPr>
            <p:spPr bwMode="auto">
              <a:xfrm>
                <a:off x="8242299" y="6413500"/>
                <a:ext cx="1440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36" name="Straight Connector 35"/>
              <p:cNvCxnSpPr/>
              <p:nvPr/>
            </p:nvCxnSpPr>
            <p:spPr bwMode="auto">
              <a:xfrm>
                <a:off x="8242299" y="6680200"/>
                <a:ext cx="1440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37" name="Oval 36"/>
              <p:cNvSpPr/>
              <p:nvPr/>
            </p:nvSpPr>
            <p:spPr bwMode="auto">
              <a:xfrm>
                <a:off x="8280399" y="6502399"/>
                <a:ext cx="72000" cy="72000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rot="10800000" vert="eaVert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chemeClr val="accent2"/>
                  </a:solidFill>
                  <a:latin typeface="Times New Roman" pitchFamily="-110" charset="0"/>
                </a:endParaRPr>
              </a:p>
            </p:txBody>
          </p:sp>
        </p:grpSp>
      </p:grp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1596155" y="5722149"/>
            <a:ext cx="844954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69" tIns="45685" rIns="91369" bIns="45685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 requires </a:t>
            </a:r>
            <a:r>
              <a:rPr lang="en-US" sz="24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high Luminosity</a:t>
            </a:r>
            <a:r>
              <a:rPr lang="en-US" sz="2000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	</a:t>
            </a:r>
            <a:endParaRPr lang="en-US" sz="2000" dirty="0">
              <a:solidFill>
                <a:srgbClr val="008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0453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A02E5F25-B7E8-164E-8C20-E48BE9ECE9C7}"/>
              </a:ext>
            </a:extLst>
          </p:cNvPr>
          <p:cNvSpPr txBox="1"/>
          <p:nvPr/>
        </p:nvSpPr>
        <p:spPr>
          <a:xfrm>
            <a:off x="492644" y="1007382"/>
            <a:ext cx="6582352" cy="5201424"/>
          </a:xfrm>
          <a:prstGeom prst="rect">
            <a:avLst/>
          </a:prstGeom>
          <a:solidFill>
            <a:srgbClr val="D5B95F"/>
          </a:solidFill>
          <a:ln>
            <a:solidFill>
              <a:srgbClr val="3D49B0"/>
            </a:solidFill>
          </a:ln>
        </p:spPr>
        <p:txBody>
          <a:bodyPr wrap="square" rtlCol="0">
            <a:spAutoFit/>
          </a:bodyPr>
          <a:lstStyle/>
          <a:p>
            <a:pPr defTabSz="914400" fontAlgn="base">
              <a:spcBef>
                <a:spcPts val="1200"/>
              </a:spcBef>
              <a:spcAft>
                <a:spcPts val="1200"/>
              </a:spcAft>
            </a:pPr>
            <a:r>
              <a:rPr lang="en-US" sz="2400" u="sng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CDR Study assumptions:</a:t>
            </a:r>
          </a:p>
          <a:p>
            <a:pPr defTabSz="914400" fontAlgn="base"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-Assume parallel operation to HL-LHC / FCC-</a:t>
            </a:r>
            <a:r>
              <a:rPr lang="en-US" sz="2200" dirty="0" err="1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hh</a:t>
            </a:r>
            <a:endParaRPr lang="en-US" sz="2200" dirty="0">
              <a:latin typeface="Times New Roman" charset="0"/>
              <a:ea typeface="ＭＳ Ｐゴシック" charset="-128"/>
              <a:cs typeface="ＭＳ Ｐゴシック" charset="-128"/>
              <a:sym typeface="Wingdings" charset="2"/>
            </a:endParaRPr>
          </a:p>
          <a:p>
            <a:pPr defTabSz="914400" fontAlgn="base"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</a:t>
            </a:r>
            <a:r>
              <a:rPr lang="en-US" sz="2200" dirty="0" err="1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TeV</a:t>
            </a:r>
            <a:r>
              <a:rPr lang="en-US" sz="22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Scale collision energy</a:t>
            </a:r>
          </a:p>
          <a:p>
            <a:pPr defTabSz="914400" fontAlgn="base"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      </a:t>
            </a:r>
            <a:r>
              <a:rPr lang="en-US" sz="2200" dirty="0"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 </a:t>
            </a:r>
            <a:r>
              <a:rPr lang="en-US" sz="22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50-150 </a:t>
            </a:r>
            <a:r>
              <a:rPr lang="en-US" sz="2200" dirty="0" err="1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GeV</a:t>
            </a:r>
            <a:r>
              <a:rPr lang="en-US" sz="22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Beam Energy</a:t>
            </a:r>
          </a:p>
          <a:p>
            <a:pPr defTabSz="914400" fontAlgn="base"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-Limit power consumption to 100 MW</a:t>
            </a:r>
          </a:p>
          <a:p>
            <a:pPr defTabSz="914400" fontAlgn="base"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      </a:t>
            </a:r>
            <a:r>
              <a:rPr lang="en-US" sz="2200" dirty="0"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 </a:t>
            </a:r>
            <a:r>
              <a:rPr lang="en-US" sz="22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(beam &amp; SR power &lt; 70 MW)</a:t>
            </a:r>
          </a:p>
          <a:p>
            <a:pPr defTabSz="914400" fontAlgn="base"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	</a:t>
            </a:r>
            <a:r>
              <a:rPr lang="en-US" sz="2200" dirty="0"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 60 GeV beam energy</a:t>
            </a:r>
            <a:endParaRPr lang="en-US" sz="2200" dirty="0">
              <a:latin typeface="Times New Roman" charset="0"/>
              <a:ea typeface="ＭＳ Ｐゴシック" charset="-128"/>
              <a:cs typeface="ＭＳ Ｐゴシック" charset="-128"/>
              <a:sym typeface="Wingdings" charset="2"/>
            </a:endParaRPr>
          </a:p>
          <a:p>
            <a:pPr defTabSz="914400" fontAlgn="base">
              <a:spcBef>
                <a:spcPts val="1200"/>
              </a:spcBef>
            </a:pPr>
            <a:r>
              <a:rPr lang="en-US" sz="22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-Peak Luminosity &gt; 10</a:t>
            </a:r>
            <a:r>
              <a:rPr lang="en-US" sz="2200" baseline="300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33</a:t>
            </a:r>
            <a:r>
              <a:rPr lang="en-US" sz="22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cm</a:t>
            </a:r>
            <a:r>
              <a:rPr lang="en-US" sz="2200" baseline="300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-2</a:t>
            </a:r>
            <a:r>
              <a:rPr lang="en-US" sz="22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s</a:t>
            </a:r>
            <a:r>
              <a:rPr lang="en-US" sz="2200" baseline="300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-1</a:t>
            </a:r>
            <a:endParaRPr lang="en-US" sz="2200" dirty="0">
              <a:latin typeface="Times New Roman" charset="0"/>
              <a:ea typeface="ＭＳ Ｐゴシック" charset="-128"/>
              <a:cs typeface="ＭＳ Ｐゴシック" charset="-128"/>
              <a:sym typeface="Wingdings"/>
            </a:endParaRPr>
          </a:p>
          <a:p>
            <a:pPr defTabSz="914400" fontAlgn="base">
              <a:spcBef>
                <a:spcPts val="1200"/>
              </a:spcBef>
              <a:spcAft>
                <a:spcPts val="1200"/>
              </a:spcAft>
            </a:pPr>
            <a:r>
              <a:rPr lang="en-US" sz="2200" dirty="0"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</a:t>
            </a:r>
          </a:p>
          <a:p>
            <a:pPr defTabSz="914400" fontAlgn="base">
              <a:spcBef>
                <a:spcPts val="1200"/>
              </a:spcBef>
              <a:spcAft>
                <a:spcPts val="1200"/>
              </a:spcAft>
            </a:pPr>
            <a:r>
              <a:rPr lang="en-US" sz="22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Higgs @ 125GeV</a:t>
            </a:r>
            <a:endParaRPr lang="en-US" sz="2200" dirty="0">
              <a:solidFill>
                <a:srgbClr val="00B050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 charset="2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11950FB-3C2C-9842-A980-3DF8254BA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379" y="925260"/>
            <a:ext cx="4779379" cy="5088681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8F54691-DCF9-944F-B7CD-5D3B033B55E5}"/>
              </a:ext>
            </a:extLst>
          </p:cNvPr>
          <p:cNvSpPr/>
          <p:nvPr/>
        </p:nvSpPr>
        <p:spPr bwMode="auto">
          <a:xfrm>
            <a:off x="492643" y="2855742"/>
            <a:ext cx="4552885" cy="647113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7481A7B-059A-DC49-9E26-DB87CD9A6A72}"/>
              </a:ext>
            </a:extLst>
          </p:cNvPr>
          <p:cNvSpPr/>
          <p:nvPr/>
        </p:nvSpPr>
        <p:spPr bwMode="auto">
          <a:xfrm>
            <a:off x="1242156" y="3886684"/>
            <a:ext cx="3068587" cy="647113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43A48FC-D46E-4043-B402-314BEB065B37}"/>
              </a:ext>
            </a:extLst>
          </p:cNvPr>
          <p:cNvSpPr/>
          <p:nvPr/>
        </p:nvSpPr>
        <p:spPr bwMode="auto">
          <a:xfrm>
            <a:off x="492642" y="4465870"/>
            <a:ext cx="3818101" cy="647113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8838425-98ED-3FBD-2EBB-CF160E9F76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92642" y="105352"/>
            <a:ext cx="10288504" cy="720725"/>
          </a:xfrm>
        </p:spPr>
        <p:txBody>
          <a:bodyPr>
            <a:normAutofit/>
          </a:bodyPr>
          <a:lstStyle/>
          <a:p>
            <a:pPr algn="l"/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Documenting the </a:t>
            </a:r>
            <a:r>
              <a:rPr lang="en-US" sz="3600" u="sng" dirty="0" err="1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LHeC</a:t>
            </a:r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 Concept: CDRs</a:t>
            </a:r>
            <a:endParaRPr lang="en-US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pic>
        <p:nvPicPr>
          <p:cNvPr id="11" name="Picture 10" descr="Graphical user interface&#10;&#10;Description automatically generated">
            <a:extLst>
              <a:ext uri="{FF2B5EF4-FFF2-40B4-BE49-F238E27FC236}">
                <a16:creationId xmlns:a16="http://schemas.microsoft.com/office/drawing/2014/main" id="{BB245AD3-D218-9BE7-7249-4A410F1F7D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9940" y="774246"/>
            <a:ext cx="3604435" cy="530950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78118AB-5962-283B-FC75-94165588004D}"/>
              </a:ext>
            </a:extLst>
          </p:cNvPr>
          <p:cNvSpPr txBox="1"/>
          <p:nvPr/>
        </p:nvSpPr>
        <p:spPr>
          <a:xfrm>
            <a:off x="4991964" y="2963854"/>
            <a:ext cx="14959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 150MW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372DFA-9E7B-252D-E811-4B0EB0091EA6}"/>
              </a:ext>
            </a:extLst>
          </p:cNvPr>
          <p:cNvSpPr txBox="1"/>
          <p:nvPr/>
        </p:nvSpPr>
        <p:spPr>
          <a:xfrm>
            <a:off x="4492708" y="3960834"/>
            <a:ext cx="13708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 50GeV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12C2635-1B5E-AB93-7B0C-388E4CB019EB}"/>
              </a:ext>
            </a:extLst>
          </p:cNvPr>
          <p:cNvSpPr txBox="1"/>
          <p:nvPr/>
        </p:nvSpPr>
        <p:spPr>
          <a:xfrm>
            <a:off x="6213089" y="685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7175E0-2D49-BF3B-BD6C-A4C82D9161C8}"/>
              </a:ext>
            </a:extLst>
          </p:cNvPr>
          <p:cNvSpPr txBox="1"/>
          <p:nvPr/>
        </p:nvSpPr>
        <p:spPr>
          <a:xfrm>
            <a:off x="2826642" y="5706421"/>
            <a:ext cx="232865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 L &gt;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10</a:t>
            </a:r>
            <a:r>
              <a:rPr kumimoji="0" lang="en-US" sz="22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34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cm</a:t>
            </a:r>
            <a:r>
              <a:rPr kumimoji="0" lang="en-US" sz="2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-2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s</a:t>
            </a:r>
            <a:r>
              <a:rPr kumimoji="0" lang="en-US" sz="22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-1</a:t>
            </a:r>
            <a:endParaRPr lang="en-US" dirty="0"/>
          </a:p>
        </p:txBody>
      </p:sp>
      <p:sp>
        <p:nvSpPr>
          <p:cNvPr id="4" name="Curved Right Arrow 3">
            <a:extLst>
              <a:ext uri="{FF2B5EF4-FFF2-40B4-BE49-F238E27FC236}">
                <a16:creationId xmlns:a16="http://schemas.microsoft.com/office/drawing/2014/main" id="{5E1DFE94-C74F-B43D-420F-9CE37D9566C4}"/>
              </a:ext>
            </a:extLst>
          </p:cNvPr>
          <p:cNvSpPr/>
          <p:nvPr/>
        </p:nvSpPr>
        <p:spPr>
          <a:xfrm rot="10800000">
            <a:off x="6680002" y="3986701"/>
            <a:ext cx="795481" cy="2027239"/>
          </a:xfrm>
          <a:prstGeom prst="curvedRightArrow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urved Right Arrow 4">
            <a:extLst>
              <a:ext uri="{FF2B5EF4-FFF2-40B4-BE49-F238E27FC236}">
                <a16:creationId xmlns:a16="http://schemas.microsoft.com/office/drawing/2014/main" id="{7F9B9A3E-3E57-4DE2-71AD-D30E84F95D1A}"/>
              </a:ext>
            </a:extLst>
          </p:cNvPr>
          <p:cNvSpPr/>
          <p:nvPr/>
        </p:nvSpPr>
        <p:spPr>
          <a:xfrm rot="10800000">
            <a:off x="6501508" y="3018744"/>
            <a:ext cx="428389" cy="1228405"/>
          </a:xfrm>
          <a:prstGeom prst="curvedRightArrow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Up-down Arrow 8">
            <a:extLst>
              <a:ext uri="{FF2B5EF4-FFF2-40B4-BE49-F238E27FC236}">
                <a16:creationId xmlns:a16="http://schemas.microsoft.com/office/drawing/2014/main" id="{09C93C5E-A6FF-58B2-7138-C7649953C0C3}"/>
              </a:ext>
            </a:extLst>
          </p:cNvPr>
          <p:cNvSpPr/>
          <p:nvPr/>
        </p:nvSpPr>
        <p:spPr>
          <a:xfrm>
            <a:off x="5910155" y="3474603"/>
            <a:ext cx="446253" cy="1912395"/>
          </a:xfrm>
          <a:prstGeom prst="upDownArrow">
            <a:avLst/>
          </a:prstGeom>
          <a:gradFill>
            <a:gsLst>
              <a:gs pos="0">
                <a:srgbClr val="00B050"/>
              </a:gs>
              <a:gs pos="100000">
                <a:schemeClr val="accent5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A2A2C5-14ED-2896-5D89-987A77457FC4}"/>
              </a:ext>
            </a:extLst>
          </p:cNvPr>
          <p:cNvSpPr txBox="1"/>
          <p:nvPr/>
        </p:nvSpPr>
        <p:spPr>
          <a:xfrm>
            <a:off x="4409979" y="4550910"/>
            <a:ext cx="21707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1000 * HERA</a:t>
            </a:r>
            <a:endParaRPr lang="en-US" sz="2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4A215A-A801-CCA5-4B07-5109A88BE467}"/>
              </a:ext>
            </a:extLst>
          </p:cNvPr>
          <p:cNvSpPr txBox="1"/>
          <p:nvPr/>
        </p:nvSpPr>
        <p:spPr>
          <a:xfrm>
            <a:off x="4991964" y="5715646"/>
            <a:ext cx="17203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&amp;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Cost Study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1D26B4-E89F-0EE6-86AE-628952D679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3192" y="155222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44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" grpId="0" animBg="1"/>
      <p:bldP spid="7" grpId="0" animBg="1"/>
      <p:bldP spid="8" grpId="0" animBg="1"/>
      <p:bldP spid="12" grpId="0"/>
      <p:bldP spid="13" grpId="0"/>
      <p:bldP spid="17" grpId="0"/>
      <p:bldP spid="4" grpId="0" animBg="1"/>
      <p:bldP spid="5" grpId="0" animBg="1"/>
      <p:bldP spid="9" grpId="0" animBg="1"/>
      <p:bldP spid="10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72861" y="202283"/>
            <a:ext cx="8229600" cy="720725"/>
          </a:xfrm>
        </p:spPr>
        <p:txBody>
          <a:bodyPr/>
          <a:lstStyle/>
          <a:p>
            <a:r>
              <a:rPr lang="en-US" sz="3600" u="sng" dirty="0" err="1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LHeC</a:t>
            </a:r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: Motivation</a:t>
            </a:r>
            <a:endParaRPr lang="en-US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grpSp>
        <p:nvGrpSpPr>
          <p:cNvPr id="26" name="Group 23"/>
          <p:cNvGrpSpPr>
            <a:grpSpLocks/>
          </p:cNvGrpSpPr>
          <p:nvPr/>
        </p:nvGrpSpPr>
        <p:grpSpPr bwMode="auto">
          <a:xfrm>
            <a:off x="388933" y="1081832"/>
            <a:ext cx="10703405" cy="1262060"/>
            <a:chOff x="288" y="720"/>
            <a:chExt cx="5358" cy="795"/>
          </a:xfrm>
        </p:grpSpPr>
        <p:sp>
          <p:nvSpPr>
            <p:cNvPr id="2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972" cy="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Physics: </a:t>
              </a: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</a:t>
              </a:r>
            </a:p>
            <a:p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	</a:t>
              </a:r>
              <a:r>
                <a:rPr lang="en-US" sz="2400" dirty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	 Unique opportunity for realizing an ep and e-ion collider in the </a:t>
              </a:r>
              <a:r>
                <a:rPr lang="en-US" sz="2400" dirty="0" err="1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TeV</a:t>
              </a:r>
              <a:r>
                <a:rPr lang="en-US" sz="2400" dirty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</a:t>
              </a:r>
            </a:p>
            <a:p>
              <a:r>
                <a:rPr lang="en-US" sz="2400" dirty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                  center of mass region  </a:t>
              </a:r>
              <a:endParaRPr lang="en-US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9668" y="202283"/>
            <a:ext cx="803274" cy="495390"/>
          </a:xfrm>
          <a:prstGeom prst="rect">
            <a:avLst/>
          </a:prstGeom>
        </p:spPr>
      </p:pic>
      <p:grpSp>
        <p:nvGrpSpPr>
          <p:cNvPr id="34" name="Group 23"/>
          <p:cNvGrpSpPr>
            <a:grpSpLocks/>
          </p:cNvGrpSpPr>
          <p:nvPr/>
        </p:nvGrpSpPr>
        <p:grpSpPr bwMode="auto">
          <a:xfrm>
            <a:off x="388933" y="2804418"/>
            <a:ext cx="11182372" cy="1308098"/>
            <a:chOff x="288" y="720"/>
            <a:chExt cx="7044" cy="824"/>
          </a:xfrm>
        </p:grpSpPr>
        <p:sp>
          <p:nvSpPr>
            <p:cNvPr id="35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6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6658" cy="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Infrastructure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4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</a:t>
              </a:r>
              <a:r>
                <a:rPr lang="en-US" sz="2400" dirty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 </a:t>
              </a:r>
              <a:r>
                <a:rPr lang="en-US" sz="2400" dirty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Full </a:t>
              </a: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exploitation of the existing LHC and future FCC infrastructures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</a:t>
              </a: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 New installation with a potential user community beyond HEP and </a:t>
              </a:r>
              <a:r>
                <a:rPr lang="en-US" sz="2400" dirty="0" err="1"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LHeC</a:t>
              </a:r>
              <a:endParaRPr lang="en-US" sz="24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grpSp>
        <p:nvGrpSpPr>
          <p:cNvPr id="37" name="Group 23"/>
          <p:cNvGrpSpPr>
            <a:grpSpLocks/>
          </p:cNvGrpSpPr>
          <p:nvPr/>
        </p:nvGrpSpPr>
        <p:grpSpPr bwMode="auto">
          <a:xfrm>
            <a:off x="388934" y="4479030"/>
            <a:ext cx="11199832" cy="1677985"/>
            <a:chOff x="288" y="720"/>
            <a:chExt cx="7055" cy="1057"/>
          </a:xfrm>
        </p:grpSpPr>
        <p:sp>
          <p:nvSpPr>
            <p:cNvPr id="38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3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6669" cy="1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Technology and Accelerator Physics</a:t>
              </a:r>
            </a:p>
            <a:p>
              <a:pPr algn="r" defTabSz="914400" fontAlgn="base"/>
              <a:r>
                <a:rPr lang="en-US" sz="24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</a:t>
              </a:r>
              <a:r>
                <a:rPr lang="en-US" sz="2400" dirty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 </a:t>
              </a:r>
              <a:r>
                <a:rPr lang="en-US" sz="2400" dirty="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Unique opportunity for</a:t>
              </a: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realizing a revolutionary new accelerator concept </a:t>
              </a:r>
            </a:p>
            <a:p>
              <a:pPr algn="r" defTabSz="914400" fontAlgn="base"/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Allowing a sustainable accelerator operation! </a:t>
              </a:r>
            </a:p>
            <a:p>
              <a:pPr algn="r" defTabSz="914400" fontAlgn="base"/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With a manifold of potential applications beyond HEP!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7881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1718" y="264051"/>
            <a:ext cx="8229600" cy="720725"/>
          </a:xfrm>
        </p:spPr>
        <p:txBody>
          <a:bodyPr/>
          <a:lstStyle/>
          <a:p>
            <a:r>
              <a:rPr lang="en-US" sz="3600" u="sng" dirty="0" err="1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LHeC</a:t>
            </a:r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/ FCC-eh: Motivation</a:t>
            </a:r>
            <a:endParaRPr lang="en-US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grpSp>
        <p:nvGrpSpPr>
          <p:cNvPr id="26" name="Group 23"/>
          <p:cNvGrpSpPr>
            <a:grpSpLocks/>
          </p:cNvGrpSpPr>
          <p:nvPr/>
        </p:nvGrpSpPr>
        <p:grpSpPr bwMode="auto">
          <a:xfrm>
            <a:off x="563109" y="899218"/>
            <a:ext cx="9024952" cy="5278430"/>
            <a:chOff x="288" y="720"/>
            <a:chExt cx="5685" cy="3325"/>
          </a:xfrm>
        </p:grpSpPr>
        <p:sp>
          <p:nvSpPr>
            <p:cNvPr id="2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299" cy="3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Physics: </a:t>
              </a:r>
            </a:p>
            <a:p>
              <a:r>
                <a:rPr lang="en-US" sz="2600" dirty="0" err="1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LHeC</a:t>
              </a:r>
              <a:r>
                <a:rPr lang="en-US" sz="26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:     </a:t>
              </a: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-Most powerful microscope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     -Electro-Weak High precision measurements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                -Higgs production with e-p collisions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     -Structure functions for precision physics with HL-LHC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     -Exploring the unknown @ the </a:t>
              </a:r>
              <a:r>
                <a:rPr lang="en-US" sz="2400" dirty="0" err="1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TeV</a:t>
              </a: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scale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     -Unique possibility of an EIC @ the </a:t>
              </a:r>
              <a:r>
                <a:rPr lang="en-US" sz="2400" dirty="0" err="1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TeV</a:t>
              </a: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scale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4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Plus ERL Test Facility applications: 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4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      </a:t>
              </a: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 electron and photon physics with high precision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   	        (electromagnetic, weak, nuclear, BSM subjects)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4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      </a:t>
              </a: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-SRF, SC magnets, Beam Instrumentation etc.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      -Hard X-rays source for industrial applications</a:t>
              </a:r>
            </a:p>
          </p:txBody>
        </p:sp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7643" y="129023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921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40596" y="191241"/>
            <a:ext cx="8658225" cy="720725"/>
          </a:xfrm>
        </p:spPr>
        <p:txBody>
          <a:bodyPr/>
          <a:lstStyle/>
          <a:p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Motivation: EIC facilities as a microscope:</a:t>
            </a:r>
            <a:endParaRPr lang="en-US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507823" y="1020168"/>
            <a:ext cx="9096389" cy="892175"/>
            <a:chOff x="288" y="720"/>
            <a:chExt cx="5730" cy="562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Finest microscope with resolution 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varying like √1/Q</a:t>
              </a:r>
              <a:r>
                <a:rPr lang="en-US" sz="2600" baseline="300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2</a:t>
              </a: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r>
                <a:rPr lang="en-US" sz="20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</a:t>
              </a:r>
              <a:endParaRPr lang="en-US" sz="2000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507823" y="2162338"/>
            <a:ext cx="7815275" cy="862012"/>
            <a:chOff x="288" y="720"/>
            <a:chExt cx="4923" cy="543"/>
          </a:xfrm>
        </p:grpSpPr>
        <p:sp>
          <p:nvSpPr>
            <p:cNvPr id="53258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5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537" cy="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Parton momentum fixed by electron kinematics:       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</a:t>
              </a:r>
              <a:endParaRPr lang="en-US" sz="2400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9127090" y="5752109"/>
            <a:ext cx="1198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Max Klein</a:t>
            </a:r>
          </a:p>
        </p:txBody>
      </p:sp>
      <p:sp>
        <p:nvSpPr>
          <p:cNvPr id="21" name="Oval 20"/>
          <p:cNvSpPr>
            <a:spLocks noChangeAspect="1"/>
          </p:cNvSpPr>
          <p:nvPr/>
        </p:nvSpPr>
        <p:spPr bwMode="auto">
          <a:xfrm>
            <a:off x="11384027" y="5054600"/>
            <a:ext cx="90000" cy="90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accent2"/>
              </a:solidFill>
              <a:latin typeface="Times New Roman" pitchFamily="-110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8383826" y="1117349"/>
            <a:ext cx="3333043" cy="4942970"/>
            <a:chOff x="5232410" y="1612649"/>
            <a:chExt cx="3333043" cy="4942970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32410" y="1612649"/>
              <a:ext cx="3297152" cy="4942970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6434667" y="2289324"/>
              <a:ext cx="15504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90"/>
                  </a:solidFill>
                </a:rPr>
                <a:t>Finite p Radius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732209" y="2908420"/>
              <a:ext cx="8467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90"/>
                  </a:solidFill>
                </a:rPr>
                <a:t>Quarks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89527" y="3667801"/>
              <a:ext cx="10839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90"/>
                  </a:solidFill>
                </a:rPr>
                <a:t>Quark</a:t>
              </a:r>
            </a:p>
            <a:p>
              <a:r>
                <a:rPr lang="en-US" sz="1600" dirty="0">
                  <a:solidFill>
                    <a:srgbClr val="000090"/>
                  </a:solidFill>
                </a:rPr>
                <a:t>Gluon</a:t>
              </a:r>
            </a:p>
            <a:p>
              <a:r>
                <a:rPr lang="en-US" sz="1600" dirty="0">
                  <a:solidFill>
                    <a:srgbClr val="000090"/>
                  </a:solidFill>
                </a:rPr>
                <a:t>Dynamics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926220" y="5344244"/>
              <a:ext cx="70724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90"/>
                  </a:solidFill>
                </a:rPr>
                <a:t>Higgs</a:t>
              </a:r>
            </a:p>
            <a:p>
              <a:r>
                <a:rPr lang="en-US" sz="1600" dirty="0">
                  <a:solidFill>
                    <a:srgbClr val="000090"/>
                  </a:solidFill>
                </a:rPr>
                <a:t>BSM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008108" y="2558658"/>
              <a:ext cx="7649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Stanford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239766" y="3061813"/>
              <a:ext cx="5854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SLAC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398382" y="3410680"/>
              <a:ext cx="5774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FNAL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607282" y="3912261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CERN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024245" y="4711691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HERA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503210" y="5130181"/>
              <a:ext cx="5757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LHeC</a:t>
              </a:r>
              <a:endParaRPr lang="en-US" sz="12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843781" y="5734948"/>
              <a:ext cx="7216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FCC-he</a:t>
              </a:r>
            </a:p>
          </p:txBody>
        </p:sp>
      </p:grpSp>
      <p:sp>
        <p:nvSpPr>
          <p:cNvPr id="20" name="Oval 19"/>
          <p:cNvSpPr>
            <a:spLocks noChangeAspect="1"/>
          </p:cNvSpPr>
          <p:nvPr/>
        </p:nvSpPr>
        <p:spPr bwMode="auto">
          <a:xfrm>
            <a:off x="10888727" y="4546600"/>
            <a:ext cx="90000" cy="90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accent2"/>
              </a:solidFill>
              <a:latin typeface="Times New Roman" pitchFamily="-110" charset="0"/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 bwMode="auto">
          <a:xfrm>
            <a:off x="11358627" y="5080000"/>
            <a:ext cx="90000" cy="900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accent2"/>
              </a:solidFill>
              <a:latin typeface="Times New Roman" pitchFamily="-110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8119" y="3274603"/>
            <a:ext cx="2297808" cy="2112501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485089" y="3089936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00FF"/>
                </a:solidFill>
              </a:rPr>
              <a:t>e</a:t>
            </a:r>
            <a:r>
              <a:rPr lang="en-US" b="1" baseline="30000" dirty="0" err="1">
                <a:solidFill>
                  <a:srgbClr val="0000FF"/>
                </a:solidFill>
              </a:rPr>
              <a:t>+</a:t>
            </a:r>
            <a:r>
              <a:rPr lang="en-US" b="1" dirty="0" err="1">
                <a:solidFill>
                  <a:srgbClr val="0000FF"/>
                </a:solidFill>
              </a:rPr>
              <a:t>e</a:t>
            </a:r>
            <a:r>
              <a:rPr lang="en-US" b="1" baseline="30000" dirty="0">
                <a:solidFill>
                  <a:srgbClr val="0000FF"/>
                </a:solidFill>
              </a:rPr>
              <a:t>-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920363" y="557176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00FF"/>
                </a:solidFill>
              </a:rPr>
              <a:t>hh</a:t>
            </a:r>
            <a:endParaRPr lang="en-US" b="1" baseline="30000" dirty="0">
              <a:solidFill>
                <a:srgbClr val="0000FF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512565" y="4377958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eh </a:t>
            </a:r>
            <a:r>
              <a:rPr lang="en-US" b="1" dirty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endParaRPr lang="en-US" b="1" baseline="30000" dirty="0">
              <a:solidFill>
                <a:srgbClr val="0000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 rot="5400000">
            <a:off x="2530314" y="3495901"/>
            <a:ext cx="41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sym typeface="Wingdings"/>
              </a:rPr>
              <a:t>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 rot="16200000">
            <a:off x="2910372" y="5202437"/>
            <a:ext cx="41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sym typeface="Wingdings"/>
              </a:rPr>
              <a:t>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60" name="Object 59"/>
          <p:cNvGraphicFramePr>
            <a:graphicFrameLocks noChangeAspect="1"/>
          </p:cNvGraphicFramePr>
          <p:nvPr/>
        </p:nvGraphicFramePr>
        <p:xfrm>
          <a:off x="5238282" y="3140357"/>
          <a:ext cx="1619719" cy="2418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927100" imgH="1384300" progId="Equation.3">
                  <p:embed/>
                </p:oleObj>
              </mc:Choice>
              <mc:Fallback>
                <p:oleObj name="Equation" r:id="rId5" imgW="927100" imgH="1384300" progId="Equation.3">
                  <p:embed/>
                  <p:pic>
                    <p:nvPicPr>
                      <p:cNvPr id="6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282" y="3140357"/>
                        <a:ext cx="1619719" cy="24184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3758822" y="4831959"/>
            <a:ext cx="401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pple Chancery"/>
                <a:cs typeface="Apple Chancery"/>
              </a:rPr>
              <a:t>X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79341" y="163851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88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5-06-15 at 11.48.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050" y="628650"/>
            <a:ext cx="2432050" cy="2774592"/>
          </a:xfrm>
          <a:prstGeom prst="rect">
            <a:avLst/>
          </a:prstGeom>
        </p:spPr>
      </p:pic>
      <p:pic>
        <p:nvPicPr>
          <p:cNvPr id="4" name="Picture 3" descr="Screen Shot 2015-06-15 at 11.45.3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617" y="656558"/>
            <a:ext cx="2268236" cy="2670484"/>
          </a:xfrm>
          <a:prstGeom prst="rect">
            <a:avLst/>
          </a:prstGeom>
        </p:spPr>
      </p:pic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1975" y="255363"/>
            <a:ext cx="8658225" cy="720725"/>
          </a:xfrm>
        </p:spPr>
        <p:txBody>
          <a:bodyPr/>
          <a:lstStyle/>
          <a:p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Motivation: </a:t>
            </a:r>
            <a:r>
              <a:rPr lang="en-US" sz="3600" u="sng" dirty="0" err="1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LHeC</a:t>
            </a:r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 as a Higgs Factory</a:t>
            </a:r>
            <a:endParaRPr lang="en-US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pic>
        <p:nvPicPr>
          <p:cNvPr id="7" name="Picture 6" descr="Screen Shot 2015-06-15 at 11.45.5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00" y="3538529"/>
            <a:ext cx="5016500" cy="25991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08205" y="1821934"/>
            <a:ext cx="38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63602" y="1157515"/>
            <a:ext cx="371486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-Cross section of 200fb @ </a:t>
            </a:r>
            <a:r>
              <a:rPr lang="en-US" dirty="0" err="1"/>
              <a:t>LHeC</a:t>
            </a:r>
            <a:endParaRPr lang="en-US" dirty="0"/>
          </a:p>
          <a:p>
            <a:r>
              <a:rPr lang="en-US" dirty="0">
                <a:sym typeface="Wingdings" pitchFamily="2" charset="2"/>
              </a:rPr>
              <a:t>	 comparable to linear collider!</a:t>
            </a:r>
            <a:endParaRPr lang="en-US" dirty="0"/>
          </a:p>
          <a:p>
            <a:endParaRPr lang="en-US" dirty="0"/>
          </a:p>
          <a:p>
            <a:r>
              <a:rPr lang="en-US" dirty="0"/>
              <a:t>-Clean bb final state (S/B ≈ 1)</a:t>
            </a:r>
          </a:p>
          <a:p>
            <a:endParaRPr lang="en-US" dirty="0"/>
          </a:p>
          <a:p>
            <a:r>
              <a:rPr lang="en-US" dirty="0"/>
              <a:t>-e-h cross calibration </a:t>
            </a:r>
            <a:r>
              <a:rPr lang="en-US" dirty="0">
                <a:sym typeface="Wingdings"/>
              </a:rPr>
              <a:t> precision</a:t>
            </a:r>
          </a:p>
          <a:p>
            <a:endParaRPr lang="en-US" dirty="0">
              <a:sym typeface="Wingdings"/>
            </a:endParaRPr>
          </a:p>
          <a:p>
            <a:r>
              <a:rPr lang="en-US" dirty="0">
                <a:solidFill>
                  <a:srgbClr val="00B050"/>
                </a:solidFill>
                <a:sym typeface="Wingdings"/>
              </a:rPr>
              <a:t>-Pile-up in </a:t>
            </a:r>
            <a:r>
              <a:rPr lang="en-US" dirty="0" err="1">
                <a:solidFill>
                  <a:srgbClr val="00B050"/>
                </a:solidFill>
                <a:sym typeface="Wingdings"/>
              </a:rPr>
              <a:t>ep</a:t>
            </a:r>
            <a:r>
              <a:rPr lang="en-US" dirty="0">
                <a:solidFill>
                  <a:srgbClr val="00B050"/>
                </a:solidFill>
                <a:sym typeface="Wingdings"/>
              </a:rPr>
              <a:t> @ 10</a:t>
            </a:r>
            <a:r>
              <a:rPr lang="en-US" baseline="30000" dirty="0">
                <a:solidFill>
                  <a:srgbClr val="00B050"/>
                </a:solidFill>
                <a:sym typeface="Wingdings"/>
              </a:rPr>
              <a:t>34</a:t>
            </a:r>
            <a:r>
              <a:rPr lang="en-US" dirty="0">
                <a:solidFill>
                  <a:srgbClr val="00B050"/>
                </a:solidFill>
                <a:sym typeface="Wingdings"/>
              </a:rPr>
              <a:t>cm</a:t>
            </a:r>
            <a:r>
              <a:rPr lang="en-US" baseline="30000" dirty="0">
                <a:solidFill>
                  <a:srgbClr val="00B050"/>
                </a:solidFill>
                <a:sym typeface="Wingdings"/>
              </a:rPr>
              <a:t>-2</a:t>
            </a:r>
            <a:r>
              <a:rPr lang="en-US" dirty="0">
                <a:solidFill>
                  <a:srgbClr val="00B050"/>
                </a:solidFill>
                <a:sym typeface="Wingdings"/>
              </a:rPr>
              <a:t>s</a:t>
            </a:r>
            <a:r>
              <a:rPr lang="en-US" baseline="30000" dirty="0">
                <a:solidFill>
                  <a:srgbClr val="00B050"/>
                </a:solidFill>
                <a:sym typeface="Wingdings"/>
              </a:rPr>
              <a:t>-1</a:t>
            </a:r>
            <a:r>
              <a:rPr lang="en-US" dirty="0">
                <a:solidFill>
                  <a:srgbClr val="00B050"/>
                </a:solidFill>
                <a:sym typeface="Wingdings"/>
              </a:rPr>
              <a:t> is 0.1</a:t>
            </a:r>
          </a:p>
          <a:p>
            <a:endParaRPr lang="en-US" dirty="0">
              <a:sym typeface="Wingdings"/>
            </a:endParaRPr>
          </a:p>
          <a:p>
            <a:r>
              <a:rPr lang="en-US" dirty="0">
                <a:solidFill>
                  <a:srgbClr val="FF0000"/>
                </a:solidFill>
                <a:sym typeface="Wingdings"/>
              </a:rPr>
              <a:t>-Pile-up in pp @ 5 10</a:t>
            </a:r>
            <a:r>
              <a:rPr lang="en-US" baseline="30000" dirty="0">
                <a:solidFill>
                  <a:srgbClr val="FF0000"/>
                </a:solidFill>
                <a:sym typeface="Wingdings"/>
              </a:rPr>
              <a:t>34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cm</a:t>
            </a:r>
            <a:r>
              <a:rPr lang="en-US" baseline="30000" dirty="0">
                <a:solidFill>
                  <a:srgbClr val="FF0000"/>
                </a:solidFill>
                <a:sym typeface="Wingdings"/>
              </a:rPr>
              <a:t>-2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s</a:t>
            </a:r>
            <a:r>
              <a:rPr lang="en-US" baseline="30000" dirty="0">
                <a:solidFill>
                  <a:srgbClr val="FF0000"/>
                </a:solidFill>
                <a:sym typeface="Wingdings"/>
              </a:rPr>
              <a:t>-1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 is 140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28388" y="120335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804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24F209-6222-1F43-ABA0-B4678F215A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982" y="904031"/>
            <a:ext cx="3730499" cy="3894993"/>
          </a:xfrm>
          <a:prstGeom prst="rect">
            <a:avLst/>
          </a:prstGeom>
        </p:spPr>
      </p:pic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56583" y="904031"/>
            <a:ext cx="9096389" cy="800100"/>
            <a:chOff x="288" y="720"/>
            <a:chExt cx="5730" cy="504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PDF Uncertainty from  HERA data:</a:t>
              </a:r>
              <a:r>
                <a:rPr lang="en-US" sz="20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Example Gluon Pair production uncertainty</a:t>
              </a:r>
              <a:endParaRPr lang="en-US" sz="2000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5730295" y="4809000"/>
            <a:ext cx="6219842" cy="1416049"/>
            <a:chOff x="288" y="720"/>
            <a:chExt cx="3918" cy="892"/>
          </a:xfrm>
        </p:grpSpPr>
        <p:sp>
          <p:nvSpPr>
            <p:cNvPr id="53258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5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3532" cy="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Implication on LHC experimental reach: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Allows predicting the Higgs 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Cross section in pp to 0.2% precision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</a:t>
              </a:r>
              <a:endParaRPr lang="en-US" sz="2400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0291784" y="648458"/>
            <a:ext cx="1198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Max Klein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9116" y="92624"/>
            <a:ext cx="803274" cy="495390"/>
          </a:xfrm>
          <a:prstGeom prst="rect">
            <a:avLst/>
          </a:prstGeom>
        </p:spPr>
      </p:pic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1247" y="215963"/>
            <a:ext cx="8658225" cy="720725"/>
          </a:xfrm>
        </p:spPr>
        <p:txBody>
          <a:bodyPr/>
          <a:lstStyle/>
          <a:p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Motivation: </a:t>
            </a:r>
            <a:r>
              <a:rPr lang="en-US" sz="3600" u="sng" dirty="0" err="1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LHeC</a:t>
            </a:r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 for PDF measurements:</a:t>
            </a:r>
            <a:endParaRPr lang="en-US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2EE9E7-C408-384C-9B5B-439ECF1E57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77" y="1823874"/>
            <a:ext cx="4332514" cy="440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808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Walbaum Display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123952</TotalTime>
  <Words>3033</Words>
  <Application>Microsoft Macintosh PowerPoint</Application>
  <PresentationFormat>Widescreen</PresentationFormat>
  <Paragraphs>501</Paragraphs>
  <Slides>39</Slides>
  <Notes>17</Notes>
  <HiddenSlides>0</HiddenSlides>
  <MMClips>0</MMClips>
  <ScaleCrop>false</ScaleCrop>
  <HeadingPairs>
    <vt:vector size="10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Links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6" baseType="lpstr">
      <vt:lpstr>Apple Chancery</vt:lpstr>
      <vt:lpstr>Arial</vt:lpstr>
      <vt:lpstr>Avenir Heavy</vt:lpstr>
      <vt:lpstr>Calibri</vt:lpstr>
      <vt:lpstr>Comic Sans MS</vt:lpstr>
      <vt:lpstr>Courier New</vt:lpstr>
      <vt:lpstr>Garamond</vt:lpstr>
      <vt:lpstr>Gill Sans MT</vt:lpstr>
      <vt:lpstr>Symbol</vt:lpstr>
      <vt:lpstr>Times New Roman</vt:lpstr>
      <vt:lpstr>Walbaum Display</vt:lpstr>
      <vt:lpstr>Wingdings</vt:lpstr>
      <vt:lpstr>Office Theme</vt:lpstr>
      <vt:lpstr>3DFloatVTI</vt:lpstr>
      <vt:lpstr>???</vt:lpstr>
      <vt:lpstr>???</vt:lpstr>
      <vt:lpstr>Equation</vt:lpstr>
      <vt:lpstr>Introduction to the LHeC / FCC-eh machines</vt:lpstr>
      <vt:lpstr>LHeC: e-p Option was already Considered from the Start of LEP</vt:lpstr>
      <vt:lpstr>LHeC / FCC-eh Accelerator Studies and Considerations</vt:lpstr>
      <vt:lpstr>Documenting the LHeC Concept: CDRs</vt:lpstr>
      <vt:lpstr>LHeC: Motivation</vt:lpstr>
      <vt:lpstr>LHeC/ FCC-eh: Motivation</vt:lpstr>
      <vt:lpstr>Motivation: EIC facilities as a microscope:</vt:lpstr>
      <vt:lpstr>Motivation: LHeC as a Higgs Factory</vt:lpstr>
      <vt:lpstr>Motivation: LHeC for PDF measurements:</vt:lpstr>
      <vt:lpstr>Physics with Energy Frontier DIS</vt:lpstr>
      <vt:lpstr>LHeC options: RR and LR</vt:lpstr>
      <vt:lpstr>  LHeC Proposal endorsed by ECFA (30.11.2007)</vt:lpstr>
      <vt:lpstr>PowerPoint Presentation</vt:lpstr>
      <vt:lpstr>LHeC Linac-Ring Option: Power &amp; Cost considerations</vt:lpstr>
      <vt:lpstr>Out of 2 initially requested workshops grew over 10!</vt:lpstr>
      <vt:lpstr>PowerPoint Presentation</vt:lpstr>
      <vt:lpstr>CERN Mandate of 2012: 5 main points</vt:lpstr>
      <vt:lpstr>Superconducting RF Studies</vt:lpstr>
      <vt:lpstr>Superconducting RF Studies: 802 MHz 5-Cell Cavity</vt:lpstr>
      <vt:lpstr>Transient Detuning Project: TDD0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ERL Demonstrator / Test Facility</vt:lpstr>
      <vt:lpstr>Site choice and first equipment implementation</vt:lpstr>
      <vt:lpstr>New staging strategy –first 1-tour of a simplified PERLE by beginning 2028</vt:lpstr>
      <vt:lpstr>Macro Vision on  the PLANNING (detailed plans available)</vt:lpstr>
      <vt:lpstr>LHeC / FCC-eh ERL Configurations:</vt:lpstr>
      <vt:lpstr>PowerPoint Presentation</vt:lpstr>
      <vt:lpstr>PowerPoint Presentation</vt:lpstr>
      <vt:lpstr>FCC-eh Studies</vt:lpstr>
      <vt:lpstr>FCC-eh ERL Configuration:</vt:lpstr>
      <vt:lpstr>Summary LHeC / FCC-eh</vt:lpstr>
      <vt:lpstr>PowerPoint Presentation</vt:lpstr>
      <vt:lpstr>PowerPoint Presentation</vt:lpstr>
      <vt:lpstr>PowerPoint Presentation</vt:lpstr>
      <vt:lpstr>Introduction: Electron-Weak Precision Physics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Considerations</dc:title>
  <dc:subject/>
  <dc:creator>Oliver Bruning</dc:creator>
  <cp:keywords/>
  <dc:description/>
  <cp:lastModifiedBy>Oliver Bruning</cp:lastModifiedBy>
  <cp:revision>195</cp:revision>
  <cp:lastPrinted>2013-09-06T14:59:33Z</cp:lastPrinted>
  <dcterms:created xsi:type="dcterms:W3CDTF">2012-03-18T17:48:31Z</dcterms:created>
  <dcterms:modified xsi:type="dcterms:W3CDTF">2024-09-20T04:56:33Z</dcterms:modified>
  <cp:category/>
</cp:coreProperties>
</file>