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80"/>
    <p:restoredTop sz="94767"/>
  </p:normalViewPr>
  <p:slideViewPr>
    <p:cSldViewPr snapToGrid="0" snapToObjects="1">
      <p:cViewPr varScale="1">
        <p:scale>
          <a:sx n="83" d="100"/>
          <a:sy n="83" d="100"/>
        </p:scale>
        <p:origin x="32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AFC373-47A7-A542-A10C-AEE10BE12C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6288F8-CCC2-194B-8E5D-DE38949E72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6A642B-A4A2-3E4E-B61D-041F82B995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9DD9F-EC7F-8C49-BDB0-70445DA16ECE}" type="datetimeFigureOut">
              <a:rPr lang="en-GB" smtClean="0"/>
              <a:t>27/06/2024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6DAD1C-D8B3-E449-B206-C7EC9228B7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210173-C397-544E-96E7-0EC88B4EE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C33AC-F65E-3241-B260-B378ABA2ED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0590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9AFCE0-9328-E048-BFDE-6BE3868BB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8B29AA-7253-6C4A-9684-C5180CFA05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1E8B97-489B-854D-A927-2B838D09B5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9DD9F-EC7F-8C49-BDB0-70445DA16ECE}" type="datetimeFigureOut">
              <a:rPr lang="en-GB" smtClean="0"/>
              <a:t>27/06/2024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6F8D5A-8447-7A43-952C-3E62BBE7C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AF5F50-2C24-D34C-A0BC-600F1A60A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C33AC-F65E-3241-B260-B378ABA2ED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6880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453483C-65AE-D747-99B1-773D786A5E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EED239-A0D2-E647-A9A7-4CDABE6D30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AB4F78-19FE-694D-B01A-C5D5FF914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9DD9F-EC7F-8C49-BDB0-70445DA16ECE}" type="datetimeFigureOut">
              <a:rPr lang="en-GB" smtClean="0"/>
              <a:t>27/06/2024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BA63D3-462A-C149-8F7F-1FD57569CF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9EE51B-0934-9143-B480-CE8183CDD5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C33AC-F65E-3241-B260-B378ABA2ED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6284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2BEF92-2087-5B4A-9D2F-5AB27804B7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A7CBAE-3A72-8944-8FDC-40AE9D527F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013888-EF1F-1342-AB2A-8F3259962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9DD9F-EC7F-8C49-BDB0-70445DA16ECE}" type="datetimeFigureOut">
              <a:rPr lang="en-GB" smtClean="0"/>
              <a:t>27/06/2024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092870-E610-0842-9E0D-9805F88C4B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8DF093-48E2-0E43-B8CC-BC401B6CA3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C33AC-F65E-3241-B260-B378ABA2ED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3952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92EB0-1C29-4849-A2F4-F3B74BB9D1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52D8FE-6EB3-B744-811F-88BD91E772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82CC4D-C323-F74E-BC7F-DD70677D8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9DD9F-EC7F-8C49-BDB0-70445DA16ECE}" type="datetimeFigureOut">
              <a:rPr lang="en-GB" smtClean="0"/>
              <a:t>27/06/2024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D2096C-F52B-A246-A117-AEB1A9DFE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26F3D3-8B6C-F949-8C7A-95B9A8399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C33AC-F65E-3241-B260-B378ABA2ED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5648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66046F-8BCF-8D4A-AFD4-2E00655422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40B81E-AF0F-584D-BB77-A473F23899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778D8E-9C5F-CA48-AFF8-BBEFBAE9D5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C85068-FDFB-A849-AC6D-BF3F3C1833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9DD9F-EC7F-8C49-BDB0-70445DA16ECE}" type="datetimeFigureOut">
              <a:rPr lang="en-GB" smtClean="0"/>
              <a:t>27/06/2024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FD608C-3FFE-DA4E-8F6C-0453F03008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747F43-DC75-DD4A-A297-FB5CA771F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C33AC-F65E-3241-B260-B378ABA2ED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6916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3F33B6-3693-DE4D-B0AD-26097A6C4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12D5CF-B33E-4248-AE65-078FB925E8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CDA382-A61B-E04A-81CF-8FFCAB0E99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D22ACA-213B-314E-82C9-A050BBD3ED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442CCDC-26B5-EC48-8C17-5F79CE4DD8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F74502D-4CD6-3342-9A87-99123B95FE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9DD9F-EC7F-8C49-BDB0-70445DA16ECE}" type="datetimeFigureOut">
              <a:rPr lang="en-GB" smtClean="0"/>
              <a:t>27/06/2024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2B93AF-A381-8E47-A8FF-4330D44F0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26AC9DB-F08C-A040-B0B6-D9069A374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C33AC-F65E-3241-B260-B378ABA2ED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3419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27C846-EC60-064E-BE82-2B06D2D48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312EA2-4248-D742-A7DD-1524A1DBCF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9DD9F-EC7F-8C49-BDB0-70445DA16ECE}" type="datetimeFigureOut">
              <a:rPr lang="en-GB" smtClean="0"/>
              <a:t>27/06/2024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5E6904-FE4B-144A-AC94-35295DC86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87EE70-5EA9-444A-BD50-3EF7280CE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C33AC-F65E-3241-B260-B378ABA2ED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0923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FFAAFB3-7827-AF47-845F-F07E05C4A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9DD9F-EC7F-8C49-BDB0-70445DA16ECE}" type="datetimeFigureOut">
              <a:rPr lang="en-GB" smtClean="0"/>
              <a:t>27/06/2024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4FE014-BB93-E747-8592-AB89FB71F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995FEF-8A4F-6746-B2A6-579756C238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C33AC-F65E-3241-B260-B378ABA2ED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0795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F4F2FA-14AD-2545-A365-20899BA096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874139-E6BE-6340-998C-4B4C46E1FF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558884-8878-D949-8E5B-FD4C3B6F82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73769D-5D39-4D47-91F3-271726B0E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9DD9F-EC7F-8C49-BDB0-70445DA16ECE}" type="datetimeFigureOut">
              <a:rPr lang="en-GB" smtClean="0"/>
              <a:t>27/06/2024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2D5019-0B68-B144-8F9A-F3D4C01AA0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68FC07-005D-8346-AC12-9342E637EA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C33AC-F65E-3241-B260-B378ABA2ED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6553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DB0B9D-CC50-7A40-BB11-E6D1AD4F7A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C2D618A-F728-D14E-B3D7-209866A898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C9FEFE-DC64-2F45-AB09-F46E7526BE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429668-6D14-3D43-BF12-688D2345E0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9DD9F-EC7F-8C49-BDB0-70445DA16ECE}" type="datetimeFigureOut">
              <a:rPr lang="en-GB" smtClean="0"/>
              <a:t>27/06/2024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9298C6-E45F-0640-8CC7-C8C1D35CB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B32345-0CD1-4841-99E6-38F59E7C9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C33AC-F65E-3241-B260-B378ABA2ED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549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B7B4F10-2F68-7944-A97F-BBF725A9A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89318A-66DD-DA4F-A65C-0071E8BF00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9C5253-182B-A943-8A2D-4511DCB4E5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29DD9F-EC7F-8C49-BDB0-70445DA16ECE}" type="datetimeFigureOut">
              <a:rPr lang="en-GB" smtClean="0"/>
              <a:t>27/06/2024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A428F4-25CD-9047-9FA5-060C630932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0C5CDD-7C81-8C40-AB53-83E8AE8164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CC33AC-F65E-3241-B260-B378ABA2ED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2625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hyperlink" Target="http://www.pypi.org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A765D6-B921-9146-AE21-C73BAAC73D9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Update</a:t>
            </a:r>
            <a:r>
              <a:rPr lang="el-GR" dirty="0"/>
              <a:t> </a:t>
            </a:r>
            <a:r>
              <a:rPr lang="en-US" dirty="0"/>
              <a:t>from LAF Section</a:t>
            </a:r>
            <a:br>
              <a:rPr lang="en-US" dirty="0"/>
            </a:b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LAF - Lepton Accelerator Facilities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A1C3BC9-1AE6-214E-B87F-8D27223B510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A. Latina</a:t>
            </a:r>
          </a:p>
        </p:txBody>
      </p:sp>
    </p:spTree>
    <p:extLst>
      <p:ext uri="{BB962C8B-B14F-4D97-AF65-F5344CB8AC3E}">
        <p14:creationId xmlns:p14="http://schemas.microsoft.com/office/powerpoint/2010/main" val="40201778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BCD86D-7676-A148-B752-BC11D65A5C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096" y="195805"/>
            <a:ext cx="10515600" cy="1325563"/>
          </a:xfrm>
        </p:spPr>
        <p:txBody>
          <a:bodyPr/>
          <a:lstStyle/>
          <a:p>
            <a:r>
              <a:rPr lang="en-GB" dirty="0"/>
              <a:t>RF-Track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DB95C1-5B5F-404C-B729-A60634CDB7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675" y="1392273"/>
            <a:ext cx="11473069" cy="5116104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sz="2000" u="sng" dirty="0">
                <a:latin typeface="+mj-lt"/>
              </a:rPr>
              <a:t>Python packaging improved:</a:t>
            </a:r>
            <a:r>
              <a:rPr lang="en-GB" sz="2000" dirty="0">
                <a:latin typeface="+mj-lt"/>
              </a:rPr>
              <a:t> self-contained binary wheels available on </a:t>
            </a:r>
            <a:r>
              <a:rPr lang="en-GB" sz="2000" dirty="0">
                <a:latin typeface="+mj-lt"/>
                <a:hlinkClick r:id="rId2"/>
              </a:rPr>
              <a:t>www.pypi.org</a:t>
            </a:r>
            <a:r>
              <a:rPr lang="en-GB" sz="2000" dirty="0">
                <a:latin typeface="+mj-lt"/>
              </a:rPr>
              <a:t> for Linux and MacOS.</a:t>
            </a:r>
            <a:endParaRPr lang="en-GB" sz="2000" u="sng" dirty="0">
              <a:latin typeface="+mj-lt"/>
            </a:endParaRPr>
          </a:p>
          <a:p>
            <a:pPr marL="0" indent="0">
              <a:buNone/>
            </a:pPr>
            <a:endParaRPr lang="en-GB" sz="2000" u="sng" dirty="0">
              <a:latin typeface="+mj-lt"/>
            </a:endParaRPr>
          </a:p>
          <a:p>
            <a:pPr marL="0" indent="0">
              <a:buNone/>
            </a:pPr>
            <a:r>
              <a:rPr lang="en-GB" sz="2000" u="sng" dirty="0">
                <a:latin typeface="+mj-lt"/>
              </a:rPr>
              <a:t>RFT Training on-going:</a:t>
            </a:r>
          </a:p>
          <a:p>
            <a:pPr>
              <a:buFontTx/>
              <a:buChar char="-"/>
            </a:pPr>
            <a:r>
              <a:rPr lang="en-GB" sz="2000" dirty="0" err="1">
                <a:latin typeface="+mj-lt"/>
              </a:rPr>
              <a:t>Jupyter</a:t>
            </a:r>
            <a:r>
              <a:rPr lang="en-GB" sz="2000" dirty="0">
                <a:latin typeface="+mj-lt"/>
              </a:rPr>
              <a:t> Notebooks available in Octave and Python</a:t>
            </a:r>
            <a:endParaRPr lang="en-GB" sz="2000" u="sng" dirty="0">
              <a:latin typeface="+mj-lt"/>
            </a:endParaRPr>
          </a:p>
          <a:p>
            <a:pPr>
              <a:buFontTx/>
              <a:buChar char="-"/>
            </a:pPr>
            <a:r>
              <a:rPr lang="en-GB" sz="2000" dirty="0">
                <a:latin typeface="+mj-lt"/>
              </a:rPr>
              <a:t>April 2024, ESRF – focus on X-band </a:t>
            </a:r>
            <a:r>
              <a:rPr lang="en-GB" sz="2000" dirty="0" err="1">
                <a:latin typeface="+mj-lt"/>
              </a:rPr>
              <a:t>linac</a:t>
            </a:r>
            <a:r>
              <a:rPr lang="en-GB" sz="2000" dirty="0">
                <a:latin typeface="+mj-lt"/>
              </a:rPr>
              <a:t> design</a:t>
            </a:r>
          </a:p>
          <a:p>
            <a:pPr>
              <a:buFontTx/>
              <a:buChar char="-"/>
            </a:pPr>
            <a:r>
              <a:rPr lang="en-GB" sz="2000" dirty="0">
                <a:latin typeface="+mj-lt"/>
              </a:rPr>
              <a:t>June 2024, IFIC-Valencia – focus on light ion SCDTL </a:t>
            </a:r>
            <a:r>
              <a:rPr lang="en-GB" sz="2000" dirty="0" err="1">
                <a:latin typeface="+mj-lt"/>
              </a:rPr>
              <a:t>linac</a:t>
            </a:r>
            <a:r>
              <a:rPr lang="en-GB" sz="2000" dirty="0">
                <a:latin typeface="+mj-lt"/>
              </a:rPr>
              <a:t> simulation</a:t>
            </a:r>
          </a:p>
          <a:p>
            <a:pPr>
              <a:buFontTx/>
              <a:buChar char="-"/>
            </a:pPr>
            <a:r>
              <a:rPr lang="en-GB" sz="2000" dirty="0">
                <a:latin typeface="+mj-lt"/>
              </a:rPr>
              <a:t>November 2024, LNF-INFN – focus on high-intensity electron </a:t>
            </a:r>
            <a:r>
              <a:rPr lang="en-GB" sz="2000" dirty="0" err="1">
                <a:latin typeface="+mj-lt"/>
              </a:rPr>
              <a:t>linacs</a:t>
            </a:r>
            <a:r>
              <a:rPr lang="en-GB" sz="2000" dirty="0">
                <a:latin typeface="+mj-lt"/>
              </a:rPr>
              <a:t> for medical applications</a:t>
            </a:r>
          </a:p>
          <a:p>
            <a:pPr>
              <a:buFontTx/>
              <a:buChar char="-"/>
            </a:pPr>
            <a:r>
              <a:rPr lang="en-GB" sz="2000" dirty="0">
                <a:latin typeface="+mj-lt"/>
              </a:rPr>
              <a:t>More is being planned: here at CERN;  at ASU in August?</a:t>
            </a:r>
          </a:p>
          <a:p>
            <a:pPr marL="0" indent="0">
              <a:buNone/>
            </a:pPr>
            <a:endParaRPr lang="en-GB" sz="2000" u="sng" dirty="0">
              <a:latin typeface="+mj-lt"/>
            </a:endParaRPr>
          </a:p>
          <a:p>
            <a:pPr marL="0" indent="0">
              <a:buNone/>
            </a:pPr>
            <a:r>
              <a:rPr lang="en-GB" sz="2000" u="sng" dirty="0">
                <a:latin typeface="+mj-lt"/>
              </a:rPr>
              <a:t>X-Suite interface: </a:t>
            </a:r>
            <a:r>
              <a:rPr lang="en-GB" sz="2000" dirty="0">
                <a:latin typeface="+mj-lt"/>
              </a:rPr>
              <a:t>Completed</a:t>
            </a:r>
          </a:p>
          <a:p>
            <a:pPr>
              <a:buFontTx/>
              <a:buChar char="-"/>
            </a:pPr>
            <a:r>
              <a:rPr lang="en-GB" sz="2000" dirty="0">
                <a:latin typeface="+mj-lt"/>
              </a:rPr>
              <a:t>RF-Track, seen as an X-suite element – allows, e.g., to include Linac4 in X-Suite.</a:t>
            </a:r>
          </a:p>
          <a:p>
            <a:pPr marL="0" indent="0">
              <a:buNone/>
            </a:pPr>
            <a:endParaRPr lang="en-GB" sz="2000" dirty="0">
              <a:latin typeface="+mj-lt"/>
            </a:endParaRPr>
          </a:p>
          <a:p>
            <a:pPr marL="0" indent="0">
              <a:buNone/>
            </a:pPr>
            <a:r>
              <a:rPr lang="en-GB" sz="2000" u="sng" dirty="0">
                <a:latin typeface="+mj-lt"/>
              </a:rPr>
              <a:t>In progress / planned development:</a:t>
            </a:r>
          </a:p>
          <a:p>
            <a:pPr>
              <a:buFontTx/>
              <a:buChar char="-"/>
            </a:pPr>
            <a:r>
              <a:rPr lang="en-GB" sz="2000" dirty="0">
                <a:latin typeface="+mj-lt"/>
              </a:rPr>
              <a:t>Multi-bunch beam model: helps implement bunch-to-bunch collective effects more efficiently; helps to simulate the bunching of continuous beams (Linac4’s RFQ)</a:t>
            </a:r>
          </a:p>
          <a:p>
            <a:pPr>
              <a:buFontTx/>
              <a:buChar char="-"/>
            </a:pPr>
            <a:r>
              <a:rPr lang="en-GB" sz="2000" dirty="0">
                <a:latin typeface="+mj-lt"/>
              </a:rPr>
              <a:t>More collective effects are being developed for muons / medical simulations, such as IBS and coherent synchrotron radiation (CSR).</a:t>
            </a:r>
          </a:p>
          <a:p>
            <a:pPr>
              <a:buFontTx/>
              <a:buChar char="-"/>
            </a:pPr>
            <a:r>
              <a:rPr lang="en-GB" sz="2000" dirty="0">
                <a:latin typeface="+mj-lt"/>
              </a:rPr>
              <a:t>Muons will require more developments, such as bidirectional tracking.; recirculating topologies? --- Integration with PLACET2?</a:t>
            </a:r>
          </a:p>
          <a:p>
            <a:pPr>
              <a:buFontTx/>
              <a:buChar char="-"/>
            </a:pPr>
            <a:endParaRPr lang="en-GB" sz="2000" dirty="0">
              <a:latin typeface="+mj-lt"/>
            </a:endParaRPr>
          </a:p>
          <a:p>
            <a:pPr marL="0" indent="0">
              <a:buNone/>
            </a:pPr>
            <a:r>
              <a:rPr lang="en-GB" sz="2000" u="sng" dirty="0">
                <a:latin typeface="+mj-lt"/>
              </a:rPr>
              <a:t>On-going studies:</a:t>
            </a:r>
            <a:r>
              <a:rPr lang="en-GB" sz="2000" dirty="0">
                <a:latin typeface="+mj-lt"/>
              </a:rPr>
              <a:t> </a:t>
            </a:r>
            <a:r>
              <a:rPr lang="en-GB" sz="2000" dirty="0" err="1">
                <a:latin typeface="+mj-lt"/>
              </a:rPr>
              <a:t>FCCee</a:t>
            </a:r>
            <a:r>
              <a:rPr lang="en-GB" sz="2000" dirty="0">
                <a:latin typeface="+mj-lt"/>
              </a:rPr>
              <a:t> pre-injector </a:t>
            </a:r>
            <a:r>
              <a:rPr lang="en-GB" sz="2000" dirty="0" err="1">
                <a:latin typeface="+mj-lt"/>
              </a:rPr>
              <a:t>linacs</a:t>
            </a:r>
            <a:r>
              <a:rPr lang="en-GB" sz="2000" dirty="0">
                <a:latin typeface="+mj-lt"/>
              </a:rPr>
              <a:t>; Positron sources: beam loading from e+ and e-; misalignment studies; muons: e.g., space-charge in materials, cooling studies; Linac4, source, etc. – effort to get field maps/description for all structures; Compton scattering; Medical applications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0BCB227-4935-C64B-965A-5F2CEF52A4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9792" y="474200"/>
            <a:ext cx="4236205" cy="3871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007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FB12C1-3192-B540-8340-7F65BA68B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125896"/>
            <a:ext cx="10515600" cy="1325563"/>
          </a:xfrm>
        </p:spPr>
        <p:txBody>
          <a:bodyPr/>
          <a:lstStyle/>
          <a:p>
            <a:r>
              <a:rPr lang="en-GB" dirty="0"/>
              <a:t>AWAKE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21E5C0-3D75-9F48-9ED2-F40D6BBE15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4313" y="1444487"/>
            <a:ext cx="11502887" cy="5287617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u="sng" dirty="0">
                <a:latin typeface="+mj-lt"/>
              </a:rPr>
              <a:t>John Famers:</a:t>
            </a:r>
            <a:r>
              <a:rPr lang="en-GB" dirty="0">
                <a:latin typeface="+mj-lt"/>
              </a:rPr>
              <a:t> AWAKE simulations are challenging due to disparate scales of proton and electron beams - we need to resolve both. </a:t>
            </a:r>
          </a:p>
          <a:p>
            <a:pPr marL="0" indent="0">
              <a:buNone/>
            </a:pPr>
            <a:endParaRPr lang="en-GB" dirty="0">
              <a:latin typeface="+mj-lt"/>
            </a:endParaRPr>
          </a:p>
          <a:p>
            <a:pPr marL="0" indent="0">
              <a:buNone/>
            </a:pPr>
            <a:endParaRPr lang="en-GB" dirty="0">
              <a:latin typeface="+mj-lt"/>
            </a:endParaRPr>
          </a:p>
          <a:p>
            <a:pPr marL="0" indent="0">
              <a:buNone/>
            </a:pPr>
            <a:endParaRPr lang="en-GB" dirty="0">
              <a:latin typeface="+mj-lt"/>
            </a:endParaRPr>
          </a:p>
          <a:p>
            <a:pPr marL="0" indent="0">
              <a:buNone/>
            </a:pPr>
            <a:endParaRPr lang="en-GB" dirty="0">
              <a:latin typeface="+mj-lt"/>
            </a:endParaRPr>
          </a:p>
          <a:p>
            <a:pPr marL="0" indent="0">
              <a:buNone/>
            </a:pPr>
            <a:endParaRPr lang="en-GB" dirty="0">
              <a:latin typeface="+mj-lt"/>
            </a:endParaRPr>
          </a:p>
          <a:p>
            <a:pPr marL="0" indent="0">
              <a:buNone/>
            </a:pPr>
            <a:endParaRPr lang="en-GB" dirty="0">
              <a:latin typeface="+mj-lt"/>
            </a:endParaRPr>
          </a:p>
          <a:p>
            <a:pPr marL="0" indent="0">
              <a:buNone/>
            </a:pPr>
            <a:endParaRPr lang="en-GB" dirty="0">
              <a:latin typeface="+mj-lt"/>
            </a:endParaRPr>
          </a:p>
          <a:p>
            <a:pPr marL="0" indent="0">
              <a:buNone/>
            </a:pPr>
            <a:endParaRPr lang="en-GB" dirty="0">
              <a:latin typeface="+mj-lt"/>
            </a:endParaRPr>
          </a:p>
          <a:p>
            <a:pPr marL="0" indent="0">
              <a:buNone/>
            </a:pPr>
            <a:r>
              <a:rPr lang="en-GB" dirty="0">
                <a:latin typeface="+mj-lt"/>
              </a:rPr>
              <a:t>So far, simulation efforts have used "toy models" to separate these scales. </a:t>
            </a:r>
            <a:br>
              <a:rPr lang="en-GB" dirty="0">
                <a:latin typeface="+mj-lt"/>
              </a:rPr>
            </a:br>
            <a:endParaRPr lang="en-GB" dirty="0">
              <a:latin typeface="+mj-lt"/>
            </a:endParaRPr>
          </a:p>
          <a:p>
            <a:pPr marL="0" indent="0">
              <a:buNone/>
            </a:pPr>
            <a:r>
              <a:rPr lang="en-GB" dirty="0">
                <a:latin typeface="+mj-lt"/>
              </a:rPr>
              <a:t>Now that Run 2c is approved, we push towards fully self-consistent simulations. This will potentially require new techniques, such as mesh refinement, already implemented in some codes. </a:t>
            </a:r>
          </a:p>
          <a:p>
            <a:pPr marL="0" indent="0">
              <a:buNone/>
            </a:pPr>
            <a:endParaRPr lang="en-GB" dirty="0">
              <a:latin typeface="+mj-lt"/>
            </a:endParaRPr>
          </a:p>
          <a:p>
            <a:pPr marL="0" indent="0">
              <a:buNone/>
            </a:pPr>
            <a:r>
              <a:rPr lang="en-GB" dirty="0">
                <a:latin typeface="+mj-lt"/>
              </a:rPr>
              <a:t>Explore if RF-Track can help.</a:t>
            </a:r>
            <a:br>
              <a:rPr lang="en-GB" dirty="0">
                <a:latin typeface="+mj-lt"/>
              </a:rPr>
            </a:br>
            <a:endParaRPr lang="en-GB" dirty="0">
              <a:latin typeface="+mj-lt"/>
            </a:endParaRPr>
          </a:p>
        </p:txBody>
      </p:sp>
      <p:pic>
        <p:nvPicPr>
          <p:cNvPr id="8" name="Picture 7" descr="A screenshot of a computer generated image&#10;&#10;Description automatically generated">
            <a:extLst>
              <a:ext uri="{FF2B5EF4-FFF2-40B4-BE49-F238E27FC236}">
                <a16:creationId xmlns:a16="http://schemas.microsoft.com/office/drawing/2014/main" id="{B4B69B09-9323-4A4B-BF22-522831E0DC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2171" y="1972442"/>
            <a:ext cx="5687658" cy="2535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6151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326</Words>
  <Application>Microsoft Macintosh PowerPoint</Application>
  <PresentationFormat>Widescreen</PresentationFormat>
  <Paragraphs>35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Update from LAF Section LAF - Lepton Accelerator Facilities</vt:lpstr>
      <vt:lpstr>RF-Track update</vt:lpstr>
      <vt:lpstr>AWAKE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from LAF Section LAF - Lepton Accelerator Facilities</dc:title>
  <dc:creator>Andrea Latina</dc:creator>
  <cp:lastModifiedBy>Andrea Latina</cp:lastModifiedBy>
  <cp:revision>33</cp:revision>
  <dcterms:created xsi:type="dcterms:W3CDTF">2024-06-27T05:54:11Z</dcterms:created>
  <dcterms:modified xsi:type="dcterms:W3CDTF">2024-06-27T08:15:51Z</dcterms:modified>
</cp:coreProperties>
</file>