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7"/>
  </p:notesMasterIdLst>
  <p:sldIdLst>
    <p:sldId id="256" r:id="rId2"/>
    <p:sldId id="332" r:id="rId3"/>
    <p:sldId id="337" r:id="rId4"/>
    <p:sldId id="342" r:id="rId5"/>
    <p:sldId id="341" r:id="rId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000000"/>
    <a:srgbClr val="73A0FF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29"/>
    <p:restoredTop sz="94669"/>
  </p:normalViewPr>
  <p:slideViewPr>
    <p:cSldViewPr snapToGrid="0">
      <p:cViewPr varScale="1">
        <p:scale>
          <a:sx n="122" d="100"/>
          <a:sy n="122" d="100"/>
        </p:scale>
        <p:origin x="2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6388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28258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84406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26527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en-GB" b="0" dirty="0">
                <a:solidFill>
                  <a:schemeClr val="bg1"/>
                </a:solidFill>
                <a:latin typeface="Helvetica" pitchFamily="2" charset="0"/>
              </a:rPr>
              <a:t>ABP computing meeting: </a:t>
            </a:r>
            <a:br>
              <a:rPr lang="en-GB" b="0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n-GB" b="0" dirty="0">
                <a:solidFill>
                  <a:schemeClr val="bg1"/>
                </a:solidFill>
                <a:latin typeface="Helvetica" pitchFamily="2" charset="0"/>
              </a:rPr>
              <a:t>news from INC section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2C8A3E-C9E6-2AED-3E63-85C9B8DD5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819807"/>
            <a:ext cx="11376025" cy="5380969"/>
          </a:xfrm>
        </p:spPr>
        <p:txBody>
          <a:bodyPr>
            <a:normAutofit/>
          </a:bodyPr>
          <a:lstStyle/>
          <a:p>
            <a:r>
              <a:rPr lang="en-CH" dirty="0"/>
              <a:t>Tracking simulations for LHC &amp; HL-LHC for protons and ions: </a:t>
            </a:r>
            <a:r>
              <a:rPr lang="en-CH" b="0" dirty="0"/>
              <a:t>beam-beam (weak-strong), noise effects (power supply ripple, CC noise, white noise). </a:t>
            </a:r>
            <a:r>
              <a:rPr lang="en-CH" b="0" dirty="0">
                <a:solidFill>
                  <a:srgbClr val="00B050"/>
                </a:solidFill>
              </a:rPr>
              <a:t>DA studies for beam and machine opitimizations</a:t>
            </a:r>
            <a:r>
              <a:rPr lang="en-CH" b="0" dirty="0"/>
              <a:t>, </a:t>
            </a:r>
            <a:r>
              <a:rPr lang="en-CH" b="0" dirty="0">
                <a:solidFill>
                  <a:srgbClr val="FFC000"/>
                </a:solidFill>
              </a:rPr>
              <a:t>emittance evolution, losses and tail population. </a:t>
            </a:r>
          </a:p>
          <a:p>
            <a:r>
              <a:rPr lang="en-CH" dirty="0"/>
              <a:t>Tracking simulations for the injectors with space charge for protons and ions: </a:t>
            </a:r>
            <a:r>
              <a:rPr lang="en-CH" b="0" dirty="0">
                <a:solidFill>
                  <a:srgbClr val="00B050"/>
                </a:solidFill>
              </a:rPr>
              <a:t>PSB specific functions, PS transition crossing, IBS &amp; space charge in SPS.. </a:t>
            </a:r>
          </a:p>
          <a:p>
            <a:r>
              <a:rPr lang="en-CH" dirty="0"/>
              <a:t>IBS in Xsuite: </a:t>
            </a:r>
            <a:r>
              <a:rPr lang="en-CH" b="0" dirty="0">
                <a:solidFill>
                  <a:srgbClr val="00B050"/>
                </a:solidFill>
              </a:rPr>
              <a:t>several analytical formalisms, “simple kick” and kinetic theory now fully integrated in Xsuite</a:t>
            </a:r>
            <a:r>
              <a:rPr lang="en-CH" b="0" dirty="0"/>
              <a:t>, </a:t>
            </a:r>
            <a:r>
              <a:rPr lang="en-CH" b="0" dirty="0">
                <a:solidFill>
                  <a:srgbClr val="FFC000"/>
                </a:solidFill>
              </a:rPr>
              <a:t>PIC IBS (similar to SIRE) currently under development.</a:t>
            </a:r>
          </a:p>
          <a:p>
            <a:r>
              <a:rPr lang="en-CH" dirty="0"/>
              <a:t>Cooling in Xsuite: </a:t>
            </a:r>
            <a:r>
              <a:rPr lang="en-CH" b="0" dirty="0">
                <a:solidFill>
                  <a:srgbClr val="00B050"/>
                </a:solidFill>
              </a:rPr>
              <a:t>e-cooling, laser cooling </a:t>
            </a:r>
          </a:p>
          <a:p>
            <a:r>
              <a:rPr lang="en-CH" dirty="0"/>
              <a:t>Luminosity model: </a:t>
            </a:r>
            <a:r>
              <a:rPr lang="en-CH" b="0" dirty="0">
                <a:solidFill>
                  <a:srgbClr val="00B050"/>
                </a:solidFill>
              </a:rPr>
              <a:t>leveling à la operation, crab cavities, impact from LHCb</a:t>
            </a:r>
          </a:p>
          <a:p>
            <a:r>
              <a:rPr lang="en-GB" dirty="0"/>
              <a:t>C</a:t>
            </a:r>
            <a:r>
              <a:rPr lang="en-CH" dirty="0"/>
              <a:t>ontrol room tools such as PyJAPCScout </a:t>
            </a:r>
          </a:p>
          <a:p>
            <a:r>
              <a:rPr lang="en-CH" dirty="0"/>
              <a:t>Medical applications</a:t>
            </a:r>
          </a:p>
          <a:p>
            <a:r>
              <a:rPr lang="en-CH" dirty="0"/>
              <a:t>Will start getting more </a:t>
            </a:r>
            <a:r>
              <a:rPr lang="en-GB" dirty="0"/>
              <a:t>involved with FCC-</a:t>
            </a:r>
            <a:r>
              <a:rPr lang="en-GB" dirty="0" err="1"/>
              <a:t>ee</a:t>
            </a:r>
            <a:r>
              <a:rPr lang="en-GB" dirty="0"/>
              <a:t> beam-beam studies following the lead of Xavier. </a:t>
            </a:r>
          </a:p>
          <a:p>
            <a:endParaRPr lang="en-CH" dirty="0"/>
          </a:p>
          <a:p>
            <a:pPr marL="0" indent="0">
              <a:buNone/>
            </a:pPr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EDF2F3-CA86-791A-39F8-0844F2594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1855"/>
            <a:ext cx="11376026" cy="1065744"/>
          </a:xfrm>
        </p:spPr>
        <p:txBody>
          <a:bodyPr/>
          <a:lstStyle/>
          <a:p>
            <a:r>
              <a:rPr lang="en-CH" dirty="0"/>
              <a:t>Overview of INC computing activites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53CFC-8A6B-C3D0-D1FA-10FC5672CD6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96192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EDF2F3-CA86-791A-39F8-0844F2594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1855"/>
            <a:ext cx="11376026" cy="1065744"/>
          </a:xfrm>
        </p:spPr>
        <p:txBody>
          <a:bodyPr/>
          <a:lstStyle/>
          <a:p>
            <a:r>
              <a:rPr lang="en-CH" dirty="0"/>
              <a:t>Needs from the section- Xsuite related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2C8A3E-C9E6-2AED-3E63-85C9B8DD5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819807"/>
            <a:ext cx="11376025" cy="5380969"/>
          </a:xfrm>
        </p:spPr>
        <p:txBody>
          <a:bodyPr>
            <a:normAutofit/>
          </a:bodyPr>
          <a:lstStyle/>
          <a:p>
            <a:r>
              <a:rPr lang="en-CH" dirty="0"/>
              <a:t>Towards more systematic tracking of realistic distributions: </a:t>
            </a:r>
            <a:r>
              <a:rPr lang="en-CH" b="0" dirty="0"/>
              <a:t>A standarized tool to generate various matched distributions beyond Gaussian: </a:t>
            </a:r>
          </a:p>
          <a:p>
            <a:pPr lvl="2"/>
            <a:r>
              <a:rPr lang="en-CH" b="0" dirty="0"/>
              <a:t>q-Gaussian for studies with heavily tail populated transverse profiles</a:t>
            </a:r>
          </a:p>
          <a:p>
            <a:pPr lvl="2"/>
            <a:r>
              <a:rPr lang="en-CH" b="0" dirty="0"/>
              <a:t>“colored” distributions with weights for more information on the tails. </a:t>
            </a:r>
          </a:p>
          <a:p>
            <a:pPr lvl="2"/>
            <a:r>
              <a:rPr lang="en-CH" b="0" dirty="0"/>
              <a:t>GPU needs will increase in the upcoming months. </a:t>
            </a:r>
          </a:p>
          <a:p>
            <a:r>
              <a:rPr lang="en-CH" dirty="0"/>
              <a:t>Emittance monitor: </a:t>
            </a:r>
            <a:r>
              <a:rPr lang="en-CH" b="0" dirty="0"/>
              <a:t>several requests for a standarized emittance monitor</a:t>
            </a:r>
          </a:p>
          <a:p>
            <a:pPr lvl="1"/>
            <a:r>
              <a:rPr lang="en-CH" b="0" dirty="0"/>
              <a:t>Several members have developed their own implementations and it would be important to converge to one. </a:t>
            </a:r>
          </a:p>
          <a:p>
            <a:pPr lvl="1">
              <a:buFont typeface="Wingdings" pitchFamily="2" charset="2"/>
              <a:buChar char="Ø"/>
            </a:pPr>
            <a:r>
              <a:rPr lang="en-CH" b="0" dirty="0"/>
              <a:t>Flexibility to extract the full profile if needed would be useful. </a:t>
            </a:r>
          </a:p>
          <a:p>
            <a:r>
              <a:rPr lang="en-CH" dirty="0"/>
              <a:t>Storing scan results (e.g. DA scans) and corresponding configurations </a:t>
            </a:r>
            <a:r>
              <a:rPr lang="en-CH" b="0" dirty="0"/>
              <a:t>to be able to retrieve results from the past. Difficult task as DA scans are systematically evolving.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pPr marL="0" indent="0">
              <a:buNone/>
            </a:pPr>
            <a:endParaRPr lang="en-CH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53CFC-8A6B-C3D0-D1FA-10FC5672CD6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194479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2C8A3E-C9E6-2AED-3E63-85C9B8DD5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819807"/>
            <a:ext cx="11376025" cy="5380969"/>
          </a:xfrm>
        </p:spPr>
        <p:txBody>
          <a:bodyPr>
            <a:noAutofit/>
          </a:bodyPr>
          <a:lstStyle/>
          <a:p>
            <a:r>
              <a:rPr lang="en-CH" sz="1900" dirty="0">
                <a:solidFill>
                  <a:srgbClr val="000000"/>
                </a:solidFill>
              </a:rPr>
              <a:t>Beam-beam (strong-strong):</a:t>
            </a:r>
          </a:p>
          <a:p>
            <a:pPr lvl="1"/>
            <a:r>
              <a:rPr lang="en-CH" sz="1900" b="0" dirty="0">
                <a:solidFill>
                  <a:srgbClr val="000000"/>
                </a:solidFill>
              </a:rPr>
              <a:t>At the moment, bunch-by-bunch weak-strong approximation for beam-beam bbb orbit effects for the LHC, in agreement with strong-strong.</a:t>
            </a:r>
          </a:p>
          <a:p>
            <a:pPr lvl="1"/>
            <a:r>
              <a:rPr lang="en-CH" sz="1900" b="0" dirty="0">
                <a:solidFill>
                  <a:srgbClr val="000000"/>
                </a:solidFill>
              </a:rPr>
              <a:t>Useful to have a pytrain integration in Xsuite. </a:t>
            </a:r>
            <a:endParaRPr lang="el-GR" sz="1900" b="0" dirty="0">
              <a:solidFill>
                <a:srgbClr val="000000"/>
              </a:solidFill>
            </a:endParaRPr>
          </a:p>
          <a:p>
            <a:pPr marL="380206">
              <a:buFont typeface="Arial" panose="020B0604020202020204" pitchFamily="34" charset="0"/>
              <a:buChar char="•"/>
            </a:pPr>
            <a:r>
              <a:rPr lang="en-GB" sz="19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method to study higher order derivative mapping (in particular for crabbing) in the </a:t>
            </a:r>
            <a:r>
              <a:rPr lang="en-GB" sz="19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twiss</a:t>
            </a:r>
            <a:r>
              <a:rPr lang="en-GB" sz="19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9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have a “complete” function y(z) we have to track several particles and extract it manually </a:t>
            </a:r>
            <a:r>
              <a:rPr lang="en-GB" sz="19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19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 automatic calculation of (at least) second order derivatives</a:t>
            </a:r>
            <a:endParaRPr lang="en-CH" sz="1900" b="0" dirty="0">
              <a:solidFill>
                <a:srgbClr val="000000"/>
              </a:solidFill>
            </a:endParaRPr>
          </a:p>
          <a:p>
            <a:r>
              <a:rPr lang="en-CH" sz="1900" dirty="0"/>
              <a:t>Space charge:</a:t>
            </a:r>
          </a:p>
          <a:p>
            <a:pPr lvl="1"/>
            <a:r>
              <a:rPr lang="en-CH" sz="1900" b="0" dirty="0"/>
              <a:t>PIC: 3d and 2p5d benchmarked , some issues with 2p5daveraged (small emittance discrepancy, not faster than 2p5d)</a:t>
            </a:r>
          </a:p>
          <a:p>
            <a:pPr lvl="1"/>
            <a:r>
              <a:rPr lang="en-CH" sz="1900" b="0" dirty="0"/>
              <a:t>Analytical: user cannot define how often to update and cannot use different longitudinal profiles. </a:t>
            </a:r>
          </a:p>
          <a:p>
            <a:pPr lvl="1"/>
            <a:r>
              <a:rPr lang="en-CH" sz="1900" b="0" dirty="0"/>
              <a:t>SPS ions: loss of symplecticity</a:t>
            </a:r>
          </a:p>
          <a:p>
            <a:r>
              <a:rPr lang="en-CH" sz="19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 with synchrotron radiation </a:t>
            </a:r>
            <a:r>
              <a:rPr lang="en-US" sz="19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 times </a:t>
            </a:r>
            <a:r>
              <a:rPr lang="en-CH" sz="19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LHC? </a:t>
            </a:r>
            <a:endParaRPr lang="en-CH" sz="1800" dirty="0"/>
          </a:p>
          <a:p>
            <a:endParaRPr lang="en-CH" sz="1800" dirty="0"/>
          </a:p>
          <a:p>
            <a:endParaRPr lang="en-CH" sz="1800" dirty="0"/>
          </a:p>
          <a:p>
            <a:pPr marL="0" indent="0">
              <a:buNone/>
            </a:pPr>
            <a:endParaRPr lang="en-CH" sz="1800" dirty="0"/>
          </a:p>
          <a:p>
            <a:endParaRPr lang="en-CH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EDF2F3-CA86-791A-39F8-0844F2594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1855"/>
            <a:ext cx="11376026" cy="1065744"/>
          </a:xfrm>
        </p:spPr>
        <p:txBody>
          <a:bodyPr/>
          <a:lstStyle/>
          <a:p>
            <a:r>
              <a:rPr lang="en-CH" dirty="0"/>
              <a:t>Needs from the section- Xsuite related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53CFC-8A6B-C3D0-D1FA-10FC5672CD6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91232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2C8A3E-C9E6-2AED-3E63-85C9B8DD5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819807"/>
            <a:ext cx="11376025" cy="5380969"/>
          </a:xfrm>
        </p:spPr>
        <p:txBody>
          <a:bodyPr>
            <a:noAutofit/>
          </a:bodyPr>
          <a:lstStyle/>
          <a:p>
            <a:pPr marL="380206"/>
            <a:r>
              <a:rPr lang="en-CH" dirty="0">
                <a:solidFill>
                  <a:srgbClr val="000000"/>
                </a:solidFill>
              </a:rPr>
              <a:t>Luminosity model:</a:t>
            </a:r>
          </a:p>
          <a:p>
            <a:pPr marL="709612" lvl="1"/>
            <a:r>
              <a:rPr lang="en-CH" b="0" dirty="0">
                <a:solidFill>
                  <a:srgbClr val="000000"/>
                </a:solidFill>
              </a:rPr>
              <a:t>A very big code that is extensively used for performance projections and comparison of beam parameter evolutions with respect to our models and identify sources of discrepancy.</a:t>
            </a:r>
          </a:p>
          <a:p>
            <a:pPr marL="709612" lvl="1"/>
            <a:r>
              <a:rPr lang="en-CH" b="0" dirty="0">
                <a:solidFill>
                  <a:srgbClr val="000000"/>
                </a:solidFill>
              </a:rPr>
              <a:t>Not a clean code, need to put effort into transforming it into a benchmarked, reliable and user friendly code.</a:t>
            </a:r>
          </a:p>
          <a:p>
            <a:r>
              <a:rPr lang="en-GB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here is the need of understanding which tools we should be using for simulating (low energy) electron beams (for e- lenses, e- cooling, e- guns, …). </a:t>
            </a:r>
          </a:p>
          <a:p>
            <a:r>
              <a:rPr lang="en-CH" dirty="0"/>
              <a:t>PyJAPCScout</a:t>
            </a:r>
            <a:r>
              <a:rPr lang="en-CH" b="0" dirty="0"/>
              <a:t> based on PyJAPC, move to PyDA?</a:t>
            </a:r>
            <a:endParaRPr lang="en-GB" b="0" i="0" u="none" strike="noStrike" dirty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H" dirty="0"/>
          </a:p>
          <a:p>
            <a:endParaRPr lang="en-CH" dirty="0"/>
          </a:p>
          <a:p>
            <a:pPr marL="0" indent="0">
              <a:buNone/>
            </a:pPr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EDF2F3-CA86-791A-39F8-0844F2594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1855"/>
            <a:ext cx="11376026" cy="1065744"/>
          </a:xfrm>
        </p:spPr>
        <p:txBody>
          <a:bodyPr/>
          <a:lstStyle/>
          <a:p>
            <a:r>
              <a:rPr lang="en-CH" dirty="0"/>
              <a:t>Needs from the section- Other codes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53CFC-8A6B-C3D0-D1FA-10FC5672CD6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79673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13705</TotalTime>
  <Words>543</Words>
  <Application>Microsoft Macintosh PowerPoint</Application>
  <PresentationFormat>Widescreen</PresentationFormat>
  <Paragraphs>48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Helvetica</vt:lpstr>
      <vt:lpstr>Wingdings</vt:lpstr>
      <vt:lpstr>Office Theme</vt:lpstr>
      <vt:lpstr>ABP computing meeting:  news from INC section</vt:lpstr>
      <vt:lpstr>Overview of INC computing activites </vt:lpstr>
      <vt:lpstr>Needs from the section- Xsuite related</vt:lpstr>
      <vt:lpstr>Needs from the section- Xsuite related</vt:lpstr>
      <vt:lpstr>Needs from the section- Other codes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112</cp:revision>
  <dcterms:modified xsi:type="dcterms:W3CDTF">2024-06-26T14:42:31Z</dcterms:modified>
</cp:coreProperties>
</file>