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66" r:id="rId2"/>
    <p:sldId id="256" r:id="rId3"/>
    <p:sldId id="367" r:id="rId4"/>
    <p:sldId id="368" r:id="rId5"/>
    <p:sldId id="304" r:id="rId6"/>
    <p:sldId id="323" r:id="rId7"/>
    <p:sldId id="375" r:id="rId8"/>
    <p:sldId id="390" r:id="rId9"/>
    <p:sldId id="393" r:id="rId10"/>
    <p:sldId id="257" r:id="rId11"/>
    <p:sldId id="394" r:id="rId12"/>
    <p:sldId id="395" r:id="rId13"/>
    <p:sldId id="364" r:id="rId14"/>
    <p:sldId id="384" r:id="rId15"/>
    <p:sldId id="388" r:id="rId16"/>
    <p:sldId id="39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AB\Projects\REX\Low-energy\REX-ISOLDE\REX%20trap%20and%20breeder\K_breeding_20231126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Departments\AB\Projects\REX\Low-energy\REX-ISOLDE\REX%20trap%20and%20breeder\Uranium_Nov_202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26354676285704"/>
          <c:y val="0.11859208833955516"/>
          <c:w val="0.75516409197490142"/>
          <c:h val="0.67583691480795971"/>
        </c:manualLayout>
      </c:layout>
      <c:scatterChart>
        <c:scatterStyle val="smoothMarker"/>
        <c:varyColors val="0"/>
        <c:ser>
          <c:idx val="0"/>
          <c:order val="0"/>
          <c:tx>
            <c:v>Measured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Sheet1!$B$14:$B$25</c:f>
              <c:numCache>
                <c:formatCode>General</c:formatCode>
                <c:ptCount val="12"/>
                <c:pt idx="0">
                  <c:v>50</c:v>
                </c:pt>
                <c:pt idx="1">
                  <c:v>80</c:v>
                </c:pt>
                <c:pt idx="2">
                  <c:v>100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150</c:v>
                </c:pt>
                <c:pt idx="7">
                  <c:v>160</c:v>
                </c:pt>
                <c:pt idx="8">
                  <c:v>170</c:v>
                </c:pt>
                <c:pt idx="9">
                  <c:v>180</c:v>
                </c:pt>
                <c:pt idx="10">
                  <c:v>190</c:v>
                </c:pt>
                <c:pt idx="11">
                  <c:v>240</c:v>
                </c:pt>
              </c:numCache>
            </c:numRef>
          </c:xVal>
          <c:yVal>
            <c:numRef>
              <c:f>Sheet1!$N$14:$N$25</c:f>
              <c:numCache>
                <c:formatCode>0.0</c:formatCode>
                <c:ptCount val="12"/>
                <c:pt idx="0">
                  <c:v>2.6143790849673199</c:v>
                </c:pt>
                <c:pt idx="1">
                  <c:v>12.941176470588237</c:v>
                </c:pt>
                <c:pt idx="2">
                  <c:v>22.745098039215691</c:v>
                </c:pt>
                <c:pt idx="3">
                  <c:v>31.895424836601315</c:v>
                </c:pt>
                <c:pt idx="4">
                  <c:v>35.947712418300654</c:v>
                </c:pt>
                <c:pt idx="5">
                  <c:v>39.738562091503269</c:v>
                </c:pt>
                <c:pt idx="6">
                  <c:v>43.137254901960787</c:v>
                </c:pt>
                <c:pt idx="7">
                  <c:v>45.882352941176478</c:v>
                </c:pt>
                <c:pt idx="8">
                  <c:v>48.496732026143789</c:v>
                </c:pt>
                <c:pt idx="9">
                  <c:v>50.588235294117652</c:v>
                </c:pt>
                <c:pt idx="10">
                  <c:v>52.287581699346411</c:v>
                </c:pt>
                <c:pt idx="11">
                  <c:v>55.424836601307206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3F-43D8-93C4-8C5A845BE08D}"/>
            </c:ext>
          </c:extLst>
        </c:ser>
        <c:ser>
          <c:idx val="1"/>
          <c:order val="1"/>
          <c:tx>
            <c:v>EBISIM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Sheet1!$B$14:$B$25</c:f>
              <c:numCache>
                <c:formatCode>General</c:formatCode>
                <c:ptCount val="12"/>
                <c:pt idx="0">
                  <c:v>50</c:v>
                </c:pt>
                <c:pt idx="1">
                  <c:v>80</c:v>
                </c:pt>
                <c:pt idx="2">
                  <c:v>100</c:v>
                </c:pt>
                <c:pt idx="3">
                  <c:v>120</c:v>
                </c:pt>
                <c:pt idx="4">
                  <c:v>130</c:v>
                </c:pt>
                <c:pt idx="5">
                  <c:v>140</c:v>
                </c:pt>
                <c:pt idx="6">
                  <c:v>150</c:v>
                </c:pt>
                <c:pt idx="7">
                  <c:v>160</c:v>
                </c:pt>
                <c:pt idx="8">
                  <c:v>170</c:v>
                </c:pt>
                <c:pt idx="9">
                  <c:v>180</c:v>
                </c:pt>
                <c:pt idx="10">
                  <c:v>190</c:v>
                </c:pt>
                <c:pt idx="11">
                  <c:v>240</c:v>
                </c:pt>
              </c:numCache>
            </c:numRef>
          </c:xVal>
          <c:yVal>
            <c:numRef>
              <c:f>Sheet1!$V$14:$V$25</c:f>
              <c:numCache>
                <c:formatCode>0.0</c:formatCode>
                <c:ptCount val="12"/>
                <c:pt idx="0">
                  <c:v>1.7065999999999999</c:v>
                </c:pt>
                <c:pt idx="1">
                  <c:v>10.9816</c:v>
                </c:pt>
                <c:pt idx="2">
                  <c:v>20.405000000000001</c:v>
                </c:pt>
                <c:pt idx="3">
                  <c:v>30.1252</c:v>
                </c:pt>
                <c:pt idx="4">
                  <c:v>34.651400000000002</c:v>
                </c:pt>
                <c:pt idx="5">
                  <c:v>38.806599999999996</c:v>
                </c:pt>
                <c:pt idx="6">
                  <c:v>42.516599999999997</c:v>
                </c:pt>
                <c:pt idx="7">
                  <c:v>45.855599999999995</c:v>
                </c:pt>
                <c:pt idx="8">
                  <c:v>48.749400000000001</c:v>
                </c:pt>
                <c:pt idx="9">
                  <c:v>51.272199999999998</c:v>
                </c:pt>
                <c:pt idx="10">
                  <c:v>53.349800000000002</c:v>
                </c:pt>
                <c:pt idx="11">
                  <c:v>59.582599999999999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23F-43D8-93C4-8C5A845BE08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624047"/>
        <c:axId val="1966693391"/>
      </c:scatterChart>
      <c:valAx>
        <c:axId val="43624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Tbreed</a:t>
                </a:r>
                <a:r>
                  <a:rPr lang="en-GB" baseline="0"/>
                  <a:t> (ms)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66693391"/>
        <c:crosses val="autoZero"/>
        <c:crossBetween val="midCat"/>
      </c:valAx>
      <c:valAx>
        <c:axId val="196669339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EBIS</a:t>
                </a:r>
                <a:r>
                  <a:rPr lang="en-GB" baseline="0"/>
                  <a:t> single charge state efficiency (%)</a:t>
                </a:r>
                <a:endParaRPr lang="en-GB"/>
              </a:p>
            </c:rich>
          </c:tx>
          <c:layout>
            <c:manualLayout>
              <c:xMode val="edge"/>
              <c:yMode val="edge"/>
              <c:x val="5.2670510854260734E-3"/>
              <c:y val="8.6719578379395784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62404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3071037502249108"/>
          <c:y val="0.47300853018372702"/>
          <c:w val="0.33172625728639199"/>
          <c:h val="0.1562510936132983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72715248559321"/>
          <c:y val="0.16245370370370371"/>
          <c:w val="0.82471733508403222"/>
          <c:h val="0.61825050013755689"/>
        </c:manualLayout>
      </c:layout>
      <c:scatterChart>
        <c:scatterStyle val="smoothMarker"/>
        <c:varyColors val="0"/>
        <c:ser>
          <c:idx val="0"/>
          <c:order val="0"/>
          <c:tx>
            <c:v>Original gun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Sheet1!$E$174:$E$178</c:f>
              <c:numCache>
                <c:formatCode>0</c:formatCode>
                <c:ptCount val="5"/>
                <c:pt idx="0">
                  <c:v>34.089795918367344</c:v>
                </c:pt>
                <c:pt idx="1">
                  <c:v>69.599999999999994</c:v>
                </c:pt>
                <c:pt idx="2">
                  <c:v>140.6204081632653</c:v>
                </c:pt>
                <c:pt idx="3">
                  <c:v>211.64081632653063</c:v>
                </c:pt>
                <c:pt idx="4">
                  <c:v>353.68163265306123</c:v>
                </c:pt>
              </c:numCache>
            </c:numRef>
          </c:xVal>
          <c:yVal>
            <c:numRef>
              <c:f>Sheet1!$C$174:$C$178</c:f>
              <c:numCache>
                <c:formatCode>General</c:formatCode>
                <c:ptCount val="5"/>
                <c:pt idx="0">
                  <c:v>34</c:v>
                </c:pt>
                <c:pt idx="1">
                  <c:v>39</c:v>
                </c:pt>
                <c:pt idx="2">
                  <c:v>44</c:v>
                </c:pt>
                <c:pt idx="3">
                  <c:v>48</c:v>
                </c:pt>
                <c:pt idx="4">
                  <c:v>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EF4-4198-8D24-A956AECC3072}"/>
            </c:ext>
          </c:extLst>
        </c:ser>
        <c:ser>
          <c:idx val="1"/>
          <c:order val="1"/>
          <c:tx>
            <c:v>Non-adiabatic gun</c:v>
          </c:tx>
          <c:spPr>
            <a:ln w="254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Sheet1!$D$141:$D$143</c:f>
              <c:numCache>
                <c:formatCode>General</c:formatCode>
                <c:ptCount val="3"/>
                <c:pt idx="0">
                  <c:v>195</c:v>
                </c:pt>
                <c:pt idx="1">
                  <c:v>295</c:v>
                </c:pt>
                <c:pt idx="2">
                  <c:v>395</c:v>
                </c:pt>
              </c:numCache>
            </c:numRef>
          </c:xVal>
          <c:yVal>
            <c:numRef>
              <c:f>Sheet1!$G$141:$G$143</c:f>
              <c:numCache>
                <c:formatCode>0.0</c:formatCode>
                <c:ptCount val="3"/>
                <c:pt idx="0">
                  <c:v>55.145369284876899</c:v>
                </c:pt>
                <c:pt idx="1">
                  <c:v>57.736142167823949</c:v>
                </c:pt>
                <c:pt idx="2">
                  <c:v>59.032956099987558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EF4-4198-8D24-A956AECC30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84304287"/>
        <c:axId val="1884297087"/>
      </c:scatterChart>
      <c:valAx>
        <c:axId val="1884304287"/>
        <c:scaling>
          <c:orientation val="minMax"/>
          <c:min val="3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Tbreed</a:t>
                </a:r>
                <a:r>
                  <a:rPr lang="en-GB" baseline="0"/>
                  <a:t> (ms)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4297087"/>
        <c:crosses val="autoZero"/>
        <c:crossBetween val="midCat"/>
      </c:valAx>
      <c:valAx>
        <c:axId val="18842970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Average charge state (Q)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8430428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639956122422296"/>
          <c:y val="0.45796100122470984"/>
          <c:w val="0.36064395988257103"/>
          <c:h val="0.1712454336641719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101F3-640A-47F4-ABA4-9F56EF3EB5C3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5B6E97-DC5D-4BF4-B0AB-D9E80FE5BD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099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dirty="0">
                <a:solidFill>
                  <a:srgbClr val="FF0000"/>
                </a:solidFill>
              </a:rPr>
              <a:t>Heavier, highly charged ions confined to beam axis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200" dirty="0">
                <a:solidFill>
                  <a:srgbClr val="FF0000"/>
                </a:solidFill>
              </a:rPr>
              <a:t>=&gt; Heavy ions experiencing the peak current density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B0AE1-4377-410B-AEC1-45CB7A36A76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1707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Brillouin electron gun at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</a:rPr>
              <a:t>TwinEBIS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</a:rPr>
              <a:t> (MEDeGUN) not performing as predicted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5B6E97-DC5D-4BF4-B0AB-D9E80FE5BD6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143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9A37D-7AC0-A131-0C2C-C3277EEBA0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3014BD-56FE-4480-2D1E-9E3EB8E469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27BFCF-89E3-F0A5-2B33-46A18853D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E73AB-D726-3BBB-8908-189E1D8C2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639AD5-815E-5DDA-7EBE-FBC51BF4AE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29507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BE6248-9508-F706-2E66-65706D5021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F45879-76A3-E838-6002-C3D0B7C184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6ACBE-6D2D-12D2-D972-196EDB6AD5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57810-9C68-24E1-BD13-41C34CCF3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756AB0-3031-84C6-2AE8-10030CA91E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489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1FC1D9-391B-8BA4-E23C-93267B3B6E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433C19-AFF7-3807-4E45-52C0B782AE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13A9A-99C1-A4FF-324C-0AEA8674E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1540E0-EC95-E6FD-095D-E5F63886C9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FB4EC-9777-A82E-E2F3-39C6F124C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847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231E5-90C2-1F55-993A-30BDD123EB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F6D34-6A17-3368-7481-6F486295FA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4C42B-C594-0CB4-DEFE-68812DE62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844B5F-4A12-7089-D38C-40D5B9BCF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986B6-E403-E3DE-CD5B-9506619E0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6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07B70-5FB1-3F0F-C610-1AEC592BA9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A899F3-B27C-A14F-A89C-7E38EB841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3C1B29-93F8-2C6E-A18E-EF2430097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225800-A4C4-CEE7-7B96-58F74DA9D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A4565-249A-C814-E272-F8790A7C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0580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71F4F-2DC6-F956-A288-46D4F45D1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DC7D58-CD5C-7DF7-CCB5-DD748EF734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71DD47-1FB9-BA75-54AC-8814DA6B2E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70C4D5-FDF3-C228-51F5-1EA242483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6D6CA2-4581-E756-744C-32FAB2BB17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317FE-4D34-3D3E-D7AC-54CAFEBC9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759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3074F-3362-642A-ED12-BEB89862A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E1E6C6-6D33-FD1D-88B7-1028B8104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90C77A-CF8F-995D-ECC4-C0C20F17E8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023E0-C0B6-4DFF-AFBD-511162198A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EFC8E2-6EFC-163B-42FA-E3594AF862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107AE6E-3F0B-581F-EA42-9D4ABBB80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02AE76-40EC-3A29-A131-7F5FE0247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03D2CC2-65E8-4F8E-88AA-E87E44EF8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407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7221A-7C77-2EB3-47CD-F4FD3EC2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DDDDB99-BFF2-E34C-2E74-65C7972D5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3BC420-37AE-AD58-92E8-31526F1CC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600C5E-1735-BDD2-E18B-CFC4335C1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139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F3F12-4306-755A-3F70-3DB3D6C6A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A60C5F-969F-5C37-1EA6-DFFD572CA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762122-CBF7-D117-5390-46FDF2ED6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77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A54167-BE90-82A7-B6E1-AA9114743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B1DBE4-CB15-8CAC-3AE6-FA5BC4A346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B56B51-4B40-42B3-E4DF-C9464E4ACD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093087-CC43-9B51-152E-6408FAA0A7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F68DCC-943E-8446-6893-9080CBF28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0FA7FD-2B17-D688-7AE4-67150E0DB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73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BDED68-CA73-CD6C-23DF-7250DAAFE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0EAC22B-FD14-262D-3369-95A7B4A7D2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12C4E5-8F11-61D0-46C7-8656FBC5EC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C7CED-5EE3-E7F6-0CD0-8B375440D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46232D-EE35-F863-81E9-2C382E4964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0F6784-2F47-D663-0758-429C4705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225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34427F-EDD9-C6C8-4CF9-2721B0154E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285386-3AC7-9C49-24BC-EE88A97C8F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59F0E-98E0-EF88-330A-BCFE938EBC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53B46AC-5613-463D-903E-64E16373DB45}" type="datetimeFigureOut">
              <a:rPr lang="en-GB" smtClean="0"/>
              <a:t>21/06/2024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3A2179-7B06-F296-C577-180DAA449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46A622-6532-57D5-7BA2-ADE913F11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E187CE1-3359-4AF5-A3D6-6414831FB3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40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AE955F7-2EFE-3DC5-08C1-0F184BA4D3C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48122" y="1108364"/>
            <a:ext cx="6886823" cy="5349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64A1A2-FDD0-744F-937F-0C5D6174A6A4}"/>
              </a:ext>
            </a:extLst>
          </p:cNvPr>
          <p:cNvSpPr txBox="1"/>
          <p:nvPr/>
        </p:nvSpPr>
        <p:spPr>
          <a:xfrm>
            <a:off x="515348" y="220404"/>
            <a:ext cx="5119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Charge breeding system</a:t>
            </a: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1FF61D3-9D0F-D4AC-C8DF-0B44E485A50E}"/>
              </a:ext>
            </a:extLst>
          </p:cNvPr>
          <p:cNvCxnSpPr>
            <a:cxnSpLocks/>
          </p:cNvCxnSpPr>
          <p:nvPr/>
        </p:nvCxnSpPr>
        <p:spPr>
          <a:xfrm>
            <a:off x="626990" y="805179"/>
            <a:ext cx="4127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22BC5A7-CBB3-A634-DAA3-801750E767AF}"/>
              </a:ext>
            </a:extLst>
          </p:cNvPr>
          <p:cNvCxnSpPr>
            <a:cxnSpLocks/>
          </p:cNvCxnSpPr>
          <p:nvPr/>
        </p:nvCxnSpPr>
        <p:spPr>
          <a:xfrm flipH="1">
            <a:off x="8908473" y="4461164"/>
            <a:ext cx="735405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D576D13-7575-04C1-1F57-907CC87E851C}"/>
              </a:ext>
            </a:extLst>
          </p:cNvPr>
          <p:cNvCxnSpPr>
            <a:cxnSpLocks/>
          </p:cNvCxnSpPr>
          <p:nvPr/>
        </p:nvCxnSpPr>
        <p:spPr>
          <a:xfrm flipH="1">
            <a:off x="1828800" y="5112327"/>
            <a:ext cx="719322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19A9701-77A0-39EB-D396-955E047CE80E}"/>
              </a:ext>
            </a:extLst>
          </p:cNvPr>
          <p:cNvSpPr txBox="1"/>
          <p:nvPr/>
        </p:nvSpPr>
        <p:spPr>
          <a:xfrm>
            <a:off x="9643878" y="4137998"/>
            <a:ext cx="2325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 from GPS or HRS</a:t>
            </a:r>
          </a:p>
          <a:p>
            <a:r>
              <a:rPr lang="en-US" dirty="0">
                <a:solidFill>
                  <a:srgbClr val="FF0000"/>
                </a:solidFill>
              </a:rPr>
              <a:t>1+, CW, 30 keV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22D1BDB-42D1-2C88-E598-972C797BBABB}"/>
              </a:ext>
            </a:extLst>
          </p:cNvPr>
          <p:cNvSpPr txBox="1"/>
          <p:nvPr/>
        </p:nvSpPr>
        <p:spPr>
          <a:xfrm>
            <a:off x="9546896" y="5495744"/>
            <a:ext cx="16124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REXTRAP</a:t>
            </a:r>
          </a:p>
          <a:p>
            <a:r>
              <a:rPr lang="en-US" dirty="0"/>
              <a:t>   accumulation</a:t>
            </a:r>
          </a:p>
          <a:p>
            <a:r>
              <a:rPr lang="en-US" dirty="0"/>
              <a:t>   cooling</a:t>
            </a:r>
          </a:p>
          <a:p>
            <a:r>
              <a:rPr lang="en-US" dirty="0"/>
              <a:t>   bunching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14EDABB-F157-75FE-9028-35ED33066180}"/>
              </a:ext>
            </a:extLst>
          </p:cNvPr>
          <p:cNvCxnSpPr>
            <a:cxnSpLocks/>
          </p:cNvCxnSpPr>
          <p:nvPr/>
        </p:nvCxnSpPr>
        <p:spPr>
          <a:xfrm flipH="1" flipV="1">
            <a:off x="7846436" y="5077348"/>
            <a:ext cx="1700460" cy="6722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45D1B1E-565F-268E-6C75-C456D6D5C902}"/>
              </a:ext>
            </a:extLst>
          </p:cNvPr>
          <p:cNvCxnSpPr>
            <a:cxnSpLocks/>
          </p:cNvCxnSpPr>
          <p:nvPr/>
        </p:nvCxnSpPr>
        <p:spPr>
          <a:xfrm flipV="1">
            <a:off x="5169568" y="4277420"/>
            <a:ext cx="426121" cy="18184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8955B7D-443E-189A-6334-466ECC6903BB}"/>
              </a:ext>
            </a:extLst>
          </p:cNvPr>
          <p:cNvCxnSpPr>
            <a:cxnSpLocks/>
          </p:cNvCxnSpPr>
          <p:nvPr/>
        </p:nvCxnSpPr>
        <p:spPr>
          <a:xfrm flipH="1" flipV="1">
            <a:off x="5623634" y="3489261"/>
            <a:ext cx="208624" cy="7542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C497D29-8C31-ACF7-B9CC-A97E5F50D343}"/>
              </a:ext>
            </a:extLst>
          </p:cNvPr>
          <p:cNvCxnSpPr>
            <a:cxnSpLocks/>
          </p:cNvCxnSpPr>
          <p:nvPr/>
        </p:nvCxnSpPr>
        <p:spPr>
          <a:xfrm>
            <a:off x="3829889" y="3385837"/>
            <a:ext cx="0" cy="8576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AFD2A97-6105-51AB-5DDF-A5C02168890A}"/>
              </a:ext>
            </a:extLst>
          </p:cNvPr>
          <p:cNvSpPr txBox="1"/>
          <p:nvPr/>
        </p:nvSpPr>
        <p:spPr>
          <a:xfrm>
            <a:off x="4052020" y="6168806"/>
            <a:ext cx="243190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transfer section    electrostatic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D3BD5AE-DC6E-3363-1FD7-FB9A3C84AE89}"/>
              </a:ext>
            </a:extLst>
          </p:cNvPr>
          <p:cNvSpPr txBox="1"/>
          <p:nvPr/>
        </p:nvSpPr>
        <p:spPr>
          <a:xfrm rot="20645760">
            <a:off x="5840108" y="3128170"/>
            <a:ext cx="894020" cy="1200329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1+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30 keV</a:t>
            </a:r>
          </a:p>
          <a:p>
            <a:r>
              <a:rPr lang="en-US" dirty="0">
                <a:solidFill>
                  <a:srgbClr val="FF0000"/>
                </a:solidFill>
              </a:rPr>
              <a:t>pulsed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~10 us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D1EFE32-8578-45C7-B6CE-D0315012A5A1}"/>
              </a:ext>
            </a:extLst>
          </p:cNvPr>
          <p:cNvSpPr txBox="1"/>
          <p:nvPr/>
        </p:nvSpPr>
        <p:spPr>
          <a:xfrm>
            <a:off x="1671786" y="3354090"/>
            <a:ext cx="2068732" cy="92333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charge state mix</a:t>
            </a:r>
          </a:p>
          <a:p>
            <a:r>
              <a:rPr lang="en-US" dirty="0">
                <a:solidFill>
                  <a:srgbClr val="FF0000"/>
                </a:solidFill>
              </a:rPr>
              <a:t>5 keV/u</a:t>
            </a:r>
          </a:p>
          <a:p>
            <a:r>
              <a:rPr lang="en-US" dirty="0">
                <a:solidFill>
                  <a:srgbClr val="FF0000"/>
                </a:solidFill>
              </a:rPr>
              <a:t>pulsed ~20-800 us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838EF6F-B752-DDA3-67EB-0E58CEF3DF16}"/>
              </a:ext>
            </a:extLst>
          </p:cNvPr>
          <p:cNvSpPr txBox="1"/>
          <p:nvPr/>
        </p:nvSpPr>
        <p:spPr>
          <a:xfrm>
            <a:off x="7026315" y="394304"/>
            <a:ext cx="110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REXEBIS</a:t>
            </a:r>
          </a:p>
          <a:p>
            <a:r>
              <a:rPr lang="en-US" dirty="0"/>
              <a:t>   1+ -&gt; q+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BA72DAF0-850F-BFCA-0BEF-DD3CE4F2A35D}"/>
              </a:ext>
            </a:extLst>
          </p:cNvPr>
          <p:cNvCxnSpPr>
            <a:cxnSpLocks/>
            <a:stCxn id="32" idx="2"/>
          </p:cNvCxnSpPr>
          <p:nvPr/>
        </p:nvCxnSpPr>
        <p:spPr>
          <a:xfrm flipH="1">
            <a:off x="7280875" y="1040635"/>
            <a:ext cx="297835" cy="7637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80AA6E8C-76A3-761B-6BA9-C5356ECE908B}"/>
              </a:ext>
            </a:extLst>
          </p:cNvPr>
          <p:cNvCxnSpPr>
            <a:cxnSpLocks/>
          </p:cNvCxnSpPr>
          <p:nvPr/>
        </p:nvCxnSpPr>
        <p:spPr>
          <a:xfrm>
            <a:off x="2436171" y="2300288"/>
            <a:ext cx="1579759" cy="7283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B99EF7EF-AD2D-CF6E-9E0A-AE8518547795}"/>
              </a:ext>
            </a:extLst>
          </p:cNvPr>
          <p:cNvSpPr txBox="1"/>
          <p:nvPr/>
        </p:nvSpPr>
        <p:spPr>
          <a:xfrm>
            <a:off x="1237551" y="1804384"/>
            <a:ext cx="14256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Achromatic mass separator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5A1A1F5-7F32-D7F2-5EE7-16733F325180}"/>
              </a:ext>
            </a:extLst>
          </p:cNvPr>
          <p:cNvSpPr txBox="1"/>
          <p:nvPr/>
        </p:nvSpPr>
        <p:spPr>
          <a:xfrm>
            <a:off x="800045" y="5413263"/>
            <a:ext cx="1692102" cy="646331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beam to </a:t>
            </a:r>
            <a:r>
              <a:rPr lang="en-US" dirty="0" err="1">
                <a:solidFill>
                  <a:srgbClr val="FF0000"/>
                </a:solidFill>
              </a:rPr>
              <a:t>linac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rgbClr val="FF0000"/>
                </a:solidFill>
              </a:rPr>
              <a:t>selected q+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2937550-E67C-7B40-166B-84DA75147E74}"/>
              </a:ext>
            </a:extLst>
          </p:cNvPr>
          <p:cNvCxnSpPr>
            <a:cxnSpLocks/>
          </p:cNvCxnSpPr>
          <p:nvPr/>
        </p:nvCxnSpPr>
        <p:spPr>
          <a:xfrm flipV="1">
            <a:off x="5608849" y="1966627"/>
            <a:ext cx="765367" cy="59295"/>
          </a:xfrm>
          <a:prstGeom prst="straightConnector1">
            <a:avLst/>
          </a:prstGeom>
          <a:ln w="3810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E87BF98-1AD9-9655-51C3-5F57892E1C3C}"/>
              </a:ext>
            </a:extLst>
          </p:cNvPr>
          <p:cNvSpPr txBox="1"/>
          <p:nvPr/>
        </p:nvSpPr>
        <p:spPr>
          <a:xfrm>
            <a:off x="9490920" y="1237843"/>
            <a:ext cx="240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Repetition rate 2-50 Hz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01940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7">
            <a:extLst>
              <a:ext uri="{FF2B5EF4-FFF2-40B4-BE49-F238E27FC236}">
                <a16:creationId xmlns:a16="http://schemas.microsoft.com/office/drawing/2014/main" id="{D8CB7320-6683-C90F-6D10-42F84BCC2A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357" y="482352"/>
            <a:ext cx="9406365" cy="322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E673304-4BF4-CE25-966D-8A017E62D062}"/>
              </a:ext>
            </a:extLst>
          </p:cNvPr>
          <p:cNvSpPr txBox="1"/>
          <p:nvPr/>
        </p:nvSpPr>
        <p:spPr>
          <a:xfrm>
            <a:off x="144940" y="7091285"/>
            <a:ext cx="1103359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How can one manage without gun coil?</a:t>
            </a:r>
          </a:p>
          <a:p>
            <a:r>
              <a:rPr lang="en-GB" sz="1600" dirty="0"/>
              <a:t>Also the collector coil much smaller than at CARIBU</a:t>
            </a:r>
          </a:p>
          <a:p>
            <a:endParaRPr lang="en-GB" sz="1600" dirty="0"/>
          </a:p>
          <a:p>
            <a:r>
              <a:rPr lang="en-GB" sz="1600" dirty="0"/>
              <a:t>HV break + bellow +water cooling of collector at ground</a:t>
            </a:r>
          </a:p>
          <a:p>
            <a:r>
              <a:rPr lang="en-GB" sz="1600" dirty="0"/>
              <a:t>Steerer coils at the gun cross for compensation of magnetic / stray field</a:t>
            </a:r>
          </a:p>
          <a:p>
            <a:r>
              <a:rPr lang="en-GB" sz="1600" dirty="0"/>
              <a:t>4 K doesn’t improve our vacuum situation, go for ~10 K at 2</a:t>
            </a:r>
            <a:r>
              <a:rPr lang="en-GB" sz="1600" baseline="30000" dirty="0"/>
              <a:t>nd</a:t>
            </a:r>
            <a:r>
              <a:rPr lang="en-GB" sz="1600" dirty="0"/>
              <a:t> stage</a:t>
            </a:r>
          </a:p>
          <a:p>
            <a:r>
              <a:rPr lang="en-GB" sz="1600" dirty="0"/>
              <a:t>HV break + bellow +water cooling of collector at ground</a:t>
            </a:r>
          </a:p>
          <a:p>
            <a:pPr marL="342900" indent="-342900">
              <a:buFontTx/>
              <a:buChar char="-"/>
              <a:defRPr/>
            </a:pPr>
            <a:r>
              <a:rPr lang="en-US" sz="1600" dirty="0">
                <a:solidFill>
                  <a:srgbClr val="FF0000"/>
                </a:solidFill>
              </a:rPr>
              <a:t>Higher stabilizing magnetic flux (than Brillouin)</a:t>
            </a:r>
          </a:p>
          <a:p>
            <a:pPr marL="342900" indent="-342900">
              <a:buFontTx/>
              <a:buChar char="-"/>
              <a:defRPr/>
            </a:pPr>
            <a:r>
              <a:rPr lang="en-US" sz="1600" dirty="0">
                <a:solidFill>
                  <a:srgbClr val="FF0000"/>
                </a:solidFill>
              </a:rPr>
              <a:t>More laminar electron beam with the same current density, easier beam dissipation in electron collector (than Brillouin)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B72ECE-233A-7666-CF02-604B66A1736E}"/>
              </a:ext>
            </a:extLst>
          </p:cNvPr>
          <p:cNvSpPr txBox="1"/>
          <p:nvPr/>
        </p:nvSpPr>
        <p:spPr>
          <a:xfrm>
            <a:off x="656374" y="348153"/>
            <a:ext cx="6391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 T EBIS upgrade – cryogenic version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9B98F8E-B012-DDCD-3DD8-78FB23D6468F}"/>
              </a:ext>
            </a:extLst>
          </p:cNvPr>
          <p:cNvCxnSpPr>
            <a:cxnSpLocks/>
          </p:cNvCxnSpPr>
          <p:nvPr/>
        </p:nvCxnSpPr>
        <p:spPr>
          <a:xfrm>
            <a:off x="746209" y="1010618"/>
            <a:ext cx="59933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2E08D1A2-3559-76DF-4F13-91324FD86D6D}"/>
              </a:ext>
            </a:extLst>
          </p:cNvPr>
          <p:cNvSpPr txBox="1"/>
          <p:nvPr/>
        </p:nvSpPr>
        <p:spPr>
          <a:xfrm>
            <a:off x="10201737" y="1727907"/>
            <a:ext cx="1073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collector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C1320A-21F1-2425-8E50-24BDEFE17633}"/>
              </a:ext>
            </a:extLst>
          </p:cNvPr>
          <p:cNvSpPr txBox="1"/>
          <p:nvPr/>
        </p:nvSpPr>
        <p:spPr>
          <a:xfrm>
            <a:off x="8631383" y="297686"/>
            <a:ext cx="1327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cryo-cooler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96B7BB-C7B7-D34E-938C-916C5E5FF0EE}"/>
              </a:ext>
            </a:extLst>
          </p:cNvPr>
          <p:cNvSpPr txBox="1"/>
          <p:nvPr/>
        </p:nvSpPr>
        <p:spPr>
          <a:xfrm>
            <a:off x="2036357" y="1278621"/>
            <a:ext cx="14135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2 A adjustable gun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22AD518-E643-0240-132D-10AF4DE501ED}"/>
              </a:ext>
            </a:extLst>
          </p:cNvPr>
          <p:cNvCxnSpPr>
            <a:cxnSpLocks/>
          </p:cNvCxnSpPr>
          <p:nvPr/>
        </p:nvCxnSpPr>
        <p:spPr>
          <a:xfrm flipH="1" flipV="1">
            <a:off x="6739539" y="2558836"/>
            <a:ext cx="650433" cy="104631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8BBC14A-4435-4CA4-E3D7-E8A76710E0D9}"/>
              </a:ext>
            </a:extLst>
          </p:cNvPr>
          <p:cNvSpPr txBox="1"/>
          <p:nvPr/>
        </p:nvSpPr>
        <p:spPr>
          <a:xfrm>
            <a:off x="9688945" y="3081993"/>
            <a:ext cx="186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A. Pikin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D10DF2-2BEB-E274-3E00-29FD6984B5F3}"/>
              </a:ext>
            </a:extLst>
          </p:cNvPr>
          <p:cNvSpPr txBox="1"/>
          <p:nvPr/>
        </p:nvSpPr>
        <p:spPr>
          <a:xfrm>
            <a:off x="322605" y="4199796"/>
            <a:ext cx="6840538" cy="213904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spcAft>
                <a:spcPts val="600"/>
              </a:spcAft>
              <a:defRPr/>
            </a:pPr>
            <a:r>
              <a:rPr lang="en-US" dirty="0"/>
              <a:t>* 5 T unshielded solenoid with cryocooler (identical to RT concept)</a:t>
            </a:r>
          </a:p>
          <a:p>
            <a:pPr eaLnBrk="1" hangingPunct="1">
              <a:spcAft>
                <a:spcPts val="600"/>
              </a:spcAft>
              <a:defRPr/>
            </a:pPr>
            <a:r>
              <a:rPr lang="en-US" dirty="0"/>
              <a:t>* 2 A  controllable current density gun (identical to RT concept)</a:t>
            </a:r>
          </a:p>
          <a:p>
            <a:pPr>
              <a:spcAft>
                <a:spcPts val="600"/>
              </a:spcAft>
              <a:defRPr/>
            </a:pPr>
            <a:r>
              <a:rPr lang="en-US" dirty="0"/>
              <a:t>* Warm bore, large ID=205 mm for vacuum and HV leads </a:t>
            </a:r>
          </a:p>
          <a:p>
            <a:pPr>
              <a:spcAft>
                <a:spcPts val="600"/>
              </a:spcAft>
              <a:defRPr/>
            </a:pPr>
            <a:r>
              <a:rPr lang="en-US" dirty="0"/>
              <a:t>* Includes independent cold drift tube structure</a:t>
            </a:r>
          </a:p>
          <a:p>
            <a:pPr>
              <a:spcAft>
                <a:spcPts val="600"/>
              </a:spcAft>
              <a:defRPr/>
            </a:pPr>
            <a:r>
              <a:rPr lang="en-GB" dirty="0"/>
              <a:t>* Cryocoolers (</a:t>
            </a:r>
            <a:r>
              <a:rPr lang="en-GB" dirty="0" err="1"/>
              <a:t>Sumimoto</a:t>
            </a:r>
            <a:r>
              <a:rPr lang="en-GB" dirty="0"/>
              <a:t>) =&gt; no weekly coolant </a:t>
            </a:r>
            <a:r>
              <a:rPr lang="en-GB" dirty="0" err="1"/>
              <a:t>refillings</a:t>
            </a:r>
            <a:endParaRPr lang="en-GB" dirty="0"/>
          </a:p>
          <a:p>
            <a:pPr>
              <a:spcAft>
                <a:spcPts val="600"/>
              </a:spcAft>
              <a:defRPr/>
            </a:pPr>
            <a:r>
              <a:rPr lang="en-US" dirty="0"/>
              <a:t>* Automatically contains built-in vacuum separation</a:t>
            </a:r>
          </a:p>
        </p:txBody>
      </p:sp>
      <p:sp>
        <p:nvSpPr>
          <p:cNvPr id="15363" name="TextBox 2">
            <a:extLst>
              <a:ext uri="{FF2B5EF4-FFF2-40B4-BE49-F238E27FC236}">
                <a16:creationId xmlns:a16="http://schemas.microsoft.com/office/drawing/2014/main" id="{7A03EC7C-8111-6C1E-B9C6-F4E3BA225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7630" y="7506783"/>
            <a:ext cx="5689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Proposed cold structure of drift tubes can utilize a </a:t>
            </a:r>
            <a:r>
              <a:rPr lang="en-US" altLang="en-US" sz="1800" dirty="0" err="1">
                <a:solidFill>
                  <a:srgbClr val="FF0000"/>
                </a:solidFill>
              </a:rPr>
              <a:t>Sumimoto</a:t>
            </a:r>
            <a:r>
              <a:rPr lang="en-US" altLang="en-US" sz="1800" dirty="0">
                <a:solidFill>
                  <a:srgbClr val="FF0000"/>
                </a:solidFill>
              </a:rPr>
              <a:t> cryocooler with parameters:</a:t>
            </a:r>
          </a:p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T2= 12-15K, P1=4-5W</a:t>
            </a:r>
          </a:p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T1=70-80K, P1=14W</a:t>
            </a:r>
          </a:p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Compressor: Air-cooled, P=2.6 kW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56C865-FD6F-5525-6850-CA6A0CF672BF}"/>
              </a:ext>
            </a:extLst>
          </p:cNvPr>
          <p:cNvSpPr txBox="1"/>
          <p:nvPr/>
        </p:nvSpPr>
        <p:spPr>
          <a:xfrm>
            <a:off x="7280463" y="5309714"/>
            <a:ext cx="45889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  <a:defRPr/>
            </a:pPr>
            <a:r>
              <a:rPr lang="en-GB" dirty="0"/>
              <a:t>Physical envelope</a:t>
            </a:r>
            <a:r>
              <a:rPr lang="en-GB" sz="1800" dirty="0"/>
              <a:t> – fit onto the platform?</a:t>
            </a:r>
          </a:p>
          <a:p>
            <a:pPr marL="342900" indent="-342900">
              <a:buFontTx/>
              <a:buChar char="-"/>
              <a:defRPr/>
            </a:pPr>
            <a:r>
              <a:rPr lang="en-GB" dirty="0"/>
              <a:t>New untested concept!</a:t>
            </a:r>
            <a:endParaRPr lang="en-GB" sz="1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6AD77A-B27F-CA9B-9F1D-B3278775DBF0}"/>
              </a:ext>
            </a:extLst>
          </p:cNvPr>
          <p:cNvSpPr txBox="1"/>
          <p:nvPr/>
        </p:nvSpPr>
        <p:spPr>
          <a:xfrm>
            <a:off x="6541938" y="3527461"/>
            <a:ext cx="2109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cryogenic structure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95C095A-C85A-AE95-6842-10B4664F1F5F}"/>
              </a:ext>
            </a:extLst>
          </p:cNvPr>
          <p:cNvSpPr txBox="1"/>
          <p:nvPr/>
        </p:nvSpPr>
        <p:spPr>
          <a:xfrm>
            <a:off x="1260445" y="2007091"/>
            <a:ext cx="967110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Low-intensive, incremental improvements on-going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Design of a cryogenic “paradigm-shift” device being pursued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An upgrade requires major resources in terms of money and manpower and a critical mass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Off-line testing is necessary, so a 5-year’s time-line is minimum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CEABE5-E796-955D-0038-1BAE7E72CA1A}"/>
              </a:ext>
            </a:extLst>
          </p:cNvPr>
          <p:cNvSpPr txBox="1"/>
          <p:nvPr/>
        </p:nvSpPr>
        <p:spPr>
          <a:xfrm>
            <a:off x="9184307" y="609417"/>
            <a:ext cx="19822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Summary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0DB2A24-1C4D-013F-7E72-6E056DBF95F2}"/>
              </a:ext>
            </a:extLst>
          </p:cNvPr>
          <p:cNvCxnSpPr>
            <a:cxnSpLocks/>
          </p:cNvCxnSpPr>
          <p:nvPr/>
        </p:nvCxnSpPr>
        <p:spPr>
          <a:xfrm>
            <a:off x="9184307" y="1194192"/>
            <a:ext cx="16320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55421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D8C7CC-9951-026D-4B83-BE29DABD38CB}"/>
              </a:ext>
            </a:extLst>
          </p:cNvPr>
          <p:cNvSpPr txBox="1"/>
          <p:nvPr/>
        </p:nvSpPr>
        <p:spPr>
          <a:xfrm>
            <a:off x="5218545" y="2909454"/>
            <a:ext cx="1572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3418183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BB86BCC-27AE-DB35-0A94-99253F575391}"/>
              </a:ext>
            </a:extLst>
          </p:cNvPr>
          <p:cNvSpPr txBox="1"/>
          <p:nvPr/>
        </p:nvSpPr>
        <p:spPr>
          <a:xfrm>
            <a:off x="546686" y="1244049"/>
            <a:ext cx="704666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1. REXTRAP solenoid – consolidation request pending	        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26 years old, no spare</a:t>
            </a:r>
            <a:b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limited knowledge about de- and re-energization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0FA891-9C86-0631-AE35-5C413B079C2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19" t="15917" r="26469" b="21299"/>
          <a:stretch/>
        </p:blipFill>
        <p:spPr>
          <a:xfrm>
            <a:off x="8047872" y="1893420"/>
            <a:ext cx="3597442" cy="334868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282B24-D86E-3290-4820-D00263D41535}"/>
              </a:ext>
            </a:extLst>
          </p:cNvPr>
          <p:cNvSpPr txBox="1"/>
          <p:nvPr/>
        </p:nvSpPr>
        <p:spPr>
          <a:xfrm>
            <a:off x="546686" y="2351520"/>
            <a:ext cx="6096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2. REXTRAP efficiency</a:t>
            </a:r>
          </a:p>
          <a:p>
            <a:pPr lvl="1"/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&lt; 50%, losses at the injection side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poor efficiency for light elements (A&lt;10)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REXTRAP operation</a:t>
            </a: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difficult to set up,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numerous</a:t>
            </a: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elements and parameters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4. REXTRAP reliability</a:t>
            </a:r>
          </a:p>
          <a:p>
            <a:pPr lvl="1"/>
            <a:r>
              <a:rPr lang="en-US" b="1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increasing problems with internal discharges / beam disturbance</a:t>
            </a:r>
            <a:endParaRPr lang="en-US" b="1" i="1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until now mitigated by lowering critical voltages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/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not identified the exact reasons despite several dedicated MDs and internal inspections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77B8CF5-6097-15C7-0C00-D93E6279D003}"/>
              </a:ext>
            </a:extLst>
          </p:cNvPr>
          <p:cNvSpPr txBox="1">
            <a:spLocks/>
          </p:cNvSpPr>
          <p:nvPr/>
        </p:nvSpPr>
        <p:spPr>
          <a:xfrm>
            <a:off x="6642686" y="325176"/>
            <a:ext cx="5017592" cy="73027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Calibri" panose="020F0502020204030204" pitchFamily="34" charset="0"/>
                <a:ea typeface="Verdana" charset="0"/>
                <a:cs typeface="Calibri" panose="020F0502020204030204" pitchFamily="34" charset="0"/>
              </a:rPr>
              <a:t>REXTRAP concerns</a:t>
            </a:r>
            <a:endParaRPr lang="en-GB" sz="3200" dirty="0">
              <a:latin typeface="Calibri" panose="020F0502020204030204" pitchFamily="34" charset="0"/>
              <a:ea typeface="Verdana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7256AC7-A151-01EF-2046-9FA84DB3BCD2}"/>
              </a:ext>
            </a:extLst>
          </p:cNvPr>
          <p:cNvCxnSpPr>
            <a:cxnSpLocks/>
          </p:cNvCxnSpPr>
          <p:nvPr/>
        </p:nvCxnSpPr>
        <p:spPr>
          <a:xfrm flipV="1">
            <a:off x="7593354" y="1020708"/>
            <a:ext cx="3109939" cy="32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1D6E476-052A-815F-0C12-477016B7CC50}"/>
              </a:ext>
            </a:extLst>
          </p:cNvPr>
          <p:cNvSpPr txBox="1"/>
          <p:nvPr/>
        </p:nvSpPr>
        <p:spPr>
          <a:xfrm>
            <a:off x="7963328" y="5480471"/>
            <a:ext cx="4007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Complete renovation during LS3?</a:t>
            </a:r>
          </a:p>
          <a:p>
            <a:endParaRPr lang="en-US" b="1" i="1" dirty="0"/>
          </a:p>
          <a:p>
            <a:r>
              <a:rPr lang="en-US" b="1" i="1" dirty="0"/>
              <a:t>Exchange for an RFQ cooler-buncher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2671579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4B1006-0F94-B609-90B6-AE2674C270B8}"/>
              </a:ext>
            </a:extLst>
          </p:cNvPr>
          <p:cNvSpPr txBox="1"/>
          <p:nvPr/>
        </p:nvSpPr>
        <p:spPr>
          <a:xfrm>
            <a:off x="1292593" y="1523484"/>
            <a:ext cx="96068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254A2E-33C1-54C6-A485-5C04D084B828}"/>
              </a:ext>
            </a:extLst>
          </p:cNvPr>
          <p:cNvSpPr txBox="1"/>
          <p:nvPr/>
        </p:nvSpPr>
        <p:spPr>
          <a:xfrm>
            <a:off x="7080664" y="499486"/>
            <a:ext cx="412954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ea typeface="Calibri" panose="020F0502020204030204" pitchFamily="34" charset="0"/>
              </a:rPr>
              <a:t>First phase of a 5 T system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B003D5AE-CAA2-6C19-092E-94B297E726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4" t="28548" r="17518" b="16162"/>
          <a:stretch/>
        </p:blipFill>
        <p:spPr bwMode="auto">
          <a:xfrm>
            <a:off x="8132586" y="1536753"/>
            <a:ext cx="3381357" cy="1905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CBE0B98-FA52-CBB7-CE58-660287702CA5}"/>
              </a:ext>
            </a:extLst>
          </p:cNvPr>
          <p:cNvSpPr txBox="1"/>
          <p:nvPr/>
        </p:nvSpPr>
        <p:spPr>
          <a:xfrm>
            <a:off x="760344" y="1253286"/>
            <a:ext cx="7597076" cy="2492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Electron beam and ion beam simulations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Engineering simulations (vacuum, heat, magnetic fields)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Production of the electron gun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Tests of electron gun at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</a:rPr>
              <a:t>TwinEBIS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Detailed design of complete system (stage before production drawings)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* Design specification of external parts</a:t>
            </a:r>
          </a:p>
          <a:p>
            <a:pPr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=&gt; prepared for launching production and procurement of external parts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ACD5D74-2D45-EC54-FA3D-223F92BDC0A4}"/>
              </a:ext>
            </a:extLst>
          </p:cNvPr>
          <p:cNvSpPr txBox="1"/>
          <p:nvPr/>
        </p:nvSpPr>
        <p:spPr>
          <a:xfrm>
            <a:off x="2320413" y="737361"/>
            <a:ext cx="1460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Deliverables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3997F741-907C-4A27-8230-4A5B9DB87D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094425"/>
              </p:ext>
            </p:extLst>
          </p:nvPr>
        </p:nvGraphicFramePr>
        <p:xfrm>
          <a:off x="527528" y="3976856"/>
          <a:ext cx="10986415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4945">
                  <a:extLst>
                    <a:ext uri="{9D8B030D-6E8A-4147-A177-3AD203B41FA5}">
                      <a16:colId xmlns:a16="http://schemas.microsoft.com/office/drawing/2014/main" val="800992201"/>
                    </a:ext>
                  </a:extLst>
                </a:gridCol>
                <a:gridCol w="1302327">
                  <a:extLst>
                    <a:ext uri="{9D8B030D-6E8A-4147-A177-3AD203B41FA5}">
                      <a16:colId xmlns:a16="http://schemas.microsoft.com/office/drawing/2014/main" val="922647294"/>
                    </a:ext>
                  </a:extLst>
                </a:gridCol>
                <a:gridCol w="1154545">
                  <a:extLst>
                    <a:ext uri="{9D8B030D-6E8A-4147-A177-3AD203B41FA5}">
                      <a16:colId xmlns:a16="http://schemas.microsoft.com/office/drawing/2014/main" val="1994113035"/>
                    </a:ext>
                  </a:extLst>
                </a:gridCol>
                <a:gridCol w="1439934">
                  <a:extLst>
                    <a:ext uri="{9D8B030D-6E8A-4147-A177-3AD203B41FA5}">
                      <a16:colId xmlns:a16="http://schemas.microsoft.com/office/drawing/2014/main" val="1366947506"/>
                    </a:ext>
                  </a:extLst>
                </a:gridCol>
                <a:gridCol w="3084408">
                  <a:extLst>
                    <a:ext uri="{9D8B030D-6E8A-4147-A177-3AD203B41FA5}">
                      <a16:colId xmlns:a16="http://schemas.microsoft.com/office/drawing/2014/main" val="1677480502"/>
                    </a:ext>
                  </a:extLst>
                </a:gridCol>
                <a:gridCol w="2990256">
                  <a:extLst>
                    <a:ext uri="{9D8B030D-6E8A-4147-A177-3AD203B41FA5}">
                      <a16:colId xmlns:a16="http://schemas.microsoft.com/office/drawing/2014/main" val="1215305366"/>
                    </a:ext>
                  </a:extLst>
                </a:gridCol>
              </a:tblGrid>
              <a:tr h="269226">
                <a:tc>
                  <a:txBody>
                    <a:bodyPr/>
                    <a:lstStyle/>
                    <a:p>
                      <a:r>
                        <a:rPr lang="en-US" dirty="0"/>
                        <a:t>Cost</a:t>
                      </a:r>
                    </a:p>
                    <a:p>
                      <a:r>
                        <a:rPr lang="en-US" dirty="0"/>
                        <a:t>(</a:t>
                      </a:r>
                      <a:r>
                        <a:rPr lang="en-US" dirty="0" err="1"/>
                        <a:t>kCHF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Manpower</a:t>
                      </a:r>
                      <a:br>
                        <a:rPr lang="en-US" dirty="0"/>
                      </a:br>
                      <a:r>
                        <a:rPr lang="en-US" dirty="0"/>
                        <a:t>(FTE)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Involved groups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 span</a:t>
                      </a:r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/>
                        <a:t>Benefits                                            </a:t>
                      </a:r>
                      <a:r>
                        <a:rPr lang="en-US" dirty="0"/>
                        <a:t>Risks and Drawbacks</a:t>
                      </a:r>
                    </a:p>
                    <a:p>
                      <a:r>
                        <a:rPr lang="en-GB" dirty="0"/>
                        <a:t>                 (compared to Full 5 T EBIS upgrade)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Risks and Drawbacks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66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&lt;200 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~4.5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BE-ABP, TE-VSC, EN-MME,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TE-MSC, TE-CRG, SY-BI,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SY-STI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 years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(After finished first phase, expect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4.5 years until operational system)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/>
                        <a:t>+ Assure fully successful and optimal design concept before committing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+ Reduced initial peak workload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/>
                        <a:t>- Later final implementation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/>
                        <a:t>- Postpones addressing old REX and </a:t>
                      </a:r>
                      <a:r>
                        <a:rPr lang="en-GB" sz="1600" dirty="0" err="1"/>
                        <a:t>TwinEBIS</a:t>
                      </a:r>
                      <a:r>
                        <a:rPr lang="en-GB" sz="1600" dirty="0"/>
                        <a:t> solenoids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5833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79425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699B5A-2D00-6E8A-1A63-7B0E63825832}"/>
              </a:ext>
            </a:extLst>
          </p:cNvPr>
          <p:cNvSpPr txBox="1"/>
          <p:nvPr/>
        </p:nvSpPr>
        <p:spPr>
          <a:xfrm>
            <a:off x="6650631" y="432840"/>
            <a:ext cx="529431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 T EBIS upgrade – RT version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9421208-9B01-2F38-DA80-4C84B2014F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7450953"/>
              </p:ext>
            </p:extLst>
          </p:nvPr>
        </p:nvGraphicFramePr>
        <p:xfrm>
          <a:off x="925625" y="4602714"/>
          <a:ext cx="6683150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532">
                  <a:extLst>
                    <a:ext uri="{9D8B030D-6E8A-4147-A177-3AD203B41FA5}">
                      <a16:colId xmlns:a16="http://schemas.microsoft.com/office/drawing/2014/main" val="800992201"/>
                    </a:ext>
                  </a:extLst>
                </a:gridCol>
                <a:gridCol w="1256313">
                  <a:extLst>
                    <a:ext uri="{9D8B030D-6E8A-4147-A177-3AD203B41FA5}">
                      <a16:colId xmlns:a16="http://schemas.microsoft.com/office/drawing/2014/main" val="922647294"/>
                    </a:ext>
                  </a:extLst>
                </a:gridCol>
                <a:gridCol w="2629099">
                  <a:extLst>
                    <a:ext uri="{9D8B030D-6E8A-4147-A177-3AD203B41FA5}">
                      <a16:colId xmlns:a16="http://schemas.microsoft.com/office/drawing/2014/main" val="1994113035"/>
                    </a:ext>
                  </a:extLst>
                </a:gridCol>
                <a:gridCol w="1160206">
                  <a:extLst>
                    <a:ext uri="{9D8B030D-6E8A-4147-A177-3AD203B41FA5}">
                      <a16:colId xmlns:a16="http://schemas.microsoft.com/office/drawing/2014/main" val="20166659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Hardware cost (</a:t>
                      </a:r>
                      <a:r>
                        <a:rPr lang="en-US" sz="1600" dirty="0" err="1"/>
                        <a:t>kCHF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Manpower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(FTE)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Involved groups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Timeline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66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~1.5 MCHF</a:t>
                      </a:r>
                    </a:p>
                    <a:p>
                      <a:r>
                        <a:rPr lang="en-US" sz="1600" b="0" dirty="0"/>
                        <a:t>(solenoid &gt;30% of the total cost)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BE-ABP, TE-VSC, EN-MME, TE-MSC, EN-ACE, TE-CRG, SY-EPC, EP-DT, BE-CSS, BE-CEM, SY-BI, BE-OP, SY-STI, BE-GM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Estimated project time </a:t>
                      </a:r>
                      <a:r>
                        <a:rPr lang="en-GB" sz="1600" b="1" dirty="0"/>
                        <a:t>&gt;5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583321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D21FEC2-F2A8-72AF-7806-5B27B8ED0DCC}"/>
              </a:ext>
            </a:extLst>
          </p:cNvPr>
          <p:cNvSpPr txBox="1"/>
          <p:nvPr/>
        </p:nvSpPr>
        <p:spPr>
          <a:xfrm>
            <a:off x="8294547" y="5282649"/>
            <a:ext cx="29718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NB! O</a:t>
            </a:r>
            <a:r>
              <a:rPr lang="en-US" sz="1800" dirty="0"/>
              <a:t>nce operational, a spare solenoid would be needed</a:t>
            </a:r>
            <a:endParaRPr lang="en-GB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0F04D69-AE2B-C73C-5D4E-6297450F31FB}"/>
              </a:ext>
            </a:extLst>
          </p:cNvPr>
          <p:cNvSpPr txBox="1"/>
          <p:nvPr/>
        </p:nvSpPr>
        <p:spPr>
          <a:xfrm>
            <a:off x="1911261" y="6463004"/>
            <a:ext cx="6596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i="1" dirty="0"/>
              <a:t>Tentative group assignment and estimations by FW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2EE05D1-F10B-E084-C2AE-0440AA2C8141}"/>
              </a:ext>
            </a:extLst>
          </p:cNvPr>
          <p:cNvSpPr txBox="1"/>
          <p:nvPr/>
        </p:nvSpPr>
        <p:spPr>
          <a:xfrm>
            <a:off x="412956" y="4049829"/>
            <a:ext cx="400172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01D077-95C9-F56A-7FDD-47A4AB745F3D}"/>
              </a:ext>
            </a:extLst>
          </p:cNvPr>
          <p:cNvSpPr txBox="1"/>
          <p:nvPr/>
        </p:nvSpPr>
        <p:spPr>
          <a:xfrm>
            <a:off x="-2122375" y="3611318"/>
            <a:ext cx="6096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	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352EEAA-B482-9722-2DD9-71F6055745ED}"/>
              </a:ext>
            </a:extLst>
          </p:cNvPr>
          <p:cNvGraphicFramePr>
            <a:graphicFrameLocks noGrp="1"/>
          </p:cNvGraphicFramePr>
          <p:nvPr/>
        </p:nvGraphicFramePr>
        <p:xfrm>
          <a:off x="918719" y="1259252"/>
          <a:ext cx="10608712" cy="319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45160">
                  <a:extLst>
                    <a:ext uri="{9D8B030D-6E8A-4147-A177-3AD203B41FA5}">
                      <a16:colId xmlns:a16="http://schemas.microsoft.com/office/drawing/2014/main" val="542039057"/>
                    </a:ext>
                  </a:extLst>
                </a:gridCol>
                <a:gridCol w="3646672">
                  <a:extLst>
                    <a:ext uri="{9D8B030D-6E8A-4147-A177-3AD203B41FA5}">
                      <a16:colId xmlns:a16="http://schemas.microsoft.com/office/drawing/2014/main" val="2253044229"/>
                    </a:ext>
                  </a:extLst>
                </a:gridCol>
                <a:gridCol w="3616880">
                  <a:extLst>
                    <a:ext uri="{9D8B030D-6E8A-4147-A177-3AD203B41FA5}">
                      <a16:colId xmlns:a16="http://schemas.microsoft.com/office/drawing/2014/main" val="5477833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1. Preparatory studies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 Hardware  procurement and preparation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 Installation an tests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2268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Principal investigator / project management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Electron and ion beam simulation</a:t>
                      </a:r>
                      <a:b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</a:br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</a:t>
                      </a:r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electron gun design (laminarity, compression)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electron collector design (e- reflection, energy deposition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ion injection acceptance / phase space matching / trapping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ion extraction simulation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error studies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beam optics for 1+ ion injection branch at test bench</a:t>
                      </a:r>
                    </a:p>
                    <a:p>
                      <a:endParaRPr lang="en-GB" sz="1000" dirty="0"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Theoretical studies		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instabilities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ion breeding performance</a:t>
                      </a:r>
                    </a:p>
                    <a:p>
                      <a:endParaRPr lang="en-GB" sz="1000" dirty="0"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Concept studies and engineering simulations	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evaluate and decide on design concepts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vacuum simulations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heat dissipation gun and collector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 stray magnetic field for turbo pumps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Magnet 			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specification and follow-up of production process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acceptance testing incl. field measurement	</a:t>
                      </a:r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</a:t>
                      </a:r>
                    </a:p>
                    <a:p>
                      <a:r>
                        <a:rPr lang="en-GB" sz="1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Mechanical design</a:t>
                      </a:r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and production of manufacturing drawings</a:t>
                      </a:r>
                      <a:b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</a:br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Integration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		</a:t>
                      </a:r>
                      <a:endParaRPr lang="en-GB" sz="10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Design and production of HV gas feed breaks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Installation cooling water and compressed air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Ordering, medication and installation of larger motor-generator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Installation of vacuum system, incl. controls	</a:t>
                      </a:r>
                    </a:p>
                    <a:p>
                      <a:r>
                        <a:rPr lang="en-US" sz="1000" dirty="0"/>
                        <a:t>Installation of PSU, incl. low-level controls</a:t>
                      </a:r>
                    </a:p>
                    <a:p>
                      <a:r>
                        <a:rPr lang="en-US" sz="1000" dirty="0"/>
                        <a:t>Gas injection		   	</a:t>
                      </a:r>
                    </a:p>
                    <a:p>
                      <a:r>
                        <a:rPr lang="en-US" sz="1000" dirty="0"/>
                        <a:t>Ordering and installation HV platform + racks	</a:t>
                      </a:r>
                      <a:endParaRPr lang="en-US" sz="1000" dirty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lang="en-US" sz="1000" dirty="0"/>
                        <a:t>HV cage modification</a:t>
                      </a:r>
                    </a:p>
                    <a:p>
                      <a:r>
                        <a:rPr lang="en-US" sz="1000" dirty="0"/>
                        <a:t>Timing, Controls, Function generation  </a:t>
                      </a:r>
                    </a:p>
                    <a:p>
                      <a:r>
                        <a:rPr lang="en-US" sz="1000" dirty="0"/>
                        <a:t>Beam diagnostics (incl. test bench) 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Assembly		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Controls applications		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Preparation of test bench</a:t>
                      </a:r>
                      <a:r>
                        <a:rPr lang="en-GB" sz="105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	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ion extraction line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separator magnet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external 1+ ion source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beam diagnostics (emittance meter and TOF)</a:t>
                      </a:r>
                      <a:r>
                        <a:rPr lang="en-GB" sz="105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	</a:t>
                      </a: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Commissioning tests at test bench</a:t>
                      </a:r>
                      <a:r>
                        <a:rPr lang="en-GB" sz="105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	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gun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collector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electron beam transmission tests as function of current and B-fields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characterisation of gas injected ions</a:t>
                      </a:r>
                    </a:p>
                    <a:p>
                      <a:r>
                        <a:rPr lang="en-GB" sz="9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   ion injection tests and characterisation of the breeding performance</a:t>
                      </a:r>
                    </a:p>
                    <a:p>
                      <a:endParaRPr lang="en-GB" sz="1050" dirty="0"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r>
                        <a:rPr lang="en-GB" sz="1000" dirty="0"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Final installation and commissioning</a:t>
                      </a:r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297495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51E27F0-2274-8435-586E-EAE162ECB2C0}"/>
              </a:ext>
            </a:extLst>
          </p:cNvPr>
          <p:cNvSpPr txBox="1"/>
          <p:nvPr/>
        </p:nvSpPr>
        <p:spPr>
          <a:xfrm rot="16200000">
            <a:off x="0" y="2420963"/>
            <a:ext cx="110121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Tasks</a:t>
            </a:r>
            <a:endParaRPr lang="en-GB" sz="2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BFB00AE-1162-441B-BBF6-DA0A230F2013}"/>
              </a:ext>
            </a:extLst>
          </p:cNvPr>
          <p:cNvCxnSpPr>
            <a:cxnSpLocks/>
          </p:cNvCxnSpPr>
          <p:nvPr/>
        </p:nvCxnSpPr>
        <p:spPr>
          <a:xfrm>
            <a:off x="6766134" y="1017615"/>
            <a:ext cx="487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EFC4232-3560-C516-EE1B-4317C0892976}"/>
              </a:ext>
            </a:extLst>
          </p:cNvPr>
          <p:cNvSpPr txBox="1"/>
          <p:nvPr/>
        </p:nvSpPr>
        <p:spPr>
          <a:xfrm>
            <a:off x="2226409" y="977700"/>
            <a:ext cx="62388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Goals</a:t>
            </a:r>
            <a:endParaRPr lang="en-GB" sz="135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28AB888-2B62-2791-8190-87FB6026FDC8}"/>
              </a:ext>
            </a:extLst>
          </p:cNvPr>
          <p:cNvSpPr txBox="1"/>
          <p:nvPr/>
        </p:nvSpPr>
        <p:spPr>
          <a:xfrm>
            <a:off x="8220307" y="1024518"/>
            <a:ext cx="189571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Machine modifications</a:t>
            </a:r>
            <a:endParaRPr lang="en-GB" sz="135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F25DA1E-D908-C7C7-CFF0-3B1E058961B0}"/>
              </a:ext>
            </a:extLst>
          </p:cNvPr>
          <p:cNvSpPr txBox="1"/>
          <p:nvPr/>
        </p:nvSpPr>
        <p:spPr>
          <a:xfrm>
            <a:off x="1859282" y="1379069"/>
            <a:ext cx="16882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A. Higher ion charge</a:t>
            </a:r>
          </a:p>
          <a:p>
            <a:r>
              <a:rPr lang="en-US" sz="900" dirty="0"/>
              <a:t>   =&gt; reach higher beam energy</a:t>
            </a:r>
          </a:p>
          <a:p>
            <a:r>
              <a:rPr lang="en-US" sz="900" dirty="0"/>
              <a:t>   =&gt; of use in storage ring?</a:t>
            </a:r>
            <a:endParaRPr lang="en-GB" sz="9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0B9E1B2-7C13-49DE-A53E-8267A70AA448}"/>
              </a:ext>
            </a:extLst>
          </p:cNvPr>
          <p:cNvSpPr txBox="1"/>
          <p:nvPr/>
        </p:nvSpPr>
        <p:spPr>
          <a:xfrm>
            <a:off x="1820113" y="1951762"/>
            <a:ext cx="2350323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B. Shorter breeding time</a:t>
            </a:r>
          </a:p>
          <a:p>
            <a:r>
              <a:rPr lang="en-US" sz="1200" baseline="-25000" dirty="0"/>
              <a:t>   </a:t>
            </a:r>
            <a:r>
              <a:rPr lang="en-US" sz="900" dirty="0"/>
              <a:t>=&gt; reach shorter t</a:t>
            </a:r>
            <a:r>
              <a:rPr lang="en-US" sz="900" baseline="-25000" dirty="0"/>
              <a:t>1/2</a:t>
            </a:r>
          </a:p>
          <a:p>
            <a:r>
              <a:rPr lang="en-US" sz="900" dirty="0"/>
              <a:t>   =&gt; higher repetition rate </a:t>
            </a:r>
            <a:br>
              <a:rPr lang="en-US" sz="900" dirty="0"/>
            </a:br>
            <a:r>
              <a:rPr lang="en-US" sz="900" dirty="0"/>
              <a:t>        </a:t>
            </a:r>
            <a:r>
              <a:rPr lang="en-US" sz="825" dirty="0"/>
              <a:t>(less instantaneous extracted peak current)</a:t>
            </a:r>
            <a:endParaRPr lang="en-GB" sz="1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8B3F19-0AC1-2808-9B94-C33D51F60216}"/>
              </a:ext>
            </a:extLst>
          </p:cNvPr>
          <p:cNvSpPr txBox="1"/>
          <p:nvPr/>
        </p:nvSpPr>
        <p:spPr>
          <a:xfrm>
            <a:off x="1825464" y="2665172"/>
            <a:ext cx="22846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C. Higher efficiency</a:t>
            </a:r>
          </a:p>
          <a:p>
            <a:r>
              <a:rPr lang="en-US" sz="900" dirty="0"/>
              <a:t>    =&gt; shorter data taking time</a:t>
            </a:r>
          </a:p>
          <a:p>
            <a:r>
              <a:rPr lang="en-US" sz="900" dirty="0"/>
              <a:t>   =&gt; reach more exotic isotopes /reactions</a:t>
            </a:r>
            <a:endParaRPr lang="en-GB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C73F4E-FBFA-30BD-4A13-8A633A502E88}"/>
              </a:ext>
            </a:extLst>
          </p:cNvPr>
          <p:cNvSpPr txBox="1"/>
          <p:nvPr/>
        </p:nvSpPr>
        <p:spPr>
          <a:xfrm>
            <a:off x="1820112" y="3241635"/>
            <a:ext cx="231986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D. Less residual contaminants</a:t>
            </a:r>
          </a:p>
          <a:p>
            <a:r>
              <a:rPr lang="en-US" sz="900" dirty="0"/>
              <a:t>    =&gt; increase number of available isotopes</a:t>
            </a:r>
            <a:endParaRPr lang="en-GB" sz="9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14EEC7-D64E-8E84-AD49-EF281535052A}"/>
              </a:ext>
            </a:extLst>
          </p:cNvPr>
          <p:cNvSpPr txBox="1"/>
          <p:nvPr/>
        </p:nvSpPr>
        <p:spPr>
          <a:xfrm>
            <a:off x="1820113" y="3699715"/>
            <a:ext cx="192315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E. Higher beam intensities</a:t>
            </a:r>
          </a:p>
          <a:p>
            <a:r>
              <a:rPr lang="en-US" sz="900" dirty="0"/>
              <a:t>    =&gt; not sure there’s a need?</a:t>
            </a:r>
            <a:endParaRPr lang="en-GB" sz="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6233DC-05D5-28E5-214A-DD7D51F8A7D0}"/>
              </a:ext>
            </a:extLst>
          </p:cNvPr>
          <p:cNvSpPr txBox="1"/>
          <p:nvPr/>
        </p:nvSpPr>
        <p:spPr>
          <a:xfrm>
            <a:off x="1797400" y="4146406"/>
            <a:ext cx="194957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F. Slower ion extraction</a:t>
            </a:r>
          </a:p>
          <a:p>
            <a:r>
              <a:rPr lang="en-US" sz="900" dirty="0"/>
              <a:t>   =&gt; lower instantaneous beam rate</a:t>
            </a:r>
            <a:endParaRPr lang="en-GB" sz="9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C8651B2-87E5-707A-9DA1-C0E995E1E98D}"/>
              </a:ext>
            </a:extLst>
          </p:cNvPr>
          <p:cNvSpPr txBox="1"/>
          <p:nvPr/>
        </p:nvSpPr>
        <p:spPr>
          <a:xfrm>
            <a:off x="1790316" y="4553068"/>
            <a:ext cx="17179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G. Faster ion extraction</a:t>
            </a:r>
          </a:p>
          <a:p>
            <a:r>
              <a:rPr lang="en-US" sz="900" dirty="0"/>
              <a:t>   =&gt; of interest for ISS?</a:t>
            </a:r>
            <a:endParaRPr lang="en-GB" sz="9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ACDAE6-9B62-356F-BE69-2E1180FF9C94}"/>
              </a:ext>
            </a:extLst>
          </p:cNvPr>
          <p:cNvSpPr txBox="1"/>
          <p:nvPr/>
        </p:nvSpPr>
        <p:spPr>
          <a:xfrm>
            <a:off x="8516206" y="1275194"/>
            <a:ext cx="142058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(in order of complexity </a:t>
            </a:r>
            <a:r>
              <a:rPr lang="en-US" sz="900" dirty="0">
                <a:sym typeface="Symbol" panose="05050102010706020507" pitchFamily="18" charset="2"/>
              </a:rPr>
              <a:t></a:t>
            </a:r>
            <a:r>
              <a:rPr lang="en-US" sz="900" dirty="0"/>
              <a:t>)</a:t>
            </a:r>
            <a:endParaRPr lang="en-GB" sz="9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5BFA45-28B5-16FF-01D7-7DFA20101075}"/>
              </a:ext>
            </a:extLst>
          </p:cNvPr>
          <p:cNvSpPr txBox="1"/>
          <p:nvPr/>
        </p:nvSpPr>
        <p:spPr>
          <a:xfrm>
            <a:off x="7911606" y="1632986"/>
            <a:ext cx="2772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Increase injection aperture at REXTRAP</a:t>
            </a:r>
            <a:br>
              <a:rPr lang="en-US" sz="1200" dirty="0"/>
            </a:br>
            <a:r>
              <a:rPr lang="en-US" sz="1200" dirty="0"/>
              <a:t>C+, 2 weeks, YETS2023</a:t>
            </a:r>
            <a:endParaRPr lang="en-GB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DBFD3D8-E5F8-9CF0-54A7-B3CCF9EC6A0D}"/>
              </a:ext>
            </a:extLst>
          </p:cNvPr>
          <p:cNvSpPr txBox="1"/>
          <p:nvPr/>
        </p:nvSpPr>
        <p:spPr>
          <a:xfrm>
            <a:off x="7911606" y="2221609"/>
            <a:ext cx="21789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BJUT cathode</a:t>
            </a:r>
          </a:p>
          <a:p>
            <a:r>
              <a:rPr lang="en-US" sz="1200" dirty="0"/>
              <a:t>B+ D- I-, 2 months, YETS2023?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1AB39A-D015-558F-7566-63E465845DD0}"/>
              </a:ext>
            </a:extLst>
          </p:cNvPr>
          <p:cNvSpPr txBox="1"/>
          <p:nvPr/>
        </p:nvSpPr>
        <p:spPr>
          <a:xfrm>
            <a:off x="7909032" y="3348094"/>
            <a:ext cx="2043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Upgraded electron collector</a:t>
            </a:r>
          </a:p>
          <a:p>
            <a:r>
              <a:rPr lang="en-US" sz="1200" dirty="0"/>
              <a:t>B+ C? D? I?, 1 year, LS3</a:t>
            </a:r>
            <a:endParaRPr lang="en-GB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BA99E50-65D6-125D-B2BE-06FB6EBB0CB4}"/>
              </a:ext>
            </a:extLst>
          </p:cNvPr>
          <p:cNvSpPr txBox="1"/>
          <p:nvPr/>
        </p:nvSpPr>
        <p:spPr>
          <a:xfrm>
            <a:off x="7909031" y="2830967"/>
            <a:ext cx="16548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Ion pumps at REXEBIS</a:t>
            </a:r>
          </a:p>
          <a:p>
            <a:r>
              <a:rPr lang="en-US" sz="1200" dirty="0"/>
              <a:t>D+ I+, LS3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2A8E012-F9AA-463F-D473-18CDBB481978}"/>
              </a:ext>
            </a:extLst>
          </p:cNvPr>
          <p:cNvSpPr txBox="1"/>
          <p:nvPr/>
        </p:nvSpPr>
        <p:spPr>
          <a:xfrm>
            <a:off x="7932666" y="4474579"/>
            <a:ext cx="1569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RFQ cooler-buncher</a:t>
            </a:r>
          </a:p>
          <a:p>
            <a:r>
              <a:rPr lang="en-US" sz="1200" dirty="0"/>
              <a:t>C+ E+ H+ I?, &gt;3 years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5107BF4-7530-7627-1CF5-FA092E08B9B9}"/>
              </a:ext>
            </a:extLst>
          </p:cNvPr>
          <p:cNvSpPr txBox="1"/>
          <p:nvPr/>
        </p:nvSpPr>
        <p:spPr>
          <a:xfrm>
            <a:off x="7922227" y="4984124"/>
            <a:ext cx="25069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Multi-Reflection TOF</a:t>
            </a:r>
          </a:p>
          <a:p>
            <a:r>
              <a:rPr lang="en-US" sz="1200" dirty="0"/>
              <a:t>D+ H- I-, &gt;3 years, requires RFQ-CB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2EBD335-8FF0-82D4-9896-DF6177926B16}"/>
              </a:ext>
            </a:extLst>
          </p:cNvPr>
          <p:cNvSpPr txBox="1"/>
          <p:nvPr/>
        </p:nvSpPr>
        <p:spPr>
          <a:xfrm>
            <a:off x="7930591" y="5493669"/>
            <a:ext cx="19450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New EBIS</a:t>
            </a:r>
          </a:p>
          <a:p>
            <a:r>
              <a:rPr lang="en-US" sz="1200" dirty="0"/>
              <a:t>A+ B+ C+ D- H- I?, &gt;5 years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4D98F84-8454-C9DD-F416-ED4D3C432403}"/>
              </a:ext>
            </a:extLst>
          </p:cNvPr>
          <p:cNvSpPr txBox="1"/>
          <p:nvPr/>
        </p:nvSpPr>
        <p:spPr>
          <a:xfrm>
            <a:off x="4900165" y="989426"/>
            <a:ext cx="167225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Present Limits / Problems</a:t>
            </a:r>
            <a:endParaRPr lang="en-GB" sz="105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1776D6F-BA10-EBBE-F2AA-0C286BEF2CD6}"/>
              </a:ext>
            </a:extLst>
          </p:cNvPr>
          <p:cNvSpPr txBox="1"/>
          <p:nvPr/>
        </p:nvSpPr>
        <p:spPr>
          <a:xfrm>
            <a:off x="4764453" y="1282131"/>
            <a:ext cx="2162772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Increased e-beam losses &gt;200 mA</a:t>
            </a:r>
          </a:p>
          <a:p>
            <a:r>
              <a:rPr lang="en-US" sz="788" dirty="0">
                <a:latin typeface="Calibri" panose="020F0502020204030204" pitchFamily="34" charset="0"/>
                <a:ea typeface="Calibri" panose="020F0502020204030204" pitchFamily="34" charset="0"/>
              </a:rPr>
              <a:t>due to back-scattered electrons in the collector?</a:t>
            </a:r>
            <a:endParaRPr lang="en-GB" sz="75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28F26D-F702-BBF4-8A01-E293028B6068}"/>
              </a:ext>
            </a:extLst>
          </p:cNvPr>
          <p:cNvSpPr txBox="1"/>
          <p:nvPr/>
        </p:nvSpPr>
        <p:spPr>
          <a:xfrm>
            <a:off x="4748537" y="2170574"/>
            <a:ext cx="2743059" cy="4733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Optimal efficiency at around electron beam 200 mA</a:t>
            </a:r>
          </a:p>
          <a:p>
            <a:r>
              <a:rPr lang="en-US" sz="788" dirty="0">
                <a:ea typeface="Calibri" panose="020F0502020204030204" pitchFamily="34" charset="0"/>
              </a:rPr>
              <a:t>     not finding the right settings </a:t>
            </a:r>
          </a:p>
          <a:p>
            <a:r>
              <a:rPr lang="en-US" sz="788" dirty="0">
                <a:ea typeface="Calibri" panose="020F0502020204030204" pitchFamily="34" charset="0"/>
              </a:rPr>
              <a:t>     or aperture focusing limitation</a:t>
            </a:r>
            <a:endParaRPr lang="en-GB" sz="788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87C8543-C547-6E1A-ECB5-78E03D63B3A3}"/>
              </a:ext>
            </a:extLst>
          </p:cNvPr>
          <p:cNvSpPr txBox="1"/>
          <p:nvPr/>
        </p:nvSpPr>
        <p:spPr>
          <a:xfrm>
            <a:off x="4764453" y="2807015"/>
            <a:ext cx="2284600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2 T limits the magnetic beam compression</a:t>
            </a:r>
          </a:p>
          <a:p>
            <a:r>
              <a:rPr lang="en-US" sz="788" dirty="0"/>
              <a:t>   limits the charge breeding time</a:t>
            </a:r>
            <a:endParaRPr lang="en-GB" sz="788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AD92D66-4366-7D4D-5128-4799092E720E}"/>
              </a:ext>
            </a:extLst>
          </p:cNvPr>
          <p:cNvSpPr txBox="1"/>
          <p:nvPr/>
        </p:nvSpPr>
        <p:spPr>
          <a:xfrm>
            <a:off x="4748536" y="3343604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Poor ion result with Brillouin compression</a:t>
            </a:r>
          </a:p>
          <a:p>
            <a:r>
              <a:rPr lang="en-US" sz="788" dirty="0"/>
              <a:t>   would have provided very fast breeding</a:t>
            </a:r>
            <a:r>
              <a:rPr lang="en-US" sz="900" dirty="0"/>
              <a:t> </a:t>
            </a:r>
            <a:endParaRPr lang="en-GB" sz="9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9205DF2-7BC5-46FA-9DCE-2055669AC05F}"/>
              </a:ext>
            </a:extLst>
          </p:cNvPr>
          <p:cNvSpPr txBox="1"/>
          <p:nvPr/>
        </p:nvSpPr>
        <p:spPr>
          <a:xfrm>
            <a:off x="4721068" y="3844583"/>
            <a:ext cx="2890535" cy="594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Limited range of electron beam energy</a:t>
            </a:r>
          </a:p>
          <a:p>
            <a:r>
              <a:rPr lang="en-US" sz="788" dirty="0"/>
              <a:t>    practically limited to ~8 keV</a:t>
            </a:r>
          </a:p>
          <a:p>
            <a:r>
              <a:rPr lang="en-US" sz="788" dirty="0"/>
              <a:t>    varying the energy affects the injection/extraction conditions</a:t>
            </a:r>
          </a:p>
          <a:p>
            <a:r>
              <a:rPr lang="en-US" sz="788" dirty="0"/>
              <a:t>    alas, can’t reach very higher charge states</a:t>
            </a:r>
            <a:endParaRPr lang="en-GB" sz="825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48F1E4-01EC-EFC9-B987-D260EE388C59}"/>
              </a:ext>
            </a:extLst>
          </p:cNvPr>
          <p:cNvSpPr txBox="1"/>
          <p:nvPr/>
        </p:nvSpPr>
        <p:spPr>
          <a:xfrm>
            <a:off x="4748537" y="4610185"/>
            <a:ext cx="2273379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REXTRAP efficiency very poor for light ions</a:t>
            </a:r>
          </a:p>
          <a:p>
            <a:r>
              <a:rPr lang="en-US" sz="825" dirty="0"/>
              <a:t>   </a:t>
            </a:r>
            <a:r>
              <a:rPr lang="en-US" sz="788" dirty="0"/>
              <a:t>believed that the injection and trapping is poor</a:t>
            </a:r>
            <a:endParaRPr lang="en-GB" sz="825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3866642-0332-B77F-EC50-FBCA1C6DDE91}"/>
              </a:ext>
            </a:extLst>
          </p:cNvPr>
          <p:cNvSpPr txBox="1"/>
          <p:nvPr/>
        </p:nvSpPr>
        <p:spPr>
          <a:xfrm>
            <a:off x="4764455" y="5142814"/>
            <a:ext cx="2053767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Limited RF pulse length in REX </a:t>
            </a:r>
            <a:r>
              <a:rPr lang="en-US" sz="900" dirty="0" err="1"/>
              <a:t>linac</a:t>
            </a:r>
            <a:endParaRPr lang="en-US" sz="900" dirty="0"/>
          </a:p>
          <a:p>
            <a:r>
              <a:rPr lang="en-US" sz="788" dirty="0"/>
              <a:t>   pulses &gt;1.5 ms from EBIS not transported</a:t>
            </a:r>
            <a:endParaRPr lang="en-GB" sz="788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428334-5821-FE80-73AA-AD00FEF74317}"/>
              </a:ext>
            </a:extLst>
          </p:cNvPr>
          <p:cNvSpPr txBox="1"/>
          <p:nvPr/>
        </p:nvSpPr>
        <p:spPr>
          <a:xfrm>
            <a:off x="1807087" y="4964944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H. Easier maintenance</a:t>
            </a:r>
          </a:p>
          <a:p>
            <a:r>
              <a:rPr lang="en-US" sz="1200" dirty="0"/>
              <a:t>   </a:t>
            </a:r>
            <a:r>
              <a:rPr lang="en-US" sz="900" dirty="0"/>
              <a:t>=&gt; allow long-lived high intensity beams</a:t>
            </a:r>
            <a:endParaRPr lang="en-GB" sz="1200" baseline="-250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C91E7B1-4A67-C25B-3813-BD96C24A6BEE}"/>
              </a:ext>
            </a:extLst>
          </p:cNvPr>
          <p:cNvSpPr txBox="1"/>
          <p:nvPr/>
        </p:nvSpPr>
        <p:spPr>
          <a:xfrm>
            <a:off x="4793741" y="1704994"/>
            <a:ext cx="2600392" cy="3577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REXTRAP requires 20 ms cooling time</a:t>
            </a:r>
          </a:p>
          <a:p>
            <a:r>
              <a:rPr lang="en-US" sz="825" dirty="0"/>
              <a:t>   </a:t>
            </a:r>
            <a:r>
              <a:rPr lang="en-US" sz="788" dirty="0"/>
              <a:t>in principle not a problem as long as REX </a:t>
            </a:r>
            <a:r>
              <a:rPr lang="en-US" sz="788" dirty="0" err="1"/>
              <a:t>linac</a:t>
            </a:r>
            <a:r>
              <a:rPr lang="en-US" sz="788" dirty="0"/>
              <a:t> in place</a:t>
            </a:r>
            <a:endParaRPr lang="en-GB" sz="825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56B7135-B634-6FEE-1C0B-4CBA432E4EE1}"/>
              </a:ext>
            </a:extLst>
          </p:cNvPr>
          <p:cNvSpPr txBox="1"/>
          <p:nvPr/>
        </p:nvSpPr>
        <p:spPr>
          <a:xfrm>
            <a:off x="4764453" y="5634197"/>
            <a:ext cx="1789272" cy="3520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Complex machines +radioactive</a:t>
            </a:r>
          </a:p>
          <a:p>
            <a:r>
              <a:rPr lang="en-US" sz="788" dirty="0"/>
              <a:t>    difficult to maintain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19447C-6DB2-C26C-026C-32E548AC6011}"/>
              </a:ext>
            </a:extLst>
          </p:cNvPr>
          <p:cNvSpPr txBox="1"/>
          <p:nvPr/>
        </p:nvSpPr>
        <p:spPr>
          <a:xfrm>
            <a:off x="7916653" y="3922726"/>
            <a:ext cx="2043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Adjustable 2 A gun</a:t>
            </a:r>
          </a:p>
          <a:p>
            <a:r>
              <a:rPr lang="en-US" sz="1200" dirty="0"/>
              <a:t>A? B+ C+ D? H-, 2 years, LS3</a:t>
            </a:r>
            <a:endParaRPr lang="en-GB" sz="12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75253A1-A77A-6E97-BDB0-50B8B96AAD9C}"/>
              </a:ext>
            </a:extLst>
          </p:cNvPr>
          <p:cNvSpPr txBox="1"/>
          <p:nvPr/>
        </p:nvSpPr>
        <p:spPr>
          <a:xfrm>
            <a:off x="1807086" y="5445650"/>
            <a:ext cx="226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I. Reliability</a:t>
            </a:r>
          </a:p>
          <a:p>
            <a:r>
              <a:rPr lang="en-US" sz="1200" dirty="0"/>
              <a:t>   </a:t>
            </a:r>
            <a:r>
              <a:rPr lang="en-US" sz="900" dirty="0"/>
              <a:t>=&gt; allow long-lived high intensity beams</a:t>
            </a:r>
            <a:endParaRPr lang="en-GB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990382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7F9E3B-3A3F-41AE-754E-6DC1E65C07FB}"/>
              </a:ext>
            </a:extLst>
          </p:cNvPr>
          <p:cNvSpPr txBox="1"/>
          <p:nvPr/>
        </p:nvSpPr>
        <p:spPr>
          <a:xfrm>
            <a:off x="7952509" y="498640"/>
            <a:ext cx="33881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How are we doing?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011659A-0FAF-C7ED-9645-5608D0C56215}"/>
              </a:ext>
            </a:extLst>
          </p:cNvPr>
          <p:cNvSpPr txBox="1"/>
          <p:nvPr/>
        </p:nvSpPr>
        <p:spPr>
          <a:xfrm>
            <a:off x="1807002" y="1499168"/>
            <a:ext cx="78800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With the non-adiabatic gun, installed 2020, world leading (until last week)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FB9F2B-CC11-998E-7B64-1FCC0A05D1AD}"/>
              </a:ext>
            </a:extLst>
          </p:cNvPr>
          <p:cNvSpPr txBox="1"/>
          <p:nvPr/>
        </p:nvSpPr>
        <p:spPr>
          <a:xfrm>
            <a:off x="949607" y="5183832"/>
            <a:ext cx="40423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+   55% in a single charge state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+   A/Q=2.29  =&gt;  ~11.2 MeV/u</a:t>
            </a: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GB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breed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=245 ms instead of nominal 8 ms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Only applicable for special cases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6AFCB10-AAFB-844F-7D1D-E01686ED0B17}"/>
              </a:ext>
            </a:extLst>
          </p:cNvPr>
          <p:cNvCxnSpPr>
            <a:cxnSpLocks/>
          </p:cNvCxnSpPr>
          <p:nvPr/>
        </p:nvCxnSpPr>
        <p:spPr>
          <a:xfrm>
            <a:off x="8075596" y="1083415"/>
            <a:ext cx="322289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02E7E19-46DA-B711-6B81-D9D93EBD8A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79749980"/>
              </p:ext>
            </p:extLst>
          </p:nvPr>
        </p:nvGraphicFramePr>
        <p:xfrm>
          <a:off x="620326" y="2235259"/>
          <a:ext cx="4250889" cy="29699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1CC87C8-423F-F2D3-80E9-536D52AFC897}"/>
              </a:ext>
            </a:extLst>
          </p:cNvPr>
          <p:cNvSpPr txBox="1"/>
          <p:nvPr/>
        </p:nvSpPr>
        <p:spPr>
          <a:xfrm>
            <a:off x="1745006" y="2184183"/>
            <a:ext cx="2281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Stable potassium beam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3A07F544-F7FF-79D0-BDDB-5455E43BC8A3}"/>
              </a:ext>
            </a:extLst>
          </p:cNvPr>
          <p:cNvSpPr/>
          <p:nvPr/>
        </p:nvSpPr>
        <p:spPr>
          <a:xfrm>
            <a:off x="3899592" y="2810214"/>
            <a:ext cx="269508" cy="29655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8077F74-6B46-2D7A-391F-B7A6FF0BCAD2}"/>
              </a:ext>
            </a:extLst>
          </p:cNvPr>
          <p:cNvGrpSpPr/>
          <p:nvPr/>
        </p:nvGrpSpPr>
        <p:grpSpPr>
          <a:xfrm>
            <a:off x="6893003" y="2184183"/>
            <a:ext cx="4570535" cy="4199978"/>
            <a:chOff x="6893003" y="2184183"/>
            <a:chExt cx="4570535" cy="419997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F90589D-8E83-2B7C-EDE5-7420042FA48F}"/>
                </a:ext>
              </a:extLst>
            </p:cNvPr>
            <p:cNvSpPr txBox="1"/>
            <p:nvPr/>
          </p:nvSpPr>
          <p:spPr>
            <a:xfrm>
              <a:off x="7256104" y="5183832"/>
              <a:ext cx="420743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+   Single charge state efficiency 16-18%</a:t>
              </a:r>
            </a:p>
            <a:p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+   Beams with A/Q&lt;4.5 attainable</a:t>
              </a:r>
            </a:p>
            <a:p>
              <a:endParaRPr lang="en-GB" dirty="0">
                <a:latin typeface="Calibri" panose="020F0502020204030204" pitchFamily="34" charset="0"/>
                <a:cs typeface="Calibri" panose="020F0502020204030204" pitchFamily="34" charset="0"/>
              </a:endParaRPr>
            </a:p>
            <a:p>
              <a:pPr marL="285750" indent="-285750">
                <a:buFontTx/>
                <a:buChar char="-"/>
              </a:pPr>
              <a:r>
                <a:rPr lang="en-GB" dirty="0">
                  <a:latin typeface="Calibri" panose="020F0502020204030204" pitchFamily="34" charset="0"/>
                  <a:cs typeface="Calibri" panose="020F0502020204030204" pitchFamily="34" charset="0"/>
                </a:rPr>
                <a:t>Only valid for few ions (1E7 ions/bunch)</a:t>
              </a:r>
            </a:p>
          </p:txBody>
        </p:sp>
        <p:graphicFrame>
          <p:nvGraphicFramePr>
            <p:cNvPr id="15" name="Chart 14">
              <a:extLst>
                <a:ext uri="{FF2B5EF4-FFF2-40B4-BE49-F238E27FC236}">
                  <a16:creationId xmlns:a16="http://schemas.microsoft.com/office/drawing/2014/main" id="{45936880-FFAC-6817-3772-6BCBA02CF14F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443615054"/>
                </p:ext>
              </p:extLst>
            </p:nvPr>
          </p:nvGraphicFramePr>
          <p:xfrm>
            <a:off x="6893003" y="2228534"/>
            <a:ext cx="4570535" cy="2968731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948CC89-7654-7324-2ED6-54DE4A4FBDFB}"/>
                </a:ext>
              </a:extLst>
            </p:cNvPr>
            <p:cNvSpPr txBox="1"/>
            <p:nvPr/>
          </p:nvSpPr>
          <p:spPr>
            <a:xfrm>
              <a:off x="8323220" y="2184183"/>
              <a:ext cx="14978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Uranium beam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0557545-A3A4-EC5C-DFAB-B106B4934551}"/>
              </a:ext>
            </a:extLst>
          </p:cNvPr>
          <p:cNvSpPr txBox="1"/>
          <p:nvPr/>
        </p:nvSpPr>
        <p:spPr>
          <a:xfrm>
            <a:off x="8802903" y="3327404"/>
            <a:ext cx="7601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A/Q=4.95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DADAEF-1980-8F70-1B93-F94B7E7F4184}"/>
              </a:ext>
            </a:extLst>
          </p:cNvPr>
          <p:cNvSpPr txBox="1"/>
          <p:nvPr/>
        </p:nvSpPr>
        <p:spPr>
          <a:xfrm>
            <a:off x="8579918" y="2882226"/>
            <a:ext cx="7377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A/Q=4.32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29F391B-5FE1-0DCA-7F08-A803FEB6EAE3}"/>
              </a:ext>
            </a:extLst>
          </p:cNvPr>
          <p:cNvSpPr txBox="1"/>
          <p:nvPr/>
        </p:nvSpPr>
        <p:spPr>
          <a:xfrm>
            <a:off x="10326679" y="2755268"/>
            <a:ext cx="7377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A/Q=4.03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E3C8F2F-E787-5EDD-F796-F7594F973A20}"/>
              </a:ext>
            </a:extLst>
          </p:cNvPr>
          <p:cNvSpPr txBox="1"/>
          <p:nvPr/>
        </p:nvSpPr>
        <p:spPr>
          <a:xfrm>
            <a:off x="10040034" y="3259402"/>
            <a:ext cx="7377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/>
              <a:t>A/Q=4.58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46F321-2C0E-AF57-6611-8260779ED2C2}"/>
              </a:ext>
            </a:extLst>
          </p:cNvPr>
          <p:cNvSpPr txBox="1"/>
          <p:nvPr/>
        </p:nvSpPr>
        <p:spPr>
          <a:xfrm>
            <a:off x="3753660" y="3097079"/>
            <a:ext cx="561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</a:t>
            </a:r>
            <a:r>
              <a:rPr lang="en-GB" baseline="30000" dirty="0"/>
              <a:t>17+</a:t>
            </a:r>
          </a:p>
        </p:txBody>
      </p:sp>
    </p:spTree>
    <p:extLst>
      <p:ext uri="{BB962C8B-B14F-4D97-AF65-F5344CB8AC3E}">
        <p14:creationId xmlns:p14="http://schemas.microsoft.com/office/powerpoint/2010/main" val="1856785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F314603-6921-87C1-0DD2-BFC5D83D3131}"/>
              </a:ext>
            </a:extLst>
          </p:cNvPr>
          <p:cNvSpPr txBox="1"/>
          <p:nvPr/>
        </p:nvSpPr>
        <p:spPr>
          <a:xfrm>
            <a:off x="6215830" y="1942749"/>
            <a:ext cx="30797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Closed atomic shell breeding</a:t>
            </a:r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D8DB95-AC0F-E4D4-8200-8987B3BA8F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16" t="247" r="2101" b="783"/>
          <a:stretch/>
        </p:blipFill>
        <p:spPr>
          <a:xfrm>
            <a:off x="397164" y="508487"/>
            <a:ext cx="4886036" cy="3924968"/>
          </a:xfrm>
          <a:prstGeom prst="rect">
            <a:avLst/>
          </a:prstGeom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469E08-0570-0A3F-F712-54759042551A}"/>
              </a:ext>
            </a:extLst>
          </p:cNvPr>
          <p:cNvSpPr txBox="1"/>
          <p:nvPr/>
        </p:nvSpPr>
        <p:spPr>
          <a:xfrm>
            <a:off x="7952509" y="498640"/>
            <a:ext cx="4051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Latest results from ANL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9070653-B33B-B4CD-8FF0-B9DB1B706287}"/>
              </a:ext>
            </a:extLst>
          </p:cNvPr>
          <p:cNvCxnSpPr>
            <a:cxnSpLocks/>
          </p:cNvCxnSpPr>
          <p:nvPr/>
        </p:nvCxnSpPr>
        <p:spPr>
          <a:xfrm>
            <a:off x="8104779" y="1083415"/>
            <a:ext cx="378242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45A0F90-5309-3E09-F27D-F5543BC96C2A}"/>
              </a:ext>
            </a:extLst>
          </p:cNvPr>
          <p:cNvSpPr txBox="1"/>
          <p:nvPr/>
        </p:nvSpPr>
        <p:spPr>
          <a:xfrm>
            <a:off x="652856" y="4506602"/>
            <a:ext cx="4543124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CARIBU EBIS operated with exceptionally low electron beam energy</a:t>
            </a:r>
          </a:p>
          <a:p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Parameters for 1610 eV electron beam energy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1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gun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-890 V,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V</a:t>
            </a:r>
            <a:r>
              <a:rPr lang="en-US" sz="1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trap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1141 V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 beam current: 172 mA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T</a:t>
            </a:r>
            <a:r>
              <a:rPr lang="en-US" sz="16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breed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89 ms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Cs+ injected: 4.3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pA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8E25D6-79E4-5A81-3D91-62A80C303FD7}"/>
              </a:ext>
            </a:extLst>
          </p:cNvPr>
          <p:cNvSpPr txBox="1"/>
          <p:nvPr/>
        </p:nvSpPr>
        <p:spPr>
          <a:xfrm>
            <a:off x="2847416" y="673586"/>
            <a:ext cx="709197" cy="281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61.4%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179FD5-B3AC-CBE0-2886-9AED09732A0B}"/>
              </a:ext>
            </a:extLst>
          </p:cNvPr>
          <p:cNvSpPr txBox="1"/>
          <p:nvPr/>
        </p:nvSpPr>
        <p:spPr>
          <a:xfrm>
            <a:off x="3456056" y="3477654"/>
            <a:ext cx="7091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5.0%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3759770-FCB1-941B-0168-613564066671}"/>
              </a:ext>
            </a:extLst>
          </p:cNvPr>
          <p:cNvSpPr txBox="1"/>
          <p:nvPr/>
        </p:nvSpPr>
        <p:spPr>
          <a:xfrm>
            <a:off x="2551920" y="3262471"/>
            <a:ext cx="590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8.8%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795762-CC19-2C1C-430B-19B14815E118}"/>
              </a:ext>
            </a:extLst>
          </p:cNvPr>
          <p:cNvSpPr txBox="1"/>
          <p:nvPr/>
        </p:nvSpPr>
        <p:spPr>
          <a:xfrm>
            <a:off x="2039266" y="3632659"/>
            <a:ext cx="590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1.5%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3939F4-DBF6-FBC1-5D21-24310C0A1CB3}"/>
              </a:ext>
            </a:extLst>
          </p:cNvPr>
          <p:cNvSpPr txBox="1"/>
          <p:nvPr/>
        </p:nvSpPr>
        <p:spPr>
          <a:xfrm>
            <a:off x="6460313" y="5774585"/>
            <a:ext cx="4807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Aim to try on Zn beams at REX-ISOLDE this year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64395E7-A752-D3BA-486E-16DCFA1ECDDE}"/>
              </a:ext>
            </a:extLst>
          </p:cNvPr>
          <p:cNvSpPr txBox="1"/>
          <p:nvPr/>
        </p:nvSpPr>
        <p:spPr>
          <a:xfrm>
            <a:off x="1365126" y="998377"/>
            <a:ext cx="12651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aseline="30000" dirty="0"/>
              <a:t>133</a:t>
            </a:r>
            <a:r>
              <a:rPr lang="en-GB" dirty="0"/>
              <a:t>Cs</a:t>
            </a:r>
          </a:p>
          <a:p>
            <a:r>
              <a:rPr lang="en-GB" dirty="0"/>
              <a:t>A/Q=4.93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923C7D3-A0F9-1FAE-B234-527F0E22F2BC}"/>
              </a:ext>
            </a:extLst>
          </p:cNvPr>
          <p:cNvSpPr txBox="1"/>
          <p:nvPr/>
        </p:nvSpPr>
        <p:spPr>
          <a:xfrm rot="20103602">
            <a:off x="1738718" y="1996751"/>
            <a:ext cx="2693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>
                    <a:lumMod val="75000"/>
                  </a:schemeClr>
                </a:solidFill>
              </a:rPr>
              <a:t>Preliminary result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6B1D74B-9C23-27DF-8688-540D1A018E92}"/>
              </a:ext>
            </a:extLst>
          </p:cNvPr>
          <p:cNvSpPr txBox="1"/>
          <p:nvPr/>
        </p:nvSpPr>
        <p:spPr>
          <a:xfrm>
            <a:off x="1859863" y="200710"/>
            <a:ext cx="21291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 of R. Vondrasek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8A128A-2A83-6823-EA13-7728A72E0740}"/>
              </a:ext>
            </a:extLst>
          </p:cNvPr>
          <p:cNvSpPr txBox="1"/>
          <p:nvPr/>
        </p:nvSpPr>
        <p:spPr>
          <a:xfrm>
            <a:off x="6201804" y="2531751"/>
            <a:ext cx="60960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+ Very high efficiency</a:t>
            </a:r>
          </a:p>
          <a:p>
            <a:endParaRPr lang="en-GB" dirty="0"/>
          </a:p>
          <a:p>
            <a:r>
              <a:rPr lang="en-GB" dirty="0"/>
              <a:t>- Special cases </a:t>
            </a:r>
          </a:p>
          <a:p>
            <a:r>
              <a:rPr lang="en-GB" dirty="0"/>
              <a:t>	A/Q has to be clean</a:t>
            </a:r>
          </a:p>
          <a:p>
            <a:r>
              <a:rPr lang="en-GB" dirty="0"/>
              <a:t>	A/Q has to be &lt; 4.5 for REX-ISOLDE</a:t>
            </a:r>
          </a:p>
          <a:p>
            <a:endParaRPr lang="en-GB" dirty="0"/>
          </a:p>
          <a:p>
            <a:r>
              <a:rPr lang="en-GB" dirty="0"/>
              <a:t>-  Low electron beam energy → run into perveance limit </a:t>
            </a:r>
            <a:br>
              <a:rPr lang="en-GB" dirty="0"/>
            </a:br>
            <a:r>
              <a:rPr lang="en-GB" dirty="0"/>
              <a:t>    → low electron beam current → longer breeding time</a:t>
            </a:r>
          </a:p>
        </p:txBody>
      </p:sp>
    </p:spTree>
    <p:extLst>
      <p:ext uri="{BB962C8B-B14F-4D97-AF65-F5344CB8AC3E}">
        <p14:creationId xmlns:p14="http://schemas.microsoft.com/office/powerpoint/2010/main" val="923260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27F9E3B-3A3F-41AE-754E-6DC1E65C07FB}"/>
              </a:ext>
            </a:extLst>
          </p:cNvPr>
          <p:cNvSpPr txBox="1"/>
          <p:nvPr/>
        </p:nvSpPr>
        <p:spPr>
          <a:xfrm>
            <a:off x="7701087" y="558752"/>
            <a:ext cx="40198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What can we improve?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23B1F-CE91-AA96-B79F-DAE49FC300F9}"/>
              </a:ext>
            </a:extLst>
          </p:cNvPr>
          <p:cNvSpPr txBox="1"/>
          <p:nvPr/>
        </p:nvSpPr>
        <p:spPr>
          <a:xfrm>
            <a:off x="873115" y="931091"/>
            <a:ext cx="7571303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Increase efficiency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closed shell breeding can improve efficiency in certain cases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	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requires adjustable electron current energy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		will complicate the setup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total REXEBIS efficiency already ~75% =&gt; not much to gain 	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REXTRAP efficiency &lt;50%</a:t>
            </a:r>
          </a:p>
          <a:p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570A72B-4004-F341-0528-D4F553614E99}"/>
              </a:ext>
            </a:extLst>
          </p:cNvPr>
          <p:cNvCxnSpPr>
            <a:cxnSpLocks/>
          </p:cNvCxnSpPr>
          <p:nvPr/>
        </p:nvCxnSpPr>
        <p:spPr>
          <a:xfrm>
            <a:off x="7786256" y="1083415"/>
            <a:ext cx="380538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BA1529EE-630E-44A8-75C3-B9E316CFFCE8}"/>
              </a:ext>
            </a:extLst>
          </p:cNvPr>
          <p:cNvSpPr txBox="1"/>
          <p:nvPr/>
        </p:nvSpPr>
        <p:spPr>
          <a:xfrm>
            <a:off x="873115" y="3109523"/>
            <a:ext cx="664528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Shorten breeding time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increased repetition rate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attain higher charge states within reasonable time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Beam purity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increase number of available isotopes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80E543-F759-02CA-516C-1E63010ED20C}"/>
              </a:ext>
            </a:extLst>
          </p:cNvPr>
          <p:cNvSpPr txBox="1"/>
          <p:nvPr/>
        </p:nvSpPr>
        <p:spPr>
          <a:xfrm>
            <a:off x="873115" y="5387070"/>
            <a:ext cx="6096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>
                <a:latin typeface="Calibri" panose="020F0502020204030204" pitchFamily="34" charset="0"/>
                <a:cs typeface="Calibri" panose="020F0502020204030204" pitchFamily="34" charset="0"/>
              </a:rPr>
              <a:t>Address complexity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setting up and reproducibility</a:t>
            </a:r>
          </a:p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	* machine maintenance</a:t>
            </a:r>
          </a:p>
        </p:txBody>
      </p:sp>
    </p:spTree>
    <p:extLst>
      <p:ext uri="{BB962C8B-B14F-4D97-AF65-F5344CB8AC3E}">
        <p14:creationId xmlns:p14="http://schemas.microsoft.com/office/powerpoint/2010/main" val="427520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Connector 19"/>
          <p:cNvCxnSpPr>
            <a:cxnSpLocks/>
          </p:cNvCxnSpPr>
          <p:nvPr/>
        </p:nvCxnSpPr>
        <p:spPr>
          <a:xfrm>
            <a:off x="6195399" y="975738"/>
            <a:ext cx="487365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>
            <a:extLst>
              <a:ext uri="{FF2B5EF4-FFF2-40B4-BE49-F238E27FC236}">
                <a16:creationId xmlns:a16="http://schemas.microsoft.com/office/drawing/2014/main" id="{290703BB-1EB1-4723-920C-A1E8AFA17C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24" y="1130664"/>
            <a:ext cx="4961169" cy="3602016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7E706E84-7F78-4C93-8680-1B331FBD222F}"/>
              </a:ext>
            </a:extLst>
          </p:cNvPr>
          <p:cNvSpPr txBox="1"/>
          <p:nvPr/>
        </p:nvSpPr>
        <p:spPr>
          <a:xfrm>
            <a:off x="652744" y="4881775"/>
            <a:ext cx="441100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buClr>
                <a:srgbClr val="22529E"/>
              </a:buClr>
            </a:pPr>
            <a:r>
              <a:rPr lang="fr-CH" dirty="0"/>
              <a:t>* </a:t>
            </a:r>
            <a:r>
              <a:rPr lang="fr-CH" dirty="0" err="1"/>
              <a:t>Higher</a:t>
            </a:r>
            <a:r>
              <a:rPr lang="fr-CH" dirty="0"/>
              <a:t> </a:t>
            </a:r>
            <a:r>
              <a:rPr lang="fr-CH" dirty="0" err="1"/>
              <a:t>current</a:t>
            </a:r>
            <a:r>
              <a:rPr lang="fr-CH" dirty="0"/>
              <a:t> =&gt; </a:t>
            </a:r>
            <a:r>
              <a:rPr lang="fr-CH" dirty="0" err="1"/>
              <a:t>higher</a:t>
            </a:r>
            <a:r>
              <a:rPr lang="fr-CH" dirty="0"/>
              <a:t> effective j</a:t>
            </a:r>
            <a:r>
              <a:rPr lang="fr-CH" baseline="-25000" dirty="0"/>
              <a:t>e</a:t>
            </a:r>
            <a:r>
              <a:rPr lang="fr-CH" dirty="0"/>
              <a:t> =&gt; </a:t>
            </a:r>
            <a:r>
              <a:rPr lang="fr-CH" dirty="0" err="1"/>
              <a:t>faster</a:t>
            </a:r>
            <a:r>
              <a:rPr lang="fr-CH" dirty="0"/>
              <a:t> charge </a:t>
            </a:r>
            <a:r>
              <a:rPr lang="fr-CH" dirty="0" err="1"/>
              <a:t>breeding</a:t>
            </a:r>
            <a:endParaRPr lang="fr-CH" dirty="0"/>
          </a:p>
          <a:p>
            <a:pPr>
              <a:spcAft>
                <a:spcPts val="600"/>
              </a:spcAft>
              <a:buClr>
                <a:srgbClr val="22529E"/>
              </a:buClr>
            </a:pPr>
            <a:endParaRPr lang="fr-CH" dirty="0"/>
          </a:p>
          <a:p>
            <a:pPr>
              <a:spcAft>
                <a:spcPts val="600"/>
              </a:spcAft>
              <a:buClr>
                <a:srgbClr val="22529E"/>
              </a:buClr>
            </a:pPr>
            <a:r>
              <a:rPr lang="fr-CH" dirty="0"/>
              <a:t>* Non-</a:t>
            </a:r>
            <a:r>
              <a:rPr lang="fr-CH" dirty="0" err="1"/>
              <a:t>adiabatic</a:t>
            </a:r>
            <a:r>
              <a:rPr lang="fr-CH" dirty="0"/>
              <a:t> </a:t>
            </a:r>
            <a:r>
              <a:rPr lang="fr-CH" dirty="0" err="1"/>
              <a:t>electron</a:t>
            </a:r>
            <a:r>
              <a:rPr lang="fr-CH" dirty="0"/>
              <a:t> gun </a:t>
            </a:r>
            <a:r>
              <a:rPr lang="fr-CH" dirty="0" err="1"/>
              <a:t>designed</a:t>
            </a:r>
            <a:r>
              <a:rPr lang="fr-CH" dirty="0"/>
              <a:t> for 500-700 mA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83827" y="3504415"/>
            <a:ext cx="18839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Courtesy of N. </a:t>
            </a:r>
            <a:r>
              <a:rPr lang="en-GB" sz="1400" dirty="0" err="1"/>
              <a:t>Bidault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249286" y="1031070"/>
            <a:ext cx="12634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Gas injection</a:t>
            </a:r>
            <a:endParaRPr lang="en-GB" sz="1600" dirty="0"/>
          </a:p>
        </p:txBody>
      </p:sp>
      <p:grpSp>
        <p:nvGrpSpPr>
          <p:cNvPr id="19" name="Group 18"/>
          <p:cNvGrpSpPr/>
          <p:nvPr/>
        </p:nvGrpSpPr>
        <p:grpSpPr>
          <a:xfrm>
            <a:off x="7079119" y="1178397"/>
            <a:ext cx="3905713" cy="3787415"/>
            <a:chOff x="6958363" y="979091"/>
            <a:chExt cx="3349908" cy="3787415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DDEF68EC-5DE0-46EE-938B-8DAB14A760AB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958363" y="1301936"/>
              <a:ext cx="3349908" cy="346457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34B01D15-CAFD-4F97-B8B8-B494D5BF50C1}"/>
                </a:ext>
              </a:extLst>
            </p:cNvPr>
            <p:cNvSpPr/>
            <p:nvPr/>
          </p:nvSpPr>
          <p:spPr>
            <a:xfrm>
              <a:off x="7664455" y="979091"/>
              <a:ext cx="2197013" cy="6075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65723" defTabSz="914309">
                <a:lnSpc>
                  <a:spcPct val="107000"/>
                </a:lnSpc>
                <a:spcAft>
                  <a:spcPts val="800"/>
                </a:spcAft>
              </a:pPr>
              <a:r>
                <a:rPr lang="en-GB" sz="1600" dirty="0">
                  <a:solidFill>
                    <a:prstClr val="black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Electron loss currents</a:t>
              </a:r>
              <a:endParaRPr lang="en-US" sz="1600" baseline="300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F05D3ACB-3D39-485A-9F6D-946840DD05F5}"/>
              </a:ext>
            </a:extLst>
          </p:cNvPr>
          <p:cNvSpPr/>
          <p:nvPr/>
        </p:nvSpPr>
        <p:spPr>
          <a:xfrm>
            <a:off x="7505279" y="5288657"/>
            <a:ext cx="373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309"/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* Higher electron beam losses when </a:t>
            </a:r>
            <a:r>
              <a:rPr lang="en-US" dirty="0" err="1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baseline="-25000" dirty="0" err="1">
                <a:solidFill>
                  <a:prstClr val="black"/>
                </a:solidFill>
                <a:latin typeface="Calibri" panose="020F0502020204030204"/>
              </a:rPr>
              <a:t>e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&gt; 300 mA. Believed to be caused by back-scattered or elastically reflected electrons from the collector region.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D362119-FAD8-4956-B559-1BFF72E10DC4}"/>
              </a:ext>
            </a:extLst>
          </p:cNvPr>
          <p:cNvSpPr txBox="1"/>
          <p:nvPr/>
        </p:nvSpPr>
        <p:spPr>
          <a:xfrm>
            <a:off x="6096000" y="369014"/>
            <a:ext cx="657222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higher electron current?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817772" y="2919640"/>
            <a:ext cx="1143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Loss currents becoming limiting</a:t>
            </a:r>
            <a:endParaRPr lang="en-GB" sz="14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9950116" y="2839453"/>
            <a:ext cx="938463" cy="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471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212408" y="1086079"/>
            <a:ext cx="43059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Aim to reduce elastically reflected electrons from the collector region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386"/>
          <a:stretch/>
        </p:blipFill>
        <p:spPr>
          <a:xfrm>
            <a:off x="1037496" y="831667"/>
            <a:ext cx="5504218" cy="581834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63619" y="893868"/>
            <a:ext cx="208914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Reduce ID of the entrance diaphragm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89605" y="5812900"/>
            <a:ext cx="26323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New magnetic shield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1712" y="5492789"/>
            <a:ext cx="21835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B050"/>
                </a:solidFill>
              </a:rPr>
              <a:t>Magnet coil at the entrance into EC to control the electron beam diameter.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067996" y="4577610"/>
            <a:ext cx="576020" cy="132735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708190" y="1477998"/>
            <a:ext cx="1847191" cy="25473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099524" y="5642322"/>
            <a:ext cx="912615" cy="402233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BD362119-FAD8-4956-B559-1BFF72E10DC4}"/>
              </a:ext>
            </a:extLst>
          </p:cNvPr>
          <p:cNvSpPr txBox="1"/>
          <p:nvPr/>
        </p:nvSpPr>
        <p:spPr>
          <a:xfrm>
            <a:off x="6541714" y="309093"/>
            <a:ext cx="65080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New electron collector design</a:t>
            </a:r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>
          <a:xfrm>
            <a:off x="6654265" y="842738"/>
            <a:ext cx="487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1FEB78BC-161A-482D-9393-E82B120C02AB}"/>
              </a:ext>
            </a:extLst>
          </p:cNvPr>
          <p:cNvSpPr/>
          <p:nvPr/>
        </p:nvSpPr>
        <p:spPr>
          <a:xfrm>
            <a:off x="7258951" y="5988144"/>
            <a:ext cx="3936002" cy="646331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 defTabSz="914309"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Installed at </a:t>
            </a:r>
            <a:r>
              <a:rPr lang="en-US" kern="0" dirty="0" err="1">
                <a:solidFill>
                  <a:prstClr val="black"/>
                </a:solidFill>
                <a:latin typeface="Calibri" panose="020F0502020204030204"/>
              </a:rPr>
              <a:t>TwinEBIS</a:t>
            </a:r>
            <a:endParaRPr lang="en-US" kern="0" dirty="0">
              <a:solidFill>
                <a:prstClr val="black"/>
              </a:solidFill>
              <a:latin typeface="Calibri" panose="020F0502020204030204"/>
            </a:endParaRPr>
          </a:p>
          <a:p>
            <a:pPr algn="ctr" defTabSz="914309">
              <a:defRPr/>
            </a:pPr>
            <a:r>
              <a:rPr lang="en-US" kern="0" dirty="0">
                <a:solidFill>
                  <a:prstClr val="black"/>
                </a:solidFill>
                <a:latin typeface="Calibri" panose="020F0502020204030204"/>
              </a:rPr>
              <a:t>Testing foreseen summer/autumn 2024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7E17DCC-7902-4A42-82FE-3717929D2F79}"/>
              </a:ext>
            </a:extLst>
          </p:cNvPr>
          <p:cNvSpPr txBox="1"/>
          <p:nvPr/>
        </p:nvSpPr>
        <p:spPr>
          <a:xfrm>
            <a:off x="3969687" y="6305320"/>
            <a:ext cx="16023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Courtesy of A. Pikin</a:t>
            </a:r>
            <a:endParaRPr lang="en-GB" sz="1400" dirty="0"/>
          </a:p>
        </p:txBody>
      </p:sp>
      <p:pic>
        <p:nvPicPr>
          <p:cNvPr id="4" name="Picture 3" descr="A machine with silver foil&#10;&#10;Description automatically generated with medium confidence">
            <a:extLst>
              <a:ext uri="{FF2B5EF4-FFF2-40B4-BE49-F238E27FC236}">
                <a16:creationId xmlns:a16="http://schemas.microsoft.com/office/drawing/2014/main" id="{F55AF5DC-3CF7-CFC8-6BB2-A681486620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1" t="1320" r="28215" b="4156"/>
          <a:stretch/>
        </p:blipFill>
        <p:spPr>
          <a:xfrm rot="5400000">
            <a:off x="7026375" y="2245447"/>
            <a:ext cx="4110999" cy="3208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788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64B1006-0F94-B609-90B6-AE2674C270B8}"/>
              </a:ext>
            </a:extLst>
          </p:cNvPr>
          <p:cNvSpPr txBox="1"/>
          <p:nvPr/>
        </p:nvSpPr>
        <p:spPr>
          <a:xfrm>
            <a:off x="1292593" y="1523484"/>
            <a:ext cx="960681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sz="16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254A2E-33C1-54C6-A485-5C04D084B828}"/>
              </a:ext>
            </a:extLst>
          </p:cNvPr>
          <p:cNvSpPr txBox="1"/>
          <p:nvPr/>
        </p:nvSpPr>
        <p:spPr>
          <a:xfrm>
            <a:off x="6391175" y="536184"/>
            <a:ext cx="50692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</a:rPr>
              <a:t>5 T EBIS upgrade – RT version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E5A0A4-A0D0-AA06-E639-D4329F15E540}"/>
              </a:ext>
            </a:extLst>
          </p:cNvPr>
          <p:cNvSpPr txBox="1"/>
          <p:nvPr/>
        </p:nvSpPr>
        <p:spPr>
          <a:xfrm>
            <a:off x="865349" y="1118544"/>
            <a:ext cx="926949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Use proven concept like CARIBU at ANL, US</a:t>
            </a:r>
            <a:b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   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</a:rPr>
              <a:t>(originally based on RHIC concept, BNL)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A76449B-6349-C358-A511-47DE075DB1D2}"/>
              </a:ext>
            </a:extLst>
          </p:cNvPr>
          <p:cNvSpPr txBox="1"/>
          <p:nvPr/>
        </p:nvSpPr>
        <p:spPr>
          <a:xfrm>
            <a:off x="865349" y="2702586"/>
            <a:ext cx="5754130" cy="350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Though, with different gun as a copy of CARIBU has only a similar current density as REXEBIS</a:t>
            </a:r>
          </a:p>
          <a:p>
            <a:pPr lvl="1"/>
            <a:br>
              <a:rPr lang="en-US" dirty="0"/>
            </a:br>
            <a:r>
              <a:rPr lang="en-US" sz="1600" dirty="0"/>
              <a:t>Controllable current density</a:t>
            </a:r>
          </a:p>
          <a:p>
            <a:pPr lvl="1"/>
            <a:endParaRPr lang="en-US" dirty="0"/>
          </a:p>
          <a:p>
            <a:pPr lvl="1"/>
            <a:r>
              <a:rPr lang="en-US" sz="1600" dirty="0"/>
              <a:t>Maximum possible electron current density providing a stable electron-ion system in the ion trap </a:t>
            </a:r>
          </a:p>
          <a:p>
            <a:endParaRPr lang="en-US" sz="1600" dirty="0"/>
          </a:p>
          <a:p>
            <a:pPr lvl="1"/>
            <a:r>
              <a:rPr lang="en-US" sz="1600" dirty="0"/>
              <a:t>Current at least 1.0 A, ability to go to 2.0 A for boosting efficiency of trapping and confining ions in the trap</a:t>
            </a:r>
          </a:p>
          <a:p>
            <a:endParaRPr lang="en-US" sz="1600" dirty="0"/>
          </a:p>
          <a:p>
            <a:pPr lvl="1"/>
            <a:r>
              <a:rPr lang="en-US" sz="1600" dirty="0"/>
              <a:t>Backup solution: present non-adiabatic electron gun, operated at 500 mA instead of present 200-300 mA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BBCD661-9A73-83E2-C67E-380B5FDF8ABB}"/>
              </a:ext>
            </a:extLst>
          </p:cNvPr>
          <p:cNvCxnSpPr/>
          <p:nvPr/>
        </p:nvCxnSpPr>
        <p:spPr>
          <a:xfrm>
            <a:off x="5720080" y="2016493"/>
            <a:ext cx="1066800" cy="19498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2">
            <a:extLst>
              <a:ext uri="{FF2B5EF4-FFF2-40B4-BE49-F238E27FC236}">
                <a16:creationId xmlns:a16="http://schemas.microsoft.com/office/drawing/2014/main" id="{316F25AB-3229-CDBA-32E2-F9519990CE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14" t="28548" r="17518" b="16162"/>
          <a:stretch/>
        </p:blipFill>
        <p:spPr bwMode="auto">
          <a:xfrm>
            <a:off x="6865166" y="2169815"/>
            <a:ext cx="5213445" cy="2937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80F774F-5DB8-3202-98A3-85B3234C6784}"/>
              </a:ext>
            </a:extLst>
          </p:cNvPr>
          <p:cNvCxnSpPr>
            <a:cxnSpLocks/>
          </p:cNvCxnSpPr>
          <p:nvPr/>
        </p:nvCxnSpPr>
        <p:spPr>
          <a:xfrm>
            <a:off x="6481010" y="1123884"/>
            <a:ext cx="487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3D74BE8-E4D3-93FE-90CE-D79A76B001C0}"/>
              </a:ext>
            </a:extLst>
          </p:cNvPr>
          <p:cNvSpPr txBox="1"/>
          <p:nvPr/>
        </p:nvSpPr>
        <p:spPr>
          <a:xfrm>
            <a:off x="8345233" y="5948791"/>
            <a:ext cx="2253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 details ironed out</a:t>
            </a:r>
          </a:p>
        </p:txBody>
      </p:sp>
    </p:spTree>
    <p:extLst>
      <p:ext uri="{BB962C8B-B14F-4D97-AF65-F5344CB8AC3E}">
        <p14:creationId xmlns:p14="http://schemas.microsoft.com/office/powerpoint/2010/main" val="300926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2699B5A-2D00-6E8A-1A63-7B0E63825832}"/>
              </a:ext>
            </a:extLst>
          </p:cNvPr>
          <p:cNvSpPr txBox="1"/>
          <p:nvPr/>
        </p:nvSpPr>
        <p:spPr>
          <a:xfrm>
            <a:off x="6352674" y="432910"/>
            <a:ext cx="51747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 T EBIS upgrade – RT version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6FBBFBA-123F-FA48-20B1-313DEA1F4B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0037"/>
              </p:ext>
            </p:extLst>
          </p:nvPr>
        </p:nvGraphicFramePr>
        <p:xfrm>
          <a:off x="923474" y="1429287"/>
          <a:ext cx="10427304" cy="413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39569">
                  <a:extLst>
                    <a:ext uri="{9D8B030D-6E8A-4147-A177-3AD203B41FA5}">
                      <a16:colId xmlns:a16="http://schemas.microsoft.com/office/drawing/2014/main" val="3323631664"/>
                    </a:ext>
                  </a:extLst>
                </a:gridCol>
                <a:gridCol w="5887735">
                  <a:extLst>
                    <a:ext uri="{9D8B030D-6E8A-4147-A177-3AD203B41FA5}">
                      <a16:colId xmlns:a16="http://schemas.microsoft.com/office/drawing/2014/main" val="730026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Benefits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Risks and Drawbacks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9907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ea typeface="Calibri" panose="020F0502020204030204" pitchFamily="34" charset="0"/>
                        </a:rPr>
                        <a:t>+ Address aging solenoid issue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ea typeface="Calibri" panose="020F0502020204030204" pitchFamily="34" charset="0"/>
                        </a:rPr>
                        <a:t>+ Eliminate need for a technician performing coolant filling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+ Faster breeding  -&gt; higher repetition rate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+ Consistent </a:t>
                      </a:r>
                      <a:r>
                        <a:rPr lang="en-US" sz="1600" dirty="0">
                          <a:latin typeface="+mn-lt"/>
                          <a:ea typeface="Calibri" panose="020F0502020204030204" pitchFamily="34" charset="0"/>
                        </a:rPr>
                        <a:t>b</a:t>
                      </a:r>
                      <a:r>
                        <a:rPr lang="en-US" sz="16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etter breeding efficiency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 panose="020F0502020204030204" pitchFamily="34" charset="0"/>
                        </a:rPr>
                        <a:t>+ Option with very fast extraction</a:t>
                      </a:r>
                    </a:p>
                    <a:p>
                      <a:endParaRPr lang="en-US" sz="1600" dirty="0">
                        <a:latin typeface="+mn-lt"/>
                        <a:ea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+mn-lt"/>
                        </a:rPr>
                        <a:t>- Delayed magnet delivery; magnet teething problems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latin typeface="+mn-lt"/>
                        </a:rPr>
                        <a:t>- Maintenance of cryo-cooler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+mn-lt"/>
                        </a:rPr>
                        <a:t>- Stray magnetic fields from a stronger EBIS magnet – what is the effect on beam transport and is shielding technically possible?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sz="1600" dirty="0">
                          <a:latin typeface="+mn-lt"/>
                          <a:ea typeface="Calibri" panose="020F0502020204030204" pitchFamily="34" charset="0"/>
                        </a:rPr>
                        <a:t>- Available space at the REXEBIS platform very limited 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+mn-lt"/>
                        </a:rPr>
                        <a:t>- Degraded vacuum due to higher electron beam current, power deposition and 10 kV on drift tubes</a:t>
                      </a:r>
                      <a:endParaRPr lang="en-GB" sz="16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r>
                        <a:rPr lang="en-GB" sz="1600" dirty="0">
                          <a:latin typeface="+mn-lt"/>
                        </a:rPr>
                        <a:t>- Electron beam problems</a:t>
                      </a:r>
                    </a:p>
                    <a:p>
                      <a:r>
                        <a:rPr lang="en-GB" sz="1600" dirty="0">
                          <a:latin typeface="+mn-lt"/>
                        </a:rPr>
                        <a:t>	</a:t>
                      </a:r>
                      <a:r>
                        <a:rPr lang="en-GB" sz="1400" dirty="0">
                          <a:latin typeface="+mn-lt"/>
                        </a:rPr>
                        <a:t>Electron reflection from collector region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400" dirty="0">
                          <a:latin typeface="+mn-lt"/>
                        </a:rPr>
                        <a:t>	</a:t>
                      </a:r>
                      <a:r>
                        <a:rPr lang="en-US" sz="1400" dirty="0">
                          <a:effectLst/>
                          <a:latin typeface="+mn-lt"/>
                          <a:ea typeface="Calibri" panose="020F0502020204030204" pitchFamily="34" charset="0"/>
                        </a:rPr>
                        <a:t>Instabilities</a:t>
                      </a:r>
                      <a:endParaRPr lang="en-GB" sz="1400" dirty="0">
                        <a:effectLst/>
                        <a:latin typeface="+mn-lt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+mn-lt"/>
                        </a:rPr>
                        <a:t>- Longer activation time for dispenser cathode in case of vacuum venting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>
                          <a:latin typeface="+mn-lt"/>
                        </a:rPr>
                        <a:t>- Design is heavily relying on VISC Alexander Pikin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7336121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DA83E99-42E4-27F4-20F2-3D1F10BC3B65}"/>
              </a:ext>
            </a:extLst>
          </p:cNvPr>
          <p:cNvSpPr txBox="1"/>
          <p:nvPr/>
        </p:nvSpPr>
        <p:spPr>
          <a:xfrm>
            <a:off x="5422627" y="5944926"/>
            <a:ext cx="6039699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Motivates/requires complete off-line test before installation</a:t>
            </a:r>
            <a:endParaRPr lang="en-GB" dirty="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07CAD664-B51F-B8AF-36AD-96684BA653BF}"/>
              </a:ext>
            </a:extLst>
          </p:cNvPr>
          <p:cNvCxnSpPr>
            <a:cxnSpLocks/>
          </p:cNvCxnSpPr>
          <p:nvPr/>
        </p:nvCxnSpPr>
        <p:spPr>
          <a:xfrm>
            <a:off x="6352674" y="1032650"/>
            <a:ext cx="487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A11CCD5-D203-E23B-9DA2-B6B9B292DF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779375"/>
              </p:ext>
            </p:extLst>
          </p:nvPr>
        </p:nvGraphicFramePr>
        <p:xfrm>
          <a:off x="611090" y="4741447"/>
          <a:ext cx="4054051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7532">
                  <a:extLst>
                    <a:ext uri="{9D8B030D-6E8A-4147-A177-3AD203B41FA5}">
                      <a16:colId xmlns:a16="http://schemas.microsoft.com/office/drawing/2014/main" val="800992201"/>
                    </a:ext>
                  </a:extLst>
                </a:gridCol>
                <a:gridCol w="1256313">
                  <a:extLst>
                    <a:ext uri="{9D8B030D-6E8A-4147-A177-3AD203B41FA5}">
                      <a16:colId xmlns:a16="http://schemas.microsoft.com/office/drawing/2014/main" val="922647294"/>
                    </a:ext>
                  </a:extLst>
                </a:gridCol>
                <a:gridCol w="1160206">
                  <a:extLst>
                    <a:ext uri="{9D8B030D-6E8A-4147-A177-3AD203B41FA5}">
                      <a16:colId xmlns:a16="http://schemas.microsoft.com/office/drawing/2014/main" val="20166659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Hardware cost (</a:t>
                      </a:r>
                      <a:r>
                        <a:rPr lang="en-US" sz="1600" dirty="0" err="1"/>
                        <a:t>kCHF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Manpower</a:t>
                      </a:r>
                      <a:br>
                        <a:rPr lang="en-US" sz="1600" dirty="0"/>
                      </a:br>
                      <a:r>
                        <a:rPr lang="en-US" sz="1600" dirty="0"/>
                        <a:t>(FTE)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Timeline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44667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~1.5 MCHF</a:t>
                      </a:r>
                    </a:p>
                    <a:p>
                      <a:r>
                        <a:rPr lang="en-US" sz="1600" b="0" dirty="0"/>
                        <a:t>(solenoid &gt;30% of the total cost)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14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Estimated project time </a:t>
                      </a:r>
                      <a:r>
                        <a:rPr lang="en-GB" sz="1600" b="1" dirty="0"/>
                        <a:t>&gt;5 years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158332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0B5FFB-573C-EBCE-D1EE-3EE5C2024E66}"/>
              </a:ext>
            </a:extLst>
          </p:cNvPr>
          <p:cNvSpPr txBox="1"/>
          <p:nvPr/>
        </p:nvSpPr>
        <p:spPr>
          <a:xfrm>
            <a:off x="1772701" y="6364698"/>
            <a:ext cx="1435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FW estimate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15A021C-B7BD-60F2-DF92-EA801A32463A}"/>
              </a:ext>
            </a:extLst>
          </p:cNvPr>
          <p:cNvCxnSpPr>
            <a:cxnSpLocks/>
            <a:stCxn id="7" idx="0"/>
          </p:cNvCxnSpPr>
          <p:nvPr/>
        </p:nvCxnSpPr>
        <p:spPr>
          <a:xfrm flipV="1">
            <a:off x="8442477" y="5564407"/>
            <a:ext cx="0" cy="3805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5599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2AE51BD-3F83-3D44-906C-21FEA59CE347}"/>
              </a:ext>
            </a:extLst>
          </p:cNvPr>
          <p:cNvSpPr txBox="1"/>
          <p:nvPr/>
        </p:nvSpPr>
        <p:spPr>
          <a:xfrm>
            <a:off x="6990123" y="1432901"/>
            <a:ext cx="485613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Focus on vacuum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  =&gt; less residual gas contamination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  =&gt; better breeding performance</a:t>
            </a:r>
          </a:p>
          <a:p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  =&gt; make use of A. </a:t>
            </a:r>
            <a:r>
              <a:rPr lang="en-GB" dirty="0" err="1">
                <a:latin typeface="Calibri" panose="020F0502020204030204" pitchFamily="34" charset="0"/>
                <a:cs typeface="Calibri" panose="020F0502020204030204" pitchFamily="34" charset="0"/>
              </a:rPr>
              <a:t>Pikin’s</a:t>
            </a: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 exceptional experience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5CEF5C7-ED65-4C54-2518-C58906BE77AF}"/>
              </a:ext>
            </a:extLst>
          </p:cNvPr>
          <p:cNvSpPr txBox="1"/>
          <p:nvPr/>
        </p:nvSpPr>
        <p:spPr>
          <a:xfrm>
            <a:off x="5496026" y="451794"/>
            <a:ext cx="639117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5 T EBIS upgrade – cryogenic version</a:t>
            </a:r>
            <a:endParaRPr lang="en-GB" sz="3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2B27D72-3215-A995-9C17-6325AD9E1F09}"/>
              </a:ext>
            </a:extLst>
          </p:cNvPr>
          <p:cNvCxnSpPr>
            <a:cxnSpLocks/>
          </p:cNvCxnSpPr>
          <p:nvPr/>
        </p:nvCxnSpPr>
        <p:spPr>
          <a:xfrm>
            <a:off x="5585861" y="1031135"/>
            <a:ext cx="59933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76F879C-0664-CC4D-C006-94066D1D8E51}"/>
              </a:ext>
            </a:extLst>
          </p:cNvPr>
          <p:cNvSpPr txBox="1"/>
          <p:nvPr/>
        </p:nvSpPr>
        <p:spPr>
          <a:xfrm>
            <a:off x="6990123" y="4891436"/>
            <a:ext cx="6697663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dirty="0"/>
              <a:t>	Cold drift tube structure</a:t>
            </a:r>
            <a:br>
              <a:rPr lang="en-US" dirty="0"/>
            </a:br>
            <a:r>
              <a:rPr lang="en-US" dirty="0"/>
              <a:t>“Easy” and fast getting ultra high vacuum in EBIS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085594-2F76-3884-8F55-B14D1A4A32A5}"/>
              </a:ext>
            </a:extLst>
          </p:cNvPr>
          <p:cNvGrpSpPr/>
          <p:nvPr/>
        </p:nvGrpSpPr>
        <p:grpSpPr>
          <a:xfrm>
            <a:off x="246755" y="2004263"/>
            <a:ext cx="6665708" cy="4518167"/>
            <a:chOff x="128994" y="3128855"/>
            <a:chExt cx="6665708" cy="4518167"/>
          </a:xfrm>
        </p:grpSpPr>
        <p:pic>
          <p:nvPicPr>
            <p:cNvPr id="5" name="Picture 4" descr="A drawing of a circular object&#10;&#10;Description automatically generated">
              <a:extLst>
                <a:ext uri="{FF2B5EF4-FFF2-40B4-BE49-F238E27FC236}">
                  <a16:creationId xmlns:a16="http://schemas.microsoft.com/office/drawing/2014/main" id="{ADF1A0B6-0D66-FA78-26F0-E96666D6CCA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159" y="3855417"/>
              <a:ext cx="5895038" cy="3096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614C7D49-24E2-64B6-E303-BD64A0951336}"/>
                </a:ext>
              </a:extLst>
            </p:cNvPr>
            <p:cNvGrpSpPr/>
            <p:nvPr/>
          </p:nvGrpSpPr>
          <p:grpSpPr>
            <a:xfrm>
              <a:off x="128994" y="3128855"/>
              <a:ext cx="6665708" cy="4518167"/>
              <a:chOff x="128994" y="3128855"/>
              <a:chExt cx="6665708" cy="4518167"/>
            </a:xfrm>
          </p:grpSpPr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FC1ACA7-D3DC-6866-4659-92F01158B1B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070811" y="7246912"/>
                <a:ext cx="5723891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pPr eaLnBrk="1" hangingPunct="1"/>
                <a:r>
                  <a:rPr lang="en-US" altLang="en-US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Transverse cross-sections of the cold drift structure</a:t>
                </a:r>
                <a:endParaRPr lang="en-GB" altLang="en-US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38920CC-69CA-D85F-93B1-711960C65660}"/>
                  </a:ext>
                </a:extLst>
              </p:cNvPr>
              <p:cNvSpPr txBox="1"/>
              <p:nvPr/>
            </p:nvSpPr>
            <p:spPr>
              <a:xfrm>
                <a:off x="2301508" y="3128855"/>
                <a:ext cx="14887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vacuum tube</a:t>
                </a: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8277B367-68AA-626A-4C61-D611A0581D4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97606" y="3489290"/>
                <a:ext cx="335284" cy="623983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41F6E2B-46BB-A80A-A7B8-13B43AE32148}"/>
                  </a:ext>
                </a:extLst>
              </p:cNvPr>
              <p:cNvSpPr txBox="1"/>
              <p:nvPr/>
            </p:nvSpPr>
            <p:spPr>
              <a:xfrm>
                <a:off x="277147" y="6016028"/>
                <a:ext cx="43031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RT</a:t>
                </a:r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881E145E-0003-F335-7408-956A84C2760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95426" y="5955868"/>
                <a:ext cx="276012" cy="1846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EF98CE1C-9B9F-3A15-E9AD-8F3F71087B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159" y="4504898"/>
                <a:ext cx="517652" cy="4039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D716E46-8A98-12D3-54E0-75FCFA4ADCE0}"/>
                  </a:ext>
                </a:extLst>
              </p:cNvPr>
              <p:cNvSpPr txBox="1"/>
              <p:nvPr/>
            </p:nvSpPr>
            <p:spPr>
              <a:xfrm>
                <a:off x="128994" y="3933108"/>
                <a:ext cx="100263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floating shield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150BA1D-58F8-BE92-ADBC-90CC45A9A915}"/>
                  </a:ext>
                </a:extLst>
              </p:cNvPr>
              <p:cNvSpPr txBox="1"/>
              <p:nvPr/>
            </p:nvSpPr>
            <p:spPr>
              <a:xfrm>
                <a:off x="1070811" y="3510288"/>
                <a:ext cx="10026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77 K</a:t>
                </a:r>
              </a:p>
            </p:txBody>
          </p: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15E91F41-D4E5-B499-50F6-094134925A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90450" y="3768405"/>
                <a:ext cx="165339" cy="93848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AE9E919D-5E35-46F8-C60C-B95B77CABE8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408441" y="4311335"/>
                <a:ext cx="849806" cy="77759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D653F0D-48F7-B5D3-0133-C9D4957ADB7B}"/>
                  </a:ext>
                </a:extLst>
              </p:cNvPr>
              <p:cNvSpPr txBox="1"/>
              <p:nvPr/>
            </p:nvSpPr>
            <p:spPr>
              <a:xfrm>
                <a:off x="3045879" y="4015880"/>
                <a:ext cx="100263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10 K</a:t>
                </a:r>
              </a:p>
            </p:txBody>
          </p:sp>
        </p:grp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E04B374-56D7-57EB-01B5-DD4F4B0B9316}"/>
              </a:ext>
            </a:extLst>
          </p:cNvPr>
          <p:cNvSpPr txBox="1"/>
          <p:nvPr/>
        </p:nvSpPr>
        <p:spPr>
          <a:xfrm>
            <a:off x="2767100" y="5633886"/>
            <a:ext cx="1866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Courtesy A. Pikin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40C1B0-3B48-EDBF-5C78-1DE23D6D811F}"/>
              </a:ext>
            </a:extLst>
          </p:cNvPr>
          <p:cNvSpPr txBox="1"/>
          <p:nvPr/>
        </p:nvSpPr>
        <p:spPr>
          <a:xfrm>
            <a:off x="4637553" y="2057877"/>
            <a:ext cx="1093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drift tube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B47BE92-989C-A070-DA67-62A6D3B629DD}"/>
              </a:ext>
            </a:extLst>
          </p:cNvPr>
          <p:cNvCxnSpPr>
            <a:cxnSpLocks/>
          </p:cNvCxnSpPr>
          <p:nvPr/>
        </p:nvCxnSpPr>
        <p:spPr>
          <a:xfrm>
            <a:off x="5172098" y="2435370"/>
            <a:ext cx="0" cy="175265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0218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4310</TotalTime>
  <Words>2234</Words>
  <Application>Microsoft Office PowerPoint</Application>
  <PresentationFormat>Widescreen</PresentationFormat>
  <Paragraphs>363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Aptos</vt:lpstr>
      <vt:lpstr>Aptos Display</vt:lpstr>
      <vt:lpstr>Arial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Fredrik John Carl Wenander</dc:creator>
  <cp:lastModifiedBy>Fredrik John Carl Wenander</cp:lastModifiedBy>
  <cp:revision>23</cp:revision>
  <dcterms:created xsi:type="dcterms:W3CDTF">2024-06-14T14:07:03Z</dcterms:created>
  <dcterms:modified xsi:type="dcterms:W3CDTF">2024-06-21T06:21:27Z</dcterms:modified>
</cp:coreProperties>
</file>