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7"/>
  </p:notesMasterIdLst>
  <p:sldIdLst>
    <p:sldId id="282" r:id="rId3"/>
    <p:sldId id="276" r:id="rId4"/>
    <p:sldId id="278" r:id="rId5"/>
    <p:sldId id="279" r:id="rId6"/>
    <p:sldId id="280" r:id="rId7"/>
    <p:sldId id="277" r:id="rId8"/>
    <p:sldId id="267" r:id="rId9"/>
    <p:sldId id="271" r:id="rId10"/>
    <p:sldId id="264" r:id="rId11"/>
    <p:sldId id="273" r:id="rId12"/>
    <p:sldId id="284" r:id="rId13"/>
    <p:sldId id="285" r:id="rId14"/>
    <p:sldId id="275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B81"/>
    <a:srgbClr val="B4B3AE"/>
    <a:srgbClr val="B5B4B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0" autoAdjust="0"/>
    <p:restoredTop sz="93852" autoAdjust="0"/>
  </p:normalViewPr>
  <p:slideViewPr>
    <p:cSldViewPr snapToGrid="0">
      <p:cViewPr varScale="1">
        <p:scale>
          <a:sx n="74" d="100"/>
          <a:sy n="74" d="100"/>
        </p:scale>
        <p:origin x="888" y="4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F4AEB6-847D-44B4-9B02-818011F0FCF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32A3D732-277A-4349-AB26-985BDBE2AB1E}">
      <dgm:prSet phldrT="[Text]"/>
      <dgm:spPr/>
      <dgm:t>
        <a:bodyPr/>
        <a:lstStyle/>
        <a:p>
          <a:r>
            <a:rPr lang="fr-CH" dirty="0" err="1"/>
            <a:t>Informed</a:t>
          </a:r>
          <a:endParaRPr lang="en-US" dirty="0"/>
        </a:p>
      </dgm:t>
    </dgm:pt>
    <dgm:pt modelId="{08400CF0-98F5-49C9-A022-F930BBB1657F}" type="parTrans" cxnId="{649342D2-3437-4289-9014-6C8D19C1CDE0}">
      <dgm:prSet/>
      <dgm:spPr/>
      <dgm:t>
        <a:bodyPr/>
        <a:lstStyle/>
        <a:p>
          <a:endParaRPr lang="en-US"/>
        </a:p>
      </dgm:t>
    </dgm:pt>
    <dgm:pt modelId="{851D3418-8AD3-4827-996B-58E92B17FC58}" type="sibTrans" cxnId="{649342D2-3437-4289-9014-6C8D19C1CDE0}">
      <dgm:prSet/>
      <dgm:spPr/>
      <dgm:t>
        <a:bodyPr/>
        <a:lstStyle/>
        <a:p>
          <a:endParaRPr lang="en-US"/>
        </a:p>
      </dgm:t>
    </dgm:pt>
    <dgm:pt modelId="{A112FD9A-449D-42F1-87DB-C187D483F0D6}">
      <dgm:prSet phldrT="[Text]"/>
      <dgm:spPr/>
      <dgm:t>
        <a:bodyPr/>
        <a:lstStyle/>
        <a:p>
          <a:r>
            <a:rPr lang="fr-CH" dirty="0" err="1"/>
            <a:t>Prepared</a:t>
          </a:r>
          <a:endParaRPr lang="en-US" dirty="0"/>
        </a:p>
      </dgm:t>
    </dgm:pt>
    <dgm:pt modelId="{F2752499-C025-458C-8697-89A2AF1FD9CF}" type="parTrans" cxnId="{9FD317AA-2FA6-4DEC-BF14-AF93BADA012F}">
      <dgm:prSet/>
      <dgm:spPr/>
      <dgm:t>
        <a:bodyPr/>
        <a:lstStyle/>
        <a:p>
          <a:endParaRPr lang="en-US"/>
        </a:p>
      </dgm:t>
    </dgm:pt>
    <dgm:pt modelId="{F2052515-A2B5-41C8-A1D4-BECC44236BE3}" type="sibTrans" cxnId="{9FD317AA-2FA6-4DEC-BF14-AF93BADA012F}">
      <dgm:prSet/>
      <dgm:spPr/>
      <dgm:t>
        <a:bodyPr/>
        <a:lstStyle/>
        <a:p>
          <a:endParaRPr lang="en-US"/>
        </a:p>
      </dgm:t>
    </dgm:pt>
    <dgm:pt modelId="{6AB64D70-2715-4D9E-8DAB-7BEAE7A17DD7}">
      <dgm:prSet phldrT="[Text]"/>
      <dgm:spPr/>
      <dgm:t>
        <a:bodyPr/>
        <a:lstStyle/>
        <a:p>
          <a:r>
            <a:rPr lang="fr-CH" dirty="0" err="1"/>
            <a:t>Mindful</a:t>
          </a:r>
          <a:endParaRPr lang="en-US" dirty="0"/>
        </a:p>
      </dgm:t>
    </dgm:pt>
    <dgm:pt modelId="{F6E76F26-3937-4C03-91FF-293D92C236A5}" type="parTrans" cxnId="{7BF87E45-6F85-4AFB-9DBA-24D900E26856}">
      <dgm:prSet/>
      <dgm:spPr/>
      <dgm:t>
        <a:bodyPr/>
        <a:lstStyle/>
        <a:p>
          <a:endParaRPr lang="en-US"/>
        </a:p>
      </dgm:t>
    </dgm:pt>
    <dgm:pt modelId="{E7656D43-BC33-44A8-9530-60EBA21CA28B}" type="sibTrans" cxnId="{7BF87E45-6F85-4AFB-9DBA-24D900E26856}">
      <dgm:prSet/>
      <dgm:spPr/>
      <dgm:t>
        <a:bodyPr/>
        <a:lstStyle/>
        <a:p>
          <a:endParaRPr lang="en-US"/>
        </a:p>
      </dgm:t>
    </dgm:pt>
    <dgm:pt modelId="{7127F2E3-5515-4036-8991-0B101F813749}">
      <dgm:prSet phldrT="[Text]"/>
      <dgm:spPr/>
      <dgm:t>
        <a:bodyPr/>
        <a:lstStyle/>
        <a:p>
          <a:r>
            <a:rPr lang="fr-CH" dirty="0" err="1"/>
            <a:t>Ready</a:t>
          </a:r>
          <a:endParaRPr lang="en-US" dirty="0"/>
        </a:p>
      </dgm:t>
    </dgm:pt>
    <dgm:pt modelId="{BD0F85AF-EC2A-45AB-9DD0-F0E5D7A59205}" type="parTrans" cxnId="{AC2E36F9-3BBA-4100-9ABC-04C35D176AEE}">
      <dgm:prSet/>
      <dgm:spPr/>
      <dgm:t>
        <a:bodyPr/>
        <a:lstStyle/>
        <a:p>
          <a:endParaRPr lang="en-US"/>
        </a:p>
      </dgm:t>
    </dgm:pt>
    <dgm:pt modelId="{CC9B7162-2883-44E2-8AB0-6B79B4529798}" type="sibTrans" cxnId="{AC2E36F9-3BBA-4100-9ABC-04C35D176AEE}">
      <dgm:prSet/>
      <dgm:spPr/>
      <dgm:t>
        <a:bodyPr/>
        <a:lstStyle/>
        <a:p>
          <a:endParaRPr lang="en-US"/>
        </a:p>
      </dgm:t>
    </dgm:pt>
    <dgm:pt modelId="{53B32BD5-EF43-4090-AE80-B8D6A976871A}">
      <dgm:prSet phldrT="[Text]"/>
      <dgm:spPr/>
      <dgm:t>
        <a:bodyPr/>
        <a:lstStyle/>
        <a:p>
          <a:r>
            <a:rPr lang="fr-CH" dirty="0" err="1"/>
            <a:t>Responsible</a:t>
          </a:r>
          <a:endParaRPr lang="en-US" dirty="0"/>
        </a:p>
      </dgm:t>
    </dgm:pt>
    <dgm:pt modelId="{BA8C0595-2941-4A8F-8DBD-C082F2CE7418}" type="parTrans" cxnId="{727B14C3-A852-421E-8E1F-044B9E89AF13}">
      <dgm:prSet/>
      <dgm:spPr/>
      <dgm:t>
        <a:bodyPr/>
        <a:lstStyle/>
        <a:p>
          <a:endParaRPr lang="en-US"/>
        </a:p>
      </dgm:t>
    </dgm:pt>
    <dgm:pt modelId="{5B5E0BA7-77FA-4A25-992B-9D77784B5ECF}" type="sibTrans" cxnId="{727B14C3-A852-421E-8E1F-044B9E89AF13}">
      <dgm:prSet/>
      <dgm:spPr/>
      <dgm:t>
        <a:bodyPr/>
        <a:lstStyle/>
        <a:p>
          <a:endParaRPr lang="en-US"/>
        </a:p>
      </dgm:t>
    </dgm:pt>
    <dgm:pt modelId="{4DA7C8AA-091A-40FE-85D0-2ABF93B8680D}">
      <dgm:prSet phldrT="[Text]"/>
      <dgm:spPr/>
      <dgm:t>
        <a:bodyPr/>
        <a:lstStyle/>
        <a:p>
          <a:r>
            <a:rPr lang="fr-CH" dirty="0"/>
            <a:t>Open</a:t>
          </a:r>
          <a:endParaRPr lang="en-US" dirty="0"/>
        </a:p>
      </dgm:t>
    </dgm:pt>
    <dgm:pt modelId="{145C8AF7-43C3-41BD-B683-5D98793DB9F2}" type="parTrans" cxnId="{9B108038-DCAE-4EB7-82B6-D94079A281CF}">
      <dgm:prSet/>
      <dgm:spPr/>
      <dgm:t>
        <a:bodyPr/>
        <a:lstStyle/>
        <a:p>
          <a:endParaRPr lang="en-US"/>
        </a:p>
      </dgm:t>
    </dgm:pt>
    <dgm:pt modelId="{F6E7221E-37F6-43D7-9C5D-85C027863F68}" type="sibTrans" cxnId="{9B108038-DCAE-4EB7-82B6-D94079A281CF}">
      <dgm:prSet/>
      <dgm:spPr/>
      <dgm:t>
        <a:bodyPr/>
        <a:lstStyle/>
        <a:p>
          <a:endParaRPr lang="en-US"/>
        </a:p>
      </dgm:t>
    </dgm:pt>
    <dgm:pt modelId="{A93A1900-6CBE-4637-BF26-B92F275C4D28}" type="pres">
      <dgm:prSet presAssocID="{7FF4AEB6-847D-44B4-9B02-818011F0FCFD}" presName="Name0" presStyleCnt="0">
        <dgm:presLayoutVars>
          <dgm:chMax val="7"/>
          <dgm:chPref val="7"/>
          <dgm:dir/>
        </dgm:presLayoutVars>
      </dgm:prSet>
      <dgm:spPr/>
    </dgm:pt>
    <dgm:pt modelId="{5F385718-01AC-41FA-82A6-A408989A3898}" type="pres">
      <dgm:prSet presAssocID="{7FF4AEB6-847D-44B4-9B02-818011F0FCFD}" presName="Name1" presStyleCnt="0"/>
      <dgm:spPr/>
    </dgm:pt>
    <dgm:pt modelId="{DB80727D-F795-4141-B95E-2157F41CF829}" type="pres">
      <dgm:prSet presAssocID="{7FF4AEB6-847D-44B4-9B02-818011F0FCFD}" presName="cycle" presStyleCnt="0"/>
      <dgm:spPr/>
    </dgm:pt>
    <dgm:pt modelId="{A228DB55-D181-4EB7-AD6A-86D8BFA77085}" type="pres">
      <dgm:prSet presAssocID="{7FF4AEB6-847D-44B4-9B02-818011F0FCFD}" presName="srcNode" presStyleLbl="node1" presStyleIdx="0" presStyleCnt="6"/>
      <dgm:spPr/>
    </dgm:pt>
    <dgm:pt modelId="{31BDDE73-40B8-46AB-9C75-A4DC58D14020}" type="pres">
      <dgm:prSet presAssocID="{7FF4AEB6-847D-44B4-9B02-818011F0FCFD}" presName="conn" presStyleLbl="parChTrans1D2" presStyleIdx="0" presStyleCnt="1"/>
      <dgm:spPr/>
    </dgm:pt>
    <dgm:pt modelId="{32339A83-A050-46EF-B0E3-C39D26B240BC}" type="pres">
      <dgm:prSet presAssocID="{7FF4AEB6-847D-44B4-9B02-818011F0FCFD}" presName="extraNode" presStyleLbl="node1" presStyleIdx="0" presStyleCnt="6"/>
      <dgm:spPr/>
    </dgm:pt>
    <dgm:pt modelId="{9D026B83-2C73-4980-83CA-B63543C7FE83}" type="pres">
      <dgm:prSet presAssocID="{7FF4AEB6-847D-44B4-9B02-818011F0FCFD}" presName="dstNode" presStyleLbl="node1" presStyleIdx="0" presStyleCnt="6"/>
      <dgm:spPr/>
    </dgm:pt>
    <dgm:pt modelId="{DB04AB3A-3FDF-4CFE-A894-5201EA8CDC99}" type="pres">
      <dgm:prSet presAssocID="{32A3D732-277A-4349-AB26-985BDBE2AB1E}" presName="text_1" presStyleLbl="node1" presStyleIdx="0" presStyleCnt="6">
        <dgm:presLayoutVars>
          <dgm:bulletEnabled val="1"/>
        </dgm:presLayoutVars>
      </dgm:prSet>
      <dgm:spPr/>
    </dgm:pt>
    <dgm:pt modelId="{A38B97C8-2875-41D2-87A8-E4171C26328E}" type="pres">
      <dgm:prSet presAssocID="{32A3D732-277A-4349-AB26-985BDBE2AB1E}" presName="accent_1" presStyleCnt="0"/>
      <dgm:spPr/>
    </dgm:pt>
    <dgm:pt modelId="{989DE611-E689-4388-ADA1-CE2E53E180A1}" type="pres">
      <dgm:prSet presAssocID="{32A3D732-277A-4349-AB26-985BDBE2AB1E}" presName="accentRepeatNode" presStyleLbl="solidFgAcc1" presStyleIdx="0" presStyleCnt="6"/>
      <dgm:spPr/>
    </dgm:pt>
    <dgm:pt modelId="{751B2E73-4F48-434C-88BE-6D033A134C24}" type="pres">
      <dgm:prSet presAssocID="{A112FD9A-449D-42F1-87DB-C187D483F0D6}" presName="text_2" presStyleLbl="node1" presStyleIdx="1" presStyleCnt="6">
        <dgm:presLayoutVars>
          <dgm:bulletEnabled val="1"/>
        </dgm:presLayoutVars>
      </dgm:prSet>
      <dgm:spPr/>
    </dgm:pt>
    <dgm:pt modelId="{D9714D05-14BE-4DDD-8F3C-D38A21E02EA3}" type="pres">
      <dgm:prSet presAssocID="{A112FD9A-449D-42F1-87DB-C187D483F0D6}" presName="accent_2" presStyleCnt="0"/>
      <dgm:spPr/>
    </dgm:pt>
    <dgm:pt modelId="{E70ED591-A9A7-4BD5-8617-9F0D5AD2CA0F}" type="pres">
      <dgm:prSet presAssocID="{A112FD9A-449D-42F1-87DB-C187D483F0D6}" presName="accentRepeatNode" presStyleLbl="solidFgAcc1" presStyleIdx="1" presStyleCnt="6"/>
      <dgm:spPr/>
    </dgm:pt>
    <dgm:pt modelId="{A2A67ED3-CBD5-47E5-AEC5-455A29BA09F4}" type="pres">
      <dgm:prSet presAssocID="{7127F2E3-5515-4036-8991-0B101F813749}" presName="text_3" presStyleLbl="node1" presStyleIdx="2" presStyleCnt="6">
        <dgm:presLayoutVars>
          <dgm:bulletEnabled val="1"/>
        </dgm:presLayoutVars>
      </dgm:prSet>
      <dgm:spPr/>
    </dgm:pt>
    <dgm:pt modelId="{196E0FDF-77E0-4EC1-A4B0-DF6A398F834F}" type="pres">
      <dgm:prSet presAssocID="{7127F2E3-5515-4036-8991-0B101F813749}" presName="accent_3" presStyleCnt="0"/>
      <dgm:spPr/>
    </dgm:pt>
    <dgm:pt modelId="{910233D9-3EF9-40BC-83FE-C5CEB5FEBB31}" type="pres">
      <dgm:prSet presAssocID="{7127F2E3-5515-4036-8991-0B101F813749}" presName="accentRepeatNode" presStyleLbl="solidFgAcc1" presStyleIdx="2" presStyleCnt="6"/>
      <dgm:spPr/>
    </dgm:pt>
    <dgm:pt modelId="{ED23521A-1FDE-4923-8848-D1CFE399CAAC}" type="pres">
      <dgm:prSet presAssocID="{6AB64D70-2715-4D9E-8DAB-7BEAE7A17DD7}" presName="text_4" presStyleLbl="node1" presStyleIdx="3" presStyleCnt="6">
        <dgm:presLayoutVars>
          <dgm:bulletEnabled val="1"/>
        </dgm:presLayoutVars>
      </dgm:prSet>
      <dgm:spPr/>
    </dgm:pt>
    <dgm:pt modelId="{38FC875C-BE0E-4330-A626-D94216F3FFCF}" type="pres">
      <dgm:prSet presAssocID="{6AB64D70-2715-4D9E-8DAB-7BEAE7A17DD7}" presName="accent_4" presStyleCnt="0"/>
      <dgm:spPr/>
    </dgm:pt>
    <dgm:pt modelId="{4B8EE8B8-EEF7-4ADA-BF58-49960B72E68D}" type="pres">
      <dgm:prSet presAssocID="{6AB64D70-2715-4D9E-8DAB-7BEAE7A17DD7}" presName="accentRepeatNode" presStyleLbl="solidFgAcc1" presStyleIdx="3" presStyleCnt="6"/>
      <dgm:spPr/>
    </dgm:pt>
    <dgm:pt modelId="{4758AF3E-A907-41B4-85AA-0C8383B0A111}" type="pres">
      <dgm:prSet presAssocID="{53B32BD5-EF43-4090-AE80-B8D6A976871A}" presName="text_5" presStyleLbl="node1" presStyleIdx="4" presStyleCnt="6">
        <dgm:presLayoutVars>
          <dgm:bulletEnabled val="1"/>
        </dgm:presLayoutVars>
      </dgm:prSet>
      <dgm:spPr/>
    </dgm:pt>
    <dgm:pt modelId="{7C9AC0D8-132A-4307-B26B-4B423972A1F7}" type="pres">
      <dgm:prSet presAssocID="{53B32BD5-EF43-4090-AE80-B8D6A976871A}" presName="accent_5" presStyleCnt="0"/>
      <dgm:spPr/>
    </dgm:pt>
    <dgm:pt modelId="{5B50ADDB-E85D-4447-B38C-4F1A0C8B28A2}" type="pres">
      <dgm:prSet presAssocID="{53B32BD5-EF43-4090-AE80-B8D6A976871A}" presName="accentRepeatNode" presStyleLbl="solidFgAcc1" presStyleIdx="4" presStyleCnt="6"/>
      <dgm:spPr/>
    </dgm:pt>
    <dgm:pt modelId="{E65D1B6F-1197-407E-A10B-CFA433C938C6}" type="pres">
      <dgm:prSet presAssocID="{4DA7C8AA-091A-40FE-85D0-2ABF93B8680D}" presName="text_6" presStyleLbl="node1" presStyleIdx="5" presStyleCnt="6">
        <dgm:presLayoutVars>
          <dgm:bulletEnabled val="1"/>
        </dgm:presLayoutVars>
      </dgm:prSet>
      <dgm:spPr/>
    </dgm:pt>
    <dgm:pt modelId="{B5586087-3B14-4C0F-97CF-D7294F5B2092}" type="pres">
      <dgm:prSet presAssocID="{4DA7C8AA-091A-40FE-85D0-2ABF93B8680D}" presName="accent_6" presStyleCnt="0"/>
      <dgm:spPr/>
    </dgm:pt>
    <dgm:pt modelId="{AE4AA37E-348A-4D1B-AE4E-EAEE00C7D7CA}" type="pres">
      <dgm:prSet presAssocID="{4DA7C8AA-091A-40FE-85D0-2ABF93B8680D}" presName="accentRepeatNode" presStyleLbl="solidFgAcc1" presStyleIdx="5" presStyleCnt="6"/>
      <dgm:spPr/>
    </dgm:pt>
  </dgm:ptLst>
  <dgm:cxnLst>
    <dgm:cxn modelId="{51BEC807-4F21-45D7-861E-36B90BEE9A37}" type="presOf" srcId="{A112FD9A-449D-42F1-87DB-C187D483F0D6}" destId="{751B2E73-4F48-434C-88BE-6D033A134C24}" srcOrd="0" destOrd="0" presId="urn:microsoft.com/office/officeart/2008/layout/VerticalCurvedList"/>
    <dgm:cxn modelId="{C2A5C829-A450-47F1-AA32-8503FE8B5C95}" type="presOf" srcId="{7127F2E3-5515-4036-8991-0B101F813749}" destId="{A2A67ED3-CBD5-47E5-AEC5-455A29BA09F4}" srcOrd="0" destOrd="0" presId="urn:microsoft.com/office/officeart/2008/layout/VerticalCurvedList"/>
    <dgm:cxn modelId="{9B108038-DCAE-4EB7-82B6-D94079A281CF}" srcId="{7FF4AEB6-847D-44B4-9B02-818011F0FCFD}" destId="{4DA7C8AA-091A-40FE-85D0-2ABF93B8680D}" srcOrd="5" destOrd="0" parTransId="{145C8AF7-43C3-41BD-B683-5D98793DB9F2}" sibTransId="{F6E7221E-37F6-43D7-9C5D-85C027863F68}"/>
    <dgm:cxn modelId="{7BF87E45-6F85-4AFB-9DBA-24D900E26856}" srcId="{7FF4AEB6-847D-44B4-9B02-818011F0FCFD}" destId="{6AB64D70-2715-4D9E-8DAB-7BEAE7A17DD7}" srcOrd="3" destOrd="0" parTransId="{F6E76F26-3937-4C03-91FF-293D92C236A5}" sibTransId="{E7656D43-BC33-44A8-9530-60EBA21CA28B}"/>
    <dgm:cxn modelId="{BE6D1F6E-086B-4DCE-8DA2-4103294205BC}" type="presOf" srcId="{32A3D732-277A-4349-AB26-985BDBE2AB1E}" destId="{DB04AB3A-3FDF-4CFE-A894-5201EA8CDC99}" srcOrd="0" destOrd="0" presId="urn:microsoft.com/office/officeart/2008/layout/VerticalCurvedList"/>
    <dgm:cxn modelId="{9645A677-0FC8-4F26-860E-0B30A9E2E7B1}" type="presOf" srcId="{851D3418-8AD3-4827-996B-58E92B17FC58}" destId="{31BDDE73-40B8-46AB-9C75-A4DC58D14020}" srcOrd="0" destOrd="0" presId="urn:microsoft.com/office/officeart/2008/layout/VerticalCurvedList"/>
    <dgm:cxn modelId="{9FD317AA-2FA6-4DEC-BF14-AF93BADA012F}" srcId="{7FF4AEB6-847D-44B4-9B02-818011F0FCFD}" destId="{A112FD9A-449D-42F1-87DB-C187D483F0D6}" srcOrd="1" destOrd="0" parTransId="{F2752499-C025-458C-8697-89A2AF1FD9CF}" sibTransId="{F2052515-A2B5-41C8-A1D4-BECC44236BE3}"/>
    <dgm:cxn modelId="{5C8774AF-4B64-483F-9CD3-ECF04F1AD4EB}" type="presOf" srcId="{6AB64D70-2715-4D9E-8DAB-7BEAE7A17DD7}" destId="{ED23521A-1FDE-4923-8848-D1CFE399CAAC}" srcOrd="0" destOrd="0" presId="urn:microsoft.com/office/officeart/2008/layout/VerticalCurvedList"/>
    <dgm:cxn modelId="{727B14C3-A852-421E-8E1F-044B9E89AF13}" srcId="{7FF4AEB6-847D-44B4-9B02-818011F0FCFD}" destId="{53B32BD5-EF43-4090-AE80-B8D6A976871A}" srcOrd="4" destOrd="0" parTransId="{BA8C0595-2941-4A8F-8DBD-C082F2CE7418}" sibTransId="{5B5E0BA7-77FA-4A25-992B-9D77784B5ECF}"/>
    <dgm:cxn modelId="{649342D2-3437-4289-9014-6C8D19C1CDE0}" srcId="{7FF4AEB6-847D-44B4-9B02-818011F0FCFD}" destId="{32A3D732-277A-4349-AB26-985BDBE2AB1E}" srcOrd="0" destOrd="0" parTransId="{08400CF0-98F5-49C9-A022-F930BBB1657F}" sibTransId="{851D3418-8AD3-4827-996B-58E92B17FC58}"/>
    <dgm:cxn modelId="{82B0E1DE-AE96-4E5A-8A48-691D825E3413}" type="presOf" srcId="{53B32BD5-EF43-4090-AE80-B8D6A976871A}" destId="{4758AF3E-A907-41B4-85AA-0C8383B0A111}" srcOrd="0" destOrd="0" presId="urn:microsoft.com/office/officeart/2008/layout/VerticalCurvedList"/>
    <dgm:cxn modelId="{3732FDEB-F672-4B90-AC8C-21C97399835C}" type="presOf" srcId="{7FF4AEB6-847D-44B4-9B02-818011F0FCFD}" destId="{A93A1900-6CBE-4637-BF26-B92F275C4D28}" srcOrd="0" destOrd="0" presId="urn:microsoft.com/office/officeart/2008/layout/VerticalCurvedList"/>
    <dgm:cxn modelId="{A72B3BEF-88BB-4D62-BC21-3288DBB947C6}" type="presOf" srcId="{4DA7C8AA-091A-40FE-85D0-2ABF93B8680D}" destId="{E65D1B6F-1197-407E-A10B-CFA433C938C6}" srcOrd="0" destOrd="0" presId="urn:microsoft.com/office/officeart/2008/layout/VerticalCurvedList"/>
    <dgm:cxn modelId="{AC2E36F9-3BBA-4100-9ABC-04C35D176AEE}" srcId="{7FF4AEB6-847D-44B4-9B02-818011F0FCFD}" destId="{7127F2E3-5515-4036-8991-0B101F813749}" srcOrd="2" destOrd="0" parTransId="{BD0F85AF-EC2A-45AB-9DD0-F0E5D7A59205}" sibTransId="{CC9B7162-2883-44E2-8AB0-6B79B4529798}"/>
    <dgm:cxn modelId="{6EAE8751-06A6-4385-A2F6-758DA3E7F96C}" type="presParOf" srcId="{A93A1900-6CBE-4637-BF26-B92F275C4D28}" destId="{5F385718-01AC-41FA-82A6-A408989A3898}" srcOrd="0" destOrd="0" presId="urn:microsoft.com/office/officeart/2008/layout/VerticalCurvedList"/>
    <dgm:cxn modelId="{8930BC56-2C22-4051-BB06-5C554624276A}" type="presParOf" srcId="{5F385718-01AC-41FA-82A6-A408989A3898}" destId="{DB80727D-F795-4141-B95E-2157F41CF829}" srcOrd="0" destOrd="0" presId="urn:microsoft.com/office/officeart/2008/layout/VerticalCurvedList"/>
    <dgm:cxn modelId="{30181249-6A10-4E4E-90CB-8293DCAD9C22}" type="presParOf" srcId="{DB80727D-F795-4141-B95E-2157F41CF829}" destId="{A228DB55-D181-4EB7-AD6A-86D8BFA77085}" srcOrd="0" destOrd="0" presId="urn:microsoft.com/office/officeart/2008/layout/VerticalCurvedList"/>
    <dgm:cxn modelId="{49401259-402A-4952-AB60-916BA9FE1788}" type="presParOf" srcId="{DB80727D-F795-4141-B95E-2157F41CF829}" destId="{31BDDE73-40B8-46AB-9C75-A4DC58D14020}" srcOrd="1" destOrd="0" presId="urn:microsoft.com/office/officeart/2008/layout/VerticalCurvedList"/>
    <dgm:cxn modelId="{6A58A390-8C64-4705-A6E3-405E5B5E2EB5}" type="presParOf" srcId="{DB80727D-F795-4141-B95E-2157F41CF829}" destId="{32339A83-A050-46EF-B0E3-C39D26B240BC}" srcOrd="2" destOrd="0" presId="urn:microsoft.com/office/officeart/2008/layout/VerticalCurvedList"/>
    <dgm:cxn modelId="{1B1609BE-C8D9-4273-8523-91A5F6782513}" type="presParOf" srcId="{DB80727D-F795-4141-B95E-2157F41CF829}" destId="{9D026B83-2C73-4980-83CA-B63543C7FE83}" srcOrd="3" destOrd="0" presId="urn:microsoft.com/office/officeart/2008/layout/VerticalCurvedList"/>
    <dgm:cxn modelId="{11B3D695-8F66-4447-A122-A5567E05AF47}" type="presParOf" srcId="{5F385718-01AC-41FA-82A6-A408989A3898}" destId="{DB04AB3A-3FDF-4CFE-A894-5201EA8CDC99}" srcOrd="1" destOrd="0" presId="urn:microsoft.com/office/officeart/2008/layout/VerticalCurvedList"/>
    <dgm:cxn modelId="{FF16FC29-1412-4B7C-9833-4CAB3792BA18}" type="presParOf" srcId="{5F385718-01AC-41FA-82A6-A408989A3898}" destId="{A38B97C8-2875-41D2-87A8-E4171C26328E}" srcOrd="2" destOrd="0" presId="urn:microsoft.com/office/officeart/2008/layout/VerticalCurvedList"/>
    <dgm:cxn modelId="{CF73527D-D8E7-4462-8F70-AF0B4CB21B59}" type="presParOf" srcId="{A38B97C8-2875-41D2-87A8-E4171C26328E}" destId="{989DE611-E689-4388-ADA1-CE2E53E180A1}" srcOrd="0" destOrd="0" presId="urn:microsoft.com/office/officeart/2008/layout/VerticalCurvedList"/>
    <dgm:cxn modelId="{E00B326C-45CF-4EEE-BE18-CAD31D2F7A9C}" type="presParOf" srcId="{5F385718-01AC-41FA-82A6-A408989A3898}" destId="{751B2E73-4F48-434C-88BE-6D033A134C24}" srcOrd="3" destOrd="0" presId="urn:microsoft.com/office/officeart/2008/layout/VerticalCurvedList"/>
    <dgm:cxn modelId="{0CCC06D2-C61D-48B5-A837-109FE0D5BE32}" type="presParOf" srcId="{5F385718-01AC-41FA-82A6-A408989A3898}" destId="{D9714D05-14BE-4DDD-8F3C-D38A21E02EA3}" srcOrd="4" destOrd="0" presId="urn:microsoft.com/office/officeart/2008/layout/VerticalCurvedList"/>
    <dgm:cxn modelId="{2E3B691C-ED51-4FC6-8A22-6B745029EAA5}" type="presParOf" srcId="{D9714D05-14BE-4DDD-8F3C-D38A21E02EA3}" destId="{E70ED591-A9A7-4BD5-8617-9F0D5AD2CA0F}" srcOrd="0" destOrd="0" presId="urn:microsoft.com/office/officeart/2008/layout/VerticalCurvedList"/>
    <dgm:cxn modelId="{DBEE8179-FB6A-4543-8730-287B7E41C5DD}" type="presParOf" srcId="{5F385718-01AC-41FA-82A6-A408989A3898}" destId="{A2A67ED3-CBD5-47E5-AEC5-455A29BA09F4}" srcOrd="5" destOrd="0" presId="urn:microsoft.com/office/officeart/2008/layout/VerticalCurvedList"/>
    <dgm:cxn modelId="{C2047A32-D9CE-48A8-93E8-DE62B773E27D}" type="presParOf" srcId="{5F385718-01AC-41FA-82A6-A408989A3898}" destId="{196E0FDF-77E0-4EC1-A4B0-DF6A398F834F}" srcOrd="6" destOrd="0" presId="urn:microsoft.com/office/officeart/2008/layout/VerticalCurvedList"/>
    <dgm:cxn modelId="{296B3867-157D-4EC2-944F-791C8FD8CAAD}" type="presParOf" srcId="{196E0FDF-77E0-4EC1-A4B0-DF6A398F834F}" destId="{910233D9-3EF9-40BC-83FE-C5CEB5FEBB31}" srcOrd="0" destOrd="0" presId="urn:microsoft.com/office/officeart/2008/layout/VerticalCurvedList"/>
    <dgm:cxn modelId="{BBEC18FF-3843-4F4B-8F9C-60859334CDE5}" type="presParOf" srcId="{5F385718-01AC-41FA-82A6-A408989A3898}" destId="{ED23521A-1FDE-4923-8848-D1CFE399CAAC}" srcOrd="7" destOrd="0" presId="urn:microsoft.com/office/officeart/2008/layout/VerticalCurvedList"/>
    <dgm:cxn modelId="{80E7DFAA-1E71-4190-B8AE-8EF0405B2319}" type="presParOf" srcId="{5F385718-01AC-41FA-82A6-A408989A3898}" destId="{38FC875C-BE0E-4330-A626-D94216F3FFCF}" srcOrd="8" destOrd="0" presId="urn:microsoft.com/office/officeart/2008/layout/VerticalCurvedList"/>
    <dgm:cxn modelId="{9F750224-070E-4327-9D1E-5EF46860BA07}" type="presParOf" srcId="{38FC875C-BE0E-4330-A626-D94216F3FFCF}" destId="{4B8EE8B8-EEF7-4ADA-BF58-49960B72E68D}" srcOrd="0" destOrd="0" presId="urn:microsoft.com/office/officeart/2008/layout/VerticalCurvedList"/>
    <dgm:cxn modelId="{5BBDF46E-D285-435B-9D05-245554A7C179}" type="presParOf" srcId="{5F385718-01AC-41FA-82A6-A408989A3898}" destId="{4758AF3E-A907-41B4-85AA-0C8383B0A111}" srcOrd="9" destOrd="0" presId="urn:microsoft.com/office/officeart/2008/layout/VerticalCurvedList"/>
    <dgm:cxn modelId="{AF3AF6B2-FAD7-4D93-B085-C8758C37DF6A}" type="presParOf" srcId="{5F385718-01AC-41FA-82A6-A408989A3898}" destId="{7C9AC0D8-132A-4307-B26B-4B423972A1F7}" srcOrd="10" destOrd="0" presId="urn:microsoft.com/office/officeart/2008/layout/VerticalCurvedList"/>
    <dgm:cxn modelId="{ECBEAB9F-9684-44F5-99A4-E41D61BC7378}" type="presParOf" srcId="{7C9AC0D8-132A-4307-B26B-4B423972A1F7}" destId="{5B50ADDB-E85D-4447-B38C-4F1A0C8B28A2}" srcOrd="0" destOrd="0" presId="urn:microsoft.com/office/officeart/2008/layout/VerticalCurvedList"/>
    <dgm:cxn modelId="{B404BD4E-D78A-4E5B-8748-7BDD75ACA707}" type="presParOf" srcId="{5F385718-01AC-41FA-82A6-A408989A3898}" destId="{E65D1B6F-1197-407E-A10B-CFA433C938C6}" srcOrd="11" destOrd="0" presId="urn:microsoft.com/office/officeart/2008/layout/VerticalCurvedList"/>
    <dgm:cxn modelId="{38FFC4C4-2541-4DA8-A028-191BA12E8F59}" type="presParOf" srcId="{5F385718-01AC-41FA-82A6-A408989A3898}" destId="{B5586087-3B14-4C0F-97CF-D7294F5B2092}" srcOrd="12" destOrd="0" presId="urn:microsoft.com/office/officeart/2008/layout/VerticalCurvedList"/>
    <dgm:cxn modelId="{F13213FE-7964-434E-AB60-7C89D1B2B5B8}" type="presParOf" srcId="{B5586087-3B14-4C0F-97CF-D7294F5B2092}" destId="{AE4AA37E-348A-4D1B-AE4E-EAEE00C7D7C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DDE73-40B8-46AB-9C75-A4DC58D14020}">
      <dsp:nvSpPr>
        <dsp:cNvPr id="0" name=""/>
        <dsp:cNvSpPr/>
      </dsp:nvSpPr>
      <dsp:spPr>
        <a:xfrm>
          <a:off x="-5102347" y="-781639"/>
          <a:ext cx="6076297" cy="6076297"/>
        </a:xfrm>
        <a:prstGeom prst="blockArc">
          <a:avLst>
            <a:gd name="adj1" fmla="val 18900000"/>
            <a:gd name="adj2" fmla="val 2700000"/>
            <a:gd name="adj3" fmla="val 355"/>
          </a:avLst>
        </a:pr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04AB3A-3FDF-4CFE-A894-5201EA8CDC99}">
      <dsp:nvSpPr>
        <dsp:cNvPr id="0" name=""/>
        <dsp:cNvSpPr/>
      </dsp:nvSpPr>
      <dsp:spPr>
        <a:xfrm>
          <a:off x="363299" y="237655"/>
          <a:ext cx="3801864" cy="47513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 err="1"/>
            <a:t>Informed</a:t>
          </a:r>
          <a:endParaRPr lang="en-US" sz="2600" kern="1200" dirty="0"/>
        </a:p>
      </dsp:txBody>
      <dsp:txXfrm>
        <a:off x="363299" y="237655"/>
        <a:ext cx="3801864" cy="475130"/>
      </dsp:txXfrm>
    </dsp:sp>
    <dsp:sp modelId="{989DE611-E689-4388-ADA1-CE2E53E180A1}">
      <dsp:nvSpPr>
        <dsp:cNvPr id="0" name=""/>
        <dsp:cNvSpPr/>
      </dsp:nvSpPr>
      <dsp:spPr>
        <a:xfrm>
          <a:off x="66342" y="178264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1B2E73-4F48-434C-88BE-6D033A134C24}">
      <dsp:nvSpPr>
        <dsp:cNvPr id="0" name=""/>
        <dsp:cNvSpPr/>
      </dsp:nvSpPr>
      <dsp:spPr>
        <a:xfrm>
          <a:off x="754126" y="950261"/>
          <a:ext cx="3411036" cy="475130"/>
        </a:xfrm>
        <a:prstGeom prst="rect">
          <a:avLst/>
        </a:prstGeom>
        <a:solidFill>
          <a:schemeClr val="accent1">
            <a:shade val="80000"/>
            <a:hueOff val="-36051"/>
            <a:satOff val="-9187"/>
            <a:lumOff val="70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 err="1"/>
            <a:t>Prepared</a:t>
          </a:r>
          <a:endParaRPr lang="en-US" sz="2600" kern="1200" dirty="0"/>
        </a:p>
      </dsp:txBody>
      <dsp:txXfrm>
        <a:off x="754126" y="950261"/>
        <a:ext cx="3411036" cy="475130"/>
      </dsp:txXfrm>
    </dsp:sp>
    <dsp:sp modelId="{E70ED591-A9A7-4BD5-8617-9F0D5AD2CA0F}">
      <dsp:nvSpPr>
        <dsp:cNvPr id="0" name=""/>
        <dsp:cNvSpPr/>
      </dsp:nvSpPr>
      <dsp:spPr>
        <a:xfrm>
          <a:off x="457170" y="890869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36051"/>
              <a:satOff val="-9187"/>
              <a:lumOff val="70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A67ED3-CBD5-47E5-AEC5-455A29BA09F4}">
      <dsp:nvSpPr>
        <dsp:cNvPr id="0" name=""/>
        <dsp:cNvSpPr/>
      </dsp:nvSpPr>
      <dsp:spPr>
        <a:xfrm>
          <a:off x="932842" y="1662866"/>
          <a:ext cx="3232321" cy="475130"/>
        </a:xfrm>
        <a:prstGeom prst="rect">
          <a:avLst/>
        </a:prstGeom>
        <a:solidFill>
          <a:schemeClr val="accent1">
            <a:shade val="80000"/>
            <a:hueOff val="-72102"/>
            <a:satOff val="-18374"/>
            <a:lumOff val="140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 err="1"/>
            <a:t>Ready</a:t>
          </a:r>
          <a:endParaRPr lang="en-US" sz="2600" kern="1200" dirty="0"/>
        </a:p>
      </dsp:txBody>
      <dsp:txXfrm>
        <a:off x="932842" y="1662866"/>
        <a:ext cx="3232321" cy="475130"/>
      </dsp:txXfrm>
    </dsp:sp>
    <dsp:sp modelId="{910233D9-3EF9-40BC-83FE-C5CEB5FEBB31}">
      <dsp:nvSpPr>
        <dsp:cNvPr id="0" name=""/>
        <dsp:cNvSpPr/>
      </dsp:nvSpPr>
      <dsp:spPr>
        <a:xfrm>
          <a:off x="635885" y="1603475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72102"/>
              <a:satOff val="-18374"/>
              <a:lumOff val="140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23521A-1FDE-4923-8848-D1CFE399CAAC}">
      <dsp:nvSpPr>
        <dsp:cNvPr id="0" name=""/>
        <dsp:cNvSpPr/>
      </dsp:nvSpPr>
      <dsp:spPr>
        <a:xfrm>
          <a:off x="932842" y="2375021"/>
          <a:ext cx="3232321" cy="475130"/>
        </a:xfrm>
        <a:prstGeom prst="rect">
          <a:avLst/>
        </a:prstGeom>
        <a:solidFill>
          <a:schemeClr val="accent1">
            <a:shade val="80000"/>
            <a:hueOff val="-108153"/>
            <a:satOff val="-27561"/>
            <a:lumOff val="211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 err="1"/>
            <a:t>Mindful</a:t>
          </a:r>
          <a:endParaRPr lang="en-US" sz="2600" kern="1200" dirty="0"/>
        </a:p>
      </dsp:txBody>
      <dsp:txXfrm>
        <a:off x="932842" y="2375021"/>
        <a:ext cx="3232321" cy="475130"/>
      </dsp:txXfrm>
    </dsp:sp>
    <dsp:sp modelId="{4B8EE8B8-EEF7-4ADA-BF58-49960B72E68D}">
      <dsp:nvSpPr>
        <dsp:cNvPr id="0" name=""/>
        <dsp:cNvSpPr/>
      </dsp:nvSpPr>
      <dsp:spPr>
        <a:xfrm>
          <a:off x="635885" y="2315630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08153"/>
              <a:satOff val="-27561"/>
              <a:lumOff val="211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8AF3E-A907-41B4-85AA-0C8383B0A111}">
      <dsp:nvSpPr>
        <dsp:cNvPr id="0" name=""/>
        <dsp:cNvSpPr/>
      </dsp:nvSpPr>
      <dsp:spPr>
        <a:xfrm>
          <a:off x="754126" y="3087627"/>
          <a:ext cx="3411036" cy="475130"/>
        </a:xfrm>
        <a:prstGeom prst="rect">
          <a:avLst/>
        </a:prstGeom>
        <a:solidFill>
          <a:schemeClr val="accent1">
            <a:shade val="80000"/>
            <a:hueOff val="-144204"/>
            <a:satOff val="-36748"/>
            <a:lumOff val="281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 err="1"/>
            <a:t>Responsible</a:t>
          </a:r>
          <a:endParaRPr lang="en-US" sz="2600" kern="1200" dirty="0"/>
        </a:p>
      </dsp:txBody>
      <dsp:txXfrm>
        <a:off x="754126" y="3087627"/>
        <a:ext cx="3411036" cy="475130"/>
      </dsp:txXfrm>
    </dsp:sp>
    <dsp:sp modelId="{5B50ADDB-E85D-4447-B38C-4F1A0C8B28A2}">
      <dsp:nvSpPr>
        <dsp:cNvPr id="0" name=""/>
        <dsp:cNvSpPr/>
      </dsp:nvSpPr>
      <dsp:spPr>
        <a:xfrm>
          <a:off x="457170" y="3028235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44204"/>
              <a:satOff val="-36748"/>
              <a:lumOff val="281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D1B6F-1197-407E-A10B-CFA433C938C6}">
      <dsp:nvSpPr>
        <dsp:cNvPr id="0" name=""/>
        <dsp:cNvSpPr/>
      </dsp:nvSpPr>
      <dsp:spPr>
        <a:xfrm>
          <a:off x="363299" y="3800232"/>
          <a:ext cx="3801864" cy="475130"/>
        </a:xfrm>
        <a:prstGeom prst="rect">
          <a:avLst/>
        </a:prstGeom>
        <a:solidFill>
          <a:schemeClr val="accent1">
            <a:shade val="80000"/>
            <a:hueOff val="-180255"/>
            <a:satOff val="-45935"/>
            <a:lumOff val="352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135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600" kern="1200" dirty="0"/>
            <a:t>Open</a:t>
          </a:r>
          <a:endParaRPr lang="en-US" sz="2600" kern="1200" dirty="0"/>
        </a:p>
      </dsp:txBody>
      <dsp:txXfrm>
        <a:off x="363299" y="3800232"/>
        <a:ext cx="3801864" cy="475130"/>
      </dsp:txXfrm>
    </dsp:sp>
    <dsp:sp modelId="{AE4AA37E-348A-4D1B-AE4E-EAEE00C7D7CA}">
      <dsp:nvSpPr>
        <dsp:cNvPr id="0" name=""/>
        <dsp:cNvSpPr/>
      </dsp:nvSpPr>
      <dsp:spPr>
        <a:xfrm>
          <a:off x="66342" y="3740841"/>
          <a:ext cx="593913" cy="5939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80255"/>
              <a:satOff val="-45935"/>
              <a:lumOff val="3521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E7636-AEE3-4760-BA68-F5FCBC6330B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75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271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are the main causes of accidents at CERN (trips and falls first, then cycling accidents…)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72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378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Messages: use the 50+ FFs, don’t take your health into your own hands – we’re here for you!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Prompt to out mobiles and record the number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115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0" dirty="0">
                <a:latin typeface="Verdana" charset="0"/>
                <a:ea typeface="Verdana" charset="0"/>
                <a:cs typeface="Verdana" charset="0"/>
                <a:sym typeface="Comic Sans MS"/>
              </a:rPr>
              <a:t>4 groups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endParaRPr lang="en-US" sz="1200" b="1" dirty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>
                <a:latin typeface="Verdana" charset="0"/>
                <a:ea typeface="Verdana" charset="0"/>
                <a:cs typeface="Verdana" charset="0"/>
                <a:sym typeface="Comic Sans MS"/>
              </a:rPr>
              <a:t>a. Occupational Health &amp; Safety</a:t>
            </a:r>
          </a:p>
          <a:p>
            <a:pPr marL="171450" indent="-171450" defTabSz="647700">
              <a:buFont typeface="Arial" charset="0"/>
              <a:buChar char="•"/>
              <a:defRPr sz="1800"/>
            </a:pPr>
            <a:r>
              <a:rPr lang="en-US" sz="1200" baseline="0" dirty="0">
                <a:latin typeface="Verdana" charset="0"/>
                <a:ea typeface="Verdana" charset="0"/>
                <a:cs typeface="Verdana" charset="0"/>
                <a:sym typeface="Comic Sans MS"/>
              </a:rPr>
              <a:t>cover all aspects re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  <a:sym typeface="Comic Sans MS"/>
              </a:rPr>
              <a:t>Occupational Health &amp; Safety and Environmental Protection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  <a:sym typeface="Comic Sans MS"/>
              </a:rPr>
              <a:t>.</a:t>
            </a:r>
          </a:p>
          <a:p>
            <a:pPr marL="171450" indent="-171450" defTabSz="647700">
              <a:buFont typeface="Arial" charset="0"/>
              <a:buChar char="•"/>
              <a:defRPr sz="1800"/>
            </a:pPr>
            <a:r>
              <a:rPr lang="en-US" sz="1200" dirty="0">
                <a:latin typeface="Verdana" charset="0"/>
                <a:ea typeface="Verdana" charset="0"/>
                <a:cs typeface="Verdana" charset="0"/>
                <a:sym typeface="Comic Sans MS"/>
              </a:rPr>
              <a:t>Medical service – mention the next talk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>
                <a:latin typeface="Calibri"/>
                <a:ea typeface="Comic Sans MS"/>
                <a:cs typeface="Calibri"/>
                <a:sym typeface="Comic Sans MS"/>
              </a:rPr>
              <a:t>b.</a:t>
            </a:r>
            <a:r>
              <a:rPr lang="en-US" sz="1200" b="1" baseline="0" dirty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b="1" dirty="0">
                <a:latin typeface="Calibri"/>
                <a:ea typeface="Comic Sans MS"/>
                <a:cs typeface="Calibri"/>
                <a:sym typeface="Comic Sans MS"/>
              </a:rPr>
              <a:t>Radiation Protection Group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dirty="0">
                <a:latin typeface="Calibri"/>
                <a:ea typeface="Comic Sans MS"/>
                <a:cs typeface="Calibri"/>
                <a:sym typeface="Comic Sans MS"/>
              </a:rPr>
              <a:t>* ensures</a:t>
            </a:r>
            <a:r>
              <a:rPr lang="en-US" sz="1200" baseline="0" dirty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dirty="0">
                <a:latin typeface="Calibri"/>
                <a:ea typeface="Comic Sans MS"/>
                <a:cs typeface="Calibri"/>
                <a:sym typeface="Comic Sans MS"/>
              </a:rPr>
              <a:t>that all personnel on the CERN sites and the public are protected from potentially harmful effects of ionizing radiation linked to CERN activities.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>
                <a:latin typeface="Verdana" charset="0"/>
                <a:ea typeface="Verdana" charset="0"/>
                <a:cs typeface="Verdana" charset="0"/>
              </a:rPr>
              <a:t>c. </a:t>
            </a:r>
            <a:r>
              <a:rPr lang="fr-CH" sz="1200" b="1" dirty="0" err="1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b="1" dirty="0">
                <a:latin typeface="Verdana" charset="0"/>
                <a:ea typeface="Verdana" charset="0"/>
                <a:cs typeface="Verdana" charset="0"/>
              </a:rPr>
              <a:t> &amp; </a:t>
            </a:r>
            <a:r>
              <a:rPr lang="fr-CH" sz="1200" b="1" dirty="0" err="1">
                <a:latin typeface="Verdana" charset="0"/>
                <a:ea typeface="Verdana" charset="0"/>
                <a:cs typeface="Verdana" charset="0"/>
              </a:rPr>
              <a:t>Rescue</a:t>
            </a:r>
            <a:r>
              <a:rPr lang="fr-CH" sz="1200" b="1" dirty="0">
                <a:latin typeface="Verdana" charset="0"/>
                <a:ea typeface="Verdana" charset="0"/>
                <a:cs typeface="Verdana" charset="0"/>
              </a:rPr>
              <a:t> Service</a:t>
            </a:r>
            <a:endParaRPr lang="fr-CH" sz="1200" dirty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dirty="0">
                <a:latin typeface="Verdana" charset="0"/>
                <a:ea typeface="Verdana" charset="0"/>
                <a:cs typeface="Verdana" charset="0"/>
              </a:rPr>
              <a:t>* CERN has </a:t>
            </a:r>
            <a:r>
              <a:rPr lang="fr-CH" sz="1200" dirty="0" err="1">
                <a:latin typeface="Verdana" charset="0"/>
                <a:ea typeface="Verdana" charset="0"/>
                <a:cs typeface="Verdana" charset="0"/>
              </a:rPr>
              <a:t>its</a:t>
            </a:r>
            <a:r>
              <a:rPr lang="fr-CH" sz="12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>
                <a:latin typeface="Verdana" charset="0"/>
                <a:ea typeface="Verdana" charset="0"/>
                <a:cs typeface="Verdana" charset="0"/>
              </a:rPr>
              <a:t>own</a:t>
            </a:r>
            <a:r>
              <a:rPr lang="fr-CH" sz="12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dirty="0">
                <a:latin typeface="Verdana" charset="0"/>
                <a:ea typeface="Verdana" charset="0"/>
                <a:cs typeface="Verdana" charset="0"/>
              </a:rPr>
              <a:t>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fr-CH" sz="1200" b="0" dirty="0">
                <a:latin typeface="Verdana" charset="0"/>
                <a:ea typeface="Verdana" charset="0"/>
                <a:cs typeface="Verdana" charset="0"/>
              </a:rPr>
              <a:t>58 </a:t>
            </a:r>
            <a:r>
              <a:rPr lang="fr-CH" sz="1200" b="0" dirty="0" err="1">
                <a:latin typeface="Verdana" charset="0"/>
                <a:ea typeface="Verdana" charset="0"/>
                <a:cs typeface="Verdana" charset="0"/>
              </a:rPr>
              <a:t>professionnals</a:t>
            </a:r>
            <a:r>
              <a:rPr lang="fr-CH" sz="1200" b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>
                <a:latin typeface="Verdana" charset="0"/>
                <a:ea typeface="Verdana" charset="0"/>
                <a:cs typeface="Verdana" charset="0"/>
              </a:rPr>
              <a:t>firefighters</a:t>
            </a:r>
            <a:r>
              <a:rPr lang="fr-CH" sz="1200" dirty="0">
                <a:latin typeface="Verdana" charset="0"/>
                <a:ea typeface="Verdana" charset="0"/>
                <a:cs typeface="Verdana" charset="0"/>
              </a:rPr>
              <a:t> do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ensure the safety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of all CERN personnel, contractors, visitors and users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due to fire and other threats.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* provide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emergency ambulance care</a:t>
            </a: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due to accident or illness.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act in case of environment incidence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* hold Safety training courses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in case of emergency (like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a fire,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work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accident, any medical emergencies, pollution)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call the Fire Brigade at 7 44 44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  h</a:t>
            </a:r>
            <a:r>
              <a:rPr lang="en-US" sz="1200" baseline="0" dirty="0">
                <a:latin typeface="Verdana" charset="0"/>
                <a:ea typeface="Verdana" charset="0"/>
                <a:cs typeface="Verdana" charset="0"/>
              </a:rPr>
              <a:t>old the line if a machine is answering!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 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remain calm and wait for instructions from the Fire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  FB</a:t>
            </a:r>
            <a:r>
              <a:rPr lang="en-US" sz="1200" b="0" baseline="0" dirty="0">
                <a:latin typeface="Verdana" charset="0"/>
                <a:ea typeface="Verdana" charset="0"/>
                <a:cs typeface="Verdana" charset="0"/>
              </a:rPr>
              <a:t> is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</a:rPr>
              <a:t>open 24/24 and able to receive any call in French and English.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d. Environment Protection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F. Gianotti 29.02.2016 : “ … I believe CERN should become a role model for an environmentally-aware scientific research laboratory …” 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Energy – You don’t use it? Switch it off!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Waste – Sort it for easier recycling!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Water – Stop wasting it. Sewer systems are not waste bins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Hazardous substances – Pay attention, follow regulations when using and disposing of the substances.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Natural environment – Some green areas are protected (bee, orchids, …) Respect them!</a:t>
            </a:r>
          </a:p>
          <a:p>
            <a:r>
              <a:rPr lang="en-US" sz="1500" b="0" i="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Prevention of environmental accidents – In case of pollution dial 0041 22 76 (74444)!</a:t>
            </a:r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baseline="0" dirty="0"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388" algn="l"/>
                <a:tab pos="358775" algn="l"/>
                <a:tab pos="538163" algn="l"/>
              </a:tabLst>
              <a:defRPr/>
            </a:pPr>
            <a:r>
              <a:rPr lang="en-US" sz="1200" b="0" dirty="0">
                <a:latin typeface="Calibri"/>
                <a:ea typeface="Comic Sans MS"/>
                <a:cs typeface="Calibri"/>
                <a:sym typeface="Comic Sans MS"/>
              </a:rPr>
              <a:t>The HSE Unit – support, monitor and grant Safety clearance</a:t>
            </a:r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dirty="0">
              <a:latin typeface="Verdana" charset="0"/>
              <a:ea typeface="Verdana" charset="0"/>
              <a:cs typeface="Verdana" charset="0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HSE</a:t>
            </a:r>
            <a:r>
              <a:rPr lang="en-US" sz="1200" b="1" baseline="0" dirty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 Reports directly to the Director General 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>
              <a:effectLst/>
              <a:latin typeface="Verdana" charset="0"/>
              <a:ea typeface="Verdana" charset="0"/>
              <a:cs typeface="Verdana" charset="0"/>
            </a:endParaRPr>
          </a:p>
          <a:p>
            <a:pPr marL="342900" indent="-342900">
              <a:buAutoNum type="arabicPeriod"/>
            </a:pP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HSE Unit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The HSE Unit </a:t>
            </a:r>
            <a:r>
              <a:rPr lang="en-US" sz="1200" b="1" u="none" baseline="0" dirty="0">
                <a:solidFill>
                  <a:schemeClr val="tx1"/>
                </a:solidFill>
                <a:effectLst/>
                <a:latin typeface="+mn-lt"/>
                <a:cs typeface="Calibri"/>
                <a:sym typeface="Lucida Grande"/>
              </a:rPr>
              <a:t>supports</a:t>
            </a:r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 the Organization in</a:t>
            </a:r>
            <a:r>
              <a:rPr lang="en-US" sz="1200" baseline="0" dirty="0">
                <a:effectLst/>
                <a:latin typeface="+mn-lt"/>
                <a:cs typeface="Calibri"/>
                <a:sym typeface="Lucida Grande"/>
              </a:rPr>
              <a:t> </a:t>
            </a:r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the implementation of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the CERN Safety Policy,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the CERN Safety Rules,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the CERN Safety Objectives and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best practices at all levels.</a:t>
            </a:r>
          </a:p>
          <a:p>
            <a:endParaRPr lang="en-US" sz="1200" dirty="0">
              <a:effectLst/>
              <a:latin typeface="+mn-lt"/>
              <a:cs typeface="Calibri"/>
            </a:endParaRP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It</a:t>
            </a:r>
            <a:r>
              <a:rPr lang="en-US" sz="1200" baseline="0" dirty="0">
                <a:effectLst/>
                <a:latin typeface="+mn-lt"/>
                <a:cs typeface="Calibri"/>
                <a:sym typeface="Lucida Grande"/>
              </a:rPr>
              <a:t> is in particular </a:t>
            </a:r>
            <a:r>
              <a:rPr lang="en-US" sz="1200" b="1" dirty="0">
                <a:effectLst/>
                <a:latin typeface="+mn-lt"/>
                <a:cs typeface="Calibri"/>
                <a:sym typeface="Lucida Grande"/>
              </a:rPr>
              <a:t>responsible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for Radiation Protection</a:t>
            </a:r>
            <a:r>
              <a:rPr lang="en-US" sz="1200" baseline="0" dirty="0">
                <a:effectLst/>
                <a:latin typeface="+mn-lt"/>
                <a:cs typeface="Calibri"/>
                <a:sym typeface="Lucida Grande"/>
              </a:rPr>
              <a:t> and</a:t>
            </a:r>
          </a:p>
          <a:p>
            <a:r>
              <a:rPr lang="en-US" sz="1200" baseline="0" dirty="0">
                <a:effectLst/>
                <a:latin typeface="+mn-lt"/>
                <a:cs typeface="Calibri"/>
                <a:sym typeface="Lucida Grande"/>
              </a:rPr>
              <a:t>* the establishment of the CERN</a:t>
            </a:r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 Safety Rules.</a:t>
            </a:r>
          </a:p>
          <a:p>
            <a:endParaRPr lang="en-US" sz="1200" dirty="0">
              <a:effectLst/>
              <a:latin typeface="+mn-lt"/>
              <a:cs typeface="Calibri"/>
              <a:sym typeface="Lucida Grande"/>
            </a:endParaRP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It </a:t>
            </a:r>
            <a:r>
              <a:rPr lang="en-US" sz="1200" b="1" dirty="0">
                <a:effectLst/>
                <a:latin typeface="+mn-lt"/>
                <a:cs typeface="Calibri"/>
                <a:sym typeface="Lucida Grande"/>
              </a:rPr>
              <a:t>grants</a:t>
            </a:r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 Safety clearance for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Installations, including special equipment,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activities,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projects and</a:t>
            </a:r>
          </a:p>
          <a:p>
            <a:r>
              <a:rPr lang="en-US" sz="1200" dirty="0">
                <a:effectLst/>
                <a:latin typeface="+mn-lt"/>
                <a:cs typeface="Calibri"/>
                <a:sym typeface="Lucida Grande"/>
              </a:rPr>
              <a:t>* CERN Experiments with major Safety implications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  <a:p>
            <a:pPr marL="0" indent="0" defTabSz="647700">
              <a:buFontTx/>
              <a:buNone/>
              <a:defRPr sz="1800"/>
            </a:pPr>
            <a:endParaRPr lang="en-US" sz="1200" dirty="0">
              <a:latin typeface="Verdana" charset="0"/>
              <a:ea typeface="Verdana" charset="0"/>
              <a:cs typeface="Verdana" charset="0"/>
              <a:sym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40953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start Einstein to B57 -&gt; 200 m</a:t>
            </a:r>
          </a:p>
          <a:p>
            <a:r>
              <a:rPr lang="en-US" dirty="0"/>
              <a:t>From B57</a:t>
            </a:r>
            <a:r>
              <a:rPr lang="en-US" baseline="0" dirty="0"/>
              <a:t> to b65 -&gt; 200 m</a:t>
            </a:r>
          </a:p>
          <a:p>
            <a:r>
              <a:rPr lang="en-US" baseline="0" dirty="0"/>
              <a:t>CERN Map app android iOS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137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280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0E697-6BA6-9C9C-8E42-6C998CB63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943EBE-45BA-3E9A-B591-5C31945EA7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307803-A3A9-A99E-9BEB-9211F0F7E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 Safety signs and Safety Rules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b="1" dirty="0"/>
              <a:t>Think Safe, Work Safe … Be Safe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7BAB2-A2D0-EA81-7C4C-609526EC4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13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48108-E551-443D-9A23-EF13C0DA2771}" type="datetime1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41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2" y="3"/>
            <a:ext cx="12372623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7" y="2582251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1" y="4300471"/>
            <a:ext cx="1671915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6" y="2603500"/>
            <a:ext cx="1670051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7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BD4A-E2CE-4853-BF5D-AB780F47C23F}" type="datetime1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A7ADB-63FF-453B-966D-81A20DC23257}" type="datetime1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AA1F-A783-4537-AAB5-13B21643649E}" type="datetime1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9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2" y="2505079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B4D8-1B02-48F7-AC4F-44E3F84E0AF3}" type="datetime1">
              <a:rPr lang="en-GB" smtClean="0"/>
              <a:t>29/05/2024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EBEF-70E2-4BC4-B43B-567B605D342E}" type="datetime1">
              <a:rPr lang="en-GB" smtClean="0"/>
              <a:t>29/05/2024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4B4B-2699-4B0F-B2DB-6B149DA00029}" type="datetime1">
              <a:rPr lang="en-GB" smtClean="0"/>
              <a:t>29/05/2024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1092-373B-47D5-ACDD-5F7665333570}" type="datetime1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BB51-6407-4105-97B6-A36020D6E162}" type="datetime1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6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10" y="6138373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9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4" y="6262306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E35EC878-D626-4A85-8D71-D6758CCB1FCF}" type="datetime1">
              <a:rPr lang="en-GB" smtClean="0"/>
              <a:t>29/05/2024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6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Summer Student Induction - Safety at CERN                                                         A. Henriques HSE/OHS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3" r:id="rId4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hyperlink" Target="https://safety.cern.ch/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s://lms.cern.ch/" TargetMode="Externa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hyperlink" Target="https://safety.cern.ch/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safety-policy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.ch/safety-rules" TargetMode="External"/><Relationship Id="rId4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pn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12" Type="http://schemas.openxmlformats.org/officeDocument/2006/relationships/image" Target="../media/image35.em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microsoft.com/office/2007/relationships/hdphoto" Target="../media/hdphoto2.wdp"/><Relationship Id="rId5" Type="http://schemas.openxmlformats.org/officeDocument/2006/relationships/image" Target="../media/image29.jpeg"/><Relationship Id="rId15" Type="http://schemas.openxmlformats.org/officeDocument/2006/relationships/image" Target="../media/image38.png"/><Relationship Id="rId10" Type="http://schemas.openxmlformats.org/officeDocument/2006/relationships/image" Target="../media/image34.png"/><Relationship Id="rId4" Type="http://schemas.microsoft.com/office/2007/relationships/hdphoto" Target="../media/hdphoto1.wdp"/><Relationship Id="rId9" Type="http://schemas.openxmlformats.org/officeDocument/2006/relationships/image" Target="../media/image33.jpeg"/><Relationship Id="rId1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AEA92-D53B-5241-A564-E88C7A99C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564" y="1234942"/>
            <a:ext cx="11794435" cy="3385184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at CERN</a:t>
            </a:r>
            <a:br>
              <a:rPr lang="en-US" sz="4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i="1" dirty="0"/>
              <a:t>Summer Student </a:t>
            </a:r>
            <a:r>
              <a:rPr lang="en-GB" sz="4000" i="1"/>
              <a:t>Induction 2024</a:t>
            </a:r>
            <a:br>
              <a:rPr lang="en-GB" sz="4000" i="1" dirty="0"/>
            </a:b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DB1F40-E422-F544-924F-BD9459E48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564" y="5406081"/>
            <a:ext cx="11528824" cy="1451919"/>
          </a:xfrm>
        </p:spPr>
        <p:txBody>
          <a:bodyPr/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HSE-OHS</a:t>
            </a:r>
          </a:p>
          <a:p>
            <a:r>
              <a:rPr lang="en-US"/>
              <a:t>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79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8A428-4D7C-FE44-A0BF-9A1DBFA7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55" y="145815"/>
            <a:ext cx="2575998" cy="733467"/>
          </a:xfrm>
        </p:spPr>
        <p:txBody>
          <a:bodyPr>
            <a:normAutofit/>
          </a:bodyPr>
          <a:lstStyle/>
          <a:p>
            <a:r>
              <a:rPr lang="en-US" sz="3600" dirty="0"/>
              <a:t>CERN Map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389" y="1150876"/>
            <a:ext cx="8743218" cy="4468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6428" y="1529120"/>
            <a:ext cx="3201075" cy="1452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1" name="Straight Connector 20"/>
          <p:cNvCxnSpPr/>
          <p:nvPr/>
        </p:nvCxnSpPr>
        <p:spPr>
          <a:xfrm flipH="1">
            <a:off x="8870425" y="3467100"/>
            <a:ext cx="662195" cy="1587566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30984" y="3750800"/>
            <a:ext cx="3139441" cy="1303866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314595">
            <a:off x="7520540" y="4438871"/>
            <a:ext cx="1346844" cy="276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200" dirty="0"/>
              <a:t>Route EINSTEIN</a:t>
            </a:r>
            <a:endParaRPr lang="en-GB" sz="1200" dirty="0"/>
          </a:p>
        </p:txBody>
      </p:sp>
      <p:sp>
        <p:nvSpPr>
          <p:cNvPr id="24" name="5-Point Star 23"/>
          <p:cNvSpPr/>
          <p:nvPr/>
        </p:nvSpPr>
        <p:spPr>
          <a:xfrm>
            <a:off x="5394303" y="3808373"/>
            <a:ext cx="230244" cy="224197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5-Point Star 26"/>
          <p:cNvSpPr/>
          <p:nvPr/>
        </p:nvSpPr>
        <p:spPr>
          <a:xfrm>
            <a:off x="2527209" y="2255428"/>
            <a:ext cx="230244" cy="224197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Isosceles Triangle 31"/>
          <p:cNvSpPr/>
          <p:nvPr/>
        </p:nvSpPr>
        <p:spPr>
          <a:xfrm rot="10800000">
            <a:off x="4608587" y="2389433"/>
            <a:ext cx="1737693" cy="1418939"/>
          </a:xfrm>
          <a:prstGeom prst="triangle">
            <a:avLst>
              <a:gd name="adj" fmla="val 48114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8578" y="578604"/>
            <a:ext cx="1767703" cy="1830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Isosceles Triangle 32"/>
          <p:cNvSpPr/>
          <p:nvPr/>
        </p:nvSpPr>
        <p:spPr>
          <a:xfrm>
            <a:off x="1525486" y="2515938"/>
            <a:ext cx="2008791" cy="1393656"/>
          </a:xfrm>
          <a:prstGeom prst="triangle">
            <a:avLst>
              <a:gd name="adj" fmla="val 55763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197" y="1071040"/>
            <a:ext cx="1186873" cy="1380973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9156285" y="3043646"/>
            <a:ext cx="736783" cy="708726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2757454" y="2459839"/>
            <a:ext cx="2599015" cy="1124338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331" y="1537489"/>
            <a:ext cx="558491" cy="5584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1763" y="4069200"/>
            <a:ext cx="431340" cy="4289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056961" y="184073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Bldg. 57 – Medical Service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00253" y="1194063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Entrance B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852493" y="5567557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Bldg. 65 – CERN Fire and Rescue service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8" name="Rounded Rectangle 292"/>
          <p:cNvSpPr/>
          <p:nvPr/>
        </p:nvSpPr>
        <p:spPr>
          <a:xfrm>
            <a:off x="9560827" y="4901614"/>
            <a:ext cx="2087964" cy="1095832"/>
          </a:xfrm>
          <a:prstGeom prst="rect">
            <a:avLst/>
          </a:prstGeom>
          <a:solidFill>
            <a:srgbClr val="FA2E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FIRE/FEU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74444</a:t>
            </a:r>
          </a:p>
          <a:p>
            <a:pPr algn="ctr"/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ACCIDENT</a:t>
            </a:r>
            <a:b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+41 22 76 74444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515625" y="327882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Meyrin</a:t>
            </a:r>
            <a:r>
              <a:rPr lang="en-US" dirty="0"/>
              <a:t> site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1806AD-0296-A2DD-49AA-D99384F6D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486" y="3914858"/>
            <a:ext cx="2008791" cy="150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18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7" grpId="0" animBg="1"/>
      <p:bldP spid="32" grpId="0" animBg="1"/>
      <p:bldP spid="33" grpId="0" animBg="1"/>
      <p:bldP spid="36" grpId="0" animBg="1"/>
      <p:bldP spid="14" grpId="0"/>
      <p:bldP spid="35" grpId="0"/>
      <p:bldP spid="37" grpId="0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870" y="159953"/>
            <a:ext cx="10515600" cy="1325563"/>
          </a:xfrm>
        </p:spPr>
        <p:txBody>
          <a:bodyPr/>
          <a:lstStyle/>
          <a:p>
            <a:r>
              <a:rPr lang="en-US" dirty="0"/>
              <a:t>Primary Safety contacts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35" name="Content Placeholder 7">
            <a:extLst>
              <a:ext uri="{FF2B5EF4-FFF2-40B4-BE49-F238E27FC236}">
                <a16:creationId xmlns:a16="http://schemas.microsoft.com/office/drawing/2014/main" id="{E99846B1-E18C-7845-A846-25448F97B9BB}"/>
              </a:ext>
            </a:extLst>
          </p:cNvPr>
          <p:cNvSpPr txBox="1">
            <a:spLocks/>
          </p:cNvSpPr>
          <p:nvPr/>
        </p:nvSpPr>
        <p:spPr>
          <a:xfrm>
            <a:off x="7451281" y="1102879"/>
            <a:ext cx="3521081" cy="394893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First Aider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9184" y="1422404"/>
            <a:ext cx="2098246" cy="1530724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8586404" y="2946365"/>
            <a:ext cx="29628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Locate the nearest First Aider</a:t>
            </a:r>
            <a:endParaRPr lang="en-GB" sz="1600" b="1" i="1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492625F-15D1-A02D-F4CC-5A4DB5A20892}"/>
              </a:ext>
            </a:extLst>
          </p:cNvPr>
          <p:cNvSpPr txBox="1">
            <a:spLocks/>
          </p:cNvSpPr>
          <p:nvPr/>
        </p:nvSpPr>
        <p:spPr>
          <a:xfrm>
            <a:off x="7175081" y="3634525"/>
            <a:ext cx="3521081" cy="335962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TSO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3F6188-B28C-C527-27C3-DA9700033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2343" y="3947324"/>
            <a:ext cx="2584279" cy="11871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F0C90F9-2F07-18C3-7868-FDB2E833775D}"/>
              </a:ext>
            </a:extLst>
          </p:cNvPr>
          <p:cNvSpPr/>
          <p:nvPr/>
        </p:nvSpPr>
        <p:spPr>
          <a:xfrm>
            <a:off x="8586404" y="5109739"/>
            <a:ext cx="35210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What specific risks are in my Bldg. ?</a:t>
            </a:r>
            <a:endParaRPr lang="en-GB" sz="1600" b="1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250F91-D5E8-5D2C-A239-5E34CDFAFDB8}"/>
              </a:ext>
            </a:extLst>
          </p:cNvPr>
          <p:cNvSpPr txBox="1"/>
          <p:nvPr/>
        </p:nvSpPr>
        <p:spPr>
          <a:xfrm>
            <a:off x="8586404" y="5357181"/>
            <a:ext cx="3705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SOS / Safety Officers Support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A049AF5-44BE-B15C-CE41-E1713DCFF4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7108" y="1102879"/>
            <a:ext cx="3368515" cy="4894872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22CB4EE4-C982-B4DB-A286-76FBA845A7A6}"/>
              </a:ext>
            </a:extLst>
          </p:cNvPr>
          <p:cNvSpPr/>
          <p:nvPr/>
        </p:nvSpPr>
        <p:spPr>
          <a:xfrm>
            <a:off x="334978" y="2779621"/>
            <a:ext cx="2781933" cy="1010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1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B15EF-AB80-41CA-5222-E2F01AF3E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3C5FF-15C9-8909-C7A1-95FD771FC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70" y="159953"/>
            <a:ext cx="10515600" cy="1325563"/>
          </a:xfrm>
        </p:spPr>
        <p:txBody>
          <a:bodyPr/>
          <a:lstStyle/>
          <a:p>
            <a:r>
              <a:rPr lang="fr-CH" dirty="0"/>
              <a:t>S</a:t>
            </a:r>
            <a:r>
              <a:rPr lang="en-US" dirty="0" err="1"/>
              <a:t>afety</a:t>
            </a:r>
            <a:r>
              <a:rPr lang="en-US" dirty="0"/>
              <a:t> starts with us!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2FB6E-1D35-C055-8E88-58AF6B2EA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A3D894-0337-E30B-E01D-A4B6D2A3E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8" y="159953"/>
            <a:ext cx="4172002" cy="5820862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DD211A8-B145-450B-E7BF-687524A210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012616"/>
              </p:ext>
            </p:extLst>
          </p:nvPr>
        </p:nvGraphicFramePr>
        <p:xfrm>
          <a:off x="1413567" y="1172490"/>
          <a:ext cx="4227442" cy="4513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28285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29932" y="4472240"/>
            <a:ext cx="786553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Thank you for your attention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i="1" dirty="0">
                <a:solidFill>
                  <a:schemeClr val="accent1"/>
                </a:solidFill>
              </a:rPr>
              <a:t>Stay Safe and Enjoy!!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pic>
        <p:nvPicPr>
          <p:cNvPr id="8" name="Picture 2" descr="http://cds.cern.ch/record/2116825/files/MAX_4779-Edit.jpg?subformat=icon-14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65" y="460271"/>
            <a:ext cx="2248790" cy="314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14"/>
          <p:cNvSpPr txBox="1"/>
          <p:nvPr/>
        </p:nvSpPr>
        <p:spPr>
          <a:xfrm>
            <a:off x="8379253" y="3614944"/>
            <a:ext cx="186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" sz="1200" b="1" dirty="0"/>
              <a:t>Fabiola Gianotti</a:t>
            </a:r>
          </a:p>
          <a:p>
            <a:pPr algn="ctr" rtl="0"/>
            <a:r>
              <a:rPr lang="en" sz="1200" b="1" dirty="0"/>
              <a:t>CERN Director General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165" y="1063097"/>
            <a:ext cx="70389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9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77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492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Key messages from the video?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Summer Student Induction - Safety at CERN                                                         A. Henriques HSE/OHS</a:t>
            </a:r>
            <a:endParaRPr lang="en-GB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1" r="13111" b="34223"/>
          <a:stretch/>
        </p:blipFill>
        <p:spPr bwMode="auto">
          <a:xfrm>
            <a:off x="838199" y="2165350"/>
            <a:ext cx="1043518" cy="9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 descr="http://www.alleschilder.de/Shop/media/images/f170.08.223-beruehren-verboten-iso-larg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459260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434272"/>
              </p:ext>
            </p:extLst>
          </p:nvPr>
        </p:nvGraphicFramePr>
        <p:xfrm>
          <a:off x="540808" y="4751817"/>
          <a:ext cx="16383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5544324" imgH="3591426" progId="Paint.Picture">
                  <p:embed/>
                </p:oleObj>
              </mc:Choice>
              <mc:Fallback>
                <p:oleObj name="Bitmap Image" r:id="rId5" imgW="5544324" imgH="359142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808" y="4751817"/>
                        <a:ext cx="16383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059" y="3093074"/>
            <a:ext cx="1915570" cy="2554093"/>
          </a:xfrm>
          <a:prstGeom prst="rect">
            <a:avLst/>
          </a:prstGeom>
        </p:spPr>
      </p:pic>
      <p:pic>
        <p:nvPicPr>
          <p:cNvPr id="1031" name="Picture 7" descr="Related imag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0" t="5761" r="30427"/>
          <a:stretch/>
        </p:blipFill>
        <p:spPr bwMode="auto">
          <a:xfrm>
            <a:off x="5109247" y="3097407"/>
            <a:ext cx="1835593" cy="254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lowchart: Process 7"/>
          <p:cNvSpPr/>
          <p:nvPr/>
        </p:nvSpPr>
        <p:spPr>
          <a:xfrm>
            <a:off x="7461250" y="3093074"/>
            <a:ext cx="3943350" cy="507376"/>
          </a:xfrm>
          <a:prstGeom prst="flowChartProcess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“Your Safety is our business”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7461250" y="3600450"/>
            <a:ext cx="3943350" cy="18669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Unjustified access by non-authorized personnel will be subject to investigations, and disciplinary action per CERN Staff Rules and Regulations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3" name="Round Same Side Corner Rectangle 42"/>
          <p:cNvSpPr/>
          <p:nvPr/>
        </p:nvSpPr>
        <p:spPr>
          <a:xfrm rot="5400000">
            <a:off x="6018911" y="-1328302"/>
            <a:ext cx="461786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Respect Safety signs and Safety Rules</a:t>
            </a:r>
          </a:p>
        </p:txBody>
      </p:sp>
    </p:spTree>
    <p:extLst>
      <p:ext uri="{BB962C8B-B14F-4D97-AF65-F5344CB8AC3E}">
        <p14:creationId xmlns:p14="http://schemas.microsoft.com/office/powerpoint/2010/main" val="3427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C35E37B-386E-D7DE-CE57-BC8703227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72" y="3648683"/>
            <a:ext cx="3675992" cy="198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492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Key messages from the video?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53" name="Round Same Side Corner Rectangle 52"/>
          <p:cNvSpPr/>
          <p:nvPr/>
        </p:nvSpPr>
        <p:spPr>
          <a:xfrm rot="5400000">
            <a:off x="7429547" y="-1457347"/>
            <a:ext cx="461786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Respect Safety signs and Safety Rules</a:t>
            </a: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7617556" y="-1170051"/>
            <a:ext cx="443383" cy="71803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</p:txBody>
      </p:sp>
      <p:pic>
        <p:nvPicPr>
          <p:cNvPr id="2058" name="Picture 10" descr="Image result for bike sig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237" y="1272631"/>
            <a:ext cx="1580116" cy="138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038756" y="2656764"/>
            <a:ext cx="1963077" cy="537711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Cycling at CERN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461486" y="3161425"/>
            <a:ext cx="3823484" cy="70788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u="sng" dirty="0"/>
              <a:t>‘Bike Riding’</a:t>
            </a:r>
            <a:r>
              <a:rPr lang="en-US" sz="2000" i="1" dirty="0"/>
              <a:t> </a:t>
            </a:r>
            <a:r>
              <a:rPr lang="en-US" sz="2000" dirty="0"/>
              <a:t>e-learning required</a:t>
            </a:r>
          </a:p>
          <a:p>
            <a:pPr algn="ctr"/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https://lms.cern.ch/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914876" y="4366653"/>
            <a:ext cx="2080273" cy="1539843"/>
            <a:chOff x="9273526" y="4097797"/>
            <a:chExt cx="2080273" cy="1539843"/>
          </a:xfrm>
        </p:grpSpPr>
        <p:pic>
          <p:nvPicPr>
            <p:cNvPr id="2060" name="Picture 12" descr="https://beetlebag.com/wp-content/uploads/2016/02/7479389516_4daa8eea84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3526" y="4097797"/>
              <a:ext cx="2080273" cy="1385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9661317" y="5422196"/>
              <a:ext cx="141096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rgbClr val="676767"/>
                  </a:solidFill>
                  <a:latin typeface="OpenSansRegular"/>
                </a:rPr>
                <a:t>Source: thewashcycle.com</a:t>
              </a:r>
              <a:endParaRPr lang="en-GB" sz="800" dirty="0"/>
            </a:p>
          </p:txBody>
        </p:sp>
      </p:grpSp>
      <p:sp>
        <p:nvSpPr>
          <p:cNvPr id="7" name="Chevron 6"/>
          <p:cNvSpPr/>
          <p:nvPr/>
        </p:nvSpPr>
        <p:spPr>
          <a:xfrm>
            <a:off x="8674100" y="3338670"/>
            <a:ext cx="222250" cy="365152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96350" y="3185615"/>
            <a:ext cx="3025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Required equip. on bikes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Safety tips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404" y="4201872"/>
            <a:ext cx="1224236" cy="120687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451405" y="5408744"/>
            <a:ext cx="1224236" cy="28230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Helmet !!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5787275" y="4170554"/>
            <a:ext cx="2598453" cy="12041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i="1" dirty="0"/>
              <a:t>Let’s protect the brain of the future </a:t>
            </a:r>
            <a:r>
              <a:rPr lang="en-GB" b="1" i="1" dirty="0"/>
              <a:t>Nobel Prize winner in Physics</a:t>
            </a:r>
          </a:p>
        </p:txBody>
      </p:sp>
      <p:pic>
        <p:nvPicPr>
          <p:cNvPr id="2050" name="Picture 2" descr="Image result for nobel priz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990" y="5251643"/>
            <a:ext cx="535556" cy="52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>
            <a:stCxn id="40" idx="2"/>
          </p:cNvCxnSpPr>
          <p:nvPr/>
        </p:nvCxnSpPr>
        <p:spPr>
          <a:xfrm>
            <a:off x="2020295" y="3194475"/>
            <a:ext cx="359650" cy="7090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92135" y="3984652"/>
            <a:ext cx="4205229" cy="182344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62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40" grpId="0" animBg="1"/>
      <p:bldP spid="4" grpId="0" animBg="1"/>
      <p:bldP spid="7" grpId="0" animBg="1"/>
      <p:bldP spid="8" grpId="0"/>
      <p:bldP spid="18" grpId="0"/>
      <p:bldP spid="2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492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Key messages from the video?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53" name="Round Same Side Corner Rectangle 52"/>
          <p:cNvSpPr/>
          <p:nvPr/>
        </p:nvSpPr>
        <p:spPr>
          <a:xfrm rot="5400000">
            <a:off x="6018911" y="-871102"/>
            <a:ext cx="461786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Respect Safety signs and Safety Rules</a:t>
            </a: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6206920" y="-583806"/>
            <a:ext cx="443383" cy="71803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6049013" y="35949"/>
            <a:ext cx="401583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1367D69D-BAE5-2D43-B54F-C4F499ECC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425" y="3877497"/>
            <a:ext cx="3521081" cy="471831"/>
          </a:xfrm>
        </p:spPr>
        <p:txBody>
          <a:bodyPr/>
          <a:lstStyle/>
          <a:p>
            <a:pPr algn="ctr"/>
            <a:r>
              <a:rPr lang="en-US" sz="1800" dirty="0"/>
              <a:t>Supervisor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5B95AC73-5478-0840-A0A4-1C06D23D423F}"/>
              </a:ext>
            </a:extLst>
          </p:cNvPr>
          <p:cNvSpPr txBox="1">
            <a:spLocks/>
          </p:cNvSpPr>
          <p:nvPr/>
        </p:nvSpPr>
        <p:spPr>
          <a:xfrm>
            <a:off x="4095022" y="3877498"/>
            <a:ext cx="3521081" cy="335962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/>
              <a:t>TSO</a:t>
            </a:r>
            <a:endParaRPr lang="en-US" sz="1800" dirty="0"/>
          </a:p>
        </p:txBody>
      </p:sp>
      <p:sp>
        <p:nvSpPr>
          <p:cNvPr id="35" name="Content Placeholder 7">
            <a:extLst>
              <a:ext uri="{FF2B5EF4-FFF2-40B4-BE49-F238E27FC236}">
                <a16:creationId xmlns:a16="http://schemas.microsoft.com/office/drawing/2014/main" id="{E99846B1-E18C-7845-A846-25448F97B9BB}"/>
              </a:ext>
            </a:extLst>
          </p:cNvPr>
          <p:cNvSpPr txBox="1">
            <a:spLocks/>
          </p:cNvSpPr>
          <p:nvPr/>
        </p:nvSpPr>
        <p:spPr>
          <a:xfrm>
            <a:off x="8365512" y="3818567"/>
            <a:ext cx="3521081" cy="394893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/>
              <a:t>First Aider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19" y="4306360"/>
            <a:ext cx="854856" cy="85485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966" y="4306359"/>
            <a:ext cx="859490" cy="85949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57032" y="5193008"/>
            <a:ext cx="231986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What courses to take…</a:t>
            </a:r>
          </a:p>
          <a:p>
            <a:r>
              <a:rPr lang="en-US" sz="1600" i="1" dirty="0"/>
              <a:t>What access I need…</a:t>
            </a:r>
          </a:p>
          <a:p>
            <a:r>
              <a:rPr lang="en-US" sz="1600" b="1" i="1" dirty="0"/>
              <a:t>What PPE I need…</a:t>
            </a:r>
            <a:endParaRPr lang="en-GB" sz="1600" b="1" i="1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898" y="5500439"/>
            <a:ext cx="516065" cy="514821"/>
          </a:xfrm>
          <a:prstGeom prst="rect">
            <a:avLst/>
          </a:prstGeom>
        </p:spPr>
      </p:pic>
      <p:pic>
        <p:nvPicPr>
          <p:cNvPr id="44" name="Picture 43"/>
          <p:cNvPicPr/>
          <p:nvPr/>
        </p:nvPicPr>
        <p:blipFill>
          <a:blip r:embed="rId6"/>
          <a:stretch>
            <a:fillRect/>
          </a:stretch>
        </p:blipFill>
        <p:spPr>
          <a:xfrm>
            <a:off x="-16739" y="5090212"/>
            <a:ext cx="710648" cy="881622"/>
          </a:xfrm>
          <a:prstGeom prst="rect">
            <a:avLst/>
          </a:prstGeom>
        </p:spPr>
      </p:pic>
      <p:pic>
        <p:nvPicPr>
          <p:cNvPr id="45" name="Picture 44" descr="Gebotszeichen - FuÃschutz benutz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291" y="4903805"/>
            <a:ext cx="704352" cy="514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2069" y="4265593"/>
            <a:ext cx="2584279" cy="1187166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4335458" y="5444658"/>
            <a:ext cx="35210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What specific risks are in my Bldg. ?</a:t>
            </a:r>
            <a:endParaRPr lang="en-GB" sz="1600" b="1" i="1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68463" y="4138092"/>
            <a:ext cx="2098246" cy="1530724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9043435" y="5676706"/>
            <a:ext cx="29628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Locate the nearest First Aider</a:t>
            </a:r>
            <a:endParaRPr lang="en-GB" sz="1600" b="1" i="1" dirty="0"/>
          </a:p>
        </p:txBody>
      </p:sp>
      <p:sp>
        <p:nvSpPr>
          <p:cNvPr id="20" name="Rectangle 19"/>
          <p:cNvSpPr/>
          <p:nvPr/>
        </p:nvSpPr>
        <p:spPr>
          <a:xfrm>
            <a:off x="395870" y="1537649"/>
            <a:ext cx="2280585" cy="211060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chemeClr val="accent6"/>
                </a:solidFill>
              </a:rPr>
              <a:t>“Safety is a shared responsibility of all of us, not someone else’s job”</a:t>
            </a:r>
          </a:p>
          <a:p>
            <a:pPr algn="ctr"/>
            <a:r>
              <a:rPr lang="en-US" dirty="0"/>
              <a:t>F. </a:t>
            </a:r>
            <a:r>
              <a:rPr lang="en-US" dirty="0" err="1"/>
              <a:t>Gianotti</a:t>
            </a:r>
            <a:r>
              <a:rPr lang="en-US" dirty="0"/>
              <a:t>, </a:t>
            </a:r>
          </a:p>
          <a:p>
            <a:pPr algn="ctr"/>
            <a:r>
              <a:rPr lang="en-US" dirty="0"/>
              <a:t>CERN Director General</a:t>
            </a:r>
            <a:r>
              <a:rPr lang="en-GB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953643-5896-4043-98F8-078C54C5B5AB}"/>
              </a:ext>
            </a:extLst>
          </p:cNvPr>
          <p:cNvSpPr txBox="1"/>
          <p:nvPr/>
        </p:nvSpPr>
        <p:spPr>
          <a:xfrm>
            <a:off x="4530228" y="5676706"/>
            <a:ext cx="3705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10"/>
              </a:rPr>
              <a:t>SOS / Safety Officers Support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974EE-BFFA-C82B-ABE3-2A5EF6B40F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8511" y="1678199"/>
            <a:ext cx="1398082" cy="203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4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33" grpId="0" build="p"/>
      <p:bldP spid="34" grpId="0" build="p"/>
      <p:bldP spid="35" grpId="0" build="p"/>
      <p:bldP spid="42" grpId="0"/>
      <p:bldP spid="47" grpId="0"/>
      <p:bldP spid="66" grpId="0"/>
      <p:bldP spid="20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mage result for smartphon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567" y="5469371"/>
            <a:ext cx="675607" cy="67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492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Key message from the video?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936729" y="5210566"/>
            <a:ext cx="3033478" cy="6227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In case of emergency:</a:t>
            </a:r>
          </a:p>
        </p:txBody>
      </p:sp>
      <p:sp>
        <p:nvSpPr>
          <p:cNvPr id="17" name="Rounded Rectangle 292"/>
          <p:cNvSpPr/>
          <p:nvPr/>
        </p:nvSpPr>
        <p:spPr>
          <a:xfrm>
            <a:off x="5970775" y="4859900"/>
            <a:ext cx="2087964" cy="1095832"/>
          </a:xfrm>
          <a:prstGeom prst="rect">
            <a:avLst/>
          </a:prstGeom>
          <a:solidFill>
            <a:srgbClr val="FA2E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FIRE/FEU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74444</a:t>
            </a:r>
          </a:p>
          <a:p>
            <a:pPr algn="ctr"/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  <a:t>ACCIDENT</a:t>
            </a:r>
            <a:b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+41 22 76 74444</a:t>
            </a:r>
          </a:p>
        </p:txBody>
      </p:sp>
      <p:sp>
        <p:nvSpPr>
          <p:cNvPr id="18" name="Left Arrow 17"/>
          <p:cNvSpPr/>
          <p:nvPr/>
        </p:nvSpPr>
        <p:spPr>
          <a:xfrm>
            <a:off x="7637633" y="5178941"/>
            <a:ext cx="679785" cy="204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317418" y="5130817"/>
            <a:ext cx="3810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Only for CERN phones (landline / GSM)</a:t>
            </a:r>
            <a:endParaRPr lang="en-GB" sz="1600" dirty="0"/>
          </a:p>
        </p:txBody>
      </p:sp>
      <p:sp>
        <p:nvSpPr>
          <p:cNvPr id="20" name="Left Arrow 19"/>
          <p:cNvSpPr/>
          <p:nvPr/>
        </p:nvSpPr>
        <p:spPr>
          <a:xfrm>
            <a:off x="8000586" y="5718955"/>
            <a:ext cx="679785" cy="204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719264" y="5646753"/>
            <a:ext cx="136928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Any phone !</a:t>
            </a:r>
            <a:endParaRPr lang="en-GB" sz="1600" b="1" dirty="0"/>
          </a:p>
        </p:txBody>
      </p:sp>
      <p:pic>
        <p:nvPicPr>
          <p:cNvPr id="1028" name="Picture 4" descr="Image result for new contac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983" y="5653051"/>
            <a:ext cx="236777" cy="23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Image result for think safe work saf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671" y="2320017"/>
            <a:ext cx="1942406" cy="14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60" y="4666011"/>
            <a:ext cx="1338324" cy="1338324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7903694" y="3550176"/>
            <a:ext cx="493194" cy="799676"/>
            <a:chOff x="8144994" y="3461275"/>
            <a:chExt cx="493194" cy="999251"/>
          </a:xfrm>
        </p:grpSpPr>
        <p:sp>
          <p:nvSpPr>
            <p:cNvPr id="38" name="Round Same Side Corner Rectangle 37"/>
            <p:cNvSpPr/>
            <p:nvPr/>
          </p:nvSpPr>
          <p:spPr>
            <a:xfrm rot="10800000">
              <a:off x="8144994" y="3461275"/>
              <a:ext cx="493194" cy="9992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/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264206" y="3832273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>
                  <a:solidFill>
                    <a:schemeClr val="bg1">
                      <a:lumMod val="85000"/>
                    </a:schemeClr>
                  </a:solidFill>
                </a:rPr>
                <a:t>f</a:t>
              </a:r>
              <a:endParaRPr lang="en-GB" i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308096" y="3472495"/>
            <a:ext cx="493194" cy="967200"/>
            <a:chOff x="6549396" y="3383595"/>
            <a:chExt cx="493194" cy="843312"/>
          </a:xfrm>
        </p:grpSpPr>
        <p:sp>
          <p:nvSpPr>
            <p:cNvPr id="51" name="Round Same Side Corner Rectangle 50"/>
            <p:cNvSpPr/>
            <p:nvPr/>
          </p:nvSpPr>
          <p:spPr>
            <a:xfrm rot="10800000">
              <a:off x="6549396" y="3383595"/>
              <a:ext cx="493194" cy="8433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/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626715" y="3779239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chemeClr val="bg1">
                      <a:lumMod val="85000"/>
                    </a:schemeClr>
                  </a:solidFill>
                </a:rPr>
                <a:t>s</a:t>
              </a:r>
            </a:p>
          </p:txBody>
        </p:sp>
      </p:grpSp>
      <p:sp>
        <p:nvSpPr>
          <p:cNvPr id="53" name="Round Same Side Corner Rectangle 52"/>
          <p:cNvSpPr/>
          <p:nvPr/>
        </p:nvSpPr>
        <p:spPr>
          <a:xfrm rot="5400000">
            <a:off x="6018911" y="-871102"/>
            <a:ext cx="461786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Respect Safety signs and Safety Rules</a:t>
            </a:r>
          </a:p>
        </p:txBody>
      </p:sp>
      <p:sp>
        <p:nvSpPr>
          <p:cNvPr id="54" name="Round Same Side Corner Rectangle 53"/>
          <p:cNvSpPr/>
          <p:nvPr/>
        </p:nvSpPr>
        <p:spPr>
          <a:xfrm rot="5400000">
            <a:off x="6206920" y="-583806"/>
            <a:ext cx="443383" cy="71803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Be aware / be prepared to handle unforeseen circumstances</a:t>
            </a:r>
          </a:p>
        </p:txBody>
      </p:sp>
      <p:sp>
        <p:nvSpPr>
          <p:cNvPr id="55" name="Round Same Side Corner Rectangle 54"/>
          <p:cNvSpPr/>
          <p:nvPr/>
        </p:nvSpPr>
        <p:spPr>
          <a:xfrm rot="5400000">
            <a:off x="6049013" y="35949"/>
            <a:ext cx="401583" cy="68230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61950" lvl="0"/>
            <a:r>
              <a:rPr lang="en-GB" b="1" dirty="0">
                <a:solidFill>
                  <a:schemeClr val="tx1"/>
                </a:solidFill>
              </a:rPr>
              <a:t>Discuss with Supervisor &amp; colleagues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34729" y="1420930"/>
            <a:ext cx="3063348" cy="3076010"/>
            <a:chOff x="391052" y="1488043"/>
            <a:chExt cx="3158067" cy="3076882"/>
          </a:xfrm>
        </p:grpSpPr>
        <p:sp>
          <p:nvSpPr>
            <p:cNvPr id="57" name="Oval 56"/>
            <p:cNvSpPr/>
            <p:nvPr/>
          </p:nvSpPr>
          <p:spPr>
            <a:xfrm>
              <a:off x="391052" y="1488043"/>
              <a:ext cx="3158067" cy="307688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137354" y="2193753"/>
              <a:ext cx="1665462" cy="166546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4B3A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endParaRPr lang="en-GB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772160" y="2450452"/>
            <a:ext cx="1746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Think Safe, </a:t>
            </a:r>
          </a:p>
          <a:p>
            <a:pPr algn="ctr"/>
            <a:r>
              <a:rPr lang="en-US" sz="2000" b="1" dirty="0"/>
              <a:t> Work Safe</a:t>
            </a:r>
          </a:p>
          <a:p>
            <a:pPr algn="ctr"/>
            <a:r>
              <a:rPr lang="en-US" sz="2000" b="1" dirty="0"/>
              <a:t> … Be Safe 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7105895" y="3583065"/>
            <a:ext cx="493194" cy="1101928"/>
            <a:chOff x="7347195" y="3461275"/>
            <a:chExt cx="493194" cy="1101928"/>
          </a:xfrm>
        </p:grpSpPr>
        <p:sp>
          <p:nvSpPr>
            <p:cNvPr id="61" name="Round Same Side Corner Rectangle 60"/>
            <p:cNvSpPr/>
            <p:nvPr/>
          </p:nvSpPr>
          <p:spPr>
            <a:xfrm rot="10800000">
              <a:off x="7347195" y="3461275"/>
              <a:ext cx="493194" cy="11019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/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418935" y="3779239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chemeClr val="bg1">
                      <a:lumMod val="85000"/>
                    </a:schemeClr>
                  </a:solidFill>
                </a:rPr>
                <a:t>a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759381" y="3609268"/>
            <a:ext cx="493194" cy="1026192"/>
            <a:chOff x="9000681" y="3520368"/>
            <a:chExt cx="493194" cy="970466"/>
          </a:xfrm>
        </p:grpSpPr>
        <p:sp>
          <p:nvSpPr>
            <p:cNvPr id="64" name="Round Same Side Corner Rectangle 63"/>
            <p:cNvSpPr/>
            <p:nvPr/>
          </p:nvSpPr>
          <p:spPr>
            <a:xfrm rot="10800000">
              <a:off x="9000681" y="3520368"/>
              <a:ext cx="493194" cy="9704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lvl="0"/>
              <a:endParaRPr lang="en-GB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090825" y="3805251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chemeClr val="bg1">
                      <a:lumMod val="85000"/>
                    </a:schemeClr>
                  </a:solidFill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702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18" grpId="0" animBg="1"/>
      <p:bldP spid="19" grpId="0"/>
      <p:bldP spid="20" grpId="0" animBg="1"/>
      <p:bldP spid="21" grpId="0" animBg="1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Safety Policy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358" y="1610334"/>
            <a:ext cx="5890910" cy="43389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790842" y="3258513"/>
            <a:ext cx="3495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hlinkClick r:id="rId3"/>
              </a:rPr>
              <a:t>https://hse.cern/content/safety-policy</a:t>
            </a:r>
            <a:r>
              <a:rPr lang="en-GB" sz="2400" dirty="0"/>
              <a:t> </a:t>
            </a:r>
          </a:p>
        </p:txBody>
      </p:sp>
      <p:pic>
        <p:nvPicPr>
          <p:cNvPr id="7" name="Picture 2" descr="Image result for think safe work saf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62" y="2861884"/>
            <a:ext cx="1942406" cy="14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sosceles Triangle 10"/>
          <p:cNvSpPr/>
          <p:nvPr/>
        </p:nvSpPr>
        <p:spPr>
          <a:xfrm rot="5400000">
            <a:off x="1842819" y="3231212"/>
            <a:ext cx="1219200" cy="664732"/>
          </a:xfrm>
          <a:prstGeom prst="triangle">
            <a:avLst>
              <a:gd name="adj" fmla="val 51500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852744" y="4491706"/>
            <a:ext cx="3150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hlinkClick r:id="rId5"/>
              </a:rPr>
              <a:t>https://cern.ch/safety-rules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375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HSE Unit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Occupational </a:t>
            </a:r>
            <a:r>
              <a:rPr lang="en-US" b="1" dirty="0">
                <a:solidFill>
                  <a:schemeClr val="tx2"/>
                </a:solidFill>
              </a:rPr>
              <a:t>H</a:t>
            </a:r>
            <a:r>
              <a:rPr lang="en-US" dirty="0"/>
              <a:t>ealth &amp; </a:t>
            </a:r>
            <a:r>
              <a:rPr lang="en-US" b="1" dirty="0">
                <a:solidFill>
                  <a:schemeClr val="accent1"/>
                </a:solidFill>
              </a:rPr>
              <a:t>S</a:t>
            </a:r>
            <a:r>
              <a:rPr lang="en-US" dirty="0"/>
              <a:t>afety and </a:t>
            </a:r>
            <a:r>
              <a:rPr lang="en-US" b="1" dirty="0">
                <a:solidFill>
                  <a:schemeClr val="accent3"/>
                </a:solidFill>
              </a:rPr>
              <a:t>E</a:t>
            </a:r>
            <a:r>
              <a:rPr lang="en-US" dirty="0"/>
              <a:t>nvironmental Protection Unit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645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006" y="507510"/>
            <a:ext cx="10631065" cy="5515174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3445" y="1847544"/>
            <a:ext cx="102657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457189" latinLnBrk="1" hangingPunct="0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879736" y="586665"/>
            <a:ext cx="1691935" cy="1265421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84099" y="4692442"/>
            <a:ext cx="1711538" cy="1271423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884100" y="1968872"/>
            <a:ext cx="1691935" cy="1244758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884098" y="3320819"/>
            <a:ext cx="1691935" cy="1269548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35" name="Shape 117"/>
          <p:cNvSpPr/>
          <p:nvPr/>
        </p:nvSpPr>
        <p:spPr>
          <a:xfrm>
            <a:off x="9032984" y="791051"/>
            <a:ext cx="1538687" cy="953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Occupational</a:t>
            </a:r>
            <a:b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Health &amp; Safety</a:t>
            </a:r>
          </a:p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fr-FR" sz="1333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Santé au travail &amp; Sécurité</a:t>
            </a:r>
          </a:p>
        </p:txBody>
      </p:sp>
      <p:sp>
        <p:nvSpPr>
          <p:cNvPr id="36" name="Shape 117"/>
          <p:cNvSpPr/>
          <p:nvPr/>
        </p:nvSpPr>
        <p:spPr>
          <a:xfrm>
            <a:off x="8998616" y="2220150"/>
            <a:ext cx="1952907" cy="748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Radiation</a:t>
            </a:r>
            <a:b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</a:p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fr-FR" sz="1333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Radioprotection</a:t>
            </a:r>
          </a:p>
        </p:txBody>
      </p:sp>
      <p:sp>
        <p:nvSpPr>
          <p:cNvPr id="37" name="Shape 117"/>
          <p:cNvSpPr/>
          <p:nvPr/>
        </p:nvSpPr>
        <p:spPr>
          <a:xfrm>
            <a:off x="8998615" y="3626776"/>
            <a:ext cx="1577420" cy="748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Fire &amp; Rescue</a:t>
            </a:r>
            <a:b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Service</a:t>
            </a:r>
          </a:p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fr-FR" sz="1333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Secours &amp; Feu</a:t>
            </a:r>
          </a:p>
        </p:txBody>
      </p:sp>
      <p:sp>
        <p:nvSpPr>
          <p:cNvPr id="38" name="Shape 117"/>
          <p:cNvSpPr/>
          <p:nvPr/>
        </p:nvSpPr>
        <p:spPr>
          <a:xfrm>
            <a:off x="8998616" y="5000273"/>
            <a:ext cx="1952907" cy="953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Environmental</a:t>
            </a:r>
            <a:b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</a:p>
          <a:p>
            <a:pPr marL="40638" marR="40638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fr-FR" sz="1333" i="1" spc="-4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 </a:t>
            </a:r>
            <a:br>
              <a:rPr lang="fr-FR" sz="1333" i="1" spc="-4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333" i="1" spc="-4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environnementale</a:t>
            </a:r>
          </a:p>
        </p:txBody>
      </p:sp>
      <p:pic>
        <p:nvPicPr>
          <p:cNvPr id="76" name="2012-11-21Bldg157_Cryo_BLM_Radiation_Test(001)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57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t="30357" b="25817"/>
          <a:stretch/>
        </p:blipFill>
        <p:spPr>
          <a:xfrm>
            <a:off x="4272008" y="595376"/>
            <a:ext cx="1784964" cy="1248000"/>
          </a:xfrm>
          <a:prstGeom prst="rect">
            <a:avLst/>
          </a:prstGeom>
          <a:ln w="53975">
            <a:noFill/>
            <a:miter lim="400000"/>
          </a:ln>
        </p:spPr>
      </p:pic>
      <p:pic>
        <p:nvPicPr>
          <p:cNvPr id="77" name="Picture 76" descr="2013-06-07Safety_Training_Center_LHC_Mock-Up(002b)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" b="7628"/>
          <a:stretch/>
        </p:blipFill>
        <p:spPr>
          <a:xfrm>
            <a:off x="129644" y="595376"/>
            <a:ext cx="1915367" cy="124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0" t="34541" r="6517" b="18685"/>
          <a:stretch/>
        </p:blipFill>
        <p:spPr>
          <a:xfrm>
            <a:off x="5698061" y="3342368"/>
            <a:ext cx="3091377" cy="12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117166" y="595376"/>
            <a:ext cx="2082685" cy="1248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noAutofit/>
          </a:bodyPr>
          <a:lstStyle/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Safety Engineering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Safety Advice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Safety Inspections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Medical Service</a:t>
            </a:r>
            <a:endParaRPr lang="fr-FR" sz="1467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89" name="Picture 88" descr="Panorama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7" r="23570"/>
          <a:stretch/>
        </p:blipFill>
        <p:spPr>
          <a:xfrm>
            <a:off x="6129127" y="595376"/>
            <a:ext cx="2648713" cy="124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0" name="TextBox 89"/>
          <p:cNvSpPr txBox="1"/>
          <p:nvPr/>
        </p:nvSpPr>
        <p:spPr>
          <a:xfrm>
            <a:off x="3798039" y="1968872"/>
            <a:ext cx="2745209" cy="1248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noAutofit/>
          </a:bodyPr>
          <a:lstStyle/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Research &amp; Design Studies</a:t>
            </a:r>
            <a:b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Operational Radiation Protection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Personal Dosimetry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Radioactive Waste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Radiation Monitoring</a:t>
            </a:r>
            <a:endParaRPr lang="fr-FR" sz="1467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513929" y="3342368"/>
            <a:ext cx="1143557" cy="1248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48000" bIns="67733" numCol="1" spcCol="38100" rtlCol="0" anchor="ctr">
            <a:noAutofit/>
          </a:bodyPr>
          <a:lstStyle/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Ambulance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Prevention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Intervention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Drill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8"/>
          <a:srcRect l="1944" r="26250"/>
          <a:stretch/>
        </p:blipFill>
        <p:spPr>
          <a:xfrm>
            <a:off x="129645" y="1968872"/>
            <a:ext cx="3584533" cy="1248000"/>
          </a:xfrm>
          <a:prstGeom prst="rect">
            <a:avLst/>
          </a:prstGeom>
        </p:spPr>
      </p:pic>
      <p:pic>
        <p:nvPicPr>
          <p:cNvPr id="94" name="Picture 93" descr="9998835544_44d48d3716_h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1"/>
          <a:stretch/>
        </p:blipFill>
        <p:spPr>
          <a:xfrm>
            <a:off x="6608087" y="1968871"/>
            <a:ext cx="2161529" cy="1248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722323" y="3342368"/>
            <a:ext cx="2910899" cy="1248000"/>
            <a:chOff x="2596761" y="2993823"/>
            <a:chExt cx="2183174" cy="936000"/>
          </a:xfrm>
        </p:grpSpPr>
        <p:sp>
          <p:nvSpPr>
            <p:cNvPr id="84" name="Rectangle 83"/>
            <p:cNvSpPr>
              <a:spLocks/>
            </p:cNvSpPr>
            <p:nvPr/>
          </p:nvSpPr>
          <p:spPr>
            <a:xfrm>
              <a:off x="2596761" y="2993823"/>
              <a:ext cx="2183174" cy="936000"/>
            </a:xfrm>
            <a:prstGeom prst="rect">
              <a:avLst/>
            </a:prstGeom>
            <a:solidFill>
              <a:srgbClr val="C00000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8000" tIns="19200" rIns="192000" bIns="67733" numCol="1" spcCol="38100" rtlCol="0" anchor="ctr">
              <a:noAutofit/>
            </a:bodyPr>
            <a:lstStyle/>
            <a:p>
              <a:pPr algn="r" defTabSz="778914" latinLnBrk="1" hangingPunct="0"/>
              <a:r>
                <a:rPr lang="en-US" sz="5333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 charset="0"/>
                  <a:ea typeface="Arial" charset="0"/>
                  <a:cs typeface="Arial" charset="0"/>
                  <a:sym typeface="Gill Sans"/>
                </a:rPr>
                <a:t>74444</a:t>
              </a:r>
              <a:br>
                <a:rPr lang="en-US" sz="5333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 charset="0"/>
                  <a:ea typeface="Arial" charset="0"/>
                  <a:cs typeface="Arial" charset="0"/>
                  <a:sym typeface="Gill Sans"/>
                </a:rPr>
              </a:br>
              <a:r>
                <a:rPr lang="en-US" sz="1867" spc="120" dirty="0">
                  <a:solidFill>
                    <a:srgbClr val="FFFFFF"/>
                  </a:solidFill>
                  <a:latin typeface="Calibri"/>
                  <a:cs typeface="Calibri"/>
                </a:rPr>
                <a:t>+41 22 767 4444</a:t>
              </a:r>
            </a:p>
          </p:txBody>
        </p:sp>
        <p:pic>
          <p:nvPicPr>
            <p:cNvPr id="104" name="Picture 103" descr="phone-symbol-office-signs-symbols-telephone-free.png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969" b="91875" l="19688" r="83750">
                          <a14:foregroundMark x1="42813" y1="14063" x2="42813" y2="14063"/>
                          <a14:foregroundMark x1="70156" y1="69688" x2="70156" y2="6968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99" t="7796" r="15602" b="8199"/>
            <a:stretch/>
          </p:blipFill>
          <p:spPr>
            <a:xfrm>
              <a:off x="2753366" y="3159122"/>
              <a:ext cx="391429" cy="509804"/>
            </a:xfrm>
            <a:prstGeom prst="rect">
              <a:avLst/>
            </a:prstGeom>
          </p:spPr>
        </p:pic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" y="34101"/>
            <a:ext cx="2021374" cy="47340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7826" y="4713030"/>
            <a:ext cx="6629867" cy="1250835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5698059" y="4715866"/>
            <a:ext cx="1711539" cy="1248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67733" tIns="67733" rIns="67733" bIns="67733" numCol="1" spcCol="38100" rtlCol="0" anchor="ctr">
            <a:noAutofit/>
          </a:bodyPr>
          <a:lstStyle/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Air, Water, Soil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Waste, Energy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Management</a:t>
            </a:r>
          </a:p>
          <a:p>
            <a:pPr defTabSz="457189" latinLnBrk="1" hangingPunct="0"/>
            <a:r>
              <a:rPr lang="en-US" sz="1467" b="1" spc="-80" dirty="0">
                <a:solidFill>
                  <a:srgbClr val="FFFFFF"/>
                </a:solidFill>
                <a:latin typeface="Calibri"/>
                <a:cs typeface="Calibri"/>
              </a:rPr>
              <a:t>Monitoring &amp; Reporting</a:t>
            </a:r>
          </a:p>
          <a:p>
            <a:pPr defTabSz="457189" latinLnBrk="1" hangingPunct="0"/>
            <a:r>
              <a:rPr lang="en-US" sz="1467" b="1" dirty="0">
                <a:solidFill>
                  <a:srgbClr val="FFFFFF"/>
                </a:solidFill>
                <a:latin typeface="Calibri"/>
                <a:cs typeface="Calibri"/>
              </a:rPr>
              <a:t>Awareness</a:t>
            </a:r>
            <a:endParaRPr lang="en-GB" sz="1467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70013" y="4713030"/>
            <a:ext cx="1319425" cy="1250835"/>
            <a:chOff x="6179155" y="4132897"/>
            <a:chExt cx="972000" cy="718097"/>
          </a:xfrm>
        </p:grpSpPr>
        <p:sp>
          <p:nvSpPr>
            <p:cNvPr id="102" name="Rectangle 101"/>
            <p:cNvSpPr/>
            <p:nvPr/>
          </p:nvSpPr>
          <p:spPr>
            <a:xfrm>
              <a:off x="6179155" y="4132897"/>
              <a:ext cx="972000" cy="718097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7733" tIns="67733" rIns="67733" bIns="67733" numCol="1" spcCol="38100" rtlCol="0" anchor="ctr">
              <a:spAutoFit/>
            </a:bodyPr>
            <a:lstStyle/>
            <a:p>
              <a:pPr algn="ctr" defTabSz="778914" latinLnBrk="1" hangingPunct="0"/>
              <a:endParaRPr lang="en-US" sz="5333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sym typeface="Gill Sans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4887" y="4240764"/>
              <a:ext cx="700536" cy="522984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123628" y="3339534"/>
            <a:ext cx="1319446" cy="1250833"/>
            <a:chOff x="652252" y="2968837"/>
            <a:chExt cx="972000" cy="936000"/>
          </a:xfrm>
        </p:grpSpPr>
        <p:sp>
          <p:nvSpPr>
            <p:cNvPr id="44" name="Rectangle 43"/>
            <p:cNvSpPr/>
            <p:nvPr/>
          </p:nvSpPr>
          <p:spPr>
            <a:xfrm>
              <a:off x="652252" y="2968837"/>
              <a:ext cx="972000" cy="936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45" name="Logo_Pompier_vNewcomers.png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688856" y="2982694"/>
              <a:ext cx="898793" cy="908287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48" name="Rectangle 47"/>
          <p:cNvSpPr/>
          <p:nvPr/>
        </p:nvSpPr>
        <p:spPr>
          <a:xfrm>
            <a:off x="5690838" y="4671855"/>
            <a:ext cx="54159" cy="1292010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820553" y="4671855"/>
            <a:ext cx="54159" cy="1292010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26090" y="4692442"/>
            <a:ext cx="54159" cy="1292010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24509" y="4671855"/>
            <a:ext cx="54159" cy="1292010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FAF8FA-3F55-4BF3-99C2-2CA08B9A31AA}"/>
              </a:ext>
            </a:extLst>
          </p:cNvPr>
          <p:cNvSpPr/>
          <p:nvPr/>
        </p:nvSpPr>
        <p:spPr>
          <a:xfrm>
            <a:off x="10660474" y="507509"/>
            <a:ext cx="1330308" cy="5515174"/>
          </a:xfrm>
          <a:prstGeom prst="rect">
            <a:avLst/>
          </a:prstGeom>
          <a:solidFill>
            <a:schemeClr val="accent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59B4B45-FDC3-4D0D-9A58-9B584966DBFF}"/>
              </a:ext>
            </a:extLst>
          </p:cNvPr>
          <p:cNvSpPr/>
          <p:nvPr/>
        </p:nvSpPr>
        <p:spPr>
          <a:xfrm>
            <a:off x="10687181" y="586665"/>
            <a:ext cx="1235243" cy="5367587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67733" tIns="67733" rIns="67733" bIns="67733" numCol="1" spcCol="38100" rtlCol="0" anchor="ctr">
            <a:spAutoFit/>
          </a:bodyPr>
          <a:lstStyle/>
          <a:p>
            <a:pPr algn="ctr" defTabSz="778914" latinLnBrk="1" hangingPunct="0"/>
            <a:endParaRPr lang="en-US" sz="5333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sp>
        <p:nvSpPr>
          <p:cNvPr id="42" name="Shape 117">
            <a:extLst>
              <a:ext uri="{FF2B5EF4-FFF2-40B4-BE49-F238E27FC236}">
                <a16:creationId xmlns:a16="http://schemas.microsoft.com/office/drawing/2014/main" id="{9BD77973-D8D0-4545-B09C-5D268B272913}"/>
              </a:ext>
            </a:extLst>
          </p:cNvPr>
          <p:cNvSpPr/>
          <p:nvPr/>
        </p:nvSpPr>
        <p:spPr>
          <a:xfrm>
            <a:off x="10656110" y="703332"/>
            <a:ext cx="1243882" cy="428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wrap="square" lIns="0" tIns="0" rIns="0" bIns="0">
            <a:spAutoFit/>
          </a:bodyPr>
          <a:lstStyle/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Transversal services</a:t>
            </a:r>
            <a:br>
              <a:rPr lang="en-US" sz="16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fr-CH" sz="1333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Services transversaux</a:t>
            </a: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endParaRPr lang="en-GB" sz="1333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GB" sz="1333" b="1" dirty="0"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Legal Support &amp; Communication</a:t>
            </a: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endParaRPr lang="en-GB" sz="1333" b="1" dirty="0"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GB" sz="1333" b="1" dirty="0"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Administrative services</a:t>
            </a: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endParaRPr lang="en-GB" sz="1333" b="1" dirty="0"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GB" sz="1333" b="1" dirty="0"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 Training</a:t>
            </a: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endParaRPr lang="en-GB" sz="1333" b="1" dirty="0"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GB" sz="1333" b="1" dirty="0"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Computing support</a:t>
            </a: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endParaRPr lang="en-GB" sz="1333" b="1" dirty="0"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40638" marR="40638" algn="ctr" defTabSz="910773">
              <a:spcBef>
                <a:spcPts val="400"/>
              </a:spcBef>
              <a:tabLst>
                <a:tab pos="303591" algn="l"/>
              </a:tabLst>
              <a:defRPr sz="1800"/>
            </a:pPr>
            <a:r>
              <a:rPr lang="en-GB" sz="1333" b="1" dirty="0"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Special projects and services 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EEC5D44B-4C0F-4001-AF47-8E25A524D72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88869" y="4816863"/>
            <a:ext cx="893385" cy="120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7" grpId="0" animBg="1"/>
      <p:bldP spid="90" grpId="0" animBg="1"/>
      <p:bldP spid="92" grpId="0" animBg="1"/>
      <p:bldP spid="116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610" y="111833"/>
            <a:ext cx="10048782" cy="584786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8A428-4D7C-FE44-A0BF-9A1DBFA7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Summer Student Induction - Safety at CERN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4394" y="111833"/>
            <a:ext cx="2575998" cy="733467"/>
          </a:xfrm>
        </p:spPr>
        <p:txBody>
          <a:bodyPr>
            <a:normAutofit/>
          </a:bodyPr>
          <a:lstStyle/>
          <a:p>
            <a:r>
              <a:rPr lang="en-US" sz="3600" dirty="0"/>
              <a:t>CERN Map</a:t>
            </a:r>
          </a:p>
        </p:txBody>
      </p:sp>
      <p:sp>
        <p:nvSpPr>
          <p:cNvPr id="8" name="Right Arrow 7"/>
          <p:cNvSpPr/>
          <p:nvPr/>
        </p:nvSpPr>
        <p:spPr>
          <a:xfrm rot="1437151">
            <a:off x="10141292" y="3946884"/>
            <a:ext cx="928520" cy="29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Geneva</a:t>
            </a:r>
            <a:endParaRPr lang="en-GB" sz="1100" b="1" dirty="0"/>
          </a:p>
        </p:txBody>
      </p:sp>
      <p:sp>
        <p:nvSpPr>
          <p:cNvPr id="12" name="Right Arrow 11"/>
          <p:cNvSpPr/>
          <p:nvPr/>
        </p:nvSpPr>
        <p:spPr>
          <a:xfrm rot="1614957" flipH="1">
            <a:off x="1594955" y="273352"/>
            <a:ext cx="928520" cy="29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St </a:t>
            </a:r>
            <a:r>
              <a:rPr lang="en-US" sz="1100" b="1" dirty="0" err="1"/>
              <a:t>Genis</a:t>
            </a:r>
            <a:endParaRPr lang="en-GB" sz="1100" b="1" dirty="0"/>
          </a:p>
        </p:txBody>
      </p:sp>
      <p:sp>
        <p:nvSpPr>
          <p:cNvPr id="19" name="Isosceles Triangle 18"/>
          <p:cNvSpPr/>
          <p:nvPr/>
        </p:nvSpPr>
        <p:spPr>
          <a:xfrm rot="15853066">
            <a:off x="8772125" y="2096127"/>
            <a:ext cx="997783" cy="843857"/>
          </a:xfrm>
          <a:prstGeom prst="triangle">
            <a:avLst>
              <a:gd name="adj" fmla="val 5633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mage result for cern glob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536" y="1911084"/>
            <a:ext cx="1445826" cy="1057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Isosceles Triangle 19"/>
          <p:cNvSpPr/>
          <p:nvPr/>
        </p:nvSpPr>
        <p:spPr>
          <a:xfrm rot="10800000">
            <a:off x="5182602" y="1588168"/>
            <a:ext cx="3293388" cy="1380840"/>
          </a:xfrm>
          <a:prstGeom prst="triangle">
            <a:avLst>
              <a:gd name="adj" fmla="val 18309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873" y="120938"/>
            <a:ext cx="3333118" cy="1512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5-Point Star 29"/>
          <p:cNvSpPr/>
          <p:nvPr/>
        </p:nvSpPr>
        <p:spPr>
          <a:xfrm>
            <a:off x="8781703" y="2944819"/>
            <a:ext cx="230244" cy="224197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5-Point Star 30"/>
          <p:cNvSpPr/>
          <p:nvPr/>
        </p:nvSpPr>
        <p:spPr>
          <a:xfrm>
            <a:off x="7744650" y="2896114"/>
            <a:ext cx="230244" cy="224197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5-Point Star 32"/>
          <p:cNvSpPr/>
          <p:nvPr/>
        </p:nvSpPr>
        <p:spPr>
          <a:xfrm>
            <a:off x="8210150" y="4180113"/>
            <a:ext cx="230244" cy="224197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Isosceles Triangle 34"/>
          <p:cNvSpPr/>
          <p:nvPr/>
        </p:nvSpPr>
        <p:spPr>
          <a:xfrm>
            <a:off x="7552267" y="4444959"/>
            <a:ext cx="2716105" cy="325917"/>
          </a:xfrm>
          <a:prstGeom prst="triangle">
            <a:avLst>
              <a:gd name="adj" fmla="val 28819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98" y="1959391"/>
            <a:ext cx="3056079" cy="35558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305196" y="678993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Meyrin</a:t>
            </a:r>
            <a:r>
              <a:rPr lang="en-US" dirty="0"/>
              <a:t> site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DA056C2-02AF-ED07-6FEA-B8F7074ED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969" y="4782893"/>
            <a:ext cx="2634405" cy="197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95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0" grpId="0" animBg="1"/>
      <p:bldP spid="31" grpId="0" animBg="1"/>
      <p:bldP spid="33" grpId="0" animBg="1"/>
      <p:bldP spid="35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8448</TotalTime>
  <Words>1214</Words>
  <Application>Microsoft Office PowerPoint</Application>
  <PresentationFormat>Widescreen</PresentationFormat>
  <Paragraphs>227</Paragraphs>
  <Slides>14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Century Gothic</vt:lpstr>
      <vt:lpstr>Gill Sans</vt:lpstr>
      <vt:lpstr>Lucida Grande</vt:lpstr>
      <vt:lpstr>OpenSansRegular</vt:lpstr>
      <vt:lpstr>Optima</vt:lpstr>
      <vt:lpstr>Verdana</vt:lpstr>
      <vt:lpstr>CERNCorporate16-9</vt:lpstr>
      <vt:lpstr>End Slides</vt:lpstr>
      <vt:lpstr>Bitmap Image</vt:lpstr>
      <vt:lpstr>Safety at CERN Summer Student Induction 2024 </vt:lpstr>
      <vt:lpstr>Key messages from the video?</vt:lpstr>
      <vt:lpstr>Key messages from the video?</vt:lpstr>
      <vt:lpstr>Key messages from the video?</vt:lpstr>
      <vt:lpstr>Key message from the video?</vt:lpstr>
      <vt:lpstr>CERN Safety Policy</vt:lpstr>
      <vt:lpstr>HSE Unit</vt:lpstr>
      <vt:lpstr>PowerPoint Presentation</vt:lpstr>
      <vt:lpstr>CERN Map</vt:lpstr>
      <vt:lpstr>CERN Map</vt:lpstr>
      <vt:lpstr>Primary Safety contacts</vt:lpstr>
      <vt:lpstr>Safety starts with us!</vt:lpstr>
      <vt:lpstr>Thank you for your attention Stay Safe and Enjoy!!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Anna Cook</cp:lastModifiedBy>
  <cp:revision>111</cp:revision>
  <dcterms:created xsi:type="dcterms:W3CDTF">2016-01-26T10:53:29Z</dcterms:created>
  <dcterms:modified xsi:type="dcterms:W3CDTF">2024-05-29T08:47:27Z</dcterms:modified>
</cp:coreProperties>
</file>