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0"/>
  </p:notesMasterIdLst>
  <p:sldIdLst>
    <p:sldId id="269" r:id="rId3"/>
    <p:sldId id="270" r:id="rId4"/>
    <p:sldId id="280" r:id="rId5"/>
    <p:sldId id="277" r:id="rId6"/>
    <p:sldId id="274" r:id="rId7"/>
    <p:sldId id="276" r:id="rId8"/>
    <p:sldId id="272" r:id="rId9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68" y="22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14/06/2024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services-support/occupational-health-service" TargetMode="External"/><Relationship Id="rId2" Type="http://schemas.openxmlformats.org/officeDocument/2006/relationships/hyperlink" Target="https://maps.web.cern.ch/?xmin=2492467.38&amp;ymin=1120943.17&amp;xmax=2493347.92&amp;ymax=1121433.71&amp;basemap=plan&amp;mode=2D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g"/><Relationship Id="rId7" Type="http://schemas.openxmlformats.org/officeDocument/2006/relationships/hyperlink" Target="https://hse.cern/content/resources-find-medical-car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hyperlink" Target="https://hse.cern/content/mental-health-support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29.png"/><Relationship Id="rId3" Type="http://schemas.openxmlformats.org/officeDocument/2006/relationships/image" Target="../media/image16.png"/><Relationship Id="rId21" Type="http://schemas.openxmlformats.org/officeDocument/2006/relationships/image" Target="../media/image32.jpg"/><Relationship Id="rId7" Type="http://schemas.openxmlformats.org/officeDocument/2006/relationships/image" Target="../media/image19.png"/><Relationship Id="rId12" Type="http://schemas.openxmlformats.org/officeDocument/2006/relationships/image" Target="../media/image24.jfif"/><Relationship Id="rId17" Type="http://schemas.openxmlformats.org/officeDocument/2006/relationships/image" Target="../media/image28.jpg"/><Relationship Id="rId2" Type="http://schemas.openxmlformats.org/officeDocument/2006/relationships/image" Target="../media/image15.jp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11" Type="http://schemas.openxmlformats.org/officeDocument/2006/relationships/image" Target="../media/image23.jfif"/><Relationship Id="rId5" Type="http://schemas.openxmlformats.org/officeDocument/2006/relationships/hyperlink" Target="https://en.wikipedia.org/wiki/Bicycle_helmet" TargetMode="External"/><Relationship Id="rId15" Type="http://schemas.openxmlformats.org/officeDocument/2006/relationships/hyperlink" Target="https://hse.web.cern.ch/blooddonation" TargetMode="External"/><Relationship Id="rId10" Type="http://schemas.openxmlformats.org/officeDocument/2006/relationships/image" Target="../media/image22.jpeg"/><Relationship Id="rId19" Type="http://schemas.openxmlformats.org/officeDocument/2006/relationships/image" Target="../media/image30.png"/><Relationship Id="rId4" Type="http://schemas.openxmlformats.org/officeDocument/2006/relationships/image" Target="../media/image17.jpg"/><Relationship Id="rId9" Type="http://schemas.openxmlformats.org/officeDocument/2006/relationships/image" Target="../media/image21.jpg"/><Relationship Id="rId14" Type="http://schemas.openxmlformats.org/officeDocument/2006/relationships/image" Target="../media/image2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2885/" TargetMode="External"/><Relationship Id="rId2" Type="http://schemas.openxmlformats.org/officeDocument/2006/relationships/hyperlink" Target="https://indico.cern.ch/event/1422883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197768"/>
            <a:ext cx="11347450" cy="158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en-US" dirty="0"/>
              <a:t>A safe summer at CERN: </a:t>
            </a:r>
            <a:br>
              <a:rPr lang="en-GB" altLang="en-US" dirty="0"/>
            </a:br>
            <a:r>
              <a:rPr lang="en-GB" altLang="en-US" dirty="0"/>
              <a:t>looking after your health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921375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Medical service</a:t>
            </a:r>
          </a:p>
          <a:p>
            <a:pPr eaLnBrk="1" hangingPunct="1"/>
            <a:r>
              <a:rPr lang="en-GB" altLang="en-US" dirty="0"/>
              <a:t>Summer 2024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/>
              <a:t>EDMS reference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695" y="-3372"/>
            <a:ext cx="12224084" cy="1325563"/>
          </a:xfrm>
        </p:spPr>
        <p:txBody>
          <a:bodyPr wrap="square" anchor="ctr">
            <a:normAutofit fontScale="90000"/>
          </a:bodyPr>
          <a:lstStyle/>
          <a:p>
            <a:pPr algn="ctr"/>
            <a:r>
              <a:rPr lang="en-GB" altLang="en-US" sz="4800" dirty="0"/>
              <a:t>If you need primary care, advice or support</a:t>
            </a:r>
            <a:br>
              <a:rPr lang="en-GB" altLang="en-US" dirty="0"/>
            </a:br>
            <a:r>
              <a:rPr lang="fr-CH" sz="4800" i="1" dirty="0" err="1"/>
              <a:t>We</a:t>
            </a:r>
            <a:r>
              <a:rPr lang="fr-CH" sz="4800" i="1" dirty="0"/>
              <a:t> are </a:t>
            </a:r>
            <a:r>
              <a:rPr lang="fr-CH" sz="4800" i="1" dirty="0" err="1"/>
              <a:t>here</a:t>
            </a:r>
            <a:r>
              <a:rPr lang="fr-CH" sz="4800" i="1" dirty="0"/>
              <a:t> for </a:t>
            </a:r>
            <a:r>
              <a:rPr lang="fr-CH" sz="4800" i="1" dirty="0" err="1"/>
              <a:t>you</a:t>
            </a:r>
            <a:r>
              <a:rPr lang="fr-CH" sz="4800" i="1" dirty="0"/>
              <a:t>!</a:t>
            </a:r>
            <a:endParaRPr lang="en-GB" altLang="en-US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14/06/2024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97CDD69A-A437-3F4F-4259-12ED39E6AB6E}"/>
              </a:ext>
            </a:extLst>
          </p:cNvPr>
          <p:cNvSpPr txBox="1"/>
          <p:nvPr/>
        </p:nvSpPr>
        <p:spPr>
          <a:xfrm>
            <a:off x="368969" y="1633426"/>
            <a:ext cx="96825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GB" sz="2400" b="1" dirty="0">
                <a:hlinkClick r:id="rId2"/>
              </a:rPr>
              <a:t>Building 57</a:t>
            </a:r>
            <a:endParaRPr lang="en-GB" sz="2400" b="1" dirty="0"/>
          </a:p>
          <a:p>
            <a:pPr lvl="1" algn="ctr"/>
            <a:endParaRPr lang="en-GB" sz="2400" b="1" dirty="0"/>
          </a:p>
          <a:p>
            <a:pPr lvl="1" algn="ctr"/>
            <a:r>
              <a:rPr lang="en-GB" sz="2400" dirty="0"/>
              <a:t>Monday – Friday</a:t>
            </a:r>
            <a:br>
              <a:rPr lang="en-GB" sz="2400" dirty="0"/>
            </a:br>
            <a:r>
              <a:rPr lang="en-GB" sz="2400" dirty="0"/>
              <a:t>8.00 - 12.30 | 13.30 - 17.00 </a:t>
            </a:r>
          </a:p>
          <a:p>
            <a:pPr lvl="1" algn="just"/>
            <a:endParaRPr lang="fr-CH" sz="2400" dirty="0"/>
          </a:p>
          <a:p>
            <a:pPr marL="0" indent="0">
              <a:buNone/>
            </a:pPr>
            <a:r>
              <a:rPr lang="fr-CH" sz="2400" b="1" dirty="0"/>
              <a:t>Ground </a:t>
            </a:r>
            <a:r>
              <a:rPr lang="fr-CH" sz="2400" b="1" dirty="0" err="1"/>
              <a:t>floor</a:t>
            </a:r>
            <a:r>
              <a:rPr lang="fr-CH" sz="2400" b="1" dirty="0"/>
              <a:t> </a:t>
            </a:r>
          </a:p>
          <a:p>
            <a:pPr marL="800100" lvl="1" indent="-342900">
              <a:buFontTx/>
              <a:buChar char="-"/>
            </a:pPr>
            <a:r>
              <a:rPr lang="fr-CH" sz="2400" dirty="0"/>
              <a:t>Infirmary</a:t>
            </a:r>
          </a:p>
          <a:p>
            <a:r>
              <a:rPr lang="fr-CH" sz="2400" b="1" dirty="0"/>
              <a:t>1st </a:t>
            </a:r>
            <a:r>
              <a:rPr lang="fr-CH" sz="2400" b="1" dirty="0" err="1"/>
              <a:t>floor</a:t>
            </a:r>
            <a:r>
              <a:rPr lang="fr-CH" sz="2400" dirty="0"/>
              <a:t> </a:t>
            </a:r>
          </a:p>
          <a:p>
            <a:pPr marL="800100" lvl="1" indent="-342900">
              <a:buFontTx/>
              <a:buChar char="-"/>
            </a:pPr>
            <a:r>
              <a:rPr lang="fr-CH" sz="2400" dirty="0" err="1"/>
              <a:t>Psychologists</a:t>
            </a:r>
            <a:endParaRPr lang="fr-CH" sz="2400" dirty="0"/>
          </a:p>
          <a:p>
            <a:pPr marL="800100" lvl="1" indent="-342900">
              <a:buFontTx/>
              <a:buChar char="-"/>
            </a:pPr>
            <a:r>
              <a:rPr lang="fr-CH" sz="2400" dirty="0" err="1"/>
              <a:t>Occupational</a:t>
            </a:r>
            <a:r>
              <a:rPr lang="fr-CH" sz="2400" dirty="0"/>
              <a:t> </a:t>
            </a:r>
            <a:r>
              <a:rPr lang="fr-CH" sz="2400" dirty="0" err="1"/>
              <a:t>Health</a:t>
            </a:r>
            <a:r>
              <a:rPr lang="fr-CH" sz="2400" dirty="0"/>
              <a:t> </a:t>
            </a:r>
            <a:r>
              <a:rPr lang="fr-CH" sz="2400" dirty="0" err="1"/>
              <a:t>Medicine</a:t>
            </a:r>
            <a:endParaRPr lang="fr-CH" sz="2400" dirty="0"/>
          </a:p>
          <a:p>
            <a:pPr marL="0" indent="0" algn="just">
              <a:buNone/>
            </a:pPr>
            <a:r>
              <a:rPr lang="fr-CH" sz="2400" u="sng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fr-CH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Picture 1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26EFD5C-67B1-FF5B-B847-B1AAD9C5FD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4" t="15279" r="17574" b="30243"/>
          <a:stretch/>
        </p:blipFill>
        <p:spPr>
          <a:xfrm>
            <a:off x="7816937" y="3485851"/>
            <a:ext cx="4375063" cy="261748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A0CDDB-313D-17C6-BFC4-1A334EA99E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090" t="23737" r="31534" b="42323"/>
          <a:stretch/>
        </p:blipFill>
        <p:spPr>
          <a:xfrm>
            <a:off x="9202669" y="1893059"/>
            <a:ext cx="2313056" cy="1535941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5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99F924-E664-FAC3-BC57-68194E7C2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96DDFC-F9FD-4191-A1DA-E4555F2B1520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532E539-BD65-068C-3292-2E74EC96E2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E83F9C-7B3B-364B-8227-ECE9A0592CD5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329E9B-5834-562E-4831-A1F5B2DC541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D1F0A2-A499-E565-6BE6-3F08DD1005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78" t="25654" r="7096" b="22197"/>
          <a:stretch/>
        </p:blipFill>
        <p:spPr>
          <a:xfrm>
            <a:off x="329374" y="264695"/>
            <a:ext cx="11668951" cy="541153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0B31847-5258-6C99-1E4C-923293A233A1}"/>
              </a:ext>
            </a:extLst>
          </p:cNvPr>
          <p:cNvSpPr txBox="1"/>
          <p:nvPr/>
        </p:nvSpPr>
        <p:spPr>
          <a:xfrm>
            <a:off x="8635624" y="2359109"/>
            <a:ext cx="15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The Globe</a:t>
            </a: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057EE806-8001-3D12-E5E9-73EDA74B3000}"/>
              </a:ext>
            </a:extLst>
          </p:cNvPr>
          <p:cNvSpPr/>
          <p:nvPr/>
        </p:nvSpPr>
        <p:spPr>
          <a:xfrm rot="1376770">
            <a:off x="5289370" y="2111908"/>
            <a:ext cx="238259" cy="1547369"/>
          </a:xfrm>
          <a:prstGeom prst="downArrow">
            <a:avLst>
              <a:gd name="adj1" fmla="val 53759"/>
              <a:gd name="adj2" fmla="val 50000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37062732-C97F-A354-7C27-402046164C6E}"/>
              </a:ext>
            </a:extLst>
          </p:cNvPr>
          <p:cNvSpPr/>
          <p:nvPr/>
        </p:nvSpPr>
        <p:spPr>
          <a:xfrm rot="6749749">
            <a:off x="3383298" y="1626406"/>
            <a:ext cx="238259" cy="2979364"/>
          </a:xfrm>
          <a:prstGeom prst="downArrow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D806CB-D76B-F2F6-7F0D-552E2D5221C4}"/>
              </a:ext>
            </a:extLst>
          </p:cNvPr>
          <p:cNvSpPr txBox="1"/>
          <p:nvPr/>
        </p:nvSpPr>
        <p:spPr>
          <a:xfrm>
            <a:off x="9424455" y="3910694"/>
            <a:ext cx="157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Science Gateway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23391C-ACDF-938B-3488-E96EE3A22638}"/>
              </a:ext>
            </a:extLst>
          </p:cNvPr>
          <p:cNvSpPr txBox="1"/>
          <p:nvPr/>
        </p:nvSpPr>
        <p:spPr>
          <a:xfrm>
            <a:off x="4742927" y="1314764"/>
            <a:ext cx="157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B Entrance / Building 55</a:t>
            </a:r>
          </a:p>
        </p:txBody>
      </p:sp>
    </p:spTree>
    <p:extLst>
      <p:ext uri="{BB962C8B-B14F-4D97-AF65-F5344CB8AC3E}">
        <p14:creationId xmlns:p14="http://schemas.microsoft.com/office/powerpoint/2010/main" val="89459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86269" y="-3372"/>
            <a:ext cx="421757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Health Support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14/06/2024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5" name="Image 4" descr="Une image contenant symbole, logo, Emblème, texte&#10;&#10;Description générée automatiquement">
            <a:extLst>
              <a:ext uri="{FF2B5EF4-FFF2-40B4-BE49-F238E27FC236}">
                <a16:creationId xmlns:a16="http://schemas.microsoft.com/office/drawing/2014/main" id="{552CF1F9-4666-BCBE-D0D4-E724815D6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94" y="1633426"/>
            <a:ext cx="1700144" cy="171327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xtBox 25">
            <a:extLst>
              <a:ext uri="{FF2B5EF4-FFF2-40B4-BE49-F238E27FC236}">
                <a16:creationId xmlns:a16="http://schemas.microsoft.com/office/drawing/2014/main" id="{97CDD69A-A437-3F4F-4259-12ED39E6AB6E}"/>
              </a:ext>
            </a:extLst>
          </p:cNvPr>
          <p:cNvSpPr txBox="1"/>
          <p:nvPr/>
        </p:nvSpPr>
        <p:spPr>
          <a:xfrm>
            <a:off x="2355790" y="1604077"/>
            <a:ext cx="4567805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b="1" dirty="0">
                <a:solidFill>
                  <a:srgbClr val="FF0000"/>
                </a:solidFill>
              </a:rPr>
              <a:t>In case of emergency at CERN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rgbClr val="FF0000"/>
                </a:solidFill>
              </a:rPr>
              <a:t>+41 22 76 </a:t>
            </a:r>
            <a:r>
              <a:rPr lang="fr-CH" b="1" dirty="0">
                <a:solidFill>
                  <a:srgbClr val="FF0000"/>
                </a:solidFill>
              </a:rPr>
              <a:t>74444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28C3E11B-0D8C-2D11-55BC-158357531F3F}"/>
              </a:ext>
            </a:extLst>
          </p:cNvPr>
          <p:cNvSpPr txBox="1"/>
          <p:nvPr/>
        </p:nvSpPr>
        <p:spPr>
          <a:xfrm>
            <a:off x="2630420" y="2511859"/>
            <a:ext cx="4018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err="1">
                <a:solidFill>
                  <a:srgbClr val="FF0000"/>
                </a:solidFill>
              </a:rPr>
              <a:t>Outside</a:t>
            </a:r>
            <a:r>
              <a:rPr lang="fr-CH" b="1" dirty="0">
                <a:solidFill>
                  <a:srgbClr val="FF0000"/>
                </a:solidFill>
              </a:rPr>
              <a:t> CERN </a:t>
            </a:r>
            <a:r>
              <a:rPr lang="fr-CH" dirty="0">
                <a:solidFill>
                  <a:srgbClr val="FF0000"/>
                </a:solidFill>
              </a:rPr>
              <a:t>call 112 or </a:t>
            </a:r>
          </a:p>
          <a:p>
            <a:pPr algn="ctr"/>
            <a:r>
              <a:rPr lang="fr-CH" dirty="0"/>
              <a:t>In FR call 15</a:t>
            </a:r>
          </a:p>
          <a:p>
            <a:pPr algn="ctr"/>
            <a:r>
              <a:rPr lang="fr-CH" dirty="0">
                <a:solidFill>
                  <a:srgbClr val="000000"/>
                </a:solidFill>
              </a:rPr>
              <a:t>In CH call 144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20445B-050B-05CE-5315-0142085827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26"/>
          <a:stretch/>
        </p:blipFill>
        <p:spPr>
          <a:xfrm>
            <a:off x="670432" y="4044227"/>
            <a:ext cx="3014539" cy="172782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Image 7">
            <a:hlinkClick r:id="rId4"/>
            <a:extLst>
              <a:ext uri="{FF2B5EF4-FFF2-40B4-BE49-F238E27FC236}">
                <a16:creationId xmlns:a16="http://schemas.microsoft.com/office/drawing/2014/main" id="{E69F8A0C-F92E-4085-B2B5-1184072303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975" t="23353" r="25757" b="53601"/>
          <a:stretch/>
        </p:blipFill>
        <p:spPr>
          <a:xfrm>
            <a:off x="7499671" y="3819633"/>
            <a:ext cx="3907686" cy="197239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Image 3" descr="Une image contenant Police, logo, Graphique, texte&#10;&#10;Description générée automatiquement">
            <a:extLst>
              <a:ext uri="{FF2B5EF4-FFF2-40B4-BE49-F238E27FC236}">
                <a16:creationId xmlns:a16="http://schemas.microsoft.com/office/drawing/2014/main" id="{365D4FA3-F73F-B311-E4D6-B6F4E08230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0" b="13711"/>
          <a:stretch/>
        </p:blipFill>
        <p:spPr>
          <a:xfrm>
            <a:off x="4419540" y="4069571"/>
            <a:ext cx="2345562" cy="168587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B17F24-BA27-7D53-85C5-1076CC095F2B}"/>
              </a:ext>
            </a:extLst>
          </p:cNvPr>
          <p:cNvSpPr txBox="1"/>
          <p:nvPr/>
        </p:nvSpPr>
        <p:spPr>
          <a:xfrm>
            <a:off x="1381124" y="5753805"/>
            <a:ext cx="1589264" cy="383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Arial"/>
                <a:cs typeface="Arial"/>
                <a:hlinkClick r:id="rId7"/>
              </a:rPr>
              <a:t>Find a doctor</a:t>
            </a:r>
            <a:endParaRPr lang="en-GB" dirty="0">
              <a:latin typeface="Arial"/>
            </a:endParaRPr>
          </a:p>
        </p:txBody>
      </p:sp>
      <p:pic>
        <p:nvPicPr>
          <p:cNvPr id="9" name="Picture 8" descr="A building with a sign on the front&#10;&#10;Description automatically generated">
            <a:extLst>
              <a:ext uri="{FF2B5EF4-FFF2-40B4-BE49-F238E27FC236}">
                <a16:creationId xmlns:a16="http://schemas.microsoft.com/office/drawing/2014/main" id="{0DF699A1-96AD-313B-14B0-3B0B84295D3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1" t="18664" b="28425"/>
          <a:stretch/>
        </p:blipFill>
        <p:spPr>
          <a:xfrm>
            <a:off x="7647421" y="1250104"/>
            <a:ext cx="4113134" cy="2177207"/>
          </a:xfrm>
          <a:prstGeom prst="rect">
            <a:avLst/>
          </a:prstGeom>
        </p:spPr>
      </p:pic>
      <p:pic>
        <p:nvPicPr>
          <p:cNvPr id="10" name="Picture 9" descr="A glass doors with a red box and a telephone on the wall&#10;&#10;Description automatically generated">
            <a:extLst>
              <a:ext uri="{FF2B5EF4-FFF2-40B4-BE49-F238E27FC236}">
                <a16:creationId xmlns:a16="http://schemas.microsoft.com/office/drawing/2014/main" id="{AB9AFD45-7ABC-5B3E-FE86-48958791EDD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36" t="3425" r="70" b="12158"/>
          <a:stretch/>
        </p:blipFill>
        <p:spPr>
          <a:xfrm>
            <a:off x="7647421" y="346004"/>
            <a:ext cx="4113393" cy="34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94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5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invertébré&#10;&#10;Description générée automatiquement">
            <a:extLst>
              <a:ext uri="{FF2B5EF4-FFF2-40B4-BE49-F238E27FC236}">
                <a16:creationId xmlns:a16="http://schemas.microsoft.com/office/drawing/2014/main" id="{639FB846-DF40-B0BC-61C5-DC6F23A05C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11" b="18899"/>
          <a:stretch/>
        </p:blipFill>
        <p:spPr>
          <a:xfrm>
            <a:off x="8396177" y="3333394"/>
            <a:ext cx="2934137" cy="51024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7784" y="121402"/>
            <a:ext cx="534839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Useful information?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14/06/2024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5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1027" name="B7B91D31-7894-493A-93AE-8CE6DBDA3BA8">
            <a:extLst>
              <a:ext uri="{FF2B5EF4-FFF2-40B4-BE49-F238E27FC236}">
                <a16:creationId xmlns:a16="http://schemas.microsoft.com/office/drawing/2014/main" id="{D436DFE7-DF72-479E-DDCE-1CF07EF99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16" y="3553090"/>
            <a:ext cx="2003258" cy="267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EE2CC109-29D5-93CE-A1C2-0FF7C031AC01}"/>
              </a:ext>
            </a:extLst>
          </p:cNvPr>
          <p:cNvGrpSpPr/>
          <p:nvPr/>
        </p:nvGrpSpPr>
        <p:grpSpPr>
          <a:xfrm>
            <a:off x="248056" y="1738008"/>
            <a:ext cx="1802741" cy="1231202"/>
            <a:chOff x="7436835" y="523438"/>
            <a:chExt cx="2850866" cy="1974243"/>
          </a:xfrm>
        </p:grpSpPr>
        <p:pic>
          <p:nvPicPr>
            <p:cNvPr id="18" name="Picture 17" descr="A close-up of a helmet&#10;&#10;Description automatically generated with medium confidence">
              <a:extLst>
                <a:ext uri="{FF2B5EF4-FFF2-40B4-BE49-F238E27FC236}">
                  <a16:creationId xmlns:a16="http://schemas.microsoft.com/office/drawing/2014/main" id="{84D067D9-2381-C12F-3B48-6F8E3CA42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9042871" y="1333628"/>
              <a:ext cx="1244830" cy="989640"/>
            </a:xfrm>
            <a:prstGeom prst="rect">
              <a:avLst/>
            </a:prstGeom>
          </p:spPr>
        </p:pic>
        <p:pic>
          <p:nvPicPr>
            <p:cNvPr id="16" name="Picture 15" descr="A row of bicycles in different colors parked in a row on a cobblestone street">
              <a:extLst>
                <a:ext uri="{FF2B5EF4-FFF2-40B4-BE49-F238E27FC236}">
                  <a16:creationId xmlns:a16="http://schemas.microsoft.com/office/drawing/2014/main" id="{C12A90CC-DDB2-0922-1B59-D83E1C6C1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835" y="1331411"/>
              <a:ext cx="1749405" cy="11662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" name="Graphic 20" descr="Warning with solid fill">
              <a:extLst>
                <a:ext uri="{FF2B5EF4-FFF2-40B4-BE49-F238E27FC236}">
                  <a16:creationId xmlns:a16="http://schemas.microsoft.com/office/drawing/2014/main" id="{D5DD3D21-EF27-3A2E-35B1-299980EF8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83979" y="523438"/>
              <a:ext cx="914400" cy="914400"/>
            </a:xfrm>
            <a:prstGeom prst="rect">
              <a:avLst/>
            </a:prstGeom>
          </p:spPr>
        </p:pic>
      </p:grpSp>
      <p:pic>
        <p:nvPicPr>
          <p:cNvPr id="33" name="Image 32" descr="Une image contenant plein air, ciel, habits, chaussure&#10;&#10;Description générée automatiquement">
            <a:extLst>
              <a:ext uri="{FF2B5EF4-FFF2-40B4-BE49-F238E27FC236}">
                <a16:creationId xmlns:a16="http://schemas.microsoft.com/office/drawing/2014/main" id="{7CE252E5-9BD4-CEDD-688D-1BD12440F66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24304" r="12130" b="20040"/>
          <a:stretch/>
        </p:blipFill>
        <p:spPr>
          <a:xfrm>
            <a:off x="9900260" y="1691654"/>
            <a:ext cx="1360301" cy="66195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Image 19" descr="Une image contenant ciel, doigt, personne, tenue&#10;&#10;Description générée automatiquement">
            <a:extLst>
              <a:ext uri="{FF2B5EF4-FFF2-40B4-BE49-F238E27FC236}">
                <a16:creationId xmlns:a16="http://schemas.microsoft.com/office/drawing/2014/main" id="{34826238-7ECB-222A-80B4-0526C8B2E7E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" t="10994" r="18839" b="949"/>
          <a:stretch/>
        </p:blipFill>
        <p:spPr>
          <a:xfrm>
            <a:off x="10480353" y="2359295"/>
            <a:ext cx="843509" cy="9430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 descr="Une image contenant ciel, fluide, liquide, boisson gazeuse&#10;&#10;Description générée automatiquement">
            <a:extLst>
              <a:ext uri="{FF2B5EF4-FFF2-40B4-BE49-F238E27FC236}">
                <a16:creationId xmlns:a16="http://schemas.microsoft.com/office/drawing/2014/main" id="{9C3839F2-FAE3-0A71-0366-177402BFF2B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5" r="5467"/>
          <a:stretch/>
        </p:blipFill>
        <p:spPr>
          <a:xfrm>
            <a:off x="9382452" y="1446965"/>
            <a:ext cx="468905" cy="87250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2" descr="A picture containing outdoor, wilderness, sky, nature&#10;&#10;Description automatically generated">
            <a:extLst>
              <a:ext uri="{FF2B5EF4-FFF2-40B4-BE49-F238E27FC236}">
                <a16:creationId xmlns:a16="http://schemas.microsoft.com/office/drawing/2014/main" id="{A6E42017-AEBF-C2DF-FF7B-1C6800374E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212" y="1838590"/>
            <a:ext cx="2419350" cy="17145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Image 8" descr="Une image contenant clipart, dessin humoristique, art&#10;&#10;Description générée automatiquement">
            <a:extLst>
              <a:ext uri="{FF2B5EF4-FFF2-40B4-BE49-F238E27FC236}">
                <a16:creationId xmlns:a16="http://schemas.microsoft.com/office/drawing/2014/main" id="{C5F47AA8-2549-89DC-3709-15515A935C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958" y="1296089"/>
            <a:ext cx="1598024" cy="147312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BDC8945-C750-3823-68E9-DE0836B19D2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448" y="4600604"/>
            <a:ext cx="2206752" cy="1472184"/>
          </a:xfrm>
          <a:prstGeom prst="rect">
            <a:avLst/>
          </a:prstGeom>
        </p:spPr>
      </p:pic>
      <p:pic>
        <p:nvPicPr>
          <p:cNvPr id="25" name="Image 24">
            <a:hlinkClick r:id="rId15"/>
            <a:extLst>
              <a:ext uri="{FF2B5EF4-FFF2-40B4-BE49-F238E27FC236}">
                <a16:creationId xmlns:a16="http://schemas.microsoft.com/office/drawing/2014/main" id="{6586A348-CB4D-FB5E-EAE3-908BB463AEF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688" y="1899408"/>
            <a:ext cx="962659" cy="961033"/>
          </a:xfrm>
          <a:prstGeom prst="rect">
            <a:avLst/>
          </a:prstGeom>
        </p:spPr>
      </p:pic>
      <p:pic>
        <p:nvPicPr>
          <p:cNvPr id="5" name="Image 4" descr="Une image contenant personne, ongle, doigt, dents&#10;&#10;Description générée automatiquement">
            <a:extLst>
              <a:ext uri="{FF2B5EF4-FFF2-40B4-BE49-F238E27FC236}">
                <a16:creationId xmlns:a16="http://schemas.microsoft.com/office/drawing/2014/main" id="{A26C218B-D693-D506-B673-045D50855BD8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9"/>
          <a:stretch/>
        </p:blipFill>
        <p:spPr>
          <a:xfrm>
            <a:off x="392422" y="4086629"/>
            <a:ext cx="999514" cy="1231202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DC61F7A7-DE5A-F3BC-06C3-32649DF94DC0}"/>
              </a:ext>
            </a:extLst>
          </p:cNvPr>
          <p:cNvGrpSpPr/>
          <p:nvPr/>
        </p:nvGrpSpPr>
        <p:grpSpPr>
          <a:xfrm>
            <a:off x="1360020" y="3418281"/>
            <a:ext cx="1502983" cy="2591628"/>
            <a:chOff x="2171297" y="3175038"/>
            <a:chExt cx="1656323" cy="2845590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68D18A1A-5452-9CB7-CCBC-31655592F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67697" t="15989" r="27501" b="56056"/>
            <a:stretch/>
          </p:blipFill>
          <p:spPr>
            <a:xfrm>
              <a:off x="2171297" y="3175038"/>
              <a:ext cx="1656323" cy="284559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1937935-0B4B-252E-F039-4A85E82CC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564120" y="4597833"/>
              <a:ext cx="818528" cy="895566"/>
            </a:xfrm>
            <a:prstGeom prst="rect">
              <a:avLst/>
            </a:prstGeom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7F2293B9-88CC-D52F-006E-9868FF9747A4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67970" t="13230" r="18455" b="28354"/>
          <a:stretch/>
        </p:blipFill>
        <p:spPr>
          <a:xfrm>
            <a:off x="3626634" y="1353825"/>
            <a:ext cx="3881948" cy="469863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2EF5850-5BA5-5F7C-394D-1015DE5B8BAA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8" t="3219" r="3171"/>
          <a:stretch/>
        </p:blipFill>
        <p:spPr>
          <a:xfrm>
            <a:off x="9381642" y="4713127"/>
            <a:ext cx="1275476" cy="126759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53117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1DEC27-E553-1BC4-1675-1C799BF62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23503" cy="1325563"/>
          </a:xfrm>
        </p:spPr>
        <p:txBody>
          <a:bodyPr/>
          <a:lstStyle/>
          <a:p>
            <a:r>
              <a:rPr lang="fr-CH" dirty="0" err="1"/>
              <a:t>Comming</a:t>
            </a:r>
            <a:r>
              <a:rPr lang="fr-CH" dirty="0"/>
              <a:t> </a:t>
            </a:r>
            <a:r>
              <a:rPr lang="fr-CH" dirty="0" err="1"/>
              <a:t>soon</a:t>
            </a:r>
            <a:r>
              <a:rPr lang="fr-CH" dirty="0"/>
              <a:t>…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F6C31C-7291-0C06-FE12-92CEB3522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4261" y="1821404"/>
            <a:ext cx="8546206" cy="795655"/>
          </a:xfrm>
        </p:spPr>
        <p:txBody>
          <a:bodyPr/>
          <a:lstStyle/>
          <a:p>
            <a:pPr marL="0" indent="0">
              <a:buNone/>
            </a:pPr>
            <a:r>
              <a:rPr lang="fr-CH" sz="2400" dirty="0"/>
              <a:t>A meeting </a:t>
            </a:r>
            <a:r>
              <a:rPr lang="fr-CH" sz="2400" dirty="0" err="1"/>
              <a:t>with</a:t>
            </a:r>
            <a:r>
              <a:rPr lang="fr-CH" sz="2400" dirty="0"/>
              <a:t> the </a:t>
            </a:r>
            <a:r>
              <a:rPr lang="fr-CH" sz="2400" dirty="0" err="1"/>
              <a:t>psychologists</a:t>
            </a:r>
            <a:r>
              <a:rPr lang="fr-CH" sz="2400" dirty="0"/>
              <a:t> :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DA91E88-BBD3-3FD4-E2ED-04860D15F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F786D-619C-4412-90CD-0B1AFE3295CC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838DA7-512D-1973-8551-F0BF5E1375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D6B396-48DF-A044-841D-D125AFA81A5F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33141322-22B1-EBA0-ADC1-71954211B0A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BE82B2-C962-7D79-8CC3-D19A7306F5C8}"/>
              </a:ext>
            </a:extLst>
          </p:cNvPr>
          <p:cNvSpPr txBox="1"/>
          <p:nvPr/>
        </p:nvSpPr>
        <p:spPr>
          <a:xfrm>
            <a:off x="1249250" y="2511878"/>
            <a:ext cx="88187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H" sz="2400" dirty="0"/>
              <a:t>Tuesday </a:t>
            </a:r>
            <a:r>
              <a:rPr lang="fr-CH" sz="2400" b="1" dirty="0">
                <a:solidFill>
                  <a:srgbClr val="00B050"/>
                </a:solidFill>
              </a:rPr>
              <a:t>June 18th at 9 </a:t>
            </a:r>
            <a:r>
              <a:rPr lang="fr-CH" sz="2400" b="1" dirty="0" err="1">
                <a:solidFill>
                  <a:srgbClr val="00B050"/>
                </a:solidFill>
              </a:rPr>
              <a:t>am</a:t>
            </a:r>
            <a:r>
              <a:rPr lang="fr-CH" sz="2400" b="1" dirty="0">
                <a:solidFill>
                  <a:srgbClr val="00B050"/>
                </a:solidFill>
              </a:rPr>
              <a:t> </a:t>
            </a:r>
            <a:r>
              <a:rPr lang="fr-CH" sz="2400" dirty="0"/>
              <a:t>– </a:t>
            </a:r>
            <a:r>
              <a:rPr lang="fr-CH" sz="2400" b="1" dirty="0">
                <a:solidFill>
                  <a:srgbClr val="00B050"/>
                </a:solidFill>
              </a:rPr>
              <a:t>building </a:t>
            </a:r>
            <a:r>
              <a:rPr lang="en-US" sz="2400" b="1" dirty="0">
                <a:solidFill>
                  <a:srgbClr val="00B050"/>
                </a:solidFill>
              </a:rPr>
              <a:t>13/2-005</a:t>
            </a:r>
          </a:p>
          <a:p>
            <a:pPr lvl="1"/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Mental health discussion (June 18, 2024) · Indico (cern.ch)</a:t>
            </a:r>
            <a:r>
              <a:rPr lang="en-US" sz="2400" b="1" dirty="0"/>
              <a:t> </a:t>
            </a:r>
            <a:endParaRPr lang="fr-CH" sz="2400" b="1" dirty="0"/>
          </a:p>
          <a:p>
            <a:endParaRPr lang="fr-CH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F4005F9-D590-434F-C4DA-C2F135800474}"/>
              </a:ext>
            </a:extLst>
          </p:cNvPr>
          <p:cNvSpPr txBox="1"/>
          <p:nvPr/>
        </p:nvSpPr>
        <p:spPr>
          <a:xfrm>
            <a:off x="1655869" y="3686944"/>
            <a:ext cx="8016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Tuesday </a:t>
            </a:r>
            <a:r>
              <a:rPr lang="fr-CH" sz="2400" b="1" dirty="0">
                <a:solidFill>
                  <a:srgbClr val="FFC000"/>
                </a:solidFill>
              </a:rPr>
              <a:t>July 16th at 2 pm </a:t>
            </a:r>
            <a:r>
              <a:rPr lang="fr-CH" sz="2400" dirty="0"/>
              <a:t>– </a:t>
            </a:r>
            <a:r>
              <a:rPr lang="fr-CH" sz="2400" b="1" dirty="0">
                <a:solidFill>
                  <a:srgbClr val="FFC000"/>
                </a:solidFill>
              </a:rPr>
              <a:t>building </a:t>
            </a:r>
            <a:r>
              <a:rPr lang="en-US" sz="2400" b="1" dirty="0">
                <a:solidFill>
                  <a:srgbClr val="FFC000"/>
                </a:solidFill>
              </a:rPr>
              <a:t>2/R-030</a:t>
            </a:r>
          </a:p>
          <a:p>
            <a:r>
              <a:rPr lang="en-US" sz="2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Mental health discussion (July 16, 2024) · Indico (cern.ch)</a:t>
            </a:r>
            <a:endParaRPr lang="fr-CH" sz="2400" b="1" u="sng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806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8000" decel="4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C8A62-A22A-F346-4DD0-E812321B3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84" y="1018674"/>
            <a:ext cx="8983579" cy="4002505"/>
          </a:xfrm>
        </p:spPr>
        <p:txBody>
          <a:bodyPr/>
          <a:lstStyle/>
          <a:p>
            <a:pPr algn="ctr"/>
            <a:r>
              <a:rPr lang="fr-CH" sz="6600" i="1" dirty="0">
                <a:solidFill>
                  <a:srgbClr val="00B050"/>
                </a:solidFill>
              </a:rPr>
              <a:t>Have a </a:t>
            </a:r>
            <a:r>
              <a:rPr lang="fr-CH" sz="6600" i="1" dirty="0" err="1">
                <a:solidFill>
                  <a:srgbClr val="00B050"/>
                </a:solidFill>
              </a:rPr>
              <a:t>great</a:t>
            </a:r>
            <a:r>
              <a:rPr lang="fr-CH" sz="6600" i="1" dirty="0">
                <a:solidFill>
                  <a:srgbClr val="00B050"/>
                </a:solidFill>
              </a:rPr>
              <a:t>,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 err="1">
                <a:solidFill>
                  <a:srgbClr val="00B050"/>
                </a:solidFill>
              </a:rPr>
              <a:t>safe</a:t>
            </a:r>
            <a:r>
              <a:rPr lang="fr-CH" sz="6600" i="1" dirty="0">
                <a:solidFill>
                  <a:srgbClr val="00B050"/>
                </a:solidFill>
              </a:rPr>
              <a:t> time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>
                <a:solidFill>
                  <a:srgbClr val="00B050"/>
                </a:solidFill>
              </a:rPr>
              <a:t>at CERN!</a:t>
            </a:r>
            <a:br>
              <a:rPr lang="fr-CH" sz="4800" i="1" dirty="0">
                <a:solidFill>
                  <a:srgbClr val="00B050"/>
                </a:solidFill>
              </a:rPr>
            </a:b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24806-B315-37BA-5BF7-1AAB58A9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F786D-619C-4412-90CD-0B1AFE3295CC}" type="datetime1">
              <a:rPr lang="en-GB" smtClean="0"/>
              <a:t>14/06/2024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F2189-7C25-35C2-627D-A9C50F60D3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D6B396-48DF-A044-841D-D125AFA81A5F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A4EB7E-0216-A5B9-2455-848F12AA67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704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959</TotalTime>
  <Words>213</Words>
  <Application>Microsoft Office PowerPoint</Application>
  <PresentationFormat>Grand écran</PresentationFormat>
  <Paragraphs>51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CERNCorporate16-9</vt:lpstr>
      <vt:lpstr>End Slides</vt:lpstr>
      <vt:lpstr>A safe summer at CERN:  looking after your health</vt:lpstr>
      <vt:lpstr>If you need primary care, advice or support We are here for you!</vt:lpstr>
      <vt:lpstr>Présentation PowerPoint</vt:lpstr>
      <vt:lpstr>Health Support</vt:lpstr>
      <vt:lpstr>Useful information?</vt:lpstr>
      <vt:lpstr>Comming soon… </vt:lpstr>
      <vt:lpstr>Have a great,  safe time  at CERN!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safe summer at CERN: looking after your health</dc:title>
  <dc:creator>Anna Cook</dc:creator>
  <cp:lastModifiedBy>Maria Jose Tapiador Carretero</cp:lastModifiedBy>
  <cp:revision>70</cp:revision>
  <dcterms:created xsi:type="dcterms:W3CDTF">2023-04-06T14:26:04Z</dcterms:created>
  <dcterms:modified xsi:type="dcterms:W3CDTF">2024-06-14T11:30:32Z</dcterms:modified>
</cp:coreProperties>
</file>