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</p:sldMasterIdLst>
  <p:notesMasterIdLst>
    <p:notesMasterId r:id="rId12"/>
  </p:notesMasterIdLst>
  <p:handoutMasterIdLst>
    <p:handoutMasterId r:id="rId13"/>
  </p:handoutMasterIdLst>
  <p:sldIdLst>
    <p:sldId id="297" r:id="rId3"/>
    <p:sldId id="299" r:id="rId4"/>
    <p:sldId id="303" r:id="rId5"/>
    <p:sldId id="301" r:id="rId6"/>
    <p:sldId id="304" r:id="rId7"/>
    <p:sldId id="305" r:id="rId8"/>
    <p:sldId id="306" r:id="rId9"/>
    <p:sldId id="259" r:id="rId10"/>
    <p:sldId id="307" r:id="rId1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cile Pinto" initials="CP" lastIdx="17" clrIdx="0">
    <p:extLst>
      <p:ext uri="{19B8F6BF-5375-455C-9EA6-DF929625EA0E}">
        <p15:presenceInfo xmlns:p15="http://schemas.microsoft.com/office/powerpoint/2012/main" userId="S-1-5-21-1526224874-1540688658-1361462980-397320" providerId="AD"/>
      </p:ext>
    </p:extLst>
  </p:cmAuthor>
  <p:cmAuthor id="2" name="Olivier Tison" initials="OT" lastIdx="2" clrIdx="1">
    <p:extLst>
      <p:ext uri="{19B8F6BF-5375-455C-9EA6-DF929625EA0E}">
        <p15:presenceInfo xmlns:p15="http://schemas.microsoft.com/office/powerpoint/2012/main" userId="S-1-5-21-1526224874-1540688658-1361462980-4687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232" autoAdjust="0"/>
    <p:restoredTop sz="95680"/>
  </p:normalViewPr>
  <p:slideViewPr>
    <p:cSldViewPr snapToGrid="0">
      <p:cViewPr>
        <p:scale>
          <a:sx n="100" d="100"/>
          <a:sy n="100" d="100"/>
        </p:scale>
        <p:origin x="5898" y="139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0584480-728E-E944-A670-FC500ABCB6F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A4A41A-66BD-9746-8C81-91A47719256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51EB5-975A-1941-A5B9-5A413E0AC67C}" type="datetimeFigureOut">
              <a:rPr lang="en-US" smtClean="0"/>
              <a:t>5/31/2024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9BAF83-B421-1743-9EA0-0A3491504DB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C6AA93-07B1-1F4B-8BAB-315FC3613C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632DA-AD25-9140-83A9-7133665148A4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091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31/05/2024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087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754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053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076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742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379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/>
              <a:t>Cliquez et modifiez le titre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25/11/2019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 26th November 2019, EDMS 2274475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1384E4-00A2-034F-9179-F5B2A6B17B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931" y="0"/>
            <a:ext cx="12372622" cy="6950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0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fr-FR"/>
              <a:t>Cliquez et modifiez le titre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25/11/2019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 26th November 2019, EDMS 2274475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25/11/2019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 26th November 2019, EDMS 2274475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25/11/2019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 26th November 2019, EDMS 2274475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et modifiez le titre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25/11/2019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 26th November 2019, EDMS 2274475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25/11/2019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 26th November 2019, EDMS 2274475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25/11/2019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 26th November 2019, EDMS 2274475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et modifiez le titre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25/11/2019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 26th November 2019, EDMS 2274475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et modifiez le titre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25/11/2019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 26th November 2019, EDMS 2274475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25/11/2019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ED 26th November 2019, EDMS 2274475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3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750CA-E9A4-0B4C-AC45-68B6AC27E2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5400" dirty="0"/>
              <a:t>Projet ELECNCSOL</a:t>
            </a:r>
            <a:br>
              <a:rPr lang="fr-FR" sz="3200" dirty="0"/>
            </a:br>
            <a:br>
              <a:rPr lang="fr-FR" sz="3200" dirty="0"/>
            </a:br>
            <a:r>
              <a:rPr lang="en-GB" sz="3200" dirty="0" err="1"/>
              <a:t>Treatement</a:t>
            </a:r>
            <a:r>
              <a:rPr lang="en-GB" sz="3200" dirty="0"/>
              <a:t> of electrical non-conformities in EHN1, EHN2 and ECN3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9DE746-8F07-0E4E-B4B4-D5A10D30F6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Jean-Paul JULLIEN / HSE</a:t>
            </a:r>
          </a:p>
          <a:p>
            <a:pPr>
              <a:spcBef>
                <a:spcPts val="1800"/>
              </a:spcBef>
            </a:pPr>
            <a:r>
              <a:rPr lang="en-US" dirty="0"/>
              <a:t>EATM / 11 </a:t>
            </a:r>
            <a:r>
              <a:rPr lang="en-US" dirty="0" err="1"/>
              <a:t>juin</a:t>
            </a:r>
            <a:r>
              <a:rPr lang="en-US" dirty="0"/>
              <a:t> 2024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2F52BF-4E91-064F-A09A-834BBB52A3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EDMS </a:t>
            </a:r>
            <a:r>
              <a:rPr lang="fr-FR" dirty="0"/>
              <a:t>3102200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461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165F4F5-3119-994D-A0E1-2E5FFD86D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</p:spPr>
        <p:txBody>
          <a:bodyPr>
            <a:normAutofit fontScale="90000"/>
          </a:bodyPr>
          <a:lstStyle/>
          <a:p>
            <a:r>
              <a:rPr lang="en-GB" b="1" u="sng" dirty="0" err="1"/>
              <a:t>Sommaire</a:t>
            </a:r>
            <a:endParaRPr lang="en-US" b="1" u="sng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C5B2F3B-D9D2-3743-85A3-3318A050B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049" y="1045031"/>
            <a:ext cx="11208395" cy="4965888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</a:pPr>
            <a:r>
              <a:rPr lang="en-US" sz="3600" dirty="0" err="1"/>
              <a:t>Vérifications</a:t>
            </a:r>
            <a:r>
              <a:rPr lang="en-US" sz="3600" dirty="0"/>
              <a:t> </a:t>
            </a:r>
            <a:r>
              <a:rPr lang="en-US" sz="3600" dirty="0" err="1"/>
              <a:t>électriques</a:t>
            </a:r>
            <a:r>
              <a:rPr lang="en-US" sz="3600" dirty="0"/>
              <a:t> VI, VP, </a:t>
            </a:r>
            <a:r>
              <a:rPr lang="en-US" sz="3600" dirty="0" err="1"/>
              <a:t>VPacc</a:t>
            </a:r>
            <a:endParaRPr lang="en-US" sz="3600" dirty="0"/>
          </a:p>
          <a:p>
            <a:pPr>
              <a:lnSpc>
                <a:spcPct val="160000"/>
              </a:lnSpc>
            </a:pPr>
            <a:r>
              <a:rPr lang="en-US" sz="3600" dirty="0"/>
              <a:t>Point sur les </a:t>
            </a:r>
            <a:r>
              <a:rPr lang="en-US" sz="3600" dirty="0" err="1"/>
              <a:t>visites</a:t>
            </a:r>
            <a:r>
              <a:rPr lang="en-US" sz="3600" dirty="0"/>
              <a:t> </a:t>
            </a:r>
            <a:r>
              <a:rPr lang="en-US" sz="3600" dirty="0" err="1"/>
              <a:t>passées</a:t>
            </a:r>
            <a:endParaRPr lang="en-US" sz="3600" dirty="0"/>
          </a:p>
          <a:p>
            <a:pPr>
              <a:lnSpc>
                <a:spcPct val="160000"/>
              </a:lnSpc>
            </a:pPr>
            <a:r>
              <a:rPr lang="en-US" sz="3600" dirty="0" err="1"/>
              <a:t>Visites</a:t>
            </a:r>
            <a:r>
              <a:rPr lang="en-US" sz="3600" dirty="0"/>
              <a:t> pour EYETS 24-25</a:t>
            </a:r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GB" dirty="0"/>
              <a:t>EATM, 11 </a:t>
            </a:r>
            <a:r>
              <a:rPr lang="en-GB" dirty="0" err="1"/>
              <a:t>juin</a:t>
            </a:r>
            <a:r>
              <a:rPr lang="en-GB" dirty="0"/>
              <a:t> 2024, EDMS </a:t>
            </a:r>
            <a:r>
              <a:rPr lang="fr-FR" dirty="0"/>
              <a:t>3102200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7EFC3-E374-444F-A799-2F7A33BD0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361" y="6278898"/>
            <a:ext cx="482600" cy="331932"/>
          </a:xfrm>
        </p:spPr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417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165F4F5-3119-994D-A0E1-2E5FFD86D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</p:spPr>
        <p:txBody>
          <a:bodyPr>
            <a:normAutofit fontScale="90000"/>
          </a:bodyPr>
          <a:lstStyle/>
          <a:p>
            <a:r>
              <a:rPr lang="en-GB" dirty="0"/>
              <a:t>VERIFICATIONS ELECTRIQUES </a:t>
            </a:r>
            <a:r>
              <a:rPr lang="en-GB" sz="3600" dirty="0"/>
              <a:t>HSE-OHS-IB</a:t>
            </a:r>
            <a:endParaRPr lang="en-US" sz="3600" u="sng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C5B2F3B-D9D2-3743-85A3-3318A050B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359" y="1296413"/>
            <a:ext cx="3028671" cy="4720443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>
              <a:lnSpc>
                <a:spcPct val="160000"/>
              </a:lnSpc>
            </a:pPr>
            <a:r>
              <a:rPr lang="en-US" sz="1800" b="1" dirty="0"/>
              <a:t>VI - VERIFICATONS INITIALES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fr-CH" sz="1400" b="1" dirty="0"/>
              <a:t>Objectif: Vérifier la conformité des installations électriques aux prescriptions de sécurité lors de leur mise en service</a:t>
            </a:r>
          </a:p>
          <a:p>
            <a:pPr marL="0" indent="0">
              <a:lnSpc>
                <a:spcPct val="160000"/>
              </a:lnSpc>
              <a:buNone/>
            </a:pPr>
            <a:endParaRPr lang="fr-CH" sz="1400" b="1" dirty="0"/>
          </a:p>
          <a:p>
            <a:pPr marL="0" indent="0">
              <a:lnSpc>
                <a:spcPct val="160000"/>
              </a:lnSpc>
              <a:buNone/>
            </a:pPr>
            <a:r>
              <a:rPr lang="fr-FR" sz="1400" b="1" dirty="0"/>
              <a:t>Le responsable projet doit envoyer une demande à HSE-OHS (Electrical-Verifications.Service@cern.ch)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fr-FR" sz="1400" b="1" dirty="0"/>
              <a:t>Document EDMS 1212097</a:t>
            </a:r>
          </a:p>
          <a:p>
            <a:pPr>
              <a:lnSpc>
                <a:spcPct val="160000"/>
              </a:lnSpc>
            </a:pPr>
            <a:endParaRPr lang="en-US" sz="1800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7EFC3-E374-444F-A799-2F7A33BD0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361" y="6278898"/>
            <a:ext cx="482600" cy="331932"/>
          </a:xfrm>
        </p:spPr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 dirty="0"/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7C5B2F3B-D9D2-3743-85A3-3318A050B0DB}"/>
              </a:ext>
            </a:extLst>
          </p:cNvPr>
          <p:cNvSpPr txBox="1">
            <a:spLocks/>
          </p:cNvSpPr>
          <p:nvPr/>
        </p:nvSpPr>
        <p:spPr>
          <a:xfrm>
            <a:off x="4581664" y="1290476"/>
            <a:ext cx="3028671" cy="47204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r>
              <a:rPr lang="en-US" sz="1800" b="1" dirty="0"/>
              <a:t>VP - VERIFICATONS PERIODIQUES </a:t>
            </a:r>
            <a:r>
              <a:rPr lang="en-US" sz="1800" b="1" dirty="0">
                <a:solidFill>
                  <a:srgbClr val="FF0000"/>
                </a:solidFill>
              </a:rPr>
              <a:t>SANS</a:t>
            </a:r>
            <a:r>
              <a:rPr lang="en-US" sz="1800" b="1" dirty="0"/>
              <a:t> ACCOMPAGNEMENT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sz="1400" b="1" dirty="0"/>
              <a:t>Objectif: : </a:t>
            </a:r>
            <a:r>
              <a:rPr lang="fr-CH" sz="1400" b="1" dirty="0"/>
              <a:t>S’assurer du maintien de la conformité des installations électriques.</a:t>
            </a:r>
          </a:p>
          <a:p>
            <a:pPr marL="0" indent="0">
              <a:lnSpc>
                <a:spcPct val="160000"/>
              </a:lnSpc>
              <a:buNone/>
            </a:pPr>
            <a:endParaRPr lang="fr-CH" sz="1400" b="1" dirty="0"/>
          </a:p>
          <a:p>
            <a:pPr marL="0" indent="0">
              <a:lnSpc>
                <a:spcPct val="160000"/>
              </a:lnSpc>
              <a:buNone/>
            </a:pPr>
            <a:endParaRPr lang="fr-CH" sz="1400" b="1" dirty="0"/>
          </a:p>
          <a:p>
            <a:pPr marL="0" indent="0">
              <a:lnSpc>
                <a:spcPct val="160000"/>
              </a:lnSpc>
              <a:buNone/>
            </a:pPr>
            <a:r>
              <a:rPr lang="fr-CH" sz="1400" b="1" dirty="0"/>
              <a:t>Vérifier l’absence de danger grave et imminent</a:t>
            </a:r>
            <a:endParaRPr lang="en-US" sz="1400" b="1" dirty="0"/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7C5B2F3B-D9D2-3743-85A3-3318A050B0DB}"/>
              </a:ext>
            </a:extLst>
          </p:cNvPr>
          <p:cNvSpPr txBox="1">
            <a:spLocks/>
          </p:cNvSpPr>
          <p:nvPr/>
        </p:nvSpPr>
        <p:spPr>
          <a:xfrm>
            <a:off x="8325128" y="1290476"/>
            <a:ext cx="3028671" cy="47180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r>
              <a:rPr lang="en-US" sz="1800" b="1" dirty="0" err="1"/>
              <a:t>VPacc</a:t>
            </a:r>
            <a:r>
              <a:rPr lang="en-US" sz="1800" b="1" dirty="0"/>
              <a:t> - VERIFICATONS PERIODIQUES </a:t>
            </a:r>
            <a:r>
              <a:rPr lang="en-US" sz="1800" b="1" dirty="0">
                <a:solidFill>
                  <a:srgbClr val="FF0000"/>
                </a:solidFill>
              </a:rPr>
              <a:t>AVEC</a:t>
            </a:r>
            <a:r>
              <a:rPr lang="en-US" sz="1800" b="1" dirty="0"/>
              <a:t> ACCOMPAGNEMENT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fr-CH" sz="1400" b="1" dirty="0"/>
              <a:t>Objectif: S’assurer du maintien de la conformité des installations électriques, réaliser les coupures et essais obligatoires. </a:t>
            </a:r>
          </a:p>
          <a:p>
            <a:pPr marL="0" indent="0">
              <a:lnSpc>
                <a:spcPct val="160000"/>
              </a:lnSpc>
              <a:buNone/>
            </a:pPr>
            <a:endParaRPr lang="fr-CH" sz="1400" b="1" dirty="0"/>
          </a:p>
          <a:p>
            <a:pPr marL="0" indent="0">
              <a:lnSpc>
                <a:spcPct val="160000"/>
              </a:lnSpc>
              <a:buNone/>
            </a:pPr>
            <a:r>
              <a:rPr lang="fr-CH" sz="1400" b="1" dirty="0"/>
              <a:t>Identifier l’ensemble des non-conformités afin de toutes les traiter.</a:t>
            </a:r>
          </a:p>
          <a:p>
            <a:pPr>
              <a:lnSpc>
                <a:spcPct val="160000"/>
              </a:lnSpc>
            </a:pPr>
            <a:endParaRPr lang="en-US" sz="1800" b="1" dirty="0"/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FF9233A4-4C55-777B-05DA-224AE76CC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GB" dirty="0"/>
              <a:t>EATM, 11 </a:t>
            </a:r>
            <a:r>
              <a:rPr lang="en-GB" dirty="0" err="1"/>
              <a:t>juin</a:t>
            </a:r>
            <a:r>
              <a:rPr lang="en-GB" dirty="0"/>
              <a:t> 2024, EDMS </a:t>
            </a:r>
            <a:r>
              <a:rPr lang="fr-FR" dirty="0"/>
              <a:t>3102200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1570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165F4F5-3119-994D-A0E1-2E5FFD86D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</p:spPr>
        <p:txBody>
          <a:bodyPr>
            <a:normAutofit fontScale="90000"/>
          </a:bodyPr>
          <a:lstStyle/>
          <a:p>
            <a:r>
              <a:rPr lang="en-GB" b="1" u="sng" dirty="0" err="1"/>
              <a:t>Avancement</a:t>
            </a:r>
            <a:r>
              <a:rPr lang="en-GB" b="1" dirty="0"/>
              <a:t>: </a:t>
            </a:r>
            <a:r>
              <a:rPr lang="en-GB" dirty="0"/>
              <a:t>ECN3 area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C5B2F3B-D9D2-3743-85A3-3318A050B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049" y="1045031"/>
            <a:ext cx="10978312" cy="496588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</a:pPr>
            <a:r>
              <a:rPr lang="fr-FR" sz="2800" dirty="0"/>
              <a:t>Date visite accompagnée (avec coupure): 2021</a:t>
            </a:r>
          </a:p>
          <a:p>
            <a:pPr lvl="1">
              <a:lnSpc>
                <a:spcPct val="160000"/>
              </a:lnSpc>
            </a:pPr>
            <a:r>
              <a:rPr lang="fr-FR" sz="2400" dirty="0"/>
              <a:t>ECN3 (900), TCC8 (901) et accès 911, 912, 913 et 914</a:t>
            </a:r>
          </a:p>
          <a:p>
            <a:pPr>
              <a:lnSpc>
                <a:spcPct val="160000"/>
              </a:lnSpc>
            </a:pPr>
            <a:r>
              <a:rPr lang="fr-FR" sz="2800" dirty="0"/>
              <a:t>Nombre de non-conformité</a:t>
            </a:r>
            <a:r>
              <a:rPr lang="fr-FR" sz="2400" dirty="0"/>
              <a:t>:  67</a:t>
            </a:r>
          </a:p>
          <a:p>
            <a:pPr>
              <a:lnSpc>
                <a:spcPct val="160000"/>
              </a:lnSpc>
            </a:pPr>
            <a:r>
              <a:rPr lang="fr-FR" sz="2800" dirty="0"/>
              <a:t>Traitée: </a:t>
            </a:r>
            <a:r>
              <a:rPr lang="fr-FR" sz="2400" dirty="0"/>
              <a:t>TCC8, 911, 912, 913 et 914</a:t>
            </a:r>
          </a:p>
          <a:p>
            <a:pPr>
              <a:lnSpc>
                <a:spcPct val="160000"/>
              </a:lnSpc>
            </a:pPr>
            <a:r>
              <a:rPr lang="fr-FR" sz="2800" dirty="0"/>
              <a:t>En attente:</a:t>
            </a:r>
          </a:p>
          <a:p>
            <a:pPr lvl="1">
              <a:lnSpc>
                <a:spcPct val="160000"/>
              </a:lnSpc>
            </a:pPr>
            <a:r>
              <a:rPr lang="fr-FR" sz="2400" dirty="0"/>
              <a:t>Eclairage de sécurité, travaux important &gt; consolidation</a:t>
            </a:r>
          </a:p>
          <a:p>
            <a:pPr lvl="1">
              <a:lnSpc>
                <a:spcPct val="160000"/>
              </a:lnSpc>
            </a:pPr>
            <a:r>
              <a:rPr lang="fr-FR" sz="2400" dirty="0"/>
              <a:t>ECN3 &gt; projet</a:t>
            </a:r>
          </a:p>
          <a:p>
            <a:pPr lvl="1">
              <a:lnSpc>
                <a:spcPct val="160000"/>
              </a:lnSpc>
            </a:pPr>
            <a:r>
              <a:rPr lang="fr-FR" sz="2400" dirty="0"/>
              <a:t>Autres services: 8 observations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fr-FR" sz="2800" dirty="0"/>
              <a:t>		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7EFC3-E374-444F-A799-2F7A33BD0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361" y="6278898"/>
            <a:ext cx="482600" cy="331932"/>
          </a:xfrm>
        </p:spPr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 dirty="0"/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B0E45C5A-4563-797B-B75C-EA5813456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GB" dirty="0"/>
              <a:t>EATM, 11 </a:t>
            </a:r>
            <a:r>
              <a:rPr lang="en-GB" dirty="0" err="1"/>
              <a:t>juin</a:t>
            </a:r>
            <a:r>
              <a:rPr lang="en-GB" dirty="0"/>
              <a:t> 2024, EDMS </a:t>
            </a:r>
            <a:r>
              <a:rPr lang="fr-FR" dirty="0"/>
              <a:t>3102200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6713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165F4F5-3119-994D-A0E1-2E5FFD86D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</p:spPr>
        <p:txBody>
          <a:bodyPr>
            <a:normAutofit fontScale="90000"/>
          </a:bodyPr>
          <a:lstStyle/>
          <a:p>
            <a:r>
              <a:rPr lang="en-GB" b="1" u="sng" dirty="0" err="1"/>
              <a:t>Avancement</a:t>
            </a:r>
            <a:r>
              <a:rPr lang="en-GB" b="1" dirty="0"/>
              <a:t>: </a:t>
            </a:r>
            <a:r>
              <a:rPr lang="en-GB" dirty="0"/>
              <a:t>EHN1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C5B2F3B-D9D2-3743-85A3-3318A050B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049" y="1045031"/>
            <a:ext cx="10978312" cy="4965888"/>
          </a:xfrm>
        </p:spPr>
        <p:txBody>
          <a:bodyPr>
            <a:normAutofit fontScale="92500"/>
          </a:bodyPr>
          <a:lstStyle/>
          <a:p>
            <a:pPr>
              <a:lnSpc>
                <a:spcPct val="160000"/>
              </a:lnSpc>
            </a:pPr>
            <a:r>
              <a:rPr lang="fr-FR" sz="2800" dirty="0"/>
              <a:t>Date visite accompagnée (avec coupure): 2024</a:t>
            </a:r>
          </a:p>
          <a:p>
            <a:pPr>
              <a:lnSpc>
                <a:spcPct val="160000"/>
              </a:lnSpc>
            </a:pPr>
            <a:r>
              <a:rPr lang="fr-FR" sz="2800" dirty="0"/>
              <a:t>Nombre de non-conformité: 477</a:t>
            </a:r>
          </a:p>
          <a:p>
            <a:pPr>
              <a:lnSpc>
                <a:spcPct val="160000"/>
              </a:lnSpc>
            </a:pPr>
            <a:r>
              <a:rPr lang="fr-FR" sz="2800" dirty="0"/>
              <a:t>En cours d’analyse: </a:t>
            </a:r>
            <a:r>
              <a:rPr lang="fr-FR" sz="2400" dirty="0"/>
              <a:t>EN</a:t>
            </a:r>
            <a:r>
              <a:rPr lang="fr-FR" sz="2800" dirty="0"/>
              <a:t>-</a:t>
            </a:r>
            <a:r>
              <a:rPr lang="fr-FR" sz="2400" dirty="0"/>
              <a:t>EL programme prochainement une visite pour chiffrage</a:t>
            </a:r>
          </a:p>
          <a:p>
            <a:pPr lvl="1">
              <a:lnSpc>
                <a:spcPct val="160000"/>
              </a:lnSpc>
            </a:pPr>
            <a:r>
              <a:rPr lang="fr-FR" sz="2400" dirty="0"/>
              <a:t>40% surcharge des réglettes prises</a:t>
            </a:r>
          </a:p>
          <a:p>
            <a:pPr lvl="1">
              <a:lnSpc>
                <a:spcPct val="160000"/>
              </a:lnSpc>
            </a:pPr>
            <a:r>
              <a:rPr lang="fr-FR" sz="2400" dirty="0"/>
              <a:t>10% câbles inutilisés en attente</a:t>
            </a:r>
          </a:p>
          <a:p>
            <a:pPr lvl="1">
              <a:lnSpc>
                <a:spcPct val="160000"/>
              </a:lnSpc>
            </a:pPr>
            <a:r>
              <a:rPr lang="fr-FR" sz="2400" dirty="0"/>
              <a:t>10% mise à la terre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fr-FR" sz="2800" dirty="0"/>
              <a:t>		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7EFC3-E374-444F-A799-2F7A33BD0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361" y="6278898"/>
            <a:ext cx="482600" cy="331932"/>
          </a:xfrm>
        </p:spPr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 dirty="0"/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4139A325-12AC-8BED-2BA1-BCBB9EAC0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GB" dirty="0"/>
              <a:t>EATM, 11 </a:t>
            </a:r>
            <a:r>
              <a:rPr lang="en-GB" dirty="0" err="1"/>
              <a:t>juin</a:t>
            </a:r>
            <a:r>
              <a:rPr lang="en-GB" dirty="0"/>
              <a:t> 2024, EDMS </a:t>
            </a:r>
            <a:r>
              <a:rPr lang="fr-FR" dirty="0"/>
              <a:t>3102200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681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165F4F5-3119-994D-A0E1-2E5FFD86D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</p:spPr>
        <p:txBody>
          <a:bodyPr>
            <a:normAutofit fontScale="90000"/>
          </a:bodyPr>
          <a:lstStyle/>
          <a:p>
            <a:r>
              <a:rPr lang="en-GB" b="1" u="sng" dirty="0" err="1"/>
              <a:t>Avancement</a:t>
            </a:r>
            <a:r>
              <a:rPr lang="en-GB" b="1" dirty="0"/>
              <a:t>: </a:t>
            </a:r>
            <a:r>
              <a:rPr lang="en-GB" dirty="0"/>
              <a:t>EHN2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C5B2F3B-D9D2-3743-85A3-3318A050B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049" y="1045031"/>
            <a:ext cx="10978312" cy="4965888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fr-FR" sz="2800" dirty="0"/>
              <a:t>Date visite accompagnée (avec coupure): 2024</a:t>
            </a:r>
          </a:p>
          <a:p>
            <a:pPr lvl="1">
              <a:lnSpc>
                <a:spcPct val="160000"/>
              </a:lnSpc>
            </a:pPr>
            <a:r>
              <a:rPr lang="fr-FR" sz="2400" dirty="0"/>
              <a:t>Accompagnateur indisponible sur EYETS 23-24</a:t>
            </a:r>
          </a:p>
          <a:p>
            <a:pPr lvl="1">
              <a:lnSpc>
                <a:spcPct val="160000"/>
              </a:lnSpc>
            </a:pPr>
            <a:endParaRPr lang="fr-FR" sz="2400" dirty="0"/>
          </a:p>
          <a:p>
            <a:pPr lvl="1">
              <a:lnSpc>
                <a:spcPct val="160000"/>
              </a:lnSpc>
            </a:pPr>
            <a:endParaRPr lang="fr-FR" sz="2400" dirty="0"/>
          </a:p>
          <a:p>
            <a:pPr>
              <a:lnSpc>
                <a:spcPct val="160000"/>
              </a:lnSpc>
            </a:pPr>
            <a:r>
              <a:rPr lang="fr-FR" sz="2800" dirty="0"/>
              <a:t>Reprogrammée en 2025 (EYETS)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fr-FR" sz="2800" dirty="0"/>
              <a:t>		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7EFC3-E374-444F-A799-2F7A33BD0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361" y="6278898"/>
            <a:ext cx="482600" cy="331932"/>
          </a:xfrm>
        </p:spPr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 dirty="0"/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556CE5C0-3618-F14B-C93F-53670B3BB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GB" dirty="0"/>
              <a:t>EATM, 11 </a:t>
            </a:r>
            <a:r>
              <a:rPr lang="en-GB" dirty="0" err="1"/>
              <a:t>juin</a:t>
            </a:r>
            <a:r>
              <a:rPr lang="en-GB" dirty="0"/>
              <a:t> 2024, EDMS </a:t>
            </a:r>
            <a:r>
              <a:rPr lang="fr-FR" dirty="0"/>
              <a:t>3102200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1568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165F4F5-3119-994D-A0E1-2E5FFD86D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</p:spPr>
        <p:txBody>
          <a:bodyPr>
            <a:normAutofit fontScale="90000"/>
          </a:bodyPr>
          <a:lstStyle/>
          <a:p>
            <a:r>
              <a:rPr lang="en-GB" b="1" u="sng" dirty="0"/>
              <a:t>Pour EYETS 24-25</a:t>
            </a:r>
            <a:endParaRPr lang="en-US" b="1" u="sng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C5B2F3B-D9D2-3743-85A3-3318A050B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049" y="1045031"/>
            <a:ext cx="10978312" cy="4965888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GB" sz="2800" dirty="0" err="1"/>
              <a:t>Visites</a:t>
            </a:r>
            <a:r>
              <a:rPr lang="en-GB" sz="2800" dirty="0"/>
              <a:t> </a:t>
            </a:r>
            <a:r>
              <a:rPr lang="fr-FR" sz="2800" dirty="0"/>
              <a:t>accompagnée </a:t>
            </a:r>
            <a:r>
              <a:rPr lang="en-GB" sz="2800" dirty="0"/>
              <a:t>à </a:t>
            </a:r>
            <a:r>
              <a:rPr lang="en-GB" sz="2800" dirty="0" err="1"/>
              <a:t>venir</a:t>
            </a:r>
            <a:r>
              <a:rPr lang="en-GB" sz="2800" dirty="0"/>
              <a:t> </a:t>
            </a:r>
            <a:r>
              <a:rPr lang="fr-FR" sz="2800" dirty="0"/>
              <a:t>avec coupure		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7EFC3-E374-444F-A799-2F7A33BD0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361" y="6278898"/>
            <a:ext cx="482600" cy="331932"/>
          </a:xfrm>
        </p:spPr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A34FCF81-D908-B411-C50C-3235598CCE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456288"/>
              </p:ext>
            </p:extLst>
          </p:nvPr>
        </p:nvGraphicFramePr>
        <p:xfrm>
          <a:off x="933390" y="1791064"/>
          <a:ext cx="4356100" cy="3505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0400">
                  <a:extLst>
                    <a:ext uri="{9D8B030D-6E8A-4147-A177-3AD203B41FA5}">
                      <a16:colId xmlns:a16="http://schemas.microsoft.com/office/drawing/2014/main" val="395019799"/>
                    </a:ext>
                  </a:extLst>
                </a:gridCol>
                <a:gridCol w="3695700">
                  <a:extLst>
                    <a:ext uri="{9D8B030D-6E8A-4147-A177-3AD203B41FA5}">
                      <a16:colId xmlns:a16="http://schemas.microsoft.com/office/drawing/2014/main" val="3103430187"/>
                    </a:ext>
                  </a:extLst>
                </a:gridCol>
              </a:tblGrid>
              <a:tr h="950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effectLst/>
                          <a:latin typeface="Calibri" panose="020F0502020204030204" pitchFamily="34" charset="0"/>
                        </a:rPr>
                        <a:t>Sous terrain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6379866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TT20</a:t>
                      </a: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TUNNEL TRANSFERT TT20</a:t>
                      </a: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9105179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TT81</a:t>
                      </a:r>
                      <a:endParaRPr lang="fr-FR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TUNNEL TRANSFERT TT81</a:t>
                      </a:r>
                      <a:endParaRPr lang="fr-FR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531878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TT82</a:t>
                      </a:r>
                      <a:endParaRPr lang="fr-FR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TUNNEL TRANSFERT TT82</a:t>
                      </a: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637092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TT83</a:t>
                      </a:r>
                      <a:endParaRPr lang="fr-FR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TUNNEL TRANSF. TT83-84-85 +CHAMBRE ACCES TDC8</a:t>
                      </a: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6408387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TDC2</a:t>
                      </a:r>
                      <a:endParaRPr lang="fr-FR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TUNNEL TRANSFERT ET CHAMBRE D'ACCES TDC2</a:t>
                      </a: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061133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TDC85</a:t>
                      </a:r>
                      <a:endParaRPr lang="fr-FR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TUNNEL TRANSFERT ET CHAMBRE D'ACCES TDC85</a:t>
                      </a:r>
                      <a:endParaRPr lang="fr-FR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4469269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TA801</a:t>
                      </a:r>
                      <a:endParaRPr lang="fr-FR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PUITS ET GALERIES DE LIAISON DU BA80</a:t>
                      </a: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2731478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TCC2</a:t>
                      </a:r>
                      <a:endParaRPr lang="fr-FR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HALL EXPERIENCE TCC2</a:t>
                      </a: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9206540"/>
                  </a:ext>
                </a:extLst>
              </a:tr>
              <a:tr h="2095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effectLst/>
                          <a:latin typeface="Calibri" panose="020F0502020204030204" pitchFamily="34" charset="0"/>
                        </a:rPr>
                        <a:t>Surface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8900094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EHN2</a:t>
                      </a: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HALL EXPERIMENTAL EHN2</a:t>
                      </a: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38961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BA80</a:t>
                      </a:r>
                      <a:endParaRPr lang="fr-FR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BAT. AUXILIAIRE BA80 (CENTRALE DE REFROIDIS.</a:t>
                      </a: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2784621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BA81</a:t>
                      </a:r>
                      <a:endParaRPr lang="fr-FR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BATIMENT AUXILIAIRE BA81 ET GT812-813</a:t>
                      </a: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2776628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BA82</a:t>
                      </a:r>
                      <a:endParaRPr lang="fr-FR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BATIMENT AUXILIAIRE BA82 ET GL821</a:t>
                      </a: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1130019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CT2</a:t>
                      </a:r>
                      <a:endParaRPr lang="fr-FR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TOURS DE REFROIDISSEMENT</a:t>
                      </a: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2811248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BX80</a:t>
                      </a:r>
                      <a:endParaRPr lang="fr-FR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BAT. ELECTRONIQUE BX80 (TT81-TT82) ZONE NORD</a:t>
                      </a:r>
                      <a:endParaRPr lang="fr-FR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38530619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4C9726DD-48D8-670D-A16B-D3302B89A40E}"/>
              </a:ext>
            </a:extLst>
          </p:cNvPr>
          <p:cNvSpPr txBox="1"/>
          <p:nvPr/>
        </p:nvSpPr>
        <p:spPr>
          <a:xfrm>
            <a:off x="5776831" y="4926932"/>
            <a:ext cx="2189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(150 h d’inspection)</a:t>
            </a: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EDE867AD-D570-80AD-19CD-20DB502AF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GB" dirty="0"/>
              <a:t>EATM, 11 </a:t>
            </a:r>
            <a:r>
              <a:rPr lang="en-GB" dirty="0" err="1"/>
              <a:t>juin</a:t>
            </a:r>
            <a:r>
              <a:rPr lang="en-GB" dirty="0"/>
              <a:t> 2024, EDMS </a:t>
            </a:r>
            <a:r>
              <a:rPr lang="fr-FR" dirty="0"/>
              <a:t>3102200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8517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66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>
            <a:extLst>
              <a:ext uri="{FF2B5EF4-FFF2-40B4-BE49-F238E27FC236}">
                <a16:creationId xmlns:a16="http://schemas.microsoft.com/office/drawing/2014/main" id="{7EE5D31E-20F0-307A-2DFC-B35F75B8E58C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679904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u="sng" dirty="0" err="1"/>
              <a:t>Autres</a:t>
            </a:r>
            <a:r>
              <a:rPr lang="en-GB" b="1" u="sng" dirty="0"/>
              <a:t> services</a:t>
            </a:r>
            <a:r>
              <a:rPr lang="en-GB" b="1" dirty="0"/>
              <a:t>: 8 observations 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CD67003D-4EAE-A34C-5948-BCDA52A41E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349402"/>
              </p:ext>
            </p:extLst>
          </p:nvPr>
        </p:nvGraphicFramePr>
        <p:xfrm>
          <a:off x="746761" y="1464638"/>
          <a:ext cx="10515598" cy="4296072"/>
        </p:xfrm>
        <a:graphic>
          <a:graphicData uri="http://schemas.openxmlformats.org/drawingml/2006/table">
            <a:tbl>
              <a:tblPr/>
              <a:tblGrid>
                <a:gridCol w="966320">
                  <a:extLst>
                    <a:ext uri="{9D8B030D-6E8A-4147-A177-3AD203B41FA5}">
                      <a16:colId xmlns:a16="http://schemas.microsoft.com/office/drawing/2014/main" val="783000671"/>
                    </a:ext>
                  </a:extLst>
                </a:gridCol>
                <a:gridCol w="471375">
                  <a:extLst>
                    <a:ext uri="{9D8B030D-6E8A-4147-A177-3AD203B41FA5}">
                      <a16:colId xmlns:a16="http://schemas.microsoft.com/office/drawing/2014/main" val="330799508"/>
                    </a:ext>
                  </a:extLst>
                </a:gridCol>
                <a:gridCol w="471375">
                  <a:extLst>
                    <a:ext uri="{9D8B030D-6E8A-4147-A177-3AD203B41FA5}">
                      <a16:colId xmlns:a16="http://schemas.microsoft.com/office/drawing/2014/main" val="2095289216"/>
                    </a:ext>
                  </a:extLst>
                </a:gridCol>
                <a:gridCol w="471375">
                  <a:extLst>
                    <a:ext uri="{9D8B030D-6E8A-4147-A177-3AD203B41FA5}">
                      <a16:colId xmlns:a16="http://schemas.microsoft.com/office/drawing/2014/main" val="129376050"/>
                    </a:ext>
                  </a:extLst>
                </a:gridCol>
                <a:gridCol w="1602676">
                  <a:extLst>
                    <a:ext uri="{9D8B030D-6E8A-4147-A177-3AD203B41FA5}">
                      <a16:colId xmlns:a16="http://schemas.microsoft.com/office/drawing/2014/main" val="2974988634"/>
                    </a:ext>
                  </a:extLst>
                </a:gridCol>
                <a:gridCol w="1602676">
                  <a:extLst>
                    <a:ext uri="{9D8B030D-6E8A-4147-A177-3AD203B41FA5}">
                      <a16:colId xmlns:a16="http://schemas.microsoft.com/office/drawing/2014/main" val="3301574927"/>
                    </a:ext>
                  </a:extLst>
                </a:gridCol>
                <a:gridCol w="960427">
                  <a:extLst>
                    <a:ext uri="{9D8B030D-6E8A-4147-A177-3AD203B41FA5}">
                      <a16:colId xmlns:a16="http://schemas.microsoft.com/office/drawing/2014/main" val="4138388806"/>
                    </a:ext>
                  </a:extLst>
                </a:gridCol>
                <a:gridCol w="2044591">
                  <a:extLst>
                    <a:ext uri="{9D8B030D-6E8A-4147-A177-3AD203B41FA5}">
                      <a16:colId xmlns:a16="http://schemas.microsoft.com/office/drawing/2014/main" val="2436585403"/>
                    </a:ext>
                  </a:extLst>
                </a:gridCol>
                <a:gridCol w="1453408">
                  <a:extLst>
                    <a:ext uri="{9D8B030D-6E8A-4147-A177-3AD203B41FA5}">
                      <a16:colId xmlns:a16="http://schemas.microsoft.com/office/drawing/2014/main" val="2047877774"/>
                    </a:ext>
                  </a:extLst>
                </a:gridCol>
                <a:gridCol w="471375">
                  <a:extLst>
                    <a:ext uri="{9D8B030D-6E8A-4147-A177-3AD203B41FA5}">
                      <a16:colId xmlns:a16="http://schemas.microsoft.com/office/drawing/2014/main" val="4017882003"/>
                    </a:ext>
                  </a:extLst>
                </a:gridCol>
              </a:tblGrid>
              <a:tr h="13871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NUMERO </a:t>
                      </a:r>
                      <a:b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</a:br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D'INFRA </a:t>
                      </a:r>
                      <a:b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</a:br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STRUCTURE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DATE D'INTERVENTION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N° de l'observation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Localisation exacte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Observations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Préconisations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Critère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634854"/>
                  </a:ext>
                </a:extLst>
              </a:tr>
              <a:tr h="37518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Etage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Local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Equipement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N° équipement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4211700"/>
                  </a:ext>
                </a:extLst>
              </a:tr>
              <a:tr h="264211">
                <a:tc>
                  <a:txBody>
                    <a:bodyPr/>
                    <a:lstStyle/>
                    <a:p>
                      <a:pPr algn="ctr" fontAlgn="t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901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01/02/2021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U0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MATERIEL BT AIMANT | MDX 47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SPMBNV_HWP-B2000103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AIMANT   MDX 47  | Mode de pose du conducteur de terre est inadapte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Y remédier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MSC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7753048"/>
                  </a:ext>
                </a:extLst>
              </a:tr>
              <a:tr h="528422">
                <a:tc>
                  <a:txBody>
                    <a:bodyPr/>
                    <a:lstStyle/>
                    <a:p>
                      <a:pPr algn="ctr" fontAlgn="t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901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01/02/2021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U0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U0-005 jusqu a porte bleu YPDZ01.10106=TCC8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AIMANTS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Matériels BT U0-005 jusqu a porte bleu YPDZ01.10106=TCC8  | protections contact direct IP2X non respecte sur plusieurs aimants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veillez a une protection par obstacle des points de raccordements en conservant IP2X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MSC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2569598"/>
                  </a:ext>
                </a:extLst>
              </a:tr>
              <a:tr h="513890">
                <a:tc>
                  <a:txBody>
                    <a:bodyPr/>
                    <a:lstStyle/>
                    <a:p>
                      <a:pPr algn="ctr" fontAlgn="t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911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27/01/2021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MATERIEL BT Coffret électrique de circuits terminaux | UIAN 00072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UIAN-00072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Coffret électrique de circuits terminaux   UIAN 00072  | Identification du tableau de distribution ou de chassîs basse tension érronée 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Modifier l'identification [PGI §1.5]</a:t>
                      </a:r>
                      <a:b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</a:br>
                      <a:b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</a:br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B8D3E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CV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748410"/>
                  </a:ext>
                </a:extLst>
              </a:tr>
              <a:tr h="513890">
                <a:tc>
                  <a:txBody>
                    <a:bodyPr/>
                    <a:lstStyle/>
                    <a:p>
                      <a:pPr algn="ctr" fontAlgn="t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911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27/01/2021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401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MATERIEL BT Coffret électrique de circuits terminaux ascenseur entraînement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Coffret ascenseur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Coffret électrique de circuits terminaux ascenseur entraînement    | Conducteurs de protection (PE) raccordés sur la même borne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raccorder un seul PE par borne.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HE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6979752"/>
                  </a:ext>
                </a:extLst>
              </a:tr>
              <a:tr h="640712">
                <a:tc>
                  <a:txBody>
                    <a:bodyPr/>
                    <a:lstStyle/>
                    <a:p>
                      <a:pPr algn="ctr" fontAlgn="t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911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27/01/2021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R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401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MATERIEL BT Coffret électrique de circuits terminaux | FTDP-551/557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FTDP-551 557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Coffret électrique de circuits terminaux   FTDP-551/557  | Les interrupteur des coffrets sont susceptibles d'être parcourus par un courant supérieur à leurs courants nominaux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Y remédier 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CV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0265210"/>
                  </a:ext>
                </a:extLst>
              </a:tr>
              <a:tr h="528422">
                <a:tc>
                  <a:txBody>
                    <a:bodyPr/>
                    <a:lstStyle/>
                    <a:p>
                      <a:pPr algn="ctr" fontAlgn="t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911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27/01/2021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R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401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MATERIEL BT Coffret électrique de circuits terminaux | FTDP-551/557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FTDP-557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Coffret électrique de circuits terminaux  FTDP-551/557  : Mise à la terre ;  Rc (MOhms) = B   | Absence de continuité à la terre, isolement bon, sur la porte du coffret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à relier au circuit de protection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CV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287973"/>
                  </a:ext>
                </a:extLst>
              </a:tr>
              <a:tr h="396317">
                <a:tc>
                  <a:txBody>
                    <a:bodyPr/>
                    <a:lstStyle/>
                    <a:p>
                      <a:pPr algn="ctr" fontAlgn="t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912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01/02/2021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MATERIEL BT Coffret électrique de circuits terminaux Rack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Coffret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Coffret électrique de circuits terminaux Rack    | Coffret non identifié, 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mettre en place un marquage apparent, facile à identifier et durable.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TSO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799071"/>
                  </a:ext>
                </a:extLst>
              </a:tr>
              <a:tr h="396317">
                <a:tc>
                  <a:txBody>
                    <a:bodyPr/>
                    <a:lstStyle/>
                    <a:p>
                      <a:pPr algn="ctr" fontAlgn="t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914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01/02/2021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NIVEAU -5 et TA 85.4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CABLES</a:t>
                      </a:r>
                    </a:p>
                  </a:txBody>
                  <a:tcPr marL="6605" marR="6605" marT="6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Matériels BT NIVEAU -5 et TA 85.4  | Présence de câbles fortement deteriorés (alimentation flash RP)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a remplacer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B8D3EF"/>
                          </a:highlight>
                          <a:latin typeface="Arial" panose="020B0604020202020204" pitchFamily="34" charset="0"/>
                        </a:rPr>
                        <a:t> AA</a:t>
                      </a:r>
                    </a:p>
                  </a:txBody>
                  <a:tcPr marL="6605" marR="6605" marT="66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D3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817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52970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HSE.potx" id="{841DCAEE-5DAD-4E72-AC6C-2C4A54B657D8}" vid="{8F3FBE16-54EC-4D94-B216-CB2703F7C0AA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HSE.potx" id="{841DCAEE-5DAD-4E72-AC6C-2C4A54B657D8}" vid="{59B2110F-F450-416E-A4EC-7820BCD309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CERN_HSE</Template>
  <TotalTime>51990</TotalTime>
  <Words>817</Words>
  <Application>Microsoft Office PowerPoint</Application>
  <PresentationFormat>Grand écran</PresentationFormat>
  <Paragraphs>191</Paragraphs>
  <Slides>9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CERNCorporate16-9</vt:lpstr>
      <vt:lpstr>End Slides</vt:lpstr>
      <vt:lpstr>Projet ELECNCSOL  Treatement of electrical non-conformities in EHN1, EHN2 and ECN3</vt:lpstr>
      <vt:lpstr>Sommaire</vt:lpstr>
      <vt:lpstr>VERIFICATIONS ELECTRIQUES HSE-OHS-IB</vt:lpstr>
      <vt:lpstr>Avancement: ECN3 area</vt:lpstr>
      <vt:lpstr>Avancement: EHN1</vt:lpstr>
      <vt:lpstr>Avancement: EHN2</vt:lpstr>
      <vt:lpstr>Pour EYETS 24-25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Saverio La Mendola</dc:creator>
  <cp:keywords/>
  <dc:description/>
  <cp:lastModifiedBy>Jean-paul Jullien</cp:lastModifiedBy>
  <cp:revision>520</cp:revision>
  <cp:lastPrinted>2024-06-10T12:06:29Z</cp:lastPrinted>
  <dcterms:created xsi:type="dcterms:W3CDTF">2019-05-16T08:43:19Z</dcterms:created>
  <dcterms:modified xsi:type="dcterms:W3CDTF">2024-06-11T11:57:48Z</dcterms:modified>
  <cp:category/>
</cp:coreProperties>
</file>