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kv" ContentType="video/unknown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6" r:id="rId2"/>
    <p:sldId id="303" r:id="rId3"/>
    <p:sldId id="321" r:id="rId4"/>
    <p:sldId id="329" r:id="rId5"/>
    <p:sldId id="330" r:id="rId6"/>
    <p:sldId id="319" r:id="rId7"/>
    <p:sldId id="320" r:id="rId8"/>
    <p:sldId id="332" r:id="rId9"/>
    <p:sldId id="308" r:id="rId10"/>
    <p:sldId id="33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77C5"/>
    <a:srgbClr val="191919"/>
    <a:srgbClr val="0033A0"/>
    <a:srgbClr val="FFFF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998" autoAdjust="0"/>
  </p:normalViewPr>
  <p:slideViewPr>
    <p:cSldViewPr snapToGrid="0" snapToObjects="1">
      <p:cViewPr varScale="1">
        <p:scale>
          <a:sx n="76" d="100"/>
          <a:sy n="76" d="100"/>
        </p:scale>
        <p:origin x="54" y="7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031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29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91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95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466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14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9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65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D7B9D96-624C-CCEE-74CA-C38176F5B0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72726" y="6424993"/>
            <a:ext cx="1773923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29 May 2024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376EE02-1F13-6FC0-2F3E-6634A97F8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1" y="6424993"/>
            <a:ext cx="7531923" cy="365125"/>
          </a:xfrm>
        </p:spPr>
        <p:txBody>
          <a:bodyPr/>
          <a:lstStyle/>
          <a:p>
            <a:r>
              <a:rPr lang="en-US" dirty="0" err="1"/>
              <a:t>Anastasiia</a:t>
            </a:r>
            <a:r>
              <a:rPr lang="en-US" dirty="0"/>
              <a:t> </a:t>
            </a:r>
            <a:r>
              <a:rPr lang="en-US" dirty="0" err="1"/>
              <a:t>Moshenska</a:t>
            </a:r>
            <a:r>
              <a:rPr lang="en-US" dirty="0"/>
              <a:t> &amp; Tiago Oliveira | </a:t>
            </a:r>
            <a:r>
              <a:rPr lang="en-GB" dirty="0"/>
              <a:t>Data-driven Schematics for Experimental Areas &amp; CESAR settings management with LSA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11 June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file/2935401/0.1/SPSX-L-ES-0003-0.1.pdf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ayout.cern.ch/beamline-schematic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kv"/><Relationship Id="rId1" Type="http://schemas.microsoft.com/office/2007/relationships/media" Target="../media/media1.mkv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ayout-provisioning.cern.ch:14635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6" y="4088724"/>
            <a:ext cx="11376025" cy="1334115"/>
          </a:xfrm>
        </p:spPr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3600" dirty="0"/>
              <a:t>Data-driven Schematics for Experimental Areas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Anastasiia Moshenska</a:t>
            </a:r>
            <a:endParaRPr lang="en-GB" b="0" dirty="0">
              <a:effectLst/>
            </a:endParaRPr>
          </a:p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en-GB" sz="1800" dirty="0">
                <a:solidFill>
                  <a:srgbClr val="2F2F2F"/>
                </a:solidFill>
                <a:latin typeface="Arial" panose="020B0604020202020204" pitchFamily="34" charset="0"/>
              </a:rPr>
              <a:t>11</a:t>
            </a:r>
            <a:r>
              <a:rPr lang="en-GB" sz="1800" b="1" i="0" u="none" strike="noStrik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June 2024</a:t>
            </a:r>
            <a:endParaRPr lang="en-GB" b="0" dirty="0">
              <a:effectLst/>
            </a:endParaRPr>
          </a:p>
          <a:p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F6ADA2-C020-583D-1F76-4B662E641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338C-E1C0-3F86-3C59-349637261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594A51-7EB5-B509-D3F7-EBDC335E4B8E}"/>
              </a:ext>
            </a:extLst>
          </p:cNvPr>
          <p:cNvSpPr txBox="1"/>
          <p:nvPr/>
        </p:nvSpPr>
        <p:spPr>
          <a:xfrm>
            <a:off x="407988" y="1569970"/>
            <a:ext cx="11380812" cy="36414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</a:t>
            </a:r>
            <a:r>
              <a:rPr lang="en-GB" sz="2000" b="1" dirty="0"/>
              <a:t>MVP work </a:t>
            </a:r>
            <a:r>
              <a:rPr lang="en-GB" sz="2000" dirty="0"/>
              <a:t>planned in WP 6.3 (“Configuration and Quality Management”) </a:t>
            </a:r>
            <a:r>
              <a:rPr lang="en-GB" sz="2000" b="1" dirty="0"/>
              <a:t>is done</a:t>
            </a:r>
            <a:r>
              <a:rPr lang="en-GB" sz="2000" dirty="0"/>
              <a:t>. </a:t>
            </a:r>
            <a:r>
              <a:rPr lang="en-GB" i="1" dirty="0"/>
              <a:t>See </a:t>
            </a:r>
            <a:r>
              <a:rPr lang="en-GB" i="1" dirty="0">
                <a:hlinkClick r:id="rId2"/>
              </a:rPr>
              <a:t>EDMS</a:t>
            </a:r>
            <a:r>
              <a:rPr lang="en-GB" i="1" dirty="0"/>
              <a:t> for MVP details.</a:t>
            </a:r>
          </a:p>
          <a:p>
            <a:pPr marL="285750" indent="-285750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We plan to use </a:t>
            </a:r>
            <a:r>
              <a:rPr lang="en-GB" sz="2000" b="1" dirty="0"/>
              <a:t>remaining time </a:t>
            </a:r>
            <a:r>
              <a:rPr lang="en-GB" sz="2000" dirty="0"/>
              <a:t>(until end of July) to add a few features outside the MVP. </a:t>
            </a:r>
          </a:p>
          <a:p>
            <a:pPr marL="742950" lvl="1" indent="-28575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b="1" dirty="0"/>
              <a:t>Beyond this date the schematics goes into feature freeze </a:t>
            </a:r>
            <a:r>
              <a:rPr lang="en-GB" sz="2000" dirty="0"/>
              <a:t>(only critical bug-fixing and maintenance should be expected).</a:t>
            </a:r>
          </a:p>
          <a:p>
            <a:pPr marL="285750" indent="-28575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The </a:t>
            </a:r>
            <a:r>
              <a:rPr lang="en-GB" sz="2000" b="1" dirty="0"/>
              <a:t>schematics </a:t>
            </a:r>
            <a:r>
              <a:rPr lang="en-GB" sz="2000" dirty="0"/>
              <a:t>are not EA specific and </a:t>
            </a:r>
            <a:r>
              <a:rPr lang="en-GB" sz="2000" b="1" dirty="0"/>
              <a:t>can be used for all the machines</a:t>
            </a:r>
            <a:r>
              <a:rPr lang="en-GB" sz="2000" dirty="0"/>
              <a:t>.</a:t>
            </a:r>
          </a:p>
          <a:p>
            <a:pPr marL="285750" indent="-28575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There is </a:t>
            </a:r>
            <a:r>
              <a:rPr lang="en-GB" sz="2000" b="1" dirty="0"/>
              <a:t>potential to advance this work as synoptics-based</a:t>
            </a:r>
            <a:r>
              <a:rPr lang="en-GB" sz="2000" dirty="0"/>
              <a:t> controls.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C7023A4-3052-2097-E6E5-69774CC67E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72726" y="6424993"/>
            <a:ext cx="1773923" cy="365125"/>
          </a:xfrm>
        </p:spPr>
        <p:txBody>
          <a:bodyPr/>
          <a:lstStyle/>
          <a:p>
            <a:r>
              <a:rPr lang="en-US" dirty="0"/>
              <a:t>11 June 2024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8DFA009-AE08-A449-D92C-413DCACC7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1" y="6424993"/>
            <a:ext cx="7531923" cy="365125"/>
          </a:xfrm>
        </p:spPr>
        <p:txBody>
          <a:bodyPr/>
          <a:lstStyle/>
          <a:p>
            <a:r>
              <a:rPr lang="en-US" dirty="0"/>
              <a:t>Anastasiia Moshenska | </a:t>
            </a:r>
            <a:r>
              <a:rPr lang="en-GB" dirty="0"/>
              <a:t>Data-driven Schematics for Experimental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74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C7BF4B-AC2E-A9C6-58AE-1CB81F8CF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66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chemeClr val="tx1"/>
                </a:solidFill>
              </a:rPr>
              <a:t>Motivation</a:t>
            </a:r>
          </a:p>
          <a:p>
            <a:pPr marL="666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chemeClr val="tx1"/>
                </a:solidFill>
              </a:rPr>
              <a:t>Requirements </a:t>
            </a:r>
          </a:p>
          <a:p>
            <a:pPr marL="666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chemeClr val="tx1"/>
                </a:solidFill>
              </a:rPr>
              <a:t>Demo</a:t>
            </a:r>
          </a:p>
          <a:p>
            <a:pPr marL="666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chemeClr val="tx1"/>
                </a:solidFill>
              </a:rPr>
              <a:t>What’s next?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B1FEDC-9335-2D61-F29B-F55693420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Agenda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16735B-2E9E-928C-3CEE-4849E48C57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72726" y="6424993"/>
            <a:ext cx="1773923" cy="365125"/>
          </a:xfrm>
        </p:spPr>
        <p:txBody>
          <a:bodyPr/>
          <a:lstStyle/>
          <a:p>
            <a:r>
              <a:rPr lang="en-US" dirty="0"/>
              <a:t>11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1E89A-F8ED-6C7F-C78E-CAFDE9E4F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1" y="6424993"/>
            <a:ext cx="7531923" cy="365125"/>
          </a:xfrm>
        </p:spPr>
        <p:txBody>
          <a:bodyPr/>
          <a:lstStyle/>
          <a:p>
            <a:r>
              <a:rPr lang="en-US" dirty="0"/>
              <a:t>Anastasiia Moshenska | </a:t>
            </a:r>
            <a:r>
              <a:rPr lang="en-GB" dirty="0"/>
              <a:t>Data-driven Schematics for Experimental Areas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E9DA5-5FE7-289B-960D-0D2731832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68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BE4122A-ABE6-A30A-CADA-6F80B1E9DD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4720" y="4116621"/>
            <a:ext cx="3999293" cy="2135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21110A-7056-6BC6-0393-1579C237E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7610" y="4089192"/>
            <a:ext cx="3999293" cy="2147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6E6ACF1-1B10-36BF-515A-3EF50EA6DFA5}"/>
              </a:ext>
            </a:extLst>
          </p:cNvPr>
          <p:cNvSpPr txBox="1"/>
          <p:nvPr/>
        </p:nvSpPr>
        <p:spPr>
          <a:xfrm>
            <a:off x="403524" y="2783736"/>
            <a:ext cx="3436620" cy="21082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400" b="1" i="0" u="none" strike="noStrike" dirty="0">
                <a:effectLst/>
                <a:latin typeface="Arial" panose="020B0604020202020204" pitchFamily="34" charset="0"/>
              </a:rPr>
              <a:t>Updated manually</a:t>
            </a:r>
          </a:p>
          <a:p>
            <a:pPr marL="285750" indent="-285750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1" i="0" u="none" strike="noStrike" dirty="0">
                <a:effectLst/>
                <a:latin typeface="Arial" panose="020B0604020202020204" pitchFamily="34" charset="0"/>
              </a:rPr>
              <a:t>Not standardized</a:t>
            </a:r>
            <a:endParaRPr lang="en-GB" sz="1400" b="0" dirty="0">
              <a:effectLst/>
            </a:endParaRPr>
          </a:p>
          <a:p>
            <a:pPr marL="285750" indent="-285750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1" i="0" u="none" strike="noStrike" dirty="0">
                <a:effectLst/>
                <a:latin typeface="Arial" panose="020B0604020202020204" pitchFamily="34" charset="0"/>
              </a:rPr>
              <a:t>No available history </a:t>
            </a:r>
            <a:endParaRPr lang="en-GB" sz="1400" b="0" dirty="0">
              <a:effectLst/>
            </a:endParaRPr>
          </a:p>
          <a:p>
            <a:pPr marL="285750" indent="-285750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1" i="0" u="none" strike="noStrike" dirty="0">
                <a:effectLst/>
                <a:latin typeface="Arial" panose="020B0604020202020204" pitchFamily="34" charset="0"/>
              </a:rPr>
              <a:t>Difficult to maintain </a:t>
            </a:r>
            <a:endParaRPr lang="en-GB" sz="1400" b="0" dirty="0">
              <a:effectLst/>
            </a:endParaRPr>
          </a:p>
          <a:p>
            <a:br>
              <a:rPr lang="en-GB" sz="1400" dirty="0"/>
            </a:br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BA3127-EF0D-B26D-550D-A94217045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Motivation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74F55F-9D24-7891-D6C2-03CD193C9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409875-BD04-62B3-A255-BE9A63ADCD95}"/>
              </a:ext>
            </a:extLst>
          </p:cNvPr>
          <p:cNvSpPr txBox="1"/>
          <p:nvPr/>
        </p:nvSpPr>
        <p:spPr>
          <a:xfrm>
            <a:off x="407988" y="1376019"/>
            <a:ext cx="7684402" cy="9028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rtl="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  <a:latin typeface="Arial" panose="020B0604020202020204" pitchFamily="34" charset="0"/>
              </a:rPr>
              <a:t>This project is part of the NA-CONS WP 6</a:t>
            </a:r>
          </a:p>
          <a:p>
            <a:pPr marL="285750" indent="-285750" rtl="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  <a:latin typeface="Arial" panose="020B0604020202020204" pitchFamily="34" charset="0"/>
              </a:rPr>
              <a:t>With growing complexity of CERN systems, manual visualisation is not sustainable</a:t>
            </a:r>
            <a:endParaRPr lang="en-GB" sz="1400" b="0" dirty="0">
              <a:effectLst/>
            </a:endParaRPr>
          </a:p>
          <a:p>
            <a:pPr marL="285750" indent="-285750" rtl="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  <a:latin typeface="Arial" panose="020B0604020202020204" pitchFamily="34" charset="0"/>
              </a:rPr>
              <a:t>Different solutions, with varying degree of maturity and functionality, are present</a:t>
            </a:r>
            <a:endParaRPr lang="en-GB" sz="1400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92BB90B-BCDD-1A28-D037-3B343B2AF5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72726" y="6424993"/>
            <a:ext cx="1773923" cy="365125"/>
          </a:xfrm>
        </p:spPr>
        <p:txBody>
          <a:bodyPr/>
          <a:lstStyle/>
          <a:p>
            <a:r>
              <a:rPr lang="en-US" dirty="0"/>
              <a:t>11 June 2024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F1DC21C-3BA1-A5C1-23F9-89597DAFC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1" y="6424993"/>
            <a:ext cx="7531923" cy="365125"/>
          </a:xfrm>
        </p:spPr>
        <p:txBody>
          <a:bodyPr/>
          <a:lstStyle/>
          <a:p>
            <a:r>
              <a:rPr lang="en-US" dirty="0"/>
              <a:t>Anastasiia Moshenska | </a:t>
            </a:r>
            <a:r>
              <a:rPr lang="en-GB" dirty="0"/>
              <a:t>Data-driven Schematics for Experimental Areas</a:t>
            </a:r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C419E8F-00D5-6A8D-A724-445AA897C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432" y="1246964"/>
            <a:ext cx="3999293" cy="2345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E786E5C0-9F76-B29C-A3D2-38AD624E67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798"/>
          <a:stretch/>
        </p:blipFill>
        <p:spPr bwMode="auto">
          <a:xfrm>
            <a:off x="4844875" y="2404417"/>
            <a:ext cx="4470269" cy="259858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8">
            <a:extLst>
              <a:ext uri="{FF2B5EF4-FFF2-40B4-BE49-F238E27FC236}">
                <a16:creationId xmlns:a16="http://schemas.microsoft.com/office/drawing/2014/main" id="{E149C94D-5F65-5E02-00A5-6662F17E0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234" y="3004083"/>
            <a:ext cx="4991100" cy="3105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>
            <a:extLst>
              <a:ext uri="{FF2B5EF4-FFF2-40B4-BE49-F238E27FC236}">
                <a16:creationId xmlns:a16="http://schemas.microsoft.com/office/drawing/2014/main" id="{C7A9BC5C-43DE-A243-73D0-68F370108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802" y="1849533"/>
            <a:ext cx="5045706" cy="2711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9430B6-04D3-9E4C-CF95-865F9A053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672" y="4354180"/>
            <a:ext cx="5085939" cy="1911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09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246162-D3E1-484F-6978-BD5E6E86A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Requirements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4A033-D1F0-0F09-9B1D-8EE08D849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A9D1D5-A6E1-D516-05F2-AD17D820784D}"/>
              </a:ext>
            </a:extLst>
          </p:cNvPr>
          <p:cNvGrpSpPr/>
          <p:nvPr/>
        </p:nvGrpSpPr>
        <p:grpSpPr>
          <a:xfrm>
            <a:off x="288427" y="1118392"/>
            <a:ext cx="5750088" cy="3225440"/>
            <a:chOff x="288427" y="1118392"/>
            <a:chExt cx="5750088" cy="322544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91E222D-6F09-31A8-7CB9-4954821E5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427" y="1118392"/>
              <a:ext cx="5750088" cy="322544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037372E-B9B1-A890-3C19-28634C622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64857" y="4117500"/>
              <a:ext cx="715861" cy="19943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</p:grpSp>
      <p:pic>
        <p:nvPicPr>
          <p:cNvPr id="24" name="Picture 2">
            <a:extLst>
              <a:ext uri="{FF2B5EF4-FFF2-40B4-BE49-F238E27FC236}">
                <a16:creationId xmlns:a16="http://schemas.microsoft.com/office/drawing/2014/main" id="{30959C24-E6F5-0E3A-705A-55974211B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391" y="1871305"/>
            <a:ext cx="148791" cy="14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1A0A52F3-8AF4-0B59-9D6C-851EAC88F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514" y="2001985"/>
            <a:ext cx="148791" cy="14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>
            <a:extLst>
              <a:ext uri="{FF2B5EF4-FFF2-40B4-BE49-F238E27FC236}">
                <a16:creationId xmlns:a16="http://schemas.microsoft.com/office/drawing/2014/main" id="{9DE9F93A-2D29-B238-F98D-D609A3788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867" y="2116798"/>
            <a:ext cx="148791" cy="14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7F9EBD8F-F653-C3AE-0201-572DFEB46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886" y="3179029"/>
            <a:ext cx="148791" cy="14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>
            <a:extLst>
              <a:ext uri="{FF2B5EF4-FFF2-40B4-BE49-F238E27FC236}">
                <a16:creationId xmlns:a16="http://schemas.microsoft.com/office/drawing/2014/main" id="{30DEA8A2-F600-8B1B-1E27-B76ADDEA2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848" y="2407610"/>
            <a:ext cx="148791" cy="14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B22AFAD1-9CDF-3F11-B2DC-FC2F40316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481" y="2917580"/>
            <a:ext cx="148791" cy="14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54C8267-C313-0595-3416-AC65138E362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319" r="23510"/>
          <a:stretch/>
        </p:blipFill>
        <p:spPr>
          <a:xfrm>
            <a:off x="5536160" y="2467089"/>
            <a:ext cx="6135126" cy="3864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2">
            <a:extLst>
              <a:ext uri="{FF2B5EF4-FFF2-40B4-BE49-F238E27FC236}">
                <a16:creationId xmlns:a16="http://schemas.microsoft.com/office/drawing/2014/main" id="{CB9AFD34-2171-3AD8-590E-8EE0DF0A9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810" y="4203824"/>
            <a:ext cx="158400" cy="15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>
            <a:extLst>
              <a:ext uri="{FF2B5EF4-FFF2-40B4-BE49-F238E27FC236}">
                <a16:creationId xmlns:a16="http://schemas.microsoft.com/office/drawing/2014/main" id="{BD7C45A7-A93F-BFAD-7979-916376782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281" y="2634105"/>
            <a:ext cx="158400" cy="15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>
            <a:extLst>
              <a:ext uri="{FF2B5EF4-FFF2-40B4-BE49-F238E27FC236}">
                <a16:creationId xmlns:a16="http://schemas.microsoft.com/office/drawing/2014/main" id="{D24ED81C-6A0A-9A11-6E37-961C3BCC4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9223" y="2833377"/>
            <a:ext cx="158400" cy="15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>
            <a:extLst>
              <a:ext uri="{FF2B5EF4-FFF2-40B4-BE49-F238E27FC236}">
                <a16:creationId xmlns:a16="http://schemas.microsoft.com/office/drawing/2014/main" id="{666629E3-353D-07B0-3749-597E96F5E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451" y="3626918"/>
            <a:ext cx="158400" cy="15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>
            <a:extLst>
              <a:ext uri="{FF2B5EF4-FFF2-40B4-BE49-F238E27FC236}">
                <a16:creationId xmlns:a16="http://schemas.microsoft.com/office/drawing/2014/main" id="{AF06D9EB-C00F-FE9A-3D69-E30F29D8E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6438" y="5237478"/>
            <a:ext cx="159761" cy="15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Date Placeholder 3">
            <a:extLst>
              <a:ext uri="{FF2B5EF4-FFF2-40B4-BE49-F238E27FC236}">
                <a16:creationId xmlns:a16="http://schemas.microsoft.com/office/drawing/2014/main" id="{5FFFE7DD-8639-E9D4-28D8-DD5B6DA672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72726" y="6424993"/>
            <a:ext cx="1773923" cy="365125"/>
          </a:xfrm>
        </p:spPr>
        <p:txBody>
          <a:bodyPr/>
          <a:lstStyle/>
          <a:p>
            <a:r>
              <a:rPr lang="en-US" dirty="0"/>
              <a:t>11 June 2024</a:t>
            </a:r>
          </a:p>
        </p:txBody>
      </p: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8BC79F4A-A4F6-EEF6-AA92-556272EF2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1" y="6424993"/>
            <a:ext cx="7531923" cy="365125"/>
          </a:xfrm>
        </p:spPr>
        <p:txBody>
          <a:bodyPr/>
          <a:lstStyle/>
          <a:p>
            <a:r>
              <a:rPr lang="en-US" dirty="0"/>
              <a:t>Anastasiia Moshenska | </a:t>
            </a:r>
            <a:r>
              <a:rPr lang="en-GB" dirty="0"/>
              <a:t>Data-driven Schematics for Experimental Areas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913A32-08CF-0DC5-F0C7-76FE4F43FA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3133" y="2792505"/>
            <a:ext cx="7465733" cy="2221140"/>
          </a:xfrm>
          <a:prstGeom prst="rect">
            <a:avLst/>
          </a:prstGeom>
        </p:spPr>
      </p:pic>
      <p:pic>
        <p:nvPicPr>
          <p:cNvPr id="34" name="Picture 2">
            <a:extLst>
              <a:ext uri="{FF2B5EF4-FFF2-40B4-BE49-F238E27FC236}">
                <a16:creationId xmlns:a16="http://schemas.microsoft.com/office/drawing/2014/main" id="{7CC90848-7A28-6D34-5624-E38DFC1F1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066" y="2509641"/>
            <a:ext cx="158400" cy="15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>
            <a:extLst>
              <a:ext uri="{FF2B5EF4-FFF2-40B4-BE49-F238E27FC236}">
                <a16:creationId xmlns:a16="http://schemas.microsoft.com/office/drawing/2014/main" id="{E6D18D6B-DCE3-0749-393D-D42DF27EF8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9687" y="4316686"/>
            <a:ext cx="158400" cy="15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41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37000" y="37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.2888 0.13773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40" y="6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screenshot of a computer&#10;&#10;Description automatically generated">
            <a:extLst>
              <a:ext uri="{FF2B5EF4-FFF2-40B4-BE49-F238E27FC236}">
                <a16:creationId xmlns:a16="http://schemas.microsoft.com/office/drawing/2014/main" id="{1F685FDF-1776-F1B6-19E7-7A87B5F462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1117"/>
          <a:stretch/>
        </p:blipFill>
        <p:spPr>
          <a:xfrm>
            <a:off x="1910839" y="1439335"/>
            <a:ext cx="8370322" cy="4682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D1E0E48-AAE2-0651-28F3-F4ECAB432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MVP</a:t>
            </a:r>
            <a:br>
              <a:rPr lang="en-US" dirty="0"/>
            </a:br>
            <a:r>
              <a:rPr lang="en-US" sz="2400" b="1" dirty="0"/>
              <a:t>Delivered in December 2023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72601-BBC7-2AB2-14BB-9AE86D38D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67C16-6452-B5E8-3D22-7C9C1095E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 June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140EE0-9526-4D20-DFEE-D1B4B95C3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Anastasiia Moshenska | </a:t>
            </a:r>
            <a:r>
              <a:rPr lang="en-GB" dirty="0"/>
              <a:t>Data-driven Schematics for Experimental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16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2C109C-2FF4-9944-9B14-EA736FB24C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/>
              <a:t>Schematics Demo</a:t>
            </a:r>
            <a:br>
              <a:rPr lang="pt-PT" dirty="0"/>
            </a:br>
            <a:r>
              <a:rPr lang="pt-PT" sz="4000" dirty="0"/>
              <a:t>(Current version)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F4129-8BD6-87F3-64FB-19DDD63E2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1B9CA1E-602C-0ED3-47E6-A9373A336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72726" y="6424993"/>
            <a:ext cx="1773923" cy="365125"/>
          </a:xfrm>
        </p:spPr>
        <p:txBody>
          <a:bodyPr/>
          <a:lstStyle/>
          <a:p>
            <a:r>
              <a:rPr lang="en-US" dirty="0"/>
              <a:t>11 June 2024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47572C1-DDD1-267B-1782-BF6FF45AE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1" y="6424993"/>
            <a:ext cx="7531923" cy="365125"/>
          </a:xfrm>
        </p:spPr>
        <p:txBody>
          <a:bodyPr/>
          <a:lstStyle/>
          <a:p>
            <a:r>
              <a:rPr lang="en-US" dirty="0"/>
              <a:t>Anastasiia Moshenska | </a:t>
            </a:r>
            <a:r>
              <a:rPr lang="en-GB" dirty="0"/>
              <a:t>Data-driven Schematics for Experimental Areas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ECE203-ADA4-A070-5071-278483B5E241}"/>
              </a:ext>
            </a:extLst>
          </p:cNvPr>
          <p:cNvSpPr txBox="1"/>
          <p:nvPr/>
        </p:nvSpPr>
        <p:spPr>
          <a:xfrm>
            <a:off x="4253865" y="3846674"/>
            <a:ext cx="368427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en-GB" sz="1400" b="1" i="0" u="sng" strike="noStrike" dirty="0">
                <a:solidFill>
                  <a:srgbClr val="6D2466"/>
                </a:solidFill>
                <a:effectLst/>
                <a:latin typeface="Arial" panose="020B0604020202020204" pitchFamily="34" charset="0"/>
                <a:hlinkClick r:id="rId3"/>
              </a:rPr>
              <a:t>https://layout.cern.ch/beamline-schematics</a:t>
            </a:r>
            <a:endParaRPr lang="en-GB" sz="1400" b="0" dirty="0">
              <a:effectLst/>
            </a:endParaRPr>
          </a:p>
          <a:p>
            <a:br>
              <a:rPr lang="en-GB" sz="1400" dirty="0"/>
            </a:b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21286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7EF21-5F7A-3F36-FEAC-8843913C4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6D124-10AF-D748-9D7A-2A30DC0B9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E88BF-0F26-8F8A-D14D-9EF40AD89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2024-05-27 13-33-54">
            <a:hlinkClick r:id="" action="ppaction://media"/>
            <a:extLst>
              <a:ext uri="{FF2B5EF4-FFF2-40B4-BE49-F238E27FC236}">
                <a16:creationId xmlns:a16="http://schemas.microsoft.com/office/drawing/2014/main" id="{4E738A59-1C8F-D0B9-50F3-7498E6D2BD3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4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3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2C109C-2FF4-9944-9B14-EA736FB24C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/>
              <a:t>Schematics Demo</a:t>
            </a:r>
            <a:br>
              <a:rPr lang="pt-PT" dirty="0"/>
            </a:br>
            <a:r>
              <a:rPr lang="pt-PT" sz="4000" dirty="0"/>
              <a:t>(Upcoming version)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F4129-8BD6-87F3-64FB-19DDD63E2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1B9CA1E-602C-0ED3-47E6-A9373A336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72726" y="6424993"/>
            <a:ext cx="1773923" cy="365125"/>
          </a:xfrm>
        </p:spPr>
        <p:txBody>
          <a:bodyPr/>
          <a:lstStyle/>
          <a:p>
            <a:r>
              <a:rPr lang="en-US" dirty="0"/>
              <a:t>11 June 2024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47572C1-DDD1-267B-1782-BF6FF45AE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1" y="6424993"/>
            <a:ext cx="7531923" cy="365125"/>
          </a:xfrm>
        </p:spPr>
        <p:txBody>
          <a:bodyPr/>
          <a:lstStyle/>
          <a:p>
            <a:r>
              <a:rPr lang="en-US" dirty="0"/>
              <a:t>Anastasiia Moshenska | </a:t>
            </a:r>
            <a:r>
              <a:rPr lang="en-GB" dirty="0"/>
              <a:t>Data-driven Schematics for Experimental Areas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ECE203-ADA4-A070-5071-278483B5E241}"/>
              </a:ext>
            </a:extLst>
          </p:cNvPr>
          <p:cNvSpPr txBox="1"/>
          <p:nvPr/>
        </p:nvSpPr>
        <p:spPr>
          <a:xfrm>
            <a:off x="4253865" y="3846674"/>
            <a:ext cx="3684270" cy="4975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en-GB" sz="1400" b="1" i="0" u="sng" strike="noStrike" dirty="0">
                <a:solidFill>
                  <a:srgbClr val="6D2466"/>
                </a:solidFill>
                <a:effectLst/>
                <a:latin typeface="Arial" panose="020B0604020202020204" pitchFamily="34" charset="0"/>
                <a:hlinkClick r:id="rId3"/>
              </a:rPr>
              <a:t>https://layout-provisioning.cern.ch:14635/</a:t>
            </a:r>
            <a:endParaRPr lang="en-GB" sz="1400" b="1" i="0" u="sng" strike="noStrike" dirty="0">
              <a:solidFill>
                <a:srgbClr val="6D2466"/>
              </a:solidFill>
              <a:effectLst/>
              <a:latin typeface="Arial" panose="020B0604020202020204" pitchFamily="34" charset="0"/>
            </a:endParaRPr>
          </a:p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en-GB" sz="1000" dirty="0"/>
              <a:t>https://layout-provisioning.cern.ch:14635/login.html</a:t>
            </a:r>
          </a:p>
        </p:txBody>
      </p:sp>
    </p:spTree>
    <p:extLst>
      <p:ext uri="{BB962C8B-B14F-4D97-AF65-F5344CB8AC3E}">
        <p14:creationId xmlns:p14="http://schemas.microsoft.com/office/powerpoint/2010/main" val="807846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7E9972-0DB4-27B2-5ECD-7E02B960B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512" y="286704"/>
            <a:ext cx="2979788" cy="1065742"/>
          </a:xfrm>
        </p:spPr>
        <p:txBody>
          <a:bodyPr/>
          <a:lstStyle/>
          <a:p>
            <a:r>
              <a:rPr lang="pt-PT" dirty="0"/>
              <a:t>Outlook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D87A17-3F8F-361E-B51D-63FC13A95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34BADF4-30AA-D533-B0D8-50DA24F39F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72726" y="6424993"/>
            <a:ext cx="1773923" cy="365125"/>
          </a:xfrm>
        </p:spPr>
        <p:txBody>
          <a:bodyPr/>
          <a:lstStyle/>
          <a:p>
            <a:r>
              <a:rPr lang="en-US" dirty="0"/>
              <a:t>11 June 2024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2764CA54-4C02-75F6-35E4-54C58ECD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1" y="6424993"/>
            <a:ext cx="7531923" cy="365125"/>
          </a:xfrm>
        </p:spPr>
        <p:txBody>
          <a:bodyPr/>
          <a:lstStyle/>
          <a:p>
            <a:r>
              <a:rPr lang="en-US" dirty="0"/>
              <a:t>Anastasiia Moshenska | </a:t>
            </a:r>
            <a:r>
              <a:rPr lang="en-GB" dirty="0"/>
              <a:t>Data-driven Schematics for Experimental Areas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D2A102-68AB-06F3-2F96-251D929CCDC8}"/>
              </a:ext>
            </a:extLst>
          </p:cNvPr>
          <p:cNvSpPr txBox="1"/>
          <p:nvPr/>
        </p:nvSpPr>
        <p:spPr>
          <a:xfrm>
            <a:off x="585405" y="1238769"/>
            <a:ext cx="10775734" cy="47500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b="1" dirty="0"/>
              <a:t>Short-term</a:t>
            </a:r>
            <a:endParaRPr lang="en-US" b="1" dirty="0"/>
          </a:p>
          <a:p>
            <a:pPr algn="just"/>
            <a:endParaRPr lang="en-US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Two distinct </a:t>
            </a:r>
            <a:r>
              <a:rPr lang="en-US" b="1" dirty="0"/>
              <a:t>time</a:t>
            </a:r>
            <a:r>
              <a:rPr lang="en-US" dirty="0"/>
              <a:t> versions of same beam line area for </a:t>
            </a:r>
            <a:r>
              <a:rPr lang="en-US" b="1" dirty="0"/>
              <a:t>comparison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Pop-up window when clicking an element to display </a:t>
            </a:r>
            <a:r>
              <a:rPr lang="en-US" b="1" dirty="0"/>
              <a:t>more element information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Wrapping a beam line in multiple stacked sections instead of one single straight line ("print friendly version")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algn="just"/>
            <a:r>
              <a:rPr lang="en-US" b="1" dirty="0"/>
              <a:t>Mid-term and more, in function of resources:</a:t>
            </a:r>
          </a:p>
          <a:p>
            <a:pPr algn="just"/>
            <a:endParaRPr lang="en-US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 addition to side view, support for </a:t>
            </a:r>
            <a:r>
              <a:rPr lang="en-US" b="1" dirty="0"/>
              <a:t>top view of beam lines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Dedicated icons per element type </a:t>
            </a:r>
            <a:r>
              <a:rPr lang="en-US" dirty="0"/>
              <a:t>instead of boxes in the out-of-scale view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Support for </a:t>
            </a:r>
            <a:r>
              <a:rPr lang="en-US" b="1" dirty="0"/>
              <a:t>electrical circuit layer </a:t>
            </a:r>
            <a:r>
              <a:rPr lang="en-US" dirty="0"/>
              <a:t>in the out-of-scale view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Support for a </a:t>
            </a:r>
            <a:r>
              <a:rPr lang="en-US" b="1" dirty="0"/>
              <a:t>location layer</a:t>
            </a:r>
            <a:r>
              <a:rPr lang="en-US" dirty="0"/>
              <a:t> representing the locations</a:t>
            </a:r>
          </a:p>
        </p:txBody>
      </p:sp>
    </p:spTree>
    <p:extLst>
      <p:ext uri="{BB962C8B-B14F-4D97-AF65-F5344CB8AC3E}">
        <p14:creationId xmlns:p14="http://schemas.microsoft.com/office/powerpoint/2010/main" val="75537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CESAR LSA Integration V2</Template>
  <TotalTime>16234</TotalTime>
  <Words>411</Words>
  <Application>Microsoft Office PowerPoint</Application>
  <PresentationFormat>Widescreen</PresentationFormat>
  <Paragraphs>80</Paragraphs>
  <Slides>10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Data-driven Schematics for Experimental Areas</vt:lpstr>
      <vt:lpstr>Agenda</vt:lpstr>
      <vt:lpstr>Motivation</vt:lpstr>
      <vt:lpstr>Requirements</vt:lpstr>
      <vt:lpstr>MVP Delivered in December 2023</vt:lpstr>
      <vt:lpstr>Schematics Demo (Current version)</vt:lpstr>
      <vt:lpstr>PowerPoint Presentation</vt:lpstr>
      <vt:lpstr>Schematics Demo (Upcoming version)</vt:lpstr>
      <vt:lpstr>Outlook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CESAR Settings &amp; Schematics for CSS</dc:title>
  <dc:creator>Tiago Oliveira</dc:creator>
  <cp:lastModifiedBy>Moshenska Anastasiia I.BSCIIM.2101</cp:lastModifiedBy>
  <cp:revision>123</cp:revision>
  <dcterms:created xsi:type="dcterms:W3CDTF">2024-05-13T08:40:59Z</dcterms:created>
  <dcterms:modified xsi:type="dcterms:W3CDTF">2024-06-11T10:02:16Z</dcterms:modified>
</cp:coreProperties>
</file>