
<file path=[Content_Types].xml><?xml version="1.0" encoding="utf-8"?>
<Types xmlns="http://schemas.openxmlformats.org/package/2006/content-types">
  <Default Extension="bin" ContentType="image/unknown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1170" r:id="rId2"/>
    <p:sldId id="419" r:id="rId3"/>
    <p:sldId id="1022" r:id="rId4"/>
    <p:sldId id="1153" r:id="rId5"/>
    <p:sldId id="1030" r:id="rId6"/>
    <p:sldId id="1154" r:id="rId7"/>
    <p:sldId id="1093" r:id="rId8"/>
    <p:sldId id="1149" r:id="rId9"/>
    <p:sldId id="1156" r:id="rId10"/>
    <p:sldId id="1056" r:id="rId11"/>
    <p:sldId id="1150" r:id="rId12"/>
    <p:sldId id="1167" r:id="rId13"/>
    <p:sldId id="1155" r:id="rId14"/>
    <p:sldId id="1015" r:id="rId15"/>
    <p:sldId id="1157" r:id="rId16"/>
    <p:sldId id="1158" r:id="rId17"/>
    <p:sldId id="1159" r:id="rId18"/>
    <p:sldId id="326" r:id="rId19"/>
    <p:sldId id="292" r:id="rId20"/>
    <p:sldId id="411" r:id="rId21"/>
    <p:sldId id="1124" r:id="rId22"/>
    <p:sldId id="1126" r:id="rId23"/>
    <p:sldId id="995" r:id="rId24"/>
    <p:sldId id="736" r:id="rId25"/>
    <p:sldId id="1123" r:id="rId26"/>
    <p:sldId id="1033" r:id="rId27"/>
    <p:sldId id="1168" r:id="rId28"/>
    <p:sldId id="1034" r:id="rId29"/>
    <p:sldId id="1047" r:id="rId30"/>
    <p:sldId id="1135" r:id="rId31"/>
    <p:sldId id="1132" r:id="rId32"/>
    <p:sldId id="1008" r:id="rId33"/>
    <p:sldId id="1096" r:id="rId34"/>
    <p:sldId id="1169" r:id="rId35"/>
    <p:sldId id="1116" r:id="rId36"/>
    <p:sldId id="1105" r:id="rId37"/>
    <p:sldId id="1162" r:id="rId38"/>
    <p:sldId id="1163" r:id="rId39"/>
    <p:sldId id="1161" r:id="rId40"/>
    <p:sldId id="1165" r:id="rId4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936"/>
    <a:srgbClr val="73F8FF"/>
    <a:srgbClr val="FFFFFF"/>
    <a:srgbClr val="0000FF"/>
    <a:srgbClr val="4D994D"/>
    <a:srgbClr val="EBDA4E"/>
    <a:srgbClr val="FF0F06"/>
    <a:srgbClr val="FFC000"/>
    <a:srgbClr val="85C3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 varScale="1">
        <p:scale>
          <a:sx n="62" d="100"/>
          <a:sy n="62" d="100"/>
        </p:scale>
        <p:origin x="836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43D0-1D64-4616-8F54-22AAED132DA7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99379-5DDE-4B9D-921C-C57CB04754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794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C45DD-6B87-4AB2-B576-3E66D5A3FB4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20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315E7-C26C-42A5-92D6-679E2AB96F5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100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50717-66A3-8FAA-33BD-9BF4E56EA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B4488-8AEF-C8F5-3160-CCBB06E9C2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1A61A-FDF0-F1A7-56C5-7CBEEBB81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41774-811E-A9FD-83BE-0D5A997D0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CB6EB-B124-2449-95EB-04EC8599D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62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1EB-7B42-9D33-80C9-1A53C0C53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313BD-9321-7A70-CFC5-0AEF7761F7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53776-6905-DB29-970F-52D09ADA3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BAD2D-3CE3-093B-2942-01A10D6D9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FA0CB-3416-9017-6004-E17F343E5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078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B943C-BA65-C3C1-BBE5-710A5FEDED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B82BEE-4906-E446-37DD-A41D724D1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A8A42-8CB6-DE6B-1852-97602598D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4D012-5A6D-C58D-89BE-67E9FD80F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9EAEE-E0EF-379C-B16A-DF3ACAA63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76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8BC93-C795-8295-FE32-91C0D3CF8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60045-27E7-7DD3-1AC5-247D8BB66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7D45B-B992-8586-A25F-9F7F66AB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960ED-5C76-3B47-618C-F40C06DF5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112A7-2304-CBE1-AD75-07279F94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75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4D38B-AE12-DFAB-6BEB-CBFB16157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B4ABFB-5657-E95A-ECE7-AD2F3E7B4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9BAC1-04D1-1860-D98C-1397E867B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ECC15-6AC3-AAE8-D1E4-74B79A493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0B80F6-DC38-0DAE-7C27-061C660F8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72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82B9B-FC30-8124-B199-8EBFAEA1F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93E79-3187-F0ED-2E67-DD445DCF56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81E29-726E-34D6-B9B2-4AB557E9C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B99DDD-A61C-389A-C324-4051A52D4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DCE072-D11C-0E74-5C6C-8FC85F7AC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696325-7D59-EE56-282B-C0F42ED16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947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9C728-ED5F-D28A-4463-958C6B5A0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5725C-DA59-3DAD-4A2F-66BDD155A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5CBE32-937C-8C5E-5759-48F7118A7C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7AEE33-0704-3CD3-B235-76724DA4CF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B93483-A6C7-6607-FBD7-021D22D91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5A1029-9BEC-7A3A-BCD6-F20FB2672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04D649-3086-ECA9-24E6-0A9831FC0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4890D8-37B9-780F-B40C-01F3D1D73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523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F53FC-8E7A-6579-CE8D-DBD0B0741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7F9351-F3C4-13BF-96AB-A6E1CB0D8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53C21-FDFF-69A8-565B-6ACD7E3E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2C468B-44A6-FA77-BE50-5B4292480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67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655727-FB62-BBB9-DD5F-28604BCB1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D91B66-8871-B63D-5E1C-FA00B0C1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7E26C-57E2-0CFB-2C28-17902AEC7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171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C306B-C1EF-5E0B-A2DF-44946D899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42F88-D6EC-E370-D689-3131B169D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13BF62-EBAE-C322-A83C-CE0333BAA8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45B01-718E-01E3-23C0-FEA7B97FF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B2CD9-F2BC-8792-3E0C-7CF496E9A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66C56-C31A-EC35-F0FF-6062CCC6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33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ADABF-6ACE-526E-1DF0-42E28C00C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D3C275-9312-B84C-0925-FDDDA29F4E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3BF1C4-9091-5C95-202F-ADB5E7F12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6DDE4-AD4A-105A-F295-7EF68CBB4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81E9B-FB19-FA21-A9BA-DF0925314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7E8787-D7E8-BE40-6611-25FA22C32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56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E8FC13-E9B7-BE96-2BEE-9C9A3603A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45F98-F6D6-CFDD-DCB8-ADF8F65B6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D1B45-5F13-4663-A400-097C63A60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66017C-725D-43D9-A61E-8CEC0CA2E6AE}" type="datetimeFigureOut">
              <a:rPr kumimoji="1" lang="ja-JP" altLang="en-US" smtClean="0"/>
              <a:t>2025/1/11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D52B0-12BA-3E8C-4D1D-355556DDA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52BC8-0FFF-6C5D-69A5-C530FDA236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6C58DE-C400-4751-AF9E-3826DF37A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46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1424442/overview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tags" Target="../tags/tag13.xml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3.emf"/><Relationship Id="rId5" Type="http://schemas.openxmlformats.org/officeDocument/2006/relationships/tags" Target="../tags/tag15.xml"/><Relationship Id="rId10" Type="http://schemas.openxmlformats.org/officeDocument/2006/relationships/image" Target="../media/image32.png"/><Relationship Id="rId4" Type="http://schemas.openxmlformats.org/officeDocument/2006/relationships/tags" Target="../tags/tag14.xml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tags" Target="../tags/tag18.xml"/><Relationship Id="rId7" Type="http://schemas.openxmlformats.org/officeDocument/2006/relationships/image" Target="../media/image38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37.png"/><Relationship Id="rId5" Type="http://schemas.openxmlformats.org/officeDocument/2006/relationships/image" Target="../media/image36.e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tags" Target="../tags/tag31.xml"/><Relationship Id="rId18" Type="http://schemas.openxmlformats.org/officeDocument/2006/relationships/image" Target="../media/image41.png"/><Relationship Id="rId26" Type="http://schemas.openxmlformats.org/officeDocument/2006/relationships/hyperlink" Target="https://arxiv.org/abs/2010.13492" TargetMode="External"/><Relationship Id="rId3" Type="http://schemas.openxmlformats.org/officeDocument/2006/relationships/tags" Target="../tags/tag21.xml"/><Relationship Id="rId21" Type="http://schemas.openxmlformats.org/officeDocument/2006/relationships/image" Target="../media/image44.png"/><Relationship Id="rId34" Type="http://schemas.openxmlformats.org/officeDocument/2006/relationships/image" Target="../media/image56.png"/><Relationship Id="rId7" Type="http://schemas.openxmlformats.org/officeDocument/2006/relationships/tags" Target="../tags/tag25.xml"/><Relationship Id="rId12" Type="http://schemas.openxmlformats.org/officeDocument/2006/relationships/tags" Target="../tags/tag30.xml"/><Relationship Id="rId17" Type="http://schemas.openxmlformats.org/officeDocument/2006/relationships/slideLayout" Target="../slideLayouts/slideLayout7.xml"/><Relationship Id="rId25" Type="http://schemas.openxmlformats.org/officeDocument/2006/relationships/image" Target="../media/image48.png"/><Relationship Id="rId33" Type="http://schemas.openxmlformats.org/officeDocument/2006/relationships/image" Target="../media/image55.png"/><Relationship Id="rId2" Type="http://schemas.openxmlformats.org/officeDocument/2006/relationships/tags" Target="../tags/tag20.xml"/><Relationship Id="rId16" Type="http://schemas.openxmlformats.org/officeDocument/2006/relationships/tags" Target="../tags/tag34.xml"/><Relationship Id="rId20" Type="http://schemas.openxmlformats.org/officeDocument/2006/relationships/image" Target="../media/image43.png"/><Relationship Id="rId29" Type="http://schemas.openxmlformats.org/officeDocument/2006/relationships/image" Target="../media/image51.png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tags" Target="../tags/tag29.xml"/><Relationship Id="rId24" Type="http://schemas.openxmlformats.org/officeDocument/2006/relationships/image" Target="../media/image47.png"/><Relationship Id="rId32" Type="http://schemas.openxmlformats.org/officeDocument/2006/relationships/image" Target="../media/image54.png"/><Relationship Id="rId5" Type="http://schemas.openxmlformats.org/officeDocument/2006/relationships/tags" Target="../tags/tag23.xml"/><Relationship Id="rId15" Type="http://schemas.openxmlformats.org/officeDocument/2006/relationships/tags" Target="../tags/tag33.xml"/><Relationship Id="rId23" Type="http://schemas.openxmlformats.org/officeDocument/2006/relationships/image" Target="../media/image46.png"/><Relationship Id="rId28" Type="http://schemas.openxmlformats.org/officeDocument/2006/relationships/image" Target="../media/image50.png"/><Relationship Id="rId10" Type="http://schemas.openxmlformats.org/officeDocument/2006/relationships/tags" Target="../tags/tag28.xml"/><Relationship Id="rId19" Type="http://schemas.openxmlformats.org/officeDocument/2006/relationships/image" Target="../media/image42.png"/><Relationship Id="rId31" Type="http://schemas.openxmlformats.org/officeDocument/2006/relationships/image" Target="../media/image53.png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tags" Target="../tags/tag32.xml"/><Relationship Id="rId22" Type="http://schemas.openxmlformats.org/officeDocument/2006/relationships/image" Target="../media/image45.png"/><Relationship Id="rId27" Type="http://schemas.openxmlformats.org/officeDocument/2006/relationships/image" Target="../media/image49.png"/><Relationship Id="rId30" Type="http://schemas.openxmlformats.org/officeDocument/2006/relationships/image" Target="../media/image52.png"/><Relationship Id="rId35" Type="http://schemas.openxmlformats.org/officeDocument/2006/relationships/image" Target="../media/image57.png"/><Relationship Id="rId8" Type="http://schemas.openxmlformats.org/officeDocument/2006/relationships/tags" Target="../tags/tag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7" Type="http://schemas.openxmlformats.org/officeDocument/2006/relationships/image" Target="../media/image63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emf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01.17559" TargetMode="External"/><Relationship Id="rId3" Type="http://schemas.openxmlformats.org/officeDocument/2006/relationships/hyperlink" Target="https://arxiv.org/abs/2304.12792" TargetMode="External"/><Relationship Id="rId7" Type="http://schemas.openxmlformats.org/officeDocument/2006/relationships/image" Target="../media/image67.png"/><Relationship Id="rId2" Type="http://schemas.openxmlformats.org/officeDocument/2006/relationships/hyperlink" Target="https://arxiv.org/abs/1608.0223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hyperlink" Target="https://journals.aps.org/prl/abstract/10.1103/PhysRevLett.123.162301" TargetMode="External"/><Relationship Id="rId4" Type="http://schemas.openxmlformats.org/officeDocument/2006/relationships/image" Target="../media/image64.png"/><Relationship Id="rId9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309.3003" TargetMode="External"/><Relationship Id="rId13" Type="http://schemas.openxmlformats.org/officeDocument/2006/relationships/hyperlink" Target="https://arxiv.org/abs/1610.09853" TargetMode="External"/><Relationship Id="rId18" Type="http://schemas.openxmlformats.org/officeDocument/2006/relationships/hyperlink" Target="https://arxiv.org/abs/2308.04410" TargetMode="External"/><Relationship Id="rId26" Type="http://schemas.openxmlformats.org/officeDocument/2006/relationships/hyperlink" Target="https://arxiv.org/abs/2111.11237" TargetMode="External"/><Relationship Id="rId3" Type="http://schemas.openxmlformats.org/officeDocument/2006/relationships/tags" Target="../tags/tag37.xml"/><Relationship Id="rId21" Type="http://schemas.openxmlformats.org/officeDocument/2006/relationships/image" Target="../media/image71.png"/><Relationship Id="rId7" Type="http://schemas.openxmlformats.org/officeDocument/2006/relationships/hyperlink" Target="https://arxiv.org/abs/1305.3308" TargetMode="External"/><Relationship Id="rId12" Type="http://schemas.openxmlformats.org/officeDocument/2006/relationships/hyperlink" Target="https://arxiv.org/abs/1512.08864" TargetMode="External"/><Relationship Id="rId17" Type="http://schemas.openxmlformats.org/officeDocument/2006/relationships/hyperlink" Target="https://arxiv.org/abs/2004.01007" TargetMode="External"/><Relationship Id="rId25" Type="http://schemas.openxmlformats.org/officeDocument/2006/relationships/hyperlink" Target="https://arxiv.org/abs/1807.01673" TargetMode="External"/><Relationship Id="rId2" Type="http://schemas.openxmlformats.org/officeDocument/2006/relationships/tags" Target="../tags/tag36.xml"/><Relationship Id="rId16" Type="http://schemas.openxmlformats.org/officeDocument/2006/relationships/hyperlink" Target="https://arxiv.org/abs/1803.04322" TargetMode="External"/><Relationship Id="rId20" Type="http://schemas.openxmlformats.org/officeDocument/2006/relationships/image" Target="../media/image70.png"/><Relationship Id="rId1" Type="http://schemas.openxmlformats.org/officeDocument/2006/relationships/tags" Target="../tags/tag35.xml"/><Relationship Id="rId6" Type="http://schemas.openxmlformats.org/officeDocument/2006/relationships/hyperlink" Target="https://arxiv.org/abs/1103.1329" TargetMode="External"/><Relationship Id="rId11" Type="http://schemas.openxmlformats.org/officeDocument/2006/relationships/hyperlink" Target="https://arxiv.org/abs/1502.04407" TargetMode="External"/><Relationship Id="rId24" Type="http://schemas.openxmlformats.org/officeDocument/2006/relationships/hyperlink" Target="https://arxiv.org/abs/1607.08160" TargetMode="External"/><Relationship Id="rId5" Type="http://schemas.openxmlformats.org/officeDocument/2006/relationships/slideLayout" Target="../slideLayouts/slideLayout7.xml"/><Relationship Id="rId15" Type="http://schemas.openxmlformats.org/officeDocument/2006/relationships/hyperlink" Target="https://arxiv.org/abs/1711.03071" TargetMode="External"/><Relationship Id="rId23" Type="http://schemas.openxmlformats.org/officeDocument/2006/relationships/hyperlink" Target="https://arxiv.org/abs/1403.6094" TargetMode="External"/><Relationship Id="rId10" Type="http://schemas.openxmlformats.org/officeDocument/2006/relationships/hyperlink" Target="https://arxiv.org/abs/1411.7675" TargetMode="External"/><Relationship Id="rId19" Type="http://schemas.openxmlformats.org/officeDocument/2006/relationships/image" Target="../media/image69.png"/><Relationship Id="rId4" Type="http://schemas.openxmlformats.org/officeDocument/2006/relationships/tags" Target="../tags/tag38.xml"/><Relationship Id="rId9" Type="http://schemas.openxmlformats.org/officeDocument/2006/relationships/hyperlink" Target="https://arxiv.org/abs/1406.4586" TargetMode="External"/><Relationship Id="rId14" Type="http://schemas.openxmlformats.org/officeDocument/2006/relationships/hyperlink" Target="https://arxiv.org/abs/1802.04971" TargetMode="External"/><Relationship Id="rId22" Type="http://schemas.openxmlformats.org/officeDocument/2006/relationships/image" Target="../media/image7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emf"/><Relationship Id="rId7" Type="http://schemas.openxmlformats.org/officeDocument/2006/relationships/image" Target="../media/image78.emf"/><Relationship Id="rId12" Type="http://schemas.openxmlformats.org/officeDocument/2006/relationships/hyperlink" Target="https://arxiv.org/abs/2404.02032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hyperlink" Target="https://arxiv.org/abs/1512.03689" TargetMode="External"/><Relationship Id="rId5" Type="http://schemas.openxmlformats.org/officeDocument/2006/relationships/image" Target="../media/image76.png"/><Relationship Id="rId10" Type="http://schemas.openxmlformats.org/officeDocument/2006/relationships/image" Target="../media/image81.emf"/><Relationship Id="rId4" Type="http://schemas.openxmlformats.org/officeDocument/2006/relationships/image" Target="../media/image75.emf"/><Relationship Id="rId9" Type="http://schemas.openxmlformats.org/officeDocument/2006/relationships/image" Target="../media/image80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13" Type="http://schemas.openxmlformats.org/officeDocument/2006/relationships/hyperlink" Target="https://arxiv.org/abs/1509.06966" TargetMode="External"/><Relationship Id="rId3" Type="http://schemas.openxmlformats.org/officeDocument/2006/relationships/tags" Target="../tags/tag41.xml"/><Relationship Id="rId7" Type="http://schemas.openxmlformats.org/officeDocument/2006/relationships/image" Target="../media/image84.emf"/><Relationship Id="rId12" Type="http://schemas.openxmlformats.org/officeDocument/2006/relationships/hyperlink" Target="https://arxiv.org/abs/1504.07619" TargetMode="External"/><Relationship Id="rId17" Type="http://schemas.openxmlformats.org/officeDocument/2006/relationships/image" Target="../media/image90.emf"/><Relationship Id="rId2" Type="http://schemas.openxmlformats.org/officeDocument/2006/relationships/tags" Target="../tags/tag40.xml"/><Relationship Id="rId16" Type="http://schemas.openxmlformats.org/officeDocument/2006/relationships/image" Target="../media/image89.png"/><Relationship Id="rId1" Type="http://schemas.openxmlformats.org/officeDocument/2006/relationships/tags" Target="../tags/tag39.xml"/><Relationship Id="rId6" Type="http://schemas.openxmlformats.org/officeDocument/2006/relationships/image" Target="../media/image83.emf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5" Type="http://schemas.openxmlformats.org/officeDocument/2006/relationships/hyperlink" Target="https://arxiv.org/abs/2211.16150" TargetMode="External"/><Relationship Id="rId10" Type="http://schemas.openxmlformats.org/officeDocument/2006/relationships/image" Target="../media/image87.e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6.emf"/><Relationship Id="rId14" Type="http://schemas.openxmlformats.org/officeDocument/2006/relationships/hyperlink" Target="https://arxiv.org/abs/1903.1095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11.16150" TargetMode="External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hyperlink" Target="https://journals.aps.org/prx/abstract/10.1103/PhysRevX.14.011028" TargetMode="External"/><Relationship Id="rId7" Type="http://schemas.openxmlformats.org/officeDocument/2006/relationships/image" Target="../media/image95.png"/><Relationship Id="rId2" Type="http://schemas.openxmlformats.org/officeDocument/2006/relationships/hyperlink" Target="https://journals.aps.org/prl/abstract/10.1103/PhysRevLett.125.02230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emf"/><Relationship Id="rId5" Type="http://schemas.openxmlformats.org/officeDocument/2006/relationships/image" Target="../media/image101.bin"/><Relationship Id="rId4" Type="http://schemas.openxmlformats.org/officeDocument/2006/relationships/image" Target="../media/image10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105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13" Type="http://schemas.openxmlformats.org/officeDocument/2006/relationships/image" Target="../media/image107.png"/><Relationship Id="rId18" Type="http://schemas.openxmlformats.org/officeDocument/2006/relationships/image" Target="../media/image112.png"/><Relationship Id="rId3" Type="http://schemas.openxmlformats.org/officeDocument/2006/relationships/tags" Target="../tags/tag47.xml"/><Relationship Id="rId21" Type="http://schemas.openxmlformats.org/officeDocument/2006/relationships/image" Target="../media/image115.png"/><Relationship Id="rId7" Type="http://schemas.openxmlformats.org/officeDocument/2006/relationships/tags" Target="../tags/tag51.xml"/><Relationship Id="rId12" Type="http://schemas.openxmlformats.org/officeDocument/2006/relationships/image" Target="../media/image106.png"/><Relationship Id="rId17" Type="http://schemas.openxmlformats.org/officeDocument/2006/relationships/image" Target="../media/image111.png"/><Relationship Id="rId2" Type="http://schemas.openxmlformats.org/officeDocument/2006/relationships/tags" Target="../tags/tag46.xml"/><Relationship Id="rId16" Type="http://schemas.openxmlformats.org/officeDocument/2006/relationships/image" Target="../media/image110.png"/><Relationship Id="rId20" Type="http://schemas.openxmlformats.org/officeDocument/2006/relationships/image" Target="../media/image114.png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49.xml"/><Relationship Id="rId15" Type="http://schemas.openxmlformats.org/officeDocument/2006/relationships/image" Target="../media/image109.png"/><Relationship Id="rId10" Type="http://schemas.openxmlformats.org/officeDocument/2006/relationships/tags" Target="../tags/tag54.xml"/><Relationship Id="rId19" Type="http://schemas.openxmlformats.org/officeDocument/2006/relationships/image" Target="../media/image113.png"/><Relationship Id="rId4" Type="http://schemas.openxmlformats.org/officeDocument/2006/relationships/tags" Target="../tags/tag48.xml"/><Relationship Id="rId9" Type="http://schemas.openxmlformats.org/officeDocument/2006/relationships/tags" Target="../tags/tag53.xml"/><Relationship Id="rId14" Type="http://schemas.openxmlformats.org/officeDocument/2006/relationships/image" Target="../media/image10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tags" Target="../tags/tag67.xml"/><Relationship Id="rId18" Type="http://schemas.openxmlformats.org/officeDocument/2006/relationships/image" Target="../media/image117.png"/><Relationship Id="rId26" Type="http://schemas.openxmlformats.org/officeDocument/2006/relationships/image" Target="../media/image125.png"/><Relationship Id="rId3" Type="http://schemas.openxmlformats.org/officeDocument/2006/relationships/tags" Target="../tags/tag57.xml"/><Relationship Id="rId21" Type="http://schemas.openxmlformats.org/officeDocument/2006/relationships/image" Target="../media/image120.png"/><Relationship Id="rId7" Type="http://schemas.openxmlformats.org/officeDocument/2006/relationships/tags" Target="../tags/tag61.xml"/><Relationship Id="rId12" Type="http://schemas.openxmlformats.org/officeDocument/2006/relationships/tags" Target="../tags/tag66.xml"/><Relationship Id="rId17" Type="http://schemas.openxmlformats.org/officeDocument/2006/relationships/slideLayout" Target="../slideLayouts/slideLayout2.xml"/><Relationship Id="rId25" Type="http://schemas.openxmlformats.org/officeDocument/2006/relationships/image" Target="../media/image124.png"/><Relationship Id="rId33" Type="http://schemas.openxmlformats.org/officeDocument/2006/relationships/image" Target="../media/image132.png"/><Relationship Id="rId2" Type="http://schemas.openxmlformats.org/officeDocument/2006/relationships/tags" Target="../tags/tag56.xml"/><Relationship Id="rId16" Type="http://schemas.openxmlformats.org/officeDocument/2006/relationships/tags" Target="../tags/tag70.xml"/><Relationship Id="rId20" Type="http://schemas.openxmlformats.org/officeDocument/2006/relationships/image" Target="../media/image119.png"/><Relationship Id="rId29" Type="http://schemas.openxmlformats.org/officeDocument/2006/relationships/image" Target="../media/image128.png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tags" Target="../tags/tag65.xml"/><Relationship Id="rId24" Type="http://schemas.openxmlformats.org/officeDocument/2006/relationships/image" Target="../media/image123.png"/><Relationship Id="rId32" Type="http://schemas.openxmlformats.org/officeDocument/2006/relationships/image" Target="../media/image131.png"/><Relationship Id="rId5" Type="http://schemas.openxmlformats.org/officeDocument/2006/relationships/tags" Target="../tags/tag59.xml"/><Relationship Id="rId15" Type="http://schemas.openxmlformats.org/officeDocument/2006/relationships/tags" Target="../tags/tag69.xml"/><Relationship Id="rId23" Type="http://schemas.openxmlformats.org/officeDocument/2006/relationships/image" Target="../media/image122.png"/><Relationship Id="rId28" Type="http://schemas.openxmlformats.org/officeDocument/2006/relationships/image" Target="../media/image127.png"/><Relationship Id="rId10" Type="http://schemas.openxmlformats.org/officeDocument/2006/relationships/tags" Target="../tags/tag64.xml"/><Relationship Id="rId19" Type="http://schemas.openxmlformats.org/officeDocument/2006/relationships/image" Target="../media/image118.png"/><Relationship Id="rId31" Type="http://schemas.openxmlformats.org/officeDocument/2006/relationships/image" Target="../media/image130.png"/><Relationship Id="rId4" Type="http://schemas.openxmlformats.org/officeDocument/2006/relationships/tags" Target="../tags/tag58.xml"/><Relationship Id="rId9" Type="http://schemas.openxmlformats.org/officeDocument/2006/relationships/tags" Target="../tags/tag63.xml"/><Relationship Id="rId14" Type="http://schemas.openxmlformats.org/officeDocument/2006/relationships/tags" Target="../tags/tag68.xml"/><Relationship Id="rId22" Type="http://schemas.openxmlformats.org/officeDocument/2006/relationships/image" Target="../media/image121.png"/><Relationship Id="rId27" Type="http://schemas.openxmlformats.org/officeDocument/2006/relationships/image" Target="../media/image126.png"/><Relationship Id="rId30" Type="http://schemas.openxmlformats.org/officeDocument/2006/relationships/image" Target="../media/image129.png"/><Relationship Id="rId8" Type="http://schemas.openxmlformats.org/officeDocument/2006/relationships/tags" Target="../tags/tag6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137.png"/><Relationship Id="rId3" Type="http://schemas.openxmlformats.org/officeDocument/2006/relationships/tags" Target="../tags/tag73.xml"/><Relationship Id="rId21" Type="http://schemas.openxmlformats.org/officeDocument/2006/relationships/image" Target="../media/image140.png"/><Relationship Id="rId7" Type="http://schemas.openxmlformats.org/officeDocument/2006/relationships/tags" Target="../tags/tag77.xml"/><Relationship Id="rId12" Type="http://schemas.openxmlformats.org/officeDocument/2006/relationships/tags" Target="../tags/tag82.xml"/><Relationship Id="rId17" Type="http://schemas.openxmlformats.org/officeDocument/2006/relationships/image" Target="../media/image136.png"/><Relationship Id="rId2" Type="http://schemas.openxmlformats.org/officeDocument/2006/relationships/tags" Target="../tags/tag72.xml"/><Relationship Id="rId16" Type="http://schemas.openxmlformats.org/officeDocument/2006/relationships/image" Target="../media/image135.png"/><Relationship Id="rId20" Type="http://schemas.openxmlformats.org/officeDocument/2006/relationships/image" Target="../media/image139.png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tags" Target="../tags/tag81.xml"/><Relationship Id="rId24" Type="http://schemas.openxmlformats.org/officeDocument/2006/relationships/image" Target="../media/image143.png"/><Relationship Id="rId5" Type="http://schemas.openxmlformats.org/officeDocument/2006/relationships/tags" Target="../tags/tag75.xml"/><Relationship Id="rId15" Type="http://schemas.openxmlformats.org/officeDocument/2006/relationships/image" Target="../media/image134.png"/><Relationship Id="rId23" Type="http://schemas.openxmlformats.org/officeDocument/2006/relationships/image" Target="../media/image142.png"/><Relationship Id="rId10" Type="http://schemas.openxmlformats.org/officeDocument/2006/relationships/tags" Target="../tags/tag80.xml"/><Relationship Id="rId19" Type="http://schemas.openxmlformats.org/officeDocument/2006/relationships/image" Target="../media/image138.png"/><Relationship Id="rId4" Type="http://schemas.openxmlformats.org/officeDocument/2006/relationships/tags" Target="../tags/tag74.xml"/><Relationship Id="rId9" Type="http://schemas.openxmlformats.org/officeDocument/2006/relationships/tags" Target="../tags/tag79.xml"/><Relationship Id="rId14" Type="http://schemas.openxmlformats.org/officeDocument/2006/relationships/image" Target="../media/image133.png"/><Relationship Id="rId22" Type="http://schemas.openxmlformats.org/officeDocument/2006/relationships/image" Target="../media/image14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13" Type="http://schemas.openxmlformats.org/officeDocument/2006/relationships/image" Target="../media/image148.png"/><Relationship Id="rId3" Type="http://schemas.openxmlformats.org/officeDocument/2006/relationships/tags" Target="../tags/tag8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47.png"/><Relationship Id="rId17" Type="http://schemas.openxmlformats.org/officeDocument/2006/relationships/hyperlink" Target="https://arxiv.org/abs/2304.01009" TargetMode="External"/><Relationship Id="rId2" Type="http://schemas.openxmlformats.org/officeDocument/2006/relationships/tags" Target="../tags/tag84.xml"/><Relationship Id="rId16" Type="http://schemas.openxmlformats.org/officeDocument/2006/relationships/hyperlink" Target="https://arxiv.org/abs/2107.14231" TargetMode="Externa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image" Target="../media/image146.png"/><Relationship Id="rId5" Type="http://schemas.openxmlformats.org/officeDocument/2006/relationships/tags" Target="../tags/tag87.xml"/><Relationship Id="rId15" Type="http://schemas.openxmlformats.org/officeDocument/2006/relationships/hyperlink" Target="https://arxiv.org/abs/2010.01608" TargetMode="External"/><Relationship Id="rId10" Type="http://schemas.openxmlformats.org/officeDocument/2006/relationships/hyperlink" Target="https://arxiv.org/abs/1901.06615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145.png"/><Relationship Id="rId14" Type="http://schemas.openxmlformats.org/officeDocument/2006/relationships/image" Target="../media/image1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1609.00747" TargetMode="Externa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13" Type="http://schemas.openxmlformats.org/officeDocument/2006/relationships/image" Target="../media/image151.png"/><Relationship Id="rId18" Type="http://schemas.openxmlformats.org/officeDocument/2006/relationships/image" Target="../media/image121.png"/><Relationship Id="rId3" Type="http://schemas.openxmlformats.org/officeDocument/2006/relationships/tags" Target="../tags/tag91.xml"/><Relationship Id="rId21" Type="http://schemas.openxmlformats.org/officeDocument/2006/relationships/image" Target="../media/image124.png"/><Relationship Id="rId7" Type="http://schemas.openxmlformats.org/officeDocument/2006/relationships/tags" Target="../tags/tag95.xml"/><Relationship Id="rId12" Type="http://schemas.openxmlformats.org/officeDocument/2006/relationships/image" Target="../media/image150.png"/><Relationship Id="rId17" Type="http://schemas.openxmlformats.org/officeDocument/2006/relationships/image" Target="../media/image120.png"/><Relationship Id="rId2" Type="http://schemas.openxmlformats.org/officeDocument/2006/relationships/tags" Target="../tags/tag90.xml"/><Relationship Id="rId16" Type="http://schemas.openxmlformats.org/officeDocument/2006/relationships/image" Target="../media/image119.png"/><Relationship Id="rId20" Type="http://schemas.openxmlformats.org/officeDocument/2006/relationships/image" Target="../media/image123.png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93.xml"/><Relationship Id="rId15" Type="http://schemas.openxmlformats.org/officeDocument/2006/relationships/image" Target="../media/image118.png"/><Relationship Id="rId10" Type="http://schemas.openxmlformats.org/officeDocument/2006/relationships/tags" Target="../tags/tag98.xml"/><Relationship Id="rId19" Type="http://schemas.openxmlformats.org/officeDocument/2006/relationships/image" Target="../media/image122.png"/><Relationship Id="rId4" Type="http://schemas.openxmlformats.org/officeDocument/2006/relationships/tags" Target="../tags/tag92.xml"/><Relationship Id="rId9" Type="http://schemas.openxmlformats.org/officeDocument/2006/relationships/tags" Target="../tags/tag97.xml"/><Relationship Id="rId14" Type="http://schemas.openxmlformats.org/officeDocument/2006/relationships/image" Target="../media/image11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13" Type="http://schemas.openxmlformats.org/officeDocument/2006/relationships/image" Target="../media/image127.png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12" Type="http://schemas.openxmlformats.org/officeDocument/2006/relationships/image" Target="../media/image126.png"/><Relationship Id="rId17" Type="http://schemas.openxmlformats.org/officeDocument/2006/relationships/image" Target="../media/image153.png"/><Relationship Id="rId2" Type="http://schemas.openxmlformats.org/officeDocument/2006/relationships/tags" Target="../tags/tag100.xml"/><Relationship Id="rId16" Type="http://schemas.openxmlformats.org/officeDocument/2006/relationships/image" Target="../media/image130.png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image" Target="../media/image125.png"/><Relationship Id="rId5" Type="http://schemas.openxmlformats.org/officeDocument/2006/relationships/tags" Target="../tags/tag103.xml"/><Relationship Id="rId15" Type="http://schemas.openxmlformats.org/officeDocument/2006/relationships/image" Target="../media/image129.png"/><Relationship Id="rId10" Type="http://schemas.openxmlformats.org/officeDocument/2006/relationships/image" Target="../media/image152.png"/><Relationship Id="rId4" Type="http://schemas.openxmlformats.org/officeDocument/2006/relationships/tags" Target="../tags/tag102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2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tags" Target="../tags/tag109.xml"/><Relationship Id="rId7" Type="http://schemas.openxmlformats.org/officeDocument/2006/relationships/image" Target="../media/image104.png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103.png"/><Relationship Id="rId5" Type="http://schemas.openxmlformats.org/officeDocument/2006/relationships/image" Target="../media/image154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5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tags" Target="../tags/tag112.xml"/><Relationship Id="rId7" Type="http://schemas.openxmlformats.org/officeDocument/2006/relationships/image" Target="../media/image159.png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image" Target="../media/image158.png"/><Relationship Id="rId11" Type="http://schemas.openxmlformats.org/officeDocument/2006/relationships/hyperlink" Target="https://arxiv.org/abs/2409.07096" TargetMode="External"/><Relationship Id="rId5" Type="http://schemas.openxmlformats.org/officeDocument/2006/relationships/image" Target="../media/image157.png"/><Relationship Id="rId10" Type="http://schemas.openxmlformats.org/officeDocument/2006/relationships/hyperlink" Target="https://arxiv.org/abs/2402.18601" TargetMode="External"/><Relationship Id="rId4" Type="http://schemas.openxmlformats.org/officeDocument/2006/relationships/slideLayout" Target="../slideLayouts/slideLayout2.xml"/><Relationship Id="rId9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4.png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6" Type="http://schemas.openxmlformats.org/officeDocument/2006/relationships/image" Target="../media/image163.png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3" Type="http://schemas.openxmlformats.org/officeDocument/2006/relationships/tags" Target="../tags/tag117.xml"/><Relationship Id="rId7" Type="http://schemas.openxmlformats.org/officeDocument/2006/relationships/image" Target="../media/image165.png"/><Relationship Id="rId12" Type="http://schemas.openxmlformats.org/officeDocument/2006/relationships/image" Target="../media/image170.png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69.png"/><Relationship Id="rId5" Type="http://schemas.openxmlformats.org/officeDocument/2006/relationships/tags" Target="../tags/tag119.xml"/><Relationship Id="rId10" Type="http://schemas.openxmlformats.org/officeDocument/2006/relationships/image" Target="../media/image168.png"/><Relationship Id="rId4" Type="http://schemas.openxmlformats.org/officeDocument/2006/relationships/tags" Target="../tags/tag118.xml"/><Relationship Id="rId9" Type="http://schemas.openxmlformats.org/officeDocument/2006/relationships/image" Target="../media/image16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png"/><Relationship Id="rId3" Type="http://schemas.openxmlformats.org/officeDocument/2006/relationships/tags" Target="../tags/tag122.xml"/><Relationship Id="rId7" Type="http://schemas.openxmlformats.org/officeDocument/2006/relationships/image" Target="../media/image171.png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75.png"/><Relationship Id="rId5" Type="http://schemas.openxmlformats.org/officeDocument/2006/relationships/tags" Target="../tags/tag124.xml"/><Relationship Id="rId10" Type="http://schemas.openxmlformats.org/officeDocument/2006/relationships/image" Target="../media/image174.png"/><Relationship Id="rId4" Type="http://schemas.openxmlformats.org/officeDocument/2006/relationships/tags" Target="../tags/tag123.xml"/><Relationship Id="rId9" Type="http://schemas.openxmlformats.org/officeDocument/2006/relationships/image" Target="../media/image17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132.xml"/><Relationship Id="rId13" Type="http://schemas.openxmlformats.org/officeDocument/2006/relationships/image" Target="../media/image178.png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../media/image177.png"/><Relationship Id="rId17" Type="http://schemas.openxmlformats.org/officeDocument/2006/relationships/image" Target="../media/image182.png"/><Relationship Id="rId2" Type="http://schemas.openxmlformats.org/officeDocument/2006/relationships/tags" Target="../tags/tag126.xml"/><Relationship Id="rId16" Type="http://schemas.openxmlformats.org/officeDocument/2006/relationships/image" Target="../media/image181.png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176.png"/><Relationship Id="rId5" Type="http://schemas.openxmlformats.org/officeDocument/2006/relationships/tags" Target="../tags/tag129.xml"/><Relationship Id="rId15" Type="http://schemas.openxmlformats.org/officeDocument/2006/relationships/image" Target="../media/image180.png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28.xml"/><Relationship Id="rId9" Type="http://schemas.openxmlformats.org/officeDocument/2006/relationships/tags" Target="../tags/tag133.xml"/><Relationship Id="rId14" Type="http://schemas.openxmlformats.org/officeDocument/2006/relationships/image" Target="../media/image17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3" Type="http://schemas.openxmlformats.org/officeDocument/2006/relationships/tags" Target="../tags/tag136.xml"/><Relationship Id="rId7" Type="http://schemas.openxmlformats.org/officeDocument/2006/relationships/image" Target="../media/image184.png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image" Target="../media/image183.png"/><Relationship Id="rId5" Type="http://schemas.openxmlformats.org/officeDocument/2006/relationships/hyperlink" Target="https://arxiv.org/abs/1607.01513" TargetMode="External"/><Relationship Id="rId4" Type="http://schemas.openxmlformats.org/officeDocument/2006/relationships/slideLayout" Target="../slideLayouts/slideLayout2.xml"/><Relationship Id="rId9" Type="http://schemas.openxmlformats.org/officeDocument/2006/relationships/hyperlink" Target="https://arxiv.org/abs/1608.00336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6.png"/><Relationship Id="rId13" Type="http://schemas.openxmlformats.org/officeDocument/2006/relationships/hyperlink" Target="https://arxiv.org/abs/2305.03865" TargetMode="External"/><Relationship Id="rId3" Type="http://schemas.openxmlformats.org/officeDocument/2006/relationships/tags" Target="../tags/tag139.xml"/><Relationship Id="rId7" Type="http://schemas.openxmlformats.org/officeDocument/2006/relationships/hyperlink" Target="https://arxiv.org/abs/2409.18652" TargetMode="External"/><Relationship Id="rId12" Type="http://schemas.openxmlformats.org/officeDocument/2006/relationships/image" Target="../media/image190.png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89.png"/><Relationship Id="rId5" Type="http://schemas.openxmlformats.org/officeDocument/2006/relationships/tags" Target="../tags/tag141.xml"/><Relationship Id="rId10" Type="http://schemas.openxmlformats.org/officeDocument/2006/relationships/image" Target="../media/image188.png"/><Relationship Id="rId4" Type="http://schemas.openxmlformats.org/officeDocument/2006/relationships/tags" Target="../tags/tag140.xml"/><Relationship Id="rId9" Type="http://schemas.openxmlformats.org/officeDocument/2006/relationships/image" Target="../media/image18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12" Type="http://schemas.openxmlformats.org/officeDocument/2006/relationships/image" Target="../media/image1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1.jpeg"/><Relationship Id="rId11" Type="http://schemas.openxmlformats.org/officeDocument/2006/relationships/image" Target="../media/image14.png"/><Relationship Id="rId5" Type="http://schemas.openxmlformats.org/officeDocument/2006/relationships/image" Target="../media/image10.jpeg"/><Relationship Id="rId10" Type="http://schemas.openxmlformats.org/officeDocument/2006/relationships/image" Target="../media/image9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image" Target="../media/image19.emf"/><Relationship Id="rId17" Type="http://schemas.openxmlformats.org/officeDocument/2006/relationships/image" Target="../media/image24.png"/><Relationship Id="rId2" Type="http://schemas.openxmlformats.org/officeDocument/2006/relationships/tags" Target="../tags/tag4.xml"/><Relationship Id="rId16" Type="http://schemas.openxmlformats.org/officeDocument/2006/relationships/image" Target="../media/image23.pn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18.emf"/><Relationship Id="rId5" Type="http://schemas.openxmlformats.org/officeDocument/2006/relationships/tags" Target="../tags/tag7.xml"/><Relationship Id="rId15" Type="http://schemas.openxmlformats.org/officeDocument/2006/relationships/image" Target="../media/image22.png"/><Relationship Id="rId10" Type="http://schemas.openxmlformats.org/officeDocument/2006/relationships/image" Target="../media/image17.emf"/><Relationship Id="rId4" Type="http://schemas.openxmlformats.org/officeDocument/2006/relationships/tags" Target="../tags/tag6.xml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hyperlink" Target="https://arxiv.org/abs/1209.2663" TargetMode="External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F1067-43DE-EC5E-C5E6-58E13ABB8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6998E3-FE6A-956F-4A02-CE6DF2FDC40A}"/>
              </a:ext>
            </a:extLst>
          </p:cNvPr>
          <p:cNvSpPr txBox="1"/>
          <p:nvPr/>
        </p:nvSpPr>
        <p:spPr>
          <a:xfrm>
            <a:off x="2164967" y="6219138"/>
            <a:ext cx="6947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hlinkClick r:id="rId2"/>
              </a:rPr>
              <a:t>10</a:t>
            </a:r>
            <a:r>
              <a:rPr kumimoji="1" lang="en-US" altLang="ja-JP" sz="2000" baseline="30000" dirty="0">
                <a:hlinkClick r:id="rId2"/>
              </a:rPr>
              <a:t>th</a:t>
            </a:r>
            <a:r>
              <a:rPr kumimoji="1" lang="en-US" altLang="ja-JP" sz="2000" dirty="0">
                <a:hlinkClick r:id="rId2"/>
              </a:rPr>
              <a:t> Asian Triangle Heavy Ion Conference (ATHIC 2025)</a:t>
            </a:r>
            <a:r>
              <a:rPr kumimoji="1" lang="en-US" altLang="ja-JP" sz="2000" dirty="0"/>
              <a:t>, Jan. 13</a:t>
            </a:r>
            <a:endParaRPr kumimoji="1" lang="ja-JP" alt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11D546-2F52-1655-2C7E-9D3921F496A0}"/>
              </a:ext>
            </a:extLst>
          </p:cNvPr>
          <p:cNvSpPr txBox="1"/>
          <p:nvPr/>
        </p:nvSpPr>
        <p:spPr>
          <a:xfrm>
            <a:off x="1104749" y="654331"/>
            <a:ext cx="98875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dirty="0"/>
              <a:t>The physics of strong electromagnetic fields in heavy ion collisions</a:t>
            </a:r>
            <a:endParaRPr lang="ja-JP" altLang="en-US" sz="2800" dirty="0"/>
          </a:p>
        </p:txBody>
      </p:sp>
      <p:sp>
        <p:nvSpPr>
          <p:cNvPr id="7" name="テキスト ボックス 2">
            <a:extLst>
              <a:ext uri="{FF2B5EF4-FFF2-40B4-BE49-F238E27FC236}">
                <a16:creationId xmlns:a16="http://schemas.microsoft.com/office/drawing/2014/main" id="{0652E77E-8AE2-13E2-C578-2B110108DDAA}"/>
              </a:ext>
            </a:extLst>
          </p:cNvPr>
          <p:cNvSpPr txBox="1"/>
          <p:nvPr/>
        </p:nvSpPr>
        <p:spPr>
          <a:xfrm>
            <a:off x="3954898" y="5249562"/>
            <a:ext cx="35067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/>
              <a:t>Koichi Hattori</a:t>
            </a:r>
          </a:p>
          <a:p>
            <a:pPr algn="ctr"/>
            <a:r>
              <a:rPr lang="en-US" altLang="ja-JP" sz="2800" dirty="0"/>
              <a:t>Zhejiang University</a:t>
            </a:r>
            <a:endParaRPr lang="ja-JP" altLang="en-US" sz="2800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F281FC29-8212-B676-1632-81C4A393A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082" y="4643494"/>
            <a:ext cx="1560175" cy="156017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CD386F2-634D-0847-A1C6-200C74A14AC3}"/>
              </a:ext>
            </a:extLst>
          </p:cNvPr>
          <p:cNvGrpSpPr/>
          <p:nvPr/>
        </p:nvGrpSpPr>
        <p:grpSpPr>
          <a:xfrm>
            <a:off x="6792172" y="1816451"/>
            <a:ext cx="1203073" cy="1359617"/>
            <a:chOff x="1250630" y="2046116"/>
            <a:chExt cx="1976412" cy="2329334"/>
          </a:xfrm>
        </p:grpSpPr>
        <p:sp>
          <p:nvSpPr>
            <p:cNvPr id="26" name="円/楕円 46 1">
              <a:extLst>
                <a:ext uri="{FF2B5EF4-FFF2-40B4-BE49-F238E27FC236}">
                  <a16:creationId xmlns:a16="http://schemas.microsoft.com/office/drawing/2014/main" id="{A5CFBDD5-7681-A1F4-B852-0988D83D69C3}"/>
                </a:ext>
              </a:extLst>
            </p:cNvPr>
            <p:cNvSpPr/>
            <p:nvPr/>
          </p:nvSpPr>
          <p:spPr>
            <a:xfrm>
              <a:off x="1250630" y="2046116"/>
              <a:ext cx="1976412" cy="1527502"/>
            </a:xfrm>
            <a:prstGeom prst="ellipse">
              <a:avLst/>
            </a:prstGeom>
            <a:solidFill>
              <a:srgbClr val="00B0F0"/>
            </a:solidFill>
            <a:effectLst>
              <a:outerShdw blurRad="381000" dist="114300" dir="1800000" sx="68000" sy="68000" rotWithShape="0">
                <a:srgbClr val="000000">
                  <a:alpha val="50000"/>
                </a:srgbClr>
              </a:outerShdw>
            </a:effectLst>
            <a:scene3d>
              <a:camera prst="isometricOffAxis2Top"/>
              <a:lightRig rig="threePt" dir="t"/>
            </a:scene3d>
            <a:sp3d extrusionH="57150" prstMaterial="softEdge">
              <a:bevelT w="635000" h="635000"/>
              <a:bevelB w="635000" h="6350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350" dirty="0"/>
                <a:t>Z</a:t>
              </a:r>
              <a:endParaRPr lang="ja-JP" altLang="en-US" sz="135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66853F-2173-AB92-66C1-BC29044E409C}"/>
                </a:ext>
              </a:extLst>
            </p:cNvPr>
            <p:cNvSpPr txBox="1"/>
            <p:nvPr/>
          </p:nvSpPr>
          <p:spPr>
            <a:xfrm>
              <a:off x="1656573" y="3557911"/>
              <a:ext cx="661190" cy="8175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</a:rPr>
                <a:t>Z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012E5F9-8984-9209-8249-35D283794B0B}"/>
              </a:ext>
            </a:extLst>
          </p:cNvPr>
          <p:cNvSpPr/>
          <p:nvPr/>
        </p:nvSpPr>
        <p:spPr bwMode="auto">
          <a:xfrm>
            <a:off x="4921320" y="2368381"/>
            <a:ext cx="970820" cy="1509294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CCFF66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/>
          </a:p>
        </p:txBody>
      </p:sp>
      <p:sp>
        <p:nvSpPr>
          <p:cNvPr id="12" name="右矢印 11">
            <a:extLst>
              <a:ext uri="{FF2B5EF4-FFF2-40B4-BE49-F238E27FC236}">
                <a16:creationId xmlns:a16="http://schemas.microsoft.com/office/drawing/2014/main" id="{21E0765A-B7E8-5C0E-B8D4-665B363A3276}"/>
              </a:ext>
            </a:extLst>
          </p:cNvPr>
          <p:cNvSpPr/>
          <p:nvPr/>
        </p:nvSpPr>
        <p:spPr bwMode="auto">
          <a:xfrm>
            <a:off x="4002243" y="2867850"/>
            <a:ext cx="1267166" cy="24164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isometricTopUp">
              <a:rot lat="19054185" lon="18830481" rev="3055987"/>
            </a:camera>
            <a:lightRig rig="threePt" dir="t"/>
          </a:scene3d>
          <a:sp3d extrusionH="57150" prstMaterial="matte">
            <a:extrusionClr>
              <a:schemeClr val="accent4">
                <a:lumMod val="20000"/>
                <a:lumOff val="80000"/>
              </a:schemeClr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0" dirty="0">
              <a:solidFill>
                <a:srgbClr val="00B050"/>
              </a:solidFill>
            </a:endParaRPr>
          </a:p>
        </p:txBody>
      </p:sp>
      <p:sp>
        <p:nvSpPr>
          <p:cNvPr id="13" name="右矢印 12">
            <a:extLst>
              <a:ext uri="{FF2B5EF4-FFF2-40B4-BE49-F238E27FC236}">
                <a16:creationId xmlns:a16="http://schemas.microsoft.com/office/drawing/2014/main" id="{5AA5EDF9-21F6-27D2-27C3-9FB3591898F5}"/>
              </a:ext>
            </a:extLst>
          </p:cNvPr>
          <p:cNvSpPr/>
          <p:nvPr/>
        </p:nvSpPr>
        <p:spPr bwMode="auto">
          <a:xfrm flipH="1" flipV="1">
            <a:off x="5750040" y="2946876"/>
            <a:ext cx="1266619" cy="324085"/>
          </a:xfrm>
          <a:prstGeom prst="rightArrow">
            <a:avLst/>
          </a:prstGeom>
          <a:solidFill>
            <a:srgbClr val="00B0F0"/>
          </a:solidFill>
          <a:ln cmpd="sng">
            <a:solidFill>
              <a:schemeClr val="bg1"/>
            </a:solidFill>
          </a:ln>
          <a:scene3d>
            <a:camera prst="isometricTopUp">
              <a:rot lat="19054185" lon="18830481" rev="3055987"/>
            </a:camera>
            <a:lightRig rig="threePt" dir="t"/>
          </a:scene3d>
          <a:sp3d extrusionH="57150" prstMaterial="matte">
            <a:extrusionClr>
              <a:schemeClr val="accent4">
                <a:lumMod val="20000"/>
                <a:lumOff val="80000"/>
              </a:schemeClr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0" dirty="0">
              <a:solidFill>
                <a:srgbClr val="00B050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718E83A-2503-E9FC-9D71-582FC1DB08F2}"/>
              </a:ext>
            </a:extLst>
          </p:cNvPr>
          <p:cNvGrpSpPr/>
          <p:nvPr/>
        </p:nvGrpSpPr>
        <p:grpSpPr>
          <a:xfrm>
            <a:off x="3815318" y="1869310"/>
            <a:ext cx="2030009" cy="1790863"/>
            <a:chOff x="2889035" y="1375408"/>
            <a:chExt cx="2364950" cy="2629656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3" name="円弧 19">
              <a:extLst>
                <a:ext uri="{FF2B5EF4-FFF2-40B4-BE49-F238E27FC236}">
                  <a16:creationId xmlns:a16="http://schemas.microsoft.com/office/drawing/2014/main" id="{1430D346-B796-43B2-A640-04E88025ED1F}"/>
                </a:ext>
              </a:extLst>
            </p:cNvPr>
            <p:cNvSpPr/>
            <p:nvPr/>
          </p:nvSpPr>
          <p:spPr>
            <a:xfrm flipH="1">
              <a:off x="2889035" y="1375408"/>
              <a:ext cx="2364950" cy="2629656"/>
            </a:xfrm>
            <a:prstGeom prst="arc">
              <a:avLst>
                <a:gd name="adj1" fmla="val 11875548"/>
                <a:gd name="adj2" fmla="val 2437541"/>
              </a:avLst>
            </a:prstGeom>
            <a:ln w="66675" cap="rnd" cmpd="sng">
              <a:solidFill>
                <a:srgbClr val="00B050"/>
              </a:solidFill>
              <a:headEnd type="triangle" w="med" len="med"/>
              <a:tailEnd type="none" w="med" len="med"/>
            </a:ln>
            <a:scene3d>
              <a:camera prst="isometricRightUp">
                <a:rot lat="19786994" lon="17567926" rev="21062887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24" name="円弧 20">
              <a:extLst>
                <a:ext uri="{FF2B5EF4-FFF2-40B4-BE49-F238E27FC236}">
                  <a16:creationId xmlns:a16="http://schemas.microsoft.com/office/drawing/2014/main" id="{907F367B-0E06-312D-594C-2883B9A2DA6E}"/>
                </a:ext>
              </a:extLst>
            </p:cNvPr>
            <p:cNvSpPr/>
            <p:nvPr/>
          </p:nvSpPr>
          <p:spPr>
            <a:xfrm flipH="1">
              <a:off x="3413960" y="1502894"/>
              <a:ext cx="1204146" cy="2294255"/>
            </a:xfrm>
            <a:prstGeom prst="arc">
              <a:avLst>
                <a:gd name="adj1" fmla="val 11243535"/>
                <a:gd name="adj2" fmla="val 2706806"/>
              </a:avLst>
            </a:prstGeom>
            <a:ln w="66675" cap="rnd" cmpd="sng">
              <a:solidFill>
                <a:srgbClr val="00B050"/>
              </a:solidFill>
              <a:headEnd type="triangle" w="med" len="med"/>
              <a:tailEnd type="none" w="med" len="med"/>
            </a:ln>
            <a:scene3d>
              <a:camera prst="isometricRightUp">
                <a:rot lat="20082133" lon="17848202" rev="21545114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25" name="円弧 21">
              <a:extLst>
                <a:ext uri="{FF2B5EF4-FFF2-40B4-BE49-F238E27FC236}">
                  <a16:creationId xmlns:a16="http://schemas.microsoft.com/office/drawing/2014/main" id="{A631E4B3-7A69-D1D5-F8F5-FFAEBC72BD62}"/>
                </a:ext>
              </a:extLst>
            </p:cNvPr>
            <p:cNvSpPr/>
            <p:nvPr/>
          </p:nvSpPr>
          <p:spPr>
            <a:xfrm flipH="1">
              <a:off x="3651382" y="1668760"/>
              <a:ext cx="660430" cy="1978851"/>
            </a:xfrm>
            <a:prstGeom prst="arc">
              <a:avLst>
                <a:gd name="adj1" fmla="val 11867436"/>
                <a:gd name="adj2" fmla="val 3373907"/>
              </a:avLst>
            </a:prstGeom>
            <a:ln w="66675" cap="rnd" cmpd="sng">
              <a:solidFill>
                <a:srgbClr val="00B050"/>
              </a:solidFill>
              <a:headEnd type="triangle" w="med" len="med"/>
              <a:tailEnd type="none" w="med" len="med"/>
            </a:ln>
            <a:scene3d>
              <a:camera prst="isometricRightUp">
                <a:rot lat="19782168" lon="17853733" rev="21542532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B74A400-76ED-238D-79CA-E8F70EADCFAD}"/>
              </a:ext>
            </a:extLst>
          </p:cNvPr>
          <p:cNvGrpSpPr/>
          <p:nvPr/>
        </p:nvGrpSpPr>
        <p:grpSpPr>
          <a:xfrm>
            <a:off x="5617270" y="2412773"/>
            <a:ext cx="1071493" cy="1509294"/>
            <a:chOff x="4514565" y="2078563"/>
            <a:chExt cx="1514369" cy="2232248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1" name="円弧 17">
              <a:extLst>
                <a:ext uri="{FF2B5EF4-FFF2-40B4-BE49-F238E27FC236}">
                  <a16:creationId xmlns:a16="http://schemas.microsoft.com/office/drawing/2014/main" id="{48D09AF3-E541-EF49-E0D2-10963F5EF4C7}"/>
                </a:ext>
              </a:extLst>
            </p:cNvPr>
            <p:cNvSpPr/>
            <p:nvPr/>
          </p:nvSpPr>
          <p:spPr>
            <a:xfrm>
              <a:off x="4713512" y="2324491"/>
              <a:ext cx="1137333" cy="1842304"/>
            </a:xfrm>
            <a:prstGeom prst="arc">
              <a:avLst>
                <a:gd name="adj1" fmla="val 11955876"/>
                <a:gd name="adj2" fmla="val 8640163"/>
              </a:avLst>
            </a:prstGeom>
            <a:ln w="66675" cap="rnd" cmpd="sng">
              <a:solidFill>
                <a:srgbClr val="00B050">
                  <a:alpha val="87000"/>
                </a:srgbClr>
              </a:solidFill>
              <a:headEnd type="triangle" w="med" len="med"/>
              <a:tailEnd type="none" w="med" len="med"/>
            </a:ln>
            <a:scene3d>
              <a:camera prst="isometricLeftDown">
                <a:rot lat="198" lon="2972752" rev="324973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22" name="円弧 18">
              <a:extLst>
                <a:ext uri="{FF2B5EF4-FFF2-40B4-BE49-F238E27FC236}">
                  <a16:creationId xmlns:a16="http://schemas.microsoft.com/office/drawing/2014/main" id="{89F0C451-C6AA-0763-8967-A6939408BE69}"/>
                </a:ext>
              </a:extLst>
            </p:cNvPr>
            <p:cNvSpPr/>
            <p:nvPr/>
          </p:nvSpPr>
          <p:spPr>
            <a:xfrm>
              <a:off x="4865911" y="2582619"/>
              <a:ext cx="833111" cy="1349511"/>
            </a:xfrm>
            <a:prstGeom prst="arc">
              <a:avLst>
                <a:gd name="adj1" fmla="val 12286575"/>
                <a:gd name="adj2" fmla="val 8316086"/>
              </a:avLst>
            </a:prstGeom>
            <a:ln w="66675" cap="rnd" cmpd="sng">
              <a:solidFill>
                <a:srgbClr val="00B050">
                  <a:alpha val="87000"/>
                </a:srgbClr>
              </a:solidFill>
              <a:headEnd type="triangle" w="med" len="med"/>
              <a:tailEnd type="none" w="med" len="med"/>
            </a:ln>
            <a:scene3d>
              <a:camera prst="isometricLeftDown">
                <a:rot lat="198" lon="2972752" rev="324973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20" name="円弧 16">
              <a:extLst>
                <a:ext uri="{FF2B5EF4-FFF2-40B4-BE49-F238E27FC236}">
                  <a16:creationId xmlns:a16="http://schemas.microsoft.com/office/drawing/2014/main" id="{818FCF5F-AA83-F7EC-9FBD-4C318DB31F9D}"/>
                </a:ext>
              </a:extLst>
            </p:cNvPr>
            <p:cNvSpPr/>
            <p:nvPr/>
          </p:nvSpPr>
          <p:spPr>
            <a:xfrm>
              <a:off x="4514565" y="2078563"/>
              <a:ext cx="1514369" cy="2232248"/>
            </a:xfrm>
            <a:prstGeom prst="arc">
              <a:avLst>
                <a:gd name="adj1" fmla="val 11959789"/>
                <a:gd name="adj2" fmla="val 8776466"/>
              </a:avLst>
            </a:prstGeom>
            <a:ln w="66675" cap="rnd" cmpd="sng">
              <a:solidFill>
                <a:srgbClr val="00B050">
                  <a:alpha val="87000"/>
                </a:srgbClr>
              </a:solidFill>
              <a:headEnd type="triangle" w="med" len="med"/>
              <a:tailEnd type="none" w="med" len="med"/>
            </a:ln>
            <a:scene3d>
              <a:camera prst="isometricLeftDown">
                <a:rot lat="198" lon="2972752" rev="324973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C174515-4512-BAA2-E80C-9419CC0D68E8}"/>
              </a:ext>
            </a:extLst>
          </p:cNvPr>
          <p:cNvSpPr txBox="1"/>
          <p:nvPr/>
        </p:nvSpPr>
        <p:spPr>
          <a:xfrm>
            <a:off x="6122255" y="1653065"/>
            <a:ext cx="649379" cy="924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50" b="1" dirty="0">
                <a:solidFill>
                  <a:srgbClr val="00B050"/>
                </a:solidFill>
              </a:rPr>
              <a:t>B</a:t>
            </a:r>
            <a:endParaRPr lang="ja-JP" altLang="en-US" sz="4050" b="1" dirty="0">
              <a:solidFill>
                <a:srgbClr val="00B05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A716E3A-3EA2-90A1-6BA5-2C77881AE60A}"/>
              </a:ext>
            </a:extLst>
          </p:cNvPr>
          <p:cNvGrpSpPr/>
          <p:nvPr/>
        </p:nvGrpSpPr>
        <p:grpSpPr>
          <a:xfrm>
            <a:off x="3371707" y="2245775"/>
            <a:ext cx="1203073" cy="1359617"/>
            <a:chOff x="1250630" y="2046116"/>
            <a:chExt cx="1976412" cy="2329334"/>
          </a:xfrm>
        </p:grpSpPr>
        <p:sp>
          <p:nvSpPr>
            <p:cNvPr id="18" name="円/楕円 46 2">
              <a:extLst>
                <a:ext uri="{FF2B5EF4-FFF2-40B4-BE49-F238E27FC236}">
                  <a16:creationId xmlns:a16="http://schemas.microsoft.com/office/drawing/2014/main" id="{0FDCD1F1-31D6-D30D-DED7-82E77EBFE691}"/>
                </a:ext>
              </a:extLst>
            </p:cNvPr>
            <p:cNvSpPr/>
            <p:nvPr/>
          </p:nvSpPr>
          <p:spPr>
            <a:xfrm>
              <a:off x="1250630" y="2046116"/>
              <a:ext cx="1976412" cy="1527502"/>
            </a:xfrm>
            <a:prstGeom prst="ellipse">
              <a:avLst/>
            </a:prstGeom>
            <a:solidFill>
              <a:srgbClr val="00B0F0"/>
            </a:solidFill>
            <a:effectLst>
              <a:outerShdw blurRad="381000" dist="114300" dir="1800000" sx="68000" sy="68000" rotWithShape="0">
                <a:srgbClr val="000000">
                  <a:alpha val="50000"/>
                </a:srgbClr>
              </a:outerShdw>
            </a:effectLst>
            <a:scene3d>
              <a:camera prst="isometricOffAxis2Top"/>
              <a:lightRig rig="threePt" dir="t"/>
            </a:scene3d>
            <a:sp3d extrusionH="57150" prstMaterial="softEdge">
              <a:bevelT w="635000" h="635000"/>
              <a:bevelB w="635000" h="6350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350" dirty="0"/>
                <a:t>Z</a:t>
              </a:r>
              <a:endParaRPr lang="ja-JP" altLang="en-US" sz="135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1970118-E3DA-3893-D2D1-927B23DF6394}"/>
                </a:ext>
              </a:extLst>
            </p:cNvPr>
            <p:cNvSpPr txBox="1"/>
            <p:nvPr/>
          </p:nvSpPr>
          <p:spPr>
            <a:xfrm>
              <a:off x="1656573" y="3557911"/>
              <a:ext cx="661190" cy="8175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</a:rPr>
                <a:t>Z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E5EAAD2-DDE8-2E21-7292-CF4F13A07D13}"/>
              </a:ext>
            </a:extLst>
          </p:cNvPr>
          <p:cNvGrpSpPr/>
          <p:nvPr/>
        </p:nvGrpSpPr>
        <p:grpSpPr>
          <a:xfrm>
            <a:off x="5265157" y="2565990"/>
            <a:ext cx="425001" cy="1085855"/>
            <a:chOff x="5182809" y="2685044"/>
            <a:chExt cx="425001" cy="1085855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4788C31C-5E6B-2C9F-52F6-EEA57A62EE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82809" y="2685044"/>
              <a:ext cx="235072" cy="312022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31A8914D-0250-1CF6-0E80-6C9E609321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4371" y="2874929"/>
              <a:ext cx="203899" cy="214318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B4BEFEC-3FB5-F832-5D46-A944128006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9300" y="3030775"/>
              <a:ext cx="188510" cy="145293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0FAA9A9-E7F0-3B4B-F24D-38E8120DED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68475" y="3282861"/>
              <a:ext cx="188510" cy="145293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B515617-6717-566C-B200-5A4174F79D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89451" y="3394458"/>
              <a:ext cx="181553" cy="191914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C4C94BA-B881-1751-A406-ECD910AA51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8991" y="3488714"/>
              <a:ext cx="237432" cy="282185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テキスト ボックス 31">
            <a:extLst>
              <a:ext uri="{FF2B5EF4-FFF2-40B4-BE49-F238E27FC236}">
                <a16:creationId xmlns:a16="http://schemas.microsoft.com/office/drawing/2014/main" id="{CE8AA015-D57F-0FAB-45B8-AD30C0CABA6C}"/>
              </a:ext>
            </a:extLst>
          </p:cNvPr>
          <p:cNvSpPr txBox="1"/>
          <p:nvPr/>
        </p:nvSpPr>
        <p:spPr>
          <a:xfrm>
            <a:off x="4410865" y="4232088"/>
            <a:ext cx="2092239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altLang="ja-JP" sz="4000" b="1" dirty="0">
                <a:solidFill>
                  <a:srgbClr val="00B0F0"/>
                </a:solidFill>
              </a:rPr>
              <a:t>ω</a:t>
            </a:r>
            <a:r>
              <a:rPr lang="en-US" altLang="ja-JP" sz="4000" b="1" dirty="0">
                <a:solidFill>
                  <a:srgbClr val="00B0F0"/>
                </a:solidFill>
              </a:rPr>
              <a:t> =</a:t>
            </a:r>
            <a:r>
              <a:rPr lang="ja-JP" altLang="en-US" sz="4000" b="1" dirty="0">
                <a:solidFill>
                  <a:srgbClr val="00B0F0"/>
                </a:solidFill>
              </a:rPr>
              <a:t>∇</a:t>
            </a:r>
            <a:r>
              <a:rPr lang="en-US" altLang="ja-JP" sz="4000" b="1" dirty="0">
                <a:solidFill>
                  <a:srgbClr val="00B0F0"/>
                </a:solidFill>
              </a:rPr>
              <a:t>×v</a:t>
            </a:r>
            <a:r>
              <a:rPr lang="en-US" altLang="ja-JP" sz="4000" dirty="0">
                <a:solidFill>
                  <a:srgbClr val="00B0F0"/>
                </a:solidFill>
              </a:rPr>
              <a:t> </a:t>
            </a:r>
            <a:endParaRPr lang="ja-JP" altLang="en-US" sz="4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247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3A1743F5-64AE-4CF3-A2DE-2B77C55705EB}"/>
              </a:ext>
            </a:extLst>
          </p:cNvPr>
          <p:cNvGrpSpPr/>
          <p:nvPr/>
        </p:nvGrpSpPr>
        <p:grpSpPr>
          <a:xfrm>
            <a:off x="13377554" y="1945154"/>
            <a:ext cx="7389285" cy="1978738"/>
            <a:chOff x="1143155" y="4762630"/>
            <a:chExt cx="7389285" cy="1978738"/>
          </a:xfrm>
        </p:grpSpPr>
        <p:sp>
          <p:nvSpPr>
            <p:cNvPr id="480" name="Rectangle 479">
              <a:extLst>
                <a:ext uri="{FF2B5EF4-FFF2-40B4-BE49-F238E27FC236}">
                  <a16:creationId xmlns:a16="http://schemas.microsoft.com/office/drawing/2014/main" id="{C6DFC76F-ED39-4AF0-9CE9-111C58A5F195}"/>
                </a:ext>
              </a:extLst>
            </p:cNvPr>
            <p:cNvSpPr/>
            <p:nvPr/>
          </p:nvSpPr>
          <p:spPr bwMode="auto">
            <a:xfrm>
              <a:off x="1143155" y="4762630"/>
              <a:ext cx="6740930" cy="190673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2" name="Rectangle 411">
              <a:extLst>
                <a:ext uri="{FF2B5EF4-FFF2-40B4-BE49-F238E27FC236}">
                  <a16:creationId xmlns:a16="http://schemas.microsoft.com/office/drawing/2014/main" id="{5A30935E-8D7B-4DD9-ABEC-029CA782AEC8}"/>
                </a:ext>
              </a:extLst>
            </p:cNvPr>
            <p:cNvSpPr/>
            <p:nvPr/>
          </p:nvSpPr>
          <p:spPr>
            <a:xfrm>
              <a:off x="4135936" y="5726824"/>
              <a:ext cx="4779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dirty="0"/>
                <a:t>＋</a:t>
              </a:r>
            </a:p>
          </p:txBody>
        </p:sp>
        <p:sp>
          <p:nvSpPr>
            <p:cNvPr id="446" name="TextBox 445">
              <a:extLst>
                <a:ext uri="{FF2B5EF4-FFF2-40B4-BE49-F238E27FC236}">
                  <a16:creationId xmlns:a16="http://schemas.microsoft.com/office/drawing/2014/main" id="{336E771E-2A83-4F87-946A-5B08B1FA6C22}"/>
                </a:ext>
              </a:extLst>
            </p:cNvPr>
            <p:cNvSpPr txBox="1"/>
            <p:nvPr/>
          </p:nvSpPr>
          <p:spPr>
            <a:xfrm>
              <a:off x="1315906" y="4935788"/>
              <a:ext cx="721653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dirty="0" err="1"/>
                <a:t>Furry’s</a:t>
              </a:r>
              <a:r>
                <a:rPr lang="en-US" altLang="ja-JP" dirty="0"/>
                <a:t> theorem: </a:t>
              </a:r>
              <a:r>
                <a:rPr lang="en-US" altLang="ja-JP" dirty="0">
                  <a:solidFill>
                    <a:srgbClr val="FF0000"/>
                  </a:solidFill>
                </a:rPr>
                <a:t>The odd-order diagrams </a:t>
              </a:r>
              <a:r>
                <a:rPr lang="en-US" altLang="ja-JP" dirty="0"/>
                <a:t>cancel in C-even systems.</a:t>
              </a:r>
              <a:endParaRPr lang="ja-JP" altLang="en-US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00ED02F-36EE-479C-9BB5-984F6255B596}"/>
                </a:ext>
              </a:extLst>
            </p:cNvPr>
            <p:cNvGrpSpPr/>
            <p:nvPr/>
          </p:nvGrpSpPr>
          <p:grpSpPr>
            <a:xfrm>
              <a:off x="2915816" y="5392062"/>
              <a:ext cx="1002711" cy="1038857"/>
              <a:chOff x="2690477" y="5452413"/>
              <a:chExt cx="1002711" cy="1038857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36650348-C4F6-497D-B880-8DE9734FE69A}"/>
                  </a:ext>
                </a:extLst>
              </p:cNvPr>
              <p:cNvGrpSpPr/>
              <p:nvPr/>
            </p:nvGrpSpPr>
            <p:grpSpPr>
              <a:xfrm>
                <a:off x="2690477" y="5452413"/>
                <a:ext cx="1002711" cy="874856"/>
                <a:chOff x="2563650" y="5601761"/>
                <a:chExt cx="1002711" cy="874856"/>
              </a:xfrm>
            </p:grpSpPr>
            <p:sp>
              <p:nvSpPr>
                <p:cNvPr id="451" name="円/楕円 51 5">
                  <a:extLst>
                    <a:ext uri="{FF2B5EF4-FFF2-40B4-BE49-F238E27FC236}">
                      <a16:creationId xmlns:a16="http://schemas.microsoft.com/office/drawing/2014/main" id="{2040EF2F-181E-4506-BFD4-6BBB19C4A8D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952241">
                  <a:off x="2798766" y="5961815"/>
                  <a:ext cx="514802" cy="514802"/>
                </a:xfrm>
                <a:prstGeom prst="ellipse">
                  <a:avLst/>
                </a:prstGeom>
                <a:noFill/>
                <a:ln w="28575" cmpd="sng">
                  <a:solidFill>
                    <a:srgbClr val="00DE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grpSp>
              <p:nvGrpSpPr>
                <p:cNvPr id="452" name="グループ化 5">
                  <a:extLst>
                    <a:ext uri="{FF2B5EF4-FFF2-40B4-BE49-F238E27FC236}">
                      <a16:creationId xmlns:a16="http://schemas.microsoft.com/office/drawing/2014/main" id="{DDDEBC75-1A98-4B3B-AB76-1BD5DBCAD58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3137298">
                  <a:off x="2933835" y="5693443"/>
                  <a:ext cx="335714" cy="152349"/>
                  <a:chOff x="5267450" y="3810639"/>
                  <a:chExt cx="848735" cy="391695"/>
                </a:xfrm>
                <a:noFill/>
              </p:grpSpPr>
              <p:sp>
                <p:nvSpPr>
                  <p:cNvPr id="460" name="フリーフォーム 39 3">
                    <a:extLst>
                      <a:ext uri="{FF2B5EF4-FFF2-40B4-BE49-F238E27FC236}">
                        <a16:creationId xmlns:a16="http://schemas.microsoft.com/office/drawing/2014/main" id="{53F2D1A7-7511-45DD-9344-4776752FB3FA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61" name="グループ化 40">
                    <a:extLst>
                      <a:ext uri="{FF2B5EF4-FFF2-40B4-BE49-F238E27FC236}">
                        <a16:creationId xmlns:a16="http://schemas.microsoft.com/office/drawing/2014/main" id="{C5E1A76B-A264-4B93-A4CC-053838AA1558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462" name="直線コネクタ 41 3">
                      <a:extLst>
                        <a:ext uri="{FF2B5EF4-FFF2-40B4-BE49-F238E27FC236}">
                          <a16:creationId xmlns:a16="http://schemas.microsoft.com/office/drawing/2014/main" id="{396A925C-03C4-4DE0-92C0-949F62A9021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3" name="直線コネクタ 42 3">
                      <a:extLst>
                        <a:ext uri="{FF2B5EF4-FFF2-40B4-BE49-F238E27FC236}">
                          <a16:creationId xmlns:a16="http://schemas.microsoft.com/office/drawing/2014/main" id="{12C00967-2FEF-4C28-A9FC-109CB475AB59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4" name="直線コネクタ 43 3">
                      <a:extLst>
                        <a:ext uri="{FF2B5EF4-FFF2-40B4-BE49-F238E27FC236}">
                          <a16:creationId xmlns:a16="http://schemas.microsoft.com/office/drawing/2014/main" id="{D8FCFE81-B9C2-47C3-A527-AEE96990CA1B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5" name="直線コネクタ 44 3">
                      <a:extLst>
                        <a:ext uri="{FF2B5EF4-FFF2-40B4-BE49-F238E27FC236}">
                          <a16:creationId xmlns:a16="http://schemas.microsoft.com/office/drawing/2014/main" id="{47266BB5-AC6B-44D2-8955-377638177C8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449" name="フリーフォーム 100 1 1 7">
                  <a:extLst>
                    <a:ext uri="{FF2B5EF4-FFF2-40B4-BE49-F238E27FC236}">
                      <a16:creationId xmlns:a16="http://schemas.microsoft.com/office/drawing/2014/main" id="{8C38631D-72E3-4C8B-9BE9-9D3F232495FA}"/>
                    </a:ext>
                  </a:extLst>
                </p:cNvPr>
                <p:cNvSpPr/>
                <p:nvPr/>
              </p:nvSpPr>
              <p:spPr>
                <a:xfrm rot="10800000">
                  <a:off x="3342867" y="6189094"/>
                  <a:ext cx="223494" cy="79005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 dirty="0"/>
                </a:p>
              </p:txBody>
            </p:sp>
            <p:sp>
              <p:nvSpPr>
                <p:cNvPr id="450" name="フリーフォーム 100 1 1 8">
                  <a:extLst>
                    <a:ext uri="{FF2B5EF4-FFF2-40B4-BE49-F238E27FC236}">
                      <a16:creationId xmlns:a16="http://schemas.microsoft.com/office/drawing/2014/main" id="{C22BC76A-2030-4F61-BA9F-39153BA895F9}"/>
                    </a:ext>
                  </a:extLst>
                </p:cNvPr>
                <p:cNvSpPr/>
                <p:nvPr/>
              </p:nvSpPr>
              <p:spPr>
                <a:xfrm rot="10800000">
                  <a:off x="2563650" y="6171165"/>
                  <a:ext cx="223494" cy="79005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 dirty="0"/>
                </a:p>
              </p:txBody>
            </p:sp>
          </p:grp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4C5CD170-C427-43B2-BE05-C4E4DE9612FA}"/>
                  </a:ext>
                </a:extLst>
              </p:cNvPr>
              <p:cNvSpPr/>
              <p:nvPr/>
            </p:nvSpPr>
            <p:spPr>
              <a:xfrm rot="9620984">
                <a:off x="2840784" y="6188961"/>
                <a:ext cx="718745" cy="302309"/>
              </a:xfrm>
              <a:prstGeom prst="arc">
                <a:avLst>
                  <a:gd name="adj1" fmla="val 12118156"/>
                  <a:gd name="adj2" fmla="val 20085454"/>
                </a:avLst>
              </a:prstGeom>
              <a:ln w="28575">
                <a:solidFill>
                  <a:srgbClr val="FF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BD5BE76-CCD3-403E-995E-84980997BDE2}"/>
                </a:ext>
              </a:extLst>
            </p:cNvPr>
            <p:cNvGrpSpPr/>
            <p:nvPr/>
          </p:nvGrpSpPr>
          <p:grpSpPr>
            <a:xfrm>
              <a:off x="4831261" y="5404391"/>
              <a:ext cx="1002711" cy="1014198"/>
              <a:chOff x="4353449" y="5511145"/>
              <a:chExt cx="1002711" cy="1014198"/>
            </a:xfrm>
          </p:grpSpPr>
          <p:grpSp>
            <p:nvGrpSpPr>
              <p:cNvPr id="466" name="Group 465">
                <a:extLst>
                  <a:ext uri="{FF2B5EF4-FFF2-40B4-BE49-F238E27FC236}">
                    <a16:creationId xmlns:a16="http://schemas.microsoft.com/office/drawing/2014/main" id="{864330CE-3A07-4A5D-A4FE-89F999A2A64C}"/>
                  </a:ext>
                </a:extLst>
              </p:cNvPr>
              <p:cNvGrpSpPr/>
              <p:nvPr/>
            </p:nvGrpSpPr>
            <p:grpSpPr>
              <a:xfrm>
                <a:off x="4353449" y="5511145"/>
                <a:ext cx="1002711" cy="874856"/>
                <a:chOff x="2563650" y="5601761"/>
                <a:chExt cx="1002711" cy="874856"/>
              </a:xfrm>
            </p:grpSpPr>
            <p:sp>
              <p:nvSpPr>
                <p:cNvPr id="467" name="円/楕円 51 6">
                  <a:extLst>
                    <a:ext uri="{FF2B5EF4-FFF2-40B4-BE49-F238E27FC236}">
                      <a16:creationId xmlns:a16="http://schemas.microsoft.com/office/drawing/2014/main" id="{8B69BC7E-C376-4708-A0A0-316519B9974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952241">
                  <a:off x="2798766" y="5961815"/>
                  <a:ext cx="514802" cy="514802"/>
                </a:xfrm>
                <a:prstGeom prst="ellipse">
                  <a:avLst/>
                </a:prstGeom>
                <a:noFill/>
                <a:ln w="28575" cmpd="sng">
                  <a:solidFill>
                    <a:srgbClr val="00DE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grpSp>
              <p:nvGrpSpPr>
                <p:cNvPr id="468" name="グループ化 5">
                  <a:extLst>
                    <a:ext uri="{FF2B5EF4-FFF2-40B4-BE49-F238E27FC236}">
                      <a16:creationId xmlns:a16="http://schemas.microsoft.com/office/drawing/2014/main" id="{224A9499-6802-4C59-9955-2D19E167696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3137298">
                  <a:off x="2933835" y="5693443"/>
                  <a:ext cx="335714" cy="152349"/>
                  <a:chOff x="5267450" y="3810639"/>
                  <a:chExt cx="848735" cy="391695"/>
                </a:xfrm>
                <a:noFill/>
              </p:grpSpPr>
              <p:sp>
                <p:nvSpPr>
                  <p:cNvPr id="471" name="フリーフォーム 39 4">
                    <a:extLst>
                      <a:ext uri="{FF2B5EF4-FFF2-40B4-BE49-F238E27FC236}">
                        <a16:creationId xmlns:a16="http://schemas.microsoft.com/office/drawing/2014/main" id="{32847E4D-1014-44A9-9A74-8BA9893E495B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72" name="グループ化 40">
                    <a:extLst>
                      <a:ext uri="{FF2B5EF4-FFF2-40B4-BE49-F238E27FC236}">
                        <a16:creationId xmlns:a16="http://schemas.microsoft.com/office/drawing/2014/main" id="{B963AB0A-9E0C-4FDA-A363-516CDE2AEAD7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473" name="直線コネクタ 41 4">
                      <a:extLst>
                        <a:ext uri="{FF2B5EF4-FFF2-40B4-BE49-F238E27FC236}">
                          <a16:creationId xmlns:a16="http://schemas.microsoft.com/office/drawing/2014/main" id="{5B11BEB8-9B18-4817-A3C9-F591182661C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4" name="直線コネクタ 42 4">
                      <a:extLst>
                        <a:ext uri="{FF2B5EF4-FFF2-40B4-BE49-F238E27FC236}">
                          <a16:creationId xmlns:a16="http://schemas.microsoft.com/office/drawing/2014/main" id="{0BB69B16-3733-4FC3-B4E0-ACB9DDD788A5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5" name="直線コネクタ 43 4">
                      <a:extLst>
                        <a:ext uri="{FF2B5EF4-FFF2-40B4-BE49-F238E27FC236}">
                          <a16:creationId xmlns:a16="http://schemas.microsoft.com/office/drawing/2014/main" id="{0726D4BE-2D6F-475E-8DB8-04E1272162E3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6" name="直線コネクタ 44 4">
                      <a:extLst>
                        <a:ext uri="{FF2B5EF4-FFF2-40B4-BE49-F238E27FC236}">
                          <a16:creationId xmlns:a16="http://schemas.microsoft.com/office/drawing/2014/main" id="{FCE69E26-A0DC-42B4-ABA5-4F914132A74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469" name="フリーフォーム 100 1 1 11">
                  <a:extLst>
                    <a:ext uri="{FF2B5EF4-FFF2-40B4-BE49-F238E27FC236}">
                      <a16:creationId xmlns:a16="http://schemas.microsoft.com/office/drawing/2014/main" id="{B1CF4F02-8C69-4C6A-ADEE-388B39C4C7CB}"/>
                    </a:ext>
                  </a:extLst>
                </p:cNvPr>
                <p:cNvSpPr/>
                <p:nvPr/>
              </p:nvSpPr>
              <p:spPr>
                <a:xfrm rot="10800000">
                  <a:off x="3342867" y="6189094"/>
                  <a:ext cx="223494" cy="79005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 dirty="0"/>
                </a:p>
              </p:txBody>
            </p:sp>
            <p:sp>
              <p:nvSpPr>
                <p:cNvPr id="470" name="フリーフォーム 100 1 1 12">
                  <a:extLst>
                    <a:ext uri="{FF2B5EF4-FFF2-40B4-BE49-F238E27FC236}">
                      <a16:creationId xmlns:a16="http://schemas.microsoft.com/office/drawing/2014/main" id="{7DD4AB8A-74EA-4572-ABFD-97338ABF7E08}"/>
                    </a:ext>
                  </a:extLst>
                </p:cNvPr>
                <p:cNvSpPr/>
                <p:nvPr/>
              </p:nvSpPr>
              <p:spPr>
                <a:xfrm rot="10800000">
                  <a:off x="2563650" y="6171165"/>
                  <a:ext cx="223494" cy="79005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 dirty="0"/>
                </a:p>
              </p:txBody>
            </p:sp>
          </p:grpSp>
          <p:sp>
            <p:nvSpPr>
              <p:cNvPr id="478" name="Arc 477">
                <a:extLst>
                  <a:ext uri="{FF2B5EF4-FFF2-40B4-BE49-F238E27FC236}">
                    <a16:creationId xmlns:a16="http://schemas.microsoft.com/office/drawing/2014/main" id="{345F6B87-3569-4BA5-9414-13C507DAC3D5}"/>
                  </a:ext>
                </a:extLst>
              </p:cNvPr>
              <p:cNvSpPr/>
              <p:nvPr/>
            </p:nvSpPr>
            <p:spPr>
              <a:xfrm rot="11895697">
                <a:off x="4478009" y="6223034"/>
                <a:ext cx="718745" cy="302309"/>
              </a:xfrm>
              <a:prstGeom prst="arc">
                <a:avLst>
                  <a:gd name="adj1" fmla="val 12118156"/>
                  <a:gd name="adj2" fmla="val 20085454"/>
                </a:avLst>
              </a:prstGeom>
              <a:ln w="28575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9" name="TextBox 478">
              <a:extLst>
                <a:ext uri="{FF2B5EF4-FFF2-40B4-BE49-F238E27FC236}">
                  <a16:creationId xmlns:a16="http://schemas.microsoft.com/office/drawing/2014/main" id="{F8483232-82B8-4FA3-8509-7ED0FB68A9D8}"/>
                </a:ext>
              </a:extLst>
            </p:cNvPr>
            <p:cNvSpPr txBox="1"/>
            <p:nvPr/>
          </p:nvSpPr>
          <p:spPr>
            <a:xfrm>
              <a:off x="6051382" y="5726824"/>
              <a:ext cx="1280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/>
                <a:t>＝ ０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7C81605-8C1F-4F02-8D91-F931B2ABF03F}"/>
                </a:ext>
              </a:extLst>
            </p:cNvPr>
            <p:cNvSpPr txBox="1"/>
            <p:nvPr/>
          </p:nvSpPr>
          <p:spPr>
            <a:xfrm>
              <a:off x="3692133" y="6372036"/>
              <a:ext cx="1418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Charge flows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221C44C-93D1-283C-AD1E-7AB3C1108B6A}"/>
              </a:ext>
            </a:extLst>
          </p:cNvPr>
          <p:cNvGrpSpPr/>
          <p:nvPr/>
        </p:nvGrpSpPr>
        <p:grpSpPr>
          <a:xfrm>
            <a:off x="1668016" y="3618553"/>
            <a:ext cx="9780337" cy="2403501"/>
            <a:chOff x="1668016" y="3629375"/>
            <a:chExt cx="9780337" cy="2403501"/>
          </a:xfrm>
        </p:grpSpPr>
        <p:sp>
          <p:nvSpPr>
            <p:cNvPr id="481" name="Rectangle 480">
              <a:extLst>
                <a:ext uri="{FF2B5EF4-FFF2-40B4-BE49-F238E27FC236}">
                  <a16:creationId xmlns:a16="http://schemas.microsoft.com/office/drawing/2014/main" id="{9D07F7AE-01A8-4673-A63C-E2D5EB35552E}"/>
                </a:ext>
              </a:extLst>
            </p:cNvPr>
            <p:cNvSpPr/>
            <p:nvPr/>
          </p:nvSpPr>
          <p:spPr bwMode="auto">
            <a:xfrm>
              <a:off x="1668017" y="3629375"/>
              <a:ext cx="9780336" cy="240350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1" name="TextBox 330">
              <a:extLst>
                <a:ext uri="{FF2B5EF4-FFF2-40B4-BE49-F238E27FC236}">
                  <a16:creationId xmlns:a16="http://schemas.microsoft.com/office/drawing/2014/main" id="{8BD985D8-F969-4E17-9892-2A7C3472D0A5}"/>
                </a:ext>
              </a:extLst>
            </p:cNvPr>
            <p:cNvSpPr txBox="1"/>
            <p:nvPr/>
          </p:nvSpPr>
          <p:spPr>
            <a:xfrm>
              <a:off x="9552385" y="4501054"/>
              <a:ext cx="1660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/>
                <a:t>＋　・・・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1DD94D1-8FAA-4567-B195-61989E827C14}"/>
                </a:ext>
              </a:extLst>
            </p:cNvPr>
            <p:cNvGrpSpPr/>
            <p:nvPr/>
          </p:nvGrpSpPr>
          <p:grpSpPr>
            <a:xfrm>
              <a:off x="8157638" y="4061423"/>
              <a:ext cx="962698" cy="1187973"/>
              <a:chOff x="6440367" y="3645024"/>
              <a:chExt cx="962698" cy="1187973"/>
            </a:xfrm>
          </p:grpSpPr>
          <p:grpSp>
            <p:nvGrpSpPr>
              <p:cNvPr id="329" name="Group 328">
                <a:extLst>
                  <a:ext uri="{FF2B5EF4-FFF2-40B4-BE49-F238E27FC236}">
                    <a16:creationId xmlns:a16="http://schemas.microsoft.com/office/drawing/2014/main" id="{D5866664-9778-490E-B57C-73FE91C27027}"/>
                  </a:ext>
                </a:extLst>
              </p:cNvPr>
              <p:cNvGrpSpPr/>
              <p:nvPr/>
            </p:nvGrpSpPr>
            <p:grpSpPr>
              <a:xfrm>
                <a:off x="6440367" y="3645024"/>
                <a:ext cx="962698" cy="1187973"/>
                <a:chOff x="6089706" y="2242689"/>
                <a:chExt cx="2010686" cy="2481192"/>
              </a:xfrm>
            </p:grpSpPr>
            <p:sp>
              <p:nvSpPr>
                <p:cNvPr id="367" name="円/楕円 51 2">
                  <a:extLst>
                    <a:ext uri="{FF2B5EF4-FFF2-40B4-BE49-F238E27FC236}">
                      <a16:creationId xmlns:a16="http://schemas.microsoft.com/office/drawing/2014/main" id="{A53AEE8C-FA48-4AD0-9F1B-814AEEE937F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92241">
                  <a:off x="6633339" y="3019375"/>
                  <a:ext cx="957070" cy="957070"/>
                </a:xfrm>
                <a:prstGeom prst="ellipse">
                  <a:avLst/>
                </a:prstGeom>
                <a:noFill/>
                <a:ln w="28575" cmpd="sng">
                  <a:solidFill>
                    <a:srgbClr val="00DE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grpSp>
              <p:nvGrpSpPr>
                <p:cNvPr id="368" name="グループ化 4">
                  <a:extLst>
                    <a:ext uri="{FF2B5EF4-FFF2-40B4-BE49-F238E27FC236}">
                      <a16:creationId xmlns:a16="http://schemas.microsoft.com/office/drawing/2014/main" id="{A018A2D0-4A06-41FB-994B-C41FA33911D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089706" y="2760905"/>
                  <a:ext cx="690375" cy="313296"/>
                  <a:chOff x="5267450" y="3810639"/>
                  <a:chExt cx="848735" cy="391695"/>
                </a:xfrm>
                <a:noFill/>
              </p:grpSpPr>
              <p:sp>
                <p:nvSpPr>
                  <p:cNvPr id="404" name="フリーフォーム 45">
                    <a:extLst>
                      <a:ext uri="{FF2B5EF4-FFF2-40B4-BE49-F238E27FC236}">
                        <a16:creationId xmlns:a16="http://schemas.microsoft.com/office/drawing/2014/main" id="{678186B8-C01D-4788-9F1D-2928B6BEF29F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05" name="グループ化 46">
                    <a:extLst>
                      <a:ext uri="{FF2B5EF4-FFF2-40B4-BE49-F238E27FC236}">
                        <a16:creationId xmlns:a16="http://schemas.microsoft.com/office/drawing/2014/main" id="{317ED964-8EA3-48F9-9BC7-251E58C878DA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406" name="直線コネクタ 47">
                      <a:extLst>
                        <a:ext uri="{FF2B5EF4-FFF2-40B4-BE49-F238E27FC236}">
                          <a16:creationId xmlns:a16="http://schemas.microsoft.com/office/drawing/2014/main" id="{2888C751-A59A-4F8F-A886-FB04A14B661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7" name="直線コネクタ 48">
                      <a:extLst>
                        <a:ext uri="{FF2B5EF4-FFF2-40B4-BE49-F238E27FC236}">
                          <a16:creationId xmlns:a16="http://schemas.microsoft.com/office/drawing/2014/main" id="{BCF28602-FA86-491B-8FE3-F37DDF06C1FC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8" name="直線コネクタ 49">
                      <a:extLst>
                        <a:ext uri="{FF2B5EF4-FFF2-40B4-BE49-F238E27FC236}">
                          <a16:creationId xmlns:a16="http://schemas.microsoft.com/office/drawing/2014/main" id="{87C0D81A-8134-428C-A6E1-8117155895E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9" name="直線コネクタ 50">
                      <a:extLst>
                        <a:ext uri="{FF2B5EF4-FFF2-40B4-BE49-F238E27FC236}">
                          <a16:creationId xmlns:a16="http://schemas.microsoft.com/office/drawing/2014/main" id="{576464A8-BDC9-42AF-A4F9-086898E3D5D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69" name="グループ化 5">
                  <a:extLst>
                    <a:ext uri="{FF2B5EF4-FFF2-40B4-BE49-F238E27FC236}">
                      <a16:creationId xmlns:a16="http://schemas.microsoft.com/office/drawing/2014/main" id="{2BACB5B6-1205-470C-B8C5-D329BF5F5D0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3091139">
                  <a:off x="6831663" y="2431229"/>
                  <a:ext cx="690375" cy="313296"/>
                  <a:chOff x="5267450" y="3810639"/>
                  <a:chExt cx="848735" cy="391695"/>
                </a:xfrm>
                <a:noFill/>
              </p:grpSpPr>
              <p:sp>
                <p:nvSpPr>
                  <p:cNvPr id="398" name="フリーフォーム 39 1">
                    <a:extLst>
                      <a:ext uri="{FF2B5EF4-FFF2-40B4-BE49-F238E27FC236}">
                        <a16:creationId xmlns:a16="http://schemas.microsoft.com/office/drawing/2014/main" id="{2E0CA3F6-D0DF-4A1E-AC55-7087F9C3DD26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99" name="グループ化 40">
                    <a:extLst>
                      <a:ext uri="{FF2B5EF4-FFF2-40B4-BE49-F238E27FC236}">
                        <a16:creationId xmlns:a16="http://schemas.microsoft.com/office/drawing/2014/main" id="{3D622080-4881-45AD-8165-CA04EBBF8837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400" name="直線コネクタ 41 1">
                      <a:extLst>
                        <a:ext uri="{FF2B5EF4-FFF2-40B4-BE49-F238E27FC236}">
                          <a16:creationId xmlns:a16="http://schemas.microsoft.com/office/drawing/2014/main" id="{5A1BA05B-D756-440E-B120-75D7E094C90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1" name="直線コネクタ 42 1">
                      <a:extLst>
                        <a:ext uri="{FF2B5EF4-FFF2-40B4-BE49-F238E27FC236}">
                          <a16:creationId xmlns:a16="http://schemas.microsoft.com/office/drawing/2014/main" id="{C7B38ACA-3E6B-4071-A135-4C4EB03D6D0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2" name="直線コネクタ 43 1">
                      <a:extLst>
                        <a:ext uri="{FF2B5EF4-FFF2-40B4-BE49-F238E27FC236}">
                          <a16:creationId xmlns:a16="http://schemas.microsoft.com/office/drawing/2014/main" id="{EA57068F-E7EB-40C1-B513-884417BDA180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3" name="直線コネクタ 44 1">
                      <a:extLst>
                        <a:ext uri="{FF2B5EF4-FFF2-40B4-BE49-F238E27FC236}">
                          <a16:creationId xmlns:a16="http://schemas.microsoft.com/office/drawing/2014/main" id="{13CA43FD-3EDE-4BE9-B258-2BCC741CFFF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70" name="グループ化 6">
                  <a:extLst>
                    <a:ext uri="{FF2B5EF4-FFF2-40B4-BE49-F238E27FC236}">
                      <a16:creationId xmlns:a16="http://schemas.microsoft.com/office/drawing/2014/main" id="{E4E427E7-6927-4BF3-8358-2351A8171E7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6080961">
                  <a:off x="7540112" y="2878913"/>
                  <a:ext cx="690375" cy="313296"/>
                  <a:chOff x="5267450" y="3810639"/>
                  <a:chExt cx="848735" cy="391695"/>
                </a:xfrm>
                <a:noFill/>
              </p:grpSpPr>
              <p:sp>
                <p:nvSpPr>
                  <p:cNvPr id="392" name="フリーフォーム 33">
                    <a:extLst>
                      <a:ext uri="{FF2B5EF4-FFF2-40B4-BE49-F238E27FC236}">
                        <a16:creationId xmlns:a16="http://schemas.microsoft.com/office/drawing/2014/main" id="{C18FF96C-4914-429C-AE52-741110D15CCB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93" name="グループ化 34">
                    <a:extLst>
                      <a:ext uri="{FF2B5EF4-FFF2-40B4-BE49-F238E27FC236}">
                        <a16:creationId xmlns:a16="http://schemas.microsoft.com/office/drawing/2014/main" id="{8205BD5E-2063-40A7-9AF3-098A6BBAEA0F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394" name="直線コネクタ 35">
                      <a:extLst>
                        <a:ext uri="{FF2B5EF4-FFF2-40B4-BE49-F238E27FC236}">
                          <a16:creationId xmlns:a16="http://schemas.microsoft.com/office/drawing/2014/main" id="{54152309-227E-473D-9D8F-2C4E68520BD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5" name="直線コネクタ 36">
                      <a:extLst>
                        <a:ext uri="{FF2B5EF4-FFF2-40B4-BE49-F238E27FC236}">
                          <a16:creationId xmlns:a16="http://schemas.microsoft.com/office/drawing/2014/main" id="{455A64BB-C227-4A8C-9293-21115BF752C5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6" name="直線コネクタ 37">
                      <a:extLst>
                        <a:ext uri="{FF2B5EF4-FFF2-40B4-BE49-F238E27FC236}">
                          <a16:creationId xmlns:a16="http://schemas.microsoft.com/office/drawing/2014/main" id="{2BE824DC-9A7B-4426-AB9B-3CE24CF2DE5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7" name="直線コネクタ 38">
                      <a:extLst>
                        <a:ext uri="{FF2B5EF4-FFF2-40B4-BE49-F238E27FC236}">
                          <a16:creationId xmlns:a16="http://schemas.microsoft.com/office/drawing/2014/main" id="{283ECBD5-C5DC-4CBD-9FE3-D5ABB1DF9D9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71" name="グループ化 8">
                  <a:extLst>
                    <a:ext uri="{FF2B5EF4-FFF2-40B4-BE49-F238E27FC236}">
                      <a16:creationId xmlns:a16="http://schemas.microsoft.com/office/drawing/2014/main" id="{C833934C-19F0-4AB8-A24B-8258F3F3D31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7091119">
                  <a:off x="5986579" y="3806302"/>
                  <a:ext cx="690375" cy="313296"/>
                  <a:chOff x="5267450" y="3810639"/>
                  <a:chExt cx="848735" cy="391695"/>
                </a:xfrm>
                <a:noFill/>
              </p:grpSpPr>
              <p:sp>
                <p:nvSpPr>
                  <p:cNvPr id="386" name="フリーフォーム 27">
                    <a:extLst>
                      <a:ext uri="{FF2B5EF4-FFF2-40B4-BE49-F238E27FC236}">
                        <a16:creationId xmlns:a16="http://schemas.microsoft.com/office/drawing/2014/main" id="{2AEC5DA5-F433-42A1-BEBC-FAA8290E12AD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87" name="グループ化 28">
                    <a:extLst>
                      <a:ext uri="{FF2B5EF4-FFF2-40B4-BE49-F238E27FC236}">
                        <a16:creationId xmlns:a16="http://schemas.microsoft.com/office/drawing/2014/main" id="{7BD4C0EB-CCAB-46A5-BFFA-E6903FC79121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388" name="直線コネクタ 29">
                      <a:extLst>
                        <a:ext uri="{FF2B5EF4-FFF2-40B4-BE49-F238E27FC236}">
                          <a16:creationId xmlns:a16="http://schemas.microsoft.com/office/drawing/2014/main" id="{8B1DEFF6-C459-4B71-B101-3CE3912D916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9" name="直線コネクタ 30">
                      <a:extLst>
                        <a:ext uri="{FF2B5EF4-FFF2-40B4-BE49-F238E27FC236}">
                          <a16:creationId xmlns:a16="http://schemas.microsoft.com/office/drawing/2014/main" id="{8433E2F6-E918-49F8-9B17-EF8CFEA75673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0" name="直線コネクタ 31">
                      <a:extLst>
                        <a:ext uri="{FF2B5EF4-FFF2-40B4-BE49-F238E27FC236}">
                          <a16:creationId xmlns:a16="http://schemas.microsoft.com/office/drawing/2014/main" id="{34E3EE9A-3E78-4DB4-8E3C-C3BB507C46B7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1" name="直線コネクタ 32">
                      <a:extLst>
                        <a:ext uri="{FF2B5EF4-FFF2-40B4-BE49-F238E27FC236}">
                          <a16:creationId xmlns:a16="http://schemas.microsoft.com/office/drawing/2014/main" id="{8F4B6EE0-9160-44E3-8CF5-9543241B2EF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72" name="グループ化 9">
                  <a:extLst>
                    <a:ext uri="{FF2B5EF4-FFF2-40B4-BE49-F238E27FC236}">
                      <a16:creationId xmlns:a16="http://schemas.microsoft.com/office/drawing/2014/main" id="{AA7D6DA1-118F-456F-86F0-769CB7F0061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0800000">
                  <a:off x="7410017" y="3979800"/>
                  <a:ext cx="690375" cy="313296"/>
                  <a:chOff x="5267450" y="3810639"/>
                  <a:chExt cx="848735" cy="391695"/>
                </a:xfrm>
                <a:noFill/>
              </p:grpSpPr>
              <p:sp>
                <p:nvSpPr>
                  <p:cNvPr id="380" name="フリーフォーム 21">
                    <a:extLst>
                      <a:ext uri="{FF2B5EF4-FFF2-40B4-BE49-F238E27FC236}">
                        <a16:creationId xmlns:a16="http://schemas.microsoft.com/office/drawing/2014/main" id="{F7B5C60B-D085-48C2-87E0-80C68D4205B4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81" name="グループ化 22">
                    <a:extLst>
                      <a:ext uri="{FF2B5EF4-FFF2-40B4-BE49-F238E27FC236}">
                        <a16:creationId xmlns:a16="http://schemas.microsoft.com/office/drawing/2014/main" id="{E889833F-7962-4DE8-A534-FDCB32721740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382" name="直線コネクタ 23">
                      <a:extLst>
                        <a:ext uri="{FF2B5EF4-FFF2-40B4-BE49-F238E27FC236}">
                          <a16:creationId xmlns:a16="http://schemas.microsoft.com/office/drawing/2014/main" id="{F9EDD2B5-DFF4-477F-B7A5-30D50CBE8B9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3" name="直線コネクタ 24">
                      <a:extLst>
                        <a:ext uri="{FF2B5EF4-FFF2-40B4-BE49-F238E27FC236}">
                          <a16:creationId xmlns:a16="http://schemas.microsoft.com/office/drawing/2014/main" id="{325618E8-FED3-456F-A85B-050CC97252A7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4" name="直線コネクタ 25">
                      <a:extLst>
                        <a:ext uri="{FF2B5EF4-FFF2-40B4-BE49-F238E27FC236}">
                          <a16:creationId xmlns:a16="http://schemas.microsoft.com/office/drawing/2014/main" id="{E95EEEC0-55E1-4C2C-A98D-48252C5C582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5" name="直線コネクタ 26">
                      <a:extLst>
                        <a:ext uri="{FF2B5EF4-FFF2-40B4-BE49-F238E27FC236}">
                          <a16:creationId xmlns:a16="http://schemas.microsoft.com/office/drawing/2014/main" id="{71F76AF1-E5DA-43AB-9077-8DE41418D00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73" name="グループ化 10">
                  <a:extLst>
                    <a:ext uri="{FF2B5EF4-FFF2-40B4-BE49-F238E27FC236}">
                      <a16:creationId xmlns:a16="http://schemas.microsoft.com/office/drawing/2014/main" id="{25CD73D5-B11C-40F4-A406-7961672F365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3922608">
                  <a:off x="6698281" y="4222046"/>
                  <a:ext cx="690375" cy="313296"/>
                  <a:chOff x="5267450" y="3810639"/>
                  <a:chExt cx="848735" cy="391695"/>
                </a:xfrm>
                <a:noFill/>
              </p:grpSpPr>
              <p:sp>
                <p:nvSpPr>
                  <p:cNvPr id="374" name="フリーフォーム 15 1">
                    <a:extLst>
                      <a:ext uri="{FF2B5EF4-FFF2-40B4-BE49-F238E27FC236}">
                        <a16:creationId xmlns:a16="http://schemas.microsoft.com/office/drawing/2014/main" id="{6F056035-9A9A-456C-93C4-7E26A05D5A8D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5" name="グループ化 16">
                    <a:extLst>
                      <a:ext uri="{FF2B5EF4-FFF2-40B4-BE49-F238E27FC236}">
                        <a16:creationId xmlns:a16="http://schemas.microsoft.com/office/drawing/2014/main" id="{FCA8E4FE-81DA-4ED6-9137-26B3C7448FCD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376" name="直線コネクタ 17 1">
                      <a:extLst>
                        <a:ext uri="{FF2B5EF4-FFF2-40B4-BE49-F238E27FC236}">
                          <a16:creationId xmlns:a16="http://schemas.microsoft.com/office/drawing/2014/main" id="{4FB37073-040B-46E4-A052-7B9311E54E7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7" name="直線コネクタ 18 1">
                      <a:extLst>
                        <a:ext uri="{FF2B5EF4-FFF2-40B4-BE49-F238E27FC236}">
                          <a16:creationId xmlns:a16="http://schemas.microsoft.com/office/drawing/2014/main" id="{B8152FAC-9E55-44DA-8612-A2DE755BEDFC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8" name="直線コネクタ 19 1">
                      <a:extLst>
                        <a:ext uri="{FF2B5EF4-FFF2-40B4-BE49-F238E27FC236}">
                          <a16:creationId xmlns:a16="http://schemas.microsoft.com/office/drawing/2014/main" id="{DCC4B0C7-04B1-451D-BA34-07C53EB35EE2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9" name="直線コネクタ 20 1">
                      <a:extLst>
                        <a:ext uri="{FF2B5EF4-FFF2-40B4-BE49-F238E27FC236}">
                          <a16:creationId xmlns:a16="http://schemas.microsoft.com/office/drawing/2014/main" id="{C3E37497-8576-48E7-81DD-7650F0A5887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36" name="フリーフォーム 100 1 1 1">
                <a:extLst>
                  <a:ext uri="{FF2B5EF4-FFF2-40B4-BE49-F238E27FC236}">
                    <a16:creationId xmlns:a16="http://schemas.microsoft.com/office/drawing/2014/main" id="{BE2741C5-39C9-486F-82AC-BDDB7D4F70D6}"/>
                  </a:ext>
                </a:extLst>
              </p:cNvPr>
              <p:cNvSpPr/>
              <p:nvPr/>
            </p:nvSpPr>
            <p:spPr>
              <a:xfrm rot="10800000">
                <a:off x="7172732" y="4242938"/>
                <a:ext cx="198937" cy="70324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337" name="フリーフォーム 100 1 1 2">
                <a:extLst>
                  <a:ext uri="{FF2B5EF4-FFF2-40B4-BE49-F238E27FC236}">
                    <a16:creationId xmlns:a16="http://schemas.microsoft.com/office/drawing/2014/main" id="{8B9F0FA0-CF4A-4805-A8E5-25BA8A742C6E}"/>
                  </a:ext>
                </a:extLst>
              </p:cNvPr>
              <p:cNvSpPr/>
              <p:nvPr/>
            </p:nvSpPr>
            <p:spPr>
              <a:xfrm rot="10800000">
                <a:off x="6492592" y="4216467"/>
                <a:ext cx="198937" cy="70324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</p:grpSp>
        <p:sp>
          <p:nvSpPr>
            <p:cNvPr id="414" name="Rectangle 413">
              <a:extLst>
                <a:ext uri="{FF2B5EF4-FFF2-40B4-BE49-F238E27FC236}">
                  <a16:creationId xmlns:a16="http://schemas.microsoft.com/office/drawing/2014/main" id="{F4C4E4B7-0521-4ED0-B872-ED7F2CFEC5CB}"/>
                </a:ext>
              </a:extLst>
            </p:cNvPr>
            <p:cNvSpPr/>
            <p:nvPr/>
          </p:nvSpPr>
          <p:spPr>
            <a:xfrm>
              <a:off x="3503712" y="4455563"/>
              <a:ext cx="20504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800" dirty="0"/>
                <a:t>=</a:t>
              </a:r>
              <a:endParaRPr lang="ja-JP" altLang="en-US" sz="2800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DCB472D-C682-480E-B032-9356D312E99F}"/>
                </a:ext>
              </a:extLst>
            </p:cNvPr>
            <p:cNvGrpSpPr/>
            <p:nvPr/>
          </p:nvGrpSpPr>
          <p:grpSpPr>
            <a:xfrm>
              <a:off x="4010922" y="4482064"/>
              <a:ext cx="1035082" cy="514802"/>
              <a:chOff x="1976040" y="4726554"/>
              <a:chExt cx="1035082" cy="514802"/>
            </a:xfrm>
          </p:grpSpPr>
          <p:sp>
            <p:nvSpPr>
              <p:cNvPr id="413" name="円/楕円 51 3">
                <a:extLst>
                  <a:ext uri="{FF2B5EF4-FFF2-40B4-BE49-F238E27FC236}">
                    <a16:creationId xmlns:a16="http://schemas.microsoft.com/office/drawing/2014/main" id="{E90F1204-8162-49E0-8B7E-671EC6F9BB4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92241">
                <a:off x="2229333" y="4726554"/>
                <a:ext cx="514802" cy="514802"/>
              </a:xfrm>
              <a:prstGeom prst="ellipse">
                <a:avLst/>
              </a:prstGeom>
              <a:noFill/>
              <a:ln w="28575" cmpd="sng">
                <a:solidFill>
                  <a:srgbClr val="00D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415" name="フリーフォーム 100 1 1 3">
                <a:extLst>
                  <a:ext uri="{FF2B5EF4-FFF2-40B4-BE49-F238E27FC236}">
                    <a16:creationId xmlns:a16="http://schemas.microsoft.com/office/drawing/2014/main" id="{5C94C0B1-DAAB-4C88-B354-BD4D22BAED53}"/>
                  </a:ext>
                </a:extLst>
              </p:cNvPr>
              <p:cNvSpPr/>
              <p:nvPr/>
            </p:nvSpPr>
            <p:spPr>
              <a:xfrm rot="10800000">
                <a:off x="1976040" y="4947212"/>
                <a:ext cx="223494" cy="79005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416" name="フリーフォーム 100 1 1 4">
                <a:extLst>
                  <a:ext uri="{FF2B5EF4-FFF2-40B4-BE49-F238E27FC236}">
                    <a16:creationId xmlns:a16="http://schemas.microsoft.com/office/drawing/2014/main" id="{E8A3CFA2-B2E3-49A4-B4D3-A8B2573D2334}"/>
                  </a:ext>
                </a:extLst>
              </p:cNvPr>
              <p:cNvSpPr/>
              <p:nvPr/>
            </p:nvSpPr>
            <p:spPr>
              <a:xfrm rot="10800000">
                <a:off x="2787628" y="4955826"/>
                <a:ext cx="223494" cy="79005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E5C9E79-E2B2-47A6-AB98-8737B83CE04A}"/>
                </a:ext>
              </a:extLst>
            </p:cNvPr>
            <p:cNvGrpSpPr/>
            <p:nvPr/>
          </p:nvGrpSpPr>
          <p:grpSpPr>
            <a:xfrm>
              <a:off x="5594347" y="4240422"/>
              <a:ext cx="1002711" cy="755266"/>
              <a:chOff x="3364683" y="3798432"/>
              <a:chExt cx="1002711" cy="755266"/>
            </a:xfrm>
          </p:grpSpPr>
          <p:grpSp>
            <p:nvGrpSpPr>
              <p:cNvPr id="411" name="Group 410">
                <a:extLst>
                  <a:ext uri="{FF2B5EF4-FFF2-40B4-BE49-F238E27FC236}">
                    <a16:creationId xmlns:a16="http://schemas.microsoft.com/office/drawing/2014/main" id="{4142AB9E-8796-479A-8AAC-0D4AAA6DC473}"/>
                  </a:ext>
                </a:extLst>
              </p:cNvPr>
              <p:cNvGrpSpPr/>
              <p:nvPr/>
            </p:nvGrpSpPr>
            <p:grpSpPr>
              <a:xfrm>
                <a:off x="3433645" y="3798432"/>
                <a:ext cx="878612" cy="755266"/>
                <a:chOff x="4450882" y="1231296"/>
                <a:chExt cx="919631" cy="790526"/>
              </a:xfrm>
            </p:grpSpPr>
            <p:sp>
              <p:nvSpPr>
                <p:cNvPr id="423" name="円/楕円 51 4">
                  <a:extLst>
                    <a:ext uri="{FF2B5EF4-FFF2-40B4-BE49-F238E27FC236}">
                      <a16:creationId xmlns:a16="http://schemas.microsoft.com/office/drawing/2014/main" id="{1A5B261F-1D7E-4526-8211-6A35D9B8562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952241">
                  <a:off x="4624793" y="1482986"/>
                  <a:ext cx="538836" cy="538836"/>
                </a:xfrm>
                <a:prstGeom prst="ellipse">
                  <a:avLst/>
                </a:prstGeom>
                <a:noFill/>
                <a:ln w="28575" cmpd="sng">
                  <a:solidFill>
                    <a:srgbClr val="00DE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grpSp>
              <p:nvGrpSpPr>
                <p:cNvPr id="424" name="グループ化 5">
                  <a:extLst>
                    <a:ext uri="{FF2B5EF4-FFF2-40B4-BE49-F238E27FC236}">
                      <a16:creationId xmlns:a16="http://schemas.microsoft.com/office/drawing/2014/main" id="{E59BD7B0-9058-46AE-BA71-87ECF7C5E7A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789182">
                  <a:off x="4450882" y="1283638"/>
                  <a:ext cx="351387" cy="159461"/>
                  <a:chOff x="5267450" y="3810639"/>
                  <a:chExt cx="848735" cy="391695"/>
                </a:xfrm>
                <a:noFill/>
              </p:grpSpPr>
              <p:sp>
                <p:nvSpPr>
                  <p:cNvPr id="432" name="フリーフォーム 39 2">
                    <a:extLst>
                      <a:ext uri="{FF2B5EF4-FFF2-40B4-BE49-F238E27FC236}">
                        <a16:creationId xmlns:a16="http://schemas.microsoft.com/office/drawing/2014/main" id="{AA6DAC4D-1101-4D31-858A-47D2A34B8ED8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33" name="グループ化 40">
                    <a:extLst>
                      <a:ext uri="{FF2B5EF4-FFF2-40B4-BE49-F238E27FC236}">
                        <a16:creationId xmlns:a16="http://schemas.microsoft.com/office/drawing/2014/main" id="{2C82856F-308D-413B-B5CE-D0292B09AFB7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434" name="直線コネクタ 41 2">
                      <a:extLst>
                        <a:ext uri="{FF2B5EF4-FFF2-40B4-BE49-F238E27FC236}">
                          <a16:creationId xmlns:a16="http://schemas.microsoft.com/office/drawing/2014/main" id="{720C8123-4882-4D4D-966E-3DBBF190AC7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5" name="直線コネクタ 42 2">
                      <a:extLst>
                        <a:ext uri="{FF2B5EF4-FFF2-40B4-BE49-F238E27FC236}">
                          <a16:creationId xmlns:a16="http://schemas.microsoft.com/office/drawing/2014/main" id="{C6D0D7CE-392E-4858-A23E-0DA266366E3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6" name="直線コネクタ 43 2">
                      <a:extLst>
                        <a:ext uri="{FF2B5EF4-FFF2-40B4-BE49-F238E27FC236}">
                          <a16:creationId xmlns:a16="http://schemas.microsoft.com/office/drawing/2014/main" id="{DF99422E-4F85-4FF8-8A3E-6CC89F8EBEB1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7" name="直線コネクタ 44 2">
                      <a:extLst>
                        <a:ext uri="{FF2B5EF4-FFF2-40B4-BE49-F238E27FC236}">
                          <a16:creationId xmlns:a16="http://schemas.microsoft.com/office/drawing/2014/main" id="{6F583C67-4E33-4696-B4D6-BEBB6746F71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25" name="グループ化 10">
                  <a:extLst>
                    <a:ext uri="{FF2B5EF4-FFF2-40B4-BE49-F238E27FC236}">
                      <a16:creationId xmlns:a16="http://schemas.microsoft.com/office/drawing/2014/main" id="{25477796-EDD0-4303-B13F-6BD8DCB6362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837639">
                  <a:off x="5087977" y="1337445"/>
                  <a:ext cx="388685" cy="176387"/>
                  <a:chOff x="5267450" y="3810639"/>
                  <a:chExt cx="848735" cy="391695"/>
                </a:xfrm>
                <a:noFill/>
              </p:grpSpPr>
              <p:sp>
                <p:nvSpPr>
                  <p:cNvPr id="426" name="フリーフォーム 15 2">
                    <a:extLst>
                      <a:ext uri="{FF2B5EF4-FFF2-40B4-BE49-F238E27FC236}">
                        <a16:creationId xmlns:a16="http://schemas.microsoft.com/office/drawing/2014/main" id="{D22B411D-216D-43FD-96CD-FC70201E1D8E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grp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27" name="グループ化 16">
                    <a:extLst>
                      <a:ext uri="{FF2B5EF4-FFF2-40B4-BE49-F238E27FC236}">
                        <a16:creationId xmlns:a16="http://schemas.microsoft.com/office/drawing/2014/main" id="{BA232B0A-16BE-4FD5-9A97-837A9CB664E0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  <a:grpFill/>
                </p:grpSpPr>
                <p:cxnSp>
                  <p:nvCxnSpPr>
                    <p:cNvPr id="428" name="直線コネクタ 17 2">
                      <a:extLst>
                        <a:ext uri="{FF2B5EF4-FFF2-40B4-BE49-F238E27FC236}">
                          <a16:creationId xmlns:a16="http://schemas.microsoft.com/office/drawing/2014/main" id="{B032639D-1968-49CF-BB9D-23EA5FC831A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9" name="直線コネクタ 18 2">
                      <a:extLst>
                        <a:ext uri="{FF2B5EF4-FFF2-40B4-BE49-F238E27FC236}">
                          <a16:creationId xmlns:a16="http://schemas.microsoft.com/office/drawing/2014/main" id="{80D6F6D1-4215-4F9E-8CE9-D1610696F40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0" name="直線コネクタ 19 2">
                      <a:extLst>
                        <a:ext uri="{FF2B5EF4-FFF2-40B4-BE49-F238E27FC236}">
                          <a16:creationId xmlns:a16="http://schemas.microsoft.com/office/drawing/2014/main" id="{E7127DD2-28DE-4124-B279-5184C8AE637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1" name="直線コネクタ 20 2">
                      <a:extLst>
                        <a:ext uri="{FF2B5EF4-FFF2-40B4-BE49-F238E27FC236}">
                          <a16:creationId xmlns:a16="http://schemas.microsoft.com/office/drawing/2014/main" id="{E476E4A4-E69E-4D0A-998D-FAD319F16C1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417" name="フリーフォーム 100 1 1 5">
                <a:extLst>
                  <a:ext uri="{FF2B5EF4-FFF2-40B4-BE49-F238E27FC236}">
                    <a16:creationId xmlns:a16="http://schemas.microsoft.com/office/drawing/2014/main" id="{E83AF1BA-A6FC-44CB-973C-829272B5CE51}"/>
                  </a:ext>
                </a:extLst>
              </p:cNvPr>
              <p:cNvSpPr/>
              <p:nvPr/>
            </p:nvSpPr>
            <p:spPr>
              <a:xfrm rot="10800000">
                <a:off x="4143900" y="4266175"/>
                <a:ext cx="223494" cy="79005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418" name="フリーフォーム 100 1 1 6">
                <a:extLst>
                  <a:ext uri="{FF2B5EF4-FFF2-40B4-BE49-F238E27FC236}">
                    <a16:creationId xmlns:a16="http://schemas.microsoft.com/office/drawing/2014/main" id="{A476FDD8-B61B-4677-A3D8-03E61F13DF23}"/>
                  </a:ext>
                </a:extLst>
              </p:cNvPr>
              <p:cNvSpPr/>
              <p:nvPr/>
            </p:nvSpPr>
            <p:spPr>
              <a:xfrm rot="10800000">
                <a:off x="3364683" y="4248246"/>
                <a:ext cx="223494" cy="79005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</p:grpSp>
        <p:sp>
          <p:nvSpPr>
            <p:cNvPr id="439" name="TextBox 438">
              <a:extLst>
                <a:ext uri="{FF2B5EF4-FFF2-40B4-BE49-F238E27FC236}">
                  <a16:creationId xmlns:a16="http://schemas.microsoft.com/office/drawing/2014/main" id="{081C917A-5CFF-4723-872E-C9B1C47FC7FC}"/>
                </a:ext>
              </a:extLst>
            </p:cNvPr>
            <p:cNvSpPr txBox="1"/>
            <p:nvPr/>
          </p:nvSpPr>
          <p:spPr>
            <a:xfrm>
              <a:off x="6759482" y="4532508"/>
              <a:ext cx="1644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/>
                <a:t>＋　・・・</a:t>
              </a:r>
            </a:p>
          </p:txBody>
        </p:sp>
        <p:sp>
          <p:nvSpPr>
            <p:cNvPr id="477" name="Rectangle 476">
              <a:extLst>
                <a:ext uri="{FF2B5EF4-FFF2-40B4-BE49-F238E27FC236}">
                  <a16:creationId xmlns:a16="http://schemas.microsoft.com/office/drawing/2014/main" id="{E156228B-C968-4195-95DF-8B7D2524821E}"/>
                </a:ext>
              </a:extLst>
            </p:cNvPr>
            <p:cNvSpPr/>
            <p:nvPr/>
          </p:nvSpPr>
          <p:spPr>
            <a:xfrm>
              <a:off x="5137210" y="4579533"/>
              <a:ext cx="22349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dirty="0"/>
                <a:t>＋</a:t>
              </a:r>
            </a:p>
          </p:txBody>
        </p:sp>
        <p:sp>
          <p:nvSpPr>
            <p:cNvPr id="482" name="TextBox 481">
              <a:extLst>
                <a:ext uri="{FF2B5EF4-FFF2-40B4-BE49-F238E27FC236}">
                  <a16:creationId xmlns:a16="http://schemas.microsoft.com/office/drawing/2014/main" id="{B9AB12C9-16B1-41F6-85EB-5DD643C82F0A}"/>
                </a:ext>
              </a:extLst>
            </p:cNvPr>
            <p:cNvSpPr txBox="1"/>
            <p:nvPr/>
          </p:nvSpPr>
          <p:spPr>
            <a:xfrm>
              <a:off x="1668016" y="3692090"/>
              <a:ext cx="39405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err="1"/>
                <a:t>Resummed</a:t>
              </a:r>
              <a:r>
                <a:rPr lang="en-US" altLang="ja-JP" sz="2400" dirty="0"/>
                <a:t> polarization tensor</a:t>
              </a:r>
              <a:endParaRPr lang="ja-JP" altLang="en-US" sz="2400" dirty="0"/>
            </a:p>
          </p:txBody>
        </p:sp>
        <p:pic>
          <p:nvPicPr>
            <p:cNvPr id="221" name="Picture 220">
              <a:extLst>
                <a:ext uri="{FF2B5EF4-FFF2-40B4-BE49-F238E27FC236}">
                  <a16:creationId xmlns:a16="http://schemas.microsoft.com/office/drawing/2014/main" id="{39B40B6E-C3B6-4B11-8E6F-E38027042C3D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2998" y="5286004"/>
              <a:ext cx="5050627" cy="672866"/>
            </a:xfrm>
            <a:prstGeom prst="rect">
              <a:avLst/>
            </a:prstGeom>
          </p:spPr>
        </p:pic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19EC4642-3235-4A52-B278-81B12CD6EFE0}"/>
                </a:ext>
              </a:extLst>
            </p:cNvPr>
            <p:cNvGrpSpPr/>
            <p:nvPr/>
          </p:nvGrpSpPr>
          <p:grpSpPr>
            <a:xfrm>
              <a:off x="1737550" y="4091414"/>
              <a:ext cx="1910179" cy="1241979"/>
              <a:chOff x="6948264" y="3483165"/>
              <a:chExt cx="1910179" cy="1241979"/>
            </a:xfrm>
          </p:grpSpPr>
          <p:grpSp>
            <p:nvGrpSpPr>
              <p:cNvPr id="223" name="Group 222">
                <a:extLst>
                  <a:ext uri="{FF2B5EF4-FFF2-40B4-BE49-F238E27FC236}">
                    <a16:creationId xmlns:a16="http://schemas.microsoft.com/office/drawing/2014/main" id="{4A28F096-393B-4D9F-99F8-B2DDFAA7F404}"/>
                  </a:ext>
                </a:extLst>
              </p:cNvPr>
              <p:cNvGrpSpPr/>
              <p:nvPr/>
            </p:nvGrpSpPr>
            <p:grpSpPr>
              <a:xfrm>
                <a:off x="7092280" y="3782768"/>
                <a:ext cx="1357335" cy="630431"/>
                <a:chOff x="334345" y="1474746"/>
                <a:chExt cx="1357335" cy="630431"/>
              </a:xfrm>
            </p:grpSpPr>
            <p:sp>
              <p:nvSpPr>
                <p:cNvPr id="254" name="円/楕円 51 1">
                  <a:extLst>
                    <a:ext uri="{FF2B5EF4-FFF2-40B4-BE49-F238E27FC236}">
                      <a16:creationId xmlns:a16="http://schemas.microsoft.com/office/drawing/2014/main" id="{5180E3D0-1F81-44A1-B893-060E500DEC7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92241">
                  <a:off x="695474" y="1474746"/>
                  <a:ext cx="630431" cy="630431"/>
                </a:xfrm>
                <a:prstGeom prst="ellipse">
                  <a:avLst/>
                </a:prstGeom>
                <a:noFill/>
                <a:ln w="76200" cmpd="dbl">
                  <a:solidFill>
                    <a:srgbClr val="00DE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255" name="フリーフォーム 100 1 1 9">
                  <a:extLst>
                    <a:ext uri="{FF2B5EF4-FFF2-40B4-BE49-F238E27FC236}">
                      <a16:creationId xmlns:a16="http://schemas.microsoft.com/office/drawing/2014/main" id="{5B70828D-967C-43A0-B3FF-A2731985E419}"/>
                    </a:ext>
                  </a:extLst>
                </p:cNvPr>
                <p:cNvSpPr/>
                <p:nvPr/>
              </p:nvSpPr>
              <p:spPr>
                <a:xfrm rot="10800000">
                  <a:off x="334345" y="1764466"/>
                  <a:ext cx="331560" cy="68811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 dirty="0"/>
                </a:p>
              </p:txBody>
            </p:sp>
            <p:sp>
              <p:nvSpPr>
                <p:cNvPr id="256" name="フリーフォーム 100 1 1 10">
                  <a:extLst>
                    <a:ext uri="{FF2B5EF4-FFF2-40B4-BE49-F238E27FC236}">
                      <a16:creationId xmlns:a16="http://schemas.microsoft.com/office/drawing/2014/main" id="{206D028E-717C-40B3-8B26-7A3B8CCA7F13}"/>
                    </a:ext>
                  </a:extLst>
                </p:cNvPr>
                <p:cNvSpPr/>
                <p:nvPr/>
              </p:nvSpPr>
              <p:spPr>
                <a:xfrm rot="10800000">
                  <a:off x="1360120" y="1782998"/>
                  <a:ext cx="331560" cy="68811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 dirty="0"/>
                </a:p>
              </p:txBody>
            </p:sp>
          </p:grpSp>
          <p:cxnSp>
            <p:nvCxnSpPr>
              <p:cNvPr id="224" name="Straight Arrow Connector 223">
                <a:extLst>
                  <a:ext uri="{FF2B5EF4-FFF2-40B4-BE49-F238E27FC236}">
                    <a16:creationId xmlns:a16="http://schemas.microsoft.com/office/drawing/2014/main" id="{9F630AA1-BEA7-4DC1-92F8-82413A73217C}"/>
                  </a:ext>
                </a:extLst>
              </p:cNvPr>
              <p:cNvCxnSpPr/>
              <p:nvPr/>
            </p:nvCxnSpPr>
            <p:spPr>
              <a:xfrm>
                <a:off x="6948264" y="4246627"/>
                <a:ext cx="36004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1" name="Arc 230">
                <a:extLst>
                  <a:ext uri="{FF2B5EF4-FFF2-40B4-BE49-F238E27FC236}">
                    <a16:creationId xmlns:a16="http://schemas.microsoft.com/office/drawing/2014/main" id="{031FB85D-6F58-4610-959E-CD28869285D8}"/>
                  </a:ext>
                </a:extLst>
              </p:cNvPr>
              <p:cNvSpPr/>
              <p:nvPr/>
            </p:nvSpPr>
            <p:spPr>
              <a:xfrm>
                <a:off x="7452320" y="3596905"/>
                <a:ext cx="601572" cy="225469"/>
              </a:xfrm>
              <a:prstGeom prst="arc">
                <a:avLst>
                  <a:gd name="adj1" fmla="val 12442530"/>
                  <a:gd name="adj2" fmla="val 20285105"/>
                </a:avLst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Arc 249">
                <a:extLst>
                  <a:ext uri="{FF2B5EF4-FFF2-40B4-BE49-F238E27FC236}">
                    <a16:creationId xmlns:a16="http://schemas.microsoft.com/office/drawing/2014/main" id="{19347482-AAFE-459D-AA38-55ECF90EBC13}"/>
                  </a:ext>
                </a:extLst>
              </p:cNvPr>
              <p:cNvSpPr/>
              <p:nvPr/>
            </p:nvSpPr>
            <p:spPr>
              <a:xfrm rot="10800000">
                <a:off x="7486367" y="4377221"/>
                <a:ext cx="601572" cy="225469"/>
              </a:xfrm>
              <a:prstGeom prst="arc">
                <a:avLst>
                  <a:gd name="adj1" fmla="val 12442530"/>
                  <a:gd name="adj2" fmla="val 20285105"/>
                </a:avLst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pic>
            <p:nvPicPr>
              <p:cNvPr id="251" name="Picture 250">
                <a:extLst>
                  <a:ext uri="{FF2B5EF4-FFF2-40B4-BE49-F238E27FC236}">
                    <a16:creationId xmlns:a16="http://schemas.microsoft.com/office/drawing/2014/main" id="{28D675F6-FB9E-4F23-AD00-34D9DC6B670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0530" y="3483165"/>
                <a:ext cx="191844" cy="228905"/>
              </a:xfrm>
              <a:prstGeom prst="rect">
                <a:avLst/>
              </a:prstGeom>
            </p:spPr>
          </p:pic>
          <p:pic>
            <p:nvPicPr>
              <p:cNvPr id="252" name="Picture 251">
                <a:extLst>
                  <a:ext uri="{FF2B5EF4-FFF2-40B4-BE49-F238E27FC236}">
                    <a16:creationId xmlns:a16="http://schemas.microsoft.com/office/drawing/2014/main" id="{A0FE7BF9-2FD2-443B-BE3F-7493265AC19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16485" y="4513444"/>
                <a:ext cx="741958" cy="211700"/>
              </a:xfrm>
              <a:prstGeom prst="rect">
                <a:avLst/>
              </a:prstGeom>
            </p:spPr>
          </p:pic>
          <p:pic>
            <p:nvPicPr>
              <p:cNvPr id="253" name="Picture 252">
                <a:extLst>
                  <a:ext uri="{FF2B5EF4-FFF2-40B4-BE49-F238E27FC236}">
                    <a16:creationId xmlns:a16="http://schemas.microsoft.com/office/drawing/2014/main" id="{1C5FF92B-7995-4910-8617-9477FE76F53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64896" y="4376198"/>
                <a:ext cx="150423" cy="228905"/>
              </a:xfrm>
              <a:prstGeom prst="rect">
                <a:avLst/>
              </a:prstGeom>
            </p:spPr>
          </p:pic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CC6BC84-9613-1868-2AAB-E2F3497B0279}"/>
              </a:ext>
            </a:extLst>
          </p:cNvPr>
          <p:cNvGrpSpPr/>
          <p:nvPr/>
        </p:nvGrpSpPr>
        <p:grpSpPr>
          <a:xfrm>
            <a:off x="1652369" y="647527"/>
            <a:ext cx="9795984" cy="2509941"/>
            <a:chOff x="1652369" y="604240"/>
            <a:chExt cx="9795984" cy="2509941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1C87B8A2-7166-45C9-8376-D7C1B9F341D9}"/>
                </a:ext>
              </a:extLst>
            </p:cNvPr>
            <p:cNvSpPr/>
            <p:nvPr/>
          </p:nvSpPr>
          <p:spPr bwMode="auto">
            <a:xfrm>
              <a:off x="1675841" y="659864"/>
              <a:ext cx="9764688" cy="2454317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125DBE4-F915-46E8-8926-F1D3D4C26CCB}"/>
                </a:ext>
              </a:extLst>
            </p:cNvPr>
            <p:cNvGrpSpPr/>
            <p:nvPr/>
          </p:nvGrpSpPr>
          <p:grpSpPr>
            <a:xfrm>
              <a:off x="1809252" y="895571"/>
              <a:ext cx="9639101" cy="946001"/>
              <a:chOff x="141235" y="1196752"/>
              <a:chExt cx="9639101" cy="94600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8298C54-1568-420B-BED6-4C65462481EC}"/>
                  </a:ext>
                </a:extLst>
              </p:cNvPr>
              <p:cNvGrpSpPr/>
              <p:nvPr/>
            </p:nvGrpSpPr>
            <p:grpSpPr>
              <a:xfrm>
                <a:off x="2401379" y="1230955"/>
                <a:ext cx="628191" cy="877594"/>
                <a:chOff x="2539222" y="1556792"/>
                <a:chExt cx="628191" cy="877594"/>
              </a:xfrm>
            </p:grpSpPr>
            <p:sp>
              <p:nvSpPr>
                <p:cNvPr id="202" name="テキスト ボックス 131 1 1">
                  <a:extLst>
                    <a:ext uri="{FF2B5EF4-FFF2-40B4-BE49-F238E27FC236}">
                      <a16:creationId xmlns:a16="http://schemas.microsoft.com/office/drawing/2014/main" id="{8F2F585C-9506-4F32-9FA6-AA7712D29EED}"/>
                    </a:ext>
                  </a:extLst>
                </p:cNvPr>
                <p:cNvSpPr txBox="1"/>
                <p:nvPr/>
              </p:nvSpPr>
              <p:spPr>
                <a:xfrm>
                  <a:off x="2673241" y="1556792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B12972FA-7C7F-4EFB-8AF8-7021E819DB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39222" y="2434386"/>
                  <a:ext cx="628191" cy="0"/>
                </a:xfrm>
                <a:prstGeom prst="line">
                  <a:avLst/>
                </a:prstGeom>
                <a:ln w="1905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4" name="グループ化 99">
                  <a:extLst>
                    <a:ext uri="{FF2B5EF4-FFF2-40B4-BE49-F238E27FC236}">
                      <a16:creationId xmlns:a16="http://schemas.microsoft.com/office/drawing/2014/main" id="{82B5ED6F-B4D7-47FA-9A35-0D8DFE498F95}"/>
                    </a:ext>
                  </a:extLst>
                </p:cNvPr>
                <p:cNvGrpSpPr/>
                <p:nvPr/>
              </p:nvGrpSpPr>
              <p:grpSpPr>
                <a:xfrm rot="3036739">
                  <a:off x="2659127" y="2015962"/>
                  <a:ext cx="507068" cy="230110"/>
                  <a:chOff x="5267450" y="3810639"/>
                  <a:chExt cx="848735" cy="391695"/>
                </a:xfrm>
              </p:grpSpPr>
              <p:sp>
                <p:nvSpPr>
                  <p:cNvPr id="214" name="フリーフォーム 100 1 2">
                    <a:extLst>
                      <a:ext uri="{FF2B5EF4-FFF2-40B4-BE49-F238E27FC236}">
                        <a16:creationId xmlns:a16="http://schemas.microsoft.com/office/drawing/2014/main" id="{A0E72C28-DB38-4F3E-B2A6-1C13A50B67BA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15" name="グループ化 101">
                    <a:extLst>
                      <a:ext uri="{FF2B5EF4-FFF2-40B4-BE49-F238E27FC236}">
                        <a16:creationId xmlns:a16="http://schemas.microsoft.com/office/drawing/2014/main" id="{8D6D2D45-5CD4-447D-947F-13E841EF1433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</p:grpSpPr>
                <p:cxnSp>
                  <p:nvCxnSpPr>
                    <p:cNvPr id="216" name="直線コネクタ 102 1 1">
                      <a:extLst>
                        <a:ext uri="{FF2B5EF4-FFF2-40B4-BE49-F238E27FC236}">
                          <a16:creationId xmlns:a16="http://schemas.microsoft.com/office/drawing/2014/main" id="{B935944D-D8CF-4C16-A0A2-5CD7EBEEF77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" name="直線コネクタ 103 1 1">
                      <a:extLst>
                        <a:ext uri="{FF2B5EF4-FFF2-40B4-BE49-F238E27FC236}">
                          <a16:creationId xmlns:a16="http://schemas.microsoft.com/office/drawing/2014/main" id="{F9669CE3-10F6-4F1C-BDA6-4FDF2E672DF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" name="直線コネクタ 104 1 1">
                      <a:extLst>
                        <a:ext uri="{FF2B5EF4-FFF2-40B4-BE49-F238E27FC236}">
                          <a16:creationId xmlns:a16="http://schemas.microsoft.com/office/drawing/2014/main" id="{1E211A37-7913-4C06-A9BF-C2E34C91B60C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" name="直線コネクタ 105 1 1">
                      <a:extLst>
                        <a:ext uri="{FF2B5EF4-FFF2-40B4-BE49-F238E27FC236}">
                          <a16:creationId xmlns:a16="http://schemas.microsoft.com/office/drawing/2014/main" id="{B46CF070-6C1A-41FD-B843-987F059AC94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A4FF256-F699-4189-AF62-B1BE10D60F1C}"/>
                  </a:ext>
                </a:extLst>
              </p:cNvPr>
              <p:cNvGrpSpPr/>
              <p:nvPr/>
            </p:nvGrpSpPr>
            <p:grpSpPr>
              <a:xfrm>
                <a:off x="5652120" y="1222348"/>
                <a:ext cx="2510092" cy="894808"/>
                <a:chOff x="5866800" y="1556792"/>
                <a:chExt cx="2510092" cy="894808"/>
              </a:xfrm>
            </p:grpSpPr>
            <p:sp>
              <p:nvSpPr>
                <p:cNvPr id="103" name="テキスト ボックス 131 1 2">
                  <a:extLst>
                    <a:ext uri="{FF2B5EF4-FFF2-40B4-BE49-F238E27FC236}">
                      <a16:creationId xmlns:a16="http://schemas.microsoft.com/office/drawing/2014/main" id="{B565E6CF-0CE2-43BF-8BB6-2CEB82979768}"/>
                    </a:ext>
                  </a:extLst>
                </p:cNvPr>
                <p:cNvSpPr txBox="1"/>
                <p:nvPr/>
              </p:nvSpPr>
              <p:spPr>
                <a:xfrm>
                  <a:off x="5928811" y="1574006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484DE894-69B3-4767-ABB8-DC7AB77A0A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66800" y="2451600"/>
                  <a:ext cx="825998" cy="0"/>
                </a:xfrm>
                <a:prstGeom prst="line">
                  <a:avLst/>
                </a:prstGeom>
                <a:ln w="1905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5" name="グループ化 99">
                  <a:extLst>
                    <a:ext uri="{FF2B5EF4-FFF2-40B4-BE49-F238E27FC236}">
                      <a16:creationId xmlns:a16="http://schemas.microsoft.com/office/drawing/2014/main" id="{8CA3EFEF-98F4-4DA0-A46E-A8E92AEE2FB8}"/>
                    </a:ext>
                  </a:extLst>
                </p:cNvPr>
                <p:cNvGrpSpPr/>
                <p:nvPr/>
              </p:nvGrpSpPr>
              <p:grpSpPr>
                <a:xfrm rot="3036739">
                  <a:off x="5914697" y="2033176"/>
                  <a:ext cx="507068" cy="230110"/>
                  <a:chOff x="5267450" y="3810639"/>
                  <a:chExt cx="848735" cy="391695"/>
                </a:xfrm>
              </p:grpSpPr>
              <p:sp>
                <p:nvSpPr>
                  <p:cNvPr id="115" name="フリーフォーム 100 1 3">
                    <a:extLst>
                      <a:ext uri="{FF2B5EF4-FFF2-40B4-BE49-F238E27FC236}">
                        <a16:creationId xmlns:a16="http://schemas.microsoft.com/office/drawing/2014/main" id="{2F522C31-98BB-4085-9208-553AE178BC06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6" name="グループ化 101">
                    <a:extLst>
                      <a:ext uri="{FF2B5EF4-FFF2-40B4-BE49-F238E27FC236}">
                        <a16:creationId xmlns:a16="http://schemas.microsoft.com/office/drawing/2014/main" id="{691CA547-1AA9-45FB-A1B6-0EE728F4BF7B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</p:grpSpPr>
                <p:cxnSp>
                  <p:nvCxnSpPr>
                    <p:cNvPr id="117" name="直線コネクタ 102 1 2">
                      <a:extLst>
                        <a:ext uri="{FF2B5EF4-FFF2-40B4-BE49-F238E27FC236}">
                          <a16:creationId xmlns:a16="http://schemas.microsoft.com/office/drawing/2014/main" id="{5B7735AD-D28D-43E7-A006-5A5DF3DFCD7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直線コネクタ 103 1 2">
                      <a:extLst>
                        <a:ext uri="{FF2B5EF4-FFF2-40B4-BE49-F238E27FC236}">
                          <a16:creationId xmlns:a16="http://schemas.microsoft.com/office/drawing/2014/main" id="{9D3E988B-A82A-4B76-B9CE-7FA9A8516BC7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9" name="直線コネクタ 104 1 2">
                      <a:extLst>
                        <a:ext uri="{FF2B5EF4-FFF2-40B4-BE49-F238E27FC236}">
                          <a16:creationId xmlns:a16="http://schemas.microsoft.com/office/drawing/2014/main" id="{2CFD2BB9-5CA4-4CD7-AC86-F6A63D7D15F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0" name="直線コネクタ 105 1 2">
                      <a:extLst>
                        <a:ext uri="{FF2B5EF4-FFF2-40B4-BE49-F238E27FC236}">
                          <a16:creationId xmlns:a16="http://schemas.microsoft.com/office/drawing/2014/main" id="{658F9FC5-83E5-4311-8CED-88CED20D11B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06" name="テキスト ボックス 131 2 1">
                  <a:extLst>
                    <a:ext uri="{FF2B5EF4-FFF2-40B4-BE49-F238E27FC236}">
                      <a16:creationId xmlns:a16="http://schemas.microsoft.com/office/drawing/2014/main" id="{6E6925B7-D9C5-4574-ADC9-65B443D33078}"/>
                    </a:ext>
                  </a:extLst>
                </p:cNvPr>
                <p:cNvSpPr txBox="1"/>
                <p:nvPr/>
              </p:nvSpPr>
              <p:spPr>
                <a:xfrm>
                  <a:off x="5928812" y="1574007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grpSp>
              <p:nvGrpSpPr>
                <p:cNvPr id="107" name="グループ化 99">
                  <a:extLst>
                    <a:ext uri="{FF2B5EF4-FFF2-40B4-BE49-F238E27FC236}">
                      <a16:creationId xmlns:a16="http://schemas.microsoft.com/office/drawing/2014/main" id="{331A5450-556E-4BCD-B1AA-3FB07D954767}"/>
                    </a:ext>
                  </a:extLst>
                </p:cNvPr>
                <p:cNvGrpSpPr/>
                <p:nvPr/>
              </p:nvGrpSpPr>
              <p:grpSpPr>
                <a:xfrm rot="3036739">
                  <a:off x="6292707" y="2015961"/>
                  <a:ext cx="507068" cy="230110"/>
                  <a:chOff x="5267450" y="3810639"/>
                  <a:chExt cx="848735" cy="391695"/>
                </a:xfrm>
              </p:grpSpPr>
              <p:sp>
                <p:nvSpPr>
                  <p:cNvPr id="109" name="フリーフォーム 100 2 1">
                    <a:extLst>
                      <a:ext uri="{FF2B5EF4-FFF2-40B4-BE49-F238E27FC236}">
                        <a16:creationId xmlns:a16="http://schemas.microsoft.com/office/drawing/2014/main" id="{89C4FE64-F17E-4EBB-A4B1-C31B90A9584D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0" name="グループ化 101">
                    <a:extLst>
                      <a:ext uri="{FF2B5EF4-FFF2-40B4-BE49-F238E27FC236}">
                        <a16:creationId xmlns:a16="http://schemas.microsoft.com/office/drawing/2014/main" id="{337E5DCE-C2B7-4811-89BC-68D19D13BF3A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</p:grpSpPr>
                <p:cxnSp>
                  <p:nvCxnSpPr>
                    <p:cNvPr id="111" name="直線コネクタ 102 2 1">
                      <a:extLst>
                        <a:ext uri="{FF2B5EF4-FFF2-40B4-BE49-F238E27FC236}">
                          <a16:creationId xmlns:a16="http://schemas.microsoft.com/office/drawing/2014/main" id="{C84D555F-FB4E-4448-9F0F-CF2A51AFA85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" name="直線コネクタ 103 2 1">
                      <a:extLst>
                        <a:ext uri="{FF2B5EF4-FFF2-40B4-BE49-F238E27FC236}">
                          <a16:creationId xmlns:a16="http://schemas.microsoft.com/office/drawing/2014/main" id="{D10C387F-CE30-44D5-8DAE-E1F2F8703C9A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直線コネクタ 104 2 1">
                      <a:extLst>
                        <a:ext uri="{FF2B5EF4-FFF2-40B4-BE49-F238E27FC236}">
                          <a16:creationId xmlns:a16="http://schemas.microsoft.com/office/drawing/2014/main" id="{B79C2E3A-1438-4967-803B-291056C1C3C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直線コネクタ 105 2 1">
                      <a:extLst>
                        <a:ext uri="{FF2B5EF4-FFF2-40B4-BE49-F238E27FC236}">
                          <a16:creationId xmlns:a16="http://schemas.microsoft.com/office/drawing/2014/main" id="{EAC6E7B4-376C-43D7-84E7-A80577F2B9B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08" name="テキスト ボックス 131 3 1">
                  <a:extLst>
                    <a:ext uri="{FF2B5EF4-FFF2-40B4-BE49-F238E27FC236}">
                      <a16:creationId xmlns:a16="http://schemas.microsoft.com/office/drawing/2014/main" id="{94CE81B6-FB04-4A46-8873-4E0605CA3916}"/>
                    </a:ext>
                  </a:extLst>
                </p:cNvPr>
                <p:cNvSpPr txBox="1"/>
                <p:nvPr/>
              </p:nvSpPr>
              <p:spPr>
                <a:xfrm>
                  <a:off x="6306822" y="1556792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122" name="テキスト ボックス 131 4">
                  <a:extLst>
                    <a:ext uri="{FF2B5EF4-FFF2-40B4-BE49-F238E27FC236}">
                      <a16:creationId xmlns:a16="http://schemas.microsoft.com/office/drawing/2014/main" id="{4E238D72-5FF6-4E8A-B74B-0CD5D56C517B}"/>
                    </a:ext>
                  </a:extLst>
                </p:cNvPr>
                <p:cNvSpPr txBox="1"/>
                <p:nvPr/>
              </p:nvSpPr>
              <p:spPr>
                <a:xfrm>
                  <a:off x="6743102" y="1574006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284688C7-3B23-4074-8078-E7D7676B07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81091" y="2451600"/>
                  <a:ext cx="825998" cy="0"/>
                </a:xfrm>
                <a:prstGeom prst="line">
                  <a:avLst/>
                </a:prstGeom>
                <a:ln w="1905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4" name="グループ化 99">
                  <a:extLst>
                    <a:ext uri="{FF2B5EF4-FFF2-40B4-BE49-F238E27FC236}">
                      <a16:creationId xmlns:a16="http://schemas.microsoft.com/office/drawing/2014/main" id="{E7CA7528-5FD4-49E6-AC63-04C0F6D9E11D}"/>
                    </a:ext>
                  </a:extLst>
                </p:cNvPr>
                <p:cNvGrpSpPr/>
                <p:nvPr/>
              </p:nvGrpSpPr>
              <p:grpSpPr>
                <a:xfrm rot="3036739">
                  <a:off x="6728988" y="2033176"/>
                  <a:ext cx="507068" cy="230110"/>
                  <a:chOff x="5267450" y="3810639"/>
                  <a:chExt cx="848735" cy="391695"/>
                </a:xfrm>
              </p:grpSpPr>
              <p:sp>
                <p:nvSpPr>
                  <p:cNvPr id="225" name="フリーフォーム 100 3">
                    <a:extLst>
                      <a:ext uri="{FF2B5EF4-FFF2-40B4-BE49-F238E27FC236}">
                        <a16:creationId xmlns:a16="http://schemas.microsoft.com/office/drawing/2014/main" id="{77A105FD-82A9-4566-AA33-1F9ED066358C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26" name="グループ化 101">
                    <a:extLst>
                      <a:ext uri="{FF2B5EF4-FFF2-40B4-BE49-F238E27FC236}">
                        <a16:creationId xmlns:a16="http://schemas.microsoft.com/office/drawing/2014/main" id="{2A4AAB65-27E6-4365-A6D9-422E73939F49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</p:grpSpPr>
                <p:cxnSp>
                  <p:nvCxnSpPr>
                    <p:cNvPr id="227" name="直線コネクタ 102 3">
                      <a:extLst>
                        <a:ext uri="{FF2B5EF4-FFF2-40B4-BE49-F238E27FC236}">
                          <a16:creationId xmlns:a16="http://schemas.microsoft.com/office/drawing/2014/main" id="{E3057349-7D8B-4FB3-AA59-9195D0C4363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" name="直線コネクタ 103 3">
                      <a:extLst>
                        <a:ext uri="{FF2B5EF4-FFF2-40B4-BE49-F238E27FC236}">
                          <a16:creationId xmlns:a16="http://schemas.microsoft.com/office/drawing/2014/main" id="{10107235-03C9-414A-BCDA-F9D2114C6A5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" name="直線コネクタ 104 3">
                      <a:extLst>
                        <a:ext uri="{FF2B5EF4-FFF2-40B4-BE49-F238E27FC236}">
                          <a16:creationId xmlns:a16="http://schemas.microsoft.com/office/drawing/2014/main" id="{86D1CA9D-A795-47BE-B951-B0EC4FEB759F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直線コネクタ 105 3">
                      <a:extLst>
                        <a:ext uri="{FF2B5EF4-FFF2-40B4-BE49-F238E27FC236}">
                          <a16:creationId xmlns:a16="http://schemas.microsoft.com/office/drawing/2014/main" id="{3FA2BEE7-EA35-4DEA-9379-FEDB4A9A366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5" name="テキスト ボックス 131 5">
                  <a:extLst>
                    <a:ext uri="{FF2B5EF4-FFF2-40B4-BE49-F238E27FC236}">
                      <a16:creationId xmlns:a16="http://schemas.microsoft.com/office/drawing/2014/main" id="{9ACA47A5-B7AE-45E5-8CBB-A32DA8CA7A94}"/>
                    </a:ext>
                  </a:extLst>
                </p:cNvPr>
                <p:cNvSpPr txBox="1"/>
                <p:nvPr/>
              </p:nvSpPr>
              <p:spPr>
                <a:xfrm>
                  <a:off x="6743103" y="1574007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grpSp>
              <p:nvGrpSpPr>
                <p:cNvPr id="126" name="グループ化 99">
                  <a:extLst>
                    <a:ext uri="{FF2B5EF4-FFF2-40B4-BE49-F238E27FC236}">
                      <a16:creationId xmlns:a16="http://schemas.microsoft.com/office/drawing/2014/main" id="{BACB9667-A42F-416A-97B6-A89575E77A83}"/>
                    </a:ext>
                  </a:extLst>
                </p:cNvPr>
                <p:cNvGrpSpPr/>
                <p:nvPr/>
              </p:nvGrpSpPr>
              <p:grpSpPr>
                <a:xfrm rot="3036739">
                  <a:off x="7106998" y="2015961"/>
                  <a:ext cx="507068" cy="230110"/>
                  <a:chOff x="5267450" y="3810639"/>
                  <a:chExt cx="848735" cy="391695"/>
                </a:xfrm>
              </p:grpSpPr>
              <p:sp>
                <p:nvSpPr>
                  <p:cNvPr id="128" name="フリーフォーム 100 4">
                    <a:extLst>
                      <a:ext uri="{FF2B5EF4-FFF2-40B4-BE49-F238E27FC236}">
                        <a16:creationId xmlns:a16="http://schemas.microsoft.com/office/drawing/2014/main" id="{BFAA2C05-8BDC-4297-B5AE-598426AA5273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29" name="グループ化 101">
                    <a:extLst>
                      <a:ext uri="{FF2B5EF4-FFF2-40B4-BE49-F238E27FC236}">
                        <a16:creationId xmlns:a16="http://schemas.microsoft.com/office/drawing/2014/main" id="{415DA30D-6DE9-402A-B20C-E48AEDAD2862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</p:grpSpPr>
                <p:cxnSp>
                  <p:nvCxnSpPr>
                    <p:cNvPr id="130" name="直線コネクタ 102 4">
                      <a:extLst>
                        <a:ext uri="{FF2B5EF4-FFF2-40B4-BE49-F238E27FC236}">
                          <a16:creationId xmlns:a16="http://schemas.microsoft.com/office/drawing/2014/main" id="{53E38F65-519C-40B9-BCF6-FEE07B89EE2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直線コネクタ 103 4">
                      <a:extLst>
                        <a:ext uri="{FF2B5EF4-FFF2-40B4-BE49-F238E27FC236}">
                          <a16:creationId xmlns:a16="http://schemas.microsoft.com/office/drawing/2014/main" id="{19668139-E380-428C-83AB-ECF35009795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直線コネクタ 104 4">
                      <a:extLst>
                        <a:ext uri="{FF2B5EF4-FFF2-40B4-BE49-F238E27FC236}">
                          <a16:creationId xmlns:a16="http://schemas.microsoft.com/office/drawing/2014/main" id="{DAF98532-1E63-4D76-B0CB-B2963714D04B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直線コネクタ 105 4">
                      <a:extLst>
                        <a:ext uri="{FF2B5EF4-FFF2-40B4-BE49-F238E27FC236}">
                          <a16:creationId xmlns:a16="http://schemas.microsoft.com/office/drawing/2014/main" id="{D4E4F25D-B081-4B0C-B5DD-8BB460DDC41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7" name="テキスト ボックス 131 6">
                  <a:extLst>
                    <a:ext uri="{FF2B5EF4-FFF2-40B4-BE49-F238E27FC236}">
                      <a16:creationId xmlns:a16="http://schemas.microsoft.com/office/drawing/2014/main" id="{FF7B3B16-9C2E-4616-A027-9CF4B536F539}"/>
                    </a:ext>
                  </a:extLst>
                </p:cNvPr>
                <p:cNvSpPr txBox="1"/>
                <p:nvPr/>
              </p:nvSpPr>
              <p:spPr>
                <a:xfrm>
                  <a:off x="7121113" y="1556792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232" name="テキスト ボックス 131 7">
                  <a:extLst>
                    <a:ext uri="{FF2B5EF4-FFF2-40B4-BE49-F238E27FC236}">
                      <a16:creationId xmlns:a16="http://schemas.microsoft.com/office/drawing/2014/main" id="{C7449325-4F40-46C6-9969-E05030AA57E0}"/>
                    </a:ext>
                  </a:extLst>
                </p:cNvPr>
                <p:cNvSpPr txBox="1"/>
                <p:nvPr/>
              </p:nvSpPr>
              <p:spPr>
                <a:xfrm>
                  <a:off x="7528881" y="1574006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cxnSp>
              <p:nvCxnSpPr>
                <p:cNvPr id="233" name="Straight Connector 232">
                  <a:extLst>
                    <a:ext uri="{FF2B5EF4-FFF2-40B4-BE49-F238E27FC236}">
                      <a16:creationId xmlns:a16="http://schemas.microsoft.com/office/drawing/2014/main" id="{AD292710-6C19-4159-9260-2569E173D5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6870" y="2451600"/>
                  <a:ext cx="825998" cy="0"/>
                </a:xfrm>
                <a:prstGeom prst="line">
                  <a:avLst/>
                </a:prstGeom>
                <a:ln w="1905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34" name="グループ化 99">
                  <a:extLst>
                    <a:ext uri="{FF2B5EF4-FFF2-40B4-BE49-F238E27FC236}">
                      <a16:creationId xmlns:a16="http://schemas.microsoft.com/office/drawing/2014/main" id="{4D6B0646-A5D2-4B27-9492-06CCCFC3CC5C}"/>
                    </a:ext>
                  </a:extLst>
                </p:cNvPr>
                <p:cNvGrpSpPr/>
                <p:nvPr/>
              </p:nvGrpSpPr>
              <p:grpSpPr>
                <a:xfrm rot="3036739">
                  <a:off x="7514767" y="2033176"/>
                  <a:ext cx="507068" cy="230110"/>
                  <a:chOff x="5267450" y="3810639"/>
                  <a:chExt cx="848735" cy="391695"/>
                </a:xfrm>
              </p:grpSpPr>
              <p:sp>
                <p:nvSpPr>
                  <p:cNvPr id="244" name="フリーフォーム 100 5">
                    <a:extLst>
                      <a:ext uri="{FF2B5EF4-FFF2-40B4-BE49-F238E27FC236}">
                        <a16:creationId xmlns:a16="http://schemas.microsoft.com/office/drawing/2014/main" id="{A7E1F769-9597-41C2-92D3-E16744458C6B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45" name="グループ化 101">
                    <a:extLst>
                      <a:ext uri="{FF2B5EF4-FFF2-40B4-BE49-F238E27FC236}">
                        <a16:creationId xmlns:a16="http://schemas.microsoft.com/office/drawing/2014/main" id="{7F5A323E-1A5E-4D8A-BB55-F61E09A8B266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</p:grpSpPr>
                <p:cxnSp>
                  <p:nvCxnSpPr>
                    <p:cNvPr id="246" name="直線コネクタ 102 5">
                      <a:extLst>
                        <a:ext uri="{FF2B5EF4-FFF2-40B4-BE49-F238E27FC236}">
                          <a16:creationId xmlns:a16="http://schemas.microsoft.com/office/drawing/2014/main" id="{78242003-775E-4DC4-95C5-0092111325C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" name="直線コネクタ 103 5">
                      <a:extLst>
                        <a:ext uri="{FF2B5EF4-FFF2-40B4-BE49-F238E27FC236}">
                          <a16:creationId xmlns:a16="http://schemas.microsoft.com/office/drawing/2014/main" id="{1F853591-DD5E-481A-9EA6-63E97A0659A6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" name="直線コネクタ 104 5">
                      <a:extLst>
                        <a:ext uri="{FF2B5EF4-FFF2-40B4-BE49-F238E27FC236}">
                          <a16:creationId xmlns:a16="http://schemas.microsoft.com/office/drawing/2014/main" id="{7021F065-0F74-40C0-BA1E-2493D15A0DA2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" name="直線コネクタ 105 5">
                      <a:extLst>
                        <a:ext uri="{FF2B5EF4-FFF2-40B4-BE49-F238E27FC236}">
                          <a16:creationId xmlns:a16="http://schemas.microsoft.com/office/drawing/2014/main" id="{19FB9EEF-68EF-48A6-9C57-B306ED17AE2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35" name="テキスト ボックス 131 8">
                  <a:extLst>
                    <a:ext uri="{FF2B5EF4-FFF2-40B4-BE49-F238E27FC236}">
                      <a16:creationId xmlns:a16="http://schemas.microsoft.com/office/drawing/2014/main" id="{BF8B890C-2358-4998-8C9F-80D77B4739E9}"/>
                    </a:ext>
                  </a:extLst>
                </p:cNvPr>
                <p:cNvSpPr txBox="1"/>
                <p:nvPr/>
              </p:nvSpPr>
              <p:spPr>
                <a:xfrm>
                  <a:off x="7528882" y="1574007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grpSp>
              <p:nvGrpSpPr>
                <p:cNvPr id="236" name="グループ化 99">
                  <a:extLst>
                    <a:ext uri="{FF2B5EF4-FFF2-40B4-BE49-F238E27FC236}">
                      <a16:creationId xmlns:a16="http://schemas.microsoft.com/office/drawing/2014/main" id="{97CBFF2E-047F-4A09-9A4F-FB65CAB95C7B}"/>
                    </a:ext>
                  </a:extLst>
                </p:cNvPr>
                <p:cNvGrpSpPr/>
                <p:nvPr/>
              </p:nvGrpSpPr>
              <p:grpSpPr>
                <a:xfrm rot="3036739">
                  <a:off x="7892777" y="2015961"/>
                  <a:ext cx="507068" cy="230110"/>
                  <a:chOff x="5267450" y="3810639"/>
                  <a:chExt cx="848735" cy="391695"/>
                </a:xfrm>
              </p:grpSpPr>
              <p:sp>
                <p:nvSpPr>
                  <p:cNvPr id="238" name="フリーフォーム 100 6">
                    <a:extLst>
                      <a:ext uri="{FF2B5EF4-FFF2-40B4-BE49-F238E27FC236}">
                        <a16:creationId xmlns:a16="http://schemas.microsoft.com/office/drawing/2014/main" id="{0AAA9FFE-A098-4079-A8AE-42E408F9A9CE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9" name="グループ化 101">
                    <a:extLst>
                      <a:ext uri="{FF2B5EF4-FFF2-40B4-BE49-F238E27FC236}">
                        <a16:creationId xmlns:a16="http://schemas.microsoft.com/office/drawing/2014/main" id="{563B1F93-8F89-45D9-8118-BC80BBF7BE80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</p:grpSpPr>
                <p:cxnSp>
                  <p:nvCxnSpPr>
                    <p:cNvPr id="240" name="直線コネクタ 102 6">
                      <a:extLst>
                        <a:ext uri="{FF2B5EF4-FFF2-40B4-BE49-F238E27FC236}">
                          <a16:creationId xmlns:a16="http://schemas.microsoft.com/office/drawing/2014/main" id="{2CCF244F-E4F7-4418-AF3D-F3AC50AB23D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" name="直線コネクタ 103 6">
                      <a:extLst>
                        <a:ext uri="{FF2B5EF4-FFF2-40B4-BE49-F238E27FC236}">
                          <a16:creationId xmlns:a16="http://schemas.microsoft.com/office/drawing/2014/main" id="{5CBF9EFA-8F1C-4930-AA57-86E535B718E5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" name="直線コネクタ 104 6">
                      <a:extLst>
                        <a:ext uri="{FF2B5EF4-FFF2-40B4-BE49-F238E27FC236}">
                          <a16:creationId xmlns:a16="http://schemas.microsoft.com/office/drawing/2014/main" id="{2FA0ECD4-EE5B-400A-8A53-04FB67F7A93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" name="直線コネクタ 105 6">
                      <a:extLst>
                        <a:ext uri="{FF2B5EF4-FFF2-40B4-BE49-F238E27FC236}">
                          <a16:creationId xmlns:a16="http://schemas.microsoft.com/office/drawing/2014/main" id="{F061A116-92FF-47F5-9E4B-036B15DAFC9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37" name="テキスト ボックス 131 9">
                  <a:extLst>
                    <a:ext uri="{FF2B5EF4-FFF2-40B4-BE49-F238E27FC236}">
                      <a16:creationId xmlns:a16="http://schemas.microsoft.com/office/drawing/2014/main" id="{1040F194-462B-4E05-81A7-20B3A2BE05CC}"/>
                    </a:ext>
                  </a:extLst>
                </p:cNvPr>
                <p:cNvSpPr txBox="1"/>
                <p:nvPr/>
              </p:nvSpPr>
              <p:spPr>
                <a:xfrm>
                  <a:off x="7906892" y="1556792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</p:grpSp>
          <p:cxnSp>
            <p:nvCxnSpPr>
              <p:cNvPr id="269" name="Straight Connector 268">
                <a:extLst>
                  <a:ext uri="{FF2B5EF4-FFF2-40B4-BE49-F238E27FC236}">
                    <a16:creationId xmlns:a16="http://schemas.microsoft.com/office/drawing/2014/main" id="{7FA32D1A-44B4-4A44-8AD0-D970DCD752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6248" y="1844650"/>
                <a:ext cx="628191" cy="0"/>
              </a:xfrm>
              <a:prstGeom prst="line">
                <a:avLst/>
              </a:prstGeom>
              <a:ln w="19050">
                <a:solidFill>
                  <a:srgbClr val="33CC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4212676A-625E-4D98-AA0A-01CF8BD03396}"/>
                  </a:ext>
                </a:extLst>
              </p:cNvPr>
              <p:cNvGrpSpPr/>
              <p:nvPr/>
            </p:nvGrpSpPr>
            <p:grpSpPr>
              <a:xfrm>
                <a:off x="3527451" y="1196752"/>
                <a:ext cx="910022" cy="946001"/>
                <a:chOff x="3665294" y="1412776"/>
                <a:chExt cx="910022" cy="946001"/>
              </a:xfrm>
            </p:grpSpPr>
            <p:sp>
              <p:nvSpPr>
                <p:cNvPr id="271" name="テキスト ボックス 131 1 3">
                  <a:extLst>
                    <a:ext uri="{FF2B5EF4-FFF2-40B4-BE49-F238E27FC236}">
                      <a16:creationId xmlns:a16="http://schemas.microsoft.com/office/drawing/2014/main" id="{5A047AC5-34E7-43A1-BDD9-23EA7A5CDCD0}"/>
                    </a:ext>
                  </a:extLst>
                </p:cNvPr>
                <p:cNvSpPr txBox="1"/>
                <p:nvPr/>
              </p:nvSpPr>
              <p:spPr>
                <a:xfrm>
                  <a:off x="3727305" y="1429990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745D051B-5E83-4D0A-B94E-A143D69AF9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65294" y="2358777"/>
                  <a:ext cx="825998" cy="0"/>
                </a:xfrm>
                <a:prstGeom prst="line">
                  <a:avLst/>
                </a:prstGeom>
                <a:ln w="1905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3" name="グループ化 99">
                  <a:extLst>
                    <a:ext uri="{FF2B5EF4-FFF2-40B4-BE49-F238E27FC236}">
                      <a16:creationId xmlns:a16="http://schemas.microsoft.com/office/drawing/2014/main" id="{E526CB34-B965-4364-820B-826326F61D35}"/>
                    </a:ext>
                  </a:extLst>
                </p:cNvPr>
                <p:cNvGrpSpPr/>
                <p:nvPr/>
              </p:nvGrpSpPr>
              <p:grpSpPr>
                <a:xfrm rot="3036739">
                  <a:off x="3713191" y="1940353"/>
                  <a:ext cx="507068" cy="230110"/>
                  <a:chOff x="5267450" y="3810639"/>
                  <a:chExt cx="848735" cy="391695"/>
                </a:xfrm>
              </p:grpSpPr>
              <p:sp>
                <p:nvSpPr>
                  <p:cNvPr id="283" name="フリーフォーム 100 1 4">
                    <a:extLst>
                      <a:ext uri="{FF2B5EF4-FFF2-40B4-BE49-F238E27FC236}">
                        <a16:creationId xmlns:a16="http://schemas.microsoft.com/office/drawing/2014/main" id="{29DC2747-EDDD-43C4-BC41-A43D013CF610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84" name="グループ化 101">
                    <a:extLst>
                      <a:ext uri="{FF2B5EF4-FFF2-40B4-BE49-F238E27FC236}">
                        <a16:creationId xmlns:a16="http://schemas.microsoft.com/office/drawing/2014/main" id="{E9320C40-E024-4471-82DE-4C12F2AB721C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</p:grpSpPr>
                <p:cxnSp>
                  <p:nvCxnSpPr>
                    <p:cNvPr id="285" name="直線コネクタ 102 1 3">
                      <a:extLst>
                        <a:ext uri="{FF2B5EF4-FFF2-40B4-BE49-F238E27FC236}">
                          <a16:creationId xmlns:a16="http://schemas.microsoft.com/office/drawing/2014/main" id="{EC78C899-864A-4E33-B38D-4C820E62990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6" name="直線コネクタ 103 1 3">
                      <a:extLst>
                        <a:ext uri="{FF2B5EF4-FFF2-40B4-BE49-F238E27FC236}">
                          <a16:creationId xmlns:a16="http://schemas.microsoft.com/office/drawing/2014/main" id="{841A4C45-27CC-45BE-9E7A-700B26C3AABA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7" name="直線コネクタ 104 1 3">
                      <a:extLst>
                        <a:ext uri="{FF2B5EF4-FFF2-40B4-BE49-F238E27FC236}">
                          <a16:creationId xmlns:a16="http://schemas.microsoft.com/office/drawing/2014/main" id="{F164F84C-7F0B-44BE-93D6-4853104F613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8" name="直線コネクタ 105 1 3">
                      <a:extLst>
                        <a:ext uri="{FF2B5EF4-FFF2-40B4-BE49-F238E27FC236}">
                          <a16:creationId xmlns:a16="http://schemas.microsoft.com/office/drawing/2014/main" id="{1F333D18-B542-4AED-B3A6-E5AF71AE04B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74" name="テキスト ボックス 131 2 2">
                  <a:extLst>
                    <a:ext uri="{FF2B5EF4-FFF2-40B4-BE49-F238E27FC236}">
                      <a16:creationId xmlns:a16="http://schemas.microsoft.com/office/drawing/2014/main" id="{D1518189-547A-442A-B317-2B103C8B59CA}"/>
                    </a:ext>
                  </a:extLst>
                </p:cNvPr>
                <p:cNvSpPr txBox="1"/>
                <p:nvPr/>
              </p:nvSpPr>
              <p:spPr>
                <a:xfrm>
                  <a:off x="3727306" y="1429991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grpSp>
              <p:nvGrpSpPr>
                <p:cNvPr id="275" name="グループ化 99">
                  <a:extLst>
                    <a:ext uri="{FF2B5EF4-FFF2-40B4-BE49-F238E27FC236}">
                      <a16:creationId xmlns:a16="http://schemas.microsoft.com/office/drawing/2014/main" id="{725A902A-3680-4699-A88A-563640C5FDB8}"/>
                    </a:ext>
                  </a:extLst>
                </p:cNvPr>
                <p:cNvGrpSpPr/>
                <p:nvPr/>
              </p:nvGrpSpPr>
              <p:grpSpPr>
                <a:xfrm rot="3036739">
                  <a:off x="4091201" y="1923138"/>
                  <a:ext cx="507068" cy="230110"/>
                  <a:chOff x="5267450" y="3810639"/>
                  <a:chExt cx="848735" cy="391695"/>
                </a:xfrm>
              </p:grpSpPr>
              <p:sp>
                <p:nvSpPr>
                  <p:cNvPr id="277" name="フリーフォーム 100 2 2">
                    <a:extLst>
                      <a:ext uri="{FF2B5EF4-FFF2-40B4-BE49-F238E27FC236}">
                        <a16:creationId xmlns:a16="http://schemas.microsoft.com/office/drawing/2014/main" id="{C23BB279-612A-43DC-BC2F-0874CD5469CC}"/>
                      </a:ext>
                    </a:extLst>
                  </p:cNvPr>
                  <p:cNvSpPr/>
                  <p:nvPr/>
                </p:nvSpPr>
                <p:spPr>
                  <a:xfrm rot="2260291">
                    <a:off x="5351970" y="4104714"/>
                    <a:ext cx="764215" cy="97620"/>
                  </a:xfrm>
                  <a:custGeom>
                    <a:avLst/>
                    <a:gdLst>
                      <a:gd name="connsiteX0" fmla="*/ 0 w 5780690"/>
                      <a:gd name="connsiteY0" fmla="*/ 357725 h 746722"/>
                      <a:gd name="connsiteX1" fmla="*/ 336331 w 5780690"/>
                      <a:gd name="connsiteY1" fmla="*/ 10884 h 746722"/>
                      <a:gd name="connsiteX2" fmla="*/ 735725 w 5780690"/>
                      <a:gd name="connsiteY2" fmla="*/ 273642 h 746722"/>
                      <a:gd name="connsiteX3" fmla="*/ 1082566 w 5780690"/>
                      <a:gd name="connsiteY3" fmla="*/ 746608 h 746722"/>
                      <a:gd name="connsiteX4" fmla="*/ 1439918 w 5780690"/>
                      <a:gd name="connsiteY4" fmla="*/ 315684 h 746722"/>
                      <a:gd name="connsiteX5" fmla="*/ 1755228 w 5780690"/>
                      <a:gd name="connsiteY5" fmla="*/ 10884 h 746722"/>
                      <a:gd name="connsiteX6" fmla="*/ 2165131 w 5780690"/>
                      <a:gd name="connsiteY6" fmla="*/ 315684 h 746722"/>
                      <a:gd name="connsiteX7" fmla="*/ 2490952 w 5780690"/>
                      <a:gd name="connsiteY7" fmla="*/ 715077 h 746722"/>
                      <a:gd name="connsiteX8" fmla="*/ 2890345 w 5780690"/>
                      <a:gd name="connsiteY8" fmla="*/ 315684 h 746722"/>
                      <a:gd name="connsiteX9" fmla="*/ 3216166 w 5780690"/>
                      <a:gd name="connsiteY9" fmla="*/ 373 h 746722"/>
                      <a:gd name="connsiteX10" fmla="*/ 3594538 w 5780690"/>
                      <a:gd name="connsiteY10" fmla="*/ 326194 h 746722"/>
                      <a:gd name="connsiteX11" fmla="*/ 3930869 w 5780690"/>
                      <a:gd name="connsiteY11" fmla="*/ 736097 h 746722"/>
                      <a:gd name="connsiteX12" fmla="*/ 4351283 w 5780690"/>
                      <a:gd name="connsiteY12" fmla="*/ 326194 h 746722"/>
                      <a:gd name="connsiteX13" fmla="*/ 4698125 w 5780690"/>
                      <a:gd name="connsiteY13" fmla="*/ 373 h 746722"/>
                      <a:gd name="connsiteX14" fmla="*/ 5034456 w 5780690"/>
                      <a:gd name="connsiteY14" fmla="*/ 389256 h 746722"/>
                      <a:gd name="connsiteX15" fmla="*/ 5412828 w 5780690"/>
                      <a:gd name="connsiteY15" fmla="*/ 725587 h 746722"/>
                      <a:gd name="connsiteX16" fmla="*/ 5780690 w 5780690"/>
                      <a:gd name="connsiteY16" fmla="*/ 347215 h 746722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55228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490952 w 5780690"/>
                      <a:gd name="connsiteY7" fmla="*/ 715077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34456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36331 w 5780690"/>
                      <a:gd name="connsiteY1" fmla="*/ 10884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786759 w 5780690"/>
                      <a:gd name="connsiteY5" fmla="*/ 1088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16166 w 5780690"/>
                      <a:gd name="connsiteY9" fmla="*/ 373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  <a:gd name="connsiteX0" fmla="*/ 0 w 5780690"/>
                      <a:gd name="connsiteY0" fmla="*/ 357725 h 746639"/>
                      <a:gd name="connsiteX1" fmla="*/ 388883 w 5780690"/>
                      <a:gd name="connsiteY1" fmla="*/ 31905 h 746639"/>
                      <a:gd name="connsiteX2" fmla="*/ 735725 w 5780690"/>
                      <a:gd name="connsiteY2" fmla="*/ 336704 h 746639"/>
                      <a:gd name="connsiteX3" fmla="*/ 1082566 w 5780690"/>
                      <a:gd name="connsiteY3" fmla="*/ 746608 h 746639"/>
                      <a:gd name="connsiteX4" fmla="*/ 1439918 w 5780690"/>
                      <a:gd name="connsiteY4" fmla="*/ 315684 h 746639"/>
                      <a:gd name="connsiteX5" fmla="*/ 1818290 w 5780690"/>
                      <a:gd name="connsiteY5" fmla="*/ 374 h 746639"/>
                      <a:gd name="connsiteX6" fmla="*/ 2165131 w 5780690"/>
                      <a:gd name="connsiteY6" fmla="*/ 315684 h 746639"/>
                      <a:gd name="connsiteX7" fmla="*/ 2522483 w 5780690"/>
                      <a:gd name="connsiteY7" fmla="*/ 704566 h 746639"/>
                      <a:gd name="connsiteX8" fmla="*/ 2890345 w 5780690"/>
                      <a:gd name="connsiteY8" fmla="*/ 315684 h 746639"/>
                      <a:gd name="connsiteX9" fmla="*/ 3258208 w 5780690"/>
                      <a:gd name="connsiteY9" fmla="*/ 10884 h 746639"/>
                      <a:gd name="connsiteX10" fmla="*/ 3594538 w 5780690"/>
                      <a:gd name="connsiteY10" fmla="*/ 326194 h 746639"/>
                      <a:gd name="connsiteX11" fmla="*/ 3930869 w 5780690"/>
                      <a:gd name="connsiteY11" fmla="*/ 736097 h 746639"/>
                      <a:gd name="connsiteX12" fmla="*/ 4351283 w 5780690"/>
                      <a:gd name="connsiteY12" fmla="*/ 326194 h 746639"/>
                      <a:gd name="connsiteX13" fmla="*/ 4698125 w 5780690"/>
                      <a:gd name="connsiteY13" fmla="*/ 373 h 746639"/>
                      <a:gd name="connsiteX14" fmla="*/ 5087008 w 5780690"/>
                      <a:gd name="connsiteY14" fmla="*/ 389256 h 746639"/>
                      <a:gd name="connsiteX15" fmla="*/ 5412828 w 5780690"/>
                      <a:gd name="connsiteY15" fmla="*/ 725587 h 746639"/>
                      <a:gd name="connsiteX16" fmla="*/ 5780690 w 5780690"/>
                      <a:gd name="connsiteY16" fmla="*/ 347215 h 746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80690" h="746639">
                        <a:moveTo>
                          <a:pt x="0" y="357725"/>
                        </a:moveTo>
                        <a:cubicBezTo>
                          <a:pt x="106855" y="191311"/>
                          <a:pt x="266262" y="35408"/>
                          <a:pt x="388883" y="31905"/>
                        </a:cubicBezTo>
                        <a:cubicBezTo>
                          <a:pt x="511504" y="28402"/>
                          <a:pt x="620111" y="217587"/>
                          <a:pt x="735725" y="336704"/>
                        </a:cubicBezTo>
                        <a:cubicBezTo>
                          <a:pt x="851339" y="455821"/>
                          <a:pt x="965201" y="750111"/>
                          <a:pt x="1082566" y="746608"/>
                        </a:cubicBezTo>
                        <a:cubicBezTo>
                          <a:pt x="1199931" y="743105"/>
                          <a:pt x="1317297" y="440056"/>
                          <a:pt x="1439918" y="315684"/>
                        </a:cubicBezTo>
                        <a:cubicBezTo>
                          <a:pt x="1562539" y="191312"/>
                          <a:pt x="1697421" y="374"/>
                          <a:pt x="1818290" y="374"/>
                        </a:cubicBezTo>
                        <a:cubicBezTo>
                          <a:pt x="1939159" y="374"/>
                          <a:pt x="2047766" y="198319"/>
                          <a:pt x="2165131" y="315684"/>
                        </a:cubicBezTo>
                        <a:cubicBezTo>
                          <a:pt x="2282496" y="433049"/>
                          <a:pt x="2401614" y="704566"/>
                          <a:pt x="2522483" y="704566"/>
                        </a:cubicBezTo>
                        <a:cubicBezTo>
                          <a:pt x="2643352" y="704566"/>
                          <a:pt x="2767724" y="431298"/>
                          <a:pt x="2890345" y="315684"/>
                        </a:cubicBezTo>
                        <a:cubicBezTo>
                          <a:pt x="3012966" y="200070"/>
                          <a:pt x="3140843" y="9132"/>
                          <a:pt x="3258208" y="10884"/>
                        </a:cubicBezTo>
                        <a:cubicBezTo>
                          <a:pt x="3375573" y="12636"/>
                          <a:pt x="3482428" y="205325"/>
                          <a:pt x="3594538" y="326194"/>
                        </a:cubicBezTo>
                        <a:cubicBezTo>
                          <a:pt x="3706648" y="447063"/>
                          <a:pt x="3804745" y="736097"/>
                          <a:pt x="3930869" y="736097"/>
                        </a:cubicBezTo>
                        <a:cubicBezTo>
                          <a:pt x="4056993" y="736097"/>
                          <a:pt x="4223407" y="448815"/>
                          <a:pt x="4351283" y="326194"/>
                        </a:cubicBezTo>
                        <a:cubicBezTo>
                          <a:pt x="4479159" y="203573"/>
                          <a:pt x="4575504" y="-10137"/>
                          <a:pt x="4698125" y="373"/>
                        </a:cubicBezTo>
                        <a:cubicBezTo>
                          <a:pt x="4820746" y="10883"/>
                          <a:pt x="4967891" y="268387"/>
                          <a:pt x="5087008" y="389256"/>
                        </a:cubicBezTo>
                        <a:cubicBezTo>
                          <a:pt x="5206125" y="510125"/>
                          <a:pt x="5297214" y="732594"/>
                          <a:pt x="5412828" y="725587"/>
                        </a:cubicBezTo>
                        <a:cubicBezTo>
                          <a:pt x="5528442" y="718580"/>
                          <a:pt x="5658945" y="532897"/>
                          <a:pt x="5780690" y="347215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78" name="グループ化 101">
                    <a:extLst>
                      <a:ext uri="{FF2B5EF4-FFF2-40B4-BE49-F238E27FC236}">
                        <a16:creationId xmlns:a16="http://schemas.microsoft.com/office/drawing/2014/main" id="{290BEFF5-E702-4296-97A9-5FD508FEC8EF}"/>
                      </a:ext>
                    </a:extLst>
                  </p:cNvPr>
                  <p:cNvGrpSpPr/>
                  <p:nvPr/>
                </p:nvGrpSpPr>
                <p:grpSpPr>
                  <a:xfrm>
                    <a:off x="5267450" y="3810639"/>
                    <a:ext cx="141461" cy="141461"/>
                    <a:chOff x="7240824" y="2855449"/>
                    <a:chExt cx="141461" cy="141461"/>
                  </a:xfrm>
                </p:grpSpPr>
                <p:cxnSp>
                  <p:nvCxnSpPr>
                    <p:cNvPr id="279" name="直線コネクタ 102 2 2">
                      <a:extLst>
                        <a:ext uri="{FF2B5EF4-FFF2-40B4-BE49-F238E27FC236}">
                          <a16:creationId xmlns:a16="http://schemas.microsoft.com/office/drawing/2014/main" id="{24FB240A-D147-43D5-A8CE-F523CDF2E3F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0" name="直線コネクタ 103 2 2">
                      <a:extLst>
                        <a:ext uri="{FF2B5EF4-FFF2-40B4-BE49-F238E27FC236}">
                          <a16:creationId xmlns:a16="http://schemas.microsoft.com/office/drawing/2014/main" id="{733A930A-47CC-489D-91D6-D69AA469428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1" name="直線コネクタ 104 2 2">
                      <a:extLst>
                        <a:ext uri="{FF2B5EF4-FFF2-40B4-BE49-F238E27FC236}">
                          <a16:creationId xmlns:a16="http://schemas.microsoft.com/office/drawing/2014/main" id="{BD6508E7-8FB8-402B-A7D6-CE90240BD83F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2" name="直線コネクタ 105 2 2">
                      <a:extLst>
                        <a:ext uri="{FF2B5EF4-FFF2-40B4-BE49-F238E27FC236}">
                          <a16:creationId xmlns:a16="http://schemas.microsoft.com/office/drawing/2014/main" id="{D1F707FB-8B51-4B28-82FD-EC8B14F2122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40824" y="2855449"/>
                      <a:ext cx="141461" cy="141461"/>
                    </a:xfrm>
                    <a:prstGeom prst="line">
                      <a:avLst/>
                    </a:prstGeom>
                    <a:ln w="28575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76" name="テキスト ボックス 131 3 2">
                  <a:extLst>
                    <a:ext uri="{FF2B5EF4-FFF2-40B4-BE49-F238E27FC236}">
                      <a16:creationId xmlns:a16="http://schemas.microsoft.com/office/drawing/2014/main" id="{3AC2FE9E-0754-4F08-B64C-FAB819B8E8DF}"/>
                    </a:ext>
                  </a:extLst>
                </p:cNvPr>
                <p:cNvSpPr txBox="1"/>
                <p:nvPr/>
              </p:nvSpPr>
              <p:spPr>
                <a:xfrm>
                  <a:off x="4105316" y="1412776"/>
                  <a:ext cx="47000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err="1">
                      <a:solidFill>
                        <a:srgbClr val="0070C0"/>
                      </a:solidFill>
                    </a:rPr>
                    <a:t>eB</a:t>
                  </a:r>
                  <a:endParaRPr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B9C9C316-6F5F-42AD-B13D-830AA464E493}"/>
                  </a:ext>
                </a:extLst>
              </p:cNvPr>
              <p:cNvSpPr txBox="1"/>
              <p:nvPr/>
            </p:nvSpPr>
            <p:spPr>
              <a:xfrm>
                <a:off x="4572000" y="1659984"/>
                <a:ext cx="1526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/>
                  <a:t>＋　・・・</a:t>
                </a:r>
              </a:p>
            </p:txBody>
          </p:sp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F5CADA56-FEB6-4FD8-8BF0-D9E92121C99C}"/>
                  </a:ext>
                </a:extLst>
              </p:cNvPr>
              <p:cNvSpPr txBox="1"/>
              <p:nvPr/>
            </p:nvSpPr>
            <p:spPr>
              <a:xfrm>
                <a:off x="8043793" y="1659984"/>
                <a:ext cx="17365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/>
                  <a:t>＋　・・・</a:t>
                </a:r>
              </a:p>
            </p:txBody>
          </p:sp>
          <p:sp>
            <p:nvSpPr>
              <p:cNvPr id="442" name="Rectangle 441">
                <a:extLst>
                  <a:ext uri="{FF2B5EF4-FFF2-40B4-BE49-F238E27FC236}">
                    <a16:creationId xmlns:a16="http://schemas.microsoft.com/office/drawing/2014/main" id="{6248EAED-6A43-42AB-AA03-6ACA1318E7E0}"/>
                  </a:ext>
                </a:extLst>
              </p:cNvPr>
              <p:cNvSpPr/>
              <p:nvPr/>
            </p:nvSpPr>
            <p:spPr>
              <a:xfrm>
                <a:off x="3041136" y="1659984"/>
                <a:ext cx="22349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ja-JP" altLang="en-US" dirty="0"/>
                  <a:t>＋</a:t>
                </a:r>
              </a:p>
            </p:txBody>
          </p:sp>
          <p:sp>
            <p:nvSpPr>
              <p:cNvPr id="443" name="Rectangle 442">
                <a:extLst>
                  <a:ext uri="{FF2B5EF4-FFF2-40B4-BE49-F238E27FC236}">
                    <a16:creationId xmlns:a16="http://schemas.microsoft.com/office/drawing/2014/main" id="{8111F788-0CDC-4FEC-B431-284A7F20C2D7}"/>
                  </a:ext>
                </a:extLst>
              </p:cNvPr>
              <p:cNvSpPr/>
              <p:nvPr/>
            </p:nvSpPr>
            <p:spPr>
              <a:xfrm>
                <a:off x="2043234" y="1659984"/>
                <a:ext cx="22349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ja-JP" altLang="en-US" dirty="0"/>
                  <a:t>＋</a:t>
                </a:r>
              </a:p>
            </p:txBody>
          </p:sp>
          <p:sp>
            <p:nvSpPr>
              <p:cNvPr id="444" name="Rectangle 443">
                <a:extLst>
                  <a:ext uri="{FF2B5EF4-FFF2-40B4-BE49-F238E27FC236}">
                    <a16:creationId xmlns:a16="http://schemas.microsoft.com/office/drawing/2014/main" id="{0CCF0D2C-82E1-45E9-B1B2-BA7EAC99FCBD}"/>
                  </a:ext>
                </a:extLst>
              </p:cNvPr>
              <p:cNvSpPr/>
              <p:nvPr/>
            </p:nvSpPr>
            <p:spPr>
              <a:xfrm>
                <a:off x="899592" y="1583040"/>
                <a:ext cx="20504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800" dirty="0"/>
                  <a:t>=</a:t>
                </a:r>
                <a:endParaRPr lang="ja-JP" altLang="en-US" sz="2800" dirty="0"/>
              </a:p>
            </p:txBody>
          </p: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D90B6AC0-541F-41B1-85E1-AC081BAEA7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1235" y="1844650"/>
                <a:ext cx="628191" cy="0"/>
              </a:xfrm>
              <a:prstGeom prst="line">
                <a:avLst/>
              </a:prstGeom>
              <a:ln w="76200" cmpd="dbl">
                <a:solidFill>
                  <a:srgbClr val="33CC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68248C34-4BB4-44DA-96D1-2B3939A42563}"/>
                </a:ext>
              </a:extLst>
            </p:cNvPr>
            <p:cNvSpPr txBox="1"/>
            <p:nvPr/>
          </p:nvSpPr>
          <p:spPr>
            <a:xfrm>
              <a:off x="1652369" y="604240"/>
              <a:ext cx="29770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err="1"/>
                <a:t>Resummed</a:t>
              </a:r>
              <a:r>
                <a:rPr lang="en-US" altLang="ja-JP" sz="2400" dirty="0"/>
                <a:t> propagator</a:t>
              </a:r>
              <a:endParaRPr lang="ja-JP" altLang="en-US" sz="2400" dirty="0"/>
            </a:p>
          </p:txBody>
        </p:sp>
        <p:sp>
          <p:nvSpPr>
            <p:cNvPr id="259" name="角丸四角形 5">
              <a:extLst>
                <a:ext uri="{FF2B5EF4-FFF2-40B4-BE49-F238E27FC236}">
                  <a16:creationId xmlns:a16="http://schemas.microsoft.com/office/drawing/2014/main" id="{D1A5F7FA-3453-413E-96AA-5FE19E26FB59}"/>
                </a:ext>
              </a:extLst>
            </p:cNvPr>
            <p:cNvSpPr/>
            <p:nvPr/>
          </p:nvSpPr>
          <p:spPr bwMode="auto">
            <a:xfrm>
              <a:off x="5458771" y="2266207"/>
              <a:ext cx="407557" cy="377188"/>
            </a:xfrm>
            <a:prstGeom prst="roundRect">
              <a:avLst/>
            </a:prstGeom>
            <a:solidFill>
              <a:srgbClr val="00B0F0">
                <a:alpha val="6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テキスト ボックス 21">
              <a:extLst>
                <a:ext uri="{FF2B5EF4-FFF2-40B4-BE49-F238E27FC236}">
                  <a16:creationId xmlns:a16="http://schemas.microsoft.com/office/drawing/2014/main" id="{2ED9F20B-0F0B-4DBA-A20F-B7457DFF313E}"/>
                </a:ext>
              </a:extLst>
            </p:cNvPr>
            <p:cNvSpPr txBox="1"/>
            <p:nvPr/>
          </p:nvSpPr>
          <p:spPr>
            <a:xfrm>
              <a:off x="7747072" y="2155278"/>
              <a:ext cx="34163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err="1">
                  <a:solidFill>
                    <a:srgbClr val="00B050"/>
                  </a:solidFill>
                </a:rPr>
                <a:t>Fock</a:t>
              </a:r>
              <a:r>
                <a:rPr lang="en-US" altLang="ja-JP" sz="2000" dirty="0">
                  <a:solidFill>
                    <a:srgbClr val="00B050"/>
                  </a:solidFill>
                </a:rPr>
                <a:t> (1937), Schwinger (1951)</a:t>
              </a:r>
              <a:endParaRPr lang="ja-JP" altLang="en-US" sz="2000" dirty="0">
                <a:solidFill>
                  <a:srgbClr val="00B050"/>
                </a:solidFill>
              </a:endParaRPr>
            </a:p>
          </p:txBody>
        </p:sp>
        <p:pic>
          <p:nvPicPr>
            <p:cNvPr id="261" name="図 4" descr="\begin{document}&#10;{\blue $\tau$ : proper-time}&#10;\end{document}">
              <a:extLst>
                <a:ext uri="{FF2B5EF4-FFF2-40B4-BE49-F238E27FC236}">
                  <a16:creationId xmlns:a16="http://schemas.microsoft.com/office/drawing/2014/main" id="{DC714344-F509-40B4-BB31-951BDB75D4ED}"/>
                </a:ext>
              </a:extLst>
            </p:cNvPr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3174" y="2782112"/>
              <a:ext cx="1815048" cy="241563"/>
            </a:xfrm>
            <a:prstGeom prst="rect">
              <a:avLst/>
            </a:prstGeom>
          </p:spPr>
        </p:pic>
        <p:pic>
          <p:nvPicPr>
            <p:cNvPr id="5" name="Picture 4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S(p) &#10;%&amp;=&amp; \frac{i}{ \sla D - m + i \epsilon}&#10;%\nn&#10;%\\&#10;&amp;=&amp; i ( \sla D + m) \times i^{-1} \int_0 ^\infty d\tau&#10;e^{ i \tau ( \sla D \sla D - m^2 + i \epsilon)}&#10;\nn&#10;\end{eqnarray}&#10;&#10;%%%%%%%%%%%%%%%%%%%%%%%%%%%%%%%%%%%%%%%%&#10;\end{document}&#10;%%%%%%%%%%%%%%%%%%%%%%%%%%%%%%%%%%%%%%%%" title="IguanaTex Bitmap Display">
              <a:extLst>
                <a:ext uri="{FF2B5EF4-FFF2-40B4-BE49-F238E27FC236}">
                  <a16:creationId xmlns:a16="http://schemas.microsoft.com/office/drawing/2014/main" id="{41F8B708-ABCD-E28D-0AFA-FF14B039F515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6637" y="2097503"/>
              <a:ext cx="5699914" cy="648622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88EC7E3-CA03-C966-32C9-9F059CEC91D1}"/>
              </a:ext>
            </a:extLst>
          </p:cNvPr>
          <p:cNvSpPr txBox="1"/>
          <p:nvPr/>
        </p:nvSpPr>
        <p:spPr>
          <a:xfrm>
            <a:off x="3050941" y="78353"/>
            <a:ext cx="6545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Computation of the polarization tensor</a:t>
            </a:r>
            <a:endParaRPr kumimoji="1" lang="ja-JP" alt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44D6F7-4CA8-7AEE-CFB9-EAD68D9D8D44}"/>
              </a:ext>
            </a:extLst>
          </p:cNvPr>
          <p:cNvSpPr txBox="1"/>
          <p:nvPr/>
        </p:nvSpPr>
        <p:spPr>
          <a:xfrm>
            <a:off x="2212312" y="6126615"/>
            <a:ext cx="8055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Options: vacuum or medium; strong or weak field, etc.</a:t>
            </a:r>
            <a:endParaRPr kumimoji="1" lang="ja-JP" altLang="en-US" sz="2800" dirty="0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FF6B20A9-BC17-48A1-918C-F58600F78F19}"/>
              </a:ext>
            </a:extLst>
          </p:cNvPr>
          <p:cNvSpPr/>
          <p:nvPr/>
        </p:nvSpPr>
        <p:spPr bwMode="auto">
          <a:xfrm>
            <a:off x="3238901" y="2928678"/>
            <a:ext cx="684153" cy="663646"/>
          </a:xfrm>
          <a:prstGeom prst="downArrow">
            <a:avLst/>
          </a:prstGeom>
          <a:solidFill>
            <a:srgbClr val="CC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519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CFCE63-D301-6DBD-9A98-A7A5051D54F2}"/>
              </a:ext>
            </a:extLst>
          </p:cNvPr>
          <p:cNvSpPr txBox="1"/>
          <p:nvPr/>
        </p:nvSpPr>
        <p:spPr>
          <a:xfrm>
            <a:off x="2960365" y="123587"/>
            <a:ext cx="6271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Rich products from the polarization tensor</a:t>
            </a:r>
            <a:endParaRPr kumimoji="1" lang="ja-JP" altLang="en-US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694BFD-3D73-D991-BDD8-D468BC8A5617}"/>
              </a:ext>
            </a:extLst>
          </p:cNvPr>
          <p:cNvSpPr txBox="1"/>
          <p:nvPr/>
        </p:nvSpPr>
        <p:spPr>
          <a:xfrm>
            <a:off x="116439" y="1228397"/>
            <a:ext cx="6285760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Refractive index/Photon decay rate</a:t>
            </a:r>
          </a:p>
          <a:p>
            <a:endParaRPr lang="en-US" altLang="ja-JP" sz="2800" dirty="0"/>
          </a:p>
          <a:p>
            <a:endParaRPr lang="en-US" altLang="ja-JP" sz="2800" dirty="0"/>
          </a:p>
          <a:p>
            <a:r>
              <a:rPr kumimoji="1" lang="en-US" altLang="ja-JP" sz="2800" dirty="0"/>
              <a:t>Photon emission rate</a:t>
            </a:r>
          </a:p>
          <a:p>
            <a:endParaRPr lang="en-US" altLang="ja-JP" sz="2800" dirty="0"/>
          </a:p>
          <a:p>
            <a:r>
              <a:rPr lang="en-US" altLang="ja-JP" sz="2800" dirty="0"/>
              <a:t>Debye</a:t>
            </a:r>
            <a:r>
              <a:rPr lang="ja-JP" altLang="en-US" sz="2800" dirty="0"/>
              <a:t> </a:t>
            </a:r>
            <a:r>
              <a:rPr lang="en-US" altLang="ja-JP" sz="2800" dirty="0"/>
              <a:t>screening/plasma</a:t>
            </a:r>
            <a:r>
              <a:rPr lang="ja-JP" altLang="en-US" sz="2800" dirty="0"/>
              <a:t> </a:t>
            </a:r>
            <a:r>
              <a:rPr lang="en-US" altLang="ja-JP" sz="2800" dirty="0"/>
              <a:t>frequency</a:t>
            </a:r>
          </a:p>
          <a:p>
            <a:endParaRPr lang="en-US" altLang="ja-JP" sz="2800" dirty="0"/>
          </a:p>
          <a:p>
            <a:r>
              <a:rPr lang="en-US" altLang="ja-JP" sz="2800" dirty="0"/>
              <a:t>Electric conductivity</a:t>
            </a:r>
          </a:p>
          <a:p>
            <a:endParaRPr kumimoji="1" lang="en-US" altLang="ja-JP" sz="2800" dirty="0"/>
          </a:p>
          <a:p>
            <a:r>
              <a:rPr lang="en-US" altLang="ja-JP" sz="2800" dirty="0"/>
              <a:t>In-medium axial Ward identity in strong B</a:t>
            </a:r>
            <a:endParaRPr kumimoji="1" lang="en-US" altLang="ja-JP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65B265-2DBB-1C0F-819C-9EE1BFDCFD56}"/>
              </a:ext>
            </a:extLst>
          </p:cNvPr>
          <p:cNvSpPr txBox="1"/>
          <p:nvPr/>
        </p:nvSpPr>
        <p:spPr>
          <a:xfrm>
            <a:off x="5661062" y="1066062"/>
            <a:ext cx="6730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Vacuum: KH, Itakura (2012), Ishikawa, Kimura, Shigaki, Tsuji (2012) </a:t>
            </a:r>
          </a:p>
          <a:p>
            <a:r>
              <a:rPr kumimoji="1" lang="en-US" altLang="ja-JP" dirty="0"/>
              <a:t>KH, Taya, Yoshida (2021)</a:t>
            </a:r>
          </a:p>
          <a:p>
            <a:endParaRPr lang="en-US" altLang="ja-JP" dirty="0"/>
          </a:p>
          <a:p>
            <a:r>
              <a:rPr kumimoji="1" lang="en-US" altLang="ja-JP" dirty="0"/>
              <a:t>Medium: KH, Itakura (2022)</a:t>
            </a:r>
            <a:r>
              <a:rPr lang="en-US" altLang="ja-JP" dirty="0"/>
              <a:t>,</a:t>
            </a:r>
            <a:r>
              <a:rPr kumimoji="1" lang="en-US" altLang="ja-JP" dirty="0"/>
              <a:t> Fukushima, Hidaka, Uji (2024)</a:t>
            </a:r>
            <a:endParaRPr kumimoji="1" lang="ja-JP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7807F8-5D2A-3305-E94D-77BFF4B9CFDD}"/>
              </a:ext>
            </a:extLst>
          </p:cNvPr>
          <p:cNvSpPr txBox="1"/>
          <p:nvPr/>
        </p:nvSpPr>
        <p:spPr>
          <a:xfrm>
            <a:off x="5699783" y="2554561"/>
            <a:ext cx="298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Wang, Shovkovy (2020-2024)</a:t>
            </a:r>
            <a:endParaRPr kumimoji="1" lang="ja-JP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9FA9BE-D1FE-F72D-D966-B93B8BD1A368}"/>
              </a:ext>
            </a:extLst>
          </p:cNvPr>
          <p:cNvSpPr txBox="1"/>
          <p:nvPr/>
        </p:nvSpPr>
        <p:spPr>
          <a:xfrm>
            <a:off x="5722707" y="3399317"/>
            <a:ext cx="6285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Fukushima, KH, Yee, Yin (2016), Bandyopadhyay, </a:t>
            </a:r>
            <a:r>
              <a:rPr kumimoji="1" lang="en-US" altLang="ja-JP" dirty="0" err="1"/>
              <a:t>Ismam</a:t>
            </a:r>
            <a:r>
              <a:rPr kumimoji="1" lang="en-US" altLang="ja-JP" dirty="0"/>
              <a:t>, Mustafa (2017), KH, Itakura (2022)</a:t>
            </a:r>
            <a:endParaRPr kumimoji="1" lang="ja-JP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CFD873-8CFE-BE9E-5616-C18D0CBCA4EB}"/>
              </a:ext>
            </a:extLst>
          </p:cNvPr>
          <p:cNvSpPr txBox="1"/>
          <p:nvPr/>
        </p:nvSpPr>
        <p:spPr>
          <a:xfrm>
            <a:off x="6938341" y="5123944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KH, Itakura (2022)</a:t>
            </a:r>
            <a:endParaRPr kumimoji="1" lang="ja-JP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58C9A6-3FCB-8153-1EC0-8486780A405C}"/>
              </a:ext>
            </a:extLst>
          </p:cNvPr>
          <p:cNvSpPr txBox="1"/>
          <p:nvPr/>
        </p:nvSpPr>
        <p:spPr>
          <a:xfrm>
            <a:off x="5722707" y="4154617"/>
            <a:ext cx="6352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KH, Li, </a:t>
            </a:r>
            <a:r>
              <a:rPr kumimoji="1" lang="en-US" altLang="ja-JP" dirty="0"/>
              <a:t>Satow, Yee (2016), Fukushima, Hidaka (2018), Ghosh, et al. (2020), Das, et al. (2020), Satapathy, Ghosh, Ghosh (2021), Peng, et al (2023), Ghosh, Shovkovy (2024)</a:t>
            </a:r>
            <a:endParaRPr kumimoji="1" lang="ja-JP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A4B750-991D-29E4-DE79-CEDBB11C0450}"/>
              </a:ext>
            </a:extLst>
          </p:cNvPr>
          <p:cNvSpPr txBox="1"/>
          <p:nvPr/>
        </p:nvSpPr>
        <p:spPr>
          <a:xfrm>
            <a:off x="2921298" y="6162481"/>
            <a:ext cx="5602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Studied in other communities as well.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31756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62DB39B-FA1A-64CA-9289-1F9EF08A7DA6}"/>
              </a:ext>
            </a:extLst>
          </p:cNvPr>
          <p:cNvSpPr txBox="1"/>
          <p:nvPr/>
        </p:nvSpPr>
        <p:spPr>
          <a:xfrm>
            <a:off x="6774130" y="2828835"/>
            <a:ext cx="52825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Kimura, Benoit, Ishikawa, Nonaka, Shigaki (2024)</a:t>
            </a:r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Talk by C. Nonaka (Same session)</a:t>
            </a:r>
          </a:p>
        </p:txBody>
      </p:sp>
      <p:pic>
        <p:nvPicPr>
          <p:cNvPr id="5" name="Picture 4" descr="Diagram of a diagram of a heat wave&#10;&#10;Description automatically generated">
            <a:extLst>
              <a:ext uri="{FF2B5EF4-FFF2-40B4-BE49-F238E27FC236}">
                <a16:creationId xmlns:a16="http://schemas.microsoft.com/office/drawing/2014/main" id="{484835A3-D7AC-0AF4-46E4-6C22E89B47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703" y="2258620"/>
            <a:ext cx="5068477" cy="381603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AE081C2-15FC-1B80-93F5-7DB8C077A7B5}"/>
              </a:ext>
            </a:extLst>
          </p:cNvPr>
          <p:cNvGrpSpPr/>
          <p:nvPr/>
        </p:nvGrpSpPr>
        <p:grpSpPr>
          <a:xfrm rot="18309575">
            <a:off x="3851528" y="1766020"/>
            <a:ext cx="1804526" cy="631831"/>
            <a:chOff x="2223880" y="1913521"/>
            <a:chExt cx="5467417" cy="1776721"/>
          </a:xfrm>
          <a:solidFill>
            <a:srgbClr val="33CC33">
              <a:alpha val="43137"/>
            </a:srgbClr>
          </a:solidFill>
        </p:grpSpPr>
        <p:sp>
          <p:nvSpPr>
            <p:cNvPr id="7" name="フリーフォーム 100 1">
              <a:extLst>
                <a:ext uri="{FF2B5EF4-FFF2-40B4-BE49-F238E27FC236}">
                  <a16:creationId xmlns:a16="http://schemas.microsoft.com/office/drawing/2014/main" id="{BB0392B1-1E49-FF61-4DB3-1B733B8AA964}"/>
                </a:ext>
              </a:extLst>
            </p:cNvPr>
            <p:cNvSpPr/>
            <p:nvPr/>
          </p:nvSpPr>
          <p:spPr>
            <a:xfrm rot="11602814">
              <a:off x="2223880" y="1913521"/>
              <a:ext cx="2437403" cy="1039207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8" name="フリーフォーム 100 1">
              <a:extLst>
                <a:ext uri="{FF2B5EF4-FFF2-40B4-BE49-F238E27FC236}">
                  <a16:creationId xmlns:a16="http://schemas.microsoft.com/office/drawing/2014/main" id="{1C0FF806-226E-E763-2418-25615FF39214}"/>
                </a:ext>
              </a:extLst>
            </p:cNvPr>
            <p:cNvSpPr/>
            <p:nvPr/>
          </p:nvSpPr>
          <p:spPr>
            <a:xfrm rot="11602814">
              <a:off x="4500816" y="2373604"/>
              <a:ext cx="3190481" cy="1316638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grpFill/>
            <a:ln w="28575">
              <a:solidFill>
                <a:srgbClr val="00B050"/>
              </a:solidFill>
            </a:ln>
            <a:scene3d>
              <a:camera prst="isometricOffAxis2Top">
                <a:rot lat="18448669" lon="2370242" rev="1973442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71F8A99-98F3-10DE-91E3-C0C4BC50678E}"/>
              </a:ext>
            </a:extLst>
          </p:cNvPr>
          <p:cNvGrpSpPr/>
          <p:nvPr/>
        </p:nvGrpSpPr>
        <p:grpSpPr>
          <a:xfrm rot="18366397">
            <a:off x="5222131" y="1445201"/>
            <a:ext cx="2325101" cy="753291"/>
            <a:chOff x="5623393" y="4017024"/>
            <a:chExt cx="3294760" cy="1067443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F76E3C19-0DD9-9C66-31F0-3779F3B9C5BA}"/>
                </a:ext>
              </a:extLst>
            </p:cNvPr>
            <p:cNvSpPr/>
            <p:nvPr/>
          </p:nvSpPr>
          <p:spPr>
            <a:xfrm rot="1203300">
              <a:off x="6463952" y="4409243"/>
              <a:ext cx="2454201" cy="675224"/>
            </a:xfrm>
            <a:prstGeom prst="arc">
              <a:avLst>
                <a:gd name="adj1" fmla="val 6543651"/>
                <a:gd name="adj2" fmla="val 15306960"/>
              </a:avLst>
            </a:prstGeom>
            <a:ln w="57150" cmpd="dbl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 100 1">
              <a:extLst>
                <a:ext uri="{FF2B5EF4-FFF2-40B4-BE49-F238E27FC236}">
                  <a16:creationId xmlns:a16="http://schemas.microsoft.com/office/drawing/2014/main" id="{78E96E1A-23E6-B025-1C65-1E14B8F02AE5}"/>
                </a:ext>
              </a:extLst>
            </p:cNvPr>
            <p:cNvSpPr/>
            <p:nvPr/>
          </p:nvSpPr>
          <p:spPr>
            <a:xfrm rot="1598369">
              <a:off x="5623393" y="4017024"/>
              <a:ext cx="927646" cy="151176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CDE765D-3E5A-E3D7-2C25-5D864A665BBB}"/>
              </a:ext>
            </a:extLst>
          </p:cNvPr>
          <p:cNvSpPr txBox="1"/>
          <p:nvPr/>
        </p:nvSpPr>
        <p:spPr>
          <a:xfrm>
            <a:off x="2951322" y="532104"/>
            <a:ext cx="5990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Theory + Phenomenology + Experiment</a:t>
            </a:r>
            <a:endParaRPr kumimoji="1" lang="ja-JP" altLang="en-US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680B29-F3B3-7D50-5489-57B3BECDDD7C}"/>
              </a:ext>
            </a:extLst>
          </p:cNvPr>
          <p:cNvSpPr txBox="1"/>
          <p:nvPr/>
        </p:nvSpPr>
        <p:spPr>
          <a:xfrm>
            <a:off x="6834202" y="4682733"/>
            <a:ext cx="5068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Polarization measurement is challenging in other communities too.</a:t>
            </a:r>
          </a:p>
          <a:p>
            <a:r>
              <a:rPr lang="en-US" altLang="ja-JP" sz="2400" dirty="0"/>
              <a:t>(Cosmology, </a:t>
            </a:r>
            <a:r>
              <a:rPr lang="en-US" altLang="ja-JP" sz="2400" dirty="0" err="1"/>
              <a:t>astrophy</a:t>
            </a:r>
            <a:r>
              <a:rPr lang="en-US" altLang="ja-JP" sz="2400" dirty="0"/>
              <a:t>, laser physics)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10073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3264E4-4B2C-27F0-3483-8A9F719B1D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1347" y="5210707"/>
            <a:ext cx="6432178" cy="1069965"/>
          </a:xfrm>
          <a:prstGeom prst="rect">
            <a:avLst/>
          </a:prstGeom>
        </p:spPr>
      </p:pic>
      <p:sp>
        <p:nvSpPr>
          <p:cNvPr id="55" name="テキスト ボックス 21">
            <a:extLst>
              <a:ext uri="{FF2B5EF4-FFF2-40B4-BE49-F238E27FC236}">
                <a16:creationId xmlns:a16="http://schemas.microsoft.com/office/drawing/2014/main" id="{05C9ED22-6272-46E9-B341-3D25296862F2}"/>
              </a:ext>
            </a:extLst>
          </p:cNvPr>
          <p:cNvSpPr txBox="1"/>
          <p:nvPr/>
        </p:nvSpPr>
        <p:spPr>
          <a:xfrm>
            <a:off x="3368789" y="267174"/>
            <a:ext cx="5186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Pair production in a magnetic field</a:t>
            </a:r>
            <a:endParaRPr lang="ja-JP" altLang="en-US" sz="2800" dirty="0">
              <a:solidFill>
                <a:srgbClr val="00B0F0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E6E752-63FB-C01E-55DA-C46A1F69006C}"/>
              </a:ext>
            </a:extLst>
          </p:cNvPr>
          <p:cNvGrpSpPr/>
          <p:nvPr/>
        </p:nvGrpSpPr>
        <p:grpSpPr>
          <a:xfrm>
            <a:off x="1718924" y="1235665"/>
            <a:ext cx="8916197" cy="3380066"/>
            <a:chOff x="1703513" y="1777126"/>
            <a:chExt cx="8916197" cy="3380066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A2E98BE-BBF4-4E7A-8A6B-D14E34613A03}"/>
                </a:ext>
              </a:extLst>
            </p:cNvPr>
            <p:cNvSpPr/>
            <p:nvPr/>
          </p:nvSpPr>
          <p:spPr bwMode="auto">
            <a:xfrm flipV="1">
              <a:off x="1703513" y="1777126"/>
              <a:ext cx="4302730" cy="336405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DEFA863-261A-4604-BEB5-52F0D3AD9E8C}"/>
                </a:ext>
              </a:extLst>
            </p:cNvPr>
            <p:cNvGrpSpPr/>
            <p:nvPr/>
          </p:nvGrpSpPr>
          <p:grpSpPr>
            <a:xfrm>
              <a:off x="3459180" y="2524914"/>
              <a:ext cx="2204773" cy="1381772"/>
              <a:chOff x="2144519" y="915823"/>
              <a:chExt cx="1781228" cy="1240116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63D7D01D-5E76-46A5-BFB3-6AD12DAE25B7}"/>
                  </a:ext>
                </a:extLst>
              </p:cNvPr>
              <p:cNvGrpSpPr/>
              <p:nvPr/>
            </p:nvGrpSpPr>
            <p:grpSpPr>
              <a:xfrm>
                <a:off x="2993114" y="1158230"/>
                <a:ext cx="932633" cy="830610"/>
                <a:chOff x="2937159" y="4759131"/>
                <a:chExt cx="1033936" cy="920251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77595011-7BEB-4A2B-B454-92A4FB9FFA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60897" y="4759131"/>
                  <a:ext cx="1010198" cy="397915"/>
                </a:xfrm>
                <a:prstGeom prst="line">
                  <a:avLst/>
                </a:prstGeom>
                <a:ln w="3810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5B7492A9-1CDB-4067-B9A0-154547E556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37159" y="5164241"/>
                  <a:ext cx="1033936" cy="515141"/>
                </a:xfrm>
                <a:prstGeom prst="line">
                  <a:avLst/>
                </a:prstGeom>
                <a:ln w="38100">
                  <a:solidFill>
                    <a:srgbClr val="33CC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フリーフォーム 100 3 1">
                <a:extLst>
                  <a:ext uri="{FF2B5EF4-FFF2-40B4-BE49-F238E27FC236}">
                    <a16:creationId xmlns:a16="http://schemas.microsoft.com/office/drawing/2014/main" id="{EA31F59E-1103-444A-9BE5-5FAC5EDE7FB9}"/>
                  </a:ext>
                </a:extLst>
              </p:cNvPr>
              <p:cNvSpPr/>
              <p:nvPr/>
            </p:nvSpPr>
            <p:spPr>
              <a:xfrm rot="10800000">
                <a:off x="2144519" y="1457481"/>
                <a:ext cx="848596" cy="123299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grpSp>
            <p:nvGrpSpPr>
              <p:cNvPr id="7" name="グループ化 4">
                <a:extLst>
                  <a:ext uri="{FF2B5EF4-FFF2-40B4-BE49-F238E27FC236}">
                    <a16:creationId xmlns:a16="http://schemas.microsoft.com/office/drawing/2014/main" id="{4EA5A5C0-1F49-479C-A293-924E7377439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928411" y="1094883"/>
                <a:ext cx="388685" cy="176387"/>
                <a:chOff x="5267450" y="3810639"/>
                <a:chExt cx="848735" cy="391695"/>
              </a:xfrm>
              <a:noFill/>
            </p:grpSpPr>
            <p:sp>
              <p:nvSpPr>
                <p:cNvPr id="43" name="フリーフォーム 45 1">
                  <a:extLst>
                    <a:ext uri="{FF2B5EF4-FFF2-40B4-BE49-F238E27FC236}">
                      <a16:creationId xmlns:a16="http://schemas.microsoft.com/office/drawing/2014/main" id="{9C4A2202-EA64-422C-9248-E73CDC359334}"/>
                    </a:ext>
                  </a:extLst>
                </p:cNvPr>
                <p:cNvSpPr/>
                <p:nvPr/>
              </p:nvSpPr>
              <p:spPr>
                <a:xfrm rot="2260291">
                  <a:off x="5351970" y="4104714"/>
                  <a:ext cx="764215" cy="97620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4" name="グループ化 46">
                  <a:extLst>
                    <a:ext uri="{FF2B5EF4-FFF2-40B4-BE49-F238E27FC236}">
                      <a16:creationId xmlns:a16="http://schemas.microsoft.com/office/drawing/2014/main" id="{5FF18F2E-93BD-467F-984C-8531041DF329}"/>
                    </a:ext>
                  </a:extLst>
                </p:cNvPr>
                <p:cNvGrpSpPr/>
                <p:nvPr/>
              </p:nvGrpSpPr>
              <p:grpSpPr>
                <a:xfrm>
                  <a:off x="5267450" y="3810639"/>
                  <a:ext cx="141461" cy="141461"/>
                  <a:chOff x="7240824" y="2855449"/>
                  <a:chExt cx="141461" cy="141461"/>
                </a:xfrm>
                <a:grpFill/>
              </p:grpSpPr>
              <p:cxnSp>
                <p:nvCxnSpPr>
                  <p:cNvPr id="45" name="直線コネクタ 47 1">
                    <a:extLst>
                      <a:ext uri="{FF2B5EF4-FFF2-40B4-BE49-F238E27FC236}">
                        <a16:creationId xmlns:a16="http://schemas.microsoft.com/office/drawing/2014/main" id="{0645AD89-FAE0-492F-8498-4039300A2CA4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直線コネクタ 48 1">
                    <a:extLst>
                      <a:ext uri="{FF2B5EF4-FFF2-40B4-BE49-F238E27FC236}">
                        <a16:creationId xmlns:a16="http://schemas.microsoft.com/office/drawing/2014/main" id="{AC9932B5-FAA7-4852-83BE-2629A6C2474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直線コネクタ 49 1">
                    <a:extLst>
                      <a:ext uri="{FF2B5EF4-FFF2-40B4-BE49-F238E27FC236}">
                        <a16:creationId xmlns:a16="http://schemas.microsoft.com/office/drawing/2014/main" id="{62EEE6D6-2277-47AA-8F28-DC42183DE49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線コネクタ 50 1">
                    <a:extLst>
                      <a:ext uri="{FF2B5EF4-FFF2-40B4-BE49-F238E27FC236}">
                        <a16:creationId xmlns:a16="http://schemas.microsoft.com/office/drawing/2014/main" id="{5397FBE2-A7EB-41D5-A1AE-77A37860D03B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" name="グループ化 8">
                <a:extLst>
                  <a:ext uri="{FF2B5EF4-FFF2-40B4-BE49-F238E27FC236}">
                    <a16:creationId xmlns:a16="http://schemas.microsoft.com/office/drawing/2014/main" id="{5FB09BBE-7DBF-42D5-9D94-599C442781A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7091119">
                <a:off x="2830036" y="1651799"/>
                <a:ext cx="388692" cy="176383"/>
                <a:chOff x="5267450" y="3810639"/>
                <a:chExt cx="848753" cy="391685"/>
              </a:xfrm>
              <a:noFill/>
            </p:grpSpPr>
            <p:sp>
              <p:nvSpPr>
                <p:cNvPr id="37" name="フリーフォーム 27 1">
                  <a:extLst>
                    <a:ext uri="{FF2B5EF4-FFF2-40B4-BE49-F238E27FC236}">
                      <a16:creationId xmlns:a16="http://schemas.microsoft.com/office/drawing/2014/main" id="{F1EF3C29-8E5C-43EB-9EB9-F508681BCD2A}"/>
                    </a:ext>
                  </a:extLst>
                </p:cNvPr>
                <p:cNvSpPr/>
                <p:nvPr/>
              </p:nvSpPr>
              <p:spPr>
                <a:xfrm rot="2260291">
                  <a:off x="5351986" y="4104704"/>
                  <a:ext cx="764217" cy="97620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8" name="グループ化 28">
                  <a:extLst>
                    <a:ext uri="{FF2B5EF4-FFF2-40B4-BE49-F238E27FC236}">
                      <a16:creationId xmlns:a16="http://schemas.microsoft.com/office/drawing/2014/main" id="{CF46EBD6-75CF-41B7-9EA9-8B8A69DE5101}"/>
                    </a:ext>
                  </a:extLst>
                </p:cNvPr>
                <p:cNvGrpSpPr/>
                <p:nvPr/>
              </p:nvGrpSpPr>
              <p:grpSpPr>
                <a:xfrm>
                  <a:off x="5267450" y="3810639"/>
                  <a:ext cx="141461" cy="141460"/>
                  <a:chOff x="7240824" y="2855449"/>
                  <a:chExt cx="141461" cy="141461"/>
                </a:xfrm>
                <a:grpFill/>
              </p:grpSpPr>
              <p:cxnSp>
                <p:nvCxnSpPr>
                  <p:cNvPr id="39" name="直線コネクタ 29 1">
                    <a:extLst>
                      <a:ext uri="{FF2B5EF4-FFF2-40B4-BE49-F238E27FC236}">
                        <a16:creationId xmlns:a16="http://schemas.microsoft.com/office/drawing/2014/main" id="{2DCD145F-21A9-45A2-AF45-42C39E6650DF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線コネクタ 30 1">
                    <a:extLst>
                      <a:ext uri="{FF2B5EF4-FFF2-40B4-BE49-F238E27FC236}">
                        <a16:creationId xmlns:a16="http://schemas.microsoft.com/office/drawing/2014/main" id="{95F01B26-4E09-4382-881F-BA78F4C2ABD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直線コネクタ 31 1">
                    <a:extLst>
                      <a:ext uri="{FF2B5EF4-FFF2-40B4-BE49-F238E27FC236}">
                        <a16:creationId xmlns:a16="http://schemas.microsoft.com/office/drawing/2014/main" id="{6C69462D-5D9E-4495-91CB-0033C1DA5E1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直線コネクタ 32 1">
                    <a:extLst>
                      <a:ext uri="{FF2B5EF4-FFF2-40B4-BE49-F238E27FC236}">
                        <a16:creationId xmlns:a16="http://schemas.microsoft.com/office/drawing/2014/main" id="{8B02FFFD-DFD6-4EE2-BCE0-B0782094206E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" name="グループ化 4">
                <a:extLst>
                  <a:ext uri="{FF2B5EF4-FFF2-40B4-BE49-F238E27FC236}">
                    <a16:creationId xmlns:a16="http://schemas.microsoft.com/office/drawing/2014/main" id="{1321A5E1-BCFD-48DE-BA29-03BC463FA45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141479" y="1007025"/>
                <a:ext cx="388685" cy="176387"/>
                <a:chOff x="5267450" y="3810639"/>
                <a:chExt cx="848735" cy="391695"/>
              </a:xfrm>
              <a:noFill/>
            </p:grpSpPr>
            <p:sp>
              <p:nvSpPr>
                <p:cNvPr id="31" name="フリーフォーム 45 2">
                  <a:extLst>
                    <a:ext uri="{FF2B5EF4-FFF2-40B4-BE49-F238E27FC236}">
                      <a16:creationId xmlns:a16="http://schemas.microsoft.com/office/drawing/2014/main" id="{8EE167C8-0919-4AD8-B47C-13787EBF19F0}"/>
                    </a:ext>
                  </a:extLst>
                </p:cNvPr>
                <p:cNvSpPr/>
                <p:nvPr/>
              </p:nvSpPr>
              <p:spPr>
                <a:xfrm rot="2260291">
                  <a:off x="5351970" y="4104714"/>
                  <a:ext cx="764215" cy="97620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2" name="グループ化 46">
                  <a:extLst>
                    <a:ext uri="{FF2B5EF4-FFF2-40B4-BE49-F238E27FC236}">
                      <a16:creationId xmlns:a16="http://schemas.microsoft.com/office/drawing/2014/main" id="{5186E6D1-3751-4BED-BF0D-13384E7BB4B2}"/>
                    </a:ext>
                  </a:extLst>
                </p:cNvPr>
                <p:cNvGrpSpPr/>
                <p:nvPr/>
              </p:nvGrpSpPr>
              <p:grpSpPr>
                <a:xfrm>
                  <a:off x="5267450" y="3810639"/>
                  <a:ext cx="141461" cy="141461"/>
                  <a:chOff x="7240824" y="2855449"/>
                  <a:chExt cx="141461" cy="141461"/>
                </a:xfrm>
                <a:grpFill/>
              </p:grpSpPr>
              <p:cxnSp>
                <p:nvCxnSpPr>
                  <p:cNvPr id="33" name="直線コネクタ 47 2">
                    <a:extLst>
                      <a:ext uri="{FF2B5EF4-FFF2-40B4-BE49-F238E27FC236}">
                        <a16:creationId xmlns:a16="http://schemas.microsoft.com/office/drawing/2014/main" id="{E219DCCF-6EEA-4510-B797-10F9682F8434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直線コネクタ 48 2">
                    <a:extLst>
                      <a:ext uri="{FF2B5EF4-FFF2-40B4-BE49-F238E27FC236}">
                        <a16:creationId xmlns:a16="http://schemas.microsoft.com/office/drawing/2014/main" id="{7ABB6D78-0268-41BB-AABA-DF6EEE69EA4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直線コネクタ 49 2">
                    <a:extLst>
                      <a:ext uri="{FF2B5EF4-FFF2-40B4-BE49-F238E27FC236}">
                        <a16:creationId xmlns:a16="http://schemas.microsoft.com/office/drawing/2014/main" id="{AB497C19-602D-4078-8EC8-3FF1BB4359B2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線コネクタ 50 2">
                    <a:extLst>
                      <a:ext uri="{FF2B5EF4-FFF2-40B4-BE49-F238E27FC236}">
                        <a16:creationId xmlns:a16="http://schemas.microsoft.com/office/drawing/2014/main" id="{69E1ADFF-9DD2-4661-93AC-8927FC42335E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グループ化 4">
                <a:extLst>
                  <a:ext uri="{FF2B5EF4-FFF2-40B4-BE49-F238E27FC236}">
                    <a16:creationId xmlns:a16="http://schemas.microsoft.com/office/drawing/2014/main" id="{4F3003FD-2925-410C-9AAB-C215A597EB7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380831" y="915823"/>
                <a:ext cx="388685" cy="176387"/>
                <a:chOff x="5267450" y="3810639"/>
                <a:chExt cx="848735" cy="391695"/>
              </a:xfrm>
              <a:noFill/>
            </p:grpSpPr>
            <p:sp>
              <p:nvSpPr>
                <p:cNvPr id="25" name="フリーフォーム 45 3">
                  <a:extLst>
                    <a:ext uri="{FF2B5EF4-FFF2-40B4-BE49-F238E27FC236}">
                      <a16:creationId xmlns:a16="http://schemas.microsoft.com/office/drawing/2014/main" id="{B2A607F3-146F-4A80-8AD3-AE72330462E5}"/>
                    </a:ext>
                  </a:extLst>
                </p:cNvPr>
                <p:cNvSpPr/>
                <p:nvPr/>
              </p:nvSpPr>
              <p:spPr>
                <a:xfrm rot="2260291">
                  <a:off x="5351970" y="4104714"/>
                  <a:ext cx="764215" cy="97620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" name="グループ化 46">
                  <a:extLst>
                    <a:ext uri="{FF2B5EF4-FFF2-40B4-BE49-F238E27FC236}">
                      <a16:creationId xmlns:a16="http://schemas.microsoft.com/office/drawing/2014/main" id="{45F3DDFD-B979-410E-B44D-9418F4609B40}"/>
                    </a:ext>
                  </a:extLst>
                </p:cNvPr>
                <p:cNvGrpSpPr/>
                <p:nvPr/>
              </p:nvGrpSpPr>
              <p:grpSpPr>
                <a:xfrm>
                  <a:off x="5267450" y="3810639"/>
                  <a:ext cx="141461" cy="141461"/>
                  <a:chOff x="7240824" y="2855449"/>
                  <a:chExt cx="141461" cy="141461"/>
                </a:xfrm>
                <a:grpFill/>
              </p:grpSpPr>
              <p:cxnSp>
                <p:nvCxnSpPr>
                  <p:cNvPr id="27" name="直線コネクタ 47 3">
                    <a:extLst>
                      <a:ext uri="{FF2B5EF4-FFF2-40B4-BE49-F238E27FC236}">
                        <a16:creationId xmlns:a16="http://schemas.microsoft.com/office/drawing/2014/main" id="{BE82BEE5-6B69-4CA8-9196-FA8B5663BD4E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線コネクタ 48 3">
                    <a:extLst>
                      <a:ext uri="{FF2B5EF4-FFF2-40B4-BE49-F238E27FC236}">
                        <a16:creationId xmlns:a16="http://schemas.microsoft.com/office/drawing/2014/main" id="{E24912F0-3AA4-4D78-BEDA-AD4917A0C86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直線コネクタ 49 3">
                    <a:extLst>
                      <a:ext uri="{FF2B5EF4-FFF2-40B4-BE49-F238E27FC236}">
                        <a16:creationId xmlns:a16="http://schemas.microsoft.com/office/drawing/2014/main" id="{D4590F18-2249-44A2-96A7-55B2E4DD661A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直線コネクタ 50 3">
                    <a:extLst>
                      <a:ext uri="{FF2B5EF4-FFF2-40B4-BE49-F238E27FC236}">
                        <a16:creationId xmlns:a16="http://schemas.microsoft.com/office/drawing/2014/main" id="{9710F628-B30E-457C-81B8-9E60F3F2579C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グループ化 8">
                <a:extLst>
                  <a:ext uri="{FF2B5EF4-FFF2-40B4-BE49-F238E27FC236}">
                    <a16:creationId xmlns:a16="http://schemas.microsoft.com/office/drawing/2014/main" id="{64E074D1-289E-4D1E-9D0A-05AE8C9311F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7091119">
                <a:off x="3042610" y="1759822"/>
                <a:ext cx="388692" cy="176383"/>
                <a:chOff x="5267450" y="3810639"/>
                <a:chExt cx="848753" cy="391685"/>
              </a:xfrm>
              <a:noFill/>
            </p:grpSpPr>
            <p:sp>
              <p:nvSpPr>
                <p:cNvPr id="19" name="フリーフォーム 27 2">
                  <a:extLst>
                    <a:ext uri="{FF2B5EF4-FFF2-40B4-BE49-F238E27FC236}">
                      <a16:creationId xmlns:a16="http://schemas.microsoft.com/office/drawing/2014/main" id="{CEE5C64E-A76E-4D63-81F1-5A29E2DB55E3}"/>
                    </a:ext>
                  </a:extLst>
                </p:cNvPr>
                <p:cNvSpPr/>
                <p:nvPr/>
              </p:nvSpPr>
              <p:spPr>
                <a:xfrm rot="2260291">
                  <a:off x="5351986" y="4104704"/>
                  <a:ext cx="764217" cy="97620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" name="グループ化 28">
                  <a:extLst>
                    <a:ext uri="{FF2B5EF4-FFF2-40B4-BE49-F238E27FC236}">
                      <a16:creationId xmlns:a16="http://schemas.microsoft.com/office/drawing/2014/main" id="{E10F38FC-9259-41DA-B051-FE00808F799D}"/>
                    </a:ext>
                  </a:extLst>
                </p:cNvPr>
                <p:cNvGrpSpPr/>
                <p:nvPr/>
              </p:nvGrpSpPr>
              <p:grpSpPr>
                <a:xfrm>
                  <a:off x="5267450" y="3810639"/>
                  <a:ext cx="141461" cy="141460"/>
                  <a:chOff x="7240824" y="2855449"/>
                  <a:chExt cx="141461" cy="141461"/>
                </a:xfrm>
                <a:grpFill/>
              </p:grpSpPr>
              <p:cxnSp>
                <p:nvCxnSpPr>
                  <p:cNvPr id="21" name="直線コネクタ 29 2">
                    <a:extLst>
                      <a:ext uri="{FF2B5EF4-FFF2-40B4-BE49-F238E27FC236}">
                        <a16:creationId xmlns:a16="http://schemas.microsoft.com/office/drawing/2014/main" id="{14EB524F-1371-4462-8CC3-9D580C3A822A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直線コネクタ 30 2">
                    <a:extLst>
                      <a:ext uri="{FF2B5EF4-FFF2-40B4-BE49-F238E27FC236}">
                        <a16:creationId xmlns:a16="http://schemas.microsoft.com/office/drawing/2014/main" id="{B600E10E-D621-47AC-A572-7F5CBBB819A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直線コネクタ 31 2">
                    <a:extLst>
                      <a:ext uri="{FF2B5EF4-FFF2-40B4-BE49-F238E27FC236}">
                        <a16:creationId xmlns:a16="http://schemas.microsoft.com/office/drawing/2014/main" id="{7DC41A13-6307-40CA-9D94-2C0A17139A62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線コネクタ 32 2">
                    <a:extLst>
                      <a:ext uri="{FF2B5EF4-FFF2-40B4-BE49-F238E27FC236}">
                        <a16:creationId xmlns:a16="http://schemas.microsoft.com/office/drawing/2014/main" id="{9DDC7571-6F2B-4B0F-9ABB-42E78306941A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" name="グループ化 8">
                <a:extLst>
                  <a:ext uri="{FF2B5EF4-FFF2-40B4-BE49-F238E27FC236}">
                    <a16:creationId xmlns:a16="http://schemas.microsoft.com/office/drawing/2014/main" id="{B8D82CBB-69CA-476A-839E-4BF86AC004C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7091119">
                <a:off x="3269770" y="1873401"/>
                <a:ext cx="388692" cy="176383"/>
                <a:chOff x="5267450" y="3810639"/>
                <a:chExt cx="848753" cy="391685"/>
              </a:xfrm>
              <a:noFill/>
            </p:grpSpPr>
            <p:sp>
              <p:nvSpPr>
                <p:cNvPr id="13" name="フリーフォーム 27 3">
                  <a:extLst>
                    <a:ext uri="{FF2B5EF4-FFF2-40B4-BE49-F238E27FC236}">
                      <a16:creationId xmlns:a16="http://schemas.microsoft.com/office/drawing/2014/main" id="{46E024BD-721C-400D-9B4C-0CE0186A39FB}"/>
                    </a:ext>
                  </a:extLst>
                </p:cNvPr>
                <p:cNvSpPr/>
                <p:nvPr/>
              </p:nvSpPr>
              <p:spPr>
                <a:xfrm rot="2260291">
                  <a:off x="5351986" y="4104704"/>
                  <a:ext cx="764217" cy="97620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" name="グループ化 28">
                  <a:extLst>
                    <a:ext uri="{FF2B5EF4-FFF2-40B4-BE49-F238E27FC236}">
                      <a16:creationId xmlns:a16="http://schemas.microsoft.com/office/drawing/2014/main" id="{90EA0CDF-6824-4ED4-8353-C32CDDBBFDC5}"/>
                    </a:ext>
                  </a:extLst>
                </p:cNvPr>
                <p:cNvGrpSpPr/>
                <p:nvPr/>
              </p:nvGrpSpPr>
              <p:grpSpPr>
                <a:xfrm>
                  <a:off x="5267450" y="3810639"/>
                  <a:ext cx="141461" cy="141460"/>
                  <a:chOff x="7240824" y="2855449"/>
                  <a:chExt cx="141461" cy="141461"/>
                </a:xfrm>
                <a:grpFill/>
              </p:grpSpPr>
              <p:cxnSp>
                <p:nvCxnSpPr>
                  <p:cNvPr id="15" name="直線コネクタ 29 3">
                    <a:extLst>
                      <a:ext uri="{FF2B5EF4-FFF2-40B4-BE49-F238E27FC236}">
                        <a16:creationId xmlns:a16="http://schemas.microsoft.com/office/drawing/2014/main" id="{2537D8CD-0845-4A14-AE60-FA4CBB82A863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直線コネクタ 30 3">
                    <a:extLst>
                      <a:ext uri="{FF2B5EF4-FFF2-40B4-BE49-F238E27FC236}">
                        <a16:creationId xmlns:a16="http://schemas.microsoft.com/office/drawing/2014/main" id="{FE116E4F-0B85-4A40-B9A4-91292400CF4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直線コネクタ 31 3">
                    <a:extLst>
                      <a:ext uri="{FF2B5EF4-FFF2-40B4-BE49-F238E27FC236}">
                        <a16:creationId xmlns:a16="http://schemas.microsoft.com/office/drawing/2014/main" id="{F60C3C0E-C1C7-427F-9D41-238735959760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線コネクタ 32 3">
                    <a:extLst>
                      <a:ext uri="{FF2B5EF4-FFF2-40B4-BE49-F238E27FC236}">
                        <a16:creationId xmlns:a16="http://schemas.microsoft.com/office/drawing/2014/main" id="{2993960B-4E66-4BC0-BC31-836245053A6B}"/>
                      </a:ext>
                    </a:extLst>
                  </p:cNvPr>
                  <p:cNvCxnSpPr/>
                  <p:nvPr/>
                </p:nvCxnSpPr>
                <p:spPr>
                  <a:xfrm>
                    <a:off x="7240824" y="2855449"/>
                    <a:ext cx="141461" cy="141461"/>
                  </a:xfrm>
                  <a:prstGeom prst="line">
                    <a:avLst/>
                  </a:prstGeom>
                  <a:grpFill/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77B535F-5275-4B3F-B639-06420278433F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7541" y="2487821"/>
              <a:ext cx="1362641" cy="690894"/>
            </a:xfrm>
            <a:prstGeom prst="rect">
              <a:avLst/>
            </a:prstGeom>
          </p:spPr>
        </p:pic>
        <p:sp>
          <p:nvSpPr>
            <p:cNvPr id="54" name="テキスト ボックス 25">
              <a:extLst>
                <a:ext uri="{FF2B5EF4-FFF2-40B4-BE49-F238E27FC236}">
                  <a16:creationId xmlns:a16="http://schemas.microsoft.com/office/drawing/2014/main" id="{83A5110C-2C0E-4C8B-ADBB-55DA597316C4}"/>
                </a:ext>
              </a:extLst>
            </p:cNvPr>
            <p:cNvSpPr txBox="1"/>
            <p:nvPr/>
          </p:nvSpPr>
          <p:spPr>
            <a:xfrm>
              <a:off x="1839682" y="4433298"/>
              <a:ext cx="39682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solidFill>
                    <a:srgbClr val="00B050"/>
                  </a:solidFill>
                </a:rPr>
                <a:t>Both </a:t>
              </a:r>
              <a:r>
                <a:rPr lang="en-US" altLang="ja-JP" sz="2000" u="sng" dirty="0">
                  <a:solidFill>
                    <a:srgbClr val="00B050"/>
                  </a:solidFill>
                </a:rPr>
                <a:t>on-shell and off-shell photons </a:t>
              </a:r>
              <a:r>
                <a:rPr lang="en-US" altLang="ja-JP" sz="2000" dirty="0">
                  <a:solidFill>
                    <a:srgbClr val="00B050"/>
                  </a:solidFill>
                </a:rPr>
                <a:t>can decay in B.</a:t>
              </a:r>
              <a:endParaRPr lang="ja-JP" altLang="en-US" sz="2000" dirty="0">
                <a:solidFill>
                  <a:srgbClr val="00B050"/>
                </a:solidFill>
              </a:endParaRPr>
            </a:p>
          </p:txBody>
        </p:sp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5ECD61D8-F52E-4B50-8975-97FAA54B361F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5484" y="3663802"/>
              <a:ext cx="1660316" cy="273566"/>
            </a:xfrm>
            <a:prstGeom prst="rect">
              <a:avLst/>
            </a:prstGeom>
          </p:spPr>
        </p:pic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DDE0062-E7FA-46BA-8E22-740172BAADB0}"/>
                </a:ext>
              </a:extLst>
            </p:cNvPr>
            <p:cNvSpPr/>
            <p:nvPr/>
          </p:nvSpPr>
          <p:spPr bwMode="auto">
            <a:xfrm flipV="1">
              <a:off x="6158093" y="1777126"/>
              <a:ext cx="4461617" cy="338006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7" name="テキスト ボックス 1">
              <a:extLst>
                <a:ext uri="{FF2B5EF4-FFF2-40B4-BE49-F238E27FC236}">
                  <a16:creationId xmlns:a16="http://schemas.microsoft.com/office/drawing/2014/main" id="{616C4890-C73E-464D-A34C-1EEE0A88C52D}"/>
                </a:ext>
              </a:extLst>
            </p:cNvPr>
            <p:cNvSpPr txBox="1"/>
            <p:nvPr/>
          </p:nvSpPr>
          <p:spPr>
            <a:xfrm>
              <a:off x="6168009" y="444142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00B050"/>
                  </a:solidFill>
                </a:rPr>
                <a:t>Breit-Wheeler process </a:t>
              </a:r>
            </a:p>
            <a:p>
              <a:r>
                <a:rPr lang="en-US" altLang="ja-JP" sz="2000" dirty="0">
                  <a:solidFill>
                    <a:srgbClr val="00B050"/>
                  </a:solidFill>
                </a:rPr>
                <a:t>in UPC</a:t>
              </a:r>
              <a:endParaRPr lang="ja-JP" altLang="en-US" sz="2000" dirty="0">
                <a:solidFill>
                  <a:srgbClr val="00B050"/>
                </a:solidFill>
              </a:endParaRP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6816CE0-81EA-4FC3-8103-B7BF3E2A44DC}"/>
                </a:ext>
              </a:extLst>
            </p:cNvPr>
            <p:cNvGrpSpPr/>
            <p:nvPr/>
          </p:nvGrpSpPr>
          <p:grpSpPr>
            <a:xfrm>
              <a:off x="9029407" y="3843897"/>
              <a:ext cx="1408909" cy="943803"/>
              <a:chOff x="6494755" y="1038051"/>
              <a:chExt cx="1387912" cy="943803"/>
            </a:xfrm>
          </p:grpSpPr>
          <p:sp>
            <p:nvSpPr>
              <p:cNvPr id="59" name="フリーフォーム 100 1">
                <a:extLst>
                  <a:ext uri="{FF2B5EF4-FFF2-40B4-BE49-F238E27FC236}">
                    <a16:creationId xmlns:a16="http://schemas.microsoft.com/office/drawing/2014/main" id="{703FF6DD-8421-4F31-B91B-3B2837398E6E}"/>
                  </a:ext>
                </a:extLst>
              </p:cNvPr>
              <p:cNvSpPr/>
              <p:nvPr/>
            </p:nvSpPr>
            <p:spPr>
              <a:xfrm rot="11829358">
                <a:off x="6494755" y="1038051"/>
                <a:ext cx="577592" cy="109277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sp>
            <p:nvSpPr>
              <p:cNvPr id="60" name="フリーフォーム 100 3 2">
                <a:extLst>
                  <a:ext uri="{FF2B5EF4-FFF2-40B4-BE49-F238E27FC236}">
                    <a16:creationId xmlns:a16="http://schemas.microsoft.com/office/drawing/2014/main" id="{6DD23B54-29DC-4A02-9150-9E80F2E4FAA5}"/>
                  </a:ext>
                </a:extLst>
              </p:cNvPr>
              <p:cNvSpPr/>
              <p:nvPr/>
            </p:nvSpPr>
            <p:spPr>
              <a:xfrm rot="9382474">
                <a:off x="6513907" y="1872577"/>
                <a:ext cx="577592" cy="109277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91B34CC3-B211-4897-AD73-A76DFCCA8A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72969" y="1082542"/>
                <a:ext cx="809698" cy="111396"/>
              </a:xfrm>
              <a:prstGeom prst="line">
                <a:avLst/>
              </a:prstGeom>
              <a:ln w="38100">
                <a:solidFill>
                  <a:srgbClr val="33CC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A2D5851-E8DF-48D6-97A0-C1A32CD18F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72858" y="1804712"/>
                <a:ext cx="809809" cy="145473"/>
              </a:xfrm>
              <a:prstGeom prst="line">
                <a:avLst/>
              </a:prstGeom>
              <a:ln w="38100">
                <a:solidFill>
                  <a:srgbClr val="33CC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E7F6CF3-A818-4EB1-8091-E22559929B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081358" y="1206825"/>
                <a:ext cx="771" cy="612867"/>
              </a:xfrm>
              <a:prstGeom prst="line">
                <a:avLst/>
              </a:prstGeom>
              <a:ln w="38100">
                <a:solidFill>
                  <a:srgbClr val="33CC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テキスト ボックス 50 2">
              <a:extLst>
                <a:ext uri="{FF2B5EF4-FFF2-40B4-BE49-F238E27FC236}">
                  <a16:creationId xmlns:a16="http://schemas.microsoft.com/office/drawing/2014/main" id="{2AF76E2F-518E-4784-9308-D2B39233A9F2}"/>
                </a:ext>
              </a:extLst>
            </p:cNvPr>
            <p:cNvSpPr txBox="1"/>
            <p:nvPr/>
          </p:nvSpPr>
          <p:spPr>
            <a:xfrm>
              <a:off x="6312025" y="2353193"/>
              <a:ext cx="416654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/>
                <a:t>No kinematical window for </a:t>
              </a:r>
            </a:p>
            <a:p>
              <a:r>
                <a:rPr lang="en-US" altLang="ja-JP" sz="2000" u="sng" dirty="0"/>
                <a:t>a single on-shell photon when B = 0.</a:t>
              </a:r>
            </a:p>
            <a:p>
              <a:endParaRPr lang="en-US" altLang="ja-JP" sz="2000" u="sng" dirty="0"/>
            </a:p>
            <a:p>
              <a:r>
                <a:rPr lang="en-US" altLang="ja-JP" sz="2000" dirty="0">
                  <a:sym typeface="Wingdings" panose="05000000000000000000" pitchFamily="2" charset="2"/>
                </a:rPr>
                <a:t> Starts only from 2 photons</a:t>
              </a:r>
              <a:endParaRPr lang="en-US" altLang="ja-JP" sz="2000" dirty="0"/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79D898D7-B001-4527-A1F9-BE143ED9EC59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0033" y="3881173"/>
              <a:ext cx="1660316" cy="273566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95A9F0F-1FBE-4DE1-8925-0BE35F30B496}"/>
                </a:ext>
              </a:extLst>
            </p:cNvPr>
            <p:cNvSpPr txBox="1"/>
            <p:nvPr/>
          </p:nvSpPr>
          <p:spPr>
            <a:xfrm>
              <a:off x="2118416" y="3991055"/>
              <a:ext cx="3576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tx2"/>
                  </a:solidFill>
                </a:rPr>
                <a:t>Nonperturbatively dressed fermions</a:t>
              </a:r>
              <a:endParaRPr lang="ja-JP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3135B0E-B58F-44E6-81B3-E5AD5FFEFDB5}"/>
                </a:ext>
              </a:extLst>
            </p:cNvPr>
            <p:cNvSpPr txBox="1"/>
            <p:nvPr/>
          </p:nvSpPr>
          <p:spPr>
            <a:xfrm>
              <a:off x="2357919" y="1819520"/>
              <a:ext cx="31541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>
                  <a:solidFill>
                    <a:srgbClr val="FF3300"/>
                  </a:solidFill>
                </a:rPr>
                <a:t>LO w/ strong B-fields</a:t>
              </a:r>
              <a:endParaRPr lang="ja-JP" altLang="en-US" sz="2400" dirty="0">
                <a:solidFill>
                  <a:srgbClr val="FF33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CF71D1B-B23C-4CAB-9245-1E95CA9EE408}"/>
                </a:ext>
              </a:extLst>
            </p:cNvPr>
            <p:cNvSpPr txBox="1"/>
            <p:nvPr/>
          </p:nvSpPr>
          <p:spPr>
            <a:xfrm>
              <a:off x="7248128" y="1809783"/>
              <a:ext cx="22226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>
                  <a:solidFill>
                    <a:srgbClr val="FF3300"/>
                  </a:solidFill>
                </a:rPr>
                <a:t>LO w/o B-fields</a:t>
              </a:r>
              <a:endParaRPr lang="ja-JP" altLang="en-US" sz="2400" dirty="0">
                <a:solidFill>
                  <a:srgbClr val="FF3300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10F96B2-894C-33BF-689A-6AA19BB7F3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96753" y="4436620"/>
            <a:ext cx="2928110" cy="222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92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ctangle 126">
            <a:extLst>
              <a:ext uri="{FF2B5EF4-FFF2-40B4-BE49-F238E27FC236}">
                <a16:creationId xmlns:a16="http://schemas.microsoft.com/office/drawing/2014/main" id="{98A6DA30-EBC1-4D6D-B237-FEB6F458669C}"/>
              </a:ext>
            </a:extLst>
          </p:cNvPr>
          <p:cNvSpPr/>
          <p:nvPr/>
        </p:nvSpPr>
        <p:spPr bwMode="auto">
          <a:xfrm>
            <a:off x="1499611" y="1340768"/>
            <a:ext cx="4217309" cy="803542"/>
          </a:xfrm>
          <a:prstGeom prst="rect">
            <a:avLst/>
          </a:prstGeom>
          <a:solidFill>
            <a:srgbClr val="CC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B4D650C8-7116-4D16-A170-C62F621228C6}"/>
              </a:ext>
            </a:extLst>
          </p:cNvPr>
          <p:cNvSpPr/>
          <p:nvPr/>
        </p:nvSpPr>
        <p:spPr bwMode="auto">
          <a:xfrm>
            <a:off x="1770994" y="5157193"/>
            <a:ext cx="3960440" cy="7613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02F9D60-28CD-4B40-AA15-D87F96088C11}"/>
              </a:ext>
            </a:extLst>
          </p:cNvPr>
          <p:cNvSpPr/>
          <p:nvPr/>
        </p:nvSpPr>
        <p:spPr bwMode="auto">
          <a:xfrm>
            <a:off x="1770995" y="3099694"/>
            <a:ext cx="3960440" cy="7613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9A6ED1-A754-4F48-89F1-1CE6D6294BCD}"/>
              </a:ext>
            </a:extLst>
          </p:cNvPr>
          <p:cNvSpPr txBox="1"/>
          <p:nvPr/>
        </p:nvSpPr>
        <p:spPr>
          <a:xfrm>
            <a:off x="1266939" y="764705"/>
            <a:ext cx="4709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00B050"/>
                </a:solidFill>
              </a:rPr>
              <a:t>“Helicity suppression” in pion decay</a:t>
            </a:r>
            <a:endParaRPr lang="ja-JP" altLang="en-US" sz="2400" dirty="0">
              <a:solidFill>
                <a:srgbClr val="00B050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5D44657-C25E-4D22-A975-1005AD1922D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334" y="3366922"/>
            <a:ext cx="495817" cy="36876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C91C8FB-20D7-47B3-8EB8-062EB3993D6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317" y="5339048"/>
            <a:ext cx="311706" cy="3866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035EA3-A94F-408E-8BD3-2711C2C04CA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677" y="4365104"/>
            <a:ext cx="814502" cy="2457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A8AC3A-63E6-4B27-963F-1213CD3AAD5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48" y="3162100"/>
            <a:ext cx="1136676" cy="62694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AC2A6DA-6B19-4447-8072-FB6A6EA6191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076" y="5218913"/>
            <a:ext cx="1172023" cy="62694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2C28C6A-16FC-4B70-A982-CB26918073EC}"/>
              </a:ext>
            </a:extLst>
          </p:cNvPr>
          <p:cNvCxnSpPr>
            <a:cxnSpLocks/>
          </p:cNvCxnSpPr>
          <p:nvPr/>
        </p:nvCxnSpPr>
        <p:spPr>
          <a:xfrm flipV="1">
            <a:off x="1798238" y="2868588"/>
            <a:ext cx="0" cy="1352500"/>
          </a:xfrm>
          <a:prstGeom prst="straightConnector1">
            <a:avLst/>
          </a:prstGeom>
          <a:ln w="38100">
            <a:solidFill>
              <a:srgbClr val="0E2E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D29C83-BAC0-4311-A7FB-BB5BB706F457}"/>
              </a:ext>
            </a:extLst>
          </p:cNvPr>
          <p:cNvCxnSpPr>
            <a:cxnSpLocks/>
          </p:cNvCxnSpPr>
          <p:nvPr/>
        </p:nvCxnSpPr>
        <p:spPr>
          <a:xfrm>
            <a:off x="1798238" y="4725144"/>
            <a:ext cx="0" cy="13681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EBCB54D-58E4-4277-9A42-47A31F5F8D09}"/>
              </a:ext>
            </a:extLst>
          </p:cNvPr>
          <p:cNvSpPr txBox="1"/>
          <p:nvPr/>
        </p:nvSpPr>
        <p:spPr>
          <a:xfrm>
            <a:off x="1847648" y="87015"/>
            <a:ext cx="5556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Muon-pair excess over electron pairs</a:t>
            </a:r>
            <a:endParaRPr lang="ja-JP" altLang="en-US" sz="2800" dirty="0">
              <a:solidFill>
                <a:srgbClr val="00B0F0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BF16088-39B2-4BF3-BCE2-7E8BA677823D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468" y="3162100"/>
            <a:ext cx="1123654" cy="62694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5D00517-E1A5-48F5-8D50-79B8488F262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725" y="5218913"/>
            <a:ext cx="1157140" cy="626940"/>
          </a:xfrm>
          <a:prstGeom prst="rect">
            <a:avLst/>
          </a:prstGeom>
        </p:spPr>
      </p:pic>
      <p:sp>
        <p:nvSpPr>
          <p:cNvPr id="51" name="Arrow: Up-Down 50">
            <a:extLst>
              <a:ext uri="{FF2B5EF4-FFF2-40B4-BE49-F238E27FC236}">
                <a16:creationId xmlns:a16="http://schemas.microsoft.com/office/drawing/2014/main" id="{2B6176F1-8AAE-496B-9698-F7489743458E}"/>
              </a:ext>
            </a:extLst>
          </p:cNvPr>
          <p:cNvSpPr/>
          <p:nvPr/>
        </p:nvSpPr>
        <p:spPr bwMode="auto">
          <a:xfrm>
            <a:off x="4562897" y="3717033"/>
            <a:ext cx="802796" cy="1724753"/>
          </a:xfrm>
          <a:prstGeom prst="upDownArrow">
            <a:avLst/>
          </a:prstGeom>
          <a:solidFill>
            <a:srgbClr val="CC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A60C6-D5DF-4074-9A29-DC18FAD9DAED}"/>
              </a:ext>
            </a:extLst>
          </p:cNvPr>
          <p:cNvSpPr txBox="1"/>
          <p:nvPr/>
        </p:nvSpPr>
        <p:spPr>
          <a:xfrm>
            <a:off x="1775521" y="6218255"/>
            <a:ext cx="6446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R neutrino (L antineutrino) does not exist at the QCD scale.</a:t>
            </a:r>
          </a:p>
          <a:p>
            <a:r>
              <a:rPr lang="en-US" altLang="ja-JP" dirty="0"/>
              <a:t>However, this is not an essential reason for the helicity suppression.</a:t>
            </a:r>
            <a:endParaRPr lang="ja-JP" alt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BB689DA-EC1A-4B63-8C6F-87A66B667AEF}"/>
              </a:ext>
            </a:extLst>
          </p:cNvPr>
          <p:cNvSpPr txBox="1"/>
          <p:nvPr/>
        </p:nvSpPr>
        <p:spPr>
          <a:xfrm>
            <a:off x="4147259" y="2742661"/>
            <a:ext cx="1569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9B85B5"/>
                </a:solidFill>
              </a:rPr>
              <a:t>Same helicity</a:t>
            </a:r>
            <a:endParaRPr lang="ja-JP" altLang="en-US" sz="2000" dirty="0">
              <a:solidFill>
                <a:srgbClr val="9B85B5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8A4D532-444A-44C4-BB5B-0F3D0F487EBB}"/>
              </a:ext>
            </a:extLst>
          </p:cNvPr>
          <p:cNvSpPr txBox="1"/>
          <p:nvPr/>
        </p:nvSpPr>
        <p:spPr>
          <a:xfrm>
            <a:off x="2457051" y="2730238"/>
            <a:ext cx="1618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9B85B5"/>
                </a:solidFill>
              </a:rPr>
              <a:t>Opposite spin</a:t>
            </a:r>
            <a:endParaRPr lang="ja-JP" altLang="en-US" sz="2000" dirty="0">
              <a:solidFill>
                <a:srgbClr val="9B85B5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67846E9-71F3-41BA-84AD-2095B0F8AE40}"/>
              </a:ext>
            </a:extLst>
          </p:cNvPr>
          <p:cNvSpPr txBox="1"/>
          <p:nvPr/>
        </p:nvSpPr>
        <p:spPr>
          <a:xfrm>
            <a:off x="1222669" y="2420888"/>
            <a:ext cx="2420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9B85B5"/>
                </a:solidFill>
              </a:rPr>
              <a:t>Opposite momentum</a:t>
            </a:r>
            <a:endParaRPr lang="ja-JP" altLang="en-US" sz="2000" dirty="0">
              <a:solidFill>
                <a:srgbClr val="9B85B5"/>
              </a:solidFill>
            </a:endParaRP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EE366B8A-031C-4EF2-B7D3-E6D0299F851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073" y="1431521"/>
            <a:ext cx="3538291" cy="582503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21C293A0-BED7-47F2-AB95-C0199FE4821F}"/>
              </a:ext>
            </a:extLst>
          </p:cNvPr>
          <p:cNvSpPr/>
          <p:nvPr/>
        </p:nvSpPr>
        <p:spPr bwMode="auto">
          <a:xfrm>
            <a:off x="1244404" y="764704"/>
            <a:ext cx="4786043" cy="5400600"/>
          </a:xfrm>
          <a:prstGeom prst="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4519905-B3B2-4D2C-801E-4EBA8B201AEB}"/>
              </a:ext>
            </a:extLst>
          </p:cNvPr>
          <p:cNvSpPr txBox="1"/>
          <p:nvPr/>
        </p:nvSpPr>
        <p:spPr>
          <a:xfrm>
            <a:off x="3787218" y="4140775"/>
            <a:ext cx="2308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Needs </a:t>
            </a:r>
            <a:r>
              <a:rPr lang="en-US" altLang="ja-JP" u="sng" dirty="0">
                <a:solidFill>
                  <a:srgbClr val="FF0000"/>
                </a:solidFill>
              </a:rPr>
              <a:t>chirality mixing by a finite mass</a:t>
            </a:r>
            <a:r>
              <a:rPr lang="en-US" altLang="ja-JP" dirty="0">
                <a:solidFill>
                  <a:srgbClr val="FF0000"/>
                </a:solidFill>
              </a:rPr>
              <a:t>.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76EF165-CBE3-427C-8AB5-BD3BE616EBEF}"/>
              </a:ext>
            </a:extLst>
          </p:cNvPr>
          <p:cNvSpPr txBox="1"/>
          <p:nvPr/>
        </p:nvSpPr>
        <p:spPr>
          <a:xfrm>
            <a:off x="7480841" y="292823"/>
            <a:ext cx="323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KH, Taya, Yoshida [</a:t>
            </a:r>
            <a:r>
              <a:rPr lang="en-US" altLang="ja-JP" dirty="0">
                <a:solidFill>
                  <a:srgbClr val="00B050"/>
                </a:solidFill>
                <a:hlinkClick r:id="rId2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2010.13492</a:t>
            </a:r>
            <a:r>
              <a:rPr lang="en-US" altLang="ja-JP" dirty="0">
                <a:solidFill>
                  <a:srgbClr val="00B050"/>
                </a:solidFill>
              </a:rPr>
              <a:t>]</a:t>
            </a:r>
            <a:endParaRPr lang="ja-JP" altLang="en-US" dirty="0">
              <a:solidFill>
                <a:srgbClr val="00B050"/>
              </a:solidFill>
            </a:endParaRPr>
          </a:p>
        </p:txBody>
      </p:sp>
      <p:pic>
        <p:nvPicPr>
          <p:cNvPr id="121" name="Picture 120" descr="Shape&#10;&#10;Description automatically generated with low confidence">
            <a:extLst>
              <a:ext uri="{FF2B5EF4-FFF2-40B4-BE49-F238E27FC236}">
                <a16:creationId xmlns:a16="http://schemas.microsoft.com/office/drawing/2014/main" id="{A83DADCD-8073-4C12-B165-F88BB5038BAA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10159">
            <a:off x="1110908" y="4929153"/>
            <a:ext cx="876672" cy="876672"/>
          </a:xfrm>
          <a:prstGeom prst="rect">
            <a:avLst/>
          </a:prstGeom>
        </p:spPr>
      </p:pic>
      <p:pic>
        <p:nvPicPr>
          <p:cNvPr id="122" name="Picture 121" descr="Shape&#10;&#10;Description automatically generated with low confidence">
            <a:extLst>
              <a:ext uri="{FF2B5EF4-FFF2-40B4-BE49-F238E27FC236}">
                <a16:creationId xmlns:a16="http://schemas.microsoft.com/office/drawing/2014/main" id="{FC2A1DDD-A534-4C1E-87CA-B68562234442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89841" flipV="1">
            <a:off x="1110908" y="3068399"/>
            <a:ext cx="876672" cy="876672"/>
          </a:xfrm>
          <a:prstGeom prst="rect">
            <a:avLst/>
          </a:prstGeom>
        </p:spPr>
      </p:pic>
      <p:sp>
        <p:nvSpPr>
          <p:cNvPr id="126" name="Oval 125">
            <a:extLst>
              <a:ext uri="{FF2B5EF4-FFF2-40B4-BE49-F238E27FC236}">
                <a16:creationId xmlns:a16="http://schemas.microsoft.com/office/drawing/2014/main" id="{59B752B6-371A-4CC0-89C7-0CECE950A04E}"/>
              </a:ext>
            </a:extLst>
          </p:cNvPr>
          <p:cNvSpPr/>
          <p:nvPr/>
        </p:nvSpPr>
        <p:spPr bwMode="auto">
          <a:xfrm>
            <a:off x="1499611" y="4201362"/>
            <a:ext cx="703433" cy="703433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7D47AAE-FFD6-4DD3-AFA3-9E11D7EB922A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979" y="4407512"/>
            <a:ext cx="450710" cy="245625"/>
          </a:xfrm>
          <a:prstGeom prst="rect">
            <a:avLst/>
          </a:prstGeom>
        </p:spPr>
      </p:pic>
      <p:sp>
        <p:nvSpPr>
          <p:cNvPr id="130" name="TextBox 129">
            <a:extLst>
              <a:ext uri="{FF2B5EF4-FFF2-40B4-BE49-F238E27FC236}">
                <a16:creationId xmlns:a16="http://schemas.microsoft.com/office/drawing/2014/main" id="{10416CC0-CBF6-4CB5-B862-2742A5EEEA18}"/>
              </a:ext>
            </a:extLst>
          </p:cNvPr>
          <p:cNvSpPr txBox="1"/>
          <p:nvPr/>
        </p:nvSpPr>
        <p:spPr>
          <a:xfrm>
            <a:off x="5086361" y="132299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PDG</a:t>
            </a:r>
            <a:endParaRPr lang="ja-JP" alt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FAF29C4-FAD2-8C3A-CBEF-556DC0D529B7}"/>
              </a:ext>
            </a:extLst>
          </p:cNvPr>
          <p:cNvGrpSpPr/>
          <p:nvPr/>
        </p:nvGrpSpPr>
        <p:grpSpPr>
          <a:xfrm>
            <a:off x="6600057" y="764704"/>
            <a:ext cx="4347539" cy="5400600"/>
            <a:chOff x="6600057" y="764704"/>
            <a:chExt cx="4347539" cy="5400600"/>
          </a:xfrm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C6E88B1A-1480-4474-95D3-499C86D5C74C}"/>
                </a:ext>
              </a:extLst>
            </p:cNvPr>
            <p:cNvSpPr/>
            <p:nvPr/>
          </p:nvSpPr>
          <p:spPr bwMode="auto">
            <a:xfrm>
              <a:off x="6754693" y="1340768"/>
              <a:ext cx="3661788" cy="806790"/>
            </a:xfrm>
            <a:prstGeom prst="rect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A32B4B5D-6881-4346-8F99-EB2C2B39E154}"/>
                </a:ext>
              </a:extLst>
            </p:cNvPr>
            <p:cNvSpPr/>
            <p:nvPr/>
          </p:nvSpPr>
          <p:spPr bwMode="auto">
            <a:xfrm>
              <a:off x="6754692" y="5159562"/>
              <a:ext cx="3661788" cy="76135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3880F109-71AE-482D-9AAB-ABA10EB53AB0}"/>
                </a:ext>
              </a:extLst>
            </p:cNvPr>
            <p:cNvSpPr/>
            <p:nvPr/>
          </p:nvSpPr>
          <p:spPr bwMode="auto">
            <a:xfrm>
              <a:off x="6754693" y="3099693"/>
              <a:ext cx="3661788" cy="76135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FE86FE0-ECF0-4927-A6DC-A12585F8A7E1}"/>
                </a:ext>
              </a:extLst>
            </p:cNvPr>
            <p:cNvSpPr txBox="1"/>
            <p:nvPr/>
          </p:nvSpPr>
          <p:spPr>
            <a:xfrm>
              <a:off x="6816081" y="764704"/>
              <a:ext cx="40092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00B050"/>
                  </a:solidFill>
                </a:rPr>
                <a:t>The LLL (= soft photon decay)</a:t>
              </a:r>
              <a:endParaRPr lang="ja-JP" altLang="en-US" sz="2400" dirty="0">
                <a:solidFill>
                  <a:srgbClr val="00B050"/>
                </a:solidFill>
              </a:endParaRPr>
            </a:p>
          </p:txBody>
        </p:sp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E41FA589-80C9-46A0-9E13-AD4CA3D1A08E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7487" y="4313784"/>
              <a:ext cx="969288" cy="339352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E59FF75A-4029-4E2E-BB04-4A170CD19A77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5160" y="3162100"/>
              <a:ext cx="1318991" cy="626940"/>
            </a:xfrm>
            <a:prstGeom prst="rect">
              <a:avLst/>
            </a:prstGeom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051D5345-A5D8-49AD-896C-01103691C670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7489" y="5250332"/>
              <a:ext cx="1311550" cy="626940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0058ED13-677E-4EB9-8836-8BAF5EDAA0CF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0472" y="3162100"/>
              <a:ext cx="1305969" cy="626940"/>
            </a:xfrm>
            <a:prstGeom prst="rect">
              <a:avLst/>
            </a:prstGeom>
          </p:spPr>
        </p:pic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B139DB73-C0FD-47DC-BF1E-436710E71133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7914" y="5250332"/>
              <a:ext cx="1298527" cy="626940"/>
            </a:xfrm>
            <a:prstGeom prst="rect">
              <a:avLst/>
            </a:prstGeom>
          </p:spPr>
        </p:pic>
        <p:sp>
          <p:nvSpPr>
            <p:cNvPr id="62" name="Arrow: Up-Down 61">
              <a:extLst>
                <a:ext uri="{FF2B5EF4-FFF2-40B4-BE49-F238E27FC236}">
                  <a16:creationId xmlns:a16="http://schemas.microsoft.com/office/drawing/2014/main" id="{FC004C4B-84A7-4376-967D-562E2488C85C}"/>
                </a:ext>
              </a:extLst>
            </p:cNvPr>
            <p:cNvSpPr/>
            <p:nvPr/>
          </p:nvSpPr>
          <p:spPr bwMode="auto">
            <a:xfrm>
              <a:off x="8987301" y="3717032"/>
              <a:ext cx="802796" cy="1724749"/>
            </a:xfrm>
            <a:prstGeom prst="upDown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C21F13F-8B82-4A48-AFC1-7565EDF780EF}"/>
                </a:ext>
              </a:extLst>
            </p:cNvPr>
            <p:cNvSpPr txBox="1"/>
            <p:nvPr/>
          </p:nvSpPr>
          <p:spPr>
            <a:xfrm>
              <a:off x="8616281" y="2680068"/>
              <a:ext cx="1569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9B85B5"/>
                  </a:solidFill>
                </a:rPr>
                <a:t>Same helicity</a:t>
              </a:r>
              <a:endParaRPr lang="ja-JP" altLang="en-US" sz="2000" dirty="0">
                <a:solidFill>
                  <a:srgbClr val="9B85B5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CFA7BF7-0775-4C5D-8DD4-D20581B6577C}"/>
                </a:ext>
              </a:extLst>
            </p:cNvPr>
            <p:cNvSpPr txBox="1"/>
            <p:nvPr/>
          </p:nvSpPr>
          <p:spPr>
            <a:xfrm>
              <a:off x="6771463" y="2379613"/>
              <a:ext cx="167590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9B85B5"/>
                  </a:solidFill>
                </a:rPr>
                <a:t>Opposite spin </a:t>
              </a:r>
            </a:p>
            <a:p>
              <a:r>
                <a:rPr lang="en-US" altLang="ja-JP" sz="2000" u="sng" dirty="0">
                  <a:solidFill>
                    <a:srgbClr val="9B85B5"/>
                  </a:solidFill>
                </a:rPr>
                <a:t>along B-field</a:t>
              </a:r>
              <a:endParaRPr lang="ja-JP" altLang="en-US" sz="2000" u="sng" dirty="0">
                <a:solidFill>
                  <a:srgbClr val="9B85B5"/>
                </a:solidFill>
              </a:endParaRP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66F0A6FC-FCBA-4116-B7AC-C011820A4647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7487" y="4725144"/>
              <a:ext cx="1628794" cy="163762"/>
            </a:xfrm>
            <a:prstGeom prst="rect">
              <a:avLst/>
            </a:prstGeom>
          </p:spPr>
        </p:pic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FC52A840-1C96-46A9-8D13-988D7D260057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3559" y="1373370"/>
              <a:ext cx="3172882" cy="714110"/>
            </a:xfrm>
            <a:prstGeom prst="rect">
              <a:avLst/>
            </a:prstGeom>
          </p:spPr>
        </p:pic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C5B41089-3E35-484C-86FA-46B7EDEAEC58}"/>
                </a:ext>
              </a:extLst>
            </p:cNvPr>
            <p:cNvSpPr/>
            <p:nvPr/>
          </p:nvSpPr>
          <p:spPr bwMode="auto">
            <a:xfrm>
              <a:off x="6600057" y="764704"/>
              <a:ext cx="4347539" cy="5400600"/>
            </a:xfrm>
            <a:prstGeom prst="rect">
              <a:avLst/>
            </a:pr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EA92FBB-BAC0-9025-A01F-C59A8A69AF08}"/>
                </a:ext>
              </a:extLst>
            </p:cNvPr>
            <p:cNvSpPr txBox="1"/>
            <p:nvPr/>
          </p:nvSpPr>
          <p:spPr>
            <a:xfrm>
              <a:off x="8639369" y="4168510"/>
              <a:ext cx="23082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Needs </a:t>
              </a:r>
              <a:r>
                <a:rPr lang="en-US" altLang="ja-JP" u="sng" dirty="0">
                  <a:solidFill>
                    <a:srgbClr val="FF0000"/>
                  </a:solidFill>
                </a:rPr>
                <a:t>chirality mixing by a finite mass</a:t>
              </a:r>
              <a:r>
                <a:rPr lang="en-US" altLang="ja-JP" dirty="0">
                  <a:solidFill>
                    <a:srgbClr val="FF0000"/>
                  </a:solidFill>
                </a:rPr>
                <a:t>.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9466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2B2494-8E12-12EC-DD86-7726D9399C92}"/>
              </a:ext>
            </a:extLst>
          </p:cNvPr>
          <p:cNvSpPr txBox="1"/>
          <p:nvPr/>
        </p:nvSpPr>
        <p:spPr>
          <a:xfrm>
            <a:off x="4234645" y="160828"/>
            <a:ext cx="3020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/>
              <a:t>Heavy quarks</a:t>
            </a:r>
            <a:endParaRPr kumimoji="1" lang="ja-JP" altLang="en-US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8DDAE5-F818-343E-99E3-B440E0D0B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40" y="4881551"/>
            <a:ext cx="7753564" cy="1361601"/>
          </a:xfrm>
          <a:prstGeom prst="rect">
            <a:avLst/>
          </a:prstGeom>
        </p:spPr>
      </p:pic>
      <p:pic>
        <p:nvPicPr>
          <p:cNvPr id="6" name="Picture 5" descr="A person in a sweater&#10;&#10;Description automatically generated">
            <a:extLst>
              <a:ext uri="{FF2B5EF4-FFF2-40B4-BE49-F238E27FC236}">
                <a16:creationId xmlns:a16="http://schemas.microsoft.com/office/drawing/2014/main" id="{7EA59428-4703-5CC0-A10E-43D4EC220C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530" y="3158149"/>
            <a:ext cx="2037480" cy="2382284"/>
          </a:xfrm>
          <a:prstGeom prst="rect">
            <a:avLst/>
          </a:prstGeom>
        </p:spPr>
      </p:pic>
      <p:pic>
        <p:nvPicPr>
          <p:cNvPr id="8" name="Picture 7" descr="A red thermometer with black lines&#10;&#10;Description automatically generated">
            <a:extLst>
              <a:ext uri="{FF2B5EF4-FFF2-40B4-BE49-F238E27FC236}">
                <a16:creationId xmlns:a16="http://schemas.microsoft.com/office/drawing/2014/main" id="{12EF9296-62F1-2EB7-04A7-869C29E94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281" y="4830674"/>
            <a:ext cx="553151" cy="13616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4A95ED8-3372-68BF-6310-0976845DF3D1}"/>
              </a:ext>
            </a:extLst>
          </p:cNvPr>
          <p:cNvSpPr txBox="1"/>
          <p:nvPr/>
        </p:nvSpPr>
        <p:spPr>
          <a:xfrm>
            <a:off x="1062990" y="4143242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Thermometer of QGP</a:t>
            </a:r>
            <a:endParaRPr kumimoji="1" lang="ja-JP" altLang="en-US" dirty="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31D7092C-3105-F722-1293-D4B3E7B8EFFA}"/>
              </a:ext>
            </a:extLst>
          </p:cNvPr>
          <p:cNvGrpSpPr/>
          <p:nvPr/>
        </p:nvGrpSpPr>
        <p:grpSpPr>
          <a:xfrm>
            <a:off x="1539760" y="1066412"/>
            <a:ext cx="7450250" cy="2737692"/>
            <a:chOff x="1539760" y="1066412"/>
            <a:chExt cx="7450250" cy="273769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7849DAA-91E3-EC00-0F7A-18D99B222D7E}"/>
                </a:ext>
              </a:extLst>
            </p:cNvPr>
            <p:cNvSpPr txBox="1"/>
            <p:nvPr/>
          </p:nvSpPr>
          <p:spPr>
            <a:xfrm>
              <a:off x="1539760" y="3111607"/>
              <a:ext cx="1576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HQ production</a:t>
              </a:r>
              <a:endParaRPr kumimoji="1" lang="ja-JP" alt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06F9419-2E51-0766-7E2E-A5744EF0E86D}"/>
                </a:ext>
              </a:extLst>
            </p:cNvPr>
            <p:cNvSpPr txBox="1"/>
            <p:nvPr/>
          </p:nvSpPr>
          <p:spPr>
            <a:xfrm>
              <a:off x="3656673" y="3121353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Dissociation</a:t>
              </a:r>
            </a:p>
            <a:p>
              <a:r>
                <a:rPr lang="en-US" altLang="ja-JP" dirty="0"/>
                <a:t>Diffusion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90D260-2236-1DFA-2522-DC2D063D4C24}"/>
                </a:ext>
              </a:extLst>
            </p:cNvPr>
            <p:cNvSpPr txBox="1"/>
            <p:nvPr/>
          </p:nvSpPr>
          <p:spPr>
            <a:xfrm>
              <a:off x="6296811" y="3157773"/>
              <a:ext cx="15953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Recombination</a:t>
              </a:r>
            </a:p>
            <a:p>
              <a:r>
                <a:rPr lang="en-US" altLang="ja-JP" dirty="0"/>
                <a:t>Open HQs</a:t>
              </a: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E21A826-6B12-3FD3-1B33-A374E1531CD8}"/>
                </a:ext>
              </a:extLst>
            </p:cNvPr>
            <p:cNvGrpSpPr/>
            <p:nvPr/>
          </p:nvGrpSpPr>
          <p:grpSpPr>
            <a:xfrm>
              <a:off x="1885432" y="1066412"/>
              <a:ext cx="7104578" cy="2040836"/>
              <a:chOff x="2352784" y="1049182"/>
              <a:chExt cx="7159637" cy="2056652"/>
            </a:xfrm>
          </p:grpSpPr>
          <p:pic>
            <p:nvPicPr>
              <p:cNvPr id="18" name="Picture 2" descr="http://www.phy.duke.edu/research/NPTheory/QGP/transport/evo.jpg">
                <a:extLst>
                  <a:ext uri="{FF2B5EF4-FFF2-40B4-BE49-F238E27FC236}">
                    <a16:creationId xmlns:a16="http://schemas.microsoft.com/office/drawing/2014/main" id="{A977EF88-6946-3CA0-9204-029482FED5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286"/>
              <a:stretch/>
            </p:blipFill>
            <p:spPr bwMode="auto">
              <a:xfrm>
                <a:off x="2352784" y="1049182"/>
                <a:ext cx="7159637" cy="20566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1" name="グループ化 1">
                <a:extLst>
                  <a:ext uri="{FF2B5EF4-FFF2-40B4-BE49-F238E27FC236}">
                    <a16:creationId xmlns:a16="http://schemas.microsoft.com/office/drawing/2014/main" id="{0B5BA0F2-6105-9140-2BAD-CE6BF2CA4B92}"/>
                  </a:ext>
                </a:extLst>
              </p:cNvPr>
              <p:cNvGrpSpPr/>
              <p:nvPr/>
            </p:nvGrpSpPr>
            <p:grpSpPr>
              <a:xfrm>
                <a:off x="2842181" y="1210541"/>
                <a:ext cx="2714051" cy="1589461"/>
                <a:chOff x="2431212" y="669611"/>
                <a:chExt cx="2714051" cy="1589461"/>
              </a:xfrm>
            </p:grpSpPr>
            <p:grpSp>
              <p:nvGrpSpPr>
                <p:cNvPr id="22" name="グループ化 44">
                  <a:extLst>
                    <a:ext uri="{FF2B5EF4-FFF2-40B4-BE49-F238E27FC236}">
                      <a16:creationId xmlns:a16="http://schemas.microsoft.com/office/drawing/2014/main" id="{F3EF2D7B-C29E-CBD5-8FCC-CDB34756F8CB}"/>
                    </a:ext>
                  </a:extLst>
                </p:cNvPr>
                <p:cNvGrpSpPr/>
                <p:nvPr/>
              </p:nvGrpSpPr>
              <p:grpSpPr>
                <a:xfrm>
                  <a:off x="2431212" y="669611"/>
                  <a:ext cx="1346480" cy="1504153"/>
                  <a:chOff x="2431212" y="422007"/>
                  <a:chExt cx="1346480" cy="1504153"/>
                </a:xfrm>
              </p:grpSpPr>
              <p:grpSp>
                <p:nvGrpSpPr>
                  <p:cNvPr id="44" name="グループ化 45">
                    <a:extLst>
                      <a:ext uri="{FF2B5EF4-FFF2-40B4-BE49-F238E27FC236}">
                        <a16:creationId xmlns:a16="http://schemas.microsoft.com/office/drawing/2014/main" id="{F0FD23B4-A355-851A-A5D5-0D6F1F7FC44C}"/>
                      </a:ext>
                    </a:extLst>
                  </p:cNvPr>
                  <p:cNvGrpSpPr/>
                  <p:nvPr/>
                </p:nvGrpSpPr>
                <p:grpSpPr>
                  <a:xfrm rot="15369474">
                    <a:off x="2704553" y="1392220"/>
                    <a:ext cx="260599" cy="807281"/>
                    <a:chOff x="3051033" y="1039364"/>
                    <a:chExt cx="371867" cy="905210"/>
                  </a:xfrm>
                </p:grpSpPr>
                <p:sp>
                  <p:nvSpPr>
                    <p:cNvPr id="62" name="円/楕円 63">
                      <a:extLst>
                        <a:ext uri="{FF2B5EF4-FFF2-40B4-BE49-F238E27FC236}">
                          <a16:creationId xmlns:a16="http://schemas.microsoft.com/office/drawing/2014/main" id="{6608D8C3-7864-A81D-37DF-801664C67B1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242943" y="1193732"/>
                      <a:ext cx="106513" cy="177896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円弧 64">
                      <a:extLst>
                        <a:ext uri="{FF2B5EF4-FFF2-40B4-BE49-F238E27FC236}">
                          <a16:creationId xmlns:a16="http://schemas.microsoft.com/office/drawing/2014/main" id="{9CC49033-4789-AC8F-0BAA-720F447334F1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77347" y="1018135"/>
                      <a:ext cx="324324" cy="366782"/>
                    </a:xfrm>
                    <a:prstGeom prst="arc">
                      <a:avLst>
                        <a:gd name="adj1" fmla="val 15288936"/>
                        <a:gd name="adj2" fmla="val 20650506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" name="円弧 65">
                      <a:extLst>
                        <a:ext uri="{FF2B5EF4-FFF2-40B4-BE49-F238E27FC236}">
                          <a16:creationId xmlns:a16="http://schemas.microsoft.com/office/drawing/2014/main" id="{B3CADDF8-323E-CF66-E8A3-42FA16694C5B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79819" y="1184484"/>
                      <a:ext cx="313923" cy="366782"/>
                    </a:xfrm>
                    <a:prstGeom prst="arc">
                      <a:avLst>
                        <a:gd name="adj1" fmla="val 15152873"/>
                        <a:gd name="adj2" fmla="val 20331611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" name="円/楕円 66">
                      <a:extLst>
                        <a:ext uri="{FF2B5EF4-FFF2-40B4-BE49-F238E27FC236}">
                          <a16:creationId xmlns:a16="http://schemas.microsoft.com/office/drawing/2014/main" id="{3029F1AA-B511-EA72-2740-1F5664FEFB5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242943" y="1343537"/>
                      <a:ext cx="106513" cy="177896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円/楕円 67">
                      <a:extLst>
                        <a:ext uri="{FF2B5EF4-FFF2-40B4-BE49-F238E27FC236}">
                          <a16:creationId xmlns:a16="http://schemas.microsoft.com/office/drawing/2014/main" id="{C67067A6-51FE-3954-D0BE-C8EE4C426A0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238883" y="1504566"/>
                      <a:ext cx="106513" cy="177896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" name="円弧 68">
                      <a:extLst>
                        <a:ext uri="{FF2B5EF4-FFF2-40B4-BE49-F238E27FC236}">
                          <a16:creationId xmlns:a16="http://schemas.microsoft.com/office/drawing/2014/main" id="{AFECE07A-1922-BFCE-4A37-132478F2E238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73288" y="1328969"/>
                      <a:ext cx="324324" cy="366782"/>
                    </a:xfrm>
                    <a:prstGeom prst="arc">
                      <a:avLst>
                        <a:gd name="adj1" fmla="val 14782402"/>
                        <a:gd name="adj2" fmla="val 20650506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" name="円弧 69">
                      <a:extLst>
                        <a:ext uri="{FF2B5EF4-FFF2-40B4-BE49-F238E27FC236}">
                          <a16:creationId xmlns:a16="http://schemas.microsoft.com/office/drawing/2014/main" id="{CE05ADBC-45BF-C4DB-FDFD-16A282EF85F9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74218" y="1486779"/>
                      <a:ext cx="320411" cy="366782"/>
                    </a:xfrm>
                    <a:prstGeom prst="arc">
                      <a:avLst>
                        <a:gd name="adj1" fmla="val 15152873"/>
                        <a:gd name="adj2" fmla="val 20482557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円/楕円 70">
                      <a:extLst>
                        <a:ext uri="{FF2B5EF4-FFF2-40B4-BE49-F238E27FC236}">
                          <a16:creationId xmlns:a16="http://schemas.microsoft.com/office/drawing/2014/main" id="{44B72EB3-39D3-D65B-C3D6-361D8F85F1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238883" y="1654372"/>
                      <a:ext cx="106513" cy="177896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" name="円弧 71">
                      <a:extLst>
                        <a:ext uri="{FF2B5EF4-FFF2-40B4-BE49-F238E27FC236}">
                          <a16:creationId xmlns:a16="http://schemas.microsoft.com/office/drawing/2014/main" id="{2055F46C-4F39-2C21-39AE-8BE2E34C9923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92576" y="1638427"/>
                      <a:ext cx="302757" cy="309538"/>
                    </a:xfrm>
                    <a:prstGeom prst="arc">
                      <a:avLst>
                        <a:gd name="adj1" fmla="val 15288936"/>
                        <a:gd name="adj2" fmla="val 21419531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5" name="グループ化 46">
                    <a:extLst>
                      <a:ext uri="{FF2B5EF4-FFF2-40B4-BE49-F238E27FC236}">
                        <a16:creationId xmlns:a16="http://schemas.microsoft.com/office/drawing/2014/main" id="{FC770365-EE38-FB05-415E-5838F28D3366}"/>
                      </a:ext>
                    </a:extLst>
                  </p:cNvPr>
                  <p:cNvGrpSpPr/>
                  <p:nvPr/>
                </p:nvGrpSpPr>
                <p:grpSpPr>
                  <a:xfrm rot="17234175">
                    <a:off x="2727568" y="524362"/>
                    <a:ext cx="260599" cy="807281"/>
                    <a:chOff x="3051033" y="1039364"/>
                    <a:chExt cx="371867" cy="905210"/>
                  </a:xfrm>
                </p:grpSpPr>
                <p:sp>
                  <p:nvSpPr>
                    <p:cNvPr id="53" name="円/楕円 54">
                      <a:extLst>
                        <a:ext uri="{FF2B5EF4-FFF2-40B4-BE49-F238E27FC236}">
                          <a16:creationId xmlns:a16="http://schemas.microsoft.com/office/drawing/2014/main" id="{C4C106D0-F633-74CA-7E98-D427A53D992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242943" y="1193732"/>
                      <a:ext cx="106513" cy="177896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円弧 55">
                      <a:extLst>
                        <a:ext uri="{FF2B5EF4-FFF2-40B4-BE49-F238E27FC236}">
                          <a16:creationId xmlns:a16="http://schemas.microsoft.com/office/drawing/2014/main" id="{331967CA-74EC-1AB1-1D8D-70B56F9ABF6B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77347" y="1018135"/>
                      <a:ext cx="324324" cy="366782"/>
                    </a:xfrm>
                    <a:prstGeom prst="arc">
                      <a:avLst>
                        <a:gd name="adj1" fmla="val 15288936"/>
                        <a:gd name="adj2" fmla="val 20650506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" name="円弧 56">
                      <a:extLst>
                        <a:ext uri="{FF2B5EF4-FFF2-40B4-BE49-F238E27FC236}">
                          <a16:creationId xmlns:a16="http://schemas.microsoft.com/office/drawing/2014/main" id="{7D71FFE9-0CFB-D94D-4833-473C24C9340E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79819" y="1184484"/>
                      <a:ext cx="313923" cy="366782"/>
                    </a:xfrm>
                    <a:prstGeom prst="arc">
                      <a:avLst>
                        <a:gd name="adj1" fmla="val 15152873"/>
                        <a:gd name="adj2" fmla="val 20331611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" name="円/楕円 57">
                      <a:extLst>
                        <a:ext uri="{FF2B5EF4-FFF2-40B4-BE49-F238E27FC236}">
                          <a16:creationId xmlns:a16="http://schemas.microsoft.com/office/drawing/2014/main" id="{2A8B64BE-37F7-67B5-6D13-64EA66EA2F0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242943" y="1343537"/>
                      <a:ext cx="106513" cy="177896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円/楕円 58">
                      <a:extLst>
                        <a:ext uri="{FF2B5EF4-FFF2-40B4-BE49-F238E27FC236}">
                          <a16:creationId xmlns:a16="http://schemas.microsoft.com/office/drawing/2014/main" id="{4FB1BBCD-EDCF-7FB6-4280-7FD17D77C11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238883" y="1504566"/>
                      <a:ext cx="106513" cy="177896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円弧 59">
                      <a:extLst>
                        <a:ext uri="{FF2B5EF4-FFF2-40B4-BE49-F238E27FC236}">
                          <a16:creationId xmlns:a16="http://schemas.microsoft.com/office/drawing/2014/main" id="{8B10DCE2-EB91-E727-A0D6-DC157D2C7B5B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73288" y="1328969"/>
                      <a:ext cx="324324" cy="366782"/>
                    </a:xfrm>
                    <a:prstGeom prst="arc">
                      <a:avLst>
                        <a:gd name="adj1" fmla="val 14782402"/>
                        <a:gd name="adj2" fmla="val 20650506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" name="円弧 60">
                      <a:extLst>
                        <a:ext uri="{FF2B5EF4-FFF2-40B4-BE49-F238E27FC236}">
                          <a16:creationId xmlns:a16="http://schemas.microsoft.com/office/drawing/2014/main" id="{C1DD857A-D633-F862-45F4-E89AD875E180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74218" y="1486779"/>
                      <a:ext cx="320411" cy="366782"/>
                    </a:xfrm>
                    <a:prstGeom prst="arc">
                      <a:avLst>
                        <a:gd name="adj1" fmla="val 15152873"/>
                        <a:gd name="adj2" fmla="val 20482557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" name="円/楕円 61">
                      <a:extLst>
                        <a:ext uri="{FF2B5EF4-FFF2-40B4-BE49-F238E27FC236}">
                          <a16:creationId xmlns:a16="http://schemas.microsoft.com/office/drawing/2014/main" id="{92312900-24AF-F7A8-3675-E344CFAD749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238883" y="1654372"/>
                      <a:ext cx="106513" cy="177896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" name="円弧 62">
                      <a:extLst>
                        <a:ext uri="{FF2B5EF4-FFF2-40B4-BE49-F238E27FC236}">
                          <a16:creationId xmlns:a16="http://schemas.microsoft.com/office/drawing/2014/main" id="{32630046-8BF5-5E0C-5D98-2A9AD6B3DC12}"/>
                        </a:ext>
                      </a:extLst>
                    </p:cNvPr>
                    <p:cNvSpPr/>
                    <p:nvPr/>
                  </p:nvSpPr>
                  <p:spPr>
                    <a:xfrm rot="3741566">
                      <a:off x="3092576" y="1638427"/>
                      <a:ext cx="302757" cy="309538"/>
                    </a:xfrm>
                    <a:prstGeom prst="arc">
                      <a:avLst>
                        <a:gd name="adj1" fmla="val 15288936"/>
                        <a:gd name="adj2" fmla="val 21419531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cxnSp>
                <p:nvCxnSpPr>
                  <p:cNvPr id="46" name="直線コネクタ 47">
                    <a:extLst>
                      <a:ext uri="{FF2B5EF4-FFF2-40B4-BE49-F238E27FC236}">
                        <a16:creationId xmlns:a16="http://schemas.microsoft.com/office/drawing/2014/main" id="{18616794-F2C1-CF53-6BEB-D4C8F4B1B817}"/>
                      </a:ext>
                    </a:extLst>
                  </p:cNvPr>
                  <p:cNvCxnSpPr>
                    <a:stCxn id="61" idx="2"/>
                  </p:cNvCxnSpPr>
                  <p:nvPr/>
                </p:nvCxnSpPr>
                <p:spPr>
                  <a:xfrm flipH="1">
                    <a:off x="3201002" y="971636"/>
                    <a:ext cx="46113" cy="63467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直線コネクタ 48">
                    <a:extLst>
                      <a:ext uri="{FF2B5EF4-FFF2-40B4-BE49-F238E27FC236}">
                        <a16:creationId xmlns:a16="http://schemas.microsoft.com/office/drawing/2014/main" id="{E7710327-F00F-CA22-62C7-6432E1B126B7}"/>
                      </a:ext>
                    </a:extLst>
                  </p:cNvPr>
                  <p:cNvCxnSpPr>
                    <a:stCxn id="61" idx="2"/>
                  </p:cNvCxnSpPr>
                  <p:nvPr/>
                </p:nvCxnSpPr>
                <p:spPr>
                  <a:xfrm flipV="1">
                    <a:off x="3247115" y="941994"/>
                    <a:ext cx="530577" cy="29642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線コネクタ 49">
                    <a:extLst>
                      <a:ext uri="{FF2B5EF4-FFF2-40B4-BE49-F238E27FC236}">
                        <a16:creationId xmlns:a16="http://schemas.microsoft.com/office/drawing/2014/main" id="{297D5275-8160-EA90-B349-F198744923C4}"/>
                      </a:ext>
                    </a:extLst>
                  </p:cNvPr>
                  <p:cNvCxnSpPr/>
                  <p:nvPr/>
                </p:nvCxnSpPr>
                <p:spPr>
                  <a:xfrm>
                    <a:off x="3201002" y="1606313"/>
                    <a:ext cx="540484" cy="12201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" name="テキスト ボックス 50">
                    <a:extLst>
                      <a:ext uri="{FF2B5EF4-FFF2-40B4-BE49-F238E27FC236}">
                        <a16:creationId xmlns:a16="http://schemas.microsoft.com/office/drawing/2014/main" id="{7366B16A-F4C3-CB45-C491-FFCB93C5629C}"/>
                      </a:ext>
                    </a:extLst>
                  </p:cNvPr>
                  <p:cNvSpPr txBox="1"/>
                  <p:nvPr/>
                </p:nvSpPr>
                <p:spPr>
                  <a:xfrm>
                    <a:off x="2623233" y="1285895"/>
                    <a:ext cx="29367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dirty="0"/>
                      <a:t>g</a:t>
                    </a:r>
                    <a:endParaRPr kumimoji="1" lang="ja-JP" altLang="en-US" dirty="0"/>
                  </a:p>
                </p:txBody>
              </p:sp>
              <p:sp>
                <p:nvSpPr>
                  <p:cNvPr id="50" name="テキスト ボックス 51">
                    <a:extLst>
                      <a:ext uri="{FF2B5EF4-FFF2-40B4-BE49-F238E27FC236}">
                        <a16:creationId xmlns:a16="http://schemas.microsoft.com/office/drawing/2014/main" id="{E55C660F-F1CF-F190-7E3E-0D977FCBF41F}"/>
                      </a:ext>
                    </a:extLst>
                  </p:cNvPr>
                  <p:cNvSpPr txBox="1"/>
                  <p:nvPr/>
                </p:nvSpPr>
                <p:spPr>
                  <a:xfrm>
                    <a:off x="2732517" y="422007"/>
                    <a:ext cx="29367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dirty="0"/>
                      <a:t>g</a:t>
                    </a:r>
                    <a:endParaRPr kumimoji="1" lang="ja-JP" altLang="en-US" dirty="0"/>
                  </a:p>
                </p:txBody>
              </p:sp>
              <p:pic>
                <p:nvPicPr>
                  <p:cNvPr id="51" name="図 52" descr="\begin{document}&#10;\begin{align*}&#10;Q&#10;\end{align*}&#10;\end{document}">
                    <a:extLst>
                      <a:ext uri="{FF2B5EF4-FFF2-40B4-BE49-F238E27FC236}">
                        <a16:creationId xmlns:a16="http://schemas.microsoft.com/office/drawing/2014/main" id="{DF2367BF-1D4F-4CC6-1E19-91709AC6C5A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25587" y="1754188"/>
                    <a:ext cx="111672" cy="146280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図 53" descr="\begin{document}&#10;\begin{align*}&#10;\bar Q&#10;\end{align*}&#10;\end{document}">
                    <a:extLst>
                      <a:ext uri="{FF2B5EF4-FFF2-40B4-BE49-F238E27FC236}">
                        <a16:creationId xmlns:a16="http://schemas.microsoft.com/office/drawing/2014/main" id="{61C91CDB-C666-8A84-AD58-C79037C6FE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96868" y="758159"/>
                    <a:ext cx="111672" cy="16790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グループ化 72">
                  <a:extLst>
                    <a:ext uri="{FF2B5EF4-FFF2-40B4-BE49-F238E27FC236}">
                      <a16:creationId xmlns:a16="http://schemas.microsoft.com/office/drawing/2014/main" id="{6AC4D56A-A512-6706-460A-E3F0616230D6}"/>
                    </a:ext>
                  </a:extLst>
                </p:cNvPr>
                <p:cNvGrpSpPr/>
                <p:nvPr/>
              </p:nvGrpSpPr>
              <p:grpSpPr>
                <a:xfrm>
                  <a:off x="3340996" y="722206"/>
                  <a:ext cx="1804267" cy="1536866"/>
                  <a:chOff x="3340996" y="474602"/>
                  <a:chExt cx="1804267" cy="1536866"/>
                </a:xfrm>
              </p:grpSpPr>
              <p:sp>
                <p:nvSpPr>
                  <p:cNvPr id="24" name="円/楕円 73">
                    <a:extLst>
                      <a:ext uri="{FF2B5EF4-FFF2-40B4-BE49-F238E27FC236}">
                        <a16:creationId xmlns:a16="http://schemas.microsoft.com/office/drawing/2014/main" id="{01CBA7FF-DD4E-F019-F8B2-FC6EC66EFEF6}"/>
                      </a:ext>
                    </a:extLst>
                  </p:cNvPr>
                  <p:cNvSpPr/>
                  <p:nvPr/>
                </p:nvSpPr>
                <p:spPr>
                  <a:xfrm>
                    <a:off x="3676645" y="1531460"/>
                    <a:ext cx="283297" cy="283297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円/楕円 74">
                    <a:extLst>
                      <a:ext uri="{FF2B5EF4-FFF2-40B4-BE49-F238E27FC236}">
                        <a16:creationId xmlns:a16="http://schemas.microsoft.com/office/drawing/2014/main" id="{784BA483-11B1-218D-4FCE-21B607D71B59}"/>
                      </a:ext>
                    </a:extLst>
                  </p:cNvPr>
                  <p:cNvSpPr/>
                  <p:nvPr/>
                </p:nvSpPr>
                <p:spPr>
                  <a:xfrm>
                    <a:off x="4587443" y="980198"/>
                    <a:ext cx="127936" cy="127936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円/楕円 75">
                    <a:extLst>
                      <a:ext uri="{FF2B5EF4-FFF2-40B4-BE49-F238E27FC236}">
                        <a16:creationId xmlns:a16="http://schemas.microsoft.com/office/drawing/2014/main" id="{33CCFBC7-6D5F-04F2-99FA-6E33F4F70F93}"/>
                      </a:ext>
                    </a:extLst>
                  </p:cNvPr>
                  <p:cNvSpPr/>
                  <p:nvPr/>
                </p:nvSpPr>
                <p:spPr>
                  <a:xfrm>
                    <a:off x="3407664" y="1006029"/>
                    <a:ext cx="127936" cy="127936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円/楕円 76">
                    <a:extLst>
                      <a:ext uri="{FF2B5EF4-FFF2-40B4-BE49-F238E27FC236}">
                        <a16:creationId xmlns:a16="http://schemas.microsoft.com/office/drawing/2014/main" id="{377761DD-6AB7-B8F6-3D3B-A780D195DA22}"/>
                      </a:ext>
                    </a:extLst>
                  </p:cNvPr>
                  <p:cNvSpPr/>
                  <p:nvPr/>
                </p:nvSpPr>
                <p:spPr>
                  <a:xfrm>
                    <a:off x="4022696" y="1648641"/>
                    <a:ext cx="127936" cy="127936"/>
                  </a:xfrm>
                  <a:prstGeom prst="ellipse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円/楕円 77">
                    <a:extLst>
                      <a:ext uri="{FF2B5EF4-FFF2-40B4-BE49-F238E27FC236}">
                        <a16:creationId xmlns:a16="http://schemas.microsoft.com/office/drawing/2014/main" id="{039EDF14-F0A8-CE6D-FC6A-C9382C4C92F0}"/>
                      </a:ext>
                    </a:extLst>
                  </p:cNvPr>
                  <p:cNvSpPr/>
                  <p:nvPr/>
                </p:nvSpPr>
                <p:spPr>
                  <a:xfrm>
                    <a:off x="4162682" y="848384"/>
                    <a:ext cx="127936" cy="127936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円/楕円 78">
                    <a:extLst>
                      <a:ext uri="{FF2B5EF4-FFF2-40B4-BE49-F238E27FC236}">
                        <a16:creationId xmlns:a16="http://schemas.microsoft.com/office/drawing/2014/main" id="{3DC27F25-F0CE-1100-DA28-C5DB4C025C1D}"/>
                      </a:ext>
                    </a:extLst>
                  </p:cNvPr>
                  <p:cNvSpPr/>
                  <p:nvPr/>
                </p:nvSpPr>
                <p:spPr>
                  <a:xfrm>
                    <a:off x="3691301" y="1351828"/>
                    <a:ext cx="127936" cy="127936"/>
                  </a:xfrm>
                  <a:prstGeom prst="ellips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円/楕円 79">
                    <a:extLst>
                      <a:ext uri="{FF2B5EF4-FFF2-40B4-BE49-F238E27FC236}">
                        <a16:creationId xmlns:a16="http://schemas.microsoft.com/office/drawing/2014/main" id="{3741A93C-3CA0-1675-351F-8795E530FC68}"/>
                      </a:ext>
                    </a:extLst>
                  </p:cNvPr>
                  <p:cNvSpPr/>
                  <p:nvPr/>
                </p:nvSpPr>
                <p:spPr>
                  <a:xfrm>
                    <a:off x="4222695" y="1693170"/>
                    <a:ext cx="127936" cy="127936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円/楕円 80">
                    <a:extLst>
                      <a:ext uri="{FF2B5EF4-FFF2-40B4-BE49-F238E27FC236}">
                        <a16:creationId xmlns:a16="http://schemas.microsoft.com/office/drawing/2014/main" id="{B471892B-F7A8-2239-CBDA-5F9828DA1FAF}"/>
                      </a:ext>
                    </a:extLst>
                  </p:cNvPr>
                  <p:cNvSpPr/>
                  <p:nvPr/>
                </p:nvSpPr>
                <p:spPr>
                  <a:xfrm>
                    <a:off x="3346340" y="728140"/>
                    <a:ext cx="127936" cy="127936"/>
                  </a:xfrm>
                  <a:prstGeom prst="ellipse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円/楕円 81">
                    <a:extLst>
                      <a:ext uri="{FF2B5EF4-FFF2-40B4-BE49-F238E27FC236}">
                        <a16:creationId xmlns:a16="http://schemas.microsoft.com/office/drawing/2014/main" id="{A27A66B2-D7A1-BCD5-3627-AC6FE6243C5D}"/>
                      </a:ext>
                    </a:extLst>
                  </p:cNvPr>
                  <p:cNvSpPr/>
                  <p:nvPr/>
                </p:nvSpPr>
                <p:spPr>
                  <a:xfrm>
                    <a:off x="4131236" y="527345"/>
                    <a:ext cx="127936" cy="127936"/>
                  </a:xfrm>
                  <a:prstGeom prst="ellips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円/楕円 82">
                    <a:extLst>
                      <a:ext uri="{FF2B5EF4-FFF2-40B4-BE49-F238E27FC236}">
                        <a16:creationId xmlns:a16="http://schemas.microsoft.com/office/drawing/2014/main" id="{876E75CC-4792-532D-1FE8-F7C90BE2D3CB}"/>
                      </a:ext>
                    </a:extLst>
                  </p:cNvPr>
                  <p:cNvSpPr/>
                  <p:nvPr/>
                </p:nvSpPr>
                <p:spPr>
                  <a:xfrm>
                    <a:off x="3777035" y="611144"/>
                    <a:ext cx="127936" cy="127936"/>
                  </a:xfrm>
                  <a:prstGeom prst="ellipse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" name="円/楕円 83">
                    <a:extLst>
                      <a:ext uri="{FF2B5EF4-FFF2-40B4-BE49-F238E27FC236}">
                        <a16:creationId xmlns:a16="http://schemas.microsoft.com/office/drawing/2014/main" id="{4085B1B4-4C1E-411D-3527-BEAA9C464E61}"/>
                      </a:ext>
                    </a:extLst>
                  </p:cNvPr>
                  <p:cNvSpPr/>
                  <p:nvPr/>
                </p:nvSpPr>
                <p:spPr>
                  <a:xfrm>
                    <a:off x="4396240" y="1430346"/>
                    <a:ext cx="127936" cy="127936"/>
                  </a:xfrm>
                  <a:prstGeom prst="ellips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円/楕円 84">
                    <a:extLst>
                      <a:ext uri="{FF2B5EF4-FFF2-40B4-BE49-F238E27FC236}">
                        <a16:creationId xmlns:a16="http://schemas.microsoft.com/office/drawing/2014/main" id="{9B361EBD-914E-2A9E-F502-CB227CD68897}"/>
                      </a:ext>
                    </a:extLst>
                  </p:cNvPr>
                  <p:cNvSpPr/>
                  <p:nvPr/>
                </p:nvSpPr>
                <p:spPr>
                  <a:xfrm>
                    <a:off x="3340996" y="1363381"/>
                    <a:ext cx="127936" cy="127936"/>
                  </a:xfrm>
                  <a:prstGeom prst="ellipse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円/楕円 85">
                    <a:extLst>
                      <a:ext uri="{FF2B5EF4-FFF2-40B4-BE49-F238E27FC236}">
                        <a16:creationId xmlns:a16="http://schemas.microsoft.com/office/drawing/2014/main" id="{A7533909-3394-9904-D504-66B58980AF92}"/>
                      </a:ext>
                    </a:extLst>
                  </p:cNvPr>
                  <p:cNvSpPr/>
                  <p:nvPr/>
                </p:nvSpPr>
                <p:spPr>
                  <a:xfrm>
                    <a:off x="3740172" y="1114712"/>
                    <a:ext cx="127936" cy="127936"/>
                  </a:xfrm>
                  <a:prstGeom prst="ellips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円/楕円 86">
                    <a:extLst>
                      <a:ext uri="{FF2B5EF4-FFF2-40B4-BE49-F238E27FC236}">
                        <a16:creationId xmlns:a16="http://schemas.microsoft.com/office/drawing/2014/main" id="{ACDCE996-7581-1EBA-6084-BD9F5A0A835A}"/>
                      </a:ext>
                    </a:extLst>
                  </p:cNvPr>
                  <p:cNvSpPr/>
                  <p:nvPr/>
                </p:nvSpPr>
                <p:spPr>
                  <a:xfrm>
                    <a:off x="4396240" y="1118420"/>
                    <a:ext cx="127936" cy="127936"/>
                  </a:xfrm>
                  <a:prstGeom prst="ellipse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円/楕円 87">
                    <a:extLst>
                      <a:ext uri="{FF2B5EF4-FFF2-40B4-BE49-F238E27FC236}">
                        <a16:creationId xmlns:a16="http://schemas.microsoft.com/office/drawing/2014/main" id="{5C8D3E22-2FFD-1F87-2CE2-4903498FC049}"/>
                      </a:ext>
                    </a:extLst>
                  </p:cNvPr>
                  <p:cNvSpPr/>
                  <p:nvPr/>
                </p:nvSpPr>
                <p:spPr>
                  <a:xfrm>
                    <a:off x="3404964" y="1840135"/>
                    <a:ext cx="127936" cy="127936"/>
                  </a:xfrm>
                  <a:prstGeom prst="ellips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円/楕円 88">
                    <a:extLst>
                      <a:ext uri="{FF2B5EF4-FFF2-40B4-BE49-F238E27FC236}">
                        <a16:creationId xmlns:a16="http://schemas.microsoft.com/office/drawing/2014/main" id="{9F1274B1-CBB1-8821-7C3D-6669F1FAC7FC}"/>
                      </a:ext>
                    </a:extLst>
                  </p:cNvPr>
                  <p:cNvSpPr/>
                  <p:nvPr/>
                </p:nvSpPr>
                <p:spPr>
                  <a:xfrm>
                    <a:off x="4459507" y="672115"/>
                    <a:ext cx="127936" cy="127936"/>
                  </a:xfrm>
                  <a:prstGeom prst="ellipse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 89">
                    <a:extLst>
                      <a:ext uri="{FF2B5EF4-FFF2-40B4-BE49-F238E27FC236}">
                        <a16:creationId xmlns:a16="http://schemas.microsoft.com/office/drawing/2014/main" id="{B3A64D9A-DAC7-CD12-9A7E-FBA6EDECE935}"/>
                      </a:ext>
                    </a:extLst>
                  </p:cNvPr>
                  <p:cNvSpPr/>
                  <p:nvPr/>
                </p:nvSpPr>
                <p:spPr>
                  <a:xfrm>
                    <a:off x="3965131" y="474602"/>
                    <a:ext cx="1180132" cy="1108626"/>
                  </a:xfrm>
                  <a:custGeom>
                    <a:avLst/>
                    <a:gdLst>
                      <a:gd name="connsiteX0" fmla="*/ 12603 w 1053127"/>
                      <a:gd name="connsiteY0" fmla="*/ 966952 h 966952"/>
                      <a:gd name="connsiteX1" fmla="*/ 23113 w 1053127"/>
                      <a:gd name="connsiteY1" fmla="*/ 567559 h 966952"/>
                      <a:gd name="connsiteX2" fmla="*/ 159747 w 1053127"/>
                      <a:gd name="connsiteY2" fmla="*/ 578069 h 966952"/>
                      <a:gd name="connsiteX3" fmla="*/ 222810 w 1053127"/>
                      <a:gd name="connsiteY3" fmla="*/ 599090 h 966952"/>
                      <a:gd name="connsiteX4" fmla="*/ 254341 w 1053127"/>
                      <a:gd name="connsiteY4" fmla="*/ 588580 h 966952"/>
                      <a:gd name="connsiteX5" fmla="*/ 296382 w 1053127"/>
                      <a:gd name="connsiteY5" fmla="*/ 451945 h 966952"/>
                      <a:gd name="connsiteX6" fmla="*/ 401485 w 1053127"/>
                      <a:gd name="connsiteY6" fmla="*/ 462455 h 966952"/>
                      <a:gd name="connsiteX7" fmla="*/ 422506 w 1053127"/>
                      <a:gd name="connsiteY7" fmla="*/ 430924 h 966952"/>
                      <a:gd name="connsiteX8" fmla="*/ 517099 w 1053127"/>
                      <a:gd name="connsiteY8" fmla="*/ 378373 h 966952"/>
                      <a:gd name="connsiteX9" fmla="*/ 601182 w 1053127"/>
                      <a:gd name="connsiteY9" fmla="*/ 399393 h 966952"/>
                      <a:gd name="connsiteX10" fmla="*/ 622203 w 1053127"/>
                      <a:gd name="connsiteY10" fmla="*/ 430924 h 966952"/>
                      <a:gd name="connsiteX11" fmla="*/ 653734 w 1053127"/>
                      <a:gd name="connsiteY11" fmla="*/ 451945 h 966952"/>
                      <a:gd name="connsiteX12" fmla="*/ 674754 w 1053127"/>
                      <a:gd name="connsiteY12" fmla="*/ 483476 h 966952"/>
                      <a:gd name="connsiteX13" fmla="*/ 685265 w 1053127"/>
                      <a:gd name="connsiteY13" fmla="*/ 515007 h 966952"/>
                      <a:gd name="connsiteX14" fmla="*/ 716796 w 1053127"/>
                      <a:gd name="connsiteY14" fmla="*/ 536028 h 966952"/>
                      <a:gd name="connsiteX15" fmla="*/ 748327 w 1053127"/>
                      <a:gd name="connsiteY15" fmla="*/ 451945 h 966952"/>
                      <a:gd name="connsiteX16" fmla="*/ 758837 w 1053127"/>
                      <a:gd name="connsiteY16" fmla="*/ 178676 h 966952"/>
                      <a:gd name="connsiteX17" fmla="*/ 779858 w 1053127"/>
                      <a:gd name="connsiteY17" fmla="*/ 147145 h 966952"/>
                      <a:gd name="connsiteX18" fmla="*/ 821899 w 1053127"/>
                      <a:gd name="connsiteY18" fmla="*/ 126124 h 966952"/>
                      <a:gd name="connsiteX19" fmla="*/ 853430 w 1053127"/>
                      <a:gd name="connsiteY19" fmla="*/ 105104 h 966952"/>
                      <a:gd name="connsiteX20" fmla="*/ 884961 w 1053127"/>
                      <a:gd name="connsiteY20" fmla="*/ 94593 h 966952"/>
                      <a:gd name="connsiteX21" fmla="*/ 948023 w 1053127"/>
                      <a:gd name="connsiteY21" fmla="*/ 52552 h 966952"/>
                      <a:gd name="connsiteX22" fmla="*/ 1011085 w 1053127"/>
                      <a:gd name="connsiteY22" fmla="*/ 21021 h 966952"/>
                      <a:gd name="connsiteX23" fmla="*/ 1053127 w 1053127"/>
                      <a:gd name="connsiteY23" fmla="*/ 0 h 966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053127" h="966952">
                        <a:moveTo>
                          <a:pt x="12603" y="966952"/>
                        </a:moveTo>
                        <a:cubicBezTo>
                          <a:pt x="16106" y="833821"/>
                          <a:pt x="-24017" y="692118"/>
                          <a:pt x="23113" y="567559"/>
                        </a:cubicBezTo>
                        <a:cubicBezTo>
                          <a:pt x="39278" y="524836"/>
                          <a:pt x="114627" y="570945"/>
                          <a:pt x="159747" y="578069"/>
                        </a:cubicBezTo>
                        <a:cubicBezTo>
                          <a:pt x="181634" y="581525"/>
                          <a:pt x="222810" y="599090"/>
                          <a:pt x="222810" y="599090"/>
                        </a:cubicBezTo>
                        <a:cubicBezTo>
                          <a:pt x="233320" y="595587"/>
                          <a:pt x="251654" y="599328"/>
                          <a:pt x="254341" y="588580"/>
                        </a:cubicBezTo>
                        <a:cubicBezTo>
                          <a:pt x="292446" y="436157"/>
                          <a:pt x="214611" y="397430"/>
                          <a:pt x="296382" y="451945"/>
                        </a:cubicBezTo>
                        <a:cubicBezTo>
                          <a:pt x="314675" y="506824"/>
                          <a:pt x="303166" y="507146"/>
                          <a:pt x="401485" y="462455"/>
                        </a:cubicBezTo>
                        <a:cubicBezTo>
                          <a:pt x="412985" y="457228"/>
                          <a:pt x="412999" y="439242"/>
                          <a:pt x="422506" y="430924"/>
                        </a:cubicBezTo>
                        <a:cubicBezTo>
                          <a:pt x="466987" y="392004"/>
                          <a:pt x="473792" y="392808"/>
                          <a:pt x="517099" y="378373"/>
                        </a:cubicBezTo>
                        <a:cubicBezTo>
                          <a:pt x="545127" y="385380"/>
                          <a:pt x="575342" y="386473"/>
                          <a:pt x="601182" y="399393"/>
                        </a:cubicBezTo>
                        <a:cubicBezTo>
                          <a:pt x="612480" y="405042"/>
                          <a:pt x="613271" y="421992"/>
                          <a:pt x="622203" y="430924"/>
                        </a:cubicBezTo>
                        <a:cubicBezTo>
                          <a:pt x="631135" y="439856"/>
                          <a:pt x="643224" y="444938"/>
                          <a:pt x="653734" y="451945"/>
                        </a:cubicBezTo>
                        <a:cubicBezTo>
                          <a:pt x="660741" y="462455"/>
                          <a:pt x="669105" y="472178"/>
                          <a:pt x="674754" y="483476"/>
                        </a:cubicBezTo>
                        <a:cubicBezTo>
                          <a:pt x="679709" y="493385"/>
                          <a:pt x="678344" y="506356"/>
                          <a:pt x="685265" y="515007"/>
                        </a:cubicBezTo>
                        <a:cubicBezTo>
                          <a:pt x="693156" y="524871"/>
                          <a:pt x="706286" y="529021"/>
                          <a:pt x="716796" y="536028"/>
                        </a:cubicBezTo>
                        <a:cubicBezTo>
                          <a:pt x="740837" y="499965"/>
                          <a:pt x="745080" y="502271"/>
                          <a:pt x="748327" y="451945"/>
                        </a:cubicBezTo>
                        <a:cubicBezTo>
                          <a:pt x="754196" y="360977"/>
                          <a:pt x="749457" y="269349"/>
                          <a:pt x="758837" y="178676"/>
                        </a:cubicBezTo>
                        <a:cubicBezTo>
                          <a:pt x="760137" y="166111"/>
                          <a:pt x="770154" y="155232"/>
                          <a:pt x="779858" y="147145"/>
                        </a:cubicBezTo>
                        <a:cubicBezTo>
                          <a:pt x="791894" y="137115"/>
                          <a:pt x="808296" y="133897"/>
                          <a:pt x="821899" y="126124"/>
                        </a:cubicBezTo>
                        <a:cubicBezTo>
                          <a:pt x="832866" y="119857"/>
                          <a:pt x="842132" y="110753"/>
                          <a:pt x="853430" y="105104"/>
                        </a:cubicBezTo>
                        <a:cubicBezTo>
                          <a:pt x="863339" y="100149"/>
                          <a:pt x="875276" y="99973"/>
                          <a:pt x="884961" y="94593"/>
                        </a:cubicBezTo>
                        <a:cubicBezTo>
                          <a:pt x="907045" y="82324"/>
                          <a:pt x="927002" y="66566"/>
                          <a:pt x="948023" y="52552"/>
                        </a:cubicBezTo>
                        <a:cubicBezTo>
                          <a:pt x="1008621" y="12153"/>
                          <a:pt x="950162" y="47131"/>
                          <a:pt x="1011085" y="21021"/>
                        </a:cubicBezTo>
                        <a:cubicBezTo>
                          <a:pt x="1025486" y="14849"/>
                          <a:pt x="1053127" y="0"/>
                          <a:pt x="1053127" y="0"/>
                        </a:cubicBezTo>
                      </a:path>
                    </a:pathLst>
                  </a:custGeom>
                  <a:noFill/>
                  <a:ln w="76200">
                    <a:solidFill>
                      <a:srgbClr val="FF0000">
                        <a:alpha val="56078"/>
                      </a:srgbClr>
                    </a:solidFill>
                    <a:headEnd type="none" w="med" len="med"/>
                    <a:tailEnd type="arrow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円/楕円 90">
                    <a:extLst>
                      <a:ext uri="{FF2B5EF4-FFF2-40B4-BE49-F238E27FC236}">
                        <a16:creationId xmlns:a16="http://schemas.microsoft.com/office/drawing/2014/main" id="{3BC361DC-56A4-7203-8286-76C7B64C762D}"/>
                      </a:ext>
                    </a:extLst>
                  </p:cNvPr>
                  <p:cNvSpPr/>
                  <p:nvPr/>
                </p:nvSpPr>
                <p:spPr>
                  <a:xfrm>
                    <a:off x="4548640" y="1582746"/>
                    <a:ext cx="127936" cy="127936"/>
                  </a:xfrm>
                  <a:prstGeom prst="ellips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円/楕円 91">
                    <a:extLst>
                      <a:ext uri="{FF2B5EF4-FFF2-40B4-BE49-F238E27FC236}">
                        <a16:creationId xmlns:a16="http://schemas.microsoft.com/office/drawing/2014/main" id="{79406289-4354-0E6B-BFF2-26D737578D4C}"/>
                      </a:ext>
                    </a:extLst>
                  </p:cNvPr>
                  <p:cNvSpPr/>
                  <p:nvPr/>
                </p:nvSpPr>
                <p:spPr>
                  <a:xfrm>
                    <a:off x="4181299" y="1288974"/>
                    <a:ext cx="127936" cy="127936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92">
                    <a:extLst>
                      <a:ext uri="{FF2B5EF4-FFF2-40B4-BE49-F238E27FC236}">
                        <a16:creationId xmlns:a16="http://schemas.microsoft.com/office/drawing/2014/main" id="{2AE0B397-F72C-1442-3D85-F551AFF00097}"/>
                      </a:ext>
                    </a:extLst>
                  </p:cNvPr>
                  <p:cNvSpPr/>
                  <p:nvPr/>
                </p:nvSpPr>
                <p:spPr>
                  <a:xfrm>
                    <a:off x="3969596" y="1883532"/>
                    <a:ext cx="127936" cy="127936"/>
                  </a:xfrm>
                  <a:prstGeom prst="ellipse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87" name="円/楕円 73">
              <a:extLst>
                <a:ext uri="{FF2B5EF4-FFF2-40B4-BE49-F238E27FC236}">
                  <a16:creationId xmlns:a16="http://schemas.microsoft.com/office/drawing/2014/main" id="{F1F078E8-223D-2986-3A94-1A63EB9F0AA6}"/>
                </a:ext>
              </a:extLst>
            </p:cNvPr>
            <p:cNvSpPr/>
            <p:nvPr/>
          </p:nvSpPr>
          <p:spPr>
            <a:xfrm>
              <a:off x="3712801" y="1559526"/>
              <a:ext cx="281119" cy="28111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5065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6628A1-1D84-AC4F-4C45-64BE1577C6FF}"/>
              </a:ext>
            </a:extLst>
          </p:cNvPr>
          <p:cNvSpPr txBox="1"/>
          <p:nvPr/>
        </p:nvSpPr>
        <p:spPr>
          <a:xfrm>
            <a:off x="5739012" y="733031"/>
            <a:ext cx="60951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Das, </a:t>
            </a:r>
            <a:r>
              <a:rPr lang="en-US" altLang="ja-JP" dirty="0" err="1">
                <a:solidFill>
                  <a:srgbClr val="00B050"/>
                </a:solidFill>
              </a:rPr>
              <a:t>Plumari</a:t>
            </a:r>
            <a:r>
              <a:rPr lang="en-US" altLang="ja-JP" dirty="0">
                <a:solidFill>
                  <a:srgbClr val="00B050"/>
                </a:solidFill>
              </a:rPr>
              <a:t>, Chatterjee, Alam, </a:t>
            </a:r>
            <a:r>
              <a:rPr lang="en-US" altLang="ja-JP" dirty="0" err="1">
                <a:solidFill>
                  <a:srgbClr val="00B050"/>
                </a:solidFill>
              </a:rPr>
              <a:t>Scardina</a:t>
            </a:r>
            <a:r>
              <a:rPr lang="en-US" altLang="ja-JP" dirty="0">
                <a:solidFill>
                  <a:srgbClr val="00B050"/>
                </a:solidFill>
              </a:rPr>
              <a:t>, Greco, </a:t>
            </a:r>
            <a:r>
              <a:rPr lang="en-US" altLang="ja-JP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1608.02231</a:t>
            </a:r>
            <a:r>
              <a:rPr lang="ja-JP" altLang="en-US" dirty="0">
                <a:solidFill>
                  <a:srgbClr val="00B050"/>
                </a:solidFill>
              </a:rPr>
              <a:t> </a:t>
            </a:r>
            <a:endParaRPr lang="en-US" altLang="ja-JP" dirty="0">
              <a:solidFill>
                <a:srgbClr val="00B050"/>
              </a:solidFill>
            </a:endParaRPr>
          </a:p>
          <a:p>
            <a:r>
              <a:rPr lang="ja-JP" altLang="en-US" dirty="0">
                <a:solidFill>
                  <a:srgbClr val="00B050"/>
                </a:solidFill>
              </a:rPr>
              <a:t>Sun</a:t>
            </a:r>
            <a:r>
              <a:rPr lang="en-US" altLang="ja-JP" dirty="0">
                <a:solidFill>
                  <a:srgbClr val="00B050"/>
                </a:solidFill>
              </a:rPr>
              <a:t>,</a:t>
            </a:r>
            <a:r>
              <a:rPr lang="ja-JP" altLang="en-US" dirty="0">
                <a:solidFill>
                  <a:srgbClr val="00B050"/>
                </a:solidFill>
              </a:rPr>
              <a:t> Plumari</a:t>
            </a:r>
            <a:r>
              <a:rPr lang="en-US" altLang="ja-JP" dirty="0">
                <a:solidFill>
                  <a:srgbClr val="00B050"/>
                </a:solidFill>
              </a:rPr>
              <a:t>,</a:t>
            </a:r>
            <a:r>
              <a:rPr lang="ja-JP" altLang="en-US" dirty="0">
                <a:solidFill>
                  <a:srgbClr val="00B050"/>
                </a:solidFill>
              </a:rPr>
              <a:t> Das</a:t>
            </a:r>
            <a:r>
              <a:rPr lang="en-US" altLang="ja-JP" dirty="0">
                <a:solidFill>
                  <a:srgbClr val="00B050"/>
                </a:solidFill>
              </a:rPr>
              <a:t>, </a:t>
            </a:r>
            <a:r>
              <a:rPr lang="en-US" altLang="ja-JP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2304.12792</a:t>
            </a:r>
            <a:r>
              <a:rPr lang="ja-JP" altLang="en-US" dirty="0">
                <a:solidFill>
                  <a:srgbClr val="00B050"/>
                </a:solidFill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3E89F8-EE03-829F-9851-0197DEDF3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221" y="1448558"/>
            <a:ext cx="3366573" cy="23994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0347975-A49B-8461-8AD0-35BAB798DF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313" y="1448558"/>
            <a:ext cx="4261334" cy="38978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247C8B-73D3-6726-C0CB-139A85762E10}"/>
              </a:ext>
            </a:extLst>
          </p:cNvPr>
          <p:cNvSpPr txBox="1"/>
          <p:nvPr/>
        </p:nvSpPr>
        <p:spPr>
          <a:xfrm>
            <a:off x="1354002" y="5755240"/>
            <a:ext cx="2609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From STAR, PRX (2024) </a:t>
            </a:r>
          </a:p>
          <a:p>
            <a:r>
              <a:rPr kumimoji="1" lang="en-US" altLang="ja-JP" dirty="0"/>
              <a:t>(for light hadrons)</a:t>
            </a:r>
            <a:endParaRPr kumimoji="1" lang="ja-JP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D25AD5-76F7-EC7F-DE65-4CECB85436E7}"/>
              </a:ext>
            </a:extLst>
          </p:cNvPr>
          <p:cNvSpPr txBox="1"/>
          <p:nvPr/>
        </p:nvSpPr>
        <p:spPr>
          <a:xfrm>
            <a:off x="4301737" y="70565"/>
            <a:ext cx="3182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Early-time dynamics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0CBA40-2FD9-2F94-9FC7-6FB7E0DC5496}"/>
              </a:ext>
            </a:extLst>
          </p:cNvPr>
          <p:cNvSpPr txBox="1"/>
          <p:nvPr/>
        </p:nvSpPr>
        <p:spPr>
          <a:xfrm>
            <a:off x="1233204" y="765990"/>
            <a:ext cx="28507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/>
              <a:t>Directed flow (v</a:t>
            </a:r>
            <a:r>
              <a:rPr kumimoji="1" lang="en-US" altLang="ja-JP" sz="2400" dirty="0"/>
              <a:t>1)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533856C-09E2-A0B0-3FAB-0BE8E5D8D7E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1425" r="30227"/>
          <a:stretch/>
        </p:blipFill>
        <p:spPr>
          <a:xfrm>
            <a:off x="6265814" y="4886014"/>
            <a:ext cx="1284270" cy="158327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A8147FE-5780-E44D-1EDB-520B7CCDD14D}"/>
              </a:ext>
            </a:extLst>
          </p:cNvPr>
          <p:cNvSpPr txBox="1"/>
          <p:nvPr/>
        </p:nvSpPr>
        <p:spPr>
          <a:xfrm>
            <a:off x="5764487" y="4122529"/>
            <a:ext cx="2765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Gluon fusion in B</a:t>
            </a:r>
          </a:p>
          <a:p>
            <a:r>
              <a:rPr lang="en-US" altLang="ja-JP" sz="2000" dirty="0"/>
              <a:t>“Gluonic Breit-Wheeler”</a:t>
            </a:r>
            <a:endParaRPr kumimoji="1" lang="ja-JP" altLang="en-US" sz="20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CF14346-08F0-70C2-54A7-93D71BA913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6584" y="4195154"/>
            <a:ext cx="2967103" cy="25757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A34BE13-3442-8026-4337-D8EF56F2666E}"/>
              </a:ext>
            </a:extLst>
          </p:cNvPr>
          <p:cNvSpPr txBox="1"/>
          <p:nvPr/>
        </p:nvSpPr>
        <p:spPr>
          <a:xfrm>
            <a:off x="5903186" y="6401571"/>
            <a:ext cx="6095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kern="12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メイリオ" panose="020B0604030504040204" pitchFamily="34" charset="-128"/>
                <a:cs typeface="+mn-cs"/>
              </a:rPr>
              <a:t>Chen, Zhao, Zhuang, </a:t>
            </a:r>
            <a:r>
              <a:rPr lang="en-US" altLang="ja-JP" dirty="0">
                <a:solidFill>
                  <a:srgbClr val="00B05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2401.17559</a:t>
            </a:r>
            <a:endParaRPr lang="ja-JP" altLang="en-US" dirty="0">
              <a:solidFill>
                <a:srgbClr val="00B05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F83A175-5539-FBE1-E6D6-F203E0CF842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49591"/>
          <a:stretch/>
        </p:blipFill>
        <p:spPr>
          <a:xfrm>
            <a:off x="8406001" y="1582940"/>
            <a:ext cx="3605611" cy="219015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EFE21A9-2B52-662C-9423-528ACF0B2948}"/>
              </a:ext>
            </a:extLst>
          </p:cNvPr>
          <p:cNvSpPr txBox="1"/>
          <p:nvPr/>
        </p:nvSpPr>
        <p:spPr>
          <a:xfrm>
            <a:off x="9289672" y="3713640"/>
            <a:ext cx="2356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hlinkClick r:id="rId10"/>
              </a:rPr>
              <a:t>STAR, PRL </a:t>
            </a:r>
            <a:r>
              <a:rPr lang="en-US" altLang="ja-JP" sz="1800" b="0" i="0" u="none" strike="noStrike" baseline="0" dirty="0">
                <a:solidFill>
                  <a:srgbClr val="231F20"/>
                </a:solidFill>
                <a:latin typeface="AdvOT19ee2aa8.B"/>
                <a:hlinkClick r:id="rId10"/>
              </a:rPr>
              <a:t>123 </a:t>
            </a:r>
            <a:r>
              <a:rPr lang="en-US" altLang="ja-JP" sz="1800" b="0" i="0" u="none" strike="noStrike" baseline="0" dirty="0">
                <a:solidFill>
                  <a:srgbClr val="231F20"/>
                </a:solidFill>
                <a:latin typeface="AdvOT483a8203"/>
                <a:hlinkClick r:id="rId10"/>
              </a:rPr>
              <a:t>(2019)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9682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53EFA67-B53A-FCA6-655D-93F40D48FB3C}"/>
              </a:ext>
            </a:extLst>
          </p:cNvPr>
          <p:cNvSpPr txBox="1"/>
          <p:nvPr/>
        </p:nvSpPr>
        <p:spPr>
          <a:xfrm>
            <a:off x="5660251" y="2205085"/>
            <a:ext cx="609514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 err="1"/>
              <a:t>Marasinghe</a:t>
            </a:r>
            <a:r>
              <a:rPr lang="en-US" altLang="ja-JP" dirty="0"/>
              <a:t>, </a:t>
            </a:r>
            <a:r>
              <a:rPr lang="en-US" altLang="ja-JP" dirty="0" err="1"/>
              <a:t>Tuchin</a:t>
            </a:r>
            <a:r>
              <a:rPr lang="en-US" altLang="ja-JP" dirty="0"/>
              <a:t>, </a:t>
            </a:r>
            <a:r>
              <a:rPr lang="en-US" altLang="ja-JP" dirty="0">
                <a:hlinkClick r:id="rId6"/>
              </a:rPr>
              <a:t>1103.1329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lang="en-US" altLang="ja-JP" dirty="0"/>
              <a:t>Machado, Navarra, de Oliveira, Noronha, Strickland, </a:t>
            </a:r>
            <a:r>
              <a:rPr lang="en-US" altLang="ja-JP" dirty="0">
                <a:hlinkClick r:id="rId7"/>
              </a:rPr>
              <a:t>1305.3308</a:t>
            </a:r>
            <a:endParaRPr lang="en-US" altLang="ja-JP" dirty="0"/>
          </a:p>
          <a:p>
            <a:r>
              <a:rPr lang="en-US" altLang="ja-JP" dirty="0"/>
              <a:t>Alford, Strickland, </a:t>
            </a:r>
            <a:r>
              <a:rPr lang="en-US" altLang="ja-JP" dirty="0">
                <a:hlinkClick r:id="rId8"/>
              </a:rPr>
              <a:t>1309.3003</a:t>
            </a:r>
            <a:endParaRPr lang="en-US" altLang="ja-JP" dirty="0"/>
          </a:p>
          <a:p>
            <a:r>
              <a:rPr lang="en-US" altLang="ja-JP" dirty="0"/>
              <a:t>Cho, KH, Lee, Morita, Ozaki, </a:t>
            </a:r>
            <a:r>
              <a:rPr lang="en-US" altLang="ja-JP" dirty="0">
                <a:hlinkClick r:id="rId9"/>
              </a:rPr>
              <a:t>1406.4586</a:t>
            </a:r>
            <a:r>
              <a:rPr lang="en-US" altLang="ja-JP" dirty="0"/>
              <a:t>; </a:t>
            </a:r>
            <a:r>
              <a:rPr lang="en-US" altLang="ja-JP" dirty="0">
                <a:hlinkClick r:id="rId10"/>
              </a:rPr>
              <a:t>1411.7675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Guo, Shi, Xu, Xu, Zhuang, </a:t>
            </a:r>
            <a:r>
              <a:rPr lang="en-US" altLang="ja-JP" dirty="0">
                <a:hlinkClick r:id="rId11"/>
              </a:rPr>
              <a:t>1502.04407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lang="en-US" altLang="ja-JP" dirty="0"/>
              <a:t>Gubler, KH, Lee, Ozaki, Suzuki, </a:t>
            </a:r>
            <a:r>
              <a:rPr lang="en-US" altLang="ja-JP" dirty="0">
                <a:hlinkClick r:id="rId12"/>
              </a:rPr>
              <a:t>1512.08864</a:t>
            </a:r>
            <a:endParaRPr lang="en-US" altLang="ja-JP" dirty="0"/>
          </a:p>
          <a:p>
            <a:r>
              <a:rPr lang="en-US" altLang="ja-JP" dirty="0"/>
              <a:t>Suzuki and Lee, </a:t>
            </a:r>
            <a:r>
              <a:rPr lang="en-US" altLang="ja-JP" dirty="0">
                <a:hlinkClick r:id="rId13"/>
              </a:rPr>
              <a:t>1610.09853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lang="en-US" altLang="ja-JP" dirty="0"/>
              <a:t>Iwasaki, Oka, Suzuki, Yoshida, </a:t>
            </a:r>
            <a:r>
              <a:rPr lang="en-US" altLang="ja-JP" dirty="0">
                <a:hlinkClick r:id="rId14"/>
              </a:rPr>
              <a:t>1802.04971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lang="en-US" altLang="ja-JP" dirty="0"/>
              <a:t>Singh, Thakur, Mishra, </a:t>
            </a:r>
            <a:r>
              <a:rPr lang="en-US" altLang="ja-JP" dirty="0">
                <a:hlinkClick r:id="rId15"/>
              </a:rPr>
              <a:t>1711.03071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lang="en-US" altLang="ja-JP" dirty="0"/>
              <a:t>Jahan, </a:t>
            </a:r>
            <a:r>
              <a:rPr lang="en-US" altLang="ja-JP" dirty="0" err="1"/>
              <a:t>Dhale</a:t>
            </a:r>
            <a:r>
              <a:rPr lang="en-US" altLang="ja-JP" dirty="0"/>
              <a:t>, Reddy, </a:t>
            </a:r>
            <a:r>
              <a:rPr lang="en-US" altLang="ja-JP" dirty="0" err="1"/>
              <a:t>Kesarwani</a:t>
            </a:r>
            <a:r>
              <a:rPr lang="en-US" altLang="ja-JP" dirty="0"/>
              <a:t>, Mishra, </a:t>
            </a:r>
            <a:r>
              <a:rPr lang="en-US" altLang="ja-JP" dirty="0">
                <a:hlinkClick r:id="rId16"/>
              </a:rPr>
              <a:t>1803.04322</a:t>
            </a:r>
            <a:endParaRPr lang="en-US" altLang="ja-JP" dirty="0"/>
          </a:p>
          <a:p>
            <a:r>
              <a:rPr lang="en-US" altLang="ja-JP" dirty="0"/>
              <a:t>Mishra, Misra, </a:t>
            </a:r>
            <a:r>
              <a:rPr lang="en-US" altLang="ja-JP" dirty="0">
                <a:hlinkClick r:id="rId17"/>
              </a:rPr>
              <a:t>2004.01007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lang="en-US" altLang="ja-JP" dirty="0"/>
              <a:t>Sebastian, Thakur, Mishra, Haque, </a:t>
            </a:r>
            <a:r>
              <a:rPr lang="en-US" altLang="ja-JP" dirty="0">
                <a:hlinkClick r:id="rId18"/>
              </a:rPr>
              <a:t>2308.04410</a:t>
            </a:r>
            <a:endParaRPr lang="ja-JP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D8695A-9B1F-5AA3-5B0A-65C6CA9B8F6D}"/>
              </a:ext>
            </a:extLst>
          </p:cNvPr>
          <p:cNvSpPr txBox="1"/>
          <p:nvPr/>
        </p:nvSpPr>
        <p:spPr>
          <a:xfrm>
            <a:off x="3119731" y="453048"/>
            <a:ext cx="60951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dirty="0"/>
              <a:t>Spectral modification and dissociation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467CA2-A267-002F-3CD7-4BEEF286DCDA}"/>
              </a:ext>
            </a:extLst>
          </p:cNvPr>
          <p:cNvSpPr txBox="1"/>
          <p:nvPr/>
        </p:nvSpPr>
        <p:spPr>
          <a:xfrm>
            <a:off x="1768333" y="1089459"/>
            <a:ext cx="941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In anisotropic systems, spin size S</a:t>
            </a:r>
            <a:r>
              <a:rPr lang="en-US" altLang="ja-JP" sz="2000" baseline="30000" dirty="0"/>
              <a:t> </a:t>
            </a:r>
            <a:r>
              <a:rPr lang="en-US" altLang="ja-JP" sz="2000" dirty="0"/>
              <a:t>is not a good quantum number. </a:t>
            </a:r>
            <a:endParaRPr kumimoji="1" lang="ja-JP" altLang="en-US" sz="2000" dirty="0"/>
          </a:p>
          <a:p>
            <a:endParaRPr kumimoji="1" lang="en-US" altLang="ja-JP" sz="2000" dirty="0"/>
          </a:p>
          <a:p>
            <a:r>
              <a:rPr lang="en-US" altLang="ja-JP" sz="2000" dirty="0">
                <a:sym typeface="Wingdings" panose="05000000000000000000" pitchFamily="2" charset="2"/>
              </a:rPr>
              <a:t> </a:t>
            </a:r>
            <a:r>
              <a:rPr kumimoji="1" lang="en-US" altLang="ja-JP" sz="2000" dirty="0"/>
              <a:t>Spin singlet and triplet (</a:t>
            </a:r>
            <a:r>
              <a:rPr kumimoji="1" lang="en-US" altLang="ja-JP" sz="2000" dirty="0" err="1"/>
              <a:t>S</a:t>
            </a:r>
            <a:r>
              <a:rPr kumimoji="1" lang="en-US" altLang="ja-JP" sz="2000" baseline="-25000" dirty="0" err="1"/>
              <a:t>z</a:t>
            </a:r>
            <a:r>
              <a:rPr kumimoji="1" lang="en-US" altLang="ja-JP" sz="2000" baseline="-25000" dirty="0"/>
              <a:t> </a:t>
            </a:r>
            <a:r>
              <a:rPr lang="en-US" altLang="ja-JP" sz="2000" dirty="0"/>
              <a:t>= 0) are mixed, and the energy levels repel with each other. </a:t>
            </a:r>
            <a:endParaRPr kumimoji="1" lang="ja-JP" altLang="en-US" sz="200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86D8DBF-C1F1-3E9E-A0DF-17DB13DC1DCB}"/>
              </a:ext>
            </a:extLst>
          </p:cNvPr>
          <p:cNvGrpSpPr/>
          <p:nvPr/>
        </p:nvGrpSpPr>
        <p:grpSpPr>
          <a:xfrm>
            <a:off x="652405" y="3199453"/>
            <a:ext cx="4140839" cy="2408724"/>
            <a:chOff x="1684958" y="2532581"/>
            <a:chExt cx="4140839" cy="240872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BC5D6C9-22FE-2BD8-01F3-A7FA306FB9CB}"/>
                </a:ext>
              </a:extLst>
            </p:cNvPr>
            <p:cNvGrpSpPr/>
            <p:nvPr/>
          </p:nvGrpSpPr>
          <p:grpSpPr>
            <a:xfrm>
              <a:off x="4048665" y="3267183"/>
              <a:ext cx="549668" cy="1279132"/>
              <a:chOff x="333910" y="1166117"/>
              <a:chExt cx="972620" cy="1279132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A7449010-A45B-3BF3-0DD6-7058FF83B728}"/>
                  </a:ext>
                </a:extLst>
              </p:cNvPr>
              <p:cNvSpPr/>
              <p:nvPr/>
            </p:nvSpPr>
            <p:spPr>
              <a:xfrm>
                <a:off x="333910" y="1166117"/>
                <a:ext cx="421241" cy="1279132"/>
              </a:xfrm>
              <a:custGeom>
                <a:avLst/>
                <a:gdLst>
                  <a:gd name="connsiteX0" fmla="*/ 0 w 421241"/>
                  <a:gd name="connsiteY0" fmla="*/ 1279132 h 1279132"/>
                  <a:gd name="connsiteX1" fmla="*/ 97605 w 421241"/>
                  <a:gd name="connsiteY1" fmla="*/ 1222625 h 1279132"/>
                  <a:gd name="connsiteX2" fmla="*/ 154112 w 421241"/>
                  <a:gd name="connsiteY2" fmla="*/ 1171254 h 1279132"/>
                  <a:gd name="connsiteX3" fmla="*/ 210620 w 421241"/>
                  <a:gd name="connsiteY3" fmla="*/ 1042827 h 1279132"/>
                  <a:gd name="connsiteX4" fmla="*/ 308225 w 421241"/>
                  <a:gd name="connsiteY4" fmla="*/ 775699 h 1279132"/>
                  <a:gd name="connsiteX5" fmla="*/ 380144 w 421241"/>
                  <a:gd name="connsiteY5" fmla="*/ 179798 h 1279132"/>
                  <a:gd name="connsiteX6" fmla="*/ 380144 w 421241"/>
                  <a:gd name="connsiteY6" fmla="*/ 97604 h 1279132"/>
                  <a:gd name="connsiteX7" fmla="*/ 421241 w 421241"/>
                  <a:gd name="connsiteY7" fmla="*/ 0 h 127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1241" h="1279132">
                    <a:moveTo>
                      <a:pt x="0" y="1279132"/>
                    </a:moveTo>
                    <a:cubicBezTo>
                      <a:pt x="35960" y="1259868"/>
                      <a:pt x="71920" y="1240605"/>
                      <a:pt x="97605" y="1222625"/>
                    </a:cubicBezTo>
                    <a:cubicBezTo>
                      <a:pt x="123290" y="1204645"/>
                      <a:pt x="135276" y="1201220"/>
                      <a:pt x="154112" y="1171254"/>
                    </a:cubicBezTo>
                    <a:cubicBezTo>
                      <a:pt x="172948" y="1141288"/>
                      <a:pt x="184935" y="1108753"/>
                      <a:pt x="210620" y="1042827"/>
                    </a:cubicBezTo>
                    <a:cubicBezTo>
                      <a:pt x="236306" y="976901"/>
                      <a:pt x="279971" y="919537"/>
                      <a:pt x="308225" y="775699"/>
                    </a:cubicBezTo>
                    <a:cubicBezTo>
                      <a:pt x="336479" y="631861"/>
                      <a:pt x="368158" y="292814"/>
                      <a:pt x="380144" y="179798"/>
                    </a:cubicBezTo>
                    <a:cubicBezTo>
                      <a:pt x="392130" y="66782"/>
                      <a:pt x="373295" y="127570"/>
                      <a:pt x="380144" y="97604"/>
                    </a:cubicBezTo>
                    <a:cubicBezTo>
                      <a:pt x="386993" y="67638"/>
                      <a:pt x="404117" y="33819"/>
                      <a:pt x="421241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E0ED3625-19D9-803D-7A4D-4BA6006FB577}"/>
                  </a:ext>
                </a:extLst>
              </p:cNvPr>
              <p:cNvSpPr/>
              <p:nvPr/>
            </p:nvSpPr>
            <p:spPr>
              <a:xfrm flipH="1">
                <a:off x="755151" y="1166117"/>
                <a:ext cx="551379" cy="1279132"/>
              </a:xfrm>
              <a:custGeom>
                <a:avLst/>
                <a:gdLst>
                  <a:gd name="connsiteX0" fmla="*/ 0 w 421241"/>
                  <a:gd name="connsiteY0" fmla="*/ 1279132 h 1279132"/>
                  <a:gd name="connsiteX1" fmla="*/ 97605 w 421241"/>
                  <a:gd name="connsiteY1" fmla="*/ 1222625 h 1279132"/>
                  <a:gd name="connsiteX2" fmla="*/ 154112 w 421241"/>
                  <a:gd name="connsiteY2" fmla="*/ 1171254 h 1279132"/>
                  <a:gd name="connsiteX3" fmla="*/ 210620 w 421241"/>
                  <a:gd name="connsiteY3" fmla="*/ 1042827 h 1279132"/>
                  <a:gd name="connsiteX4" fmla="*/ 308225 w 421241"/>
                  <a:gd name="connsiteY4" fmla="*/ 775699 h 1279132"/>
                  <a:gd name="connsiteX5" fmla="*/ 380144 w 421241"/>
                  <a:gd name="connsiteY5" fmla="*/ 179798 h 1279132"/>
                  <a:gd name="connsiteX6" fmla="*/ 380144 w 421241"/>
                  <a:gd name="connsiteY6" fmla="*/ 97604 h 1279132"/>
                  <a:gd name="connsiteX7" fmla="*/ 421241 w 421241"/>
                  <a:gd name="connsiteY7" fmla="*/ 0 h 127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1241" h="1279132">
                    <a:moveTo>
                      <a:pt x="0" y="1279132"/>
                    </a:moveTo>
                    <a:cubicBezTo>
                      <a:pt x="35960" y="1259868"/>
                      <a:pt x="71920" y="1240605"/>
                      <a:pt x="97605" y="1222625"/>
                    </a:cubicBezTo>
                    <a:cubicBezTo>
                      <a:pt x="123290" y="1204645"/>
                      <a:pt x="135276" y="1201220"/>
                      <a:pt x="154112" y="1171254"/>
                    </a:cubicBezTo>
                    <a:cubicBezTo>
                      <a:pt x="172948" y="1141288"/>
                      <a:pt x="184935" y="1108753"/>
                      <a:pt x="210620" y="1042827"/>
                    </a:cubicBezTo>
                    <a:cubicBezTo>
                      <a:pt x="236306" y="976901"/>
                      <a:pt x="279971" y="919537"/>
                      <a:pt x="308225" y="775699"/>
                    </a:cubicBezTo>
                    <a:cubicBezTo>
                      <a:pt x="336479" y="631861"/>
                      <a:pt x="368158" y="292814"/>
                      <a:pt x="380144" y="179798"/>
                    </a:cubicBezTo>
                    <a:cubicBezTo>
                      <a:pt x="392130" y="66782"/>
                      <a:pt x="373295" y="127570"/>
                      <a:pt x="380144" y="97604"/>
                    </a:cubicBezTo>
                    <a:cubicBezTo>
                      <a:pt x="386993" y="67638"/>
                      <a:pt x="404117" y="33819"/>
                      <a:pt x="421241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81CEDF5-0770-FA11-AFE4-4FD2FE323F3A}"/>
                </a:ext>
              </a:extLst>
            </p:cNvPr>
            <p:cNvCxnSpPr>
              <a:cxnSpLocks/>
            </p:cNvCxnSpPr>
            <p:nvPr/>
          </p:nvCxnSpPr>
          <p:spPr>
            <a:xfrm>
              <a:off x="2388355" y="4536040"/>
              <a:ext cx="32110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D9D10B7-A676-F530-B519-EB419632E917}"/>
                </a:ext>
              </a:extLst>
            </p:cNvPr>
            <p:cNvCxnSpPr/>
            <p:nvPr/>
          </p:nvCxnSpPr>
          <p:spPr>
            <a:xfrm flipV="1">
              <a:off x="2388355" y="2563402"/>
              <a:ext cx="0" cy="198291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BB1D98B-7A97-787D-B12C-123DAF325B67}"/>
                </a:ext>
              </a:extLst>
            </p:cNvPr>
            <p:cNvGrpSpPr/>
            <p:nvPr/>
          </p:nvGrpSpPr>
          <p:grpSpPr>
            <a:xfrm>
              <a:off x="2855787" y="3256908"/>
              <a:ext cx="549668" cy="1279132"/>
              <a:chOff x="333910" y="1166117"/>
              <a:chExt cx="972620" cy="1279132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5ACC958-D842-7F56-5F34-E73B69FBACE6}"/>
                  </a:ext>
                </a:extLst>
              </p:cNvPr>
              <p:cNvSpPr/>
              <p:nvPr/>
            </p:nvSpPr>
            <p:spPr>
              <a:xfrm>
                <a:off x="333910" y="1166117"/>
                <a:ext cx="421241" cy="1279132"/>
              </a:xfrm>
              <a:custGeom>
                <a:avLst/>
                <a:gdLst>
                  <a:gd name="connsiteX0" fmla="*/ 0 w 421241"/>
                  <a:gd name="connsiteY0" fmla="*/ 1279132 h 1279132"/>
                  <a:gd name="connsiteX1" fmla="*/ 97605 w 421241"/>
                  <a:gd name="connsiteY1" fmla="*/ 1222625 h 1279132"/>
                  <a:gd name="connsiteX2" fmla="*/ 154112 w 421241"/>
                  <a:gd name="connsiteY2" fmla="*/ 1171254 h 1279132"/>
                  <a:gd name="connsiteX3" fmla="*/ 210620 w 421241"/>
                  <a:gd name="connsiteY3" fmla="*/ 1042827 h 1279132"/>
                  <a:gd name="connsiteX4" fmla="*/ 308225 w 421241"/>
                  <a:gd name="connsiteY4" fmla="*/ 775699 h 1279132"/>
                  <a:gd name="connsiteX5" fmla="*/ 380144 w 421241"/>
                  <a:gd name="connsiteY5" fmla="*/ 179798 h 1279132"/>
                  <a:gd name="connsiteX6" fmla="*/ 380144 w 421241"/>
                  <a:gd name="connsiteY6" fmla="*/ 97604 h 1279132"/>
                  <a:gd name="connsiteX7" fmla="*/ 421241 w 421241"/>
                  <a:gd name="connsiteY7" fmla="*/ 0 h 127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1241" h="1279132">
                    <a:moveTo>
                      <a:pt x="0" y="1279132"/>
                    </a:moveTo>
                    <a:cubicBezTo>
                      <a:pt x="35960" y="1259868"/>
                      <a:pt x="71920" y="1240605"/>
                      <a:pt x="97605" y="1222625"/>
                    </a:cubicBezTo>
                    <a:cubicBezTo>
                      <a:pt x="123290" y="1204645"/>
                      <a:pt x="135276" y="1201220"/>
                      <a:pt x="154112" y="1171254"/>
                    </a:cubicBezTo>
                    <a:cubicBezTo>
                      <a:pt x="172948" y="1141288"/>
                      <a:pt x="184935" y="1108753"/>
                      <a:pt x="210620" y="1042827"/>
                    </a:cubicBezTo>
                    <a:cubicBezTo>
                      <a:pt x="236306" y="976901"/>
                      <a:pt x="279971" y="919537"/>
                      <a:pt x="308225" y="775699"/>
                    </a:cubicBezTo>
                    <a:cubicBezTo>
                      <a:pt x="336479" y="631861"/>
                      <a:pt x="368158" y="292814"/>
                      <a:pt x="380144" y="179798"/>
                    </a:cubicBezTo>
                    <a:cubicBezTo>
                      <a:pt x="392130" y="66782"/>
                      <a:pt x="373295" y="127570"/>
                      <a:pt x="380144" y="97604"/>
                    </a:cubicBezTo>
                    <a:cubicBezTo>
                      <a:pt x="386993" y="67638"/>
                      <a:pt x="404117" y="33819"/>
                      <a:pt x="421241" y="0"/>
                    </a:cubicBezTo>
                  </a:path>
                </a:pathLst>
              </a:cu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660700E3-3AA4-25C4-7C69-5AD071E33646}"/>
                  </a:ext>
                </a:extLst>
              </p:cNvPr>
              <p:cNvSpPr/>
              <p:nvPr/>
            </p:nvSpPr>
            <p:spPr>
              <a:xfrm flipH="1">
                <a:off x="755151" y="1166117"/>
                <a:ext cx="551379" cy="1279132"/>
              </a:xfrm>
              <a:custGeom>
                <a:avLst/>
                <a:gdLst>
                  <a:gd name="connsiteX0" fmla="*/ 0 w 421241"/>
                  <a:gd name="connsiteY0" fmla="*/ 1279132 h 1279132"/>
                  <a:gd name="connsiteX1" fmla="*/ 97605 w 421241"/>
                  <a:gd name="connsiteY1" fmla="*/ 1222625 h 1279132"/>
                  <a:gd name="connsiteX2" fmla="*/ 154112 w 421241"/>
                  <a:gd name="connsiteY2" fmla="*/ 1171254 h 1279132"/>
                  <a:gd name="connsiteX3" fmla="*/ 210620 w 421241"/>
                  <a:gd name="connsiteY3" fmla="*/ 1042827 h 1279132"/>
                  <a:gd name="connsiteX4" fmla="*/ 308225 w 421241"/>
                  <a:gd name="connsiteY4" fmla="*/ 775699 h 1279132"/>
                  <a:gd name="connsiteX5" fmla="*/ 380144 w 421241"/>
                  <a:gd name="connsiteY5" fmla="*/ 179798 h 1279132"/>
                  <a:gd name="connsiteX6" fmla="*/ 380144 w 421241"/>
                  <a:gd name="connsiteY6" fmla="*/ 97604 h 1279132"/>
                  <a:gd name="connsiteX7" fmla="*/ 421241 w 421241"/>
                  <a:gd name="connsiteY7" fmla="*/ 0 h 127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1241" h="1279132">
                    <a:moveTo>
                      <a:pt x="0" y="1279132"/>
                    </a:moveTo>
                    <a:cubicBezTo>
                      <a:pt x="35960" y="1259868"/>
                      <a:pt x="71920" y="1240605"/>
                      <a:pt x="97605" y="1222625"/>
                    </a:cubicBezTo>
                    <a:cubicBezTo>
                      <a:pt x="123290" y="1204645"/>
                      <a:pt x="135276" y="1201220"/>
                      <a:pt x="154112" y="1171254"/>
                    </a:cubicBezTo>
                    <a:cubicBezTo>
                      <a:pt x="172948" y="1141288"/>
                      <a:pt x="184935" y="1108753"/>
                      <a:pt x="210620" y="1042827"/>
                    </a:cubicBezTo>
                    <a:cubicBezTo>
                      <a:pt x="236306" y="976901"/>
                      <a:pt x="279971" y="919537"/>
                      <a:pt x="308225" y="775699"/>
                    </a:cubicBezTo>
                    <a:cubicBezTo>
                      <a:pt x="336479" y="631861"/>
                      <a:pt x="368158" y="292814"/>
                      <a:pt x="380144" y="179798"/>
                    </a:cubicBezTo>
                    <a:cubicBezTo>
                      <a:pt x="392130" y="66782"/>
                      <a:pt x="373295" y="127570"/>
                      <a:pt x="380144" y="97604"/>
                    </a:cubicBezTo>
                    <a:cubicBezTo>
                      <a:pt x="386993" y="67638"/>
                      <a:pt x="404117" y="33819"/>
                      <a:pt x="421241" y="0"/>
                    </a:cubicBezTo>
                  </a:path>
                </a:pathLst>
              </a:cu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26" name="Picture 25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rho(s)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D4EBF62E-5696-B00F-4879-A4F14EA9CB3B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4958" y="2532581"/>
              <a:ext cx="603757" cy="369331"/>
            </a:xfrm>
            <a:prstGeom prst="rect">
              <a:avLst/>
            </a:prstGeom>
          </p:spPr>
        </p:pic>
        <p:pic>
          <p:nvPicPr>
            <p:cNvPr id="28" name="Picture 27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s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DCA88E41-8E44-CCFB-95BA-D5C9F6875988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662" y="4649232"/>
              <a:ext cx="241446" cy="292073"/>
            </a:xfrm>
            <a:prstGeom prst="rect">
              <a:avLst/>
            </a:prstGeom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21976F6-C359-5390-6A04-66970FE2E76E}"/>
                </a:ext>
              </a:extLst>
            </p:cNvPr>
            <p:cNvCxnSpPr/>
            <p:nvPr/>
          </p:nvCxnSpPr>
          <p:spPr>
            <a:xfrm>
              <a:off x="4048665" y="4741524"/>
              <a:ext cx="78532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1AF8F88-83BC-D0FD-122D-DAA7DAAEB4B4}"/>
                </a:ext>
              </a:extLst>
            </p:cNvPr>
            <p:cNvCxnSpPr/>
            <p:nvPr/>
          </p:nvCxnSpPr>
          <p:spPr>
            <a:xfrm>
              <a:off x="2408226" y="4741524"/>
              <a:ext cx="785321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110E92C-BEE2-BA4C-8C10-8C79385F6966}"/>
                </a:ext>
              </a:extLst>
            </p:cNvPr>
            <p:cNvGrpSpPr/>
            <p:nvPr/>
          </p:nvGrpSpPr>
          <p:grpSpPr>
            <a:xfrm>
              <a:off x="3181658" y="3267183"/>
              <a:ext cx="549668" cy="1279132"/>
              <a:chOff x="333910" y="1166117"/>
              <a:chExt cx="972620" cy="1279132"/>
            </a:xfrm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DD688CCC-35E3-1B27-8EBE-2649D22A018B}"/>
                  </a:ext>
                </a:extLst>
              </p:cNvPr>
              <p:cNvSpPr/>
              <p:nvPr/>
            </p:nvSpPr>
            <p:spPr>
              <a:xfrm>
                <a:off x="333910" y="1166117"/>
                <a:ext cx="421241" cy="1279132"/>
              </a:xfrm>
              <a:custGeom>
                <a:avLst/>
                <a:gdLst>
                  <a:gd name="connsiteX0" fmla="*/ 0 w 421241"/>
                  <a:gd name="connsiteY0" fmla="*/ 1279132 h 1279132"/>
                  <a:gd name="connsiteX1" fmla="*/ 97605 w 421241"/>
                  <a:gd name="connsiteY1" fmla="*/ 1222625 h 1279132"/>
                  <a:gd name="connsiteX2" fmla="*/ 154112 w 421241"/>
                  <a:gd name="connsiteY2" fmla="*/ 1171254 h 1279132"/>
                  <a:gd name="connsiteX3" fmla="*/ 210620 w 421241"/>
                  <a:gd name="connsiteY3" fmla="*/ 1042827 h 1279132"/>
                  <a:gd name="connsiteX4" fmla="*/ 308225 w 421241"/>
                  <a:gd name="connsiteY4" fmla="*/ 775699 h 1279132"/>
                  <a:gd name="connsiteX5" fmla="*/ 380144 w 421241"/>
                  <a:gd name="connsiteY5" fmla="*/ 179798 h 1279132"/>
                  <a:gd name="connsiteX6" fmla="*/ 380144 w 421241"/>
                  <a:gd name="connsiteY6" fmla="*/ 97604 h 1279132"/>
                  <a:gd name="connsiteX7" fmla="*/ 421241 w 421241"/>
                  <a:gd name="connsiteY7" fmla="*/ 0 h 127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1241" h="1279132">
                    <a:moveTo>
                      <a:pt x="0" y="1279132"/>
                    </a:moveTo>
                    <a:cubicBezTo>
                      <a:pt x="35960" y="1259868"/>
                      <a:pt x="71920" y="1240605"/>
                      <a:pt x="97605" y="1222625"/>
                    </a:cubicBezTo>
                    <a:cubicBezTo>
                      <a:pt x="123290" y="1204645"/>
                      <a:pt x="135276" y="1201220"/>
                      <a:pt x="154112" y="1171254"/>
                    </a:cubicBezTo>
                    <a:cubicBezTo>
                      <a:pt x="172948" y="1141288"/>
                      <a:pt x="184935" y="1108753"/>
                      <a:pt x="210620" y="1042827"/>
                    </a:cubicBezTo>
                    <a:cubicBezTo>
                      <a:pt x="236306" y="976901"/>
                      <a:pt x="279971" y="919537"/>
                      <a:pt x="308225" y="775699"/>
                    </a:cubicBezTo>
                    <a:cubicBezTo>
                      <a:pt x="336479" y="631861"/>
                      <a:pt x="368158" y="292814"/>
                      <a:pt x="380144" y="179798"/>
                    </a:cubicBezTo>
                    <a:cubicBezTo>
                      <a:pt x="392130" y="66782"/>
                      <a:pt x="373295" y="127570"/>
                      <a:pt x="380144" y="97604"/>
                    </a:cubicBezTo>
                    <a:cubicBezTo>
                      <a:pt x="386993" y="67638"/>
                      <a:pt x="404117" y="33819"/>
                      <a:pt x="421241" y="0"/>
                    </a:cubicBezTo>
                  </a:path>
                </a:pathLst>
              </a:custGeom>
              <a:noFill/>
              <a:ln w="38100">
                <a:solidFill>
                  <a:srgbClr val="00B0F0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BEE86177-2E13-8E96-DE3F-B1969EA7E182}"/>
                  </a:ext>
                </a:extLst>
              </p:cNvPr>
              <p:cNvSpPr/>
              <p:nvPr/>
            </p:nvSpPr>
            <p:spPr>
              <a:xfrm flipH="1">
                <a:off x="755151" y="1166117"/>
                <a:ext cx="551379" cy="1279132"/>
              </a:xfrm>
              <a:custGeom>
                <a:avLst/>
                <a:gdLst>
                  <a:gd name="connsiteX0" fmla="*/ 0 w 421241"/>
                  <a:gd name="connsiteY0" fmla="*/ 1279132 h 1279132"/>
                  <a:gd name="connsiteX1" fmla="*/ 97605 w 421241"/>
                  <a:gd name="connsiteY1" fmla="*/ 1222625 h 1279132"/>
                  <a:gd name="connsiteX2" fmla="*/ 154112 w 421241"/>
                  <a:gd name="connsiteY2" fmla="*/ 1171254 h 1279132"/>
                  <a:gd name="connsiteX3" fmla="*/ 210620 w 421241"/>
                  <a:gd name="connsiteY3" fmla="*/ 1042827 h 1279132"/>
                  <a:gd name="connsiteX4" fmla="*/ 308225 w 421241"/>
                  <a:gd name="connsiteY4" fmla="*/ 775699 h 1279132"/>
                  <a:gd name="connsiteX5" fmla="*/ 380144 w 421241"/>
                  <a:gd name="connsiteY5" fmla="*/ 179798 h 1279132"/>
                  <a:gd name="connsiteX6" fmla="*/ 380144 w 421241"/>
                  <a:gd name="connsiteY6" fmla="*/ 97604 h 1279132"/>
                  <a:gd name="connsiteX7" fmla="*/ 421241 w 421241"/>
                  <a:gd name="connsiteY7" fmla="*/ 0 h 127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1241" h="1279132">
                    <a:moveTo>
                      <a:pt x="0" y="1279132"/>
                    </a:moveTo>
                    <a:cubicBezTo>
                      <a:pt x="35960" y="1259868"/>
                      <a:pt x="71920" y="1240605"/>
                      <a:pt x="97605" y="1222625"/>
                    </a:cubicBezTo>
                    <a:cubicBezTo>
                      <a:pt x="123290" y="1204645"/>
                      <a:pt x="135276" y="1201220"/>
                      <a:pt x="154112" y="1171254"/>
                    </a:cubicBezTo>
                    <a:cubicBezTo>
                      <a:pt x="172948" y="1141288"/>
                      <a:pt x="184935" y="1108753"/>
                      <a:pt x="210620" y="1042827"/>
                    </a:cubicBezTo>
                    <a:cubicBezTo>
                      <a:pt x="236306" y="976901"/>
                      <a:pt x="279971" y="919537"/>
                      <a:pt x="308225" y="775699"/>
                    </a:cubicBezTo>
                    <a:cubicBezTo>
                      <a:pt x="336479" y="631861"/>
                      <a:pt x="368158" y="292814"/>
                      <a:pt x="380144" y="179798"/>
                    </a:cubicBezTo>
                    <a:cubicBezTo>
                      <a:pt x="392130" y="66782"/>
                      <a:pt x="373295" y="127570"/>
                      <a:pt x="380144" y="97604"/>
                    </a:cubicBezTo>
                    <a:cubicBezTo>
                      <a:pt x="386993" y="67638"/>
                      <a:pt x="404117" y="33819"/>
                      <a:pt x="421241" y="0"/>
                    </a:cubicBezTo>
                  </a:path>
                </a:pathLst>
              </a:custGeom>
              <a:noFill/>
              <a:ln w="38100">
                <a:solidFill>
                  <a:srgbClr val="00B0F0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D244C4C8-2057-EE1A-6E49-3031C05F099D}"/>
                </a:ext>
              </a:extLst>
            </p:cNvPr>
            <p:cNvGrpSpPr/>
            <p:nvPr/>
          </p:nvGrpSpPr>
          <p:grpSpPr>
            <a:xfrm>
              <a:off x="3815806" y="3256908"/>
              <a:ext cx="549668" cy="1279132"/>
              <a:chOff x="333910" y="1166117"/>
              <a:chExt cx="972620" cy="1279132"/>
            </a:xfrm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B1A28B72-7158-E3E3-631B-5643436AD9F7}"/>
                  </a:ext>
                </a:extLst>
              </p:cNvPr>
              <p:cNvSpPr/>
              <p:nvPr/>
            </p:nvSpPr>
            <p:spPr>
              <a:xfrm>
                <a:off x="333910" y="1166117"/>
                <a:ext cx="421241" cy="1279132"/>
              </a:xfrm>
              <a:custGeom>
                <a:avLst/>
                <a:gdLst>
                  <a:gd name="connsiteX0" fmla="*/ 0 w 421241"/>
                  <a:gd name="connsiteY0" fmla="*/ 1279132 h 1279132"/>
                  <a:gd name="connsiteX1" fmla="*/ 97605 w 421241"/>
                  <a:gd name="connsiteY1" fmla="*/ 1222625 h 1279132"/>
                  <a:gd name="connsiteX2" fmla="*/ 154112 w 421241"/>
                  <a:gd name="connsiteY2" fmla="*/ 1171254 h 1279132"/>
                  <a:gd name="connsiteX3" fmla="*/ 210620 w 421241"/>
                  <a:gd name="connsiteY3" fmla="*/ 1042827 h 1279132"/>
                  <a:gd name="connsiteX4" fmla="*/ 308225 w 421241"/>
                  <a:gd name="connsiteY4" fmla="*/ 775699 h 1279132"/>
                  <a:gd name="connsiteX5" fmla="*/ 380144 w 421241"/>
                  <a:gd name="connsiteY5" fmla="*/ 179798 h 1279132"/>
                  <a:gd name="connsiteX6" fmla="*/ 380144 w 421241"/>
                  <a:gd name="connsiteY6" fmla="*/ 97604 h 1279132"/>
                  <a:gd name="connsiteX7" fmla="*/ 421241 w 421241"/>
                  <a:gd name="connsiteY7" fmla="*/ 0 h 127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1241" h="1279132">
                    <a:moveTo>
                      <a:pt x="0" y="1279132"/>
                    </a:moveTo>
                    <a:cubicBezTo>
                      <a:pt x="35960" y="1259868"/>
                      <a:pt x="71920" y="1240605"/>
                      <a:pt x="97605" y="1222625"/>
                    </a:cubicBezTo>
                    <a:cubicBezTo>
                      <a:pt x="123290" y="1204645"/>
                      <a:pt x="135276" y="1201220"/>
                      <a:pt x="154112" y="1171254"/>
                    </a:cubicBezTo>
                    <a:cubicBezTo>
                      <a:pt x="172948" y="1141288"/>
                      <a:pt x="184935" y="1108753"/>
                      <a:pt x="210620" y="1042827"/>
                    </a:cubicBezTo>
                    <a:cubicBezTo>
                      <a:pt x="236306" y="976901"/>
                      <a:pt x="279971" y="919537"/>
                      <a:pt x="308225" y="775699"/>
                    </a:cubicBezTo>
                    <a:cubicBezTo>
                      <a:pt x="336479" y="631861"/>
                      <a:pt x="368158" y="292814"/>
                      <a:pt x="380144" y="179798"/>
                    </a:cubicBezTo>
                    <a:cubicBezTo>
                      <a:pt x="392130" y="66782"/>
                      <a:pt x="373295" y="127570"/>
                      <a:pt x="380144" y="97604"/>
                    </a:cubicBezTo>
                    <a:cubicBezTo>
                      <a:pt x="386993" y="67638"/>
                      <a:pt x="404117" y="33819"/>
                      <a:pt x="421241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81D76DB-81F1-8232-7AAA-5BE13DD25838}"/>
                  </a:ext>
                </a:extLst>
              </p:cNvPr>
              <p:cNvSpPr/>
              <p:nvPr/>
            </p:nvSpPr>
            <p:spPr>
              <a:xfrm flipH="1">
                <a:off x="755151" y="1166117"/>
                <a:ext cx="551379" cy="1279132"/>
              </a:xfrm>
              <a:custGeom>
                <a:avLst/>
                <a:gdLst>
                  <a:gd name="connsiteX0" fmla="*/ 0 w 421241"/>
                  <a:gd name="connsiteY0" fmla="*/ 1279132 h 1279132"/>
                  <a:gd name="connsiteX1" fmla="*/ 97605 w 421241"/>
                  <a:gd name="connsiteY1" fmla="*/ 1222625 h 1279132"/>
                  <a:gd name="connsiteX2" fmla="*/ 154112 w 421241"/>
                  <a:gd name="connsiteY2" fmla="*/ 1171254 h 1279132"/>
                  <a:gd name="connsiteX3" fmla="*/ 210620 w 421241"/>
                  <a:gd name="connsiteY3" fmla="*/ 1042827 h 1279132"/>
                  <a:gd name="connsiteX4" fmla="*/ 308225 w 421241"/>
                  <a:gd name="connsiteY4" fmla="*/ 775699 h 1279132"/>
                  <a:gd name="connsiteX5" fmla="*/ 380144 w 421241"/>
                  <a:gd name="connsiteY5" fmla="*/ 179798 h 1279132"/>
                  <a:gd name="connsiteX6" fmla="*/ 380144 w 421241"/>
                  <a:gd name="connsiteY6" fmla="*/ 97604 h 1279132"/>
                  <a:gd name="connsiteX7" fmla="*/ 421241 w 421241"/>
                  <a:gd name="connsiteY7" fmla="*/ 0 h 127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1241" h="1279132">
                    <a:moveTo>
                      <a:pt x="0" y="1279132"/>
                    </a:moveTo>
                    <a:cubicBezTo>
                      <a:pt x="35960" y="1259868"/>
                      <a:pt x="71920" y="1240605"/>
                      <a:pt x="97605" y="1222625"/>
                    </a:cubicBezTo>
                    <a:cubicBezTo>
                      <a:pt x="123290" y="1204645"/>
                      <a:pt x="135276" y="1201220"/>
                      <a:pt x="154112" y="1171254"/>
                    </a:cubicBezTo>
                    <a:cubicBezTo>
                      <a:pt x="172948" y="1141288"/>
                      <a:pt x="184935" y="1108753"/>
                      <a:pt x="210620" y="1042827"/>
                    </a:cubicBezTo>
                    <a:cubicBezTo>
                      <a:pt x="236306" y="976901"/>
                      <a:pt x="279971" y="919537"/>
                      <a:pt x="308225" y="775699"/>
                    </a:cubicBezTo>
                    <a:cubicBezTo>
                      <a:pt x="336479" y="631861"/>
                      <a:pt x="368158" y="292814"/>
                      <a:pt x="380144" y="179798"/>
                    </a:cubicBezTo>
                    <a:cubicBezTo>
                      <a:pt x="392130" y="66782"/>
                      <a:pt x="373295" y="127570"/>
                      <a:pt x="380144" y="97604"/>
                    </a:cubicBezTo>
                    <a:cubicBezTo>
                      <a:pt x="386993" y="67638"/>
                      <a:pt x="404117" y="33819"/>
                      <a:pt x="421241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40" name="Picture 39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eta_c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A934ED21-12D6-5F88-EE88-B3D5A087746D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8114" y="2883687"/>
              <a:ext cx="311605" cy="249742"/>
            </a:xfrm>
            <a:prstGeom prst="rect">
              <a:avLst/>
            </a:prstGeom>
          </p:spPr>
        </p:pic>
        <p:pic>
          <p:nvPicPr>
            <p:cNvPr id="43" name="Picture 42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J/\psi(S_z=0)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D821C830-3839-B4DF-7068-733C23CF0C9F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6726" y="2841356"/>
              <a:ext cx="1539071" cy="292073"/>
            </a:xfrm>
            <a:prstGeom prst="rect">
              <a:avLst/>
            </a:prstGeom>
          </p:spPr>
        </p:pic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576840D-BD9B-1772-A45D-C211D0BCD03A}"/>
              </a:ext>
            </a:extLst>
          </p:cNvPr>
          <p:cNvSpPr txBox="1"/>
          <p:nvPr/>
        </p:nvSpPr>
        <p:spPr>
          <a:xfrm>
            <a:off x="5660251" y="5942262"/>
            <a:ext cx="4833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Lattice measurement by Pisa group</a:t>
            </a:r>
          </a:p>
          <a:p>
            <a:r>
              <a:rPr lang="en-US" altLang="ja-JP" dirty="0">
                <a:hlinkClick r:id="rId23"/>
              </a:rPr>
              <a:t>1403.6094</a:t>
            </a:r>
            <a:r>
              <a:rPr lang="en-US" altLang="ja-JP" dirty="0"/>
              <a:t>,</a:t>
            </a:r>
            <a:r>
              <a:rPr lang="ja-JP" altLang="en-US" dirty="0"/>
              <a:t> </a:t>
            </a:r>
            <a:r>
              <a:rPr lang="en-US" altLang="ja-JP" dirty="0">
                <a:hlinkClick r:id="rId24"/>
              </a:rPr>
              <a:t>1607.08160</a:t>
            </a:r>
            <a:r>
              <a:rPr lang="en-US" altLang="ja-JP" dirty="0"/>
              <a:t>, </a:t>
            </a:r>
            <a:r>
              <a:rPr lang="en-US" altLang="ja-JP" dirty="0">
                <a:hlinkClick r:id="rId25"/>
              </a:rPr>
              <a:t>1807.01673</a:t>
            </a:r>
            <a:r>
              <a:rPr lang="en-US" altLang="ja-JP" dirty="0"/>
              <a:t>, </a:t>
            </a:r>
            <a:r>
              <a:rPr lang="en-US" altLang="ja-JP" dirty="0">
                <a:hlinkClick r:id="rId26"/>
              </a:rPr>
              <a:t>2111.11237</a:t>
            </a:r>
            <a:r>
              <a:rPr lang="ja-JP" altLang="en-US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2312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8501198" y="109005"/>
            <a:ext cx="2671219" cy="2465065"/>
            <a:chOff x="1115616" y="1196752"/>
            <a:chExt cx="2347308" cy="2166152"/>
          </a:xfrm>
        </p:grpSpPr>
        <p:sp>
          <p:nvSpPr>
            <p:cNvPr id="5" name="雲 4"/>
            <p:cNvSpPr/>
            <p:nvPr/>
          </p:nvSpPr>
          <p:spPr>
            <a:xfrm>
              <a:off x="1115616" y="1196752"/>
              <a:ext cx="2332796" cy="2166152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021703" y="1872107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726945" y="2086028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2154078" y="2683956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481963" y="1928383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2010582" y="2431827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2541976" y="2773169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1665621" y="1808139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2450517" y="1607344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2096973" y="1800447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2715521" y="2510345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1660277" y="2443380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2113714" y="2106036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2715521" y="2198419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1788213" y="2762916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2778788" y="1752114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 21"/>
            <p:cNvSpPr/>
            <p:nvPr/>
          </p:nvSpPr>
          <p:spPr>
            <a:xfrm>
              <a:off x="2282792" y="1502006"/>
              <a:ext cx="1180132" cy="1108626"/>
            </a:xfrm>
            <a:custGeom>
              <a:avLst/>
              <a:gdLst>
                <a:gd name="connsiteX0" fmla="*/ 12603 w 1053127"/>
                <a:gd name="connsiteY0" fmla="*/ 966952 h 966952"/>
                <a:gd name="connsiteX1" fmla="*/ 23113 w 1053127"/>
                <a:gd name="connsiteY1" fmla="*/ 567559 h 966952"/>
                <a:gd name="connsiteX2" fmla="*/ 159747 w 1053127"/>
                <a:gd name="connsiteY2" fmla="*/ 578069 h 966952"/>
                <a:gd name="connsiteX3" fmla="*/ 222810 w 1053127"/>
                <a:gd name="connsiteY3" fmla="*/ 599090 h 966952"/>
                <a:gd name="connsiteX4" fmla="*/ 254341 w 1053127"/>
                <a:gd name="connsiteY4" fmla="*/ 588580 h 966952"/>
                <a:gd name="connsiteX5" fmla="*/ 296382 w 1053127"/>
                <a:gd name="connsiteY5" fmla="*/ 451945 h 966952"/>
                <a:gd name="connsiteX6" fmla="*/ 401485 w 1053127"/>
                <a:gd name="connsiteY6" fmla="*/ 462455 h 966952"/>
                <a:gd name="connsiteX7" fmla="*/ 422506 w 1053127"/>
                <a:gd name="connsiteY7" fmla="*/ 430924 h 966952"/>
                <a:gd name="connsiteX8" fmla="*/ 517099 w 1053127"/>
                <a:gd name="connsiteY8" fmla="*/ 378373 h 966952"/>
                <a:gd name="connsiteX9" fmla="*/ 601182 w 1053127"/>
                <a:gd name="connsiteY9" fmla="*/ 399393 h 966952"/>
                <a:gd name="connsiteX10" fmla="*/ 622203 w 1053127"/>
                <a:gd name="connsiteY10" fmla="*/ 430924 h 966952"/>
                <a:gd name="connsiteX11" fmla="*/ 653734 w 1053127"/>
                <a:gd name="connsiteY11" fmla="*/ 451945 h 966952"/>
                <a:gd name="connsiteX12" fmla="*/ 674754 w 1053127"/>
                <a:gd name="connsiteY12" fmla="*/ 483476 h 966952"/>
                <a:gd name="connsiteX13" fmla="*/ 685265 w 1053127"/>
                <a:gd name="connsiteY13" fmla="*/ 515007 h 966952"/>
                <a:gd name="connsiteX14" fmla="*/ 716796 w 1053127"/>
                <a:gd name="connsiteY14" fmla="*/ 536028 h 966952"/>
                <a:gd name="connsiteX15" fmla="*/ 748327 w 1053127"/>
                <a:gd name="connsiteY15" fmla="*/ 451945 h 966952"/>
                <a:gd name="connsiteX16" fmla="*/ 758837 w 1053127"/>
                <a:gd name="connsiteY16" fmla="*/ 178676 h 966952"/>
                <a:gd name="connsiteX17" fmla="*/ 779858 w 1053127"/>
                <a:gd name="connsiteY17" fmla="*/ 147145 h 966952"/>
                <a:gd name="connsiteX18" fmla="*/ 821899 w 1053127"/>
                <a:gd name="connsiteY18" fmla="*/ 126124 h 966952"/>
                <a:gd name="connsiteX19" fmla="*/ 853430 w 1053127"/>
                <a:gd name="connsiteY19" fmla="*/ 105104 h 966952"/>
                <a:gd name="connsiteX20" fmla="*/ 884961 w 1053127"/>
                <a:gd name="connsiteY20" fmla="*/ 94593 h 966952"/>
                <a:gd name="connsiteX21" fmla="*/ 948023 w 1053127"/>
                <a:gd name="connsiteY21" fmla="*/ 52552 h 966952"/>
                <a:gd name="connsiteX22" fmla="*/ 1011085 w 1053127"/>
                <a:gd name="connsiteY22" fmla="*/ 21021 h 966952"/>
                <a:gd name="connsiteX23" fmla="*/ 1053127 w 1053127"/>
                <a:gd name="connsiteY23" fmla="*/ 0 h 96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53127" h="966952">
                  <a:moveTo>
                    <a:pt x="12603" y="966952"/>
                  </a:moveTo>
                  <a:cubicBezTo>
                    <a:pt x="16106" y="833821"/>
                    <a:pt x="-24017" y="692118"/>
                    <a:pt x="23113" y="567559"/>
                  </a:cubicBezTo>
                  <a:cubicBezTo>
                    <a:pt x="39278" y="524836"/>
                    <a:pt x="114627" y="570945"/>
                    <a:pt x="159747" y="578069"/>
                  </a:cubicBezTo>
                  <a:cubicBezTo>
                    <a:pt x="181634" y="581525"/>
                    <a:pt x="222810" y="599090"/>
                    <a:pt x="222810" y="599090"/>
                  </a:cubicBezTo>
                  <a:cubicBezTo>
                    <a:pt x="233320" y="595587"/>
                    <a:pt x="251654" y="599328"/>
                    <a:pt x="254341" y="588580"/>
                  </a:cubicBezTo>
                  <a:cubicBezTo>
                    <a:pt x="292446" y="436157"/>
                    <a:pt x="214611" y="397430"/>
                    <a:pt x="296382" y="451945"/>
                  </a:cubicBezTo>
                  <a:cubicBezTo>
                    <a:pt x="314675" y="506824"/>
                    <a:pt x="303166" y="507146"/>
                    <a:pt x="401485" y="462455"/>
                  </a:cubicBezTo>
                  <a:cubicBezTo>
                    <a:pt x="412985" y="457228"/>
                    <a:pt x="412999" y="439242"/>
                    <a:pt x="422506" y="430924"/>
                  </a:cubicBezTo>
                  <a:cubicBezTo>
                    <a:pt x="466987" y="392004"/>
                    <a:pt x="473792" y="392808"/>
                    <a:pt x="517099" y="378373"/>
                  </a:cubicBezTo>
                  <a:cubicBezTo>
                    <a:pt x="545127" y="385380"/>
                    <a:pt x="575342" y="386473"/>
                    <a:pt x="601182" y="399393"/>
                  </a:cubicBezTo>
                  <a:cubicBezTo>
                    <a:pt x="612480" y="405042"/>
                    <a:pt x="613271" y="421992"/>
                    <a:pt x="622203" y="430924"/>
                  </a:cubicBezTo>
                  <a:cubicBezTo>
                    <a:pt x="631135" y="439856"/>
                    <a:pt x="643224" y="444938"/>
                    <a:pt x="653734" y="451945"/>
                  </a:cubicBezTo>
                  <a:cubicBezTo>
                    <a:pt x="660741" y="462455"/>
                    <a:pt x="669105" y="472178"/>
                    <a:pt x="674754" y="483476"/>
                  </a:cubicBezTo>
                  <a:cubicBezTo>
                    <a:pt x="679709" y="493385"/>
                    <a:pt x="678344" y="506356"/>
                    <a:pt x="685265" y="515007"/>
                  </a:cubicBezTo>
                  <a:cubicBezTo>
                    <a:pt x="693156" y="524871"/>
                    <a:pt x="706286" y="529021"/>
                    <a:pt x="716796" y="536028"/>
                  </a:cubicBezTo>
                  <a:cubicBezTo>
                    <a:pt x="740837" y="499965"/>
                    <a:pt x="745080" y="502271"/>
                    <a:pt x="748327" y="451945"/>
                  </a:cubicBezTo>
                  <a:cubicBezTo>
                    <a:pt x="754196" y="360977"/>
                    <a:pt x="749457" y="269349"/>
                    <a:pt x="758837" y="178676"/>
                  </a:cubicBezTo>
                  <a:cubicBezTo>
                    <a:pt x="760137" y="166111"/>
                    <a:pt x="770154" y="155232"/>
                    <a:pt x="779858" y="147145"/>
                  </a:cubicBezTo>
                  <a:cubicBezTo>
                    <a:pt x="791894" y="137115"/>
                    <a:pt x="808296" y="133897"/>
                    <a:pt x="821899" y="126124"/>
                  </a:cubicBezTo>
                  <a:cubicBezTo>
                    <a:pt x="832866" y="119857"/>
                    <a:pt x="842132" y="110753"/>
                    <a:pt x="853430" y="105104"/>
                  </a:cubicBezTo>
                  <a:cubicBezTo>
                    <a:pt x="863339" y="100149"/>
                    <a:pt x="875276" y="99973"/>
                    <a:pt x="884961" y="94593"/>
                  </a:cubicBezTo>
                  <a:cubicBezTo>
                    <a:pt x="907045" y="82324"/>
                    <a:pt x="927002" y="66566"/>
                    <a:pt x="948023" y="52552"/>
                  </a:cubicBezTo>
                  <a:cubicBezTo>
                    <a:pt x="1008621" y="12153"/>
                    <a:pt x="950162" y="47131"/>
                    <a:pt x="1011085" y="21021"/>
                  </a:cubicBezTo>
                  <a:cubicBezTo>
                    <a:pt x="1025486" y="14849"/>
                    <a:pt x="1053127" y="0"/>
                    <a:pt x="1053127" y="0"/>
                  </a:cubicBezTo>
                </a:path>
              </a:pathLst>
            </a:custGeom>
            <a:noFill/>
            <a:ln w="76200">
              <a:solidFill>
                <a:srgbClr val="FF0000">
                  <a:alpha val="56078"/>
                </a:srgbClr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174340" y="2415513"/>
              <a:ext cx="317067" cy="31706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1075377" y="2238886"/>
            <a:ext cx="6131277" cy="1636755"/>
            <a:chOff x="1227164" y="2411596"/>
            <a:chExt cx="7702870" cy="2056294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3018504" y="2411596"/>
              <a:ext cx="2257828" cy="1659088"/>
              <a:chOff x="6012160" y="332656"/>
              <a:chExt cx="3385697" cy="2487864"/>
            </a:xfrm>
          </p:grpSpPr>
          <p:cxnSp>
            <p:nvCxnSpPr>
              <p:cNvPr id="44" name="直線コネクタ 43"/>
              <p:cNvCxnSpPr/>
              <p:nvPr/>
            </p:nvCxnSpPr>
            <p:spPr>
              <a:xfrm>
                <a:off x="6012160" y="588272"/>
                <a:ext cx="0" cy="223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8748464" y="588272"/>
                <a:ext cx="0" cy="223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テキスト ボックス 45"/>
              <p:cNvSpPr txBox="1"/>
              <p:nvPr/>
            </p:nvSpPr>
            <p:spPr>
              <a:xfrm>
                <a:off x="8820472" y="332656"/>
                <a:ext cx="577385" cy="784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endParaRPr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47" name="直線コネクタ 46"/>
              <p:cNvCxnSpPr/>
              <p:nvPr/>
            </p:nvCxnSpPr>
            <p:spPr>
              <a:xfrm>
                <a:off x="6588224" y="908720"/>
                <a:ext cx="0" cy="1728192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グループ化 47"/>
              <p:cNvGrpSpPr/>
              <p:nvPr/>
            </p:nvGrpSpPr>
            <p:grpSpPr>
              <a:xfrm>
                <a:off x="6650954" y="1556792"/>
                <a:ext cx="1593454" cy="304862"/>
                <a:chOff x="6139530" y="1556792"/>
                <a:chExt cx="1593454" cy="304862"/>
              </a:xfrm>
            </p:grpSpPr>
            <p:pic>
              <p:nvPicPr>
                <p:cNvPr id="53" name="Picture 8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39530" y="1628800"/>
                  <a:ext cx="1593454" cy="230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4" name="円/楕円 53"/>
                <p:cNvSpPr/>
                <p:nvPr/>
              </p:nvSpPr>
              <p:spPr>
                <a:xfrm>
                  <a:off x="7090636" y="1561195"/>
                  <a:ext cx="300459" cy="30045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6456004" y="1556792"/>
                  <a:ext cx="300459" cy="30045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49" name="直線コネクタ 48"/>
              <p:cNvCxnSpPr/>
              <p:nvPr/>
            </p:nvCxnSpPr>
            <p:spPr>
              <a:xfrm>
                <a:off x="8244408" y="908720"/>
                <a:ext cx="0" cy="1728192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" name="グループ化 49"/>
              <p:cNvGrpSpPr/>
              <p:nvPr/>
            </p:nvGrpSpPr>
            <p:grpSpPr>
              <a:xfrm>
                <a:off x="7211487" y="1121719"/>
                <a:ext cx="536233" cy="363065"/>
                <a:chOff x="7211487" y="1121719"/>
                <a:chExt cx="536233" cy="363065"/>
              </a:xfrm>
            </p:grpSpPr>
            <p:cxnSp>
              <p:nvCxnSpPr>
                <p:cNvPr id="51" name="直線矢印コネクタ 50"/>
                <p:cNvCxnSpPr/>
                <p:nvPr/>
              </p:nvCxnSpPr>
              <p:spPr>
                <a:xfrm flipH="1">
                  <a:off x="7211487" y="1484784"/>
                  <a:ext cx="536233" cy="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52" name="図 51" descr="\begin{document}&#10;\begin{align*}&#10;q&#10;\end{align*}&#10;\end{document}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85746" y="1121719"/>
                  <a:ext cx="138582" cy="219049"/>
                </a:xfrm>
                <a:prstGeom prst="rect">
                  <a:avLst/>
                </a:prstGeom>
              </p:spPr>
            </p:pic>
          </p:grpSp>
        </p:grpSp>
        <p:pic>
          <p:nvPicPr>
            <p:cNvPr id="25" name="図 24" descr="\begin{document}&#10;\begin{align*}&#10;\frac{d\Gamma}{d^3\bq} = 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7164" y="2863908"/>
              <a:ext cx="1040580" cy="915840"/>
            </a:xfrm>
            <a:prstGeom prst="rect">
              <a:avLst/>
            </a:prstGeom>
          </p:spPr>
        </p:pic>
        <p:grpSp>
          <p:nvGrpSpPr>
            <p:cNvPr id="26" name="グループ化 25"/>
            <p:cNvGrpSpPr/>
            <p:nvPr/>
          </p:nvGrpSpPr>
          <p:grpSpPr>
            <a:xfrm>
              <a:off x="6444209" y="2411596"/>
              <a:ext cx="2357439" cy="1747332"/>
              <a:chOff x="6686964" y="4647165"/>
              <a:chExt cx="2545284" cy="1886563"/>
            </a:xfrm>
          </p:grpSpPr>
          <p:cxnSp>
            <p:nvCxnSpPr>
              <p:cNvPr id="32" name="直線コネクタ 31"/>
              <p:cNvCxnSpPr/>
              <p:nvPr/>
            </p:nvCxnSpPr>
            <p:spPr>
              <a:xfrm>
                <a:off x="6686964" y="4841000"/>
                <a:ext cx="0" cy="16927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761920" y="4841000"/>
                <a:ext cx="0" cy="16927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テキスト ボックス 33"/>
              <p:cNvSpPr txBox="1"/>
              <p:nvPr/>
            </p:nvSpPr>
            <p:spPr>
              <a:xfrm>
                <a:off x="8816525" y="4647165"/>
                <a:ext cx="415723" cy="564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endParaRPr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35" name="直線コネクタ 34"/>
              <p:cNvCxnSpPr/>
              <p:nvPr/>
            </p:nvCxnSpPr>
            <p:spPr>
              <a:xfrm>
                <a:off x="7123797" y="5083998"/>
                <a:ext cx="0" cy="1310499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グループ化 35"/>
              <p:cNvGrpSpPr/>
              <p:nvPr/>
            </p:nvGrpSpPr>
            <p:grpSpPr>
              <a:xfrm>
                <a:off x="7171365" y="5575435"/>
                <a:ext cx="1208326" cy="231179"/>
                <a:chOff x="6139530" y="1556792"/>
                <a:chExt cx="1593454" cy="304862"/>
              </a:xfrm>
            </p:grpSpPr>
            <p:pic>
              <p:nvPicPr>
                <p:cNvPr id="41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39530" y="1628800"/>
                  <a:ext cx="1593454" cy="230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2" name="円/楕円 41"/>
                <p:cNvSpPr/>
                <p:nvPr/>
              </p:nvSpPr>
              <p:spPr>
                <a:xfrm>
                  <a:off x="7090636" y="1561195"/>
                  <a:ext cx="300459" cy="30045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円/楕円 42"/>
                <p:cNvSpPr/>
                <p:nvPr/>
              </p:nvSpPr>
              <p:spPr>
                <a:xfrm>
                  <a:off x="6456004" y="1556792"/>
                  <a:ext cx="300459" cy="30045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>
                <a:off x="7596421" y="5245516"/>
                <a:ext cx="406629" cy="275314"/>
                <a:chOff x="7211487" y="1121719"/>
                <a:chExt cx="536233" cy="363065"/>
              </a:xfrm>
            </p:grpSpPr>
            <p:cxnSp>
              <p:nvCxnSpPr>
                <p:cNvPr id="39" name="直線矢印コネクタ 38"/>
                <p:cNvCxnSpPr/>
                <p:nvPr/>
              </p:nvCxnSpPr>
              <p:spPr>
                <a:xfrm flipH="1">
                  <a:off x="7211487" y="1484784"/>
                  <a:ext cx="536233" cy="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40" name="図 39" descr="\begin{document}&#10;\begin{align*}&#10;q&#10;\end{align*}&#10;\end{document}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85746" y="1121719"/>
                  <a:ext cx="138582" cy="219049"/>
                </a:xfrm>
                <a:prstGeom prst="rect">
                  <a:avLst/>
                </a:prstGeom>
              </p:spPr>
            </p:pic>
          </p:grpSp>
          <p:pic>
            <p:nvPicPr>
              <p:cNvPr id="38" name="Picture 8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738763" y="5680418"/>
                <a:ext cx="1350571" cy="195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" name="テキスト ボックス 26"/>
            <p:cNvSpPr txBox="1"/>
            <p:nvPr/>
          </p:nvSpPr>
          <p:spPr>
            <a:xfrm>
              <a:off x="3622976" y="4067780"/>
              <a:ext cx="18061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Thermal quarks</a:t>
              </a:r>
              <a:endParaRPr lang="ja-JP" altLang="en-US" sz="2000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7137556" y="4067780"/>
              <a:ext cx="17924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Thermal gluons</a:t>
              </a:r>
              <a:endParaRPr lang="ja-JP" altLang="en-US" sz="2000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5529590" y="3131676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+</a:t>
              </a:r>
              <a:endParaRPr lang="ja-JP" altLang="en-US" sz="24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3151468" y="3923764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HQ</a:t>
              </a:r>
              <a:endParaRPr lang="ja-JP" altLang="en-US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6607852" y="3995772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HQ</a:t>
              </a:r>
              <a:endParaRPr lang="ja-JP" altLang="en-US" dirty="0"/>
            </a:p>
          </p:txBody>
        </p:sp>
      </p:grpSp>
      <p:sp>
        <p:nvSpPr>
          <p:cNvPr id="56" name="テキスト ボックス 55"/>
          <p:cNvSpPr txBox="1"/>
          <p:nvPr/>
        </p:nvSpPr>
        <p:spPr>
          <a:xfrm>
            <a:off x="690793" y="1644023"/>
            <a:ext cx="6602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Momentum transfer rate in LO Coulomb scatterings</a:t>
            </a:r>
            <a:endParaRPr lang="ja-JP" altLang="en-US" sz="24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645417" y="47287"/>
            <a:ext cx="3884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Brownian motion in QGP</a:t>
            </a:r>
            <a:endParaRPr lang="ja-JP" altLang="en-US" sz="2800" dirty="0">
              <a:solidFill>
                <a:srgbClr val="0070C0"/>
              </a:solidFill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1075377" y="2229594"/>
            <a:ext cx="6131277" cy="1636755"/>
            <a:chOff x="1227164" y="2411596"/>
            <a:chExt cx="7702870" cy="2056294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3018504" y="2411596"/>
              <a:ext cx="2257828" cy="1659088"/>
              <a:chOff x="6012160" y="332656"/>
              <a:chExt cx="3385697" cy="2487864"/>
            </a:xfrm>
          </p:grpSpPr>
          <p:cxnSp>
            <p:nvCxnSpPr>
              <p:cNvPr id="79" name="直線コネクタ 78"/>
              <p:cNvCxnSpPr/>
              <p:nvPr/>
            </p:nvCxnSpPr>
            <p:spPr>
              <a:xfrm>
                <a:off x="6012160" y="588272"/>
                <a:ext cx="0" cy="223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748464" y="588272"/>
                <a:ext cx="0" cy="223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テキスト ボックス 80"/>
              <p:cNvSpPr txBox="1"/>
              <p:nvPr/>
            </p:nvSpPr>
            <p:spPr>
              <a:xfrm>
                <a:off x="8820472" y="332656"/>
                <a:ext cx="577385" cy="784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endParaRPr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82" name="直線コネクタ 81"/>
              <p:cNvCxnSpPr/>
              <p:nvPr/>
            </p:nvCxnSpPr>
            <p:spPr>
              <a:xfrm>
                <a:off x="6588224" y="908720"/>
                <a:ext cx="0" cy="1728192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3" name="グループ化 82"/>
              <p:cNvGrpSpPr/>
              <p:nvPr/>
            </p:nvGrpSpPr>
            <p:grpSpPr>
              <a:xfrm>
                <a:off x="6650954" y="1556792"/>
                <a:ext cx="1593454" cy="304862"/>
                <a:chOff x="6139530" y="1556792"/>
                <a:chExt cx="1593454" cy="304862"/>
              </a:xfrm>
            </p:grpSpPr>
            <p:pic>
              <p:nvPicPr>
                <p:cNvPr id="88" name="Picture 8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39530" y="1628800"/>
                  <a:ext cx="1593454" cy="230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9" name="円/楕円 88"/>
                <p:cNvSpPr/>
                <p:nvPr/>
              </p:nvSpPr>
              <p:spPr>
                <a:xfrm>
                  <a:off x="7090636" y="1561195"/>
                  <a:ext cx="300459" cy="30045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円/楕円 89"/>
                <p:cNvSpPr/>
                <p:nvPr/>
              </p:nvSpPr>
              <p:spPr>
                <a:xfrm>
                  <a:off x="6456004" y="1556792"/>
                  <a:ext cx="300459" cy="30045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84" name="直線コネクタ 83"/>
              <p:cNvCxnSpPr/>
              <p:nvPr/>
            </p:nvCxnSpPr>
            <p:spPr>
              <a:xfrm>
                <a:off x="8244408" y="908720"/>
                <a:ext cx="0" cy="1728192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5" name="グループ化 84"/>
              <p:cNvGrpSpPr/>
              <p:nvPr/>
            </p:nvGrpSpPr>
            <p:grpSpPr>
              <a:xfrm>
                <a:off x="7211487" y="1121719"/>
                <a:ext cx="536233" cy="363065"/>
                <a:chOff x="7211487" y="1121719"/>
                <a:chExt cx="536233" cy="363065"/>
              </a:xfrm>
            </p:grpSpPr>
            <p:cxnSp>
              <p:nvCxnSpPr>
                <p:cNvPr id="86" name="直線矢印コネクタ 85"/>
                <p:cNvCxnSpPr/>
                <p:nvPr/>
              </p:nvCxnSpPr>
              <p:spPr>
                <a:xfrm flipH="1">
                  <a:off x="7211487" y="1484784"/>
                  <a:ext cx="536233" cy="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87" name="図 86" descr="\begin{document}&#10;\begin{align*}&#10;q&#10;\end{align*}&#10;\end{document}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85746" y="1121719"/>
                  <a:ext cx="138582" cy="219049"/>
                </a:xfrm>
                <a:prstGeom prst="rect">
                  <a:avLst/>
                </a:prstGeom>
              </p:spPr>
            </p:pic>
          </p:grpSp>
        </p:grpSp>
        <p:pic>
          <p:nvPicPr>
            <p:cNvPr id="60" name="図 59" descr="\begin{document}&#10;\begin{align*}&#10;\frac{d\Gamma}{d^3\bq} = 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7164" y="2863908"/>
              <a:ext cx="1040580" cy="915840"/>
            </a:xfrm>
            <a:prstGeom prst="rect">
              <a:avLst/>
            </a:prstGeom>
          </p:spPr>
        </p:pic>
        <p:grpSp>
          <p:nvGrpSpPr>
            <p:cNvPr id="61" name="グループ化 60"/>
            <p:cNvGrpSpPr/>
            <p:nvPr/>
          </p:nvGrpSpPr>
          <p:grpSpPr>
            <a:xfrm>
              <a:off x="6444209" y="2411596"/>
              <a:ext cx="2357439" cy="1747332"/>
              <a:chOff x="6686964" y="4647165"/>
              <a:chExt cx="2545284" cy="1886563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6686964" y="4841000"/>
                <a:ext cx="0" cy="16927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8761920" y="4841000"/>
                <a:ext cx="0" cy="16927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テキスト ボックス 68"/>
              <p:cNvSpPr txBox="1"/>
              <p:nvPr/>
            </p:nvSpPr>
            <p:spPr>
              <a:xfrm>
                <a:off x="8816525" y="4647165"/>
                <a:ext cx="415723" cy="564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endParaRPr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70" name="直線コネクタ 69"/>
              <p:cNvCxnSpPr/>
              <p:nvPr/>
            </p:nvCxnSpPr>
            <p:spPr>
              <a:xfrm>
                <a:off x="7123797" y="5083998"/>
                <a:ext cx="0" cy="1310499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" name="グループ化 70"/>
              <p:cNvGrpSpPr/>
              <p:nvPr/>
            </p:nvGrpSpPr>
            <p:grpSpPr>
              <a:xfrm>
                <a:off x="7171365" y="5575435"/>
                <a:ext cx="1208326" cy="231179"/>
                <a:chOff x="6139530" y="1556792"/>
                <a:chExt cx="1593454" cy="304862"/>
              </a:xfrm>
            </p:grpSpPr>
            <p:pic>
              <p:nvPicPr>
                <p:cNvPr id="76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39530" y="1628800"/>
                  <a:ext cx="1593454" cy="230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7" name="円/楕円 76"/>
                <p:cNvSpPr/>
                <p:nvPr/>
              </p:nvSpPr>
              <p:spPr>
                <a:xfrm>
                  <a:off x="7090636" y="1561195"/>
                  <a:ext cx="300459" cy="30045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円/楕円 77"/>
                <p:cNvSpPr/>
                <p:nvPr/>
              </p:nvSpPr>
              <p:spPr>
                <a:xfrm>
                  <a:off x="6456004" y="1556792"/>
                  <a:ext cx="300459" cy="30045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>
                <a:off x="7596421" y="5245516"/>
                <a:ext cx="406629" cy="275314"/>
                <a:chOff x="7211487" y="1121719"/>
                <a:chExt cx="536233" cy="363065"/>
              </a:xfrm>
            </p:grpSpPr>
            <p:cxnSp>
              <p:nvCxnSpPr>
                <p:cNvPr id="74" name="直線矢印コネクタ 73"/>
                <p:cNvCxnSpPr/>
                <p:nvPr/>
              </p:nvCxnSpPr>
              <p:spPr>
                <a:xfrm flipH="1">
                  <a:off x="7211487" y="1484784"/>
                  <a:ext cx="536233" cy="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75" name="図 74" descr="\begin{document}&#10;\begin{align*}&#10;q&#10;\end{align*}&#10;\end{document}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85746" y="1121719"/>
                  <a:ext cx="138582" cy="219049"/>
                </a:xfrm>
                <a:prstGeom prst="rect">
                  <a:avLst/>
                </a:prstGeom>
              </p:spPr>
            </p:pic>
          </p:grpSp>
          <p:pic>
            <p:nvPicPr>
              <p:cNvPr id="73" name="Picture 8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738763" y="5680418"/>
                <a:ext cx="1350571" cy="195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2" name="テキスト ボックス 61"/>
            <p:cNvSpPr txBox="1"/>
            <p:nvPr/>
          </p:nvSpPr>
          <p:spPr>
            <a:xfrm>
              <a:off x="3622976" y="4067780"/>
              <a:ext cx="18061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Thermal quarks</a:t>
              </a:r>
              <a:endParaRPr lang="ja-JP" altLang="en-US" sz="2000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7137556" y="4067780"/>
              <a:ext cx="17924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Thermal gluons</a:t>
              </a:r>
              <a:endParaRPr lang="ja-JP" altLang="en-US" sz="2000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5529590" y="3131676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+</a:t>
              </a:r>
              <a:endParaRPr lang="ja-JP" altLang="en-US" sz="24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3151468" y="3923764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HQ</a:t>
              </a:r>
              <a:endParaRPr lang="ja-JP" altLang="en-US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6607852" y="3995772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HQ</a:t>
              </a:r>
              <a:endParaRPr lang="ja-JP" altLang="en-US" dirty="0"/>
            </a:p>
          </p:txBody>
        </p:sp>
      </p:grpSp>
      <p:sp>
        <p:nvSpPr>
          <p:cNvPr id="91" name="テキスト ボックス 90"/>
          <p:cNvSpPr txBox="1"/>
          <p:nvPr/>
        </p:nvSpPr>
        <p:spPr>
          <a:xfrm>
            <a:off x="5444682" y="3947981"/>
            <a:ext cx="6773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c.f.)  LO and NLO without B (Moore &amp; </a:t>
            </a:r>
            <a:r>
              <a:rPr lang="en-US" altLang="ja-JP" dirty="0" err="1">
                <a:solidFill>
                  <a:srgbClr val="00B050"/>
                </a:solidFill>
              </a:rPr>
              <a:t>Teaney</a:t>
            </a:r>
            <a:r>
              <a:rPr lang="en-US" altLang="ja-JP" dirty="0">
                <a:solidFill>
                  <a:srgbClr val="00B050"/>
                </a:solidFill>
              </a:rPr>
              <a:t>, Caron-</a:t>
            </a:r>
            <a:r>
              <a:rPr lang="en-US" altLang="ja-JP" dirty="0" err="1">
                <a:solidFill>
                  <a:srgbClr val="00B050"/>
                </a:solidFill>
              </a:rPr>
              <a:t>Huot</a:t>
            </a:r>
            <a:r>
              <a:rPr lang="en-US" altLang="ja-JP" dirty="0">
                <a:solidFill>
                  <a:srgbClr val="00B050"/>
                </a:solidFill>
              </a:rPr>
              <a:t> &amp; Moore)</a:t>
            </a:r>
            <a:endParaRPr lang="ja-JP" altLang="en-US" dirty="0">
              <a:solidFill>
                <a:srgbClr val="00B050"/>
              </a:solidFill>
            </a:endParaRPr>
          </a:p>
        </p:txBody>
      </p:sp>
      <p:pic>
        <p:nvPicPr>
          <p:cNvPr id="92" name="図 91" descr="\begin{document}&#10;\begin{align*}&#10;\kappa_i = \int \!\! d^3\bq \, q_i^2 \frac{d\Gamma}{d^3\bq}&#10;\end{align*}&#10;\end{document}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835" y="627420"/>
            <a:ext cx="2671223" cy="857765"/>
          </a:xfrm>
          <a:prstGeom prst="rect">
            <a:avLst/>
          </a:prstGeom>
        </p:spPr>
      </p:pic>
      <p:pic>
        <p:nvPicPr>
          <p:cNvPr id="9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764" y="4346564"/>
            <a:ext cx="2714867" cy="181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id="{7050FA9F-700D-C70D-BEC0-4FC4A48893EA}"/>
              </a:ext>
            </a:extLst>
          </p:cNvPr>
          <p:cNvGrpSpPr/>
          <p:nvPr/>
        </p:nvGrpSpPr>
        <p:grpSpPr>
          <a:xfrm>
            <a:off x="1903651" y="4930278"/>
            <a:ext cx="4728488" cy="1009304"/>
            <a:chOff x="1903651" y="4842949"/>
            <a:chExt cx="4728488" cy="1009304"/>
          </a:xfrm>
        </p:grpSpPr>
        <p:pic>
          <p:nvPicPr>
            <p:cNvPr id="98" name="図 97" descr="\begin{document}&#10;\begin{eqnarray}&#10;\kappa_\perp ^{\rm quark}&#10;\sim&#10;\alpha_s^2 T \times eB \times  \log 1/\alpha_s&#10;\nonumber&#10;\end{eqnarray}&#10;\end{document}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3651" y="4842949"/>
              <a:ext cx="4728488" cy="467081"/>
            </a:xfrm>
            <a:prstGeom prst="rect">
              <a:avLst/>
            </a:prstGeom>
          </p:spPr>
        </p:pic>
        <p:pic>
          <p:nvPicPr>
            <p:cNvPr id="99" name="図 98" descr="\begin{document}&#10;\begin{eqnarray}&#10;\kappa_{\parallel}^{\rm gluon}&#10;\sim \alpha_s^2 T \times T^2 \times \log 1/\alpha_s&#10;\nonumber&#10;\end{eqnarray}&#10;\end{document}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3651" y="5330330"/>
              <a:ext cx="4448783" cy="521923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8B9FA6D-EC1B-E736-893B-217A3EB8E66D}"/>
              </a:ext>
            </a:extLst>
          </p:cNvPr>
          <p:cNvSpPr txBox="1"/>
          <p:nvPr/>
        </p:nvSpPr>
        <p:spPr>
          <a:xfrm>
            <a:off x="690793" y="777263"/>
            <a:ext cx="3902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Momentum diffusion constant</a:t>
            </a:r>
            <a:endParaRPr kumimoji="1" lang="ja-JP" altLang="en-US" sz="2400" dirty="0"/>
          </a:p>
        </p:txBody>
      </p:sp>
      <p:sp>
        <p:nvSpPr>
          <p:cNvPr id="3" name="テキスト ボックス 55">
            <a:extLst>
              <a:ext uri="{FF2B5EF4-FFF2-40B4-BE49-F238E27FC236}">
                <a16:creationId xmlns:a16="http://schemas.microsoft.com/office/drawing/2014/main" id="{23BF4757-CB78-26A1-9660-6CB93056F9BF}"/>
              </a:ext>
            </a:extLst>
          </p:cNvPr>
          <p:cNvSpPr txBox="1"/>
          <p:nvPr/>
        </p:nvSpPr>
        <p:spPr>
          <a:xfrm>
            <a:off x="707379" y="4281116"/>
            <a:ext cx="3940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Anisotropy in a magnetic field</a:t>
            </a:r>
            <a:endParaRPr lang="ja-JP" altLang="en-US" sz="24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40B8CE8-6B88-7801-06AF-DC92B9F55B5E}"/>
              </a:ext>
            </a:extLst>
          </p:cNvPr>
          <p:cNvSpPr txBox="1"/>
          <p:nvPr/>
        </p:nvSpPr>
        <p:spPr>
          <a:xfrm>
            <a:off x="8107826" y="3052728"/>
            <a:ext cx="3824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Fukushima, KH, Yee, Yin, </a:t>
            </a:r>
            <a:r>
              <a:rPr lang="en-US" altLang="ja-JP" dirty="0">
                <a:hlinkClick r:id="rId11"/>
              </a:rPr>
              <a:t>1512.03689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kumimoji="1" lang="en-US" altLang="ja-JP" dirty="0"/>
              <a:t>Cf. KH and Huang, 1609.00747</a:t>
            </a:r>
            <a:endParaRPr kumimoji="1" lang="ja-JP" alt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AD21C29-8CF4-E41C-9390-7CDDEAAB94B0}"/>
              </a:ext>
            </a:extLst>
          </p:cNvPr>
          <p:cNvSpPr txBox="1"/>
          <p:nvPr/>
        </p:nvSpPr>
        <p:spPr>
          <a:xfrm>
            <a:off x="5770646" y="6347103"/>
            <a:ext cx="4076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Liu, Bai, Zhen, Huang, Chen, </a:t>
            </a:r>
            <a:r>
              <a:rPr lang="en-US" altLang="ja-JP" dirty="0">
                <a:hlinkClick r:id="rId12"/>
              </a:rPr>
              <a:t>2404.02032</a:t>
            </a:r>
            <a:endParaRPr kumimoji="1" lang="ja-JP" altLang="en-US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9AE94B58-DBAE-6169-FE23-53F30807A027}"/>
              </a:ext>
            </a:extLst>
          </p:cNvPr>
          <p:cNvSpPr txBox="1"/>
          <p:nvPr/>
        </p:nvSpPr>
        <p:spPr>
          <a:xfrm>
            <a:off x="707379" y="6264332"/>
            <a:ext cx="4943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Effects on h</a:t>
            </a:r>
            <a:r>
              <a:rPr kumimoji="1" lang="en-US" altLang="ja-JP" sz="2400" dirty="0"/>
              <a:t>eavy-quark spin alignment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20174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9374E6-88AE-C95E-A19D-4B285625C5E2}"/>
              </a:ext>
            </a:extLst>
          </p:cNvPr>
          <p:cNvSpPr txBox="1"/>
          <p:nvPr/>
        </p:nvSpPr>
        <p:spPr>
          <a:xfrm>
            <a:off x="2990223" y="170736"/>
            <a:ext cx="6418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Large </a:t>
            </a:r>
            <a:r>
              <a:rPr lang="en-US" altLang="ja-JP" sz="2800" dirty="0"/>
              <a:t>log corrections from quantum effects</a:t>
            </a:r>
            <a:endParaRPr kumimoji="1" lang="ja-JP" altLang="en-US" sz="2800" dirty="0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1F9AE4E-7D12-BB00-C06D-82AFBBD26952}"/>
              </a:ext>
            </a:extLst>
          </p:cNvPr>
          <p:cNvGrpSpPr/>
          <p:nvPr/>
        </p:nvGrpSpPr>
        <p:grpSpPr>
          <a:xfrm>
            <a:off x="12592020" y="1266211"/>
            <a:ext cx="2846490" cy="1113951"/>
            <a:chOff x="3609734" y="3435762"/>
            <a:chExt cx="3399750" cy="1330465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52FD5A31-A692-38C6-2512-2F701261A84C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5791" y="3935734"/>
              <a:ext cx="3263693" cy="830493"/>
            </a:xfrm>
            <a:prstGeom prst="rect">
              <a:avLst/>
            </a:prstGeom>
          </p:spPr>
        </p:pic>
        <p:sp>
          <p:nvSpPr>
            <p:cNvPr id="149" name="テキスト ボックス 93 2">
              <a:extLst>
                <a:ext uri="{FF2B5EF4-FFF2-40B4-BE49-F238E27FC236}">
                  <a16:creationId xmlns:a16="http://schemas.microsoft.com/office/drawing/2014/main" id="{22824072-F94A-2D28-25F6-93082C8DC561}"/>
                </a:ext>
              </a:extLst>
            </p:cNvPr>
            <p:cNvSpPr txBox="1"/>
            <p:nvPr/>
          </p:nvSpPr>
          <p:spPr>
            <a:xfrm>
              <a:off x="3609734" y="3435762"/>
              <a:ext cx="2770309" cy="477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</a:rPr>
                <a:t>Particle</a:t>
              </a:r>
              <a:r>
                <a:rPr lang="ja-JP" altLang="en-US" sz="2000" dirty="0">
                  <a:solidFill>
                    <a:srgbClr val="FF0000"/>
                  </a:solidFill>
                </a:rPr>
                <a:t> </a:t>
              </a:r>
              <a:r>
                <a:rPr lang="en-US" altLang="ja-JP" sz="2000" dirty="0">
                  <a:solidFill>
                    <a:srgbClr val="FF0000"/>
                  </a:solidFill>
                </a:rPr>
                <a:t>contribution</a:t>
              </a:r>
              <a:endParaRPr lang="ja-JP" alt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BABA2202-498B-F4BE-3390-E09F7B4BDEC3}"/>
              </a:ext>
            </a:extLst>
          </p:cNvPr>
          <p:cNvGrpSpPr/>
          <p:nvPr/>
        </p:nvGrpSpPr>
        <p:grpSpPr>
          <a:xfrm>
            <a:off x="12621029" y="3519715"/>
            <a:ext cx="2690037" cy="3398570"/>
            <a:chOff x="7675694" y="1402753"/>
            <a:chExt cx="2690037" cy="3398570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22F6384-0B0D-C488-82AA-BA9C207671C7}"/>
                </a:ext>
              </a:extLst>
            </p:cNvPr>
            <p:cNvGrpSpPr/>
            <p:nvPr/>
          </p:nvGrpSpPr>
          <p:grpSpPr>
            <a:xfrm>
              <a:off x="7675694" y="1402753"/>
              <a:ext cx="2054216" cy="2122236"/>
              <a:chOff x="4743622" y="1018732"/>
              <a:chExt cx="2054216" cy="2122236"/>
            </a:xfrm>
          </p:grpSpPr>
          <p:grpSp>
            <p:nvGrpSpPr>
              <p:cNvPr id="115" name="グループ化 46">
                <a:extLst>
                  <a:ext uri="{FF2B5EF4-FFF2-40B4-BE49-F238E27FC236}">
                    <a16:creationId xmlns:a16="http://schemas.microsoft.com/office/drawing/2014/main" id="{25288714-736C-F92C-7F48-D9CAC99A3988}"/>
                  </a:ext>
                </a:extLst>
              </p:cNvPr>
              <p:cNvGrpSpPr/>
              <p:nvPr/>
            </p:nvGrpSpPr>
            <p:grpSpPr>
              <a:xfrm>
                <a:off x="4975039" y="1349408"/>
                <a:ext cx="309347" cy="958291"/>
                <a:chOff x="3051033" y="1039364"/>
                <a:chExt cx="371867" cy="905210"/>
              </a:xfrm>
            </p:grpSpPr>
            <p:sp>
              <p:nvSpPr>
                <p:cNvPr id="138" name="円/楕円 76">
                  <a:extLst>
                    <a:ext uri="{FF2B5EF4-FFF2-40B4-BE49-F238E27FC236}">
                      <a16:creationId xmlns:a16="http://schemas.microsoft.com/office/drawing/2014/main" id="{E6291A2A-EB62-A7B7-3E00-5F1787C0D649}"/>
                    </a:ext>
                  </a:extLst>
                </p:cNvPr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円弧 77">
                  <a:extLst>
                    <a:ext uri="{FF2B5EF4-FFF2-40B4-BE49-F238E27FC236}">
                      <a16:creationId xmlns:a16="http://schemas.microsoft.com/office/drawing/2014/main" id="{0EA26F74-D723-15D1-17FD-DCDE0FEAB3F9}"/>
                    </a:ext>
                  </a:extLst>
                </p:cNvPr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" name="円弧 78">
                  <a:extLst>
                    <a:ext uri="{FF2B5EF4-FFF2-40B4-BE49-F238E27FC236}">
                      <a16:creationId xmlns:a16="http://schemas.microsoft.com/office/drawing/2014/main" id="{B8535CF6-6AFE-4E00-0989-EE807147F0E8}"/>
                    </a:ext>
                  </a:extLst>
                </p:cNvPr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円/楕円 79">
                  <a:extLst>
                    <a:ext uri="{FF2B5EF4-FFF2-40B4-BE49-F238E27FC236}">
                      <a16:creationId xmlns:a16="http://schemas.microsoft.com/office/drawing/2014/main" id="{25CE59F0-2ED2-16B6-FAE2-C8C78E37370E}"/>
                    </a:ext>
                  </a:extLst>
                </p:cNvPr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円/楕円 80">
                  <a:extLst>
                    <a:ext uri="{FF2B5EF4-FFF2-40B4-BE49-F238E27FC236}">
                      <a16:creationId xmlns:a16="http://schemas.microsoft.com/office/drawing/2014/main" id="{89E93082-C835-287F-24B5-2D0813009A54}"/>
                    </a:ext>
                  </a:extLst>
                </p:cNvPr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円弧 81">
                  <a:extLst>
                    <a:ext uri="{FF2B5EF4-FFF2-40B4-BE49-F238E27FC236}">
                      <a16:creationId xmlns:a16="http://schemas.microsoft.com/office/drawing/2014/main" id="{C3F1337D-985E-330E-8DFE-7E3E53330D68}"/>
                    </a:ext>
                  </a:extLst>
                </p:cNvPr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円弧 82">
                  <a:extLst>
                    <a:ext uri="{FF2B5EF4-FFF2-40B4-BE49-F238E27FC236}">
                      <a16:creationId xmlns:a16="http://schemas.microsoft.com/office/drawing/2014/main" id="{77CCF3A5-1A20-604D-C2B0-D82FA0366615}"/>
                    </a:ext>
                  </a:extLst>
                </p:cNvPr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円/楕円 83">
                  <a:extLst>
                    <a:ext uri="{FF2B5EF4-FFF2-40B4-BE49-F238E27FC236}">
                      <a16:creationId xmlns:a16="http://schemas.microsoft.com/office/drawing/2014/main" id="{3A7BA731-53A5-B51E-64EB-964252D0D797}"/>
                    </a:ext>
                  </a:extLst>
                </p:cNvPr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円弧 84">
                  <a:extLst>
                    <a:ext uri="{FF2B5EF4-FFF2-40B4-BE49-F238E27FC236}">
                      <a16:creationId xmlns:a16="http://schemas.microsoft.com/office/drawing/2014/main" id="{559CDBE4-B340-30D3-3EF8-F22F216D44CE}"/>
                    </a:ext>
                  </a:extLst>
                </p:cNvPr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6" name="グループ化 47">
                <a:extLst>
                  <a:ext uri="{FF2B5EF4-FFF2-40B4-BE49-F238E27FC236}">
                    <a16:creationId xmlns:a16="http://schemas.microsoft.com/office/drawing/2014/main" id="{41C80164-361A-C8AF-7DF1-7A3BD66A30AF}"/>
                  </a:ext>
                </a:extLst>
              </p:cNvPr>
              <p:cNvGrpSpPr/>
              <p:nvPr/>
            </p:nvGrpSpPr>
            <p:grpSpPr>
              <a:xfrm>
                <a:off x="6056025" y="1349408"/>
                <a:ext cx="309347" cy="958291"/>
                <a:chOff x="3051033" y="1039364"/>
                <a:chExt cx="371867" cy="905210"/>
              </a:xfrm>
            </p:grpSpPr>
            <p:sp>
              <p:nvSpPr>
                <p:cNvPr id="129" name="円/楕円 67">
                  <a:extLst>
                    <a:ext uri="{FF2B5EF4-FFF2-40B4-BE49-F238E27FC236}">
                      <a16:creationId xmlns:a16="http://schemas.microsoft.com/office/drawing/2014/main" id="{E10D54A2-8020-C309-2778-AF7CF74383B6}"/>
                    </a:ext>
                  </a:extLst>
                </p:cNvPr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円弧 68">
                  <a:extLst>
                    <a:ext uri="{FF2B5EF4-FFF2-40B4-BE49-F238E27FC236}">
                      <a16:creationId xmlns:a16="http://schemas.microsoft.com/office/drawing/2014/main" id="{E20F8EBC-BD08-FB21-A634-47705B6E53F0}"/>
                    </a:ext>
                  </a:extLst>
                </p:cNvPr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円弧 69">
                  <a:extLst>
                    <a:ext uri="{FF2B5EF4-FFF2-40B4-BE49-F238E27FC236}">
                      <a16:creationId xmlns:a16="http://schemas.microsoft.com/office/drawing/2014/main" id="{7FE3AD74-746F-E18A-D383-8B4430705F29}"/>
                    </a:ext>
                  </a:extLst>
                </p:cNvPr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円/楕円 70">
                  <a:extLst>
                    <a:ext uri="{FF2B5EF4-FFF2-40B4-BE49-F238E27FC236}">
                      <a16:creationId xmlns:a16="http://schemas.microsoft.com/office/drawing/2014/main" id="{82136660-A54D-6DC9-3D4C-9E6E3BB3FD32}"/>
                    </a:ext>
                  </a:extLst>
                </p:cNvPr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円/楕円 71">
                  <a:extLst>
                    <a:ext uri="{FF2B5EF4-FFF2-40B4-BE49-F238E27FC236}">
                      <a16:creationId xmlns:a16="http://schemas.microsoft.com/office/drawing/2014/main" id="{A6321786-B5F7-8786-575A-8E6803E69E65}"/>
                    </a:ext>
                  </a:extLst>
                </p:cNvPr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円弧 72">
                  <a:extLst>
                    <a:ext uri="{FF2B5EF4-FFF2-40B4-BE49-F238E27FC236}">
                      <a16:creationId xmlns:a16="http://schemas.microsoft.com/office/drawing/2014/main" id="{1DD0F745-FDDF-1511-075B-38E6B7EB8854}"/>
                    </a:ext>
                  </a:extLst>
                </p:cNvPr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円弧 73">
                  <a:extLst>
                    <a:ext uri="{FF2B5EF4-FFF2-40B4-BE49-F238E27FC236}">
                      <a16:creationId xmlns:a16="http://schemas.microsoft.com/office/drawing/2014/main" id="{1B2360C9-22C5-2615-0F87-08275E7D3B5C}"/>
                    </a:ext>
                  </a:extLst>
                </p:cNvPr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円/楕円 74">
                  <a:extLst>
                    <a:ext uri="{FF2B5EF4-FFF2-40B4-BE49-F238E27FC236}">
                      <a16:creationId xmlns:a16="http://schemas.microsoft.com/office/drawing/2014/main" id="{E1C6EFCE-CF9A-3E67-9549-51AB9DF63079}"/>
                    </a:ext>
                  </a:extLst>
                </p:cNvPr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円弧 75">
                  <a:extLst>
                    <a:ext uri="{FF2B5EF4-FFF2-40B4-BE49-F238E27FC236}">
                      <a16:creationId xmlns:a16="http://schemas.microsoft.com/office/drawing/2014/main" id="{866AE0DE-8918-C856-8693-081A8A208C9C}"/>
                    </a:ext>
                  </a:extLst>
                </p:cNvPr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117" name="直線コネクタ 48">
                <a:extLst>
                  <a:ext uri="{FF2B5EF4-FFF2-40B4-BE49-F238E27FC236}">
                    <a16:creationId xmlns:a16="http://schemas.microsoft.com/office/drawing/2014/main" id="{CEC0E160-8BC0-543B-449C-1A64FD75CDD6}"/>
                  </a:ext>
                </a:extLst>
              </p:cNvPr>
              <p:cNvCxnSpPr/>
              <p:nvPr/>
            </p:nvCxnSpPr>
            <p:spPr>
              <a:xfrm>
                <a:off x="4743622" y="2322457"/>
                <a:ext cx="2054216" cy="0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コネクタ 49">
                <a:extLst>
                  <a:ext uri="{FF2B5EF4-FFF2-40B4-BE49-F238E27FC236}">
                    <a16:creationId xmlns:a16="http://schemas.microsoft.com/office/drawing/2014/main" id="{999D84D3-F945-6A4C-BC61-C0A7613BD1CB}"/>
                  </a:ext>
                </a:extLst>
              </p:cNvPr>
              <p:cNvCxnSpPr/>
              <p:nvPr/>
            </p:nvCxnSpPr>
            <p:spPr>
              <a:xfrm flipV="1">
                <a:off x="5221410" y="1018732"/>
                <a:ext cx="1516210" cy="38434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50">
                <a:extLst>
                  <a:ext uri="{FF2B5EF4-FFF2-40B4-BE49-F238E27FC236}">
                    <a16:creationId xmlns:a16="http://schemas.microsoft.com/office/drawing/2014/main" id="{9F69541A-2741-DCC7-75AB-9A9B6BB47947}"/>
                  </a:ext>
                </a:extLst>
              </p:cNvPr>
              <p:cNvCxnSpPr/>
              <p:nvPr/>
            </p:nvCxnSpPr>
            <p:spPr>
              <a:xfrm>
                <a:off x="4795180" y="1018732"/>
                <a:ext cx="1535409" cy="38434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コネクタ 51">
                <a:extLst>
                  <a:ext uri="{FF2B5EF4-FFF2-40B4-BE49-F238E27FC236}">
                    <a16:creationId xmlns:a16="http://schemas.microsoft.com/office/drawing/2014/main" id="{8A21F5F8-3991-737D-089B-DE96ED36FFD0}"/>
                  </a:ext>
                </a:extLst>
              </p:cNvPr>
              <p:cNvCxnSpPr/>
              <p:nvPr/>
            </p:nvCxnSpPr>
            <p:spPr>
              <a:xfrm>
                <a:off x="5265298" y="1410294"/>
                <a:ext cx="108098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二等辺三角形 63">
                <a:extLst>
                  <a:ext uri="{FF2B5EF4-FFF2-40B4-BE49-F238E27FC236}">
                    <a16:creationId xmlns:a16="http://schemas.microsoft.com/office/drawing/2014/main" id="{6AFBF0DD-693B-B79A-0F84-B5D3D6CFC004}"/>
                  </a:ext>
                </a:extLst>
              </p:cNvPr>
              <p:cNvSpPr/>
              <p:nvPr/>
            </p:nvSpPr>
            <p:spPr>
              <a:xfrm rot="4099818">
                <a:off x="6170288" y="1070384"/>
                <a:ext cx="130918" cy="15208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二等辺三角形 64">
                <a:extLst>
                  <a:ext uri="{FF2B5EF4-FFF2-40B4-BE49-F238E27FC236}">
                    <a16:creationId xmlns:a16="http://schemas.microsoft.com/office/drawing/2014/main" id="{816FE33E-9483-EAC1-EB48-71A26D4B8113}"/>
                  </a:ext>
                </a:extLst>
              </p:cNvPr>
              <p:cNvSpPr/>
              <p:nvPr/>
            </p:nvSpPr>
            <p:spPr>
              <a:xfrm rot="6495248">
                <a:off x="5239471" y="1083098"/>
                <a:ext cx="119956" cy="14454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二等辺三角形 65">
                <a:extLst>
                  <a:ext uri="{FF2B5EF4-FFF2-40B4-BE49-F238E27FC236}">
                    <a16:creationId xmlns:a16="http://schemas.microsoft.com/office/drawing/2014/main" id="{ABD6D54E-1854-3D87-35AE-DC331B391D67}"/>
                  </a:ext>
                </a:extLst>
              </p:cNvPr>
              <p:cNvSpPr/>
              <p:nvPr/>
            </p:nvSpPr>
            <p:spPr>
              <a:xfrm rot="16200000">
                <a:off x="5681863" y="1343015"/>
                <a:ext cx="129608" cy="13773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pic>
            <p:nvPicPr>
              <p:cNvPr id="124" name="図 89" descr="\begin{document}&#10;\begin{align*}&#10;t^b&#10;\end{align*}&#10;\end{document}">
                <a:extLst>
                  <a:ext uri="{FF2B5EF4-FFF2-40B4-BE49-F238E27FC236}">
                    <a16:creationId xmlns:a16="http://schemas.microsoft.com/office/drawing/2014/main" id="{7BC5A598-BA99-7D4D-02C6-3E6202B5BA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5953" y="2349140"/>
                <a:ext cx="192916" cy="272153"/>
              </a:xfrm>
              <a:prstGeom prst="rect">
                <a:avLst/>
              </a:prstGeom>
            </p:spPr>
          </p:pic>
          <p:pic>
            <p:nvPicPr>
              <p:cNvPr id="125" name="図 92" descr="\begin{document}&#10;\begin{align*}&#10;t^a&#10;\end{align*}&#10;\end{document}">
                <a:extLst>
                  <a:ext uri="{FF2B5EF4-FFF2-40B4-BE49-F238E27FC236}">
                    <a16:creationId xmlns:a16="http://schemas.microsoft.com/office/drawing/2014/main" id="{C27D8D0F-A331-A32C-962D-DB01CAE0ED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21611" y="2401661"/>
                <a:ext cx="211970" cy="219633"/>
              </a:xfrm>
              <a:prstGeom prst="rect">
                <a:avLst/>
              </a:prstGeom>
            </p:spPr>
          </p:pic>
          <p:pic>
            <p:nvPicPr>
              <p:cNvPr id="126" name="図 103" descr="\begin{document}&#10;\begin{align*}&#10;{\red t^a}&#10;\end{align*}&#10;\end{document}">
                <a:extLst>
                  <a:ext uri="{FF2B5EF4-FFF2-40B4-BE49-F238E27FC236}">
                    <a16:creationId xmlns:a16="http://schemas.microsoft.com/office/drawing/2014/main" id="{919B9550-F3BD-51F7-7E47-344A0D14882B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5984" y="1250183"/>
                <a:ext cx="211970" cy="219633"/>
              </a:xfrm>
              <a:prstGeom prst="rect">
                <a:avLst/>
              </a:prstGeom>
            </p:spPr>
          </p:pic>
          <p:pic>
            <p:nvPicPr>
              <p:cNvPr id="127" name="図 104" descr="\begin{document}&#10;\begin{align*}&#10;{\green t^b}&#10;\end{align*}&#10;\end{document}">
                <a:extLst>
                  <a:ext uri="{FF2B5EF4-FFF2-40B4-BE49-F238E27FC236}">
                    <a16:creationId xmlns:a16="http://schemas.microsoft.com/office/drawing/2014/main" id="{A107CF1B-243C-9327-288D-DBE1682ADB95}"/>
                  </a:ext>
                </a:extLst>
              </p:cNvPr>
              <p:cNvPicPr>
                <a:picLocks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12827" y="1219370"/>
                <a:ext cx="192916" cy="272153"/>
              </a:xfrm>
              <a:prstGeom prst="rect">
                <a:avLst/>
              </a:prstGeom>
            </p:spPr>
          </p:pic>
          <p:pic>
            <p:nvPicPr>
              <p:cNvPr id="128" name="図 106" descr="\begin{document}&#10;\begin{align*}&#10;\bar u^k( {\red t^a})^{kj} ({\green t^b})^{ji} u^i&#10;\end{align*}&#10;\end{document}">
                <a:extLst>
                  <a:ext uri="{FF2B5EF4-FFF2-40B4-BE49-F238E27FC236}">
                    <a16:creationId xmlns:a16="http://schemas.microsoft.com/office/drawing/2014/main" id="{AC83D956-5351-BD53-C8D7-9E82E468B144}"/>
                  </a:ext>
                </a:extLst>
              </p:cNvPr>
              <p:cNvPicPr>
                <a:picLocks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22121" y="2794808"/>
                <a:ext cx="1848184" cy="346160"/>
              </a:xfrm>
              <a:prstGeom prst="rect">
                <a:avLst/>
              </a:prstGeom>
            </p:spPr>
          </p:pic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B5B4AE9-CC57-75B3-1498-B26C984F648E}"/>
                </a:ext>
              </a:extLst>
            </p:cNvPr>
            <p:cNvGrpSpPr/>
            <p:nvPr/>
          </p:nvGrpSpPr>
          <p:grpSpPr>
            <a:xfrm>
              <a:off x="7773443" y="3764623"/>
              <a:ext cx="2592288" cy="1036700"/>
              <a:chOff x="8292115" y="3507770"/>
              <a:chExt cx="3217261" cy="1286636"/>
            </a:xfrm>
          </p:grpSpPr>
          <p:pic>
            <p:nvPicPr>
              <p:cNvPr id="151" name="Picture 150">
                <a:extLst>
                  <a:ext uri="{FF2B5EF4-FFF2-40B4-BE49-F238E27FC236}">
                    <a16:creationId xmlns:a16="http://schemas.microsoft.com/office/drawing/2014/main" id="{16FBC598-C86E-AF5C-E2AE-9F9179C14ED6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92966" y="4053516"/>
                <a:ext cx="3216410" cy="740890"/>
              </a:xfrm>
              <a:prstGeom prst="rect">
                <a:avLst/>
              </a:prstGeom>
            </p:spPr>
          </p:pic>
          <p:sp>
            <p:nvSpPr>
              <p:cNvPr id="152" name="テキスト ボックス 94 2">
                <a:extLst>
                  <a:ext uri="{FF2B5EF4-FFF2-40B4-BE49-F238E27FC236}">
                    <a16:creationId xmlns:a16="http://schemas.microsoft.com/office/drawing/2014/main" id="{805A5A76-6695-1743-257A-E76A3D2A2AC8}"/>
                  </a:ext>
                </a:extLst>
              </p:cNvPr>
              <p:cNvSpPr txBox="1"/>
              <p:nvPr/>
            </p:nvSpPr>
            <p:spPr>
              <a:xfrm>
                <a:off x="8292115" y="3507770"/>
                <a:ext cx="2505538" cy="4965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00B0F0"/>
                    </a:solidFill>
                  </a:rPr>
                  <a:t>Hole contribution</a:t>
                </a:r>
                <a:endParaRPr lang="ja-JP" altLang="en-US" sz="2000" dirty="0">
                  <a:solidFill>
                    <a:srgbClr val="00B0F0"/>
                  </a:solidFill>
                </a:endParaRPr>
              </a:p>
            </p:txBody>
          </p:sp>
        </p:grp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D86D36F8-321D-500C-9A43-EC9A21FBBD0B}"/>
              </a:ext>
            </a:extLst>
          </p:cNvPr>
          <p:cNvSpPr txBox="1"/>
          <p:nvPr/>
        </p:nvSpPr>
        <p:spPr>
          <a:xfrm>
            <a:off x="699372" y="968738"/>
            <a:ext cx="4581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Beyond the LO may be interesting. </a:t>
            </a:r>
            <a:endParaRPr kumimoji="1" lang="ja-JP" altLang="en-US" sz="2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03B15D4-8259-493A-713A-2C4EDF0E1F70}"/>
              </a:ext>
            </a:extLst>
          </p:cNvPr>
          <p:cNvSpPr txBox="1"/>
          <p:nvPr/>
        </p:nvSpPr>
        <p:spPr>
          <a:xfrm>
            <a:off x="1504596" y="4970285"/>
            <a:ext cx="442166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KH, Itakura, Ozaki, Yasui, </a:t>
            </a:r>
            <a:r>
              <a:rPr lang="en-US" altLang="ja-JP" sz="2000" dirty="0">
                <a:hlinkClick r:id="rId12"/>
              </a:rPr>
              <a:t>1504.07619</a:t>
            </a:r>
            <a:endParaRPr lang="en-US" altLang="ja-JP" sz="2000" dirty="0"/>
          </a:p>
          <a:p>
            <a:r>
              <a:rPr lang="en-US" altLang="ja-JP" sz="2000" dirty="0"/>
              <a:t>Ozaki, Itakura, </a:t>
            </a:r>
            <a:r>
              <a:rPr lang="en-US" altLang="ja-JP" sz="2000" dirty="0" err="1"/>
              <a:t>Kuramoto</a:t>
            </a:r>
            <a:r>
              <a:rPr lang="en-US" altLang="ja-JP" sz="2000" dirty="0"/>
              <a:t>, </a:t>
            </a:r>
            <a:r>
              <a:rPr lang="en-US" altLang="ja-JP" sz="2000" dirty="0">
                <a:hlinkClick r:id="rId13"/>
              </a:rPr>
              <a:t>1509.06966</a:t>
            </a:r>
            <a:r>
              <a:rPr lang="ja-JP" altLang="en-US" sz="2000" dirty="0"/>
              <a:t> </a:t>
            </a:r>
            <a:endParaRPr lang="en-US" altLang="ja-JP" sz="2000" dirty="0"/>
          </a:p>
          <a:p>
            <a:r>
              <a:rPr lang="en-US" altLang="ja-JP" sz="2000" dirty="0"/>
              <a:t>KH, Huang, Pisarski, </a:t>
            </a:r>
            <a:r>
              <a:rPr lang="en-US" altLang="ja-JP" sz="2000" dirty="0">
                <a:hlinkClick r:id="rId14"/>
              </a:rPr>
              <a:t>1903.10953</a:t>
            </a:r>
            <a:endParaRPr lang="en-US" altLang="ja-JP" sz="2000" dirty="0"/>
          </a:p>
          <a:p>
            <a:r>
              <a:rPr lang="en-US" altLang="ja-JP" sz="2000" dirty="0"/>
              <a:t>KH, Suenaga, Suzuki, Yasui, </a:t>
            </a:r>
            <a:r>
              <a:rPr lang="en-US" altLang="ja-JP" sz="2000" dirty="0">
                <a:hlinkClick r:id="rId15"/>
              </a:rPr>
              <a:t>2211.16150</a:t>
            </a:r>
            <a:endParaRPr lang="en-US" altLang="ja-JP" sz="2000" dirty="0"/>
          </a:p>
          <a:p>
            <a:r>
              <a:rPr lang="en-US" altLang="ja-JP" sz="2000" dirty="0"/>
              <a:t>etc.</a:t>
            </a:r>
            <a:endParaRPr lang="ja-JP" altLang="en-US" sz="2000" dirty="0"/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B98C1BD2-E277-CC1B-173C-A61A9EDD287C}"/>
              </a:ext>
            </a:extLst>
          </p:cNvPr>
          <p:cNvGrpSpPr/>
          <p:nvPr/>
        </p:nvGrpSpPr>
        <p:grpSpPr>
          <a:xfrm>
            <a:off x="2448506" y="1597659"/>
            <a:ext cx="7051199" cy="1523537"/>
            <a:chOff x="2431935" y="1793225"/>
            <a:chExt cx="7051199" cy="152353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1C8D13F-1E09-8D5E-4C0D-E484C80A51B1}"/>
                </a:ext>
              </a:extLst>
            </p:cNvPr>
            <p:cNvSpPr txBox="1"/>
            <p:nvPr/>
          </p:nvSpPr>
          <p:spPr>
            <a:xfrm>
              <a:off x="2431935" y="1852346"/>
              <a:ext cx="157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Light quark</a:t>
              </a:r>
              <a:endParaRPr lang="ja-JP" altLang="en-US" sz="2400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03656D5-5DEE-A887-6A11-A4B636488D9F}"/>
                </a:ext>
              </a:extLst>
            </p:cNvPr>
            <p:cNvSpPr txBox="1"/>
            <p:nvPr/>
          </p:nvSpPr>
          <p:spPr>
            <a:xfrm>
              <a:off x="2451004" y="2855097"/>
              <a:ext cx="17410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Heavy quark</a:t>
              </a:r>
              <a:endParaRPr lang="ja-JP" altLang="en-US" sz="2400" dirty="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7865D54-3694-DC38-4EC7-91F911EBDCF6}"/>
                </a:ext>
              </a:extLst>
            </p:cNvPr>
            <p:cNvGrpSpPr/>
            <p:nvPr/>
          </p:nvGrpSpPr>
          <p:grpSpPr>
            <a:xfrm>
              <a:off x="4811351" y="1793225"/>
              <a:ext cx="2054216" cy="1243342"/>
              <a:chOff x="1650968" y="1031075"/>
              <a:chExt cx="2054216" cy="1243342"/>
            </a:xfrm>
          </p:grpSpPr>
          <p:grpSp>
            <p:nvGrpSpPr>
              <p:cNvPr id="46" name="グループ化 6">
                <a:extLst>
                  <a:ext uri="{FF2B5EF4-FFF2-40B4-BE49-F238E27FC236}">
                    <a16:creationId xmlns:a16="http://schemas.microsoft.com/office/drawing/2014/main" id="{74A8D818-E056-DB7B-4C01-8E475496D8C6}"/>
                  </a:ext>
                </a:extLst>
              </p:cNvPr>
              <p:cNvGrpSpPr/>
              <p:nvPr/>
            </p:nvGrpSpPr>
            <p:grpSpPr>
              <a:xfrm>
                <a:off x="1882386" y="1301367"/>
                <a:ext cx="309347" cy="958291"/>
                <a:chOff x="3051033" y="1039364"/>
                <a:chExt cx="371867" cy="905210"/>
              </a:xfrm>
            </p:grpSpPr>
            <p:sp>
              <p:nvSpPr>
                <p:cNvPr id="69" name="円/楕円 36">
                  <a:extLst>
                    <a:ext uri="{FF2B5EF4-FFF2-40B4-BE49-F238E27FC236}">
                      <a16:creationId xmlns:a16="http://schemas.microsoft.com/office/drawing/2014/main" id="{7390E29C-601B-0ACB-522A-FD35EF01F976}"/>
                    </a:ext>
                  </a:extLst>
                </p:cNvPr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円弧 37">
                  <a:extLst>
                    <a:ext uri="{FF2B5EF4-FFF2-40B4-BE49-F238E27FC236}">
                      <a16:creationId xmlns:a16="http://schemas.microsoft.com/office/drawing/2014/main" id="{B537F006-7831-C938-57DE-C56636DB5ABE}"/>
                    </a:ext>
                  </a:extLst>
                </p:cNvPr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円弧 38">
                  <a:extLst>
                    <a:ext uri="{FF2B5EF4-FFF2-40B4-BE49-F238E27FC236}">
                      <a16:creationId xmlns:a16="http://schemas.microsoft.com/office/drawing/2014/main" id="{499B7A7F-1193-D2F8-443D-EFC61CEDC417}"/>
                    </a:ext>
                  </a:extLst>
                </p:cNvPr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円/楕円 39">
                  <a:extLst>
                    <a:ext uri="{FF2B5EF4-FFF2-40B4-BE49-F238E27FC236}">
                      <a16:creationId xmlns:a16="http://schemas.microsoft.com/office/drawing/2014/main" id="{80249880-362E-E897-3466-46B3821FB449}"/>
                    </a:ext>
                  </a:extLst>
                </p:cNvPr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円/楕円 40">
                  <a:extLst>
                    <a:ext uri="{FF2B5EF4-FFF2-40B4-BE49-F238E27FC236}">
                      <a16:creationId xmlns:a16="http://schemas.microsoft.com/office/drawing/2014/main" id="{AE093D5C-654E-8028-320F-2C06B843BBB5}"/>
                    </a:ext>
                  </a:extLst>
                </p:cNvPr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円弧 41">
                  <a:extLst>
                    <a:ext uri="{FF2B5EF4-FFF2-40B4-BE49-F238E27FC236}">
                      <a16:creationId xmlns:a16="http://schemas.microsoft.com/office/drawing/2014/main" id="{6FBE660C-B8C7-A2FB-1853-80C02669835D}"/>
                    </a:ext>
                  </a:extLst>
                </p:cNvPr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円弧 42">
                  <a:extLst>
                    <a:ext uri="{FF2B5EF4-FFF2-40B4-BE49-F238E27FC236}">
                      <a16:creationId xmlns:a16="http://schemas.microsoft.com/office/drawing/2014/main" id="{0A85E717-E10A-AD6C-0794-5E833804F9DF}"/>
                    </a:ext>
                  </a:extLst>
                </p:cNvPr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円/楕円 43">
                  <a:extLst>
                    <a:ext uri="{FF2B5EF4-FFF2-40B4-BE49-F238E27FC236}">
                      <a16:creationId xmlns:a16="http://schemas.microsoft.com/office/drawing/2014/main" id="{1F129D3D-9AA9-E138-2C95-CE83FD1AC213}"/>
                    </a:ext>
                  </a:extLst>
                </p:cNvPr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円弧 44">
                  <a:extLst>
                    <a:ext uri="{FF2B5EF4-FFF2-40B4-BE49-F238E27FC236}">
                      <a16:creationId xmlns:a16="http://schemas.microsoft.com/office/drawing/2014/main" id="{D8CD5F02-83ED-A570-C670-0053F5F7EA2A}"/>
                    </a:ext>
                  </a:extLst>
                </p:cNvPr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47" name="直線コネクタ 7">
                <a:extLst>
                  <a:ext uri="{FF2B5EF4-FFF2-40B4-BE49-F238E27FC236}">
                    <a16:creationId xmlns:a16="http://schemas.microsoft.com/office/drawing/2014/main" id="{0584E618-6493-15C8-C0A1-ABB929261899}"/>
                  </a:ext>
                </a:extLst>
              </p:cNvPr>
              <p:cNvCxnSpPr>
                <a:stCxn id="70" idx="0"/>
                <a:endCxn id="61" idx="0"/>
              </p:cNvCxnSpPr>
              <p:nvPr/>
            </p:nvCxnSpPr>
            <p:spPr>
              <a:xfrm>
                <a:off x="2151882" y="1368579"/>
                <a:ext cx="108098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グループ化 8">
                <a:extLst>
                  <a:ext uri="{FF2B5EF4-FFF2-40B4-BE49-F238E27FC236}">
                    <a16:creationId xmlns:a16="http://schemas.microsoft.com/office/drawing/2014/main" id="{62333441-01EA-17F7-FA3A-1449B8D4A768}"/>
                  </a:ext>
                </a:extLst>
              </p:cNvPr>
              <p:cNvGrpSpPr/>
              <p:nvPr/>
            </p:nvGrpSpPr>
            <p:grpSpPr>
              <a:xfrm>
                <a:off x="2963372" y="1301367"/>
                <a:ext cx="309347" cy="958291"/>
                <a:chOff x="3051033" y="1039364"/>
                <a:chExt cx="371867" cy="905210"/>
              </a:xfrm>
            </p:grpSpPr>
            <p:sp>
              <p:nvSpPr>
                <p:cNvPr id="60" name="円/楕円 27">
                  <a:extLst>
                    <a:ext uri="{FF2B5EF4-FFF2-40B4-BE49-F238E27FC236}">
                      <a16:creationId xmlns:a16="http://schemas.microsoft.com/office/drawing/2014/main" id="{F13C14CA-95AF-94ED-B9BE-49136AF585FD}"/>
                    </a:ext>
                  </a:extLst>
                </p:cNvPr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円弧 28">
                  <a:extLst>
                    <a:ext uri="{FF2B5EF4-FFF2-40B4-BE49-F238E27FC236}">
                      <a16:creationId xmlns:a16="http://schemas.microsoft.com/office/drawing/2014/main" id="{016517EC-38CC-CEE7-B378-4169F65E5FAB}"/>
                    </a:ext>
                  </a:extLst>
                </p:cNvPr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円弧 29">
                  <a:extLst>
                    <a:ext uri="{FF2B5EF4-FFF2-40B4-BE49-F238E27FC236}">
                      <a16:creationId xmlns:a16="http://schemas.microsoft.com/office/drawing/2014/main" id="{6C345BA2-F83D-040F-2CBE-31DA7FE26B85}"/>
                    </a:ext>
                  </a:extLst>
                </p:cNvPr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円/楕円 30">
                  <a:extLst>
                    <a:ext uri="{FF2B5EF4-FFF2-40B4-BE49-F238E27FC236}">
                      <a16:creationId xmlns:a16="http://schemas.microsoft.com/office/drawing/2014/main" id="{2503B16E-507F-38BE-F934-916B226C3785}"/>
                    </a:ext>
                  </a:extLst>
                </p:cNvPr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円/楕円 31">
                  <a:extLst>
                    <a:ext uri="{FF2B5EF4-FFF2-40B4-BE49-F238E27FC236}">
                      <a16:creationId xmlns:a16="http://schemas.microsoft.com/office/drawing/2014/main" id="{68FFD319-45A3-528C-D328-B7BB325820E6}"/>
                    </a:ext>
                  </a:extLst>
                </p:cNvPr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円弧 32">
                  <a:extLst>
                    <a:ext uri="{FF2B5EF4-FFF2-40B4-BE49-F238E27FC236}">
                      <a16:creationId xmlns:a16="http://schemas.microsoft.com/office/drawing/2014/main" id="{0FA4C1F9-F9C1-8617-863B-57C367AF3AE6}"/>
                    </a:ext>
                  </a:extLst>
                </p:cNvPr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円弧 33">
                  <a:extLst>
                    <a:ext uri="{FF2B5EF4-FFF2-40B4-BE49-F238E27FC236}">
                      <a16:creationId xmlns:a16="http://schemas.microsoft.com/office/drawing/2014/main" id="{56020CE4-0C96-1373-9047-5660DD3C5A2D}"/>
                    </a:ext>
                  </a:extLst>
                </p:cNvPr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円/楕円 34">
                  <a:extLst>
                    <a:ext uri="{FF2B5EF4-FFF2-40B4-BE49-F238E27FC236}">
                      <a16:creationId xmlns:a16="http://schemas.microsoft.com/office/drawing/2014/main" id="{502981DC-7E9D-2B2E-08B7-BB16AADDA067}"/>
                    </a:ext>
                  </a:extLst>
                </p:cNvPr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円弧 35">
                  <a:extLst>
                    <a:ext uri="{FF2B5EF4-FFF2-40B4-BE49-F238E27FC236}">
                      <a16:creationId xmlns:a16="http://schemas.microsoft.com/office/drawing/2014/main" id="{518102E0-6A23-768C-8C5D-7F6921FD4F4B}"/>
                    </a:ext>
                  </a:extLst>
                </p:cNvPr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49" name="直線コネクタ 9 2">
                <a:extLst>
                  <a:ext uri="{FF2B5EF4-FFF2-40B4-BE49-F238E27FC236}">
                    <a16:creationId xmlns:a16="http://schemas.microsoft.com/office/drawing/2014/main" id="{38BE8891-780A-E79A-B1AE-1976C5AA2DE4}"/>
                  </a:ext>
                </a:extLst>
              </p:cNvPr>
              <p:cNvCxnSpPr/>
              <p:nvPr/>
            </p:nvCxnSpPr>
            <p:spPr>
              <a:xfrm>
                <a:off x="1650968" y="2274417"/>
                <a:ext cx="2054216" cy="0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13">
                <a:extLst>
                  <a:ext uri="{FF2B5EF4-FFF2-40B4-BE49-F238E27FC236}">
                    <a16:creationId xmlns:a16="http://schemas.microsoft.com/office/drawing/2014/main" id="{DB977990-3B81-2D4C-A64C-CFBE119068B5}"/>
                  </a:ext>
                </a:extLst>
              </p:cNvPr>
              <p:cNvCxnSpPr>
                <a:endCxn id="70" idx="0"/>
              </p:cNvCxnSpPr>
              <p:nvPr/>
            </p:nvCxnSpPr>
            <p:spPr>
              <a:xfrm>
                <a:off x="1702527" y="1031075"/>
                <a:ext cx="449355" cy="3375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14">
                <a:extLst>
                  <a:ext uri="{FF2B5EF4-FFF2-40B4-BE49-F238E27FC236}">
                    <a16:creationId xmlns:a16="http://schemas.microsoft.com/office/drawing/2014/main" id="{C51D1BB0-E6B3-0EA5-9631-3E56C6F4B031}"/>
                  </a:ext>
                </a:extLst>
              </p:cNvPr>
              <p:cNvCxnSpPr>
                <a:stCxn id="61" idx="0"/>
              </p:cNvCxnSpPr>
              <p:nvPr/>
            </p:nvCxnSpPr>
            <p:spPr>
              <a:xfrm flipV="1">
                <a:off x="3232867" y="1031075"/>
                <a:ext cx="472317" cy="3375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二等辺三角形 23">
                <a:extLst>
                  <a:ext uri="{FF2B5EF4-FFF2-40B4-BE49-F238E27FC236}">
                    <a16:creationId xmlns:a16="http://schemas.microsoft.com/office/drawing/2014/main" id="{FC115E2E-7F75-451F-D9CB-1B823E32C348}"/>
                  </a:ext>
                </a:extLst>
              </p:cNvPr>
              <p:cNvSpPr/>
              <p:nvPr/>
            </p:nvSpPr>
            <p:spPr>
              <a:xfrm rot="5400000">
                <a:off x="2611408" y="1297492"/>
                <a:ext cx="129608" cy="137737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二等辺三角形 24">
                <a:extLst>
                  <a:ext uri="{FF2B5EF4-FFF2-40B4-BE49-F238E27FC236}">
                    <a16:creationId xmlns:a16="http://schemas.microsoft.com/office/drawing/2014/main" id="{5B7167F0-C7DA-400D-E25F-60E65BE5B732}"/>
                  </a:ext>
                </a:extLst>
              </p:cNvPr>
              <p:cNvSpPr/>
              <p:nvPr/>
            </p:nvSpPr>
            <p:spPr>
              <a:xfrm rot="3152146">
                <a:off x="3423133" y="1132311"/>
                <a:ext cx="107697" cy="135032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二等辺三角形 25">
                <a:extLst>
                  <a:ext uri="{FF2B5EF4-FFF2-40B4-BE49-F238E27FC236}">
                    <a16:creationId xmlns:a16="http://schemas.microsoft.com/office/drawing/2014/main" id="{9FC8269F-15FF-EA73-04EA-5060B3511240}"/>
                  </a:ext>
                </a:extLst>
              </p:cNvPr>
              <p:cNvSpPr/>
              <p:nvPr/>
            </p:nvSpPr>
            <p:spPr>
              <a:xfrm rot="7583971">
                <a:off x="1863931" y="1132811"/>
                <a:ext cx="112445" cy="13251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pic>
          <p:nvPicPr>
            <p:cNvPr id="163" name="Picture 162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la}{\slashed}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\newcommand{\nn}{{\nonumber}}&#10;&#10;%%%%%%%%%%%%%%%%%%%%%%%%%%%%%%%%%%%%%%%%&#10;\begin{document}&#10;%%%%%%%%%%%%%%%%%%%%%%%%%%%%%%%%%%%%%%%%&#10;&#10;\begin{eqnarray} &#10;\sim \log \frac{\Lambda}{\Lambda-d\Lambda}&#10;\nn&#10;\end{eqnarray}&#10;&#10;%%%%%%%%%%%%%%%%%%%%%%%%%%%%%%%%%%%%%%%%&#10;\end{document}&#10;%%%%%%%%%%%%%%%%%%%%%%%%%%%%%%%%%%%%%%%%" title="IguanaTex Bitmap Display">
              <a:extLst>
                <a:ext uri="{FF2B5EF4-FFF2-40B4-BE49-F238E27FC236}">
                  <a16:creationId xmlns:a16="http://schemas.microsoft.com/office/drawing/2014/main" id="{8D861B64-A173-3557-D6DF-21FFEB758737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4236" y="2112622"/>
              <a:ext cx="2008898" cy="735324"/>
            </a:xfrm>
            <a:prstGeom prst="rect">
              <a:avLst/>
            </a:prstGeom>
          </p:spPr>
        </p:pic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A07E662D-44D8-CCDF-2198-3DE46BDA7BEF}"/>
              </a:ext>
            </a:extLst>
          </p:cNvPr>
          <p:cNvSpPr txBox="1"/>
          <p:nvPr/>
        </p:nvSpPr>
        <p:spPr>
          <a:xfrm>
            <a:off x="699372" y="3632976"/>
            <a:ext cx="7867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This </a:t>
            </a:r>
            <a:r>
              <a:rPr lang="en-US" altLang="ja-JP" sz="2400" dirty="0"/>
              <a:t>log is the origin of the Kondo effect.</a:t>
            </a:r>
          </a:p>
          <a:p>
            <a:r>
              <a:rPr kumimoji="1" lang="en-US" altLang="ja-JP" sz="2400" dirty="0">
                <a:sym typeface="Wingdings" panose="05000000000000000000" pitchFamily="2" charset="2"/>
              </a:rPr>
              <a:t> </a:t>
            </a:r>
            <a:r>
              <a:rPr kumimoji="1"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Strong correlation </a:t>
            </a:r>
            <a:r>
              <a:rPr kumimoji="1" lang="en-US" altLang="ja-JP" sz="2400" dirty="0">
                <a:sym typeface="Wingdings" panose="05000000000000000000" pitchFamily="2" charset="2"/>
              </a:rPr>
              <a:t>between a HQ impurity and light</a:t>
            </a:r>
            <a:r>
              <a:rPr lang="en-US" altLang="ja-JP" sz="2400" dirty="0">
                <a:sym typeface="Wingdings" panose="05000000000000000000" pitchFamily="2" charset="2"/>
              </a:rPr>
              <a:t> quarks</a:t>
            </a:r>
            <a:r>
              <a:rPr kumimoji="1" lang="en-US" altLang="ja-JP" sz="2400" dirty="0">
                <a:sym typeface="Wingdings" panose="05000000000000000000" pitchFamily="2" charset="2"/>
              </a:rPr>
              <a:t>.</a:t>
            </a:r>
            <a:endParaRPr kumimoji="1" lang="ja-JP" altLang="en-US" sz="2400" dirty="0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9853131B-2C78-DC60-44A2-54EE1D8BAEAC}"/>
              </a:ext>
            </a:extLst>
          </p:cNvPr>
          <p:cNvGrpSpPr/>
          <p:nvPr/>
        </p:nvGrpSpPr>
        <p:grpSpPr>
          <a:xfrm>
            <a:off x="13153546" y="374435"/>
            <a:ext cx="2157520" cy="2089782"/>
            <a:chOff x="1547664" y="1031075"/>
            <a:chExt cx="2157520" cy="2089782"/>
          </a:xfrm>
        </p:grpSpPr>
        <p:grpSp>
          <p:nvGrpSpPr>
            <p:cNvPr id="169" name="グループ化 6">
              <a:extLst>
                <a:ext uri="{FF2B5EF4-FFF2-40B4-BE49-F238E27FC236}">
                  <a16:creationId xmlns:a16="http://schemas.microsoft.com/office/drawing/2014/main" id="{DF0C8BB0-FB78-1D63-DA6A-E6CBB1893E58}"/>
                </a:ext>
              </a:extLst>
            </p:cNvPr>
            <p:cNvGrpSpPr/>
            <p:nvPr/>
          </p:nvGrpSpPr>
          <p:grpSpPr>
            <a:xfrm>
              <a:off x="1882386" y="1301367"/>
              <a:ext cx="309347" cy="958291"/>
              <a:chOff x="3051033" y="1039364"/>
              <a:chExt cx="371867" cy="905210"/>
            </a:xfrm>
          </p:grpSpPr>
          <p:sp>
            <p:nvSpPr>
              <p:cNvPr id="192" name="円/楕円 36">
                <a:extLst>
                  <a:ext uri="{FF2B5EF4-FFF2-40B4-BE49-F238E27FC236}">
                    <a16:creationId xmlns:a16="http://schemas.microsoft.com/office/drawing/2014/main" id="{889BE353-FC6A-7881-7AB8-C77EEEFEB249}"/>
                  </a:ext>
                </a:extLst>
              </p:cNvPr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円弧 37">
                <a:extLst>
                  <a:ext uri="{FF2B5EF4-FFF2-40B4-BE49-F238E27FC236}">
                    <a16:creationId xmlns:a16="http://schemas.microsoft.com/office/drawing/2014/main" id="{70E742DD-0948-9F43-C6F7-E08F23601146}"/>
                  </a:ext>
                </a:extLst>
              </p:cNvPr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円弧 38">
                <a:extLst>
                  <a:ext uri="{FF2B5EF4-FFF2-40B4-BE49-F238E27FC236}">
                    <a16:creationId xmlns:a16="http://schemas.microsoft.com/office/drawing/2014/main" id="{52FE748F-0C95-75C0-B815-02E73C5B79CF}"/>
                  </a:ext>
                </a:extLst>
              </p:cNvPr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円/楕円 39">
                <a:extLst>
                  <a:ext uri="{FF2B5EF4-FFF2-40B4-BE49-F238E27FC236}">
                    <a16:creationId xmlns:a16="http://schemas.microsoft.com/office/drawing/2014/main" id="{D9CECA40-085E-710D-DC3A-61AC06A6BFDD}"/>
                  </a:ext>
                </a:extLst>
              </p:cNvPr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円/楕円 40">
                <a:extLst>
                  <a:ext uri="{FF2B5EF4-FFF2-40B4-BE49-F238E27FC236}">
                    <a16:creationId xmlns:a16="http://schemas.microsoft.com/office/drawing/2014/main" id="{F6CDF11F-2069-DC6A-04F9-99525554E227}"/>
                  </a:ext>
                </a:extLst>
              </p:cNvPr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円弧 41">
                <a:extLst>
                  <a:ext uri="{FF2B5EF4-FFF2-40B4-BE49-F238E27FC236}">
                    <a16:creationId xmlns:a16="http://schemas.microsoft.com/office/drawing/2014/main" id="{A9600EB6-0566-434B-AEB1-25A9EAE1229A}"/>
                  </a:ext>
                </a:extLst>
              </p:cNvPr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円弧 42">
                <a:extLst>
                  <a:ext uri="{FF2B5EF4-FFF2-40B4-BE49-F238E27FC236}">
                    <a16:creationId xmlns:a16="http://schemas.microsoft.com/office/drawing/2014/main" id="{169AAAB3-9181-8CC6-8DB4-1069F01DDAD1}"/>
                  </a:ext>
                </a:extLst>
              </p:cNvPr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円/楕円 43">
                <a:extLst>
                  <a:ext uri="{FF2B5EF4-FFF2-40B4-BE49-F238E27FC236}">
                    <a16:creationId xmlns:a16="http://schemas.microsoft.com/office/drawing/2014/main" id="{EC5CC909-52B8-6231-4039-C81B3F38B907}"/>
                  </a:ext>
                </a:extLst>
              </p:cNvPr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円弧 44">
                <a:extLst>
                  <a:ext uri="{FF2B5EF4-FFF2-40B4-BE49-F238E27FC236}">
                    <a16:creationId xmlns:a16="http://schemas.microsoft.com/office/drawing/2014/main" id="{268AC8E9-DF74-CEF0-C0DD-7B975D102731}"/>
                  </a:ext>
                </a:extLst>
              </p:cNvPr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cxnSp>
          <p:nvCxnSpPr>
            <p:cNvPr id="170" name="直線コネクタ 7">
              <a:extLst>
                <a:ext uri="{FF2B5EF4-FFF2-40B4-BE49-F238E27FC236}">
                  <a16:creationId xmlns:a16="http://schemas.microsoft.com/office/drawing/2014/main" id="{2CDBC473-17C5-F454-1E2A-921DAF86D08D}"/>
                </a:ext>
              </a:extLst>
            </p:cNvPr>
            <p:cNvCxnSpPr>
              <a:stCxn id="193" idx="0"/>
              <a:endCxn id="184" idx="0"/>
            </p:cNvCxnSpPr>
            <p:nvPr/>
          </p:nvCxnSpPr>
          <p:spPr>
            <a:xfrm>
              <a:off x="2151882" y="1368579"/>
              <a:ext cx="10809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1" name="グループ化 8">
              <a:extLst>
                <a:ext uri="{FF2B5EF4-FFF2-40B4-BE49-F238E27FC236}">
                  <a16:creationId xmlns:a16="http://schemas.microsoft.com/office/drawing/2014/main" id="{A5D72D48-B03F-667A-E39D-C0B7797503F0}"/>
                </a:ext>
              </a:extLst>
            </p:cNvPr>
            <p:cNvGrpSpPr/>
            <p:nvPr/>
          </p:nvGrpSpPr>
          <p:grpSpPr>
            <a:xfrm>
              <a:off x="2963372" y="1301367"/>
              <a:ext cx="309347" cy="958291"/>
              <a:chOff x="3051033" y="1039364"/>
              <a:chExt cx="371867" cy="905210"/>
            </a:xfrm>
          </p:grpSpPr>
          <p:sp>
            <p:nvSpPr>
              <p:cNvPr id="183" name="円/楕円 27">
                <a:extLst>
                  <a:ext uri="{FF2B5EF4-FFF2-40B4-BE49-F238E27FC236}">
                    <a16:creationId xmlns:a16="http://schemas.microsoft.com/office/drawing/2014/main" id="{6FA8E60E-B855-07E7-81F7-DEF05D32DE39}"/>
                  </a:ext>
                </a:extLst>
              </p:cNvPr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円弧 28">
                <a:extLst>
                  <a:ext uri="{FF2B5EF4-FFF2-40B4-BE49-F238E27FC236}">
                    <a16:creationId xmlns:a16="http://schemas.microsoft.com/office/drawing/2014/main" id="{3898962A-5686-C367-277D-E5D43F5F1572}"/>
                  </a:ext>
                </a:extLst>
              </p:cNvPr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円弧 29">
                <a:extLst>
                  <a:ext uri="{FF2B5EF4-FFF2-40B4-BE49-F238E27FC236}">
                    <a16:creationId xmlns:a16="http://schemas.microsoft.com/office/drawing/2014/main" id="{35A6519E-9876-E423-52C2-E798ED7975D9}"/>
                  </a:ext>
                </a:extLst>
              </p:cNvPr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円/楕円 30">
                <a:extLst>
                  <a:ext uri="{FF2B5EF4-FFF2-40B4-BE49-F238E27FC236}">
                    <a16:creationId xmlns:a16="http://schemas.microsoft.com/office/drawing/2014/main" id="{53F63FEA-B4EA-7DC2-A609-BEA715061020}"/>
                  </a:ext>
                </a:extLst>
              </p:cNvPr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円/楕円 31">
                <a:extLst>
                  <a:ext uri="{FF2B5EF4-FFF2-40B4-BE49-F238E27FC236}">
                    <a16:creationId xmlns:a16="http://schemas.microsoft.com/office/drawing/2014/main" id="{15001B3B-D7E3-205E-F345-56187245FAF2}"/>
                  </a:ext>
                </a:extLst>
              </p:cNvPr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円弧 32">
                <a:extLst>
                  <a:ext uri="{FF2B5EF4-FFF2-40B4-BE49-F238E27FC236}">
                    <a16:creationId xmlns:a16="http://schemas.microsoft.com/office/drawing/2014/main" id="{00CBFC61-563A-64C7-175A-1755C32E811A}"/>
                  </a:ext>
                </a:extLst>
              </p:cNvPr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円弧 33">
                <a:extLst>
                  <a:ext uri="{FF2B5EF4-FFF2-40B4-BE49-F238E27FC236}">
                    <a16:creationId xmlns:a16="http://schemas.microsoft.com/office/drawing/2014/main" id="{9157B14E-10FC-D757-23F0-32A5488FD300}"/>
                  </a:ext>
                </a:extLst>
              </p:cNvPr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円/楕円 34">
                <a:extLst>
                  <a:ext uri="{FF2B5EF4-FFF2-40B4-BE49-F238E27FC236}">
                    <a16:creationId xmlns:a16="http://schemas.microsoft.com/office/drawing/2014/main" id="{17205DFA-E13E-E0EA-5800-549D9F44B61C}"/>
                  </a:ext>
                </a:extLst>
              </p:cNvPr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円弧 35">
                <a:extLst>
                  <a:ext uri="{FF2B5EF4-FFF2-40B4-BE49-F238E27FC236}">
                    <a16:creationId xmlns:a16="http://schemas.microsoft.com/office/drawing/2014/main" id="{142B1242-C244-A354-6735-6E6C065D9501}"/>
                  </a:ext>
                </a:extLst>
              </p:cNvPr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cxnSp>
          <p:nvCxnSpPr>
            <p:cNvPr id="172" name="直線コネクタ 9 2">
              <a:extLst>
                <a:ext uri="{FF2B5EF4-FFF2-40B4-BE49-F238E27FC236}">
                  <a16:creationId xmlns:a16="http://schemas.microsoft.com/office/drawing/2014/main" id="{F6DC98F5-0091-F660-B622-E76BCDA3BED4}"/>
                </a:ext>
              </a:extLst>
            </p:cNvPr>
            <p:cNvCxnSpPr/>
            <p:nvPr/>
          </p:nvCxnSpPr>
          <p:spPr>
            <a:xfrm>
              <a:off x="1650968" y="2274417"/>
              <a:ext cx="2054216" cy="0"/>
            </a:xfrm>
            <a:prstGeom prst="line">
              <a:avLst/>
            </a:prstGeom>
            <a:ln w="1016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3">
              <a:extLst>
                <a:ext uri="{FF2B5EF4-FFF2-40B4-BE49-F238E27FC236}">
                  <a16:creationId xmlns:a16="http://schemas.microsoft.com/office/drawing/2014/main" id="{AE109948-4BA0-6E11-F68D-03ABC1C1A2B2}"/>
                </a:ext>
              </a:extLst>
            </p:cNvPr>
            <p:cNvCxnSpPr>
              <a:endCxn id="193" idx="0"/>
            </p:cNvCxnSpPr>
            <p:nvPr/>
          </p:nvCxnSpPr>
          <p:spPr>
            <a:xfrm>
              <a:off x="1702527" y="1031075"/>
              <a:ext cx="449355" cy="3375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4">
              <a:extLst>
                <a:ext uri="{FF2B5EF4-FFF2-40B4-BE49-F238E27FC236}">
                  <a16:creationId xmlns:a16="http://schemas.microsoft.com/office/drawing/2014/main" id="{632C5154-41A0-29A1-EFE4-05E1056FDB00}"/>
                </a:ext>
              </a:extLst>
            </p:cNvPr>
            <p:cNvCxnSpPr>
              <a:stCxn id="184" idx="0"/>
            </p:cNvCxnSpPr>
            <p:nvPr/>
          </p:nvCxnSpPr>
          <p:spPr>
            <a:xfrm flipV="1">
              <a:off x="3232867" y="1031075"/>
              <a:ext cx="472317" cy="3375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二等辺三角形 23">
              <a:extLst>
                <a:ext uri="{FF2B5EF4-FFF2-40B4-BE49-F238E27FC236}">
                  <a16:creationId xmlns:a16="http://schemas.microsoft.com/office/drawing/2014/main" id="{07CC3381-4916-6BA3-31B0-3C2038E16D73}"/>
                </a:ext>
              </a:extLst>
            </p:cNvPr>
            <p:cNvSpPr/>
            <p:nvPr/>
          </p:nvSpPr>
          <p:spPr>
            <a:xfrm rot="5400000">
              <a:off x="2611408" y="1297492"/>
              <a:ext cx="129608" cy="137737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二等辺三角形 24">
              <a:extLst>
                <a:ext uri="{FF2B5EF4-FFF2-40B4-BE49-F238E27FC236}">
                  <a16:creationId xmlns:a16="http://schemas.microsoft.com/office/drawing/2014/main" id="{88CAB647-9372-C02F-AF94-BE9689AE7290}"/>
                </a:ext>
              </a:extLst>
            </p:cNvPr>
            <p:cNvSpPr/>
            <p:nvPr/>
          </p:nvSpPr>
          <p:spPr>
            <a:xfrm rot="3152146">
              <a:off x="3423133" y="1132311"/>
              <a:ext cx="107697" cy="13503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二等辺三角形 25">
              <a:extLst>
                <a:ext uri="{FF2B5EF4-FFF2-40B4-BE49-F238E27FC236}">
                  <a16:creationId xmlns:a16="http://schemas.microsoft.com/office/drawing/2014/main" id="{317F53FA-F84F-EFD1-723E-82B083A375A8}"/>
                </a:ext>
              </a:extLst>
            </p:cNvPr>
            <p:cNvSpPr/>
            <p:nvPr/>
          </p:nvSpPr>
          <p:spPr>
            <a:xfrm rot="7583971">
              <a:off x="1863931" y="1132811"/>
              <a:ext cx="112445" cy="13251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178" name="図 86" descr="\begin{document}&#10;\begin{align*}&#10;t^a&#10;\end{align*}&#10;\end{document}">
              <a:extLst>
                <a:ext uri="{FF2B5EF4-FFF2-40B4-BE49-F238E27FC236}">
                  <a16:creationId xmlns:a16="http://schemas.microsoft.com/office/drawing/2014/main" id="{7DBA9170-FDF0-5682-5169-E3879BFB3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4343" y="2349140"/>
              <a:ext cx="211970" cy="219633"/>
            </a:xfrm>
            <a:prstGeom prst="rect">
              <a:avLst/>
            </a:prstGeom>
          </p:spPr>
        </p:pic>
        <p:pic>
          <p:nvPicPr>
            <p:cNvPr id="179" name="図 88" descr="\begin{document}&#10;\begin{align*}&#10;t^b&#10;\end{align*}&#10;\end{document}">
              <a:extLst>
                <a:ext uri="{FF2B5EF4-FFF2-40B4-BE49-F238E27FC236}">
                  <a16:creationId xmlns:a16="http://schemas.microsoft.com/office/drawing/2014/main" id="{7A12988F-77E1-7953-C988-D2F30B3BE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6409" y="2330673"/>
              <a:ext cx="192916" cy="272153"/>
            </a:xfrm>
            <a:prstGeom prst="rect">
              <a:avLst/>
            </a:prstGeom>
          </p:spPr>
        </p:pic>
        <p:pic>
          <p:nvPicPr>
            <p:cNvPr id="180" name="図 101" descr="\begin{document}&#10;\begin{align*}&#10;{\red t^a}&#10;\end{align*}&#10;\end{document}">
              <a:extLst>
                <a:ext uri="{FF2B5EF4-FFF2-40B4-BE49-F238E27FC236}">
                  <a16:creationId xmlns:a16="http://schemas.microsoft.com/office/drawing/2014/main" id="{CD6E7AAC-4617-4BF6-26BD-4FBA11F5ABEC}"/>
                </a:ext>
              </a:extLst>
            </p:cNvPr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0329" y="1056415"/>
              <a:ext cx="211970" cy="219633"/>
            </a:xfrm>
            <a:prstGeom prst="rect">
              <a:avLst/>
            </a:prstGeom>
          </p:spPr>
        </p:pic>
        <p:pic>
          <p:nvPicPr>
            <p:cNvPr id="181" name="図 102" descr="\begin{document}&#10;\begin{align*}&#10;{\green t^b}&#10;\end{align*}&#10;\end{document}">
              <a:extLst>
                <a:ext uri="{FF2B5EF4-FFF2-40B4-BE49-F238E27FC236}">
                  <a16:creationId xmlns:a16="http://schemas.microsoft.com/office/drawing/2014/main" id="{97F6A9C9-5FFF-F4D7-F6ED-67020BBD3076}"/>
                </a:ext>
              </a:extLst>
            </p:cNvPr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3859" y="1056415"/>
              <a:ext cx="192916" cy="272153"/>
            </a:xfrm>
            <a:prstGeom prst="rect">
              <a:avLst/>
            </a:prstGeom>
          </p:spPr>
        </p:pic>
        <p:pic>
          <p:nvPicPr>
            <p:cNvPr id="182" name="図 105" descr="\begin{document}&#10;\begin{align*}&#10;\bar u^k({\green t^b})^{kj} ({\red t^a})^{ji} u^i&#10;\end{align*}&#10;\end{document}">
              <a:extLst>
                <a:ext uri="{FF2B5EF4-FFF2-40B4-BE49-F238E27FC236}">
                  <a16:creationId xmlns:a16="http://schemas.microsoft.com/office/drawing/2014/main" id="{5E6728A5-BDF8-557B-C338-42691E090C97}"/>
                </a:ext>
              </a:extLst>
            </p:cNvPr>
            <p:cNvPicPr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2774697"/>
              <a:ext cx="1848184" cy="346160"/>
            </a:xfrm>
            <a:prstGeom prst="rect">
              <a:avLst/>
            </a:prstGeom>
          </p:spPr>
        </p:pic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04A9F4CD-E4C4-BA27-1DBD-5174B1082D1D}"/>
              </a:ext>
            </a:extLst>
          </p:cNvPr>
          <p:cNvGrpSpPr/>
          <p:nvPr/>
        </p:nvGrpSpPr>
        <p:grpSpPr>
          <a:xfrm>
            <a:off x="8669634" y="4251067"/>
            <a:ext cx="2939408" cy="2407401"/>
            <a:chOff x="5187447" y="2766292"/>
            <a:chExt cx="3951501" cy="3236314"/>
          </a:xfrm>
        </p:grpSpPr>
        <p:sp>
          <p:nvSpPr>
            <p:cNvPr id="203" name="円/楕円 16">
              <a:extLst>
                <a:ext uri="{FF2B5EF4-FFF2-40B4-BE49-F238E27FC236}">
                  <a16:creationId xmlns:a16="http://schemas.microsoft.com/office/drawing/2014/main" id="{21559B3E-FED8-440B-D7D9-B59933E0C50A}"/>
                </a:ext>
              </a:extLst>
            </p:cNvPr>
            <p:cNvSpPr/>
            <p:nvPr/>
          </p:nvSpPr>
          <p:spPr>
            <a:xfrm>
              <a:off x="5767849" y="3958335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円/楕円 21">
              <a:extLst>
                <a:ext uri="{FF2B5EF4-FFF2-40B4-BE49-F238E27FC236}">
                  <a16:creationId xmlns:a16="http://schemas.microsoft.com/office/drawing/2014/main" id="{B48209FD-709B-5E7B-2233-AC812ED093E1}"/>
                </a:ext>
              </a:extLst>
            </p:cNvPr>
            <p:cNvSpPr/>
            <p:nvPr/>
          </p:nvSpPr>
          <p:spPr>
            <a:xfrm>
              <a:off x="5381930" y="5477497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05" name="円/楕円 25">
              <a:extLst>
                <a:ext uri="{FF2B5EF4-FFF2-40B4-BE49-F238E27FC236}">
                  <a16:creationId xmlns:a16="http://schemas.microsoft.com/office/drawing/2014/main" id="{6C8865DC-BF42-F215-C5B8-BF288A7B798F}"/>
                </a:ext>
              </a:extLst>
            </p:cNvPr>
            <p:cNvSpPr/>
            <p:nvPr/>
          </p:nvSpPr>
          <p:spPr>
            <a:xfrm>
              <a:off x="5962331" y="4775354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円/楕円 28">
              <a:extLst>
                <a:ext uri="{FF2B5EF4-FFF2-40B4-BE49-F238E27FC236}">
                  <a16:creationId xmlns:a16="http://schemas.microsoft.com/office/drawing/2014/main" id="{54F33285-3C7B-91E7-7C4B-3B07E856B96D}"/>
                </a:ext>
              </a:extLst>
            </p:cNvPr>
            <p:cNvSpPr/>
            <p:nvPr/>
          </p:nvSpPr>
          <p:spPr>
            <a:xfrm>
              <a:off x="5187447" y="4483207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7" name="円/楕円 30">
              <a:extLst>
                <a:ext uri="{FF2B5EF4-FFF2-40B4-BE49-F238E27FC236}">
                  <a16:creationId xmlns:a16="http://schemas.microsoft.com/office/drawing/2014/main" id="{936B51E6-8CEC-7338-7209-8EA45A30821C}"/>
                </a:ext>
              </a:extLst>
            </p:cNvPr>
            <p:cNvSpPr/>
            <p:nvPr/>
          </p:nvSpPr>
          <p:spPr>
            <a:xfrm>
              <a:off x="5585914" y="3217541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8" name="円/楕円 63">
              <a:extLst>
                <a:ext uri="{FF2B5EF4-FFF2-40B4-BE49-F238E27FC236}">
                  <a16:creationId xmlns:a16="http://schemas.microsoft.com/office/drawing/2014/main" id="{479E8DD0-8C13-84B6-2962-723679412AA9}"/>
                </a:ext>
              </a:extLst>
            </p:cNvPr>
            <p:cNvSpPr/>
            <p:nvPr/>
          </p:nvSpPr>
          <p:spPr>
            <a:xfrm>
              <a:off x="6570960" y="3415488"/>
              <a:ext cx="579233" cy="579234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00" dirty="0"/>
            </a:p>
          </p:txBody>
        </p:sp>
        <p:sp>
          <p:nvSpPr>
            <p:cNvPr id="209" name="円/楕円 17">
              <a:extLst>
                <a:ext uri="{FF2B5EF4-FFF2-40B4-BE49-F238E27FC236}">
                  <a16:creationId xmlns:a16="http://schemas.microsoft.com/office/drawing/2014/main" id="{5E862462-4F63-116D-EC2D-7329A24ACE8D}"/>
                </a:ext>
              </a:extLst>
            </p:cNvPr>
            <p:cNvSpPr/>
            <p:nvPr/>
          </p:nvSpPr>
          <p:spPr>
            <a:xfrm>
              <a:off x="7705490" y="3714896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0" name="円/楕円 18">
              <a:extLst>
                <a:ext uri="{FF2B5EF4-FFF2-40B4-BE49-F238E27FC236}">
                  <a16:creationId xmlns:a16="http://schemas.microsoft.com/office/drawing/2014/main" id="{E8B7E276-1E31-BAAA-B156-13DCD98E5FB9}"/>
                </a:ext>
              </a:extLst>
            </p:cNvPr>
            <p:cNvSpPr/>
            <p:nvPr/>
          </p:nvSpPr>
          <p:spPr>
            <a:xfrm>
              <a:off x="8685005" y="4912401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1" name="円/楕円 19">
              <a:extLst>
                <a:ext uri="{FF2B5EF4-FFF2-40B4-BE49-F238E27FC236}">
                  <a16:creationId xmlns:a16="http://schemas.microsoft.com/office/drawing/2014/main" id="{08E885AA-E28A-C081-C078-23FD1BE86CBA}"/>
                </a:ext>
              </a:extLst>
            </p:cNvPr>
            <p:cNvSpPr/>
            <p:nvPr/>
          </p:nvSpPr>
          <p:spPr>
            <a:xfrm>
              <a:off x="8853236" y="3475252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円/楕円 20">
              <a:extLst>
                <a:ext uri="{FF2B5EF4-FFF2-40B4-BE49-F238E27FC236}">
                  <a16:creationId xmlns:a16="http://schemas.microsoft.com/office/drawing/2014/main" id="{22012ECF-AAE8-AD4F-AF3D-9837B4FFB91C}"/>
                </a:ext>
              </a:extLst>
            </p:cNvPr>
            <p:cNvSpPr/>
            <p:nvPr/>
          </p:nvSpPr>
          <p:spPr>
            <a:xfrm>
              <a:off x="8549282" y="4281154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3" name="円/楕円 22">
              <a:extLst>
                <a:ext uri="{FF2B5EF4-FFF2-40B4-BE49-F238E27FC236}">
                  <a16:creationId xmlns:a16="http://schemas.microsoft.com/office/drawing/2014/main" id="{95A01867-907C-D73A-8056-1AF7987AFE8B}"/>
                </a:ext>
              </a:extLst>
            </p:cNvPr>
            <p:cNvSpPr/>
            <p:nvPr/>
          </p:nvSpPr>
          <p:spPr>
            <a:xfrm>
              <a:off x="6909340" y="3070563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4" name="円/楕円 26">
              <a:extLst>
                <a:ext uri="{FF2B5EF4-FFF2-40B4-BE49-F238E27FC236}">
                  <a16:creationId xmlns:a16="http://schemas.microsoft.com/office/drawing/2014/main" id="{73D354A4-0444-3B6E-A4E4-FFB18EDB5DF0}"/>
                </a:ext>
              </a:extLst>
            </p:cNvPr>
            <p:cNvSpPr/>
            <p:nvPr/>
          </p:nvSpPr>
          <p:spPr>
            <a:xfrm>
              <a:off x="6844244" y="4293087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5" name="円/楕円 27">
              <a:extLst>
                <a:ext uri="{FF2B5EF4-FFF2-40B4-BE49-F238E27FC236}">
                  <a16:creationId xmlns:a16="http://schemas.microsoft.com/office/drawing/2014/main" id="{C03D2441-8F04-662E-AC0B-EA6AB0620744}"/>
                </a:ext>
              </a:extLst>
            </p:cNvPr>
            <p:cNvSpPr/>
            <p:nvPr/>
          </p:nvSpPr>
          <p:spPr>
            <a:xfrm>
              <a:off x="7896742" y="4330871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円/楕円 29">
              <a:extLst>
                <a:ext uri="{FF2B5EF4-FFF2-40B4-BE49-F238E27FC236}">
                  <a16:creationId xmlns:a16="http://schemas.microsoft.com/office/drawing/2014/main" id="{7FD2A035-F50F-6E57-C902-852655C48819}"/>
                </a:ext>
              </a:extLst>
            </p:cNvPr>
            <p:cNvSpPr/>
            <p:nvPr/>
          </p:nvSpPr>
          <p:spPr>
            <a:xfrm>
              <a:off x="7608249" y="5162878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円/楕円 23">
              <a:extLst>
                <a:ext uri="{FF2B5EF4-FFF2-40B4-BE49-F238E27FC236}">
                  <a16:creationId xmlns:a16="http://schemas.microsoft.com/office/drawing/2014/main" id="{EBF080DC-B196-A064-6570-87652B064E67}"/>
                </a:ext>
              </a:extLst>
            </p:cNvPr>
            <p:cNvSpPr/>
            <p:nvPr/>
          </p:nvSpPr>
          <p:spPr>
            <a:xfrm>
              <a:off x="8944466" y="2916131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円/楕円 24">
              <a:extLst>
                <a:ext uri="{FF2B5EF4-FFF2-40B4-BE49-F238E27FC236}">
                  <a16:creationId xmlns:a16="http://schemas.microsoft.com/office/drawing/2014/main" id="{448D76D2-94FC-E0AF-BADD-98B5F31E35EB}"/>
                </a:ext>
              </a:extLst>
            </p:cNvPr>
            <p:cNvSpPr/>
            <p:nvPr/>
          </p:nvSpPr>
          <p:spPr>
            <a:xfrm>
              <a:off x="7899401" y="2766292"/>
              <a:ext cx="194482" cy="194482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円/楕円 63">
              <a:extLst>
                <a:ext uri="{FF2B5EF4-FFF2-40B4-BE49-F238E27FC236}">
                  <a16:creationId xmlns:a16="http://schemas.microsoft.com/office/drawing/2014/main" id="{6CEE2A60-FF95-0BE2-E3E8-476B2EEA5F44}"/>
                </a:ext>
              </a:extLst>
            </p:cNvPr>
            <p:cNvSpPr/>
            <p:nvPr/>
          </p:nvSpPr>
          <p:spPr>
            <a:xfrm>
              <a:off x="6893294" y="4655530"/>
              <a:ext cx="579233" cy="579234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2E245D7D-762B-D8BD-C822-F4E6888FA69B}"/>
                </a:ext>
              </a:extLst>
            </p:cNvPr>
            <p:cNvSpPr/>
            <p:nvPr/>
          </p:nvSpPr>
          <p:spPr>
            <a:xfrm rot="1569196">
              <a:off x="5437570" y="4504243"/>
              <a:ext cx="687676" cy="1498363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5F2DC675-93D6-6947-29AB-78955B052BF7}"/>
                </a:ext>
              </a:extLst>
            </p:cNvPr>
            <p:cNvSpPr/>
            <p:nvPr/>
          </p:nvSpPr>
          <p:spPr>
            <a:xfrm rot="1569196">
              <a:off x="6448033" y="2773732"/>
              <a:ext cx="922375" cy="1498363"/>
            </a:xfrm>
            <a:prstGeom prst="ellipse">
              <a:avLst/>
            </a:prstGeom>
            <a:noFill/>
            <a:ln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E35176CE-40F9-C50F-9526-32C81DC34694}"/>
                </a:ext>
              </a:extLst>
            </p:cNvPr>
            <p:cNvSpPr/>
            <p:nvPr/>
          </p:nvSpPr>
          <p:spPr>
            <a:xfrm rot="7441251">
              <a:off x="6985402" y="4339350"/>
              <a:ext cx="922374" cy="1498363"/>
            </a:xfrm>
            <a:prstGeom prst="ellipse">
              <a:avLst/>
            </a:prstGeom>
            <a:noFill/>
            <a:ln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B306D68E-A8D3-35C1-9419-87D12873E6A3}"/>
                </a:ext>
              </a:extLst>
            </p:cNvPr>
            <p:cNvSpPr/>
            <p:nvPr/>
          </p:nvSpPr>
          <p:spPr>
            <a:xfrm rot="18675945">
              <a:off x="7092855" y="2783612"/>
              <a:ext cx="687676" cy="1498363"/>
            </a:xfrm>
            <a:prstGeom prst="ellipse">
              <a:avLst/>
            </a:prstGeom>
            <a:noFill/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B4E2F93F-82AB-44E3-454A-00868FAEDE48}"/>
                </a:ext>
              </a:extLst>
            </p:cNvPr>
            <p:cNvSpPr/>
            <p:nvPr/>
          </p:nvSpPr>
          <p:spPr>
            <a:xfrm rot="1126746">
              <a:off x="7557489" y="4121667"/>
              <a:ext cx="687676" cy="1498363"/>
            </a:xfrm>
            <a:prstGeom prst="ellipse">
              <a:avLst/>
            </a:prstGeom>
            <a:noFill/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119C4375-2876-F94E-E1D5-601EBC9DDC13}"/>
                </a:ext>
              </a:extLst>
            </p:cNvPr>
            <p:cNvSpPr txBox="1"/>
            <p:nvPr/>
          </p:nvSpPr>
          <p:spPr>
            <a:xfrm>
              <a:off x="6547817" y="3508790"/>
              <a:ext cx="940651" cy="357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chemeClr val="bg1"/>
                  </a:solidFill>
                </a:rPr>
                <a:t>Imp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C81C7E3D-1F8A-0E48-DD95-3CDADF46011C}"/>
                </a:ext>
              </a:extLst>
            </p:cNvPr>
            <p:cNvSpPr txBox="1"/>
            <p:nvPr/>
          </p:nvSpPr>
          <p:spPr>
            <a:xfrm>
              <a:off x="6909824" y="4730325"/>
              <a:ext cx="940651" cy="357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chemeClr val="bg1"/>
                  </a:solidFill>
                </a:rPr>
                <a:t>Imp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255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037EA1D-2337-6473-D029-0DF51B811635}"/>
              </a:ext>
            </a:extLst>
          </p:cNvPr>
          <p:cNvSpPr txBox="1"/>
          <p:nvPr/>
        </p:nvSpPr>
        <p:spPr>
          <a:xfrm>
            <a:off x="6372974" y="5401360"/>
            <a:ext cx="60951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“Global Lambda polarization,” </a:t>
            </a:r>
            <a:r>
              <a:rPr lang="fr-FR" altLang="ja-JP" dirty="0"/>
              <a:t>STAR Collaboration</a:t>
            </a:r>
          </a:p>
          <a:p>
            <a:r>
              <a:rPr lang="fr-FR" altLang="ja-JP" dirty="0"/>
              <a:t>Nature 548, 62-65 (2017); PRC108,014910(2023)</a:t>
            </a:r>
            <a:endParaRPr lang="en-US" altLang="ja-JP" dirty="0"/>
          </a:p>
          <a:p>
            <a:r>
              <a:rPr lang="en-US" altLang="ja-JP" dirty="0"/>
              <a:t>“Charge-Dependent Directed Flow,” ALICE, PRL 125 (2020) STAR collaboration, PRX 14, 011028 (2024)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8C5F37-CA5B-FEE6-1AAA-102FB3C061EB}"/>
              </a:ext>
            </a:extLst>
          </p:cNvPr>
          <p:cNvSpPr txBox="1"/>
          <p:nvPr/>
        </p:nvSpPr>
        <p:spPr>
          <a:xfrm>
            <a:off x="821932" y="381743"/>
            <a:ext cx="1034770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Hard probes in magnetic fields</a:t>
            </a:r>
          </a:p>
          <a:p>
            <a:endParaRPr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Photons/dileptons from vacuum to medium effects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3200" dirty="0"/>
              <a:t>Heavy quarks</a:t>
            </a:r>
            <a:endParaRPr kumimoji="1" lang="ja-JP" alt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57239F-B8F9-6F15-9E03-7425FCB2A01F}"/>
              </a:ext>
            </a:extLst>
          </p:cNvPr>
          <p:cNvSpPr txBox="1"/>
          <p:nvPr/>
        </p:nvSpPr>
        <p:spPr>
          <a:xfrm>
            <a:off x="821932" y="3446980"/>
            <a:ext cx="608692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Soft probes in magnetic fields</a:t>
            </a:r>
          </a:p>
          <a:p>
            <a:endParaRPr lang="en-US" altLang="ja-JP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Magnetohydrodynamics (MHD)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ja-JP" sz="3200" dirty="0"/>
              <a:t>Spin magnetohydrodynamics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Magneto-vortical matter</a:t>
            </a:r>
            <a:endParaRPr kumimoji="1" lang="ja-JP" altLang="en-US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DC3632-5525-5476-C3E6-642C31D20884}"/>
              </a:ext>
            </a:extLst>
          </p:cNvPr>
          <p:cNvSpPr txBox="1"/>
          <p:nvPr/>
        </p:nvSpPr>
        <p:spPr>
          <a:xfrm>
            <a:off x="6268518" y="2088625"/>
            <a:ext cx="60951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“Linearly Polarized Photon Collisions,” STAR collaboration, </a:t>
            </a:r>
          </a:p>
          <a:p>
            <a:r>
              <a:rPr lang="en-US" altLang="ja-JP" dirty="0"/>
              <a:t>PRL 127, 052302 (2021)</a:t>
            </a:r>
          </a:p>
          <a:p>
            <a:r>
              <a:rPr lang="en-US" altLang="ja-JP" dirty="0"/>
              <a:t>“Directed Flow of </a:t>
            </a:r>
            <a:r>
              <a:rPr lang="ja-JP" altLang="en-US" dirty="0"/>
              <a:t>𝐷</a:t>
            </a:r>
            <a:r>
              <a:rPr lang="en-US" altLang="ja-JP" baseline="30000" dirty="0"/>
              <a:t>0</a:t>
            </a:r>
            <a:r>
              <a:rPr lang="en-US" altLang="ja-JP" dirty="0"/>
              <a:t> and ‾</a:t>
            </a:r>
            <a:r>
              <a:rPr lang="ja-JP" altLang="en-US" dirty="0"/>
              <a:t>𝐷</a:t>
            </a:r>
            <a:r>
              <a:rPr lang="en-US" altLang="ja-JP" baseline="30000" dirty="0"/>
              <a:t>0</a:t>
            </a:r>
            <a:r>
              <a:rPr lang="en-US" altLang="ja-JP" dirty="0"/>
              <a:t> ,” STAR collaboration, </a:t>
            </a:r>
          </a:p>
          <a:p>
            <a:r>
              <a:rPr lang="en-US" altLang="ja-JP" dirty="0"/>
              <a:t>PRL 123, 162301 (2019)</a:t>
            </a:r>
          </a:p>
        </p:txBody>
      </p:sp>
    </p:spTree>
    <p:extLst>
      <p:ext uri="{BB962C8B-B14F-4D97-AF65-F5344CB8AC3E}">
        <p14:creationId xmlns:p14="http://schemas.microsoft.com/office/powerpoint/2010/main" val="1282591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53C293-833C-496C-B4E9-A41FE1A8A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289" y="1124745"/>
            <a:ext cx="6120680" cy="37489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CBCD47-58F4-59BD-B947-F4690A6850A7}"/>
              </a:ext>
            </a:extLst>
          </p:cNvPr>
          <p:cNvSpPr txBox="1"/>
          <p:nvPr/>
        </p:nvSpPr>
        <p:spPr>
          <a:xfrm>
            <a:off x="2342289" y="5661249"/>
            <a:ext cx="53762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00B0F0"/>
                </a:solidFill>
              </a:rPr>
              <a:t>New </a:t>
            </a:r>
            <a:r>
              <a:rPr lang="en-US" altLang="ja-JP" sz="2400" b="1" u="sng" dirty="0">
                <a:solidFill>
                  <a:srgbClr val="00B0F0"/>
                </a:solidFill>
              </a:rPr>
              <a:t>quantum critical point</a:t>
            </a:r>
            <a:r>
              <a:rPr lang="en-US" altLang="ja-JP" sz="2400" b="1" dirty="0">
                <a:solidFill>
                  <a:srgbClr val="00B0F0"/>
                </a:solidFill>
              </a:rPr>
              <a:t>:</a:t>
            </a:r>
            <a:r>
              <a:rPr lang="ja-JP" altLang="en-US" sz="2400" b="1" dirty="0">
                <a:solidFill>
                  <a:srgbClr val="00B0F0"/>
                </a:solidFill>
              </a:rPr>
              <a:t> </a:t>
            </a:r>
            <a:r>
              <a:rPr lang="en-US" altLang="ja-JP" sz="2400" b="1" dirty="0">
                <a:solidFill>
                  <a:srgbClr val="00B0F0"/>
                </a:solidFill>
              </a:rPr>
              <a:t>Switch</a:t>
            </a:r>
            <a:r>
              <a:rPr lang="ja-JP" altLang="en-US" sz="2400" b="1" dirty="0">
                <a:solidFill>
                  <a:srgbClr val="00B0F0"/>
                </a:solidFill>
              </a:rPr>
              <a:t> </a:t>
            </a:r>
            <a:r>
              <a:rPr lang="en-US" altLang="ja-JP" sz="2400" b="1" dirty="0">
                <a:solidFill>
                  <a:srgbClr val="00B0F0"/>
                </a:solidFill>
              </a:rPr>
              <a:t>over</a:t>
            </a:r>
            <a:r>
              <a:rPr lang="ja-JP" altLang="en-US" sz="2400" b="1" dirty="0">
                <a:solidFill>
                  <a:srgbClr val="00B0F0"/>
                </a:solidFill>
              </a:rPr>
              <a:t> </a:t>
            </a:r>
            <a:endParaRPr lang="en-US" altLang="ja-JP" sz="2400" b="1" dirty="0">
              <a:solidFill>
                <a:srgbClr val="00B0F0"/>
              </a:solidFill>
            </a:endParaRPr>
          </a:p>
          <a:p>
            <a:r>
              <a:rPr lang="en-US" altLang="ja-JP" sz="2400" b="1" dirty="0">
                <a:solidFill>
                  <a:srgbClr val="00B0F0"/>
                </a:solidFill>
              </a:rPr>
              <a:t>between the true </a:t>
            </a:r>
            <a:r>
              <a:rPr lang="en-US" altLang="ja-JP" sz="2400" b="1" dirty="0" err="1">
                <a:solidFill>
                  <a:srgbClr val="00B0F0"/>
                </a:solidFill>
              </a:rPr>
              <a:t>vacua</a:t>
            </a:r>
            <a:r>
              <a:rPr lang="en-US" altLang="ja-JP" sz="2400" b="1" dirty="0">
                <a:solidFill>
                  <a:srgbClr val="00B0F0"/>
                </a:solidFill>
              </a:rPr>
              <a:t> at zero 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0673F2F-149E-08C7-C9EF-8122BDC06CB8}"/>
              </a:ext>
            </a:extLst>
          </p:cNvPr>
          <p:cNvCxnSpPr/>
          <p:nvPr/>
        </p:nvCxnSpPr>
        <p:spPr>
          <a:xfrm flipV="1">
            <a:off x="4286505" y="5013176"/>
            <a:ext cx="0" cy="576064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FA0F386-EE3A-5D99-E4A3-44EC9D5DE6F0}"/>
              </a:ext>
            </a:extLst>
          </p:cNvPr>
          <p:cNvSpPr txBox="1"/>
          <p:nvPr/>
        </p:nvSpPr>
        <p:spPr>
          <a:xfrm>
            <a:off x="3116177" y="332532"/>
            <a:ext cx="6183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Phase diagram extracted from the results</a:t>
            </a:r>
            <a:endParaRPr lang="ja-JP" altLang="en-US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EC0CBA-393D-816B-33FC-EBEB2F6FEC99}"/>
              </a:ext>
            </a:extLst>
          </p:cNvPr>
          <p:cNvSpPr txBox="1"/>
          <p:nvPr/>
        </p:nvSpPr>
        <p:spPr>
          <a:xfrm>
            <a:off x="7835329" y="5142665"/>
            <a:ext cx="40981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/>
              <a:t>KH, Suenaga, Suzuki, Yasui, </a:t>
            </a:r>
            <a:r>
              <a:rPr lang="en-US" altLang="ja-JP" sz="1800" dirty="0">
                <a:hlinkClick r:id="rId3"/>
              </a:rPr>
              <a:t>2211.16150</a:t>
            </a:r>
            <a:endParaRPr lang="en-US" altLang="ja-JP" sz="1800" dirty="0"/>
          </a:p>
        </p:txBody>
      </p:sp>
    </p:spTree>
    <p:extLst>
      <p:ext uri="{BB962C8B-B14F-4D97-AF65-F5344CB8AC3E}">
        <p14:creationId xmlns:p14="http://schemas.microsoft.com/office/powerpoint/2010/main" val="34948294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0536D11-28D3-4D03-61C6-EF4789A6DB14}"/>
              </a:ext>
            </a:extLst>
          </p:cNvPr>
          <p:cNvSpPr txBox="1"/>
          <p:nvPr/>
        </p:nvSpPr>
        <p:spPr>
          <a:xfrm>
            <a:off x="6741249" y="5956324"/>
            <a:ext cx="60951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“Charge-Dependent Directed Flow,” </a:t>
            </a:r>
          </a:p>
          <a:p>
            <a:r>
              <a:rPr lang="en-US" altLang="ja-JP" dirty="0">
                <a:hlinkClick r:id="rId2"/>
              </a:rPr>
              <a:t>ALICE, PRL 125 (2020)</a:t>
            </a:r>
            <a:r>
              <a:rPr lang="en-US" altLang="ja-JP" dirty="0"/>
              <a:t>,     </a:t>
            </a:r>
            <a:r>
              <a:rPr lang="en-US" altLang="ja-JP" dirty="0">
                <a:hlinkClick r:id="rId3"/>
              </a:rPr>
              <a:t>STAR, PRX 14 (2024)</a:t>
            </a:r>
            <a:endParaRPr lang="en-US" altLang="ja-JP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F57B14-CE2D-B896-D80D-E28E5F14FB7E}"/>
              </a:ext>
            </a:extLst>
          </p:cNvPr>
          <p:cNvSpPr txBox="1"/>
          <p:nvPr/>
        </p:nvSpPr>
        <p:spPr>
          <a:xfrm>
            <a:off x="771469" y="159085"/>
            <a:ext cx="964879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How hydro evolves in magnetic and </a:t>
            </a:r>
            <a:r>
              <a:rPr lang="en-US" altLang="ja-JP" sz="3600" dirty="0"/>
              <a:t>vortical </a:t>
            </a:r>
            <a:r>
              <a:rPr kumimoji="1" lang="en-US" altLang="ja-JP" sz="3600" dirty="0"/>
              <a:t>fields</a:t>
            </a:r>
          </a:p>
          <a:p>
            <a:endParaRPr lang="en-US" altLang="ja-JP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600" dirty="0"/>
              <a:t>Magnetohydrodynamics (MHD)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ja-JP" sz="3600" dirty="0"/>
              <a:t>Spin magnetohydrodynamics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600" dirty="0"/>
              <a:t>Magneto-vortical matter</a:t>
            </a:r>
            <a:endParaRPr kumimoji="1" lang="ja-JP" altLang="en-US" sz="36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F3AFB1E-1495-E583-F79F-059CAB7E4EE3}"/>
              </a:ext>
            </a:extLst>
          </p:cNvPr>
          <p:cNvGrpSpPr/>
          <p:nvPr/>
        </p:nvGrpSpPr>
        <p:grpSpPr>
          <a:xfrm>
            <a:off x="2248150" y="2956689"/>
            <a:ext cx="3568398" cy="3029737"/>
            <a:chOff x="1295569" y="1628800"/>
            <a:chExt cx="4456471" cy="378375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BDE913-A101-A75A-BBAF-CB0719DE67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5569" y="1628800"/>
              <a:ext cx="4298143" cy="331236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1D4A34D-1B0B-E70E-EC58-AB1DF4C70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67744" y="4979042"/>
              <a:ext cx="3484296" cy="433511"/>
            </a:xfrm>
            <a:prstGeom prst="rect">
              <a:avLst/>
            </a:prstGeom>
          </p:spPr>
        </p:pic>
      </p:grpSp>
      <p:pic>
        <p:nvPicPr>
          <p:cNvPr id="10" name="Picture 9" descr="A magazine cover with a circular design&#10;&#10;Description automatically generated">
            <a:extLst>
              <a:ext uri="{FF2B5EF4-FFF2-40B4-BE49-F238E27FC236}">
                <a16:creationId xmlns:a16="http://schemas.microsoft.com/office/drawing/2014/main" id="{F6F177E9-D7B0-718B-CF77-C8CE376D3C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40" y="3681674"/>
            <a:ext cx="1442914" cy="18919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501A77-C712-D5EF-8920-F57E6829FFCA}"/>
              </a:ext>
            </a:extLst>
          </p:cNvPr>
          <p:cNvSpPr txBox="1"/>
          <p:nvPr/>
        </p:nvSpPr>
        <p:spPr>
          <a:xfrm>
            <a:off x="756213" y="5817825"/>
            <a:ext cx="50072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STAR (2007 – 2017, 2018, 2023)</a:t>
            </a:r>
          </a:p>
          <a:p>
            <a:r>
              <a:rPr lang="en-US" altLang="ja-JP" dirty="0"/>
              <a:t>“Global Lambda polarization,” </a:t>
            </a:r>
            <a:r>
              <a:rPr lang="fr-FR" altLang="ja-JP" dirty="0"/>
              <a:t>STAR Collaboration</a:t>
            </a:r>
          </a:p>
          <a:p>
            <a:r>
              <a:rPr lang="fr-FR" altLang="ja-JP" dirty="0"/>
              <a:t>Nature 548, 62-65 (2017); PRC108,014910(2023)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277F0C8-5379-330A-67A0-255E62FE85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98259" y="2556579"/>
            <a:ext cx="2718897" cy="30387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0C2F3D7-3068-71F5-070A-3E061582D8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1639" y="3220073"/>
            <a:ext cx="5338977" cy="269607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137E4B-11C2-F020-8A34-3DB9A58A626C}"/>
              </a:ext>
            </a:extLst>
          </p:cNvPr>
          <p:cNvSpPr txBox="1"/>
          <p:nvPr/>
        </p:nvSpPr>
        <p:spPr>
          <a:xfrm>
            <a:off x="8226804" y="1492641"/>
            <a:ext cx="3118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Talk by C. Nonaka and A. Dash</a:t>
            </a:r>
            <a:endParaRPr kumimoji="1" lang="ja-JP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057024-A9A1-24D0-3DEA-1B21CD53046D}"/>
              </a:ext>
            </a:extLst>
          </p:cNvPr>
          <p:cNvSpPr txBox="1"/>
          <p:nvPr/>
        </p:nvSpPr>
        <p:spPr>
          <a:xfrm>
            <a:off x="8288315" y="2556579"/>
            <a:ext cx="38568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Talk by H. Z. Huang and S. Sharma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61572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38B71C-8DE5-4E08-A260-B1FD28F58AAD}"/>
              </a:ext>
            </a:extLst>
          </p:cNvPr>
          <p:cNvSpPr txBox="1"/>
          <p:nvPr/>
        </p:nvSpPr>
        <p:spPr>
          <a:xfrm>
            <a:off x="2235777" y="313492"/>
            <a:ext cx="7720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Hydrodynamics behavior of the quark-gluon plasma</a:t>
            </a:r>
            <a:endParaRPr lang="ja-JP" altLang="en-US" sz="2800" dirty="0">
              <a:solidFill>
                <a:srgbClr val="00B0F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5E29C05-DA8E-4940-BF0A-C209D283327A}"/>
              </a:ext>
            </a:extLst>
          </p:cNvPr>
          <p:cNvCxnSpPr>
            <a:cxnSpLocks/>
          </p:cNvCxnSpPr>
          <p:nvPr/>
        </p:nvCxnSpPr>
        <p:spPr>
          <a:xfrm flipV="1">
            <a:off x="3844010" y="4988945"/>
            <a:ext cx="443308" cy="578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39149BD-2A5F-4A23-B718-38EFC0AAB63E}"/>
              </a:ext>
            </a:extLst>
          </p:cNvPr>
          <p:cNvCxnSpPr>
            <a:cxnSpLocks/>
          </p:cNvCxnSpPr>
          <p:nvPr/>
        </p:nvCxnSpPr>
        <p:spPr>
          <a:xfrm flipV="1">
            <a:off x="3526371" y="5044890"/>
            <a:ext cx="133207" cy="567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113E92-F380-450B-A160-9FE664C088A9}"/>
              </a:ext>
            </a:extLst>
          </p:cNvPr>
          <p:cNvCxnSpPr>
            <a:cxnSpLocks/>
          </p:cNvCxnSpPr>
          <p:nvPr/>
        </p:nvCxnSpPr>
        <p:spPr>
          <a:xfrm flipV="1">
            <a:off x="3819098" y="5678561"/>
            <a:ext cx="609600" cy="449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B37D23-81F8-4D3B-A773-8F096E24136A}"/>
              </a:ext>
            </a:extLst>
          </p:cNvPr>
          <p:cNvCxnSpPr>
            <a:cxnSpLocks/>
          </p:cNvCxnSpPr>
          <p:nvPr/>
        </p:nvCxnSpPr>
        <p:spPr>
          <a:xfrm flipH="1" flipV="1">
            <a:off x="3786854" y="5044890"/>
            <a:ext cx="432048" cy="564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C8E803F-4058-4243-9E68-A8A14FB5B5C3}"/>
              </a:ext>
            </a:extLst>
          </p:cNvPr>
          <p:cNvCxnSpPr>
            <a:cxnSpLocks/>
          </p:cNvCxnSpPr>
          <p:nvPr/>
        </p:nvCxnSpPr>
        <p:spPr>
          <a:xfrm flipH="1" flipV="1">
            <a:off x="3189556" y="5231140"/>
            <a:ext cx="331965" cy="706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269A378-73B5-480F-966F-955F5F130BED}"/>
              </a:ext>
            </a:extLst>
          </p:cNvPr>
          <p:cNvCxnSpPr>
            <a:cxnSpLocks/>
          </p:cNvCxnSpPr>
          <p:nvPr/>
        </p:nvCxnSpPr>
        <p:spPr>
          <a:xfrm flipV="1">
            <a:off x="3284493" y="5779062"/>
            <a:ext cx="750168" cy="104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A562207-2325-463A-9EB5-8039AD14A68C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6602" y="5389167"/>
            <a:ext cx="443308" cy="578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468B187-28F9-4025-BD2C-631CCAED45DA}"/>
              </a:ext>
            </a:extLst>
          </p:cNvPr>
          <p:cNvCxnSpPr>
            <a:cxnSpLocks/>
          </p:cNvCxnSpPr>
          <p:nvPr/>
        </p:nvCxnSpPr>
        <p:spPr>
          <a:xfrm rot="16200000" flipV="1">
            <a:off x="3537922" y="5142204"/>
            <a:ext cx="0" cy="762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D88025E-BAC5-4FE0-A3C6-851E0335F14C}"/>
              </a:ext>
            </a:extLst>
          </p:cNvPr>
          <p:cNvCxnSpPr>
            <a:cxnSpLocks/>
          </p:cNvCxnSpPr>
          <p:nvPr/>
        </p:nvCxnSpPr>
        <p:spPr>
          <a:xfrm>
            <a:off x="3651851" y="5779062"/>
            <a:ext cx="351419" cy="344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66078A8-4795-4031-881A-C113BE7E8266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3472983" y="5484763"/>
            <a:ext cx="432048" cy="564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B2BAC5-7186-4A96-8890-4A5902B5F013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3201108" y="5523440"/>
            <a:ext cx="331965" cy="706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396AFEF-3054-440B-B2AF-1E4E1ADF5E45}"/>
              </a:ext>
            </a:extLst>
          </p:cNvPr>
          <p:cNvCxnSpPr>
            <a:cxnSpLocks/>
          </p:cNvCxnSpPr>
          <p:nvPr/>
        </p:nvCxnSpPr>
        <p:spPr>
          <a:xfrm flipH="1">
            <a:off x="3643947" y="5820698"/>
            <a:ext cx="145784" cy="488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B339BF4-1CFF-48CB-A10B-B564A4DCA556}"/>
              </a:ext>
            </a:extLst>
          </p:cNvPr>
          <p:cNvSpPr txBox="1"/>
          <p:nvPr/>
        </p:nvSpPr>
        <p:spPr>
          <a:xfrm>
            <a:off x="1759166" y="3452808"/>
            <a:ext cx="3557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✘ </a:t>
            </a:r>
            <a:r>
              <a:rPr lang="en-US" altLang="ja-JP" dirty="0"/>
              <a:t>Free-streaming limit?</a:t>
            </a:r>
          </a:p>
          <a:p>
            <a:r>
              <a:rPr lang="en-US" altLang="ja-JP" dirty="0"/>
              <a:t>(Asymptotic-free limit)</a:t>
            </a:r>
          </a:p>
          <a:p>
            <a:endParaRPr lang="en-US" altLang="ja-JP" dirty="0"/>
          </a:p>
          <a:p>
            <a:r>
              <a:rPr lang="ja-JP" altLang="en-US" dirty="0"/>
              <a:t>✘ </a:t>
            </a:r>
            <a:r>
              <a:rPr lang="en-US" altLang="ja-JP" dirty="0"/>
              <a:t>Random momentum distribution</a:t>
            </a:r>
            <a:endParaRPr lang="ja-JP" alt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67385E-958D-4467-932F-0B33695ED3D0}"/>
              </a:ext>
            </a:extLst>
          </p:cNvPr>
          <p:cNvSpPr txBox="1"/>
          <p:nvPr/>
        </p:nvSpPr>
        <p:spPr>
          <a:xfrm>
            <a:off x="6287660" y="3405759"/>
            <a:ext cx="42728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✔ </a:t>
            </a:r>
            <a:r>
              <a:rPr lang="en-US" altLang="ja-JP" dirty="0">
                <a:solidFill>
                  <a:srgbClr val="FF0000"/>
                </a:solidFill>
              </a:rPr>
              <a:t>Strongly correlated matter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C</a:t>
            </a:r>
            <a:r>
              <a:rPr lang="en-US" altLang="ja-JP" dirty="0">
                <a:solidFill>
                  <a:srgbClr val="FF0000"/>
                </a:solidFill>
              </a:rPr>
              <a:t>ollective flow at RHIC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and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LHC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✔</a:t>
            </a:r>
            <a:r>
              <a:rPr lang="en-US" altLang="ja-JP" dirty="0">
                <a:solidFill>
                  <a:srgbClr val="FF0000"/>
                </a:solidFill>
              </a:rPr>
              <a:t>Correlated momentum angle distribution</a:t>
            </a:r>
            <a:endParaRPr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37ADB32-E272-4394-8B60-B3A9CE3A7E86}"/>
              </a:ext>
            </a:extLst>
          </p:cNvPr>
          <p:cNvGrpSpPr/>
          <p:nvPr/>
        </p:nvGrpSpPr>
        <p:grpSpPr>
          <a:xfrm>
            <a:off x="7591880" y="4626374"/>
            <a:ext cx="1096409" cy="1466923"/>
            <a:chOff x="5747353" y="4233858"/>
            <a:chExt cx="1344927" cy="1466923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5F0A433C-10E3-4A18-A8DE-E3F9ECF40DE0}"/>
                </a:ext>
              </a:extLst>
            </p:cNvPr>
            <p:cNvSpPr/>
            <p:nvPr/>
          </p:nvSpPr>
          <p:spPr bwMode="auto">
            <a:xfrm>
              <a:off x="5747353" y="4233858"/>
              <a:ext cx="1344927" cy="1466923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CFF66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QGP</a:t>
              </a:r>
              <a:endParaRPr lang="ja-JP" altLang="en-US" dirty="0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F8C019D-1175-41A7-86C5-2A854F4510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6565" y="4365104"/>
              <a:ext cx="0" cy="201993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33F7126-2941-4564-80FA-AD4F57B360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9715" y="4514737"/>
              <a:ext cx="91650" cy="197117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82AB376-5A8E-484A-8506-A1EF2D2B6DF9}"/>
                </a:ext>
              </a:extLst>
            </p:cNvPr>
            <p:cNvCxnSpPr>
              <a:cxnSpLocks/>
            </p:cNvCxnSpPr>
            <p:nvPr/>
          </p:nvCxnSpPr>
          <p:spPr>
            <a:xfrm>
              <a:off x="6766167" y="4840686"/>
              <a:ext cx="243290" cy="0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4B1F1DD-3B02-4448-A406-325E67B56E5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56176" y="4514738"/>
              <a:ext cx="77933" cy="197116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EA49A3B1-CA43-4792-8910-C5B8CC347459}"/>
                </a:ext>
              </a:extLst>
            </p:cNvPr>
            <p:cNvCxnSpPr>
              <a:cxnSpLocks/>
            </p:cNvCxnSpPr>
            <p:nvPr/>
          </p:nvCxnSpPr>
          <p:spPr>
            <a:xfrm>
              <a:off x="6766167" y="5037689"/>
              <a:ext cx="243290" cy="0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B8149E56-95C7-4E1E-8E21-731D0C83F3C5}"/>
                </a:ext>
              </a:extLst>
            </p:cNvPr>
            <p:cNvCxnSpPr>
              <a:cxnSpLocks/>
            </p:cNvCxnSpPr>
            <p:nvPr/>
          </p:nvCxnSpPr>
          <p:spPr>
            <a:xfrm>
              <a:off x="6751365" y="5202479"/>
              <a:ext cx="243290" cy="0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8860AB73-EDA6-4E02-90CC-912D9C3912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8144" y="4812297"/>
              <a:ext cx="216024" cy="0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87044236-CA27-45FB-9471-A58EBD24DD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81076" y="4999375"/>
              <a:ext cx="216024" cy="0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C375DB81-1E56-4253-985F-E420446960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68144" y="5188974"/>
              <a:ext cx="216024" cy="0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978C49E0-7F44-45EC-BBF4-7B86C2E8E6AF}"/>
                </a:ext>
              </a:extLst>
            </p:cNvPr>
            <p:cNvCxnSpPr>
              <a:cxnSpLocks/>
            </p:cNvCxnSpPr>
            <p:nvPr/>
          </p:nvCxnSpPr>
          <p:spPr>
            <a:xfrm>
              <a:off x="6659715" y="5306825"/>
              <a:ext cx="91650" cy="197117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628F6541-4ACE-4ABF-BA23-046974F801D3}"/>
                </a:ext>
              </a:extLst>
            </p:cNvPr>
            <p:cNvCxnSpPr>
              <a:cxnSpLocks/>
            </p:cNvCxnSpPr>
            <p:nvPr/>
          </p:nvCxnSpPr>
          <p:spPr>
            <a:xfrm>
              <a:off x="6446565" y="5405383"/>
              <a:ext cx="0" cy="201993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6D0ACA64-178B-4149-9349-78C497FA9F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56176" y="5306826"/>
              <a:ext cx="77933" cy="197116"/>
            </a:xfrm>
            <a:prstGeom prst="straightConnector1">
              <a:avLst/>
            </a:prstGeom>
            <a:ln w="38100">
              <a:solidFill>
                <a:srgbClr val="DC6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4608F84-274B-4098-AC6C-B52ED178BF31}"/>
              </a:ext>
            </a:extLst>
          </p:cNvPr>
          <p:cNvSpPr txBox="1"/>
          <p:nvPr/>
        </p:nvSpPr>
        <p:spPr>
          <a:xfrm>
            <a:off x="5390189" y="6101562"/>
            <a:ext cx="5170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Frequent interactions induce strong correlations (even if the coupling constant is perturbatively small.)</a:t>
            </a:r>
            <a:endParaRPr lang="ja-JP" alt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766355F-26E9-79DE-275D-C21E1702528E}"/>
              </a:ext>
            </a:extLst>
          </p:cNvPr>
          <p:cNvGrpSpPr/>
          <p:nvPr/>
        </p:nvGrpSpPr>
        <p:grpSpPr>
          <a:xfrm>
            <a:off x="3488108" y="878600"/>
            <a:ext cx="3960440" cy="2147301"/>
            <a:chOff x="2411760" y="764704"/>
            <a:chExt cx="3960440" cy="2147301"/>
          </a:xfrm>
        </p:grpSpPr>
        <p:pic>
          <p:nvPicPr>
            <p:cNvPr id="36" name="Picture 6" descr="https://physics.fjfi.cvut.cz/files/research/lead_collision.jpg">
              <a:extLst>
                <a:ext uri="{FF2B5EF4-FFF2-40B4-BE49-F238E27FC236}">
                  <a16:creationId xmlns:a16="http://schemas.microsoft.com/office/drawing/2014/main" id="{5C7186FB-9EAC-44DC-B0C1-0D79EDB137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764704"/>
              <a:ext cx="3960440" cy="214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F9919F9-64AB-4A6A-BA98-7ECFB5812A5F}"/>
                </a:ext>
              </a:extLst>
            </p:cNvPr>
            <p:cNvSpPr/>
            <p:nvPr/>
          </p:nvSpPr>
          <p:spPr bwMode="auto">
            <a:xfrm>
              <a:off x="3926353" y="1273598"/>
              <a:ext cx="1041218" cy="1326697"/>
            </a:xfrm>
            <a:prstGeom prst="ellipse">
              <a:avLst/>
            </a:prstGeom>
            <a:gradFill flip="none" rotWithShape="1">
              <a:gsLst>
                <a:gs pos="39000">
                  <a:srgbClr val="FF8000">
                    <a:alpha val="53000"/>
                  </a:srgbClr>
                </a:gs>
                <a:gs pos="0">
                  <a:srgbClr val="FF0000">
                    <a:alpha val="70000"/>
                  </a:srgbClr>
                </a:gs>
                <a:gs pos="75000">
                  <a:srgbClr val="FFFF00">
                    <a:alpha val="68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60F297B-E61D-3F82-8A2E-A1849046FFA9}"/>
              </a:ext>
            </a:extLst>
          </p:cNvPr>
          <p:cNvSpPr txBox="1"/>
          <p:nvPr/>
        </p:nvSpPr>
        <p:spPr>
          <a:xfrm>
            <a:off x="6447662" y="2491959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Relativistic heavy-ion collisions at RHIC and LHC</a:t>
            </a:r>
          </a:p>
        </p:txBody>
      </p:sp>
    </p:spTree>
    <p:extLst>
      <p:ext uri="{BB962C8B-B14F-4D97-AF65-F5344CB8AC3E}">
        <p14:creationId xmlns:p14="http://schemas.microsoft.com/office/powerpoint/2010/main" val="1720540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DC1D25-D1A4-4D17-99B5-3F79E4A1CB28}"/>
              </a:ext>
            </a:extLst>
          </p:cNvPr>
          <p:cNvSpPr txBox="1"/>
          <p:nvPr/>
        </p:nvSpPr>
        <p:spPr>
          <a:xfrm>
            <a:off x="1964071" y="498220"/>
            <a:ext cx="3701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Condensed matter systems</a:t>
            </a:r>
            <a:endParaRPr lang="ja-JP" altLang="en-US" sz="2400" u="sng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665C6B1-7976-430C-A3EA-6A78BF0FBFEA}"/>
              </a:ext>
            </a:extLst>
          </p:cNvPr>
          <p:cNvGrpSpPr/>
          <p:nvPr/>
        </p:nvGrpSpPr>
        <p:grpSpPr>
          <a:xfrm>
            <a:off x="1919536" y="3985900"/>
            <a:ext cx="9120600" cy="2827476"/>
            <a:chOff x="278994" y="3779168"/>
            <a:chExt cx="9120600" cy="2827476"/>
          </a:xfrm>
        </p:grpSpPr>
        <p:pic>
          <p:nvPicPr>
            <p:cNvPr id="9" name="Picture 8" descr="A picture containing star, light&#10;&#10;Description automatically generated">
              <a:extLst>
                <a:ext uri="{FF2B5EF4-FFF2-40B4-BE49-F238E27FC236}">
                  <a16:creationId xmlns:a16="http://schemas.microsoft.com/office/drawing/2014/main" id="{99E5B10E-3DF1-4EEA-A559-93AAB4273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849" y="4315014"/>
              <a:ext cx="2919835" cy="228233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523F066-F93E-4EED-810E-57BF62AC4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5378" y="3911417"/>
              <a:ext cx="1563377" cy="268593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AD70314-59E2-4002-96F0-B6154B35658D}"/>
                </a:ext>
              </a:extLst>
            </p:cNvPr>
            <p:cNvSpPr txBox="1"/>
            <p:nvPr/>
          </p:nvSpPr>
          <p:spPr>
            <a:xfrm>
              <a:off x="278994" y="3779168"/>
              <a:ext cx="20585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u="sng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Astrophysics</a:t>
              </a:r>
              <a:endParaRPr lang="en-US" altLang="ja-JP" sz="2000" u="sng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58A7C0F-7497-4D4C-8AE2-0AF267F4A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569" y="3893134"/>
              <a:ext cx="2704218" cy="270421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275F621-A784-4FE4-8FD4-D1C64139BF4F}"/>
                </a:ext>
              </a:extLst>
            </p:cNvPr>
            <p:cNvSpPr txBox="1"/>
            <p:nvPr/>
          </p:nvSpPr>
          <p:spPr>
            <a:xfrm>
              <a:off x="6057240" y="6237312"/>
              <a:ext cx="33423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err="1">
                  <a:solidFill>
                    <a:schemeClr val="bg1"/>
                  </a:solidFill>
                </a:rPr>
                <a:t>Nagataki</a:t>
              </a:r>
              <a:r>
                <a:rPr lang="en-US" altLang="ja-JP" dirty="0">
                  <a:solidFill>
                    <a:schemeClr val="bg1"/>
                  </a:solidFill>
                </a:rPr>
                <a:t> group, RIKEN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F531036-2EFC-4DA8-90E4-2FAFC18B382D}"/>
              </a:ext>
            </a:extLst>
          </p:cNvPr>
          <p:cNvSpPr txBox="1"/>
          <p:nvPr/>
        </p:nvSpPr>
        <p:spPr>
          <a:xfrm>
            <a:off x="2495600" y="25460"/>
            <a:ext cx="7911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Collective “hydrodynamic” motion in various systems</a:t>
            </a:r>
            <a:endParaRPr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3CADBB-C1F4-4575-939C-1ABFFDFF293C}"/>
              </a:ext>
            </a:extLst>
          </p:cNvPr>
          <p:cNvSpPr txBox="1"/>
          <p:nvPr/>
        </p:nvSpPr>
        <p:spPr>
          <a:xfrm>
            <a:off x="13092608" y="2924944"/>
            <a:ext cx="49565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Whitney-Semibold"/>
              </a:rPr>
              <a:t>Left: </a:t>
            </a:r>
            <a:r>
              <a:rPr lang="en-US" altLang="ja-JP" dirty="0">
                <a:solidFill>
                  <a:srgbClr val="FF0000"/>
                </a:solidFill>
                <a:latin typeface="Whitney-Semibold"/>
              </a:rPr>
              <a:t>Long mean-free path </a:t>
            </a:r>
            <a:r>
              <a:rPr lang="en-US" altLang="ja-JP" dirty="0">
                <a:latin typeface="Whitney-Semibold"/>
              </a:rPr>
              <a:t>(Scattering with defects)</a:t>
            </a:r>
          </a:p>
          <a:p>
            <a:r>
              <a:rPr lang="en-US" altLang="ja-JP" dirty="0">
                <a:latin typeface="Whitney-Semibold"/>
              </a:rPr>
              <a:t>Right: </a:t>
            </a:r>
            <a:r>
              <a:rPr lang="en-US" altLang="ja-JP" dirty="0">
                <a:solidFill>
                  <a:srgbClr val="FF0000"/>
                </a:solidFill>
                <a:latin typeface="Whitney-Semibold"/>
              </a:rPr>
              <a:t>Short </a:t>
            </a:r>
            <a:r>
              <a:rPr lang="en-US" altLang="ja-JP" dirty="0" err="1">
                <a:solidFill>
                  <a:srgbClr val="FF0000"/>
                </a:solidFill>
                <a:latin typeface="Whitney-Semibold"/>
              </a:rPr>
              <a:t>mfp</a:t>
            </a:r>
            <a:r>
              <a:rPr lang="en-US" altLang="ja-JP" dirty="0">
                <a:solidFill>
                  <a:srgbClr val="FF0000"/>
                </a:solidFill>
                <a:latin typeface="Whitney-Semibold"/>
              </a:rPr>
              <a:t> </a:t>
            </a:r>
            <a:r>
              <a:rPr lang="en-US" altLang="ja-JP" dirty="0">
                <a:latin typeface="Whitney-Semibold"/>
              </a:rPr>
              <a:t>(Frequent scattering among electrons) </a:t>
            </a:r>
            <a:r>
              <a:rPr lang="en-US" altLang="ja-JP" dirty="0">
                <a:latin typeface="Whitney-Semibold"/>
                <a:sym typeface="Wingdings" panose="05000000000000000000" pitchFamily="2" charset="2"/>
              </a:rPr>
              <a:t></a:t>
            </a:r>
            <a:r>
              <a:rPr lang="en-US" altLang="ja-JP" dirty="0">
                <a:solidFill>
                  <a:srgbClr val="FF0000"/>
                </a:solidFill>
                <a:latin typeface="Whitney-Semibold"/>
                <a:sym typeface="Wingdings" panose="05000000000000000000" pitchFamily="2" charset="2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Whitney-Semibold"/>
              </a:rPr>
              <a:t>Strongly interacting electrons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F8F7134-ECC7-47C3-B517-6356DA780F64}"/>
              </a:ext>
            </a:extLst>
          </p:cNvPr>
          <p:cNvGrpSpPr/>
          <p:nvPr/>
        </p:nvGrpSpPr>
        <p:grpSpPr>
          <a:xfrm>
            <a:off x="1846948" y="908720"/>
            <a:ext cx="3744996" cy="3112626"/>
            <a:chOff x="322948" y="908720"/>
            <a:chExt cx="3744996" cy="311262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5F1CF6D-538D-47B2-A9A9-0D7C06C11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48" y="908720"/>
              <a:ext cx="3701678" cy="240474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0F0F875-BA92-4917-91A1-C712299A23D6}"/>
                </a:ext>
              </a:extLst>
            </p:cNvPr>
            <p:cNvSpPr txBox="1"/>
            <p:nvPr/>
          </p:nvSpPr>
          <p:spPr>
            <a:xfrm>
              <a:off x="467544" y="3313460"/>
              <a:ext cx="3600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000" dirty="0">
                  <a:latin typeface="Whitney-Semibold"/>
                </a:rPr>
                <a:t>Graphene </a:t>
              </a:r>
            </a:p>
            <a:p>
              <a:r>
                <a:rPr lang="en-US" altLang="ja-JP" sz="2000" dirty="0">
                  <a:latin typeface="Whitney-Semibold"/>
                </a:rPr>
                <a:t>Nature Phys., </a:t>
              </a:r>
              <a:r>
                <a:rPr lang="en-US" altLang="ja-JP" sz="2000" dirty="0" err="1">
                  <a:latin typeface="Whitney-Semibold"/>
                </a:rPr>
                <a:t>Levitov</a:t>
              </a:r>
              <a:r>
                <a:rPr lang="en-US" altLang="ja-JP" sz="2000" dirty="0">
                  <a:latin typeface="Whitney-Semibold"/>
                </a:rPr>
                <a:t> &amp; </a:t>
              </a:r>
              <a:r>
                <a:rPr lang="en-US" altLang="ja-JP" sz="2000" dirty="0" err="1">
                  <a:latin typeface="Whitney-Semibold"/>
                </a:rPr>
                <a:t>Falkovich</a:t>
              </a:r>
              <a:endParaRPr lang="ja-JP" altLang="en-US" sz="2000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2E16DFE-03FE-46B2-9DD8-46366526C5C4}"/>
                </a:ext>
              </a:extLst>
            </p:cNvPr>
            <p:cNvSpPr txBox="1"/>
            <p:nvPr/>
          </p:nvSpPr>
          <p:spPr>
            <a:xfrm>
              <a:off x="387422" y="1763524"/>
              <a:ext cx="1140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Back flow</a:t>
              </a:r>
              <a:endParaRPr lang="ja-JP" altLang="en-US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B76C2AE-69BB-40EE-974D-F3E2FF9C0233}"/>
                </a:ext>
              </a:extLst>
            </p:cNvPr>
            <p:cNvSpPr txBox="1"/>
            <p:nvPr/>
          </p:nvSpPr>
          <p:spPr>
            <a:xfrm>
              <a:off x="387422" y="2924944"/>
              <a:ext cx="1511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One-way flow</a:t>
              </a:r>
              <a:endParaRPr lang="ja-JP" altLang="en-US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C10B12C-2F00-481B-8E87-15E2C773CD4F}"/>
              </a:ext>
            </a:extLst>
          </p:cNvPr>
          <p:cNvSpPr txBox="1"/>
          <p:nvPr/>
        </p:nvSpPr>
        <p:spPr>
          <a:xfrm>
            <a:off x="7161923" y="3120100"/>
            <a:ext cx="1948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Whitney-Semibold"/>
              </a:rPr>
              <a:t>Science, </a:t>
            </a:r>
            <a:r>
              <a:rPr lang="en-US" altLang="ja-JP" dirty="0" err="1">
                <a:latin typeface="Whitney-Semibold"/>
              </a:rPr>
              <a:t>Zaanen</a:t>
            </a:r>
            <a:endParaRPr lang="ja-JP" altLang="en-US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72D9386-E2B2-4614-AB03-EB72E8871692}"/>
              </a:ext>
            </a:extLst>
          </p:cNvPr>
          <p:cNvGrpSpPr/>
          <p:nvPr/>
        </p:nvGrpSpPr>
        <p:grpSpPr>
          <a:xfrm>
            <a:off x="5847484" y="1291644"/>
            <a:ext cx="4559385" cy="1682424"/>
            <a:chOff x="4294320" y="692696"/>
            <a:chExt cx="4559385" cy="168242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CF7F64C-34DE-444F-A319-672057D45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94320" y="692696"/>
              <a:ext cx="4559385" cy="1682424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43AB8F3-8DF8-4A1B-BBFE-4ED8DBE4A4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5675" y="1190872"/>
              <a:ext cx="360040" cy="93610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E28FD42-FE16-4A5F-8F56-8063CFBA04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9683" y="1264703"/>
              <a:ext cx="180020" cy="25944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22A765-8422-4D9E-AA7E-8CE7E3FAFA45}"/>
                </a:ext>
              </a:extLst>
            </p:cNvPr>
            <p:cNvSpPr txBox="1"/>
            <p:nvPr/>
          </p:nvSpPr>
          <p:spPr>
            <a:xfrm>
              <a:off x="6611908" y="1979548"/>
              <a:ext cx="2187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</a:rPr>
                <a:t>Hydrodynamic limit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A8169EF-8A55-4FCE-B18D-A3E340E4FE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03063" y="1124744"/>
              <a:ext cx="186334" cy="21987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C445B5E-5797-413B-B28A-573B35DCAE5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03786" y="1605631"/>
              <a:ext cx="186334" cy="21987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3930926-0E05-491A-8CF3-D2B5ACE008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41797" y="1234679"/>
              <a:ext cx="78560" cy="2623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8E515F7-6B53-4276-AC20-D7D52B3159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57070" y="1584398"/>
              <a:ext cx="78560" cy="2623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B9F19665-6615-4713-B1BA-7FD3E38C84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46560" y="1524149"/>
              <a:ext cx="250572" cy="20045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6606E-6040-4C75-90F0-007DC1531011}"/>
                </a:ext>
              </a:extLst>
            </p:cNvPr>
            <p:cNvSpPr txBox="1"/>
            <p:nvPr/>
          </p:nvSpPr>
          <p:spPr>
            <a:xfrm>
              <a:off x="4651088" y="1988840"/>
              <a:ext cx="18197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</a:rPr>
                <a:t>Ordinary metals</a:t>
              </a:r>
              <a:endParaRPr lang="ja-JP" alt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76E709BC-B7E5-46C4-AD61-5525580987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37031" y="1121804"/>
              <a:ext cx="793777" cy="41210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0889957A-6C37-4361-B340-827C594998E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12780" y="859804"/>
              <a:ext cx="49535" cy="722829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2679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3E5C203-532A-4C89-ACE4-20186807FC1A}"/>
              </a:ext>
            </a:extLst>
          </p:cNvPr>
          <p:cNvSpPr txBox="1"/>
          <p:nvPr/>
        </p:nvSpPr>
        <p:spPr>
          <a:xfrm flipH="1">
            <a:off x="1898625" y="1196753"/>
            <a:ext cx="878107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Relevant </a:t>
            </a:r>
            <a:r>
              <a:rPr lang="en-US" altLang="ja-JP" sz="2400" dirty="0" err="1"/>
              <a:t>dof</a:t>
            </a:r>
            <a:r>
              <a:rPr lang="en-US" altLang="ja-JP" sz="2400" dirty="0"/>
              <a:t>. in low energy regime </a:t>
            </a:r>
            <a:r>
              <a:rPr lang="en-US" altLang="ja-JP" sz="2400" dirty="0">
                <a:sym typeface="Wingdings" panose="05000000000000000000" pitchFamily="2" charset="2"/>
              </a:rPr>
              <a:t>= </a:t>
            </a: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Gapless modes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= Conserved charges </a:t>
            </a:r>
            <a:r>
              <a:rPr lang="en-US" altLang="ja-JP" sz="2400" dirty="0">
                <a:sym typeface="Wingdings" panose="05000000000000000000" pitchFamily="2" charset="2"/>
              </a:rPr>
              <a:t>surviving in a long spacetime scale.</a:t>
            </a:r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r>
              <a:rPr lang="en-US" altLang="ja-JP" sz="2400" dirty="0"/>
              <a:t>A set of </a:t>
            </a:r>
            <a:r>
              <a:rPr lang="en-US" altLang="ja-JP" sz="2400" dirty="0">
                <a:solidFill>
                  <a:srgbClr val="FF0000"/>
                </a:solidFill>
              </a:rPr>
              <a:t>conservation laws </a:t>
            </a:r>
          </a:p>
          <a:p>
            <a:r>
              <a:rPr lang="en-US" altLang="ja-JP" sz="2400" dirty="0">
                <a:sym typeface="Wingdings" panose="05000000000000000000" pitchFamily="2" charset="2"/>
              </a:rPr>
              <a:t>= </a:t>
            </a:r>
            <a:r>
              <a:rPr lang="en-US" altLang="ja-JP" sz="2400" dirty="0"/>
              <a:t>Equations of motion</a:t>
            </a:r>
            <a:br>
              <a:rPr lang="en-US" altLang="ja-JP" sz="2400" dirty="0"/>
            </a:br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r>
              <a:rPr lang="en-US" altLang="ja-JP" sz="2400" dirty="0"/>
              <a:t>Hydrodynamics = </a:t>
            </a:r>
            <a:r>
              <a:rPr lang="en-US" altLang="ja-JP" sz="2400" dirty="0">
                <a:solidFill>
                  <a:srgbClr val="FF0000"/>
                </a:solidFill>
              </a:rPr>
              <a:t>Universal</a:t>
            </a:r>
            <a:r>
              <a:rPr lang="en-US" altLang="ja-JP" sz="2400" dirty="0"/>
              <a:t> low-energy EFT based on </a:t>
            </a:r>
            <a:r>
              <a:rPr lang="en-US" altLang="ja-JP" sz="2400" dirty="0">
                <a:solidFill>
                  <a:srgbClr val="FF0000"/>
                </a:solidFill>
              </a:rPr>
              <a:t>symmetries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025540-AF76-4686-9DEE-C6367341E0CF}"/>
              </a:ext>
            </a:extLst>
          </p:cNvPr>
          <p:cNvSpPr txBox="1"/>
          <p:nvPr/>
        </p:nvSpPr>
        <p:spPr>
          <a:xfrm>
            <a:off x="2640780" y="251167"/>
            <a:ext cx="6751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Hydrodynamics as universal low-energy EFT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7E97F9-78EF-817C-2808-31E996061505}"/>
              </a:ext>
            </a:extLst>
          </p:cNvPr>
          <p:cNvGrpSpPr/>
          <p:nvPr/>
        </p:nvGrpSpPr>
        <p:grpSpPr>
          <a:xfrm>
            <a:off x="5954642" y="1412777"/>
            <a:ext cx="4101798" cy="4048576"/>
            <a:chOff x="4211960" y="1268760"/>
            <a:chExt cx="4101798" cy="4048576"/>
          </a:xfrm>
        </p:grpSpPr>
        <p:sp>
          <p:nvSpPr>
            <p:cNvPr id="13" name="Partial Circle 12">
              <a:extLst>
                <a:ext uri="{FF2B5EF4-FFF2-40B4-BE49-F238E27FC236}">
                  <a16:creationId xmlns:a16="http://schemas.microsoft.com/office/drawing/2014/main" id="{EDF6D399-3670-4748-4E42-794B51EEC9D7}"/>
                </a:ext>
              </a:extLst>
            </p:cNvPr>
            <p:cNvSpPr/>
            <p:nvPr/>
          </p:nvSpPr>
          <p:spPr bwMode="auto">
            <a:xfrm>
              <a:off x="4868651" y="3284983"/>
              <a:ext cx="1962472" cy="2032353"/>
            </a:xfrm>
            <a:prstGeom prst="pie">
              <a:avLst>
                <a:gd name="adj1" fmla="val 16123722"/>
                <a:gd name="adj2" fmla="val 21574490"/>
              </a:avLst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C067425E-6110-4E02-BA0F-6D2B69FF93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9888" y="2443662"/>
              <a:ext cx="0" cy="18434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04CFA7C-59B9-437C-9A77-B91E0B2DAD5C}"/>
                </a:ext>
              </a:extLst>
            </p:cNvPr>
            <p:cNvCxnSpPr>
              <a:cxnSpLocks/>
            </p:cNvCxnSpPr>
            <p:nvPr/>
          </p:nvCxnSpPr>
          <p:spPr>
            <a:xfrm>
              <a:off x="5849888" y="4287098"/>
              <a:ext cx="196247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174979B-421B-4583-A9D0-1BE24F18B6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9888" y="2958951"/>
              <a:ext cx="1386408" cy="132814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209553C9-A41D-4AB3-AB49-26BC2AF11C74}"/>
                </a:ext>
              </a:extLst>
            </p:cNvPr>
            <p:cNvSpPr/>
            <p:nvPr/>
          </p:nvSpPr>
          <p:spPr>
            <a:xfrm>
              <a:off x="4211960" y="1268760"/>
              <a:ext cx="3311448" cy="1611788"/>
            </a:xfrm>
            <a:prstGeom prst="arc">
              <a:avLst>
                <a:gd name="adj1" fmla="val 1104090"/>
                <a:gd name="adj2" fmla="val 5485537"/>
              </a:avLst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1" name="Arrow: Left 10">
              <a:extLst>
                <a:ext uri="{FF2B5EF4-FFF2-40B4-BE49-F238E27FC236}">
                  <a16:creationId xmlns:a16="http://schemas.microsoft.com/office/drawing/2014/main" id="{AA5FB97B-F991-4E49-A15C-02B307D109EC}"/>
                </a:ext>
              </a:extLst>
            </p:cNvPr>
            <p:cNvSpPr/>
            <p:nvPr/>
          </p:nvSpPr>
          <p:spPr bwMode="auto">
            <a:xfrm rot="16200000">
              <a:off x="4844330" y="3517199"/>
              <a:ext cx="1302161" cy="537663"/>
            </a:xfrm>
            <a:prstGeom prst="lef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/>
                <a:t>Low energy</a:t>
              </a:r>
              <a:endParaRPr lang="ja-JP" altLang="en-US" sz="1600" dirty="0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E3308A3-BD6A-459D-A2D4-3624CFE4407D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3017" y="2491068"/>
              <a:ext cx="305575" cy="22918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901EA5D-C477-43DB-B80E-C27504AB874D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0392" y="4178820"/>
              <a:ext cx="213366" cy="328471"/>
            </a:xfrm>
            <a:prstGeom prst="rect">
              <a:avLst/>
            </a:prstGeom>
          </p:spPr>
        </p:pic>
        <p:sp>
          <p:nvSpPr>
            <p:cNvPr id="16" name="Arrow: Left 15">
              <a:extLst>
                <a:ext uri="{FF2B5EF4-FFF2-40B4-BE49-F238E27FC236}">
                  <a16:creationId xmlns:a16="http://schemas.microsoft.com/office/drawing/2014/main" id="{1AB33FE1-67A8-4EB5-874D-7A0850E21AEF}"/>
                </a:ext>
              </a:extLst>
            </p:cNvPr>
            <p:cNvSpPr/>
            <p:nvPr/>
          </p:nvSpPr>
          <p:spPr bwMode="auto">
            <a:xfrm>
              <a:off x="5872113" y="4381550"/>
              <a:ext cx="1686790" cy="537663"/>
            </a:xfrm>
            <a:prstGeom prst="lef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/>
                <a:t>Low momentum</a:t>
              </a:r>
              <a:endParaRPr lang="ja-JP" altLang="en-US" sz="16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C2ADF3-FC89-F711-5E22-01C3CAA20F00}"/>
              </a:ext>
            </a:extLst>
          </p:cNvPr>
          <p:cNvGrpSpPr/>
          <p:nvPr/>
        </p:nvGrpSpPr>
        <p:grpSpPr>
          <a:xfrm>
            <a:off x="2188197" y="3933056"/>
            <a:ext cx="3744551" cy="1200396"/>
            <a:chOff x="305314" y="4286197"/>
            <a:chExt cx="3744551" cy="1200396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AD22834-7914-E95D-2D73-E4FF38A54C33}"/>
                </a:ext>
              </a:extLst>
            </p:cNvPr>
            <p:cNvSpPr txBox="1"/>
            <p:nvPr/>
          </p:nvSpPr>
          <p:spPr>
            <a:xfrm>
              <a:off x="305314" y="4286197"/>
              <a:ext cx="3744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E.g., Translational symmetry</a:t>
              </a:r>
              <a:endParaRPr lang="ja-JP" altLang="en-US" sz="2400" dirty="0"/>
            </a:p>
          </p:txBody>
        </p:sp>
        <p:pic>
          <p:nvPicPr>
            <p:cNvPr id="8" name="Picture 7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T^{\mu\nu} = 0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D61CBD62-7D39-95E5-8468-AC0E97B2840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2" y="4982632"/>
              <a:ext cx="2232248" cy="5039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3320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182619-163D-4770-A81B-950AFDEF7EA7}"/>
              </a:ext>
            </a:extLst>
          </p:cNvPr>
          <p:cNvSpPr txBox="1"/>
          <p:nvPr/>
        </p:nvSpPr>
        <p:spPr>
          <a:xfrm>
            <a:off x="3699997" y="147991"/>
            <a:ext cx="5440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2800" dirty="0">
                <a:solidFill>
                  <a:srgbClr val="0070C0"/>
                </a:solidFill>
              </a:rPr>
              <a:t>Dynamics of conserved charges</a:t>
            </a:r>
            <a:endParaRPr lang="ja-JP" altLang="en-US" sz="2800" dirty="0">
              <a:solidFill>
                <a:srgbClr val="0070C0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EC770A7-8352-48FF-A612-170EE667F3D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2023398"/>
            <a:ext cx="1656184" cy="55762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E07BE49-FAB4-4015-B3F1-8526CDE53A74}"/>
              </a:ext>
            </a:extLst>
          </p:cNvPr>
          <p:cNvSpPr txBox="1"/>
          <p:nvPr/>
        </p:nvSpPr>
        <p:spPr>
          <a:xfrm>
            <a:off x="2279577" y="871269"/>
            <a:ext cx="4140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Hydrodynamic variables</a:t>
            </a:r>
            <a:endParaRPr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191C38-3DFC-47D7-A31A-D89DA415EBAF}"/>
              </a:ext>
            </a:extLst>
          </p:cNvPr>
          <p:cNvSpPr txBox="1"/>
          <p:nvPr/>
        </p:nvSpPr>
        <p:spPr>
          <a:xfrm>
            <a:off x="7007206" y="871269"/>
            <a:ext cx="3219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Conservation laws</a:t>
            </a:r>
            <a:endParaRPr lang="ja-JP" altLang="en-US" sz="2800" dirty="0">
              <a:solidFill>
                <a:srgbClr val="00B0F0"/>
              </a:solidFill>
            </a:endParaRPr>
          </a:p>
        </p:txBody>
      </p:sp>
      <p:pic>
        <p:nvPicPr>
          <p:cNvPr id="36" name="Picture 35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$\partial_\mu T^{\mu\nu}_{\rm total} =0$&#10;&#10;%%%%%%%%%%%%%%%%%%%%%%%%%%%%%%%%%%%%%%%%&#10;\end{document}&#10;%%%%%%%%%%%%%%%%%%%%%%%%%%%%%%%%%%%%%%%%" title="IguanaTex Bitmap Display">
            <a:extLst>
              <a:ext uri="{FF2B5EF4-FFF2-40B4-BE49-F238E27FC236}">
                <a16:creationId xmlns:a16="http://schemas.microsoft.com/office/drawing/2014/main" id="{D850FBBC-A686-E51D-48D1-C2A9C099339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9" y="1999108"/>
            <a:ext cx="2628479" cy="56346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E498E42-163C-4259-9B36-4F86070B79D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929" y="1560898"/>
            <a:ext cx="2664296" cy="218241"/>
          </a:xfrm>
          <a:prstGeom prst="rect">
            <a:avLst/>
          </a:prstGeom>
        </p:spPr>
      </p:pic>
      <p:sp>
        <p:nvSpPr>
          <p:cNvPr id="39" name="Arrow: Left-Right 38">
            <a:extLst>
              <a:ext uri="{FF2B5EF4-FFF2-40B4-BE49-F238E27FC236}">
                <a16:creationId xmlns:a16="http://schemas.microsoft.com/office/drawing/2014/main" id="{DE90C920-E3DF-41F3-BF91-74B6DCEEEAB3}"/>
              </a:ext>
            </a:extLst>
          </p:cNvPr>
          <p:cNvSpPr/>
          <p:nvPr/>
        </p:nvSpPr>
        <p:spPr bwMode="auto">
          <a:xfrm>
            <a:off x="5645234" y="1999108"/>
            <a:ext cx="1080120" cy="637805"/>
          </a:xfrm>
          <a:prstGeom prst="leftRightArrow">
            <a:avLst/>
          </a:prstGeom>
          <a:solidFill>
            <a:srgbClr val="CC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DEEF934-6045-48FE-A197-B92629765A1C}"/>
              </a:ext>
            </a:extLst>
          </p:cNvPr>
          <p:cNvSpPr txBox="1"/>
          <p:nvPr/>
        </p:nvSpPr>
        <p:spPr>
          <a:xfrm>
            <a:off x="2350290" y="1510049"/>
            <a:ext cx="4509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{Total energy density, fluid flow velocity}</a:t>
            </a:r>
            <a:endParaRPr lang="ja-JP" altLang="en-US" dirty="0"/>
          </a:p>
        </p:txBody>
      </p:sp>
      <p:pic>
        <p:nvPicPr>
          <p:cNvPr id="12" name="Picture 11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bB&#10;\nn&#10;\end{eqnarray}&#10;&#10;%%%%%%%%%%%%%%%%%%%%%%%%%%%%%%%%%%%%%%%%&#10;\end{document}&#10;%%%%%%%%%%%%%%%%%%%%%%%%%%%%%%%%%%%%%%%%" title="IguanaTex Bitmap Display">
            <a:extLst>
              <a:ext uri="{FF2B5EF4-FFF2-40B4-BE49-F238E27FC236}">
                <a16:creationId xmlns:a16="http://schemas.microsoft.com/office/drawing/2014/main" id="{F666D798-BAA9-97D2-8DE4-47FF804AB2C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3123225"/>
            <a:ext cx="498628" cy="421064"/>
          </a:xfrm>
          <a:prstGeom prst="rect">
            <a:avLst/>
          </a:prstGeom>
        </p:spPr>
      </p:pic>
      <p:pic>
        <p:nvPicPr>
          <p:cNvPr id="27" name="Picture 26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%%%%%%%%%%%%%%%%%%%%%%%%%%%%%%%%%%%%%%%%&#10;\begin{document}&#10;%%%%%%%%%%%%%%%%%%%%%%%%%%%%%%%%%%%%%%%%&#10;&#10; &#10;&#10;$\partial_\mu \tilde F^{\mu\nu} = 0$&#10;&#10;%%%%%%%%%%%%%%%%%%%%%%%%%%%%%%%%%%%%%%%%&#10;\end{document}&#10;%%%%%%%%%%%%%%%%%%%%%%%%%%%%%%%%%%%%%%%%" title="IguanaTex Bitmap Display">
            <a:extLst>
              <a:ext uri="{FF2B5EF4-FFF2-40B4-BE49-F238E27FC236}">
                <a16:creationId xmlns:a16="http://schemas.microsoft.com/office/drawing/2014/main" id="{E30767FF-993C-93D3-7977-E1E0CA0AD5B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436" y="2994877"/>
            <a:ext cx="2177330" cy="57928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D4D5B4C-0AF0-4E62-8516-A9F7711CE422}"/>
              </a:ext>
            </a:extLst>
          </p:cNvPr>
          <p:cNvSpPr txBox="1"/>
          <p:nvPr/>
        </p:nvSpPr>
        <p:spPr>
          <a:xfrm>
            <a:off x="2279577" y="2463430"/>
            <a:ext cx="3175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Electromagnetism</a:t>
            </a:r>
            <a:endParaRPr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40" name="Arrow: Left-Right 39">
            <a:extLst>
              <a:ext uri="{FF2B5EF4-FFF2-40B4-BE49-F238E27FC236}">
                <a16:creationId xmlns:a16="http://schemas.microsoft.com/office/drawing/2014/main" id="{295A3FCE-B247-4DDA-9336-382A17EF3E6A}"/>
              </a:ext>
            </a:extLst>
          </p:cNvPr>
          <p:cNvSpPr/>
          <p:nvPr/>
        </p:nvSpPr>
        <p:spPr bwMode="auto">
          <a:xfrm>
            <a:off x="5658992" y="2985271"/>
            <a:ext cx="1080120" cy="637805"/>
          </a:xfrm>
          <a:prstGeom prst="leftRightArrow">
            <a:avLst/>
          </a:prstGeom>
          <a:solidFill>
            <a:srgbClr val="CC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D81A51-6D09-4860-AA22-2DD1518EDECB}"/>
              </a:ext>
            </a:extLst>
          </p:cNvPr>
          <p:cNvGrpSpPr/>
          <p:nvPr/>
        </p:nvGrpSpPr>
        <p:grpSpPr>
          <a:xfrm>
            <a:off x="2020711" y="3717032"/>
            <a:ext cx="9005424" cy="1497024"/>
            <a:chOff x="395536" y="5360976"/>
            <a:chExt cx="9005424" cy="1497024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AC4AF79-C35C-49F8-9214-6E75879C2894}"/>
                </a:ext>
              </a:extLst>
            </p:cNvPr>
            <p:cNvSpPr/>
            <p:nvPr/>
          </p:nvSpPr>
          <p:spPr>
            <a:xfrm>
              <a:off x="510385" y="5395044"/>
              <a:ext cx="88905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solidFill>
                    <a:srgbClr val="00B0F0"/>
                  </a:solidFill>
                </a:rPr>
                <a:t>A static charge distribution does not screen the B-field. </a:t>
              </a:r>
            </a:p>
            <a:p>
              <a:r>
                <a:rPr lang="en-US" altLang="ja-JP" sz="2400" dirty="0">
                  <a:solidFill>
                    <a:srgbClr val="00B0F0"/>
                  </a:solidFill>
                </a:rPr>
                <a:t>(No “magnetic Coulomb field” without a magnetic monopole).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30B6DC4-4234-4601-AD3C-05BC2DC1CE57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827" y="6279265"/>
              <a:ext cx="1527912" cy="511504"/>
            </a:xfrm>
            <a:prstGeom prst="rect">
              <a:avLst/>
            </a:prstGeom>
          </p:spPr>
        </p:pic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9CB89DC-2D25-4C98-9F8F-42A299281D14}"/>
                </a:ext>
              </a:extLst>
            </p:cNvPr>
            <p:cNvSpPr/>
            <p:nvPr/>
          </p:nvSpPr>
          <p:spPr bwMode="auto">
            <a:xfrm>
              <a:off x="395536" y="5360976"/>
              <a:ext cx="8445685" cy="1497024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pic>
        <p:nvPicPr>
          <p:cNvPr id="13" name="Picture 12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E^\mu(u^\mu, B^\mu)&#10;, \quad &#10;j^\mu(u^\mu, B^\mu)&#10;\nn&#10;\end{eqnarray}&#10;&#10;%%%%%%%%%%%%%%%%%%%%%%%%%%%%%%%%%%%%%%%%&#10;\end{document}&#10;%%%%%%%%%%%%%%%%%%%%%%%%%%%%%%%%%%%%%%%%" title="IguanaTex Bitmap Display">
            <a:extLst>
              <a:ext uri="{FF2B5EF4-FFF2-40B4-BE49-F238E27FC236}">
                <a16:creationId xmlns:a16="http://schemas.microsoft.com/office/drawing/2014/main" id="{D231D770-B951-D79E-A160-013B4F2DFA0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4656" y="3327167"/>
            <a:ext cx="3248815" cy="2972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66A9154-573F-B375-14B7-86542C0660CD}"/>
              </a:ext>
            </a:extLst>
          </p:cNvPr>
          <p:cNvSpPr txBox="1"/>
          <p:nvPr/>
        </p:nvSpPr>
        <p:spPr>
          <a:xfrm>
            <a:off x="4711062" y="4695528"/>
            <a:ext cx="57054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00B0F0"/>
                </a:solidFill>
                <a:latin typeface="Calibri"/>
                <a:ea typeface="ＭＳ Ｐゴシック" panose="020B0600070205080204" pitchFamily="34" charset="-128"/>
              </a:rPr>
              <a:t>Conservation of magnetic flux.</a:t>
            </a:r>
            <a:endParaRPr lang="ja-JP" altLang="en-US" dirty="0"/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476EB1D2-6C8B-4166-91BF-70FCDE01775A}"/>
              </a:ext>
            </a:extLst>
          </p:cNvPr>
          <p:cNvSpPr/>
          <p:nvPr/>
        </p:nvSpPr>
        <p:spPr bwMode="auto">
          <a:xfrm>
            <a:off x="2020711" y="5460727"/>
            <a:ext cx="8352928" cy="1352650"/>
          </a:xfrm>
          <a:prstGeom prst="flowChartAlternate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A38B7C-866E-4450-B092-AFFA59F6F758}"/>
              </a:ext>
            </a:extLst>
          </p:cNvPr>
          <p:cNvSpPr txBox="1"/>
          <p:nvPr/>
        </p:nvSpPr>
        <p:spPr>
          <a:xfrm>
            <a:off x="2135561" y="5445225"/>
            <a:ext cx="7941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E-field is screened by a static charge distribution, i.e., the Debye screening effect.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A7E550-D403-4234-B7A9-B52E6E44F163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704" y="5977470"/>
            <a:ext cx="1431728" cy="36336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DE8A880-0FC3-023B-A63C-4E097010EFB0}"/>
              </a:ext>
            </a:extLst>
          </p:cNvPr>
          <p:cNvGrpSpPr/>
          <p:nvPr/>
        </p:nvGrpSpPr>
        <p:grpSpPr>
          <a:xfrm>
            <a:off x="12547544" y="4861886"/>
            <a:ext cx="7214414" cy="1389537"/>
            <a:chOff x="760757" y="3892986"/>
            <a:chExt cx="7214414" cy="13895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A2EEBEB-E743-9401-62B8-FB7A34D0A29D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4599842"/>
              <a:ext cx="1798756" cy="55033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0952453-1608-932F-B5C5-1AED5B72CBAC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088" y="4181018"/>
              <a:ext cx="2611083" cy="110150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33FC7E-D3AB-A550-8E60-27DE1B69A753}"/>
                </a:ext>
              </a:extLst>
            </p:cNvPr>
            <p:cNvSpPr txBox="1"/>
            <p:nvPr/>
          </p:nvSpPr>
          <p:spPr>
            <a:xfrm>
              <a:off x="760757" y="3892986"/>
              <a:ext cx="31758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>
                  <a:solidFill>
                    <a:srgbClr val="00B0F0"/>
                  </a:solidFill>
                </a:rPr>
                <a:t>Electromagnetism</a:t>
              </a:r>
              <a:endParaRPr lang="ja-JP" altLang="en-US" sz="2800" dirty="0">
                <a:solidFill>
                  <a:srgbClr val="00B0F0"/>
                </a:solidFill>
              </a:endParaRPr>
            </a:p>
          </p:txBody>
        </p:sp>
        <p:sp>
          <p:nvSpPr>
            <p:cNvPr id="10" name="Arrow: Left-Right 9">
              <a:extLst>
                <a:ext uri="{FF2B5EF4-FFF2-40B4-BE49-F238E27FC236}">
                  <a16:creationId xmlns:a16="http://schemas.microsoft.com/office/drawing/2014/main" id="{20336F17-6D5D-DFB7-D929-8B0F95D3348E}"/>
                </a:ext>
              </a:extLst>
            </p:cNvPr>
            <p:cNvSpPr/>
            <p:nvPr/>
          </p:nvSpPr>
          <p:spPr bwMode="auto">
            <a:xfrm>
              <a:off x="3798707" y="4512375"/>
              <a:ext cx="1080120" cy="637805"/>
            </a:xfrm>
            <a:prstGeom prst="leftRight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4F7DEEC-A810-1656-FE0D-65282F9348C6}"/>
              </a:ext>
            </a:extLst>
          </p:cNvPr>
          <p:cNvSpPr txBox="1"/>
          <p:nvPr/>
        </p:nvSpPr>
        <p:spPr>
          <a:xfrm>
            <a:off x="3063037" y="6337793"/>
            <a:ext cx="62393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srgbClr val="00B0F0"/>
                </a:solidFill>
                <a:latin typeface="Calibri"/>
                <a:ea typeface="ＭＳ Ｐゴシック" panose="020B0600070205080204" pitchFamily="34" charset="-128"/>
              </a:rPr>
              <a:t>E(u, B) and j(u, B) are induced at off-equilibrium</a:t>
            </a:r>
            <a:endParaRPr lang="ja-JP" alt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404AB7-C43C-E55E-F2AF-D411CD8F57FD}"/>
              </a:ext>
            </a:extLst>
          </p:cNvPr>
          <p:cNvGrpSpPr/>
          <p:nvPr/>
        </p:nvGrpSpPr>
        <p:grpSpPr>
          <a:xfrm>
            <a:off x="5645234" y="6048732"/>
            <a:ext cx="1281616" cy="242992"/>
            <a:chOff x="1763688" y="6117977"/>
            <a:chExt cx="1281616" cy="24299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2159C26-18F1-6BCB-CDB4-9913CA60BC83}"/>
                </a:ext>
              </a:extLst>
            </p:cNvPr>
            <p:cNvSpPr/>
            <p:nvPr/>
          </p:nvSpPr>
          <p:spPr bwMode="auto">
            <a:xfrm>
              <a:off x="1763688" y="6117977"/>
              <a:ext cx="216024" cy="21602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F99A562-A6BA-E9BD-D8CB-27828E94F96A}"/>
                </a:ext>
              </a:extLst>
            </p:cNvPr>
            <p:cNvSpPr/>
            <p:nvPr/>
          </p:nvSpPr>
          <p:spPr bwMode="auto">
            <a:xfrm>
              <a:off x="2829280" y="6144945"/>
              <a:ext cx="216024" cy="21602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-</a:t>
              </a:r>
              <a:endParaRPr lang="ja-JP" altLang="en-US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6B11ED9-8290-9ED4-A649-D591AB0AA7CD}"/>
                </a:ext>
              </a:extLst>
            </p:cNvPr>
            <p:cNvCxnSpPr>
              <a:cxnSpLocks/>
              <a:endCxn id="28" idx="2"/>
            </p:cNvCxnSpPr>
            <p:nvPr/>
          </p:nvCxnSpPr>
          <p:spPr>
            <a:xfrm>
              <a:off x="2008641" y="6225989"/>
              <a:ext cx="820639" cy="269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72509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71DD60C-A34D-4A69-B430-0DC43AD72793}"/>
              </a:ext>
            </a:extLst>
          </p:cNvPr>
          <p:cNvSpPr txBox="1"/>
          <p:nvPr/>
        </p:nvSpPr>
        <p:spPr>
          <a:xfrm>
            <a:off x="1919537" y="37574"/>
            <a:ext cx="6920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0B0F0"/>
                </a:solidFill>
              </a:rPr>
              <a:t>Derivation of constitutive equations</a:t>
            </a:r>
            <a:endParaRPr lang="ja-JP" altLang="en-US" sz="3200" dirty="0">
              <a:solidFill>
                <a:srgbClr val="00B0F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2E88A2E-1EC6-44C8-B876-198AD730B339}"/>
              </a:ext>
            </a:extLst>
          </p:cNvPr>
          <p:cNvSpPr/>
          <p:nvPr/>
        </p:nvSpPr>
        <p:spPr bwMode="auto">
          <a:xfrm>
            <a:off x="1775520" y="790802"/>
            <a:ext cx="8784976" cy="2835475"/>
          </a:xfrm>
          <a:prstGeom prst="rect">
            <a:avLst/>
          </a:prstGeom>
          <a:gradFill flip="none" rotWithShape="1">
            <a:gsLst>
              <a:gs pos="0">
                <a:srgbClr val="CCFF66">
                  <a:shade val="30000"/>
                  <a:satMod val="115000"/>
                </a:srgbClr>
              </a:gs>
              <a:gs pos="0">
                <a:schemeClr val="accent4">
                  <a:lumMod val="20000"/>
                  <a:lumOff val="80000"/>
                </a:schemeClr>
              </a:gs>
              <a:gs pos="100000">
                <a:srgbClr val="7030A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90506C-3EDC-4F94-A1D1-F73B283CD93E}"/>
              </a:ext>
            </a:extLst>
          </p:cNvPr>
          <p:cNvSpPr txBox="1"/>
          <p:nvPr/>
        </p:nvSpPr>
        <p:spPr>
          <a:xfrm>
            <a:off x="7420442" y="2300679"/>
            <a:ext cx="33063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Zubarev, Becattini, </a:t>
            </a:r>
            <a:r>
              <a:rPr lang="en-US" altLang="ja-JP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Hayata</a:t>
            </a:r>
            <a:r>
              <a:rPr lang="en-US" altLang="ja-JP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-Hidaka-</a:t>
            </a:r>
            <a:r>
              <a:rPr lang="en-US" altLang="ja-JP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Noumi</a:t>
            </a:r>
            <a:r>
              <a:rPr lang="en-US" altLang="ja-JP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-Hongo, </a:t>
            </a:r>
          </a:p>
          <a:p>
            <a:r>
              <a:rPr lang="en-US" altLang="ja-JP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Hongo-KH (for MHD), Hongo-Huang-</a:t>
            </a:r>
            <a:r>
              <a:rPr lang="en-US" altLang="ja-JP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Stephanov</a:t>
            </a:r>
            <a:r>
              <a:rPr lang="en-US" altLang="ja-JP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-Yee (for spin)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CA2FC8-9495-41A4-9C2F-13BAB085E3DB}"/>
              </a:ext>
            </a:extLst>
          </p:cNvPr>
          <p:cNvSpPr txBox="1"/>
          <p:nvPr/>
        </p:nvSpPr>
        <p:spPr>
          <a:xfrm>
            <a:off x="2855640" y="764704"/>
            <a:ext cx="7191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Statistical description of underlying theory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8ADBB1-4981-41DC-AE83-A1146C105837}"/>
              </a:ext>
            </a:extLst>
          </p:cNvPr>
          <p:cNvSpPr txBox="1"/>
          <p:nvPr/>
        </p:nvSpPr>
        <p:spPr>
          <a:xfrm>
            <a:off x="4521628" y="6093297"/>
            <a:ext cx="3097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</a:rPr>
              <a:t>Hydrodynamics</a:t>
            </a:r>
            <a:endParaRPr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1DF5A9-9424-4992-8EB9-21DF0BA727EA}"/>
              </a:ext>
            </a:extLst>
          </p:cNvPr>
          <p:cNvSpPr txBox="1"/>
          <p:nvPr/>
        </p:nvSpPr>
        <p:spPr>
          <a:xfrm>
            <a:off x="2597562" y="1718184"/>
            <a:ext cx="2159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Kinetic theory</a:t>
            </a:r>
            <a:endParaRPr lang="ja-JP" altLang="en-US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A1130C9-2EED-48F4-9567-62C48EEA0FB3}"/>
              </a:ext>
            </a:extLst>
          </p:cNvPr>
          <p:cNvCxnSpPr>
            <a:cxnSpLocks/>
          </p:cNvCxnSpPr>
          <p:nvPr/>
        </p:nvCxnSpPr>
        <p:spPr>
          <a:xfrm>
            <a:off x="3791745" y="2279354"/>
            <a:ext cx="538741" cy="395795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B83C536-0122-4C2C-9575-D4C44A127A95}"/>
              </a:ext>
            </a:extLst>
          </p:cNvPr>
          <p:cNvCxnSpPr>
            <a:cxnSpLocks/>
          </p:cNvCxnSpPr>
          <p:nvPr/>
        </p:nvCxnSpPr>
        <p:spPr>
          <a:xfrm flipH="1">
            <a:off x="3791744" y="1292326"/>
            <a:ext cx="463696" cy="47864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38E4D6E-15A6-4770-A986-1A7E9F600A2B}"/>
              </a:ext>
            </a:extLst>
          </p:cNvPr>
          <p:cNvCxnSpPr>
            <a:cxnSpLocks/>
          </p:cNvCxnSpPr>
          <p:nvPr/>
        </p:nvCxnSpPr>
        <p:spPr>
          <a:xfrm>
            <a:off x="7392144" y="1287924"/>
            <a:ext cx="0" cy="56117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42EAF6D-EFA0-43C7-A14D-4C4E88F7C4F8}"/>
              </a:ext>
            </a:extLst>
          </p:cNvPr>
          <p:cNvSpPr/>
          <p:nvPr/>
        </p:nvSpPr>
        <p:spPr>
          <a:xfrm>
            <a:off x="6063864" y="1712491"/>
            <a:ext cx="3533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Operator method (QFT)</a:t>
            </a:r>
            <a:endParaRPr lang="ja-JP" altLang="en-US" sz="2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0F137C-8F89-4FB7-97EA-F8C68865C3F3}"/>
              </a:ext>
            </a:extLst>
          </p:cNvPr>
          <p:cNvSpPr txBox="1"/>
          <p:nvPr/>
        </p:nvSpPr>
        <p:spPr>
          <a:xfrm>
            <a:off x="1919537" y="1228690"/>
            <a:ext cx="1919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</a:rPr>
              <a:t>Weak coupling</a:t>
            </a:r>
            <a:endParaRPr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6F761E-32DE-4C43-9891-EB1C73CFBE63}"/>
              </a:ext>
            </a:extLst>
          </p:cNvPr>
          <p:cNvSpPr txBox="1"/>
          <p:nvPr/>
        </p:nvSpPr>
        <p:spPr>
          <a:xfrm>
            <a:off x="8439344" y="1212610"/>
            <a:ext cx="2036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bg1">
                    <a:lumMod val="95000"/>
                  </a:schemeClr>
                </a:solidFill>
              </a:rPr>
              <a:t>Strong coupling</a:t>
            </a:r>
            <a:endParaRPr lang="ja-JP" alt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857ED0A-7AD3-D7F9-A61D-55643B0CE99B}"/>
              </a:ext>
            </a:extLst>
          </p:cNvPr>
          <p:cNvCxnSpPr>
            <a:cxnSpLocks/>
          </p:cNvCxnSpPr>
          <p:nvPr/>
        </p:nvCxnSpPr>
        <p:spPr>
          <a:xfrm>
            <a:off x="7392145" y="2254090"/>
            <a:ext cx="28297" cy="398322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53A360F-18A3-693C-A546-25930BD4CFB4}"/>
              </a:ext>
            </a:extLst>
          </p:cNvPr>
          <p:cNvSpPr txBox="1"/>
          <p:nvPr/>
        </p:nvSpPr>
        <p:spPr>
          <a:xfrm>
            <a:off x="1775521" y="2998694"/>
            <a:ext cx="239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Grad, Israel-Stewart,</a:t>
            </a:r>
          </a:p>
          <a:p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Frankfurt group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E44093B-1358-49CE-989E-F62052FAF762}"/>
              </a:ext>
            </a:extLst>
          </p:cNvPr>
          <p:cNvSpPr/>
          <p:nvPr/>
        </p:nvSpPr>
        <p:spPr bwMode="auto">
          <a:xfrm>
            <a:off x="1775520" y="4509121"/>
            <a:ext cx="8784976" cy="1230183"/>
          </a:xfrm>
          <a:prstGeom prst="rect">
            <a:avLst/>
          </a:prstGeom>
          <a:solidFill>
            <a:srgbClr val="FF8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Thermodynamics</a:t>
            </a:r>
          </a:p>
          <a:p>
            <a:pPr algn="ctr"/>
            <a:endParaRPr lang="ja-JP" altLang="en-US" sz="3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3FD86E3-B4A8-0080-AE91-C908B8AEB56C}"/>
              </a:ext>
            </a:extLst>
          </p:cNvPr>
          <p:cNvSpPr txBox="1"/>
          <p:nvPr/>
        </p:nvSpPr>
        <p:spPr>
          <a:xfrm>
            <a:off x="4063466" y="3784510"/>
            <a:ext cx="3809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Dynamics of averaged charges</a:t>
            </a:r>
          </a:p>
          <a:p>
            <a:r>
              <a:rPr lang="en-US" altLang="ja-JP" sz="2000" dirty="0"/>
              <a:t>(Course graining)</a:t>
            </a:r>
            <a:endParaRPr lang="ja-JP" altLang="en-US" sz="2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4207262-72C3-3722-B335-0FCC188FB0D6}"/>
              </a:ext>
            </a:extLst>
          </p:cNvPr>
          <p:cNvSpPr txBox="1"/>
          <p:nvPr/>
        </p:nvSpPr>
        <p:spPr>
          <a:xfrm>
            <a:off x="3386404" y="5087258"/>
            <a:ext cx="53738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/>
              <a:t>Constraints on constitutive </a:t>
            </a:r>
            <a:r>
              <a:rPr lang="en-US" altLang="ja-JP" sz="2000" dirty="0" err="1"/>
              <a:t>eqs</a:t>
            </a:r>
            <a:r>
              <a:rPr lang="en-US" altLang="ja-JP" sz="2000" dirty="0"/>
              <a:t>. from the 2</a:t>
            </a:r>
            <a:r>
              <a:rPr lang="en-US" altLang="ja-JP" sz="2000" baseline="30000" dirty="0"/>
              <a:t>nd</a:t>
            </a:r>
            <a:r>
              <a:rPr lang="en-US" altLang="ja-JP" sz="2000" dirty="0"/>
              <a:t> law aka the “entropy-current analysis”</a:t>
            </a:r>
            <a:endParaRPr lang="ja-JP" altLang="en-US" sz="2000" dirty="0"/>
          </a:p>
        </p:txBody>
      </p:sp>
      <p:pic>
        <p:nvPicPr>
          <p:cNvPr id="43" name="Picture 2" descr="data:image/jpeg;base64,/9j/4AAQSkZJRgABAQAAAQABAAD/2wCEAAkGBxIQEhUQEBIWFRUVFRUVFRYVFxUVFhYVFRUWFhUVFxUYHSggGBolGxUVITIhJSkrLi4uFx8zODMtNygtLisBCgoKDg0OGxAQGy4mICYtLS4tLTUvKzUrLS0tLS0tLS0tLS0uLS0tLS0tLS0tLSsvLSstLS0tLS0tLSstLS0tLf/AABEIAQYAwQMBIgACEQEDEQH/xAAbAAEAAgMBAQAAAAAAAAAAAAAABQYBBAcDAv/EAEMQAAEDAgMCCQkFCAIDAQAAAAEAAgMEEQUSITFRBhMiQVJhcZGSFBUWMlOBodHSByNj4eIzQmJyorHB8IKjQ9PxNP/EABkBAQADAQEAAAAAAAAAAAAAAAABAgMEBf/EACkRAAICAQQBAwQCAwAAAAAAAAABAhEDEiExUWETFFIEIkGRcaEywfD/2gAMAwEAAhEDEQA/AO4oiIAio032mwCaanio66d8Ejo5OIgbKA5rnNvyX6AljrXteymaPhbDLWOw/JKyVlOKhxe1rWBh4vkk5rh44xtwRbQ6oCwIvMTt05Q5WzUa9m9RuCY62pidM6KWnax5YRUBkZNg05hZxGU5rXJ2goCWRQeDcKIaqpqaSNrw+l4vO5wbkdxgJaWEOJI05wFH49w/pqKtiw+VkpfLxVntDDG3jpDG0uJeHDUa2BQFsRVOl4f00mInC2RymUOe0yWj4rNHGXuF8+bSxHq7VZGVsReYhIwvG1gc0uHa290BsItaWviY8RulY152ML2hxvuaTcqHi4X05rKihfeN1Mxj3ySFjYiJAwtAcXXv94NoGwoCwotapr4Ymh8srGNOxz3taD2EmxWfLorNdxrLPNmHM2zydgab8o9iA2EUTiWPRRQPqY/vxGQ0thfETcua213ODQRmvYkLZdisLGMkmkZFxjQQJHsadQDa5NiRfmQG6i1qqvhiaHyysY07HPe1rTfZYk2K9oZWvaHMcHNIuC0ggjeCNqA+0REAREQBERAEREAREQHJuDHAeWWuxKSq8qp2PqC6F0MzoRK10s5JOQ8oAFhF9mY7178IODdXPiWJSRwuLJ8LkgiebBr5nCGzASdvJO3TRSdHwxqTJKGtjqWiaOGIBr6c53vkDn/+Q8SAIxnIBJDyBa1/TD+G09TUUkTabimS8W6XOXOfaSkkm5IyABge1rM5NyWuGUbUBVODuD1zqjBjJQyxR0TZo5HvLOdpAdlBuG+ra+0k7rmNh4G1ww6Nj6N7xHihqJqa7Q6WDi4xmAvY+q5u/lX5l0XEeG0sUtTE2ic4U7XkHjLOdlbG4PMeUkRO4wjO3N6h03Q8nDWvET5BAwuHGkaScUGNr2U7TmDMzhxTi7NYaDNl5kB9/ZfgM1LWV8rqR1LDNxJgYSw2aDI4tGUkC2cabBew2LS4f8Eamsr6mWOJxYcMDYngtF6mKobMxg1uCctr7NdqnDw0qGPDDSOfmqJo73e27GVLIGiK0RD3ZXmTlFvJaTc6kSvBfhFNVyPZNS8SAwSMdnc7MDNNEQ4Ojbld9zmsCdHtQFC4OcEK6Opop5IyyR7MQlqZbs+7qKnjMhcAdTbi9l1G8HeAtU000M1LNHNDUmV1RGKQN0eSHmozGWRpFrttzBdzRAcZl4KzxzVzanBxiD6ip42CcyxsaIi+4aZC7PFlHMBr6vqgX98Z4Dz1FXic0tIHh9E0UhL2vb5S2nhaMhcQ7MHMIDnAbDvXX0QHHpOD1cI8NifQZ2Q0xZI9rKWaoiku8cW3yh/FNbbJyrO2ncFG0nAWvNFS0stKfu8U42RmeMgUxZGHOBDrZSc+gsdpsF3NEBxfEuAtU2LGoaalyx1ElGaVjXRta9sc5fJlGazQGnnt1LcxLgtUMrW1U+HecIXUMUDI80V4JGMYC0tkNhqHnM29s5t19cRAcmxzgtM+LD3NoJYXwMmGSllp6gU4k/cdFVANmvpsdYXdqbNvcPs1oamnoWRVkUcTw9+VkbI2cgnkl7YuQHnUnLvHPdWlEAREQBERAEREAREQBFp+Qfiy+L8k8g/Fl8X5Ktvoi30biKpzY9BG+pZJNI11NJHHl41meQyxwvaWMdbnna3tC0m8NKIgETVJBawtOgDuMFKWtBdYA2rIL3sOUddEt9C30XlFQ6DhtSSNjL5ZmOfFBIRna5reO8nGUvGwtNVDe4GjrrfqOElLG2le6ae1WyN8WrbhshjDC5t7i7pWC4BsTqlvoW+i2oqGzhrTPMLYnVBdNLFGGvcyOwlNPZ+t83JqonWbc665VtTcI4mvniMj+MhqWQcWJm8Y9r2QuEoYW6C82XXS7dovot9C30XJFz6n4aMdGxxZUca5sD3RCWM2bO1j/u3mweWiRt7ho12hfc/DWCMkuM/FiOSQPEsYJDDTgNDXlpLz5Q3ki/MBcnRb6FvovyKPpqcSMa8SSgOaHDltOjhfa24O3mJC9fIfxZPF+SW+hb6NtFqeQ/iyeL8k8h/Ek8X5Jb6Fs20Wp5D+JJ4vyTyH8STxJcuhbNtFqeRfiSeJPIfxJPGly6Fs20Wp5F+JJ4ynkX4knjKW+hubaLV8i/Ek8ZTyL8STxlLl0NzaRankI9pJ4ys+RfiSeMpcuhubSLU8h/Ek8ZRLl0NzbREViSmVnCJxrp4GspWMgfSskdUPLJJfKACDGQCNLgC98zmkaL4i+0CjP/gka05eLJbFaRjqplIXgB5LAJC3R4abC4GlhsYrjtCysy1FO01EJGWRzI3yNicGBkrDq8NdNK2IAfvk82q8osbwtxlaYIwJyzOTA378u4mxkGW5IdMwcrW99yA+oOGtPI/JFSyyWiqJXFjYbCOllfC7a8FxL42hoF75m7LG3jL9oVMGMIppnPPHfdNYwyMbAyOR92F12m0kdmmxNxoBqvSn4U4UAcrA0Fhb/wDmcwObK6I5AcgBD3VEZtsOYk71muxDDo2UkQo43RT3ljaYGtZGA+GMvLCzkOzTx7QOe5GlwN3hFwqgomxOdE95kjlma1ojYWxQMa+Rx4xzQCAW8nb3afHBnHZa2esHFMZFC6JkJLeW8vibLmec+57DlyiwI1JuBYKuhimAbNEyQNIcA9rXgOGwgOGh616RwtaXFrQC43cQAC42Au4jabADXcgOdv4V4hFFWTSMpX+S1MNLljjlDpHvlpgXAulsBkneADzgG9rgyEv2iwNsDSzl44/OxrWvcwQTinktlJDzm3G1ht1ANxNFEQ4GNlnuDnDK2znC1nO01PJGp3BfD8NgdbNDGcri9t2NNnuN3PGmjidb7UBUqv7SIIhMTDLliFQQQY7v8lmZDKMmbNHynjLmAuAdmxbR4bjyg0vks3GNLGPAykMlkhMzWucCW2tlBdewLucAlWR2HQkvcYoyZLZzkbd9tmY25XvX06kjLxKY2cYBYPyjOBuDrXA1KAoeH/aM5zI5pogBJSwzCNmUnjJ6rydn3zpMrW6i92i2pvfkqRrvtAhhDC+IkuIztZJDKYwajyYEmNzhbPfaW7CPW5KtDMNgALRDGAQWkBjQC0nMWkW2Ekm29YOGQckcTHyRlbyG8kbm6aDqCAqeIcL548Lqq8Ni42GaeNoIfxZbHVmBpcM1ycovoRr3LQqOG9fSlnllI0ty10jsgET3QUrYHNlDHTOEd+MkBaS4nK21rroBpYy0sLG5SSS3KMpJNySNhN9VmanY/wBdjXaEcoA6O9Ya8x5wgKpPw9jbJLEKeVz4WPkc0Fl+LDYXRPFzsk48ADbdj92upJ9osbSJMhMfEPcWZbSCZtXFShhfI5uQZpRcOYCNpItY2mlwKnjkmlDMzpw0SF7nSAtbmyxhryQxgzO5LbDXYtptBEBlETA3KWWDGgZCbltreqTzICtTcOY43RNkhcBI9zHPa+OWONzZhDZ0kTnAEuP72XcbO5Ktq1RhsHI+5j+7/Z8hvI/k05PuW0gCIiAIiIAiIgNPNUdGLxP+lM1R0YvE/wClQnnebpfBvyTzvN0h3D5Lj9zDyZa15JWWmkeSXxQOLm5HF1zdl75Ddmrbk6bF8Ggdp9xTcmxbodLANFuRpYADsCjfO83SHcPknnebpDuHyT3MPI1rySRoXWtxFNYixFjaxAFrZNlgB7gvt1NIQ0GKAhhBYNbMI0BbyeTYblFed5ukO4fJPO83SHcPknuYeRrXkm81R0YvE/6UzVHRi8T/AKVCed5ukO4fJPO83SHcPknuYeRrRN3qOjF4n/Sl6joxeJ/0qE87zdIdw+Sed5ul/SPknuYef6GtE3efoxeJ/wBKzefoxeJ/0qD87zdL4D5J53m6X9I+Se5h5/oa0Tl590Xif9KXn3R+J/yUH53m6XwHyTzvN0vgPknuYeRrROXn3R97/kl590fe/wCSg/O83SHcPknnebpDuHyT3MPI1onLz7o+93yS8+6Pvd8lB+d5ukO4fJPO83SHcPknuYeSdaJy8+6Pvd8kvPuj73fJQfnebpfAfJPO83S+DfknuYeRrROXn3R97vks3n/D73fJQXnebpfBvyTzvN0vg35J7mHkjWid+/8Aw/6k+/8Aw/6lBed5ul8G/JPO83S+DfknuYeRrROXn3R97vkig/O83SHcPkie5h5GtGgsrCyuEyImGKqZLNpG+OSRroy6WQOjbkiY5oZxZA9WR4s7UkbLkjw4L4fVU7Q2oeJLhmYmaWUhzWNa5zTI2/LdmJboG817m0jLRuLiRK5oPMNm0Hf7vevLzdJYgTuFyDexuCN13bOrs676XtRayPgpK9scUfGRNLH8t+d0hlZnBsQ+K4OXMNDu13eT8LxFwY11U0jPG59rMJymFzmhzYhybslFtCc4u6wymbbSOzMLpCQ0C41GZwB5R1677PevGLDSy2SV2jWNNzobHlHKNASCRoNpvtTX/H6FkdHRYlcF1TFbOC4WGjLwEgHihc2ZMOb9re/JFveuo618xMdQ2OI5AG2BeAHwl51jIBytnA1PrjdpttoHj/zu5tbHm/5c+m2+xfXm7W4e4HQXBI0DA2xsQSLtB277WuU1fx+hZH4Th1Y2ZslTUNka2IsLW8kF7mwXdlDQDyo5Tck/tLAC2urQ4DUtpTSyTXc4NDpRLIX8ksuWnIC24D9pJ1Gql/Nr9LTvGp2c9ySdp3nm00GnOfeCmcx2bjHEa8lxLt2wk9XxKnX/ANQs0MAw6ogDxPKJeMe6Quu+7XOZEC1gOxmZsptzAt61ojAqt0cEUk4HFMYx5Y55MuWWneXOJbe5bFKLfxjrUqcL2XffS2oOoDQwD1tlgCbak7hovpmFgNc3O7lBocRYHkkkEaWG23YOZNe93/Qsi48IrszHuqxdtwbD12OfA5weMoBOWOUXAbbOLaApQYRWRFl6nMA6J0mp5TWQRxvY0FhDQXsc/S181tCSVKSYe517zPsQQRrY35/W/tYe7RPN77aTyZgDYkm1zsJbsNtvX2Jr/j9E2SCLUfRXcSXusQQBckC7cpOp22v3leTcOItaV4tzDQAaXAF9Bp27yVnS7Kkgi0PN50HHSaEH1jc9RN9n+7rfUuH5w0Oe67QW3GhIOW99+rQlLsG6i0RQO9tJs3nr1vfrH+2t601MWEkyPdcAAONwN5HPr13Sl2DZREUEBERAEREBEemeHdGq8MX1L69McO6NV4YvqXNFuUmHOkGbRo5iefsC7FFPhIyWST4RfvTLDujVeGL6k9MsO6NV4YvqVCrMOdGM20c9ub3LSA3I4pcol5JLlHSvTHDujVeGL6ln0xw7o1Xhi+pUaLCHkXcQ07tvetWqpXRmzht2EbCpcKVuIcppW0dD9McO6NV3RfUnphh/RqvDF9S51BE57g1ouf8AdVvnB3W9YX3WNu9QoXxFEqc3wi7emOH9Gq7ovqT0xw7o1XdF9S5xLGWkhwsQvkKKXSK+rI6V6Y4d0Krui+pY9MsO6FV3RfUubIFG3SJ9RnSfTHDuhVd0X1J6ZYd0Krui+pc2RNukPUZ0n0zw7oVXdF9az6ZYd0Krui+tc2sdttN/MgTbpE+ozpQ4Y4f0Knui+tPTHDuhU90X1qg4fQulJtoBtJ/t1lb0uBOAu14cdxFr++6zeSCdOiPVLh6Y4f7Op7ovrT0yw/2dT3RfWucOFtDtGikaHCHSNzE5Qdmlyeu25TKcYq2kS8tF29MsP9nU90X1rB4Z4f7Kp7ovrVLrcHdGMzTmA26WI67blHNbc2G3YEjOMlaSHqtnQ/TSg9jU/wDV9aemlB7Gp/6vrVUhwEkct9juAvb33WliGHOh1OrTpcb9xHMqrLBulRHql49M6D2NT/1fWi52i026RPqM8Va4rZRl2WFuy2iqq2qTEHxiw1G483YVtjmovcpjmovcsMlrG+yxv2c6rmGW41l9/wAbG3xsvSqxB8gymwG4c/aVpqZzTaomc02qLao/GrcXrtuLdv8A8utKLF3gWIDus3B961aqqdIbuPYBsCtLKmqReWVNbEhgNrv36d2t/wDClyqzSiQEOYHX3gEhSflVRb9lrv8AyumOdKhjnSo18ctnbvy69+n+VsYRSjLxhFyb26gNO/ao2eKS5c9rrnaSFu4XXNaMjzbXQ82vMVWLTnbIi1rtkpLEHizhcf73KuVMORxbuPw2hT0tdG0XzA9QNyvLg/gM2JTODLNaNXvdqGg+qLfvHTQdXMpy06S5LZKdJckCpXAaNryXuFw21gdlzzq71P2Wtyfd1Jz/AMbBlJ3aG7e3VUyEvopnwTtLSDZw22I2EbwQb9hC5s0JqJlkhKKJ23Mq1jVII3jLoHC9tx5/dsU6cQiAvxje/Xu2qAxCpM7+Q0kAWAAue2wXJgUlLwYwTsmcBI4kW2gm/bf5WUiq3RQVEZuxh12g2APaCQtyeaqIsIw3rbYn3coqs8dytNEtbkZi5Bmfbf8AGwv8bq0xkEAt2WFuy2ip80Lmes1w7QR8Vs0eJyRCwsRudrbsK2yYtUVX4LNWi0SEAEu2WN+znVWwkjjmX3/Gxt8bL6qsTklFjYN3N0v2rTTHicYtP8kqOxdbLRxtwELr89gO24P9gVEx43K0WOV3WQb/AAK1amrfKbvPYBoB7lnDBJStlVF2a6LKLrNDwKysIrmZlZXypPC6DPy3jk8w3/kpUXJ0i0YuTpHjR4e6TXY3eefsCl4KCNmwXO86n8lsoumONI6Y41Eysr5WVoaBeM1Kx/rNHbsPevZYKNJ8hqyGqsMLdWcobucfNdE+yGdnETRi2cS5iOfK5jA09l2uWthnBGeZoe4tjBFwHXLiOY5Rs71F41gVVhzxUwuyu2Z49Q6+1rmkbdNhBBtvWOjS9SKaNL1I60uO/aSRNXlsQzObGxj7dMFzjc9TXNHuWDw7xCccU17Gk6ZmMs63ObkkDtAU9g3AuXJmJDS7Ul9y9xOt3btvObrLNlclpgrZXJk1rTFFSo8EaNZOUdw0b8ypWOMNFmgAbhopHFcIlpiOMAIOxzdWk7uorQXk5HO6kccrTpmURZWRAIWhVYRG/YMp3t2e9uxb6KYyceCUyp1lC+I2cNOYjYVrK5yxhwLXC4O0FVnEqExO01adh/wetduLNq2fJopGkiyi3LGMqLN0QGuiIrmZsUNPxjw3m2nsH+/FWZrbaDmUZgcVml3SNvcPzupMLqxRpWdWKNKxZYWVhaGhmyysIhIWzhobx0Wf1eMZmvstmF79VlrIgOzqM4TZfJZs+zIbX6X7n9VlTsM4ZTRNDHtbKALAkkOt1nW/csSYtLiM0UDrNjLxdjb6gauJPObXUl9R44RgAp5KeeQC072k/wAOt2tPboe/culqL4R0gkpntA1aM7eos1091x71WqHhfKxoa9gktoHXLT79DdcbyQwZGpcPcx1RxSaf5LHwqDfJZM3Vb+bMLWXO1I4vjclTYOs1o1DW7L7yecqOXnfVZo5Z3Hg5c2RTlaCIi5TIyiIhJleNVTiRpYefYdx5ivZETrcFMljLSWnaCQe0LFlJ4/DaQOH7w+I0/tZRhC9KEtUUzVHysoiuSa6LKwrmZZcObaNn8oPfr/lbQC18PN4mfygd2i2Au2PCO2PCMJZZRSSAEssogPmyt3AnBI5AZ5Wh1nZWNOouACXEc+2w7D1Kp2Vr4F44yEGCU5QXZmuOwEgAtJ5tl79qFkXKooYpG5Hxtc3cQNOzd7lUcGwkU+ImMataxz2E7bOAAv2ZiPcrVUYpBG3O+VgH8wN+wDU+5VXBMV4/ETJawcxzGA7bNAIv18kn3qSzLq4XFjzqmcEsFZJmllGYNcWNadhItckc+0fFXMmypnBPGmR5opDlD3F7XHYCdoJ5tg+K5M+j1Ia/P+jLJp1x1eS1z0ET25HRtI3WHw3LnuOYf5PM6MG7dHNvtynf2aj3LoU9fExud0jQN9xr2b/cue45iHlEzpALN0a2+3KN/bqfesPr9GldlPqdNeTQWVgLK8o4ggREJMosLKAiOETeS0/xEd4/JQRCnuETuSwfxE9w/NQa78H+CNI8HzZERaljWREWhmT2By3jy87T8DqPjdSSrWG1PFvBOw6Hs3qyhdWKVxOrFK4mEWVhaGhlFhZQBYRfcVswzercX7L6/BCSawjgrNO0ScmNp1aXXu4bw0c3avZ+DzYfLHUOs6Nrxmc2+gOhuDqNCepdCZawts5rbLLVxbLxEuf1eLffsylSX0njj9XxdO9w2luVtucv5It339yqlLwSne3M4tZfY11yffYaLy4O46KiWnpnn9iTe/7zg13Fn/joO1dBXJLFHPNuXC2MnCOV2/wcwxLDJKd2WQbdjhq13Yf8Faav3DMN8mN9oczL231/pzKhLy/qcKxT0o482NQlSCysLK5zMIiISFlF41dQI2l55tg3nmCJW6QITHps0gaP3R8Tqf8ACjke8uJcdpNz2lF6UY6UkapGERFYGqiItChlTGE1+yN5/lP+CoZfQUxk4u0WjJxdotpCwoOixNzOS7lN+I7N6l4Klj/VcD1bD3LqjkUjqjNSPYLKwsq5YxZLLK85pmsF3EDt/wB1QkseEcLJoGiNzRI0CzbkhwHMM3OPctLHuE9TWkUsDNXfuR3J053O6tvMOc8yqlXipOken8R2+4cy6H9klKwU8k2he6UtcecNa1pDe9xPvCyc9T0xKKep6UVD0SxGmtOITdvK5DmucLa+q03PuurZhHD1z2DNG17ht5WU36xY94sr8uM/aFEKeveYeTma2Q22Bzrh2nXa/wDyWOXHKCuDorODxq4sm8XxiSpIL7AD1WjYOvrPWo9RFHjbTpJyTvGzu2hSscgcLtII3g3Xk5VO7mccm27Z9osLKzIMrK+SbbVoVWLxs0ac53DZ73KVFy4JRvSyhgLnGwG1VnEa0yu3NGwf5PWvOrrHym7j2AbAvELsxYdO75NFGgvqywEstiwRLIhBqLfpMLfIM1w0HZfafduWiFbm2sLbLadnMujHBSe5bHBS5K/V4a6MZto3jm7QtRjb6DUlWqa2V2bZY37LaqBwe3Gi+427bf8A1JwSkkhOCUkke0eDOIuXAHdt+K06qldGbO9xGw9is6j8bI4sb8wt3G6vPFFRtF540laI6jlmccrHH3m4HepMwz2/aNv/ACj+68MBtZ2+47tfzUqpxxuN2Tjjcbsrs9XMDlc4gjaBYf2W9htGCOMfyidl9dPmvDG7Zxbbl17zZbGFVjcoY4gEbOsKkUtdMrH/ADpm1NSMeLFoHWAAQscF+EkmGyPblzxuNnsvbUbHtPMbd/cR6TTtYLuIH9z2BVyeTO4u3m6nK0mmuS2R001ydOqvtQhy/dQSF9tA/I1oPWQSfgqTAXVk0lRUHMSbncTbQW6IAAt2KEUjgtaIyWuNg62u4j/C5s85yiZZJykifMDCMpa226wsq9idNxMnIJAcLixNxvF/92qwmdgFy5tt9xZVzFqwSv5PqjQHfvP+7lyYNWrwYwuzZw51RJ6shDRtLtfcL7St2elqLcmbMd2UN7iF6YIRxLbdd+25/Jb6pPJUtkv0S3uU6aVzvXcT2kn4Fb9Dg7pBmccoOzS5I325lr4mRxryNmb48/xurSwggEbCBbs5ltlyOMVX5LN0ivVuEujGYHMBt0sR123KPtzK4SuAaS7ZY37Laqr4e4CVhdszD8vjZMWRyi7/AAEyQgwQkXe6x3AXt2laldh7otb3aefZr1hWZaeLuAidfnsB23Cyhmk5EKTsrVyiwi7C5rBb1JiT4xl0cOa/N2FXQYZhHs6jxfqTzZhHs6jxfqWinFcSRCaXEkUqrxF8gtoBuHP2larXEajar/5twj2dR4v1LPm3CPZ1Hi/Uoc4vmSDafMkVCPF3gagHr2d61KqodIbuOzYBsCvXm3CPZ1Hi/Unm7CPZ1Hi/UpeRPZyRLlapyRRIJnMOZpsf7jcVvHF329UX36/2Vu83YR7Oo8X6k834R7Oo8X6kWRLiSClXEkUF7y43JuTtXyQugebsI9nUeL9SebsI9nUeL9SrcfkiNvkjn1lmy6B5uwj2dR4v1J5uwj2dR4v1Jcfkh9vyRz5F0HzdhHs6jxfqTzdhHs6jxfqS4/JE/b8kc9sshdB83YR7Oo8X6k834R7Ko8X6kuPyQuPyRR6OsfEbtO3aDqCtubGZHCws3rF7/HYrd5vwj2VR4v1J5BhHsqjxH6lRxxt22h9naKAtykxKSMZRYjc7W3ZZXTyDCPZT+I/UnkOEeyn8R+pS1B7Nofb8kU2rxCSUWNgNw0v271qEK/eRYR7KfxH608jwj2U/iP1qEoJUmh9vaKdT4tK0ZdHAbMwJPeCvGpqnym7zs2DYB7leBSYP7CfxO+tfXkuD+wm8T/8A2Io407TQ+z5I5/lRdA8mwf2E3if/AOxFNx+SFx+SIZERcJwhERAEREAREQBERAEREAREQBERAEREAREQBERAEREAREQBERAEREAREQBERAEREAREQBERAEREAREQBERAEREAREQBERAf/9k=">
            <a:extLst>
              <a:ext uri="{FF2B5EF4-FFF2-40B4-BE49-F238E27FC236}">
                <a16:creationId xmlns:a16="http://schemas.microsoft.com/office/drawing/2014/main" id="{8B2BA784-E53B-8B3E-4BD2-E122B1B7B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388" y="4974369"/>
            <a:ext cx="1255018" cy="170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F3ABE7-ED51-2E1B-7BA1-3E3791285EF4}"/>
              </a:ext>
            </a:extLst>
          </p:cNvPr>
          <p:cNvSpPr txBox="1"/>
          <p:nvPr/>
        </p:nvSpPr>
        <p:spPr>
          <a:xfrm>
            <a:off x="8181237" y="311146"/>
            <a:ext cx="3946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See a review, KH, Huang, Hongo (2022)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432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5D3918-4F28-AFF4-8461-915BF4BB3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B2593C2-30A3-FBD5-0202-AD3247A45E21}"/>
              </a:ext>
            </a:extLst>
          </p:cNvPr>
          <p:cNvSpPr txBox="1"/>
          <p:nvPr/>
        </p:nvSpPr>
        <p:spPr>
          <a:xfrm>
            <a:off x="1591091" y="115787"/>
            <a:ext cx="6399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Anisotropies in constitutive equations</a:t>
            </a:r>
            <a:endParaRPr lang="ja-JP" altLang="en-US" sz="3200" dirty="0"/>
          </a:p>
        </p:txBody>
      </p:sp>
      <p:pic>
        <p:nvPicPr>
          <p:cNvPr id="20" name="Picture 19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H^\mu = \frac{1}{\mu_m} B^\mu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816A90B5-F88F-22DF-2BAD-EBB48254CB2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4576" y="4536231"/>
            <a:ext cx="1420190" cy="568381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0AC2BFB2-8112-BDDA-6295-43CAFBF0DF1B}"/>
              </a:ext>
            </a:extLst>
          </p:cNvPr>
          <p:cNvGrpSpPr/>
          <p:nvPr/>
        </p:nvGrpSpPr>
        <p:grpSpPr>
          <a:xfrm>
            <a:off x="9116091" y="841395"/>
            <a:ext cx="2598886" cy="2126506"/>
            <a:chOff x="179509" y="64143"/>
            <a:chExt cx="4069091" cy="332948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AA8B82C-E1FC-F96D-D568-D698E89BD476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360" y="2381237"/>
              <a:ext cx="781240" cy="443406"/>
            </a:xfrm>
            <a:prstGeom prst="rect">
              <a:avLst/>
            </a:prstGeom>
          </p:spPr>
        </p:pic>
        <p:sp>
          <p:nvSpPr>
            <p:cNvPr id="28" name="Arrow: Up 27">
              <a:extLst>
                <a:ext uri="{FF2B5EF4-FFF2-40B4-BE49-F238E27FC236}">
                  <a16:creationId xmlns:a16="http://schemas.microsoft.com/office/drawing/2014/main" id="{27269457-9BCA-E425-08DF-932FFE99B6FC}"/>
                </a:ext>
              </a:extLst>
            </p:cNvPr>
            <p:cNvSpPr/>
            <p:nvPr/>
          </p:nvSpPr>
          <p:spPr bwMode="auto">
            <a:xfrm rot="10800000">
              <a:off x="1455946" y="3014835"/>
              <a:ext cx="1007176" cy="378791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Cylinder 30">
              <a:extLst>
                <a:ext uri="{FF2B5EF4-FFF2-40B4-BE49-F238E27FC236}">
                  <a16:creationId xmlns:a16="http://schemas.microsoft.com/office/drawing/2014/main" id="{EB2757E5-20AF-D2B6-2D75-857A044E7840}"/>
                </a:ext>
              </a:extLst>
            </p:cNvPr>
            <p:cNvSpPr/>
            <p:nvPr/>
          </p:nvSpPr>
          <p:spPr bwMode="auto">
            <a:xfrm>
              <a:off x="856776" y="668546"/>
              <a:ext cx="2234051" cy="2411206"/>
            </a:xfrm>
            <a:prstGeom prst="can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CCFF66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2FF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85BD614-82D3-7567-D82A-0DC2438ED70B}"/>
                </a:ext>
              </a:extLst>
            </p:cNvPr>
            <p:cNvGrpSpPr/>
            <p:nvPr/>
          </p:nvGrpSpPr>
          <p:grpSpPr>
            <a:xfrm>
              <a:off x="1695839" y="478141"/>
              <a:ext cx="45719" cy="2167090"/>
              <a:chOff x="1778961" y="363744"/>
              <a:chExt cx="0" cy="2318943"/>
            </a:xfrm>
          </p:grpSpPr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34DBA2C5-4FE5-95D0-742F-89011809A6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6F2432CE-CD34-F35E-9317-7A22EE188D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0357795-A689-9D1B-77CD-B4A03A61E939}"/>
                </a:ext>
              </a:extLst>
            </p:cNvPr>
            <p:cNvGrpSpPr/>
            <p:nvPr/>
          </p:nvGrpSpPr>
          <p:grpSpPr>
            <a:xfrm>
              <a:off x="2133600" y="478141"/>
              <a:ext cx="45719" cy="2167090"/>
              <a:chOff x="1778961" y="363744"/>
              <a:chExt cx="0" cy="2318943"/>
            </a:xfrm>
          </p:grpSpPr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B5B72E7-FC9C-08B0-0E58-8B0018A169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5F7E0B58-8C71-5E22-712C-34F0AD174D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Arrow: Up 34">
              <a:extLst>
                <a:ext uri="{FF2B5EF4-FFF2-40B4-BE49-F238E27FC236}">
                  <a16:creationId xmlns:a16="http://schemas.microsoft.com/office/drawing/2014/main" id="{C81F0C80-52DD-F1C6-7BFF-8FB1F7371CC6}"/>
                </a:ext>
              </a:extLst>
            </p:cNvPr>
            <p:cNvSpPr/>
            <p:nvPr/>
          </p:nvSpPr>
          <p:spPr bwMode="auto">
            <a:xfrm>
              <a:off x="1445570" y="541440"/>
              <a:ext cx="1007176" cy="378791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Arrow: Up 38">
              <a:extLst>
                <a:ext uri="{FF2B5EF4-FFF2-40B4-BE49-F238E27FC236}">
                  <a16:creationId xmlns:a16="http://schemas.microsoft.com/office/drawing/2014/main" id="{11794E8B-8719-590E-44D1-FF8456803D86}"/>
                </a:ext>
              </a:extLst>
            </p:cNvPr>
            <p:cNvSpPr/>
            <p:nvPr/>
          </p:nvSpPr>
          <p:spPr bwMode="auto">
            <a:xfrm rot="5400000">
              <a:off x="2825555" y="1551321"/>
              <a:ext cx="1277877" cy="644302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AB109EC-EAE0-64E4-B817-719E7A66D690}"/>
                </a:ext>
              </a:extLst>
            </p:cNvPr>
            <p:cNvGrpSpPr/>
            <p:nvPr/>
          </p:nvGrpSpPr>
          <p:grpSpPr>
            <a:xfrm>
              <a:off x="1127068" y="630541"/>
              <a:ext cx="45719" cy="2167090"/>
              <a:chOff x="1778961" y="363744"/>
              <a:chExt cx="0" cy="2318943"/>
            </a:xfrm>
          </p:grpSpPr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C3B3321C-7B9A-3741-ABBA-152DC00202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BFCFFD0D-00A6-693E-2873-822711FC32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0E8D2E6-3E6A-C8E1-C32B-05644C06948A}"/>
                </a:ext>
              </a:extLst>
            </p:cNvPr>
            <p:cNvGrpSpPr/>
            <p:nvPr/>
          </p:nvGrpSpPr>
          <p:grpSpPr>
            <a:xfrm>
              <a:off x="2763356" y="630541"/>
              <a:ext cx="45719" cy="2167090"/>
              <a:chOff x="1778961" y="363744"/>
              <a:chExt cx="0" cy="2318943"/>
            </a:xfrm>
          </p:grpSpPr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BE8BEBF0-DDBF-B6A4-49D3-2273A72304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49F10194-3D3F-246B-DDDF-7FAF0F8CD0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9791D1A-4B40-557A-BFCF-0370F29BA3A8}"/>
                </a:ext>
              </a:extLst>
            </p:cNvPr>
            <p:cNvGrpSpPr/>
            <p:nvPr/>
          </p:nvGrpSpPr>
          <p:grpSpPr>
            <a:xfrm>
              <a:off x="2431808" y="502543"/>
              <a:ext cx="45719" cy="2167090"/>
              <a:chOff x="1778961" y="363744"/>
              <a:chExt cx="0" cy="2318943"/>
            </a:xfrm>
          </p:grpSpPr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8A94C54D-A378-2D07-09BE-8E8DDCD578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B3D2297B-6C56-A604-EE6D-6DB1FD4D82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8B5FAB1-77EB-D560-3161-60743F10F51B}"/>
                </a:ext>
              </a:extLst>
            </p:cNvPr>
            <p:cNvGrpSpPr/>
            <p:nvPr/>
          </p:nvGrpSpPr>
          <p:grpSpPr>
            <a:xfrm>
              <a:off x="1276657" y="730835"/>
              <a:ext cx="45719" cy="2167090"/>
              <a:chOff x="1778961" y="363744"/>
              <a:chExt cx="0" cy="2318943"/>
            </a:xfrm>
          </p:grpSpPr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7223EB68-C580-FB0C-7946-39025199FA0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68A32134-74E9-BEB5-C83E-C45A0DEB5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5EE019C-9212-B877-210D-F6BF0942B60F}"/>
                </a:ext>
              </a:extLst>
            </p:cNvPr>
            <p:cNvGrpSpPr/>
            <p:nvPr/>
          </p:nvGrpSpPr>
          <p:grpSpPr>
            <a:xfrm>
              <a:off x="1386239" y="530428"/>
              <a:ext cx="45719" cy="2167090"/>
              <a:chOff x="1778961" y="363744"/>
              <a:chExt cx="0" cy="2318943"/>
            </a:xfrm>
          </p:grpSpPr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D98E484F-D0D2-2D23-3648-97360041D4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0311D2EF-3DCA-1C85-3B8C-894C08E257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FF3D0E9-334A-3C1D-A6B9-E4066AC20900}"/>
                </a:ext>
              </a:extLst>
            </p:cNvPr>
            <p:cNvGrpSpPr/>
            <p:nvPr/>
          </p:nvGrpSpPr>
          <p:grpSpPr>
            <a:xfrm>
              <a:off x="1941137" y="796910"/>
              <a:ext cx="45719" cy="2167090"/>
              <a:chOff x="1778961" y="363744"/>
              <a:chExt cx="0" cy="2318943"/>
            </a:xfrm>
          </p:grpSpPr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52C4073D-D302-4722-0B60-E4D5969D0E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87E4D7A3-AF3E-A439-A2EE-9DCE05E6D9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F7960AD-F489-4D1E-CC54-7646ECE74BB2}"/>
                </a:ext>
              </a:extLst>
            </p:cNvPr>
            <p:cNvGrpSpPr/>
            <p:nvPr/>
          </p:nvGrpSpPr>
          <p:grpSpPr>
            <a:xfrm>
              <a:off x="2557839" y="741101"/>
              <a:ext cx="45719" cy="2167090"/>
              <a:chOff x="1778961" y="363744"/>
              <a:chExt cx="0" cy="2318943"/>
            </a:xfrm>
          </p:grpSpPr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0E4A0A56-999D-D974-CB4E-219DA984CF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7EC45C21-2CDC-061B-8B65-909285E168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2236824-1E64-C3A5-64F2-FE6A7E22E3EC}"/>
                </a:ext>
              </a:extLst>
            </p:cNvPr>
            <p:cNvGrpSpPr/>
            <p:nvPr/>
          </p:nvGrpSpPr>
          <p:grpSpPr>
            <a:xfrm>
              <a:off x="2269103" y="789925"/>
              <a:ext cx="45719" cy="2167090"/>
              <a:chOff x="1778961" y="363744"/>
              <a:chExt cx="0" cy="2318943"/>
            </a:xfrm>
          </p:grpSpPr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BE4B7677-37EB-A085-1772-A527FA7D02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AA98863D-F36E-8A0C-A589-6585D3146B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237ED73-4A06-8DFD-6D22-830EC2478B8C}"/>
                </a:ext>
              </a:extLst>
            </p:cNvPr>
            <p:cNvGrpSpPr/>
            <p:nvPr/>
          </p:nvGrpSpPr>
          <p:grpSpPr>
            <a:xfrm>
              <a:off x="1576715" y="782762"/>
              <a:ext cx="45719" cy="2167090"/>
              <a:chOff x="1778961" y="363744"/>
              <a:chExt cx="0" cy="2318943"/>
            </a:xfrm>
          </p:grpSpPr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9D91C086-9DA5-37CD-4A84-5EBB2924C3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13DF1B24-3771-7CA0-83B7-F71BF9FCC9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6EC00800-EEC4-CDCE-ABBB-64E1EFF7E2C5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4497" y="64143"/>
              <a:ext cx="386609" cy="364516"/>
            </a:xfrm>
            <a:prstGeom prst="rect">
              <a:avLst/>
            </a:prstGeom>
          </p:spPr>
        </p:pic>
        <p:sp>
          <p:nvSpPr>
            <p:cNvPr id="50" name="Arrow: Up 49">
              <a:extLst>
                <a:ext uri="{FF2B5EF4-FFF2-40B4-BE49-F238E27FC236}">
                  <a16:creationId xmlns:a16="http://schemas.microsoft.com/office/drawing/2014/main" id="{555D46FC-A092-3D5D-8DB5-D2AB6E820BA5}"/>
                </a:ext>
              </a:extLst>
            </p:cNvPr>
            <p:cNvSpPr/>
            <p:nvPr/>
          </p:nvSpPr>
          <p:spPr bwMode="auto">
            <a:xfrm rot="16200000">
              <a:off x="-146411" y="1579991"/>
              <a:ext cx="1277877" cy="626037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pic>
        <p:nvPicPr>
          <p:cNvPr id="80" name="Picture 79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$p_\perp$ and $p_\para$ are different by the Maxwell stress.&#10;&#10;&#10;\end{document}&#10;&#10;" title="IguanaTex Bitmap Display">
            <a:extLst>
              <a:ext uri="{FF2B5EF4-FFF2-40B4-BE49-F238E27FC236}">
                <a16:creationId xmlns:a16="http://schemas.microsoft.com/office/drawing/2014/main" id="{238EC231-6719-6DB8-63FA-0C673BD61B0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874" y="2546953"/>
            <a:ext cx="6171854" cy="325808"/>
          </a:xfrm>
          <a:prstGeom prst="rect">
            <a:avLst/>
          </a:prstGeom>
        </p:spPr>
      </p:pic>
      <p:pic>
        <p:nvPicPr>
          <p:cNvPr id="8" name="Picture 7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Theta^{\mu\nu} _\zero &#10;\= \epsilon u^\mu u^\nu - p_\perp \Xi^{\mu\nu} &#10;+ p_\para b^\mu b^\nu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EABBC0BF-F969-6D02-29DA-50007D53464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536" y="1800722"/>
            <a:ext cx="5369768" cy="461664"/>
          </a:xfrm>
          <a:prstGeom prst="rect">
            <a:avLst/>
          </a:prstGeom>
        </p:spPr>
      </p:pic>
      <p:pic>
        <p:nvPicPr>
          <p:cNvPr id="19" name="Picture 1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\Xi^{\mu\nu} = g^{\mu\nu} + u^\mu u^\nu - b^\mu b^\nu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90BA050C-6B70-6744-0306-DB0E69F8AEC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548" y="396864"/>
            <a:ext cx="2750476" cy="234667"/>
          </a:xfrm>
          <a:prstGeom prst="rect">
            <a:avLst/>
          </a:prstGeom>
          <a:ln>
            <a:noFill/>
          </a:ln>
        </p:spPr>
      </p:pic>
      <p:pic>
        <p:nvPicPr>
          <p:cNvPr id="16" name="Picture 15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g^{\mu\nu} \to \com{(g^{\mu\nu} -u^\mu u^\nu) , \ u^\mu u^\nu}&#10;\to \cgd{(g^{\mu\nu} -u^\mu u^\nu + b^\mu b^\nu) , \ u^\mu u^\nu, \  b^\mu b^\nu}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FA309E13-9C02-8112-B720-3D9F1FCE48A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9526" y="689252"/>
            <a:ext cx="7481699" cy="273103"/>
          </a:xfrm>
          <a:prstGeom prst="rect">
            <a:avLst/>
          </a:prstGeom>
        </p:spPr>
      </p:pic>
      <p:pic>
        <p:nvPicPr>
          <p:cNvPr id="17" name="Picture 16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\Xi^{\mu\nu} = g^{\mu\nu} + u^\mu u^\nu - b^\mu b^\nu&#10;\nnb&#10;&amp;&amp;&#10;u_\mu \Xi^{\mu\nu} = 0 = b_\mu \Xi^{\mu\nu}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A23AC7F3-6198-6641-91D8-CCBA111B6D4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6624" y="2144433"/>
            <a:ext cx="2753525" cy="638477"/>
          </a:xfrm>
          <a:prstGeom prst="rect">
            <a:avLst/>
          </a:prstGeom>
          <a:ln>
            <a:noFill/>
          </a:ln>
        </p:spPr>
      </p:pic>
      <p:sp>
        <p:nvSpPr>
          <p:cNvPr id="123" name="TextBox 122">
            <a:extLst>
              <a:ext uri="{FF2B5EF4-FFF2-40B4-BE49-F238E27FC236}">
                <a16:creationId xmlns:a16="http://schemas.microsoft.com/office/drawing/2014/main" id="{9FB0032B-748B-D9D4-09BB-8BF4F4EC545A}"/>
              </a:ext>
            </a:extLst>
          </p:cNvPr>
          <p:cNvSpPr txBox="1"/>
          <p:nvPr/>
        </p:nvSpPr>
        <p:spPr>
          <a:xfrm>
            <a:off x="947488" y="3392719"/>
            <a:ext cx="3937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0B0F0"/>
                </a:solidFill>
              </a:rPr>
              <a:t>Anisotropic viscosities</a:t>
            </a:r>
            <a:endParaRPr lang="ja-JP" altLang="en-US" sz="3200" dirty="0">
              <a:solidFill>
                <a:srgbClr val="00B0F0"/>
              </a:solidFill>
            </a:endParaRP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3DDBD9EE-B690-D1F9-0DF8-E17496A66E17}"/>
              </a:ext>
            </a:extLst>
          </p:cNvPr>
          <p:cNvGrpSpPr/>
          <p:nvPr/>
        </p:nvGrpSpPr>
        <p:grpSpPr>
          <a:xfrm>
            <a:off x="8927140" y="4146840"/>
            <a:ext cx="2797561" cy="1087141"/>
            <a:chOff x="8841287" y="4593898"/>
            <a:chExt cx="2797561" cy="1087141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6296587-152E-2CA1-B330-6C99E0BD57EF}"/>
                </a:ext>
              </a:extLst>
            </p:cNvPr>
            <p:cNvSpPr txBox="1"/>
            <p:nvPr/>
          </p:nvSpPr>
          <p:spPr>
            <a:xfrm>
              <a:off x="8841287" y="4593898"/>
              <a:ext cx="279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0070C0"/>
                  </a:solidFill>
                </a:rPr>
                <a:t>2 shear viscosities</a:t>
              </a:r>
              <a:endParaRPr lang="ja-JP" altLang="en-US" sz="2400" dirty="0">
                <a:solidFill>
                  <a:srgbClr val="0070C0"/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22B6B818-7070-9C58-A4A0-F3DFF6A0B179}"/>
                </a:ext>
              </a:extLst>
            </p:cNvPr>
            <p:cNvSpPr txBox="1"/>
            <p:nvPr/>
          </p:nvSpPr>
          <p:spPr>
            <a:xfrm>
              <a:off x="8852583" y="5219374"/>
              <a:ext cx="26084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FF0000"/>
                  </a:solidFill>
                </a:rPr>
                <a:t>3 bulk viscosities</a:t>
              </a:r>
              <a:endParaRPr lang="ja-JP" alt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D715B540-7159-FC7A-BEEE-812DDC372EC5}"/>
              </a:ext>
            </a:extLst>
          </p:cNvPr>
          <p:cNvGrpSpPr/>
          <p:nvPr/>
        </p:nvGrpSpPr>
        <p:grpSpPr>
          <a:xfrm>
            <a:off x="1446357" y="4154005"/>
            <a:ext cx="6327274" cy="2772438"/>
            <a:chOff x="-709236" y="4015594"/>
            <a:chExt cx="6327274" cy="2772438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A2AF4388-9556-DDE8-77FA-1043F8B0AE04}"/>
                </a:ext>
              </a:extLst>
            </p:cNvPr>
            <p:cNvGrpSpPr/>
            <p:nvPr/>
          </p:nvGrpSpPr>
          <p:grpSpPr>
            <a:xfrm>
              <a:off x="195762" y="4790414"/>
              <a:ext cx="2664597" cy="1997618"/>
              <a:chOff x="12371" y="2062716"/>
              <a:chExt cx="4319784" cy="3238492"/>
            </a:xfrm>
          </p:grpSpPr>
          <p:grpSp>
            <p:nvGrpSpPr>
              <p:cNvPr id="176" name="Group 175">
                <a:extLst>
                  <a:ext uri="{FF2B5EF4-FFF2-40B4-BE49-F238E27FC236}">
                    <a16:creationId xmlns:a16="http://schemas.microsoft.com/office/drawing/2014/main" id="{992FB2D3-8A04-90B9-00CE-3D100CCF60C2}"/>
                  </a:ext>
                </a:extLst>
              </p:cNvPr>
              <p:cNvGrpSpPr/>
              <p:nvPr/>
            </p:nvGrpSpPr>
            <p:grpSpPr>
              <a:xfrm>
                <a:off x="539552" y="2062716"/>
                <a:ext cx="3456384" cy="3238492"/>
                <a:chOff x="539552" y="2060848"/>
                <a:chExt cx="3456384" cy="3240360"/>
              </a:xfrm>
            </p:grpSpPr>
            <p:cxnSp>
              <p:nvCxnSpPr>
                <p:cNvPr id="184" name="Straight Arrow Connector 183">
                  <a:extLst>
                    <a:ext uri="{FF2B5EF4-FFF2-40B4-BE49-F238E27FC236}">
                      <a16:creationId xmlns:a16="http://schemas.microsoft.com/office/drawing/2014/main" id="{4DE4CF8D-A714-595A-803E-8686C3646B09}"/>
                    </a:ext>
                  </a:extLst>
                </p:cNvPr>
                <p:cNvCxnSpPr/>
                <p:nvPr/>
              </p:nvCxnSpPr>
              <p:spPr>
                <a:xfrm>
                  <a:off x="539552" y="3717032"/>
                  <a:ext cx="3456384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Arrow Connector 184">
                  <a:extLst>
                    <a:ext uri="{FF2B5EF4-FFF2-40B4-BE49-F238E27FC236}">
                      <a16:creationId xmlns:a16="http://schemas.microsoft.com/office/drawing/2014/main" id="{0E5FAF3C-ADCE-33E3-E655-CE9AF3CC4DF5}"/>
                    </a:ext>
                  </a:extLst>
                </p:cNvPr>
                <p:cNvCxnSpPr/>
                <p:nvPr/>
              </p:nvCxnSpPr>
              <p:spPr>
                <a:xfrm flipV="1">
                  <a:off x="2267744" y="2060848"/>
                  <a:ext cx="0" cy="32403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Arrow Connector 185">
                  <a:extLst>
                    <a:ext uri="{FF2B5EF4-FFF2-40B4-BE49-F238E27FC236}">
                      <a16:creationId xmlns:a16="http://schemas.microsoft.com/office/drawing/2014/main" id="{191E5701-BD09-C96B-A8E0-F67E78841C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99593" y="2636912"/>
                  <a:ext cx="2736303" cy="216024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7" name="Parallelogram 176">
                <a:extLst>
                  <a:ext uri="{FF2B5EF4-FFF2-40B4-BE49-F238E27FC236}">
                    <a16:creationId xmlns:a16="http://schemas.microsoft.com/office/drawing/2014/main" id="{AF21128D-A370-78F7-552D-FFC6433A5293}"/>
                  </a:ext>
                </a:extLst>
              </p:cNvPr>
              <p:cNvSpPr/>
              <p:nvPr/>
            </p:nvSpPr>
            <p:spPr bwMode="auto">
              <a:xfrm rot="19209592">
                <a:off x="12371" y="2671316"/>
                <a:ext cx="4319784" cy="1942852"/>
              </a:xfrm>
              <a:prstGeom prst="parallelogram">
                <a:avLst>
                  <a:gd name="adj" fmla="val 80036"/>
                </a:avLst>
              </a:prstGeom>
              <a:gradFill flip="none" rotWithShape="1">
                <a:gsLst>
                  <a:gs pos="100000">
                    <a:srgbClr val="00B0F0">
                      <a:alpha val="77000"/>
                    </a:srgbClr>
                  </a:gs>
                  <a:gs pos="0">
                    <a:srgbClr val="CCFF66">
                      <a:tint val="23500"/>
                      <a:satMod val="160000"/>
                    </a:srgbClr>
                  </a:gs>
                </a:gsLst>
                <a:lin ang="2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id="{A1443635-B79F-ECE4-99AF-156F921166BC}"/>
                  </a:ext>
                </a:extLst>
              </p:cNvPr>
              <p:cNvGrpSpPr/>
              <p:nvPr/>
            </p:nvGrpSpPr>
            <p:grpSpPr>
              <a:xfrm>
                <a:off x="1275543" y="2098977"/>
                <a:ext cx="1552354" cy="2083981"/>
                <a:chOff x="1275543" y="2098977"/>
                <a:chExt cx="1552354" cy="2083981"/>
              </a:xfrm>
            </p:grpSpPr>
            <p:cxnSp>
              <p:nvCxnSpPr>
                <p:cNvPr id="179" name="Straight Arrow Connector 178">
                  <a:extLst>
                    <a:ext uri="{FF2B5EF4-FFF2-40B4-BE49-F238E27FC236}">
                      <a16:creationId xmlns:a16="http://schemas.microsoft.com/office/drawing/2014/main" id="{32751EC2-492F-DE86-6B93-24AA2FAC8B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3688" y="3451218"/>
                  <a:ext cx="0" cy="576064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Arrow Connector 179">
                  <a:extLst>
                    <a:ext uri="{FF2B5EF4-FFF2-40B4-BE49-F238E27FC236}">
                      <a16:creationId xmlns:a16="http://schemas.microsoft.com/office/drawing/2014/main" id="{5DC1B48A-1001-0926-153C-7D5E00AC15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51720" y="2996952"/>
                  <a:ext cx="0" cy="720080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Arrow Connector 180">
                  <a:extLst>
                    <a:ext uri="{FF2B5EF4-FFF2-40B4-BE49-F238E27FC236}">
                      <a16:creationId xmlns:a16="http://schemas.microsoft.com/office/drawing/2014/main" id="{24F4D472-1447-A3F1-1C77-09DA940C4A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71800" y="2290744"/>
                  <a:ext cx="0" cy="850223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2" name="Freeform: Shape 181">
                  <a:extLst>
                    <a:ext uri="{FF2B5EF4-FFF2-40B4-BE49-F238E27FC236}">
                      <a16:creationId xmlns:a16="http://schemas.microsoft.com/office/drawing/2014/main" id="{E59C3FF6-225F-1216-55D1-DEF9620CAF6F}"/>
                    </a:ext>
                  </a:extLst>
                </p:cNvPr>
                <p:cNvSpPr/>
                <p:nvPr/>
              </p:nvSpPr>
              <p:spPr bwMode="auto">
                <a:xfrm rot="236667">
                  <a:off x="1275543" y="2098977"/>
                  <a:ext cx="1552354" cy="2083981"/>
                </a:xfrm>
                <a:custGeom>
                  <a:avLst/>
                  <a:gdLst>
                    <a:gd name="connsiteX0" fmla="*/ 0 w 1552354"/>
                    <a:gd name="connsiteY0" fmla="*/ 2083981 h 2083981"/>
                    <a:gd name="connsiteX1" fmla="*/ 517452 w 1552354"/>
                    <a:gd name="connsiteY1" fmla="*/ 1205023 h 2083981"/>
                    <a:gd name="connsiteX2" fmla="*/ 800986 w 1552354"/>
                    <a:gd name="connsiteY2" fmla="*/ 545804 h 2083981"/>
                    <a:gd name="connsiteX3" fmla="*/ 1254642 w 1552354"/>
                    <a:gd name="connsiteY3" fmla="*/ 120502 h 2083981"/>
                    <a:gd name="connsiteX4" fmla="*/ 1552354 w 1552354"/>
                    <a:gd name="connsiteY4" fmla="*/ 0 h 2083981"/>
                    <a:gd name="connsiteX5" fmla="*/ 1552354 w 1552354"/>
                    <a:gd name="connsiteY5" fmla="*/ 0 h 2083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52354" h="2083981">
                      <a:moveTo>
                        <a:pt x="0" y="2083981"/>
                      </a:moveTo>
                      <a:cubicBezTo>
                        <a:pt x="191977" y="1772683"/>
                        <a:pt x="383954" y="1461386"/>
                        <a:pt x="517452" y="1205023"/>
                      </a:cubicBezTo>
                      <a:cubicBezTo>
                        <a:pt x="650950" y="948660"/>
                        <a:pt x="678121" y="726557"/>
                        <a:pt x="800986" y="545804"/>
                      </a:cubicBezTo>
                      <a:cubicBezTo>
                        <a:pt x="923851" y="365051"/>
                        <a:pt x="1129414" y="211469"/>
                        <a:pt x="1254642" y="120502"/>
                      </a:cubicBezTo>
                      <a:cubicBezTo>
                        <a:pt x="1379870" y="29535"/>
                        <a:pt x="1552354" y="0"/>
                        <a:pt x="1552354" y="0"/>
                      </a:cubicBezTo>
                      <a:lnTo>
                        <a:pt x="1552354" y="0"/>
                      </a:lnTo>
                    </a:path>
                  </a:pathLst>
                </a:custGeom>
                <a:noFill/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83" name="Straight Arrow Connector 182">
                  <a:extLst>
                    <a:ext uri="{FF2B5EF4-FFF2-40B4-BE49-F238E27FC236}">
                      <a16:creationId xmlns:a16="http://schemas.microsoft.com/office/drawing/2014/main" id="{F64D1136-6A9C-4C51-6ACA-18BE605C4A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11760" y="2492896"/>
                  <a:ext cx="0" cy="936104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6" name="Arrow: Up 155">
              <a:extLst>
                <a:ext uri="{FF2B5EF4-FFF2-40B4-BE49-F238E27FC236}">
                  <a16:creationId xmlns:a16="http://schemas.microsoft.com/office/drawing/2014/main" id="{38F029F7-8956-58AB-6448-439D421E344C}"/>
                </a:ext>
              </a:extLst>
            </p:cNvPr>
            <p:cNvSpPr/>
            <p:nvPr/>
          </p:nvSpPr>
          <p:spPr>
            <a:xfrm>
              <a:off x="81283" y="5284155"/>
              <a:ext cx="303996" cy="889232"/>
            </a:xfrm>
            <a:prstGeom prst="up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/>
                <a:t>B</a:t>
              </a:r>
              <a:endParaRPr lang="ja-JP" altLang="en-US" b="1" dirty="0"/>
            </a:p>
          </p:txBody>
        </p: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9C127465-3E4A-D21C-8FC6-5477F0AFF2B6}"/>
                </a:ext>
              </a:extLst>
            </p:cNvPr>
            <p:cNvCxnSpPr>
              <a:cxnSpLocks/>
            </p:cNvCxnSpPr>
            <p:nvPr/>
          </p:nvCxnSpPr>
          <p:spPr>
            <a:xfrm>
              <a:off x="1581143" y="5810650"/>
              <a:ext cx="1071825" cy="1015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90E4EC26-A98D-B63E-25BA-29BDE84978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9228" y="5149854"/>
              <a:ext cx="1687850" cy="133174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01D84AA7-6B87-8930-A326-EB571E564FB5}"/>
                </a:ext>
              </a:extLst>
            </p:cNvPr>
            <p:cNvCxnSpPr/>
            <p:nvPr/>
          </p:nvCxnSpPr>
          <p:spPr>
            <a:xfrm flipV="1">
              <a:off x="1591763" y="4790414"/>
              <a:ext cx="0" cy="19976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E15FA7DA-4CC2-F156-B845-87670BF96738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839" y="6322652"/>
              <a:ext cx="443769" cy="233012"/>
            </a:xfrm>
            <a:prstGeom prst="rect">
              <a:avLst/>
            </a:prstGeom>
          </p:spPr>
        </p:pic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6B535343-FB64-2F4E-A49E-D6CBF9D92FDC}"/>
                </a:ext>
              </a:extLst>
            </p:cNvPr>
            <p:cNvGrpSpPr/>
            <p:nvPr/>
          </p:nvGrpSpPr>
          <p:grpSpPr>
            <a:xfrm>
              <a:off x="2699792" y="4790414"/>
              <a:ext cx="2918246" cy="1997618"/>
              <a:chOff x="2877890" y="4790414"/>
              <a:chExt cx="2918246" cy="1997618"/>
            </a:xfrm>
          </p:grpSpPr>
          <p:cxnSp>
            <p:nvCxnSpPr>
              <p:cNvPr id="164" name="Straight Arrow Connector 163">
                <a:extLst>
                  <a:ext uri="{FF2B5EF4-FFF2-40B4-BE49-F238E27FC236}">
                    <a16:creationId xmlns:a16="http://schemas.microsoft.com/office/drawing/2014/main" id="{050DDEB6-3129-5F1D-26FF-8BAF784E9838}"/>
                  </a:ext>
                </a:extLst>
              </p:cNvPr>
              <p:cNvCxnSpPr/>
              <p:nvPr/>
            </p:nvCxnSpPr>
            <p:spPr>
              <a:xfrm flipV="1">
                <a:off x="4337013" y="4790414"/>
                <a:ext cx="0" cy="199761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Parallelogram 164">
                <a:extLst>
                  <a:ext uri="{FF2B5EF4-FFF2-40B4-BE49-F238E27FC236}">
                    <a16:creationId xmlns:a16="http://schemas.microsoft.com/office/drawing/2014/main" id="{3991AC1D-EC83-CE6C-61C4-B980F840E61E}"/>
                  </a:ext>
                </a:extLst>
              </p:cNvPr>
              <p:cNvSpPr/>
              <p:nvPr/>
            </p:nvSpPr>
            <p:spPr bwMode="auto">
              <a:xfrm>
                <a:off x="2877890" y="5308230"/>
                <a:ext cx="2918246" cy="940297"/>
              </a:xfrm>
              <a:prstGeom prst="parallelogram">
                <a:avLst>
                  <a:gd name="adj" fmla="val 108465"/>
                </a:avLst>
              </a:prstGeom>
              <a:gradFill>
                <a:gsLst>
                  <a:gs pos="100000">
                    <a:srgbClr val="00B0F0">
                      <a:alpha val="77000"/>
                    </a:srgbClr>
                  </a:gs>
                  <a:gs pos="0">
                    <a:srgbClr val="CCFF66">
                      <a:tint val="23500"/>
                      <a:satMod val="160000"/>
                    </a:srgbClr>
                  </a:gs>
                </a:gsLst>
                <a:lin ang="3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2955F981-A73B-2D5C-EAC2-25748C4F6CC8}"/>
                  </a:ext>
                </a:extLst>
              </p:cNvPr>
              <p:cNvGrpSpPr/>
              <p:nvPr/>
            </p:nvGrpSpPr>
            <p:grpSpPr>
              <a:xfrm>
                <a:off x="3696350" y="5122818"/>
                <a:ext cx="1546798" cy="957548"/>
                <a:chOff x="5238610" y="2587185"/>
                <a:chExt cx="2507633" cy="1552354"/>
              </a:xfrm>
            </p:grpSpPr>
            <p:cxnSp>
              <p:nvCxnSpPr>
                <p:cNvPr id="171" name="Straight Arrow Connector 170">
                  <a:extLst>
                    <a:ext uri="{FF2B5EF4-FFF2-40B4-BE49-F238E27FC236}">
                      <a16:creationId xmlns:a16="http://schemas.microsoft.com/office/drawing/2014/main" id="{2021A2AD-2DDD-E464-6126-4F0E6B77AC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38610" y="3501008"/>
                  <a:ext cx="521602" cy="435471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2" name="Freeform: Shape 171">
                  <a:extLst>
                    <a:ext uri="{FF2B5EF4-FFF2-40B4-BE49-F238E27FC236}">
                      <a16:creationId xmlns:a16="http://schemas.microsoft.com/office/drawing/2014/main" id="{F1CFA4B0-8A2E-C36A-50A0-3B0CA1EFBB3B}"/>
                    </a:ext>
                  </a:extLst>
                </p:cNvPr>
                <p:cNvSpPr/>
                <p:nvPr/>
              </p:nvSpPr>
              <p:spPr bwMode="auto">
                <a:xfrm rot="3004568">
                  <a:off x="5928076" y="2321371"/>
                  <a:ext cx="1552354" cy="2083981"/>
                </a:xfrm>
                <a:custGeom>
                  <a:avLst/>
                  <a:gdLst>
                    <a:gd name="connsiteX0" fmla="*/ 0 w 1552354"/>
                    <a:gd name="connsiteY0" fmla="*/ 2083981 h 2083981"/>
                    <a:gd name="connsiteX1" fmla="*/ 517452 w 1552354"/>
                    <a:gd name="connsiteY1" fmla="*/ 1205023 h 2083981"/>
                    <a:gd name="connsiteX2" fmla="*/ 800986 w 1552354"/>
                    <a:gd name="connsiteY2" fmla="*/ 545804 h 2083981"/>
                    <a:gd name="connsiteX3" fmla="*/ 1254642 w 1552354"/>
                    <a:gd name="connsiteY3" fmla="*/ 120502 h 2083981"/>
                    <a:gd name="connsiteX4" fmla="*/ 1552354 w 1552354"/>
                    <a:gd name="connsiteY4" fmla="*/ 0 h 2083981"/>
                    <a:gd name="connsiteX5" fmla="*/ 1552354 w 1552354"/>
                    <a:gd name="connsiteY5" fmla="*/ 0 h 2083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52354" h="2083981">
                      <a:moveTo>
                        <a:pt x="0" y="2083981"/>
                      </a:moveTo>
                      <a:cubicBezTo>
                        <a:pt x="191977" y="1772683"/>
                        <a:pt x="383954" y="1461386"/>
                        <a:pt x="517452" y="1205023"/>
                      </a:cubicBezTo>
                      <a:cubicBezTo>
                        <a:pt x="650950" y="948660"/>
                        <a:pt x="678121" y="726557"/>
                        <a:pt x="800986" y="545804"/>
                      </a:cubicBezTo>
                      <a:cubicBezTo>
                        <a:pt x="923851" y="365051"/>
                        <a:pt x="1129414" y="211469"/>
                        <a:pt x="1254642" y="120502"/>
                      </a:cubicBezTo>
                      <a:cubicBezTo>
                        <a:pt x="1379870" y="29535"/>
                        <a:pt x="1552354" y="0"/>
                        <a:pt x="1552354" y="0"/>
                      </a:cubicBezTo>
                      <a:lnTo>
                        <a:pt x="1552354" y="0"/>
                      </a:lnTo>
                    </a:path>
                  </a:pathLst>
                </a:custGeom>
                <a:noFill/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73" name="Straight Arrow Connector 172">
                  <a:extLst>
                    <a:ext uri="{FF2B5EF4-FFF2-40B4-BE49-F238E27FC236}">
                      <a16:creationId xmlns:a16="http://schemas.microsoft.com/office/drawing/2014/main" id="{E92C195E-55B0-21AD-EA10-9BD5E7F9F9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24128" y="3354592"/>
                  <a:ext cx="646754" cy="562525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Arrow Connector 173">
                  <a:extLst>
                    <a:ext uri="{FF2B5EF4-FFF2-40B4-BE49-F238E27FC236}">
                      <a16:creationId xmlns:a16="http://schemas.microsoft.com/office/drawing/2014/main" id="{8926C5AB-95CC-1092-4979-53695AB5CB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70882" y="3218660"/>
                  <a:ext cx="865414" cy="782104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Arrow Connector 174">
                  <a:extLst>
                    <a:ext uri="{FF2B5EF4-FFF2-40B4-BE49-F238E27FC236}">
                      <a16:creationId xmlns:a16="http://schemas.microsoft.com/office/drawing/2014/main" id="{9D45F3B8-0234-A2D4-B3BF-D7BD2C5B56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786304" y="3218660"/>
                  <a:ext cx="882158" cy="799748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7" name="Straight Arrow Connector 166">
                <a:extLst>
                  <a:ext uri="{FF2B5EF4-FFF2-40B4-BE49-F238E27FC236}">
                    <a16:creationId xmlns:a16="http://schemas.microsoft.com/office/drawing/2014/main" id="{55031FDE-586F-02CC-F272-73110D421E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37013" y="4790414"/>
                <a:ext cx="0" cy="102044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Arrow Connector 167">
                <a:extLst>
                  <a:ext uri="{FF2B5EF4-FFF2-40B4-BE49-F238E27FC236}">
                    <a16:creationId xmlns:a16="http://schemas.microsoft.com/office/drawing/2014/main" id="{A7A4DEA4-0E08-1E98-DFAA-249CD9A75063}"/>
                  </a:ext>
                </a:extLst>
              </p:cNvPr>
              <p:cNvCxnSpPr/>
              <p:nvPr/>
            </p:nvCxnSpPr>
            <p:spPr>
              <a:xfrm>
                <a:off x="3271003" y="5811419"/>
                <a:ext cx="213202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Arrow Connector 168">
                <a:extLst>
                  <a:ext uri="{FF2B5EF4-FFF2-40B4-BE49-F238E27FC236}">
                    <a16:creationId xmlns:a16="http://schemas.microsoft.com/office/drawing/2014/main" id="{5381D829-CC38-0A3E-B374-3F205F5181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3089" y="5145546"/>
                <a:ext cx="1687850" cy="133174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0" name="Picture 169">
                <a:extLst>
                  <a:ext uri="{FF2B5EF4-FFF2-40B4-BE49-F238E27FC236}">
                    <a16:creationId xmlns:a16="http://schemas.microsoft.com/office/drawing/2014/main" id="{9F4DFA6C-C976-4882-F0C5-0267CC4E5DB4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2943" y="6011403"/>
                <a:ext cx="502677" cy="188504"/>
              </a:xfrm>
              <a:prstGeom prst="rect">
                <a:avLst/>
              </a:prstGeom>
            </p:spPr>
          </p:pic>
        </p:grp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2B13EC57-1628-B0CB-64B3-5A63AD0CDAAF}"/>
                </a:ext>
              </a:extLst>
            </p:cNvPr>
            <p:cNvSpPr txBox="1"/>
            <p:nvPr/>
          </p:nvSpPr>
          <p:spPr>
            <a:xfrm>
              <a:off x="-709236" y="4015594"/>
              <a:ext cx="39132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Splitting of shear viscosity</a:t>
              </a:r>
              <a:endParaRPr lang="ja-JP" altLang="en-US" sz="2400" dirty="0"/>
            </a:p>
          </p:txBody>
        </p:sp>
        <p:pic>
          <p:nvPicPr>
            <p:cNvPr id="163" name="Picture 162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eta \to \eta_{\para,\perp}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D093AE88-98C1-BF31-E820-D448BA01EF75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8071" y="4159053"/>
              <a:ext cx="1637678" cy="376118"/>
            </a:xfrm>
            <a:prstGeom prst="rect">
              <a:avLst/>
            </a:prstGeom>
          </p:spPr>
        </p:pic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649917C1-CA51-4019-6BC0-AAE6CE17BDCE}"/>
              </a:ext>
            </a:extLst>
          </p:cNvPr>
          <p:cNvSpPr txBox="1"/>
          <p:nvPr/>
        </p:nvSpPr>
        <p:spPr>
          <a:xfrm>
            <a:off x="13868150" y="3080523"/>
            <a:ext cx="4774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Splitting + a cross bulk viscosity</a:t>
            </a:r>
            <a:endParaRPr lang="ja-JP" altLang="en-US" sz="2400" dirty="0"/>
          </a:p>
        </p:txBody>
      </p:sp>
      <p:pic>
        <p:nvPicPr>
          <p:cNvPr id="129" name="Picture 12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Onsager's relation: $\zeta_\times = \zeta_\times'$&#10;&#10;&#10;\end{document}&#10;&#10;" title="IguanaTex Bitmap Display">
            <a:extLst>
              <a:ext uri="{FF2B5EF4-FFF2-40B4-BE49-F238E27FC236}">
                <a16:creationId xmlns:a16="http://schemas.microsoft.com/office/drawing/2014/main" id="{785B521B-C67B-A75B-8896-354A9D1823DB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7392" y="6131782"/>
            <a:ext cx="3248983" cy="274977"/>
          </a:xfrm>
          <a:prstGeom prst="rect">
            <a:avLst/>
          </a:prstGeom>
        </p:spPr>
      </p:pic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E266637-74BA-06EC-DCF3-C518506CD379}"/>
              </a:ext>
            </a:extLst>
          </p:cNvPr>
          <p:cNvGrpSpPr/>
          <p:nvPr/>
        </p:nvGrpSpPr>
        <p:grpSpPr>
          <a:xfrm>
            <a:off x="14715532" y="3762371"/>
            <a:ext cx="2836587" cy="2157698"/>
            <a:chOff x="6257937" y="4320982"/>
            <a:chExt cx="2836587" cy="2157698"/>
          </a:xfrm>
        </p:grpSpPr>
        <p:sp>
          <p:nvSpPr>
            <p:cNvPr id="131" name="Cylinder 130">
              <a:extLst>
                <a:ext uri="{FF2B5EF4-FFF2-40B4-BE49-F238E27FC236}">
                  <a16:creationId xmlns:a16="http://schemas.microsoft.com/office/drawing/2014/main" id="{34BEF4EF-B954-811B-C542-F7ECC2258EC3}"/>
                </a:ext>
              </a:extLst>
            </p:cNvPr>
            <p:cNvSpPr/>
            <p:nvPr/>
          </p:nvSpPr>
          <p:spPr bwMode="auto">
            <a:xfrm>
              <a:off x="6851048" y="4320982"/>
              <a:ext cx="1408058" cy="2157698"/>
            </a:xfrm>
            <a:prstGeom prst="can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CCFF66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2FF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3D461759-1D35-0590-3A45-E50484C80ADC}"/>
                </a:ext>
              </a:extLst>
            </p:cNvPr>
            <p:cNvGrpSpPr/>
            <p:nvPr/>
          </p:nvGrpSpPr>
          <p:grpSpPr>
            <a:xfrm rot="5400000">
              <a:off x="7189098" y="5627290"/>
              <a:ext cx="764951" cy="740700"/>
              <a:chOff x="6624228" y="1988840"/>
              <a:chExt cx="900100" cy="871565"/>
            </a:xfrm>
          </p:grpSpPr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A2FC4CDF-A420-9E65-37F0-C9A9561F297B}"/>
                  </a:ext>
                </a:extLst>
              </p:cNvPr>
              <p:cNvGrpSpPr/>
              <p:nvPr/>
            </p:nvGrpSpPr>
            <p:grpSpPr>
              <a:xfrm>
                <a:off x="7092280" y="1988840"/>
                <a:ext cx="432048" cy="864096"/>
                <a:chOff x="7092280" y="1988840"/>
                <a:chExt cx="432048" cy="864096"/>
              </a:xfrm>
            </p:grpSpPr>
            <p:cxnSp>
              <p:nvCxnSpPr>
                <p:cNvPr id="152" name="Straight Arrow Connector 151">
                  <a:extLst>
                    <a:ext uri="{FF2B5EF4-FFF2-40B4-BE49-F238E27FC236}">
                      <a16:creationId xmlns:a16="http://schemas.microsoft.com/office/drawing/2014/main" id="{66C971E4-A8E4-8281-4805-E00E593C32D3}"/>
                    </a:ext>
                  </a:extLst>
                </p:cNvPr>
                <p:cNvCxnSpPr/>
                <p:nvPr/>
              </p:nvCxnSpPr>
              <p:spPr>
                <a:xfrm>
                  <a:off x="7092280" y="1988840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E878B87E-433F-0C3C-E299-8AF4EE8A211A}"/>
                    </a:ext>
                  </a:extLst>
                </p:cNvPr>
                <p:cNvCxnSpPr/>
                <p:nvPr/>
              </p:nvCxnSpPr>
              <p:spPr>
                <a:xfrm>
                  <a:off x="7092280" y="2420888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Arrow Connector 153">
                  <a:extLst>
                    <a:ext uri="{FF2B5EF4-FFF2-40B4-BE49-F238E27FC236}">
                      <a16:creationId xmlns:a16="http://schemas.microsoft.com/office/drawing/2014/main" id="{CEB8AC02-6571-6BB7-8E0E-7981E664598F}"/>
                    </a:ext>
                  </a:extLst>
                </p:cNvPr>
                <p:cNvCxnSpPr/>
                <p:nvPr/>
              </p:nvCxnSpPr>
              <p:spPr>
                <a:xfrm>
                  <a:off x="7092280" y="2852936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EB2863B9-D7A0-5EC6-B96A-89EB2CC5992F}"/>
                  </a:ext>
                </a:extLst>
              </p:cNvPr>
              <p:cNvGrpSpPr/>
              <p:nvPr/>
            </p:nvGrpSpPr>
            <p:grpSpPr>
              <a:xfrm>
                <a:off x="6624228" y="1996309"/>
                <a:ext cx="216024" cy="864096"/>
                <a:chOff x="7092280" y="1988840"/>
                <a:chExt cx="432048" cy="864096"/>
              </a:xfrm>
            </p:grpSpPr>
            <p:cxnSp>
              <p:nvCxnSpPr>
                <p:cNvPr id="149" name="Straight Arrow Connector 148">
                  <a:extLst>
                    <a:ext uri="{FF2B5EF4-FFF2-40B4-BE49-F238E27FC236}">
                      <a16:creationId xmlns:a16="http://schemas.microsoft.com/office/drawing/2014/main" id="{6E41548A-5A9E-9FD4-4894-925E2B2AC851}"/>
                    </a:ext>
                  </a:extLst>
                </p:cNvPr>
                <p:cNvCxnSpPr/>
                <p:nvPr/>
              </p:nvCxnSpPr>
              <p:spPr>
                <a:xfrm>
                  <a:off x="7092280" y="1988840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Arrow Connector 149">
                  <a:extLst>
                    <a:ext uri="{FF2B5EF4-FFF2-40B4-BE49-F238E27FC236}">
                      <a16:creationId xmlns:a16="http://schemas.microsoft.com/office/drawing/2014/main" id="{5CC08B5C-BAEF-D329-963F-AFCF5017F8D5}"/>
                    </a:ext>
                  </a:extLst>
                </p:cNvPr>
                <p:cNvCxnSpPr/>
                <p:nvPr/>
              </p:nvCxnSpPr>
              <p:spPr>
                <a:xfrm>
                  <a:off x="7092280" y="2420888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Arrow Connector 150">
                  <a:extLst>
                    <a:ext uri="{FF2B5EF4-FFF2-40B4-BE49-F238E27FC236}">
                      <a16:creationId xmlns:a16="http://schemas.microsoft.com/office/drawing/2014/main" id="{D4797879-5CE9-18B5-AFBE-C1242688B7BB}"/>
                    </a:ext>
                  </a:extLst>
                </p:cNvPr>
                <p:cNvCxnSpPr/>
                <p:nvPr/>
              </p:nvCxnSpPr>
              <p:spPr>
                <a:xfrm>
                  <a:off x="7092280" y="2852936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8ED987CD-AA11-9F8E-BC3E-007E2A87B09B}"/>
                </a:ext>
              </a:extLst>
            </p:cNvPr>
            <p:cNvGrpSpPr/>
            <p:nvPr/>
          </p:nvGrpSpPr>
          <p:grpSpPr>
            <a:xfrm rot="16200000">
              <a:off x="7182750" y="4709349"/>
              <a:ext cx="764951" cy="740700"/>
              <a:chOff x="6776628" y="2141240"/>
              <a:chExt cx="900100" cy="871565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65819ED5-36D0-3DD9-0BF9-4C896CEA5264}"/>
                  </a:ext>
                </a:extLst>
              </p:cNvPr>
              <p:cNvGrpSpPr/>
              <p:nvPr/>
            </p:nvGrpSpPr>
            <p:grpSpPr>
              <a:xfrm>
                <a:off x="7244680" y="2141240"/>
                <a:ext cx="432048" cy="864096"/>
                <a:chOff x="7092280" y="1988840"/>
                <a:chExt cx="432048" cy="864096"/>
              </a:xfrm>
            </p:grpSpPr>
            <p:cxnSp>
              <p:nvCxnSpPr>
                <p:cNvPr id="144" name="Straight Arrow Connector 143">
                  <a:extLst>
                    <a:ext uri="{FF2B5EF4-FFF2-40B4-BE49-F238E27FC236}">
                      <a16:creationId xmlns:a16="http://schemas.microsoft.com/office/drawing/2014/main" id="{5E04D020-FCFC-4E26-951A-C52E067543EE}"/>
                    </a:ext>
                  </a:extLst>
                </p:cNvPr>
                <p:cNvCxnSpPr/>
                <p:nvPr/>
              </p:nvCxnSpPr>
              <p:spPr>
                <a:xfrm>
                  <a:off x="7092280" y="1988840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Arrow Connector 144">
                  <a:extLst>
                    <a:ext uri="{FF2B5EF4-FFF2-40B4-BE49-F238E27FC236}">
                      <a16:creationId xmlns:a16="http://schemas.microsoft.com/office/drawing/2014/main" id="{CA163976-D5E1-903B-77FF-BBDA4C50BFA0}"/>
                    </a:ext>
                  </a:extLst>
                </p:cNvPr>
                <p:cNvCxnSpPr/>
                <p:nvPr/>
              </p:nvCxnSpPr>
              <p:spPr>
                <a:xfrm>
                  <a:off x="7092280" y="2420888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Arrow Connector 145">
                  <a:extLst>
                    <a:ext uri="{FF2B5EF4-FFF2-40B4-BE49-F238E27FC236}">
                      <a16:creationId xmlns:a16="http://schemas.microsoft.com/office/drawing/2014/main" id="{6E524A40-2B54-DF9A-E67B-1F90157C6202}"/>
                    </a:ext>
                  </a:extLst>
                </p:cNvPr>
                <p:cNvCxnSpPr/>
                <p:nvPr/>
              </p:nvCxnSpPr>
              <p:spPr>
                <a:xfrm>
                  <a:off x="7092280" y="2852936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897EC5AE-A932-08E6-7F0A-FDFDB80F049F}"/>
                  </a:ext>
                </a:extLst>
              </p:cNvPr>
              <p:cNvGrpSpPr/>
              <p:nvPr/>
            </p:nvGrpSpPr>
            <p:grpSpPr>
              <a:xfrm>
                <a:off x="6776628" y="2148709"/>
                <a:ext cx="216024" cy="864096"/>
                <a:chOff x="7092280" y="1988840"/>
                <a:chExt cx="432048" cy="864096"/>
              </a:xfrm>
            </p:grpSpPr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5E98F77C-85B5-EF7A-3386-AB938401D565}"/>
                    </a:ext>
                  </a:extLst>
                </p:cNvPr>
                <p:cNvCxnSpPr/>
                <p:nvPr/>
              </p:nvCxnSpPr>
              <p:spPr>
                <a:xfrm>
                  <a:off x="7092280" y="1988840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Arrow Connector 141">
                  <a:extLst>
                    <a:ext uri="{FF2B5EF4-FFF2-40B4-BE49-F238E27FC236}">
                      <a16:creationId xmlns:a16="http://schemas.microsoft.com/office/drawing/2014/main" id="{3CC79383-E459-07B5-BDFF-C3886DDC674A}"/>
                    </a:ext>
                  </a:extLst>
                </p:cNvPr>
                <p:cNvCxnSpPr/>
                <p:nvPr/>
              </p:nvCxnSpPr>
              <p:spPr>
                <a:xfrm>
                  <a:off x="7092280" y="2420888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Arrow Connector 142">
                  <a:extLst>
                    <a:ext uri="{FF2B5EF4-FFF2-40B4-BE49-F238E27FC236}">
                      <a16:creationId xmlns:a16="http://schemas.microsoft.com/office/drawing/2014/main" id="{806DA4C8-9FA8-238C-203C-DA4A11C2A093}"/>
                    </a:ext>
                  </a:extLst>
                </p:cNvPr>
                <p:cNvCxnSpPr/>
                <p:nvPr/>
              </p:nvCxnSpPr>
              <p:spPr>
                <a:xfrm>
                  <a:off x="7092280" y="2852936"/>
                  <a:ext cx="432048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4" name="Arrow: Up 133">
              <a:extLst>
                <a:ext uri="{FF2B5EF4-FFF2-40B4-BE49-F238E27FC236}">
                  <a16:creationId xmlns:a16="http://schemas.microsoft.com/office/drawing/2014/main" id="{41053429-F0A1-CE8C-EDB5-6F8F5651E928}"/>
                </a:ext>
              </a:extLst>
            </p:cNvPr>
            <p:cNvSpPr/>
            <p:nvPr/>
          </p:nvSpPr>
          <p:spPr bwMode="auto">
            <a:xfrm rot="5400000">
              <a:off x="8083928" y="5078154"/>
              <a:ext cx="1007176" cy="378791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Arrow: Up 134">
              <a:extLst>
                <a:ext uri="{FF2B5EF4-FFF2-40B4-BE49-F238E27FC236}">
                  <a16:creationId xmlns:a16="http://schemas.microsoft.com/office/drawing/2014/main" id="{C8428228-9033-735C-B300-266175EC670C}"/>
                </a:ext>
              </a:extLst>
            </p:cNvPr>
            <p:cNvSpPr/>
            <p:nvPr/>
          </p:nvSpPr>
          <p:spPr bwMode="auto">
            <a:xfrm rot="16200000">
              <a:off x="5943745" y="5090331"/>
              <a:ext cx="1007176" cy="378791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136" name="Picture 135">
              <a:extLst>
                <a:ext uri="{FF2B5EF4-FFF2-40B4-BE49-F238E27FC236}">
                  <a16:creationId xmlns:a16="http://schemas.microsoft.com/office/drawing/2014/main" id="{E9366C50-063F-CB7D-8F8E-5A5EF3C015D8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7" y="4395550"/>
              <a:ext cx="648187" cy="384301"/>
            </a:xfrm>
            <a:prstGeom prst="rect">
              <a:avLst/>
            </a:prstGeom>
          </p:spPr>
        </p:pic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34E08579-A213-A97E-B57C-EE2E49B8A580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2496" y="5916325"/>
              <a:ext cx="840395" cy="365020"/>
            </a:xfrm>
            <a:prstGeom prst="rect">
              <a:avLst/>
            </a:prstGeom>
          </p:spPr>
        </p:pic>
        <p:sp>
          <p:nvSpPr>
            <p:cNvPr id="138" name="Arrow: Up 137">
              <a:extLst>
                <a:ext uri="{FF2B5EF4-FFF2-40B4-BE49-F238E27FC236}">
                  <a16:creationId xmlns:a16="http://schemas.microsoft.com/office/drawing/2014/main" id="{A8B86258-FC0E-34F6-BB35-B617D42D632C}"/>
                </a:ext>
              </a:extLst>
            </p:cNvPr>
            <p:cNvSpPr/>
            <p:nvPr/>
          </p:nvSpPr>
          <p:spPr>
            <a:xfrm>
              <a:off x="6516404" y="5520850"/>
              <a:ext cx="303996" cy="889232"/>
            </a:xfrm>
            <a:prstGeom prst="up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/>
                <a:t>B</a:t>
              </a:r>
              <a:endParaRPr lang="ja-JP" altLang="en-US" b="1" dirty="0"/>
            </a:p>
          </p:txBody>
        </p:sp>
      </p:grpSp>
      <p:sp>
        <p:nvSpPr>
          <p:cNvPr id="188" name="TextBox 187">
            <a:extLst>
              <a:ext uri="{FF2B5EF4-FFF2-40B4-BE49-F238E27FC236}">
                <a16:creationId xmlns:a16="http://schemas.microsoft.com/office/drawing/2014/main" id="{978F90ED-263A-019F-F0B2-963D03952DB0}"/>
              </a:ext>
            </a:extLst>
          </p:cNvPr>
          <p:cNvSpPr txBox="1"/>
          <p:nvPr/>
        </p:nvSpPr>
        <p:spPr>
          <a:xfrm>
            <a:off x="8035303" y="5965148"/>
            <a:ext cx="3946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See a review, KH, Huang, Hongo (2022)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pic>
        <p:nvPicPr>
          <p:cNvPr id="199" name="Picture 19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b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&#10;&#10;%%%%%%%%%%%%%%%%%%%%%%%%%%%%%%%%%%%%%%%%%%%%%%%%%%%%%&#10;\begin{document}&#10;&#10;\begin{eqnarray}&#10; \eta^{\mu\nu\rho\sigma}&#10;\= \eta &#10;  \big( &#10;  \Delta^{\mu\rho} \Delta^{\nu\sigma} &#10;  + \Delta^{\mu\sigma} \Delta^{\nu\rho} &#10;  - \frac13 \Delta^{\mu\nu} \Delta^{\rho\sigma}  &#10;  \big)&#10;\nnb&#10;&amp;\to&amp; \com{ \eta_{\perp}} %\xout{\frac{1}{2}} \red{1}&#10;  \big( &#10;  \Xi^{\mu\rho} \Xi^{\nu\sigma} &#10;  + \Xi^{\mu\sigma} \Xi^{\nu\rho} &#10;  - \Xi^{\mu\nu} \Xi^{\rho\sigma}  &#10;  \big)&#10;  + 2 \com{ \eta_{\para} }&#10;  \big( \home^\mu \Xi^{\nu(\rho} \home^{\sigma)}&#10;  + \home^\nu \Xi^{\mu(\rho} \home^{\sigma)} &#10;  \big)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7BC6AD5A-63F6-89BA-E370-19148B1A79A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352" y="3542340"/>
            <a:ext cx="7164583" cy="816167"/>
          </a:xfrm>
          <a:prstGeom prst="rect">
            <a:avLst/>
          </a:prstGeom>
        </p:spPr>
      </p:pic>
      <p:pic>
        <p:nvPicPr>
          <p:cNvPr id="205" name="Picture 204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 \delta \Theta^{(\mu\nu)}&#10;= - T  \eta^{\mu\nu\rho\sigma} &#10;\partial_{(\rho} \beta_{\sigma)} 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DE41C580-4FB8-58DC-C2A1-C6EA6CEB665D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382" y="3544736"/>
            <a:ext cx="3438571" cy="416738"/>
          </a:xfrm>
          <a:prstGeom prst="rect">
            <a:avLst/>
          </a:prstGeom>
        </p:spPr>
      </p:pic>
      <p:sp>
        <p:nvSpPr>
          <p:cNvPr id="206" name="TextBox 205">
            <a:extLst>
              <a:ext uri="{FF2B5EF4-FFF2-40B4-BE49-F238E27FC236}">
                <a16:creationId xmlns:a16="http://schemas.microsoft.com/office/drawing/2014/main" id="{F65290D0-21ED-5187-044F-A637D3BA4C19}"/>
              </a:ext>
            </a:extLst>
          </p:cNvPr>
          <p:cNvSpPr txBox="1"/>
          <p:nvPr/>
        </p:nvSpPr>
        <p:spPr>
          <a:xfrm>
            <a:off x="988417" y="1029439"/>
            <a:ext cx="3594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0B0F0"/>
                </a:solidFill>
              </a:rPr>
              <a:t>Anisotropic pressure</a:t>
            </a:r>
            <a:endParaRPr lang="ja-JP" altLang="en-US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936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126900-AC5E-7F87-8A35-3A174B5FE770}"/>
              </a:ext>
            </a:extLst>
          </p:cNvPr>
          <p:cNvSpPr txBox="1"/>
          <p:nvPr/>
        </p:nvSpPr>
        <p:spPr>
          <a:xfrm>
            <a:off x="3363560" y="17980"/>
            <a:ext cx="5775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/>
              <a:t>Spin as a quasi-hydro variable</a:t>
            </a:r>
            <a:endParaRPr lang="ja-JP" alt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97CE93-5EAF-E96E-4223-28A9428DEC1E}"/>
              </a:ext>
            </a:extLst>
          </p:cNvPr>
          <p:cNvSpPr txBox="1"/>
          <p:nvPr/>
        </p:nvSpPr>
        <p:spPr>
          <a:xfrm>
            <a:off x="866053" y="901178"/>
            <a:ext cx="6586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- Total AM conservation from rotational symmetry :</a:t>
            </a:r>
            <a:endParaRPr lang="ja-JP" altLang="en-US" sz="2400" dirty="0"/>
          </a:p>
        </p:txBody>
      </p:sp>
      <p:pic>
        <p:nvPicPr>
          <p:cNvPr id="9" name="Picture 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J^{\mu\a\b} = 0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93FE16C4-867E-7C57-76A1-4AFE462956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788" y="881692"/>
            <a:ext cx="2472370" cy="598824"/>
          </a:xfrm>
          <a:prstGeom prst="rect">
            <a:avLst/>
          </a:prstGeom>
        </p:spPr>
      </p:pic>
      <p:pic>
        <p:nvPicPr>
          <p:cNvPr id="23" name="Picture 22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 \Sigma^{\mu\a\b} \= - \pd_\mu  L^{\mu\a\b} &#10;\nnb&#10;\= - ( \Theta^{\a\b} - \Theta^{\b\a})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0BC78E07-7E9F-9AFB-6934-7A443BA2FA5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992" y="3688202"/>
            <a:ext cx="4920557" cy="105662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7229F5-E3E1-6590-2344-A77C54D7EF8A}"/>
              </a:ext>
            </a:extLst>
          </p:cNvPr>
          <p:cNvSpPr txBox="1"/>
          <p:nvPr/>
        </p:nvSpPr>
        <p:spPr>
          <a:xfrm>
            <a:off x="866053" y="1519884"/>
            <a:ext cx="6117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- Spin-orbit coupling for relativistic constituents</a:t>
            </a:r>
            <a:endParaRPr lang="ja-JP" alt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2D40CD-D132-7F33-806E-34A464F0DE94}"/>
              </a:ext>
            </a:extLst>
          </p:cNvPr>
          <p:cNvSpPr txBox="1"/>
          <p:nvPr/>
        </p:nvSpPr>
        <p:spPr>
          <a:xfrm>
            <a:off x="866053" y="3665150"/>
            <a:ext cx="4746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ym typeface="Wingdings" panose="05000000000000000000" pitchFamily="2" charset="2"/>
              </a:rPr>
              <a:t> </a:t>
            </a:r>
            <a:r>
              <a:rPr lang="en-US" altLang="ja-JP" sz="2400" dirty="0"/>
              <a:t>Spin “non-conservation” equation</a:t>
            </a:r>
            <a:endParaRPr lang="ja-JP" altLang="en-US" sz="2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BA119B8-4452-D389-655D-983B57130C17}"/>
              </a:ext>
            </a:extLst>
          </p:cNvPr>
          <p:cNvGrpSpPr/>
          <p:nvPr/>
        </p:nvGrpSpPr>
        <p:grpSpPr>
          <a:xfrm>
            <a:off x="2489565" y="2362567"/>
            <a:ext cx="4056390" cy="890724"/>
            <a:chOff x="2339751" y="3076730"/>
            <a:chExt cx="4657186" cy="1022650"/>
          </a:xfrm>
        </p:grpSpPr>
        <p:pic>
          <p:nvPicPr>
            <p:cNvPr id="12" name="Picture 11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\big( L^{\mu\a\b} + \Sigma^{\mu\a\b} \big) = 0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331A75B0-3C10-97FE-428E-72FFC096B176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9751" y="3076730"/>
              <a:ext cx="4657186" cy="62254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FD94423-E6B3-EB95-7C30-3B3E73CD824D}"/>
                </a:ext>
              </a:extLst>
            </p:cNvPr>
            <p:cNvSpPr txBox="1"/>
            <p:nvPr/>
          </p:nvSpPr>
          <p:spPr>
            <a:xfrm>
              <a:off x="4860043" y="3699270"/>
              <a:ext cx="6543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Spin</a:t>
              </a:r>
              <a:endParaRPr lang="ja-JP" altLang="en-US" sz="20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B42D08D-83E5-5048-2945-BB3DC48F2819}"/>
                </a:ext>
              </a:extLst>
            </p:cNvPr>
            <p:cNvSpPr txBox="1"/>
            <p:nvPr/>
          </p:nvSpPr>
          <p:spPr>
            <a:xfrm>
              <a:off x="2843819" y="3699270"/>
              <a:ext cx="13727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Orbital AM</a:t>
              </a:r>
              <a:endParaRPr lang="ja-JP" altLang="en-US" sz="20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6C1E801-D982-3627-85A2-12B7424500CC}"/>
              </a:ext>
            </a:extLst>
          </p:cNvPr>
          <p:cNvSpPr txBox="1"/>
          <p:nvPr/>
        </p:nvSpPr>
        <p:spPr>
          <a:xfrm>
            <a:off x="959381" y="4257553"/>
            <a:ext cx="5560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No symmetry protecting spin conservation.</a:t>
            </a:r>
            <a:endParaRPr lang="ja-JP" altLang="en-US" sz="2400" dirty="0"/>
          </a:p>
        </p:txBody>
      </p:sp>
      <p:pic>
        <p:nvPicPr>
          <p:cNvPr id="21" name="Picture 20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L^{\mu\a\b} = x^\a \Theta^{\mu\b} - x^\b \Theta^{\mu\a}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C9D9111A-CBD6-C1BB-1FA6-7E1CE6C82D0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168" y="2542687"/>
            <a:ext cx="3694188" cy="32931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BFDD9CB3-E537-4F97-0721-F59E1F04BD40}"/>
              </a:ext>
            </a:extLst>
          </p:cNvPr>
          <p:cNvGrpSpPr/>
          <p:nvPr/>
        </p:nvGrpSpPr>
        <p:grpSpPr>
          <a:xfrm>
            <a:off x="2114382" y="4814895"/>
            <a:ext cx="7953695" cy="2025124"/>
            <a:chOff x="390904" y="4435744"/>
            <a:chExt cx="8568952" cy="2181777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2E82C654-4710-ED39-850A-C13151B3BE64}"/>
                </a:ext>
              </a:extLst>
            </p:cNvPr>
            <p:cNvSpPr/>
            <p:nvPr/>
          </p:nvSpPr>
          <p:spPr bwMode="auto">
            <a:xfrm>
              <a:off x="5200052" y="4435744"/>
              <a:ext cx="3759804" cy="2181776"/>
            </a:xfrm>
            <a:prstGeom prst="roundRect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27" name="Picture 26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la}{\slashed}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\newcommand{\nn}{{\nonumber}}&#10;&#10;%%%%%%%%%%%%%%%%%%%%%%%%%%%%%%%%%%%%%%%%&#10;\begin{document}&#10;%%%%%%%%%%%%%%%%%%%%%%%%%%%%%%%%%%%%%%%%&#10;&#10;Antisymmetric part of $\Theta^{\mu\nu}$&#10;&#10;%%%%%%%%%%%%%%%%%%%%%%%%%%%%%%%%%%%%%%%%&#10;\end{document}&#10;%%%%%%%%%%%%%%%%%%%%%%%%%%%%%%%%%%%%%%%%" title="IguanaTex Bitmap Display">
              <a:extLst>
                <a:ext uri="{FF2B5EF4-FFF2-40B4-BE49-F238E27FC236}">
                  <a16:creationId xmlns:a16="http://schemas.microsoft.com/office/drawing/2014/main" id="{D45442A0-AFEE-4A03-A801-A714B48112C6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489" y="4545196"/>
              <a:ext cx="3376532" cy="264386"/>
            </a:xfrm>
            <a:prstGeom prst="rect">
              <a:avLst/>
            </a:prstGeom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9CFC313-0E4A-6C62-9127-5AED1055F8D7}"/>
                </a:ext>
              </a:extLst>
            </p:cNvPr>
            <p:cNvGrpSpPr/>
            <p:nvPr/>
          </p:nvGrpSpPr>
          <p:grpSpPr>
            <a:xfrm>
              <a:off x="5799422" y="4829930"/>
              <a:ext cx="2955652" cy="1675407"/>
              <a:chOff x="5799422" y="4829930"/>
              <a:chExt cx="2955652" cy="1675407"/>
            </a:xfrm>
          </p:grpSpPr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E0571308-10ED-E0A7-56B4-FD392707CD0E}"/>
                  </a:ext>
                </a:extLst>
              </p:cNvPr>
              <p:cNvSpPr/>
              <p:nvPr/>
            </p:nvSpPr>
            <p:spPr>
              <a:xfrm rot="1550007">
                <a:off x="5864241" y="5199258"/>
                <a:ext cx="1193695" cy="1270868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633" dirty="0"/>
              </a:p>
            </p:txBody>
          </p:sp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33CA9BB3-2FEB-0DC4-7E50-91A020E660DA}"/>
                  </a:ext>
                </a:extLst>
              </p:cNvPr>
              <p:cNvSpPr/>
              <p:nvPr/>
            </p:nvSpPr>
            <p:spPr>
              <a:xfrm>
                <a:off x="5799422" y="5236876"/>
                <a:ext cx="1323334" cy="1268461"/>
              </a:xfrm>
              <a:prstGeom prst="roundRect">
                <a:avLst/>
              </a:prstGeom>
              <a:noFill/>
              <a:ln w="3810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33" dirty="0"/>
                  <a:t>Torque</a:t>
                </a:r>
                <a:endParaRPr lang="ja-JP" altLang="en-US" sz="1633" dirty="0"/>
              </a:p>
            </p:txBody>
          </p: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B4932166-ED32-D861-30F4-9EB8008E59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44339" y="5115065"/>
                <a:ext cx="431576" cy="0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612A0035-83AF-7DF4-D635-4F07956DC6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5620" y="5485547"/>
                <a:ext cx="1" cy="425575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8" name="Picture 67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xy}&#10;\nn&#10;\end{eqnarray}&#10;&#10;%%%%%%%%%%%%%%%%%%%%%%%%%%%%%%%%%%%%%%%%&#10;\end{document}&#10;%%%%%%%%%%%%%%%%%%%%%%%%%%%%%%%%%%%%%%%%" title="IguanaTex Bitmap Display">
                <a:extLst>
                  <a:ext uri="{FF2B5EF4-FFF2-40B4-BE49-F238E27FC236}">
                    <a16:creationId xmlns:a16="http://schemas.microsoft.com/office/drawing/2014/main" id="{76D7636B-51EB-D20F-DDB0-5CA121A9DC4E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62489" y="4829930"/>
                <a:ext cx="381609" cy="242709"/>
              </a:xfrm>
              <a:prstGeom prst="rect">
                <a:avLst/>
              </a:prstGeom>
            </p:spPr>
          </p:pic>
          <p:pic>
            <p:nvPicPr>
              <p:cNvPr id="69" name="Picture 68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yx} = - \Theta_{xy}&#10;\nn&#10;\end{eqnarray}&#10;&#10;%%%%%%%%%%%%%%%%%%%%%%%%%%%%%%%%%%%%%%%%&#10;\end{document}&#10;%%%%%%%%%%%%%%%%%%%%%%%%%%%%%%%%%%%%%%%%" title="IguanaTex Bitmap Display">
                <a:extLst>
                  <a:ext uri="{FF2B5EF4-FFF2-40B4-BE49-F238E27FC236}">
                    <a16:creationId xmlns:a16="http://schemas.microsoft.com/office/drawing/2014/main" id="{BB030651-B208-2770-201E-A81C500B2A1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98131" y="5345115"/>
                <a:ext cx="1256943" cy="232871"/>
              </a:xfrm>
              <a:prstGeom prst="rect">
                <a:avLst/>
              </a:prstGeom>
            </p:spPr>
          </p:pic>
        </p:grp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9ABF5123-C600-35B5-00C0-E7BDECD23246}"/>
                </a:ext>
              </a:extLst>
            </p:cNvPr>
            <p:cNvSpPr/>
            <p:nvPr/>
          </p:nvSpPr>
          <p:spPr bwMode="auto">
            <a:xfrm>
              <a:off x="390904" y="4435744"/>
              <a:ext cx="4581394" cy="2181777"/>
            </a:xfrm>
            <a:prstGeom prst="roundRect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30" name="Picture 29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la}{\slashed}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\newcommand{\nn}{{\nonumber}}&#10;&#10;%%%%%%%%%%%%%%%%%%%%%%%%%%%%%%%%%%%%%%%%&#10;\begin{document}&#10;%%%%%%%%%%%%%%%%%%%%%%%%%%%%%%%%%%%%%%%%&#10;&#10;Symmetric part of $\Theta^{\mu\nu}$&#10;&#10;%%%%%%%%%%%%%%%%%%%%%%%%%%%%%%%%%%%%%%%%&#10;\end{document}&#10;%%%%%%%%%%%%%%%%%%%%%%%%%%%%%%%%%%%%%%%%" title="IguanaTex Bitmap Display">
              <a:extLst>
                <a:ext uri="{FF2B5EF4-FFF2-40B4-BE49-F238E27FC236}">
                  <a16:creationId xmlns:a16="http://schemas.microsoft.com/office/drawing/2014/main" id="{7C07EC9E-D360-C89C-17CD-6100CC242C23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9310" y="4558540"/>
              <a:ext cx="2858130" cy="260930"/>
            </a:xfrm>
            <a:prstGeom prst="rect">
              <a:avLst/>
            </a:prstGeom>
          </p:spPr>
        </p:pic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B9316E4-77A6-1975-264D-089549344698}"/>
                </a:ext>
              </a:extLst>
            </p:cNvPr>
            <p:cNvGrpSpPr/>
            <p:nvPr/>
          </p:nvGrpSpPr>
          <p:grpSpPr>
            <a:xfrm>
              <a:off x="820352" y="4895353"/>
              <a:ext cx="1857188" cy="1539645"/>
              <a:chOff x="820352" y="4895353"/>
              <a:chExt cx="1857188" cy="1539645"/>
            </a:xfrm>
          </p:grpSpPr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00F26516-7A85-B683-84F2-35D09CCB3853}"/>
                  </a:ext>
                </a:extLst>
              </p:cNvPr>
              <p:cNvSpPr/>
              <p:nvPr/>
            </p:nvSpPr>
            <p:spPr>
              <a:xfrm>
                <a:off x="1035514" y="5381211"/>
                <a:ext cx="892171" cy="839611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33" dirty="0"/>
                  <a:t>Bulk</a:t>
                </a:r>
                <a:endParaRPr lang="ja-JP" altLang="en-US" sz="1633" dirty="0"/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225D458E-FAD7-1912-82E4-50424E28972A}"/>
                  </a:ext>
                </a:extLst>
              </p:cNvPr>
              <p:cNvSpPr/>
              <p:nvPr/>
            </p:nvSpPr>
            <p:spPr>
              <a:xfrm>
                <a:off x="833381" y="5195259"/>
                <a:ext cx="1317346" cy="1239739"/>
              </a:xfrm>
              <a:prstGeom prst="roundRect">
                <a:avLst/>
              </a:prstGeom>
              <a:noFill/>
              <a:ln w="28575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633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FAB04568-11BD-DA7F-8196-2315D5E0D2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9310" y="5192219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4ABCD44D-E74F-F7B8-CFD4-B3CBB7004E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81599" y="5207049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C74D83E5-5A62-4639-3FE1-C9919F566D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55557" y="5217134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07F5074E-8AB9-E40F-4B22-AD86CA2D45D4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1755557" y="6245737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897794B8-0599-2BD8-4FD6-52A72E175F3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1473268" y="6230907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BAF33595-7B3F-C00E-15A1-43D83AD9A890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1199310" y="6220822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4FE016BE-8B4D-DC52-FF60-21F8DCB98F7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914848" y="5977073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06672F7D-7F7F-28F2-8F18-8CDCA52561F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929678" y="5694784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2EB5B808-5CDE-3C85-12C3-95312D6FDEE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939763" y="5420826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743B790D-8CFA-0E29-40C5-0AD5EC8FF79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16713" y="5400320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34FD618A-D75A-15C3-19C9-18D4ABDC7D3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01883" y="5682609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02DDBA90-C135-802E-D879-6494E24A3AE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991798" y="5956567"/>
                <a:ext cx="0" cy="188992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2" name="Picture 61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xx}\nn&#10;\end{eqnarray}&#10;&#10;%%%%%%%%%%%%%%%%%%%%%%%%%%%%%%%%%%%%%%%%&#10;\end{document}&#10;%%%%%%%%%%%%%%%%%%%%%%%%%%%%%%%%%%%%%%%%" title="IguanaTex Bitmap Display">
                <a:extLst>
                  <a:ext uri="{FF2B5EF4-FFF2-40B4-BE49-F238E27FC236}">
                    <a16:creationId xmlns:a16="http://schemas.microsoft.com/office/drawing/2014/main" id="{44849246-CAC8-EB13-CE45-8B0C7B9571E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2504" y="4895353"/>
                <a:ext cx="384534" cy="209080"/>
              </a:xfrm>
              <a:prstGeom prst="rect">
                <a:avLst/>
              </a:prstGeom>
            </p:spPr>
          </p:pic>
          <p:pic>
            <p:nvPicPr>
              <p:cNvPr id="63" name="Picture 62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yy}\nn&#10;\end{eqnarray}&#10;&#10;%%%%%%%%%%%%%%%%%%%%%%%%%%%%%%%%%%%%%%%%&#10;\end{document}&#10;%%%%%%%%%%%%%%%%%%%%%%%%%%%%%%%%%%%%%%%%" title="IguanaTex Bitmap Display">
                <a:extLst>
                  <a:ext uri="{FF2B5EF4-FFF2-40B4-BE49-F238E27FC236}">
                    <a16:creationId xmlns:a16="http://schemas.microsoft.com/office/drawing/2014/main" id="{AB0CB12E-3391-A92C-2972-4A64537DA04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00317" y="5663408"/>
                <a:ext cx="377223" cy="242709"/>
              </a:xfrm>
              <a:prstGeom prst="rect">
                <a:avLst/>
              </a:prstGeom>
            </p:spPr>
          </p:pic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32A57B1-7219-553B-E871-E457AD3ACA5C}"/>
                </a:ext>
              </a:extLst>
            </p:cNvPr>
            <p:cNvGrpSpPr/>
            <p:nvPr/>
          </p:nvGrpSpPr>
          <p:grpSpPr>
            <a:xfrm>
              <a:off x="2979895" y="4937859"/>
              <a:ext cx="1815234" cy="1448043"/>
              <a:chOff x="2979895" y="4937859"/>
              <a:chExt cx="1815234" cy="1448043"/>
            </a:xfrm>
          </p:grpSpPr>
          <p:sp>
            <p:nvSpPr>
              <p:cNvPr id="37" name="Parallelogram 36">
                <a:extLst>
                  <a:ext uri="{FF2B5EF4-FFF2-40B4-BE49-F238E27FC236}">
                    <a16:creationId xmlns:a16="http://schemas.microsoft.com/office/drawing/2014/main" id="{ABADDB73-2D7A-9F33-F862-0D8C2A1C5EFB}"/>
                  </a:ext>
                </a:extLst>
              </p:cNvPr>
              <p:cNvSpPr/>
              <p:nvPr/>
            </p:nvSpPr>
            <p:spPr>
              <a:xfrm>
                <a:off x="3094429" y="5233277"/>
                <a:ext cx="1700700" cy="1152625"/>
              </a:xfrm>
              <a:prstGeom prst="parallelogram">
                <a:avLst>
                  <a:gd name="adj" fmla="val 51607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633" dirty="0"/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D98BACA-DFA8-3F26-C593-C6CE2817044B}"/>
                  </a:ext>
                </a:extLst>
              </p:cNvPr>
              <p:cNvCxnSpPr/>
              <p:nvPr/>
            </p:nvCxnSpPr>
            <p:spPr>
              <a:xfrm>
                <a:off x="3827607" y="5100205"/>
                <a:ext cx="564577" cy="0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1C0FBF05-7E29-03A9-3E6D-2A05C677F5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47687" y="5523699"/>
                <a:ext cx="0" cy="430155"/>
              </a:xfrm>
              <a:prstGeom prst="straightConnector1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3" name="Picture 42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xy}&#10;\nn&#10;\end{eqnarray}&#10;&#10;%%%%%%%%%%%%%%%%%%%%%%%%%%%%%%%%%%%%%%%%&#10;\end{document}&#10;%%%%%%%%%%%%%%%%%%%%%%%%%%%%%%%%%%%%%%%%" title="IguanaTex Bitmap Display">
                <a:extLst>
                  <a:ext uri="{FF2B5EF4-FFF2-40B4-BE49-F238E27FC236}">
                    <a16:creationId xmlns:a16="http://schemas.microsoft.com/office/drawing/2014/main" id="{D070F3A5-6D06-D4CB-AC91-6C62235022A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95560" y="4937859"/>
                <a:ext cx="381609" cy="242709"/>
              </a:xfrm>
              <a:prstGeom prst="rect">
                <a:avLst/>
              </a:prstGeom>
            </p:spPr>
          </p:pic>
          <p:pic>
            <p:nvPicPr>
              <p:cNvPr id="46" name="Picture 45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yx}&#10;\nn&#10;\end{eqnarray}&#10;&#10;%%%%%%%%%%%%%%%%%%%%%%%%%%%%%%%%%%%%%%%%&#10;\end{document}&#10;%%%%%%%%%%%%%%%%%%%%%%%%%%%%%%%%%%%%%%%%" title="IguanaTex Bitmap Display">
                <a:extLst>
                  <a:ext uri="{FF2B5EF4-FFF2-40B4-BE49-F238E27FC236}">
                    <a16:creationId xmlns:a16="http://schemas.microsoft.com/office/drawing/2014/main" id="{FA230DA4-4D43-9D7D-CF43-12707472558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03671" y="6016030"/>
                <a:ext cx="363335" cy="232871"/>
              </a:xfrm>
              <a:prstGeom prst="rect">
                <a:avLst/>
              </a:prstGeom>
            </p:spPr>
          </p:pic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B9343309-2D93-9861-0FBF-5B6E9A5D8C82}"/>
                  </a:ext>
                </a:extLst>
              </p:cNvPr>
              <p:cNvSpPr/>
              <p:nvPr/>
            </p:nvSpPr>
            <p:spPr>
              <a:xfrm>
                <a:off x="2979895" y="5229961"/>
                <a:ext cx="1323334" cy="1138705"/>
              </a:xfrm>
              <a:prstGeom prst="roundRect">
                <a:avLst/>
              </a:prstGeom>
              <a:noFill/>
              <a:ln w="3810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33" dirty="0"/>
                  <a:t> </a:t>
                </a:r>
              </a:p>
              <a:p>
                <a:pPr algn="ctr"/>
                <a:r>
                  <a:rPr lang="en-US" altLang="ja-JP" sz="1633" dirty="0"/>
                  <a:t>    Shear</a:t>
                </a:r>
                <a:endParaRPr lang="ja-JP" altLang="en-US" sz="1633" dirty="0"/>
              </a:p>
              <a:p>
                <a:pPr algn="ctr"/>
                <a:endParaRPr lang="ja-JP" altLang="en-US" sz="1633" dirty="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49AE085-EF46-F05D-C351-A15ABB9F778A}"/>
              </a:ext>
            </a:extLst>
          </p:cNvPr>
          <p:cNvGrpSpPr/>
          <p:nvPr/>
        </p:nvGrpSpPr>
        <p:grpSpPr>
          <a:xfrm>
            <a:off x="12996341" y="3618240"/>
            <a:ext cx="2996168" cy="1986526"/>
            <a:chOff x="6380245" y="3743859"/>
            <a:chExt cx="2512235" cy="1665668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991489B-976F-6A48-EC45-BA84A8121999}"/>
                </a:ext>
              </a:extLst>
            </p:cNvPr>
            <p:cNvGrpSpPr/>
            <p:nvPr/>
          </p:nvGrpSpPr>
          <p:grpSpPr>
            <a:xfrm>
              <a:off x="6380245" y="3743859"/>
              <a:ext cx="2512235" cy="1665668"/>
              <a:chOff x="6380245" y="3743859"/>
              <a:chExt cx="2512235" cy="1665668"/>
            </a:xfrm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382F464D-9BCA-052F-764F-B8DF5C7EC7A7}"/>
                  </a:ext>
                </a:extLst>
              </p:cNvPr>
              <p:cNvSpPr/>
              <p:nvPr/>
            </p:nvSpPr>
            <p:spPr>
              <a:xfrm flipH="1" flipV="1">
                <a:off x="6394195" y="4253969"/>
                <a:ext cx="2484335" cy="1155558"/>
              </a:xfrm>
              <a:custGeom>
                <a:avLst/>
                <a:gdLst>
                  <a:gd name="connsiteX0" fmla="*/ 1650991 w 4565345"/>
                  <a:gd name="connsiteY0" fmla="*/ 2183112 h 2183112"/>
                  <a:gd name="connsiteX1" fmla="*/ 19544 w 4565345"/>
                  <a:gd name="connsiteY1" fmla="*/ 1387123 h 2183112"/>
                  <a:gd name="connsiteX2" fmla="*/ 914209 w 4565345"/>
                  <a:gd name="connsiteY2" fmla="*/ 275371 h 2183112"/>
                  <a:gd name="connsiteX3" fmla="*/ 3275860 w 4565345"/>
                  <a:gd name="connsiteY3" fmla="*/ 38548 h 2183112"/>
                  <a:gd name="connsiteX4" fmla="*/ 4532338 w 4565345"/>
                  <a:gd name="connsiteY4" fmla="*/ 900321 h 2183112"/>
                  <a:gd name="connsiteX5" fmla="*/ 4045535 w 4565345"/>
                  <a:gd name="connsiteY5" fmla="*/ 1841034 h 2183112"/>
                  <a:gd name="connsiteX6" fmla="*/ 2420666 w 4565345"/>
                  <a:gd name="connsiteY6" fmla="*/ 2038387 h 2183112"/>
                  <a:gd name="connsiteX7" fmla="*/ 585288 w 4565345"/>
                  <a:gd name="connsiteY7" fmla="*/ 1446329 h 2183112"/>
                  <a:gd name="connsiteX8" fmla="*/ 1506266 w 4565345"/>
                  <a:gd name="connsiteY8" fmla="*/ 413518 h 2183112"/>
                  <a:gd name="connsiteX9" fmla="*/ 3289017 w 4565345"/>
                  <a:gd name="connsiteY9" fmla="*/ 499037 h 2183112"/>
                  <a:gd name="connsiteX10" fmla="*/ 3710036 w 4565345"/>
                  <a:gd name="connsiteY10" fmla="*/ 814801 h 2183112"/>
                  <a:gd name="connsiteX11" fmla="*/ 3900810 w 4565345"/>
                  <a:gd name="connsiteY11" fmla="*/ 1347653 h 2183112"/>
                  <a:gd name="connsiteX12" fmla="*/ 2216735 w 4565345"/>
                  <a:gd name="connsiteY12" fmla="*/ 1716044 h 2183112"/>
                  <a:gd name="connsiteX13" fmla="*/ 1361541 w 4565345"/>
                  <a:gd name="connsiteY13" fmla="*/ 1492378 h 2183112"/>
                  <a:gd name="connsiteX14" fmla="*/ 1229973 w 4565345"/>
                  <a:gd name="connsiteY14" fmla="*/ 920056 h 2183112"/>
                  <a:gd name="connsiteX15" fmla="*/ 2585127 w 4565345"/>
                  <a:gd name="connsiteY15" fmla="*/ 505616 h 2183112"/>
                  <a:gd name="connsiteX16" fmla="*/ 3262704 w 4565345"/>
                  <a:gd name="connsiteY16" fmla="*/ 906899 h 2183112"/>
                  <a:gd name="connsiteX17" fmla="*/ 3098243 w 4565345"/>
                  <a:gd name="connsiteY17" fmla="*/ 1479221 h 2183112"/>
                  <a:gd name="connsiteX18" fmla="*/ 1887814 w 4565345"/>
                  <a:gd name="connsiteY18" fmla="*/ 1505535 h 2183112"/>
                  <a:gd name="connsiteX19" fmla="*/ 1795716 w 4565345"/>
                  <a:gd name="connsiteY19" fmla="*/ 1051624 h 2183112"/>
                  <a:gd name="connsiteX20" fmla="*/ 2381196 w 4565345"/>
                  <a:gd name="connsiteY20" fmla="*/ 867429 h 2183112"/>
                  <a:gd name="connsiteX21" fmla="*/ 2664068 w 4565345"/>
                  <a:gd name="connsiteY21" fmla="*/ 1025311 h 2183112"/>
                  <a:gd name="connsiteX22" fmla="*/ 2710116 w 4565345"/>
                  <a:gd name="connsiteY22" fmla="*/ 1156879 h 2183112"/>
                  <a:gd name="connsiteX23" fmla="*/ 2295676 w 4565345"/>
                  <a:gd name="connsiteY23" fmla="*/ 1327918 h 2183112"/>
                  <a:gd name="connsiteX24" fmla="*/ 2137794 w 4565345"/>
                  <a:gd name="connsiteY24" fmla="*/ 1196349 h 2183112"/>
                  <a:gd name="connsiteX25" fmla="*/ 2137794 w 4565345"/>
                  <a:gd name="connsiteY25" fmla="*/ 1196349 h 2183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65345" h="2183112">
                    <a:moveTo>
                      <a:pt x="1650991" y="2183112"/>
                    </a:moveTo>
                    <a:cubicBezTo>
                      <a:pt x="896666" y="1944096"/>
                      <a:pt x="142341" y="1705080"/>
                      <a:pt x="19544" y="1387123"/>
                    </a:cubicBezTo>
                    <a:cubicBezTo>
                      <a:pt x="-103253" y="1069166"/>
                      <a:pt x="371490" y="500133"/>
                      <a:pt x="914209" y="275371"/>
                    </a:cubicBezTo>
                    <a:cubicBezTo>
                      <a:pt x="1456928" y="50608"/>
                      <a:pt x="2672839" y="-65610"/>
                      <a:pt x="3275860" y="38548"/>
                    </a:cubicBezTo>
                    <a:cubicBezTo>
                      <a:pt x="3878881" y="142706"/>
                      <a:pt x="4404059" y="599907"/>
                      <a:pt x="4532338" y="900321"/>
                    </a:cubicBezTo>
                    <a:cubicBezTo>
                      <a:pt x="4660617" y="1200735"/>
                      <a:pt x="4397480" y="1651356"/>
                      <a:pt x="4045535" y="1841034"/>
                    </a:cubicBezTo>
                    <a:cubicBezTo>
                      <a:pt x="3693590" y="2030712"/>
                      <a:pt x="2997374" y="2104171"/>
                      <a:pt x="2420666" y="2038387"/>
                    </a:cubicBezTo>
                    <a:cubicBezTo>
                      <a:pt x="1843958" y="1972603"/>
                      <a:pt x="737688" y="1717140"/>
                      <a:pt x="585288" y="1446329"/>
                    </a:cubicBezTo>
                    <a:cubicBezTo>
                      <a:pt x="432888" y="1175518"/>
                      <a:pt x="1055645" y="571400"/>
                      <a:pt x="1506266" y="413518"/>
                    </a:cubicBezTo>
                    <a:cubicBezTo>
                      <a:pt x="1956887" y="255636"/>
                      <a:pt x="2921722" y="432156"/>
                      <a:pt x="3289017" y="499037"/>
                    </a:cubicBezTo>
                    <a:cubicBezTo>
                      <a:pt x="3656312" y="565918"/>
                      <a:pt x="3608071" y="673365"/>
                      <a:pt x="3710036" y="814801"/>
                    </a:cubicBezTo>
                    <a:cubicBezTo>
                      <a:pt x="3812002" y="956237"/>
                      <a:pt x="4149694" y="1197446"/>
                      <a:pt x="3900810" y="1347653"/>
                    </a:cubicBezTo>
                    <a:cubicBezTo>
                      <a:pt x="3651927" y="1497860"/>
                      <a:pt x="2639946" y="1691923"/>
                      <a:pt x="2216735" y="1716044"/>
                    </a:cubicBezTo>
                    <a:cubicBezTo>
                      <a:pt x="1793524" y="1740165"/>
                      <a:pt x="1526001" y="1625043"/>
                      <a:pt x="1361541" y="1492378"/>
                    </a:cubicBezTo>
                    <a:cubicBezTo>
                      <a:pt x="1197081" y="1359713"/>
                      <a:pt x="1026042" y="1084516"/>
                      <a:pt x="1229973" y="920056"/>
                    </a:cubicBezTo>
                    <a:cubicBezTo>
                      <a:pt x="1433904" y="755596"/>
                      <a:pt x="2246339" y="507809"/>
                      <a:pt x="2585127" y="505616"/>
                    </a:cubicBezTo>
                    <a:cubicBezTo>
                      <a:pt x="2923915" y="503423"/>
                      <a:pt x="3177185" y="744632"/>
                      <a:pt x="3262704" y="906899"/>
                    </a:cubicBezTo>
                    <a:cubicBezTo>
                      <a:pt x="3348223" y="1069166"/>
                      <a:pt x="3327391" y="1379448"/>
                      <a:pt x="3098243" y="1479221"/>
                    </a:cubicBezTo>
                    <a:cubicBezTo>
                      <a:pt x="2869095" y="1578994"/>
                      <a:pt x="2104902" y="1576801"/>
                      <a:pt x="1887814" y="1505535"/>
                    </a:cubicBezTo>
                    <a:cubicBezTo>
                      <a:pt x="1670726" y="1434269"/>
                      <a:pt x="1713486" y="1157975"/>
                      <a:pt x="1795716" y="1051624"/>
                    </a:cubicBezTo>
                    <a:cubicBezTo>
                      <a:pt x="1877946" y="945273"/>
                      <a:pt x="2236471" y="871814"/>
                      <a:pt x="2381196" y="867429"/>
                    </a:cubicBezTo>
                    <a:cubicBezTo>
                      <a:pt x="2525921" y="863043"/>
                      <a:pt x="2609248" y="977069"/>
                      <a:pt x="2664068" y="1025311"/>
                    </a:cubicBezTo>
                    <a:cubicBezTo>
                      <a:pt x="2718888" y="1073553"/>
                      <a:pt x="2771515" y="1106444"/>
                      <a:pt x="2710116" y="1156879"/>
                    </a:cubicBezTo>
                    <a:cubicBezTo>
                      <a:pt x="2648717" y="1207313"/>
                      <a:pt x="2391063" y="1321340"/>
                      <a:pt x="2295676" y="1327918"/>
                    </a:cubicBezTo>
                    <a:cubicBezTo>
                      <a:pt x="2200289" y="1334496"/>
                      <a:pt x="2137794" y="1196349"/>
                      <a:pt x="2137794" y="1196349"/>
                    </a:cubicBezTo>
                    <a:lnTo>
                      <a:pt x="2137794" y="1196349"/>
                    </a:lnTo>
                  </a:path>
                </a:pathLst>
              </a:custGeom>
              <a:gradFill flip="none" rotWithShape="1">
                <a:gsLst>
                  <a:gs pos="0">
                    <a:srgbClr val="5FCBEF">
                      <a:lumMod val="75000"/>
                    </a:srgbClr>
                  </a:gs>
                  <a:gs pos="67000">
                    <a:srgbClr val="5FCBEF">
                      <a:lumMod val="45000"/>
                      <a:lumOff val="5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76200" cap="rnd" cmpd="sng" algn="ctr">
                <a:solidFill>
                  <a:srgbClr val="5FCBEF">
                    <a:lumMod val="60000"/>
                    <a:lumOff val="40000"/>
                  </a:srgbClr>
                </a:solidFill>
                <a:prstDash val="solid"/>
              </a:ln>
              <a:effectLst>
                <a:glow rad="304800">
                  <a:srgbClr val="5FCBEF">
                    <a:satMod val="175000"/>
                    <a:alpha val="61000"/>
                  </a:srgbClr>
                </a:glow>
                <a:softEdge rad="12700"/>
              </a:effectLst>
              <a:scene3d>
                <a:camera prst="orthographicFront">
                  <a:rot lat="3281389" lon="21079645" rev="21174287"/>
                </a:camera>
                <a:lightRig rig="threePt" dir="t"/>
              </a:scene3d>
            </p:spPr>
            <p:txBody>
              <a:bodyPr rtlCol="0" anchor="ctr"/>
              <a:lstStyle/>
              <a:p>
                <a:pPr algn="ctr" defTabSz="829452">
                  <a:defRPr/>
                </a:pPr>
                <a:endParaRPr lang="ja-JP" altLang="en-US" sz="1633" kern="0" dirty="0">
                  <a:solidFill>
                    <a:prstClr val="white"/>
                  </a:solidFill>
                  <a:latin typeface="Trebuchet MS" panose="020B0603020202020204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757E5A29-DFC6-6706-58EF-F1FD081E4AD9}"/>
                  </a:ext>
                </a:extLst>
              </p:cNvPr>
              <p:cNvSpPr/>
              <p:nvPr/>
            </p:nvSpPr>
            <p:spPr>
              <a:xfrm flipH="1" flipV="1">
                <a:off x="6380245" y="3905725"/>
                <a:ext cx="2484335" cy="1292292"/>
              </a:xfrm>
              <a:custGeom>
                <a:avLst/>
                <a:gdLst>
                  <a:gd name="connsiteX0" fmla="*/ 1650991 w 4565345"/>
                  <a:gd name="connsiteY0" fmla="*/ 2183112 h 2183112"/>
                  <a:gd name="connsiteX1" fmla="*/ 19544 w 4565345"/>
                  <a:gd name="connsiteY1" fmla="*/ 1387123 h 2183112"/>
                  <a:gd name="connsiteX2" fmla="*/ 914209 w 4565345"/>
                  <a:gd name="connsiteY2" fmla="*/ 275371 h 2183112"/>
                  <a:gd name="connsiteX3" fmla="*/ 3275860 w 4565345"/>
                  <a:gd name="connsiteY3" fmla="*/ 38548 h 2183112"/>
                  <a:gd name="connsiteX4" fmla="*/ 4532338 w 4565345"/>
                  <a:gd name="connsiteY4" fmla="*/ 900321 h 2183112"/>
                  <a:gd name="connsiteX5" fmla="*/ 4045535 w 4565345"/>
                  <a:gd name="connsiteY5" fmla="*/ 1841034 h 2183112"/>
                  <a:gd name="connsiteX6" fmla="*/ 2420666 w 4565345"/>
                  <a:gd name="connsiteY6" fmla="*/ 2038387 h 2183112"/>
                  <a:gd name="connsiteX7" fmla="*/ 585288 w 4565345"/>
                  <a:gd name="connsiteY7" fmla="*/ 1446329 h 2183112"/>
                  <a:gd name="connsiteX8" fmla="*/ 1506266 w 4565345"/>
                  <a:gd name="connsiteY8" fmla="*/ 413518 h 2183112"/>
                  <a:gd name="connsiteX9" fmla="*/ 3289017 w 4565345"/>
                  <a:gd name="connsiteY9" fmla="*/ 499037 h 2183112"/>
                  <a:gd name="connsiteX10" fmla="*/ 3710036 w 4565345"/>
                  <a:gd name="connsiteY10" fmla="*/ 814801 h 2183112"/>
                  <a:gd name="connsiteX11" fmla="*/ 3900810 w 4565345"/>
                  <a:gd name="connsiteY11" fmla="*/ 1347653 h 2183112"/>
                  <a:gd name="connsiteX12" fmla="*/ 2216735 w 4565345"/>
                  <a:gd name="connsiteY12" fmla="*/ 1716044 h 2183112"/>
                  <a:gd name="connsiteX13" fmla="*/ 1361541 w 4565345"/>
                  <a:gd name="connsiteY13" fmla="*/ 1492378 h 2183112"/>
                  <a:gd name="connsiteX14" fmla="*/ 1229973 w 4565345"/>
                  <a:gd name="connsiteY14" fmla="*/ 920056 h 2183112"/>
                  <a:gd name="connsiteX15" fmla="*/ 2585127 w 4565345"/>
                  <a:gd name="connsiteY15" fmla="*/ 505616 h 2183112"/>
                  <a:gd name="connsiteX16" fmla="*/ 3262704 w 4565345"/>
                  <a:gd name="connsiteY16" fmla="*/ 906899 h 2183112"/>
                  <a:gd name="connsiteX17" fmla="*/ 3098243 w 4565345"/>
                  <a:gd name="connsiteY17" fmla="*/ 1479221 h 2183112"/>
                  <a:gd name="connsiteX18" fmla="*/ 1887814 w 4565345"/>
                  <a:gd name="connsiteY18" fmla="*/ 1505535 h 2183112"/>
                  <a:gd name="connsiteX19" fmla="*/ 1795716 w 4565345"/>
                  <a:gd name="connsiteY19" fmla="*/ 1051624 h 2183112"/>
                  <a:gd name="connsiteX20" fmla="*/ 2381196 w 4565345"/>
                  <a:gd name="connsiteY20" fmla="*/ 867429 h 2183112"/>
                  <a:gd name="connsiteX21" fmla="*/ 2664068 w 4565345"/>
                  <a:gd name="connsiteY21" fmla="*/ 1025311 h 2183112"/>
                  <a:gd name="connsiteX22" fmla="*/ 2710116 w 4565345"/>
                  <a:gd name="connsiteY22" fmla="*/ 1156879 h 2183112"/>
                  <a:gd name="connsiteX23" fmla="*/ 2295676 w 4565345"/>
                  <a:gd name="connsiteY23" fmla="*/ 1327918 h 2183112"/>
                  <a:gd name="connsiteX24" fmla="*/ 2137794 w 4565345"/>
                  <a:gd name="connsiteY24" fmla="*/ 1196349 h 2183112"/>
                  <a:gd name="connsiteX25" fmla="*/ 2137794 w 4565345"/>
                  <a:gd name="connsiteY25" fmla="*/ 1196349 h 2183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65345" h="2183112">
                    <a:moveTo>
                      <a:pt x="1650991" y="2183112"/>
                    </a:moveTo>
                    <a:cubicBezTo>
                      <a:pt x="896666" y="1944096"/>
                      <a:pt x="142341" y="1705080"/>
                      <a:pt x="19544" y="1387123"/>
                    </a:cubicBezTo>
                    <a:cubicBezTo>
                      <a:pt x="-103253" y="1069166"/>
                      <a:pt x="371490" y="500133"/>
                      <a:pt x="914209" y="275371"/>
                    </a:cubicBezTo>
                    <a:cubicBezTo>
                      <a:pt x="1456928" y="50608"/>
                      <a:pt x="2672839" y="-65610"/>
                      <a:pt x="3275860" y="38548"/>
                    </a:cubicBezTo>
                    <a:cubicBezTo>
                      <a:pt x="3878881" y="142706"/>
                      <a:pt x="4404059" y="599907"/>
                      <a:pt x="4532338" y="900321"/>
                    </a:cubicBezTo>
                    <a:cubicBezTo>
                      <a:pt x="4660617" y="1200735"/>
                      <a:pt x="4397480" y="1651356"/>
                      <a:pt x="4045535" y="1841034"/>
                    </a:cubicBezTo>
                    <a:cubicBezTo>
                      <a:pt x="3693590" y="2030712"/>
                      <a:pt x="2997374" y="2104171"/>
                      <a:pt x="2420666" y="2038387"/>
                    </a:cubicBezTo>
                    <a:cubicBezTo>
                      <a:pt x="1843958" y="1972603"/>
                      <a:pt x="737688" y="1717140"/>
                      <a:pt x="585288" y="1446329"/>
                    </a:cubicBezTo>
                    <a:cubicBezTo>
                      <a:pt x="432888" y="1175518"/>
                      <a:pt x="1055645" y="571400"/>
                      <a:pt x="1506266" y="413518"/>
                    </a:cubicBezTo>
                    <a:cubicBezTo>
                      <a:pt x="1956887" y="255636"/>
                      <a:pt x="2921722" y="432156"/>
                      <a:pt x="3289017" y="499037"/>
                    </a:cubicBezTo>
                    <a:cubicBezTo>
                      <a:pt x="3656312" y="565918"/>
                      <a:pt x="3608071" y="673365"/>
                      <a:pt x="3710036" y="814801"/>
                    </a:cubicBezTo>
                    <a:cubicBezTo>
                      <a:pt x="3812002" y="956237"/>
                      <a:pt x="4149694" y="1197446"/>
                      <a:pt x="3900810" y="1347653"/>
                    </a:cubicBezTo>
                    <a:cubicBezTo>
                      <a:pt x="3651927" y="1497860"/>
                      <a:pt x="2639946" y="1691923"/>
                      <a:pt x="2216735" y="1716044"/>
                    </a:cubicBezTo>
                    <a:cubicBezTo>
                      <a:pt x="1793524" y="1740165"/>
                      <a:pt x="1526001" y="1625043"/>
                      <a:pt x="1361541" y="1492378"/>
                    </a:cubicBezTo>
                    <a:cubicBezTo>
                      <a:pt x="1197081" y="1359713"/>
                      <a:pt x="1026042" y="1084516"/>
                      <a:pt x="1229973" y="920056"/>
                    </a:cubicBezTo>
                    <a:cubicBezTo>
                      <a:pt x="1433904" y="755596"/>
                      <a:pt x="2246339" y="507809"/>
                      <a:pt x="2585127" y="505616"/>
                    </a:cubicBezTo>
                    <a:cubicBezTo>
                      <a:pt x="2923915" y="503423"/>
                      <a:pt x="3177185" y="744632"/>
                      <a:pt x="3262704" y="906899"/>
                    </a:cubicBezTo>
                    <a:cubicBezTo>
                      <a:pt x="3348223" y="1069166"/>
                      <a:pt x="3327391" y="1379448"/>
                      <a:pt x="3098243" y="1479221"/>
                    </a:cubicBezTo>
                    <a:cubicBezTo>
                      <a:pt x="2869095" y="1578994"/>
                      <a:pt x="2104902" y="1576801"/>
                      <a:pt x="1887814" y="1505535"/>
                    </a:cubicBezTo>
                    <a:cubicBezTo>
                      <a:pt x="1670726" y="1434269"/>
                      <a:pt x="1713486" y="1157975"/>
                      <a:pt x="1795716" y="1051624"/>
                    </a:cubicBezTo>
                    <a:cubicBezTo>
                      <a:pt x="1877946" y="945273"/>
                      <a:pt x="2236471" y="871814"/>
                      <a:pt x="2381196" y="867429"/>
                    </a:cubicBezTo>
                    <a:cubicBezTo>
                      <a:pt x="2525921" y="863043"/>
                      <a:pt x="2609248" y="977069"/>
                      <a:pt x="2664068" y="1025311"/>
                    </a:cubicBezTo>
                    <a:cubicBezTo>
                      <a:pt x="2718888" y="1073553"/>
                      <a:pt x="2771515" y="1106444"/>
                      <a:pt x="2710116" y="1156879"/>
                    </a:cubicBezTo>
                    <a:cubicBezTo>
                      <a:pt x="2648717" y="1207313"/>
                      <a:pt x="2391063" y="1321340"/>
                      <a:pt x="2295676" y="1327918"/>
                    </a:cubicBezTo>
                    <a:cubicBezTo>
                      <a:pt x="2200289" y="1334496"/>
                      <a:pt x="2137794" y="1196349"/>
                      <a:pt x="2137794" y="1196349"/>
                    </a:cubicBezTo>
                    <a:lnTo>
                      <a:pt x="2137794" y="1196349"/>
                    </a:lnTo>
                  </a:path>
                </a:pathLst>
              </a:custGeom>
              <a:gradFill flip="none" rotWithShape="1">
                <a:gsLst>
                  <a:gs pos="0">
                    <a:srgbClr val="5FCBEF">
                      <a:lumMod val="75000"/>
                    </a:srgbClr>
                  </a:gs>
                  <a:gs pos="67000">
                    <a:srgbClr val="5FCBEF">
                      <a:lumMod val="45000"/>
                      <a:lumOff val="5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76200" cap="rnd" cmpd="sng" algn="ctr">
                <a:solidFill>
                  <a:srgbClr val="5FCBEF">
                    <a:lumMod val="60000"/>
                    <a:lumOff val="40000"/>
                  </a:srgbClr>
                </a:solidFill>
                <a:prstDash val="solid"/>
              </a:ln>
              <a:effectLst>
                <a:glow rad="304800">
                  <a:srgbClr val="5FCBEF">
                    <a:satMod val="175000"/>
                    <a:alpha val="61000"/>
                  </a:srgbClr>
                </a:glow>
                <a:softEdge rad="12700"/>
              </a:effectLst>
              <a:scene3d>
                <a:camera prst="orthographicFront">
                  <a:rot lat="3281389" lon="21079645" rev="21174287"/>
                </a:camera>
                <a:lightRig rig="threePt" dir="t"/>
              </a:scene3d>
            </p:spPr>
            <p:txBody>
              <a:bodyPr rtlCol="0" anchor="ctr"/>
              <a:lstStyle/>
              <a:p>
                <a:pPr algn="ctr" defTabSz="829452">
                  <a:defRPr/>
                </a:pPr>
                <a:endParaRPr lang="ja-JP" altLang="en-US" sz="1633" kern="0">
                  <a:solidFill>
                    <a:prstClr val="white"/>
                  </a:solidFill>
                  <a:latin typeface="Trebuchet MS" panose="020B0603020202020204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123E5F7B-E8DD-FAF6-D119-7EF20CC30666}"/>
                  </a:ext>
                </a:extLst>
              </p:cNvPr>
              <p:cNvSpPr/>
              <p:nvPr/>
            </p:nvSpPr>
            <p:spPr>
              <a:xfrm>
                <a:off x="6408145" y="3743859"/>
                <a:ext cx="2484335" cy="1221871"/>
              </a:xfrm>
              <a:custGeom>
                <a:avLst/>
                <a:gdLst>
                  <a:gd name="connsiteX0" fmla="*/ 1650991 w 4565345"/>
                  <a:gd name="connsiteY0" fmla="*/ 2183112 h 2183112"/>
                  <a:gd name="connsiteX1" fmla="*/ 19544 w 4565345"/>
                  <a:gd name="connsiteY1" fmla="*/ 1387123 h 2183112"/>
                  <a:gd name="connsiteX2" fmla="*/ 914209 w 4565345"/>
                  <a:gd name="connsiteY2" fmla="*/ 275371 h 2183112"/>
                  <a:gd name="connsiteX3" fmla="*/ 3275860 w 4565345"/>
                  <a:gd name="connsiteY3" fmla="*/ 38548 h 2183112"/>
                  <a:gd name="connsiteX4" fmla="*/ 4532338 w 4565345"/>
                  <a:gd name="connsiteY4" fmla="*/ 900321 h 2183112"/>
                  <a:gd name="connsiteX5" fmla="*/ 4045535 w 4565345"/>
                  <a:gd name="connsiteY5" fmla="*/ 1841034 h 2183112"/>
                  <a:gd name="connsiteX6" fmla="*/ 2420666 w 4565345"/>
                  <a:gd name="connsiteY6" fmla="*/ 2038387 h 2183112"/>
                  <a:gd name="connsiteX7" fmla="*/ 585288 w 4565345"/>
                  <a:gd name="connsiteY7" fmla="*/ 1446329 h 2183112"/>
                  <a:gd name="connsiteX8" fmla="*/ 1506266 w 4565345"/>
                  <a:gd name="connsiteY8" fmla="*/ 413518 h 2183112"/>
                  <a:gd name="connsiteX9" fmla="*/ 3289017 w 4565345"/>
                  <a:gd name="connsiteY9" fmla="*/ 499037 h 2183112"/>
                  <a:gd name="connsiteX10" fmla="*/ 3710036 w 4565345"/>
                  <a:gd name="connsiteY10" fmla="*/ 814801 h 2183112"/>
                  <a:gd name="connsiteX11" fmla="*/ 3900810 w 4565345"/>
                  <a:gd name="connsiteY11" fmla="*/ 1347653 h 2183112"/>
                  <a:gd name="connsiteX12" fmla="*/ 2216735 w 4565345"/>
                  <a:gd name="connsiteY12" fmla="*/ 1716044 h 2183112"/>
                  <a:gd name="connsiteX13" fmla="*/ 1361541 w 4565345"/>
                  <a:gd name="connsiteY13" fmla="*/ 1492378 h 2183112"/>
                  <a:gd name="connsiteX14" fmla="*/ 1229973 w 4565345"/>
                  <a:gd name="connsiteY14" fmla="*/ 920056 h 2183112"/>
                  <a:gd name="connsiteX15" fmla="*/ 2585127 w 4565345"/>
                  <a:gd name="connsiteY15" fmla="*/ 505616 h 2183112"/>
                  <a:gd name="connsiteX16" fmla="*/ 3262704 w 4565345"/>
                  <a:gd name="connsiteY16" fmla="*/ 906899 h 2183112"/>
                  <a:gd name="connsiteX17" fmla="*/ 3098243 w 4565345"/>
                  <a:gd name="connsiteY17" fmla="*/ 1479221 h 2183112"/>
                  <a:gd name="connsiteX18" fmla="*/ 1887814 w 4565345"/>
                  <a:gd name="connsiteY18" fmla="*/ 1505535 h 2183112"/>
                  <a:gd name="connsiteX19" fmla="*/ 1795716 w 4565345"/>
                  <a:gd name="connsiteY19" fmla="*/ 1051624 h 2183112"/>
                  <a:gd name="connsiteX20" fmla="*/ 2381196 w 4565345"/>
                  <a:gd name="connsiteY20" fmla="*/ 867429 h 2183112"/>
                  <a:gd name="connsiteX21" fmla="*/ 2664068 w 4565345"/>
                  <a:gd name="connsiteY21" fmla="*/ 1025311 h 2183112"/>
                  <a:gd name="connsiteX22" fmla="*/ 2710116 w 4565345"/>
                  <a:gd name="connsiteY22" fmla="*/ 1156879 h 2183112"/>
                  <a:gd name="connsiteX23" fmla="*/ 2295676 w 4565345"/>
                  <a:gd name="connsiteY23" fmla="*/ 1327918 h 2183112"/>
                  <a:gd name="connsiteX24" fmla="*/ 2137794 w 4565345"/>
                  <a:gd name="connsiteY24" fmla="*/ 1196349 h 2183112"/>
                  <a:gd name="connsiteX25" fmla="*/ 2137794 w 4565345"/>
                  <a:gd name="connsiteY25" fmla="*/ 1196349 h 2183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65345" h="2183112">
                    <a:moveTo>
                      <a:pt x="1650991" y="2183112"/>
                    </a:moveTo>
                    <a:cubicBezTo>
                      <a:pt x="896666" y="1944096"/>
                      <a:pt x="142341" y="1705080"/>
                      <a:pt x="19544" y="1387123"/>
                    </a:cubicBezTo>
                    <a:cubicBezTo>
                      <a:pt x="-103253" y="1069166"/>
                      <a:pt x="371490" y="500133"/>
                      <a:pt x="914209" y="275371"/>
                    </a:cubicBezTo>
                    <a:cubicBezTo>
                      <a:pt x="1456928" y="50608"/>
                      <a:pt x="2672839" y="-65610"/>
                      <a:pt x="3275860" y="38548"/>
                    </a:cubicBezTo>
                    <a:cubicBezTo>
                      <a:pt x="3878881" y="142706"/>
                      <a:pt x="4404059" y="599907"/>
                      <a:pt x="4532338" y="900321"/>
                    </a:cubicBezTo>
                    <a:cubicBezTo>
                      <a:pt x="4660617" y="1200735"/>
                      <a:pt x="4397480" y="1651356"/>
                      <a:pt x="4045535" y="1841034"/>
                    </a:cubicBezTo>
                    <a:cubicBezTo>
                      <a:pt x="3693590" y="2030712"/>
                      <a:pt x="2997374" y="2104171"/>
                      <a:pt x="2420666" y="2038387"/>
                    </a:cubicBezTo>
                    <a:cubicBezTo>
                      <a:pt x="1843958" y="1972603"/>
                      <a:pt x="737688" y="1717140"/>
                      <a:pt x="585288" y="1446329"/>
                    </a:cubicBezTo>
                    <a:cubicBezTo>
                      <a:pt x="432888" y="1175518"/>
                      <a:pt x="1055645" y="571400"/>
                      <a:pt x="1506266" y="413518"/>
                    </a:cubicBezTo>
                    <a:cubicBezTo>
                      <a:pt x="1956887" y="255636"/>
                      <a:pt x="2921722" y="432156"/>
                      <a:pt x="3289017" y="499037"/>
                    </a:cubicBezTo>
                    <a:cubicBezTo>
                      <a:pt x="3656312" y="565918"/>
                      <a:pt x="3608071" y="673365"/>
                      <a:pt x="3710036" y="814801"/>
                    </a:cubicBezTo>
                    <a:cubicBezTo>
                      <a:pt x="3812002" y="956237"/>
                      <a:pt x="4149694" y="1197446"/>
                      <a:pt x="3900810" y="1347653"/>
                    </a:cubicBezTo>
                    <a:cubicBezTo>
                      <a:pt x="3651927" y="1497860"/>
                      <a:pt x="2639946" y="1691923"/>
                      <a:pt x="2216735" y="1716044"/>
                    </a:cubicBezTo>
                    <a:cubicBezTo>
                      <a:pt x="1793524" y="1740165"/>
                      <a:pt x="1526001" y="1625043"/>
                      <a:pt x="1361541" y="1492378"/>
                    </a:cubicBezTo>
                    <a:cubicBezTo>
                      <a:pt x="1197081" y="1359713"/>
                      <a:pt x="1026042" y="1084516"/>
                      <a:pt x="1229973" y="920056"/>
                    </a:cubicBezTo>
                    <a:cubicBezTo>
                      <a:pt x="1433904" y="755596"/>
                      <a:pt x="2246339" y="507809"/>
                      <a:pt x="2585127" y="505616"/>
                    </a:cubicBezTo>
                    <a:cubicBezTo>
                      <a:pt x="2923915" y="503423"/>
                      <a:pt x="3177185" y="744632"/>
                      <a:pt x="3262704" y="906899"/>
                    </a:cubicBezTo>
                    <a:cubicBezTo>
                      <a:pt x="3348223" y="1069166"/>
                      <a:pt x="3327391" y="1379448"/>
                      <a:pt x="3098243" y="1479221"/>
                    </a:cubicBezTo>
                    <a:cubicBezTo>
                      <a:pt x="2869095" y="1578994"/>
                      <a:pt x="2104902" y="1576801"/>
                      <a:pt x="1887814" y="1505535"/>
                    </a:cubicBezTo>
                    <a:cubicBezTo>
                      <a:pt x="1670726" y="1434269"/>
                      <a:pt x="1713486" y="1157975"/>
                      <a:pt x="1795716" y="1051624"/>
                    </a:cubicBezTo>
                    <a:cubicBezTo>
                      <a:pt x="1877946" y="945273"/>
                      <a:pt x="2236471" y="871814"/>
                      <a:pt x="2381196" y="867429"/>
                    </a:cubicBezTo>
                    <a:cubicBezTo>
                      <a:pt x="2525921" y="863043"/>
                      <a:pt x="2609248" y="977069"/>
                      <a:pt x="2664068" y="1025311"/>
                    </a:cubicBezTo>
                    <a:cubicBezTo>
                      <a:pt x="2718888" y="1073553"/>
                      <a:pt x="2771515" y="1106444"/>
                      <a:pt x="2710116" y="1156879"/>
                    </a:cubicBezTo>
                    <a:cubicBezTo>
                      <a:pt x="2648717" y="1207313"/>
                      <a:pt x="2391063" y="1321340"/>
                      <a:pt x="2295676" y="1327918"/>
                    </a:cubicBezTo>
                    <a:cubicBezTo>
                      <a:pt x="2200289" y="1334496"/>
                      <a:pt x="2137794" y="1196349"/>
                      <a:pt x="2137794" y="1196349"/>
                    </a:cubicBezTo>
                    <a:lnTo>
                      <a:pt x="2137794" y="1196349"/>
                    </a:lnTo>
                  </a:path>
                </a:pathLst>
              </a:custGeom>
              <a:gradFill flip="none" rotWithShape="1">
                <a:gsLst>
                  <a:gs pos="0">
                    <a:srgbClr val="5FCBEF">
                      <a:lumMod val="75000"/>
                    </a:srgbClr>
                  </a:gs>
                  <a:gs pos="67000">
                    <a:srgbClr val="5FCBEF">
                      <a:lumMod val="45000"/>
                      <a:lumOff val="5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76200" cap="rnd" cmpd="sng" algn="ctr">
                <a:solidFill>
                  <a:srgbClr val="5FCBEF">
                    <a:lumMod val="60000"/>
                    <a:lumOff val="40000"/>
                  </a:srgbClr>
                </a:solidFill>
                <a:prstDash val="solid"/>
              </a:ln>
              <a:effectLst>
                <a:glow rad="304800">
                  <a:srgbClr val="5FCBEF">
                    <a:satMod val="175000"/>
                    <a:alpha val="61000"/>
                  </a:srgbClr>
                </a:glow>
                <a:softEdge rad="12700"/>
              </a:effectLst>
              <a:scene3d>
                <a:camera prst="orthographicFront">
                  <a:rot lat="3281389" lon="21079645" rev="21174287"/>
                </a:camera>
                <a:lightRig rig="threePt" dir="t"/>
              </a:scene3d>
            </p:spPr>
            <p:txBody>
              <a:bodyPr rtlCol="0" anchor="ctr"/>
              <a:lstStyle/>
              <a:p>
                <a:pPr algn="ctr" defTabSz="829452">
                  <a:defRPr/>
                </a:pPr>
                <a:endParaRPr lang="ja-JP" altLang="en-US" sz="1633" kern="0" dirty="0">
                  <a:solidFill>
                    <a:prstClr val="white"/>
                  </a:solidFill>
                  <a:latin typeface="Trebuchet MS" panose="020B0603020202020204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24EE7679-B4EB-23E5-1E7F-B57AE43CE1C9}"/>
                </a:ext>
              </a:extLst>
            </p:cNvPr>
            <p:cNvGrpSpPr/>
            <p:nvPr/>
          </p:nvGrpSpPr>
          <p:grpSpPr>
            <a:xfrm>
              <a:off x="6827739" y="3850559"/>
              <a:ext cx="1597804" cy="844811"/>
              <a:chOff x="7067502" y="3897716"/>
              <a:chExt cx="1312577" cy="693205"/>
            </a:xfrm>
            <a:solidFill>
              <a:srgbClr val="00B0F0"/>
            </a:solidFill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35518EA-9EBB-ED6D-19D9-A96B733BFACA}"/>
                  </a:ext>
                </a:extLst>
              </p:cNvPr>
              <p:cNvGrpSpPr/>
              <p:nvPr/>
            </p:nvGrpSpPr>
            <p:grpSpPr>
              <a:xfrm rot="20603976">
                <a:off x="7067502" y="4159658"/>
                <a:ext cx="193259" cy="311442"/>
                <a:chOff x="2736622" y="2894504"/>
                <a:chExt cx="315764" cy="506778"/>
              </a:xfrm>
              <a:grp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89" name="Straight Arrow Connector 88">
                  <a:extLst>
                    <a:ext uri="{FF2B5EF4-FFF2-40B4-BE49-F238E27FC236}">
                      <a16:creationId xmlns:a16="http://schemas.microsoft.com/office/drawing/2014/main" id="{32BD35BA-B93D-F292-AA51-E829324963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3261490"/>
                  <a:ext cx="1096" cy="139792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E22FD537-C1A4-24F9-AC58-04BDD7A945ED}"/>
                    </a:ext>
                  </a:extLst>
                </p:cNvPr>
                <p:cNvSpPr/>
                <p:nvPr/>
              </p:nvSpPr>
              <p:spPr>
                <a:xfrm>
                  <a:off x="2736622" y="3032650"/>
                  <a:ext cx="315764" cy="315764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91" name="Straight Arrow Connector 90">
                  <a:extLst>
                    <a:ext uri="{FF2B5EF4-FFF2-40B4-BE49-F238E27FC236}">
                      <a16:creationId xmlns:a16="http://schemas.microsoft.com/office/drawing/2014/main" id="{F43C7A71-33B5-69A8-8AB8-4E1F8AC42E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2894504"/>
                  <a:ext cx="0" cy="15788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755A4295-E4E7-FB3A-B347-8659F1BCA6AD}"/>
                  </a:ext>
                </a:extLst>
              </p:cNvPr>
              <p:cNvGrpSpPr/>
              <p:nvPr/>
            </p:nvGrpSpPr>
            <p:grpSpPr>
              <a:xfrm rot="21049693">
                <a:off x="7342245" y="3934645"/>
                <a:ext cx="193259" cy="311442"/>
                <a:chOff x="2736622" y="2894504"/>
                <a:chExt cx="315764" cy="506778"/>
              </a:xfrm>
              <a:grp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86" name="Straight Arrow Connector 85">
                  <a:extLst>
                    <a:ext uri="{FF2B5EF4-FFF2-40B4-BE49-F238E27FC236}">
                      <a16:creationId xmlns:a16="http://schemas.microsoft.com/office/drawing/2014/main" id="{15EFB445-60C1-B9CB-F5A8-FCB43EC2A1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3261490"/>
                  <a:ext cx="1096" cy="139792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5CA5E7B8-FE1F-8719-0698-8A549709DC3C}"/>
                    </a:ext>
                  </a:extLst>
                </p:cNvPr>
                <p:cNvSpPr/>
                <p:nvPr/>
              </p:nvSpPr>
              <p:spPr>
                <a:xfrm>
                  <a:off x="2736622" y="3032650"/>
                  <a:ext cx="315764" cy="315764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39020607-9A3F-D54D-6728-6D362D5D0E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2894504"/>
                  <a:ext cx="0" cy="15788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BF355C17-CE44-4315-7837-4FC590D4A546}"/>
                  </a:ext>
                </a:extLst>
              </p:cNvPr>
              <p:cNvGrpSpPr/>
              <p:nvPr/>
            </p:nvGrpSpPr>
            <p:grpSpPr>
              <a:xfrm rot="627007">
                <a:off x="7762742" y="3897716"/>
                <a:ext cx="193259" cy="311442"/>
                <a:chOff x="2736622" y="2894504"/>
                <a:chExt cx="315764" cy="506778"/>
              </a:xfrm>
              <a:grp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41C2C8AA-AA84-A679-E666-B056E2E2D4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3261490"/>
                  <a:ext cx="1096" cy="139792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0E79FEB9-554D-245F-5707-C07A52C88744}"/>
                    </a:ext>
                  </a:extLst>
                </p:cNvPr>
                <p:cNvSpPr/>
                <p:nvPr/>
              </p:nvSpPr>
              <p:spPr>
                <a:xfrm rot="20252846">
                  <a:off x="2736622" y="3032650"/>
                  <a:ext cx="315764" cy="315763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85" name="Straight Arrow Connector 84">
                  <a:extLst>
                    <a:ext uri="{FF2B5EF4-FFF2-40B4-BE49-F238E27FC236}">
                      <a16:creationId xmlns:a16="http://schemas.microsoft.com/office/drawing/2014/main" id="{9DBA0288-E059-6CEC-E5FD-4AC5D0CB77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2894504"/>
                  <a:ext cx="0" cy="15788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7192240A-F167-1200-3989-CC8E3B609ECD}"/>
                  </a:ext>
                </a:extLst>
              </p:cNvPr>
              <p:cNvGrpSpPr/>
              <p:nvPr/>
            </p:nvGrpSpPr>
            <p:grpSpPr>
              <a:xfrm rot="1347154">
                <a:off x="8105687" y="3960515"/>
                <a:ext cx="193259" cy="311442"/>
                <a:chOff x="2736622" y="2894504"/>
                <a:chExt cx="315764" cy="506778"/>
              </a:xfrm>
              <a:grp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0107438F-FB89-548F-5A69-4B6DE5501E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3261490"/>
                  <a:ext cx="1096" cy="139792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A6F10840-6104-064D-0457-629D1117391C}"/>
                    </a:ext>
                  </a:extLst>
                </p:cNvPr>
                <p:cNvSpPr/>
                <p:nvPr/>
              </p:nvSpPr>
              <p:spPr>
                <a:xfrm>
                  <a:off x="2736622" y="3032650"/>
                  <a:ext cx="315764" cy="315764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72C47B42-8CDE-3D8D-9F03-E5B3BFE8B6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2894504"/>
                  <a:ext cx="0" cy="15788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B5B728D-FEB2-BD52-8549-7CCBAB394F17}"/>
                  </a:ext>
                </a:extLst>
              </p:cNvPr>
              <p:cNvGrpSpPr/>
              <p:nvPr/>
            </p:nvGrpSpPr>
            <p:grpSpPr>
              <a:xfrm rot="1347154">
                <a:off x="8186820" y="4163177"/>
                <a:ext cx="193259" cy="311442"/>
                <a:chOff x="2736622" y="2894504"/>
                <a:chExt cx="315764" cy="506778"/>
              </a:xfrm>
              <a:grp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275071D3-0F69-45E3-133E-14DC9349F2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3261490"/>
                  <a:ext cx="1096" cy="139792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5EA9A887-BAC6-77BF-3015-19FF54D84A2B}"/>
                    </a:ext>
                  </a:extLst>
                </p:cNvPr>
                <p:cNvSpPr/>
                <p:nvPr/>
              </p:nvSpPr>
              <p:spPr>
                <a:xfrm>
                  <a:off x="2736622" y="3032650"/>
                  <a:ext cx="315764" cy="315764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79" name="Straight Arrow Connector 78">
                  <a:extLst>
                    <a:ext uri="{FF2B5EF4-FFF2-40B4-BE49-F238E27FC236}">
                      <a16:creationId xmlns:a16="http://schemas.microsoft.com/office/drawing/2014/main" id="{87A0CAB9-3EBA-2D60-B643-17A966836F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2894504"/>
                  <a:ext cx="0" cy="15788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2B16AB43-4E15-4622-9A49-EA7B903616AB}"/>
                  </a:ext>
                </a:extLst>
              </p:cNvPr>
              <p:cNvGrpSpPr/>
              <p:nvPr/>
            </p:nvGrpSpPr>
            <p:grpSpPr>
              <a:xfrm rot="1347154">
                <a:off x="7819783" y="4234881"/>
                <a:ext cx="193259" cy="311442"/>
                <a:chOff x="2736622" y="2894504"/>
                <a:chExt cx="315764" cy="506778"/>
              </a:xfrm>
              <a:grp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74" name="Straight Arrow Connector 73">
                  <a:extLst>
                    <a:ext uri="{FF2B5EF4-FFF2-40B4-BE49-F238E27FC236}">
                      <a16:creationId xmlns:a16="http://schemas.microsoft.com/office/drawing/2014/main" id="{32B15C6F-8110-3310-917F-2478921847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3261490"/>
                  <a:ext cx="1096" cy="139792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25D6AA29-0EE3-D302-28F8-BA06E04F2BC9}"/>
                    </a:ext>
                  </a:extLst>
                </p:cNvPr>
                <p:cNvSpPr/>
                <p:nvPr/>
              </p:nvSpPr>
              <p:spPr>
                <a:xfrm>
                  <a:off x="2736622" y="3032650"/>
                  <a:ext cx="315764" cy="315764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18C69940-5CCE-D5B3-FA3F-D97E6599ED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2894504"/>
                  <a:ext cx="0" cy="15788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2A2EBFCE-FA7D-584A-60FF-FA5F74B55C39}"/>
                  </a:ext>
                </a:extLst>
              </p:cNvPr>
              <p:cNvGrpSpPr/>
              <p:nvPr/>
            </p:nvGrpSpPr>
            <p:grpSpPr>
              <a:xfrm rot="1347154">
                <a:off x="7393014" y="4279479"/>
                <a:ext cx="193259" cy="311442"/>
                <a:chOff x="2736622" y="2894504"/>
                <a:chExt cx="315764" cy="506778"/>
              </a:xfrm>
              <a:grp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71" name="Straight Arrow Connector 70">
                  <a:extLst>
                    <a:ext uri="{FF2B5EF4-FFF2-40B4-BE49-F238E27FC236}">
                      <a16:creationId xmlns:a16="http://schemas.microsoft.com/office/drawing/2014/main" id="{CA72486C-756C-4C26-21E9-4AD377E17F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3261490"/>
                  <a:ext cx="1096" cy="139792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65279C00-4BA4-245A-E2AB-7E548BE1FB59}"/>
                    </a:ext>
                  </a:extLst>
                </p:cNvPr>
                <p:cNvSpPr/>
                <p:nvPr/>
              </p:nvSpPr>
              <p:spPr>
                <a:xfrm>
                  <a:off x="2736622" y="3032650"/>
                  <a:ext cx="315764" cy="315764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73" name="Straight Arrow Connector 72">
                  <a:extLst>
                    <a:ext uri="{FF2B5EF4-FFF2-40B4-BE49-F238E27FC236}">
                      <a16:creationId xmlns:a16="http://schemas.microsoft.com/office/drawing/2014/main" id="{9922D584-42A5-2534-60CE-D5945ACE2D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4504" y="2894504"/>
                  <a:ext cx="0" cy="15788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</p:grpSp>
      </p:grpSp>
    </p:spTree>
    <p:extLst>
      <p:ext uri="{BB962C8B-B14F-4D97-AF65-F5344CB8AC3E}">
        <p14:creationId xmlns:p14="http://schemas.microsoft.com/office/powerpoint/2010/main" val="8208210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40F926D-0E0A-C3E7-1EF8-57DD203E91AA}"/>
              </a:ext>
            </a:extLst>
          </p:cNvPr>
          <p:cNvSpPr/>
          <p:nvPr/>
        </p:nvSpPr>
        <p:spPr>
          <a:xfrm>
            <a:off x="1011792" y="2056616"/>
            <a:ext cx="9760449" cy="198719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Picture 23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b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  \gamma^{\mu\nu\rho\sigma}&#10;\= %\xout{ \frac{1}{2} } \red{1} &#10; \com{ \gamma_\perp }&#10;  \big(&#10;  \Xi^{\mu\rho} \Xi^{\nu\sigma} - \Xi^{\mu\sigma} \Xi^{\nu\rho}&#10;  \big)&#10;\nnb&#10;&amp;&amp;&#10;- 2 \com{ \gamma_{\para}  }&#10;  \big( &#10;  \home^\mu \Xi^{\nu[\rho} \home^{\sigma]}&#10;  -  \home^\nu \Xi^{\mu[\rho} \home^{\sigma]} &#10;  \big)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B100AC82-B56C-B74A-A6A3-E0C6D6EAD1D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4166" y="3830578"/>
            <a:ext cx="5119129" cy="8508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DFA89B-2032-1D69-5CB3-9F59E12DEC20}"/>
              </a:ext>
            </a:extLst>
          </p:cNvPr>
          <p:cNvSpPr txBox="1"/>
          <p:nvPr/>
        </p:nvSpPr>
        <p:spPr>
          <a:xfrm>
            <a:off x="2365773" y="68308"/>
            <a:ext cx="8406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Rotational viscosities (Anti-symmetric part)</a:t>
            </a:r>
            <a:endParaRPr lang="ja-JP" altLang="en-US" sz="3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5B749E-BEE4-8805-6192-6443F60837ED}"/>
              </a:ext>
            </a:extLst>
          </p:cNvPr>
          <p:cNvSpPr txBox="1"/>
          <p:nvPr/>
        </p:nvSpPr>
        <p:spPr>
          <a:xfrm>
            <a:off x="642369" y="4595611"/>
            <a:ext cx="3866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“No-slip condition” with 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the rotational fluid motion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D6E5E17-3BED-0784-8396-EBA4DA4A2AE8}"/>
              </a:ext>
            </a:extLst>
          </p:cNvPr>
          <p:cNvGrpSpPr/>
          <p:nvPr/>
        </p:nvGrpSpPr>
        <p:grpSpPr>
          <a:xfrm>
            <a:off x="4074043" y="4176227"/>
            <a:ext cx="2263451" cy="2240821"/>
            <a:chOff x="7512730" y="3705985"/>
            <a:chExt cx="2263451" cy="2240821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8AA385B8-7FF1-9141-2ACD-65C553D8FB89}"/>
                </a:ext>
              </a:extLst>
            </p:cNvPr>
            <p:cNvGrpSpPr/>
            <p:nvPr/>
          </p:nvGrpSpPr>
          <p:grpSpPr>
            <a:xfrm>
              <a:off x="7512730" y="3705985"/>
              <a:ext cx="2263451" cy="2240821"/>
              <a:chOff x="9700978" y="4510444"/>
              <a:chExt cx="2318853" cy="2295669"/>
            </a:xfrm>
          </p:grpSpPr>
          <p:sp>
            <p:nvSpPr>
              <p:cNvPr id="53" name="Arrow: Circular 52">
                <a:extLst>
                  <a:ext uri="{FF2B5EF4-FFF2-40B4-BE49-F238E27FC236}">
                    <a16:creationId xmlns:a16="http://schemas.microsoft.com/office/drawing/2014/main" id="{24371B1B-8483-68A9-9091-644DD26C4D0D}"/>
                  </a:ext>
                </a:extLst>
              </p:cNvPr>
              <p:cNvSpPr/>
              <p:nvPr/>
            </p:nvSpPr>
            <p:spPr bwMode="auto">
              <a:xfrm rot="1063272">
                <a:off x="9700978" y="4510444"/>
                <a:ext cx="2318853" cy="2295669"/>
              </a:xfrm>
              <a:prstGeom prst="circularArrow">
                <a:avLst>
                  <a:gd name="adj1" fmla="val 12500"/>
                  <a:gd name="adj2" fmla="val 1056054"/>
                  <a:gd name="adj3" fmla="val 20457681"/>
                  <a:gd name="adj4" fmla="val 1828074"/>
                  <a:gd name="adj5" fmla="val 125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845335AD-6FF9-C47C-9964-28C5CC74369A}"/>
                  </a:ext>
                </a:extLst>
              </p:cNvPr>
              <p:cNvGrpSpPr/>
              <p:nvPr/>
            </p:nvGrpSpPr>
            <p:grpSpPr>
              <a:xfrm rot="853043">
                <a:off x="9915256" y="4676843"/>
                <a:ext cx="1848975" cy="1990935"/>
                <a:chOff x="533806" y="836712"/>
                <a:chExt cx="2181815" cy="2349330"/>
              </a:xfrm>
              <a:solidFill>
                <a:srgbClr val="8EB4E3">
                  <a:alpha val="60000"/>
                </a:srgbClr>
              </a:solidFill>
            </p:grpSpPr>
            <p:sp>
              <p:nvSpPr>
                <p:cNvPr id="57" name="Rectangle: Rounded Corners 56">
                  <a:extLst>
                    <a:ext uri="{FF2B5EF4-FFF2-40B4-BE49-F238E27FC236}">
                      <a16:creationId xmlns:a16="http://schemas.microsoft.com/office/drawing/2014/main" id="{A571F17B-5BB8-3043-E198-D69B16CE8D74}"/>
                    </a:ext>
                  </a:extLst>
                </p:cNvPr>
                <p:cNvSpPr/>
                <p:nvPr/>
              </p:nvSpPr>
              <p:spPr>
                <a:xfrm>
                  <a:off x="539552" y="836712"/>
                  <a:ext cx="682013" cy="72610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25" dirty="0"/>
                </a:p>
              </p:txBody>
            </p:sp>
            <p:sp>
              <p:nvSpPr>
                <p:cNvPr id="58" name="Rectangle: Rounded Corners 57">
                  <a:extLst>
                    <a:ext uri="{FF2B5EF4-FFF2-40B4-BE49-F238E27FC236}">
                      <a16:creationId xmlns:a16="http://schemas.microsoft.com/office/drawing/2014/main" id="{42EB10A4-DF59-CABE-A17D-16190659B857}"/>
                    </a:ext>
                  </a:extLst>
                </p:cNvPr>
                <p:cNvSpPr/>
                <p:nvPr/>
              </p:nvSpPr>
              <p:spPr>
                <a:xfrm>
                  <a:off x="1293573" y="845243"/>
                  <a:ext cx="682013" cy="72610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25" dirty="0"/>
                </a:p>
              </p:txBody>
            </p:sp>
            <p:sp>
              <p:nvSpPr>
                <p:cNvPr id="59" name="Rectangle: Rounded Corners 58">
                  <a:extLst>
                    <a:ext uri="{FF2B5EF4-FFF2-40B4-BE49-F238E27FC236}">
                      <a16:creationId xmlns:a16="http://schemas.microsoft.com/office/drawing/2014/main" id="{E485FE91-7471-82C4-84B5-B9C114E7D1EE}"/>
                    </a:ext>
                  </a:extLst>
                </p:cNvPr>
                <p:cNvSpPr/>
                <p:nvPr/>
              </p:nvSpPr>
              <p:spPr>
                <a:xfrm>
                  <a:off x="2016602" y="845243"/>
                  <a:ext cx="682013" cy="72610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25" dirty="0"/>
                </a:p>
              </p:txBody>
            </p:sp>
            <p:sp>
              <p:nvSpPr>
                <p:cNvPr id="60" name="Rectangle: Rounded Corners 59">
                  <a:extLst>
                    <a:ext uri="{FF2B5EF4-FFF2-40B4-BE49-F238E27FC236}">
                      <a16:creationId xmlns:a16="http://schemas.microsoft.com/office/drawing/2014/main" id="{1E75147D-F42A-7ECC-FA6C-53DAE53C835C}"/>
                    </a:ext>
                  </a:extLst>
                </p:cNvPr>
                <p:cNvSpPr/>
                <p:nvPr/>
              </p:nvSpPr>
              <p:spPr>
                <a:xfrm>
                  <a:off x="533806" y="1644059"/>
                  <a:ext cx="682013" cy="72610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25" dirty="0"/>
                </a:p>
              </p:txBody>
            </p:sp>
            <p:sp>
              <p:nvSpPr>
                <p:cNvPr id="61" name="Rectangle: Rounded Corners 60">
                  <a:extLst>
                    <a:ext uri="{FF2B5EF4-FFF2-40B4-BE49-F238E27FC236}">
                      <a16:creationId xmlns:a16="http://schemas.microsoft.com/office/drawing/2014/main" id="{C5417D67-E28C-5140-7A2F-6CDBED9F250B}"/>
                    </a:ext>
                  </a:extLst>
                </p:cNvPr>
                <p:cNvSpPr/>
                <p:nvPr/>
              </p:nvSpPr>
              <p:spPr>
                <a:xfrm>
                  <a:off x="2010856" y="1652590"/>
                  <a:ext cx="682013" cy="72610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25" dirty="0"/>
                </a:p>
              </p:txBody>
            </p:sp>
            <p:sp>
              <p:nvSpPr>
                <p:cNvPr id="62" name="Rectangle: Rounded Corners 61">
                  <a:extLst>
                    <a:ext uri="{FF2B5EF4-FFF2-40B4-BE49-F238E27FC236}">
                      <a16:creationId xmlns:a16="http://schemas.microsoft.com/office/drawing/2014/main" id="{CCC5B8BD-288A-AD76-05ED-C5EAD4A71BF4}"/>
                    </a:ext>
                  </a:extLst>
                </p:cNvPr>
                <p:cNvSpPr/>
                <p:nvPr/>
              </p:nvSpPr>
              <p:spPr>
                <a:xfrm>
                  <a:off x="556558" y="2451406"/>
                  <a:ext cx="682013" cy="72610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25" dirty="0"/>
                </a:p>
              </p:txBody>
            </p:sp>
            <p:sp>
              <p:nvSpPr>
                <p:cNvPr id="63" name="Rectangle: Rounded Corners 62">
                  <a:extLst>
                    <a:ext uri="{FF2B5EF4-FFF2-40B4-BE49-F238E27FC236}">
                      <a16:creationId xmlns:a16="http://schemas.microsoft.com/office/drawing/2014/main" id="{0AA595C8-8A49-2C33-F409-FAB54D9B22F4}"/>
                    </a:ext>
                  </a:extLst>
                </p:cNvPr>
                <p:cNvSpPr/>
                <p:nvPr/>
              </p:nvSpPr>
              <p:spPr>
                <a:xfrm>
                  <a:off x="1310579" y="2459937"/>
                  <a:ext cx="682013" cy="72610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25" dirty="0"/>
                </a:p>
              </p:txBody>
            </p:sp>
            <p:sp>
              <p:nvSpPr>
                <p:cNvPr id="64" name="Rectangle: Rounded Corners 63">
                  <a:extLst>
                    <a:ext uri="{FF2B5EF4-FFF2-40B4-BE49-F238E27FC236}">
                      <a16:creationId xmlns:a16="http://schemas.microsoft.com/office/drawing/2014/main" id="{2119E020-196E-ECF4-2ABA-FCD8B411A898}"/>
                    </a:ext>
                  </a:extLst>
                </p:cNvPr>
                <p:cNvSpPr/>
                <p:nvPr/>
              </p:nvSpPr>
              <p:spPr>
                <a:xfrm>
                  <a:off x="2033608" y="2459937"/>
                  <a:ext cx="682013" cy="72610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25" dirty="0"/>
                </a:p>
              </p:txBody>
            </p:sp>
          </p:grp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90029D85-C877-2B5E-6854-3E9613BE9318}"/>
                  </a:ext>
                </a:extLst>
              </p:cNvPr>
              <p:cNvCxnSpPr/>
              <p:nvPr/>
            </p:nvCxnSpPr>
            <p:spPr>
              <a:xfrm flipH="1">
                <a:off x="10392360" y="5365762"/>
                <a:ext cx="89997" cy="352924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71CD53E5-6947-F413-420F-53BE7421388B}"/>
                  </a:ext>
                </a:extLst>
              </p:cNvPr>
              <p:cNvCxnSpPr/>
              <p:nvPr/>
            </p:nvCxnSpPr>
            <p:spPr>
              <a:xfrm flipH="1">
                <a:off x="11195996" y="5532114"/>
                <a:ext cx="89997" cy="352924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6F50FAE-D1C8-4EC6-2700-653FC21B4371}"/>
                </a:ext>
              </a:extLst>
            </p:cNvPr>
            <p:cNvGrpSpPr/>
            <p:nvPr/>
          </p:nvGrpSpPr>
          <p:grpSpPr>
            <a:xfrm>
              <a:off x="8371942" y="4496305"/>
              <a:ext cx="564162" cy="600635"/>
              <a:chOff x="5785312" y="5357151"/>
              <a:chExt cx="577970" cy="615336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26F6ED3D-243D-197C-D359-2C28E8481E3C}"/>
                  </a:ext>
                </a:extLst>
              </p:cNvPr>
              <p:cNvSpPr/>
              <p:nvPr/>
            </p:nvSpPr>
            <p:spPr>
              <a:xfrm>
                <a:off x="5785312" y="5357151"/>
                <a:ext cx="577970" cy="615336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25" dirty="0"/>
              </a:p>
            </p:txBody>
          </p:sp>
          <p:sp>
            <p:nvSpPr>
              <p:cNvPr id="67" name="Arc 66">
                <a:extLst>
                  <a:ext uri="{FF2B5EF4-FFF2-40B4-BE49-F238E27FC236}">
                    <a16:creationId xmlns:a16="http://schemas.microsoft.com/office/drawing/2014/main" id="{49DF35FB-04DA-A27B-C4B2-F8764193C790}"/>
                  </a:ext>
                </a:extLst>
              </p:cNvPr>
              <p:cNvSpPr/>
              <p:nvPr/>
            </p:nvSpPr>
            <p:spPr>
              <a:xfrm>
                <a:off x="5905825" y="5545359"/>
                <a:ext cx="288165" cy="254526"/>
              </a:xfrm>
              <a:prstGeom prst="arc">
                <a:avLst>
                  <a:gd name="adj1" fmla="val 6445532"/>
                  <a:gd name="adj2" fmla="val 4158210"/>
                </a:avLst>
              </a:prstGeom>
              <a:ln w="38100">
                <a:solidFill>
                  <a:srgbClr val="CCFF66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</p:grpSp>
      </p:grpSp>
      <p:pic>
        <p:nvPicPr>
          <p:cNvPr id="79" name="Picture 7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&amp;&amp;&#10;  \big(&#10;  \Xi^{\mu\rho} \Xi^{\nu\sigma} - \Xi^{\mu\sigma} \Xi^{\nu\rho}&#10;  \big)&#10;- 2 \big( &#10;  \home^\mu \Xi^{\nu[\rho} \home^{\sigma]}&#10;  -  \home^\nu \Xi^{\mu[\rho} \home^{\sigma]} &#10;  \big)&#10;\nnb&#10;\=  \Xi^{\mu\rho} \Xi^{\nu\sigma} &#10;+ (\home^\nu \Xi^{\mu\rho} \home^{\sigma}&#10;- \home^\nu \Xi^{\mu\sigma} \home^{\rho} )&#10;- \Xi^{\mu\sigma} \Xi^{\nu\rho}&#10;-( \home^\mu \Xi^{\nu\rho} \home^{\sigma}&#10;- \home^\mu \Xi^{\nu\sigma} \home^{\rho} )&#10;\nnb&#10;\= ( \Delta^{\mu\rho} \Delta^{\nu\sigma} &#10;- \Delta^{\mu\rho} \home^{\nu} \home^{\sigma}&#10;- \home^{\mu} \home^{\rho} \Delta^{\nu\sigma} &#10;)&#10;+ (\home^\nu \Delta^{\mu\rho} \home^{\sigma}&#10;- \home^\nu \Delta^{\mu\sigma} \home^{\rho} )&#10;\nnb&#10;&amp;&amp;&#10;- (\Delta^{\mu\sigma} \Delta^{\nu\rho}&#10;- \Delta^{\mu\sigma} \home^{\nu} \home^{\rho}&#10;- \home^{\mu} \home^{\sigma} \Delta^{\nu\rho} &#10;)&#10;-( \home^\mu \Delta^{\nu\rho} \home^{\sigma}&#10;- \home^\mu \Delta^{\nu\sigma} \home^{\rho} )&#10;\nnb&#10;\=   \Delta^{\mu\rho} \Delta^{\nu\sigma} &#10;- \Delta^{\mu\sigma} \Delta^{\nu\rho}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F177584E-CD30-BF21-6001-20437FB1FA2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3361" y="664404"/>
            <a:ext cx="9330715" cy="2041982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4592C43C-1B96-DBC4-ED1B-31D7E12DA603}"/>
              </a:ext>
            </a:extLst>
          </p:cNvPr>
          <p:cNvSpPr/>
          <p:nvPr/>
        </p:nvSpPr>
        <p:spPr>
          <a:xfrm>
            <a:off x="871826" y="6198137"/>
            <a:ext cx="8407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Isotropic limit</a:t>
            </a:r>
          </a:p>
          <a:p>
            <a:r>
              <a:rPr lang="en-US" altLang="ja-JP" dirty="0">
                <a:solidFill>
                  <a:srgbClr val="00B050"/>
                </a:solidFill>
              </a:rPr>
              <a:t>KH, Hongo, Huang, Matsuo, Taya, </a:t>
            </a:r>
            <a:r>
              <a:rPr lang="en-US" altLang="ja-JP" dirty="0">
                <a:hlinkClick r:id="rId10"/>
              </a:rPr>
              <a:t>1901.06615</a:t>
            </a:r>
            <a:endParaRPr lang="en-US" altLang="ja-JP" dirty="0"/>
          </a:p>
        </p:txBody>
      </p:sp>
      <p:pic>
        <p:nvPicPr>
          <p:cNvPr id="3" name="Picture 2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Isotropic limit: $\gam_{\perp,\para} \to \gam $&#10;&#10;&#10;&#10;\end{document}&#10;&#10;" title="IguanaTex Bitmap Display">
            <a:extLst>
              <a:ext uri="{FF2B5EF4-FFF2-40B4-BE49-F238E27FC236}">
                <a16:creationId xmlns:a16="http://schemas.microsoft.com/office/drawing/2014/main" id="{C11A1527-FE3D-0718-E839-A1E64590FCC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623" y="6157377"/>
            <a:ext cx="3713569" cy="35897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2736B60-B744-FAEA-5D1E-30EED551A8EB}"/>
              </a:ext>
            </a:extLst>
          </p:cNvPr>
          <p:cNvGrpSpPr/>
          <p:nvPr/>
        </p:nvGrpSpPr>
        <p:grpSpPr>
          <a:xfrm>
            <a:off x="2984164" y="952329"/>
            <a:ext cx="5815703" cy="944566"/>
            <a:chOff x="2082509" y="1321277"/>
            <a:chExt cx="5815703" cy="944566"/>
          </a:xfrm>
        </p:grpSpPr>
        <p:pic>
          <p:nvPicPr>
            <p:cNvPr id="91" name="Picture 90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 \delta \Theta^{[\mu\nu]}&#10;\sim - T  \gamma^{\mu\nu\rho\sigma} &#10;\cgd{(\partial_{[\rho} \beta_{\sigma]} - \beta \mu_{\rho\sigma} ) }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59DDF142-7F1F-F710-F73E-3B5ABD0DB2B4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2509" y="1321277"/>
              <a:ext cx="4692664" cy="416738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7184515-6C72-472E-879D-46E542492A8F}"/>
                </a:ext>
              </a:extLst>
            </p:cNvPr>
            <p:cNvSpPr txBox="1"/>
            <p:nvPr/>
          </p:nvSpPr>
          <p:spPr>
            <a:xfrm>
              <a:off x="3991389" y="1844035"/>
              <a:ext cx="19816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Thermal vorticity</a:t>
              </a:r>
              <a:endParaRPr kumimoji="1" lang="ja-JP" altLang="en-US" sz="20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28C6799-1D27-D562-F4E4-677604152B4A}"/>
                </a:ext>
              </a:extLst>
            </p:cNvPr>
            <p:cNvSpPr txBox="1"/>
            <p:nvPr/>
          </p:nvSpPr>
          <p:spPr>
            <a:xfrm>
              <a:off x="6285270" y="1865733"/>
              <a:ext cx="16129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Spin potential</a:t>
              </a:r>
              <a:endParaRPr kumimoji="1" lang="ja-JP" altLang="en-US" sz="20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5F76509-D92F-F7FF-48A7-11C91E90AAF6}"/>
              </a:ext>
            </a:extLst>
          </p:cNvPr>
          <p:cNvGrpSpPr/>
          <p:nvPr/>
        </p:nvGrpSpPr>
        <p:grpSpPr>
          <a:xfrm>
            <a:off x="1054454" y="2056616"/>
            <a:ext cx="9331755" cy="1856828"/>
            <a:chOff x="958516" y="4784974"/>
            <a:chExt cx="9331755" cy="1856828"/>
          </a:xfrm>
        </p:grpSpPr>
        <p:pic>
          <p:nvPicPr>
            <p:cNvPr id="16" name="Picture 15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 T d s &#10;  = d e - \frac{1}{2} \mu^{\nu\rho} d \sigma_{\nu\rho}&#10; - H_\mu d B^\mu 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A90981F5-3DE5-AAE2-AF5D-CA66E1AA89E4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7186" y="5403068"/>
              <a:ext cx="5152137" cy="75391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7E35234-91F1-165A-2EBC-F14A4F04E607}"/>
                </a:ext>
              </a:extLst>
            </p:cNvPr>
            <p:cNvSpPr txBox="1"/>
            <p:nvPr/>
          </p:nvSpPr>
          <p:spPr>
            <a:xfrm>
              <a:off x="1724506" y="6241692"/>
              <a:ext cx="54825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Energy density	Spin density	Magnetic flux</a:t>
              </a:r>
              <a:endParaRPr lang="ja-JP" altLang="en-US" sz="2000" dirty="0"/>
            </a:p>
          </p:txBody>
        </p:sp>
        <p:pic>
          <p:nvPicPr>
            <p:cNvPr id="19" name="Picture 1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  \beta \mu^{\nu\rho} \equiv - 2 \frac{\partial s}{\partial \sigma_{\nu\rho}} 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245B345B-1242-EAF7-3891-0ADCC8B8F92B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2695" y="5308194"/>
              <a:ext cx="1957566" cy="67355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9DC2F32-36DA-19E1-27AC-9D43FDA0D903}"/>
                </a:ext>
              </a:extLst>
            </p:cNvPr>
            <p:cNvSpPr txBox="1"/>
            <p:nvPr/>
          </p:nvSpPr>
          <p:spPr>
            <a:xfrm>
              <a:off x="8464130" y="6182410"/>
              <a:ext cx="18261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Spin potential</a:t>
              </a:r>
              <a:endParaRPr lang="ja-JP" altLang="en-US" sz="20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3515824-6712-3987-3649-BA870223D4E4}"/>
                </a:ext>
              </a:extLst>
            </p:cNvPr>
            <p:cNvSpPr txBox="1"/>
            <p:nvPr/>
          </p:nvSpPr>
          <p:spPr>
            <a:xfrm>
              <a:off x="958516" y="4784974"/>
              <a:ext cx="30251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/>
                <a:t>- Extended first law</a:t>
              </a:r>
              <a:endParaRPr lang="ja-JP" altLang="en-US" sz="2800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D822743-0AD1-7E50-8C85-2F3162E6F85B}"/>
              </a:ext>
            </a:extLst>
          </p:cNvPr>
          <p:cNvSpPr txBox="1"/>
          <p:nvPr/>
        </p:nvSpPr>
        <p:spPr>
          <a:xfrm>
            <a:off x="9387453" y="873340"/>
            <a:ext cx="35557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Fang, KH, Hu, 2409.07096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93C531-D7D7-7FB9-9061-EC7A32CEB9E6}"/>
              </a:ext>
            </a:extLst>
          </p:cNvPr>
          <p:cNvSpPr txBox="1"/>
          <p:nvPr/>
        </p:nvSpPr>
        <p:spPr>
          <a:xfrm>
            <a:off x="6760900" y="4471399"/>
            <a:ext cx="546893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Spin hydrodynamics</a:t>
            </a:r>
          </a:p>
          <a:p>
            <a:r>
              <a:rPr lang="en-US" altLang="ja-JP" dirty="0"/>
              <a:t>KH, Hongo, Huang, Matsuo, Taya, </a:t>
            </a:r>
            <a:r>
              <a:rPr lang="en-US" altLang="ja-JP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1901.06615</a:t>
            </a:r>
            <a:endParaRPr lang="en-US" altLang="ja-JP" dirty="0"/>
          </a:p>
          <a:p>
            <a:r>
              <a:rPr kumimoji="1" lang="en-US" altLang="ja-JP" dirty="0"/>
              <a:t>Fukushima, Pu, </a:t>
            </a:r>
            <a:r>
              <a:rPr lang="en-US" altLang="ja-JP" dirty="0">
                <a:hlinkClick r:id="rId15"/>
              </a:rPr>
              <a:t>2010.01608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lang="en-US" altLang="ja-JP" dirty="0"/>
              <a:t>Li, </a:t>
            </a:r>
            <a:r>
              <a:rPr lang="en-US" altLang="ja-JP" dirty="0" err="1"/>
              <a:t>Stephanov</a:t>
            </a:r>
            <a:r>
              <a:rPr lang="en-US" altLang="ja-JP" dirty="0"/>
              <a:t>, Yee, 2011.12318</a:t>
            </a:r>
          </a:p>
          <a:p>
            <a:r>
              <a:rPr lang="en-US" altLang="ja-JP" dirty="0"/>
              <a:t>She, Huang, Hou, Liao, 2105.04060</a:t>
            </a:r>
          </a:p>
          <a:p>
            <a:r>
              <a:rPr lang="en-US" altLang="ja-JP" dirty="0"/>
              <a:t>Hongo, Huang, Kaminski, </a:t>
            </a:r>
            <a:r>
              <a:rPr lang="en-US" altLang="ja-JP" dirty="0" err="1"/>
              <a:t>Stephanov</a:t>
            </a:r>
            <a:r>
              <a:rPr lang="en-US" altLang="ja-JP" dirty="0"/>
              <a:t>, Yee</a:t>
            </a:r>
            <a:r>
              <a:rPr lang="en-US" altLang="ja-JP" dirty="0">
                <a:hlinkClick r:id="rId16"/>
              </a:rPr>
              <a:t>, 2107.14231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kumimoji="1" lang="en-US" altLang="ja-JP" dirty="0"/>
              <a:t>Biswas, Daher, Das, Florkowski, </a:t>
            </a:r>
            <a:r>
              <a:rPr kumimoji="1" lang="en-US" altLang="ja-JP" dirty="0" err="1"/>
              <a:t>Ryblewski</a:t>
            </a:r>
            <a:r>
              <a:rPr kumimoji="1" lang="en-US" altLang="ja-JP" dirty="0"/>
              <a:t>, </a:t>
            </a:r>
            <a:r>
              <a:rPr lang="en-US" altLang="ja-JP" dirty="0">
                <a:hlinkClick r:id="rId17"/>
              </a:rPr>
              <a:t>2304.01009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911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D6C9193-6A88-4989-B02B-D5836BB30BF2}"/>
              </a:ext>
            </a:extLst>
          </p:cNvPr>
          <p:cNvGrpSpPr/>
          <p:nvPr/>
        </p:nvGrpSpPr>
        <p:grpSpPr>
          <a:xfrm>
            <a:off x="1847528" y="1070846"/>
            <a:ext cx="3178144" cy="1782090"/>
            <a:chOff x="688977" y="1019492"/>
            <a:chExt cx="3178144" cy="178209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3E52E93-538B-4C90-974A-232458FB9112}"/>
                </a:ext>
              </a:extLst>
            </p:cNvPr>
            <p:cNvGrpSpPr/>
            <p:nvPr/>
          </p:nvGrpSpPr>
          <p:grpSpPr>
            <a:xfrm>
              <a:off x="2984495" y="1233324"/>
              <a:ext cx="882626" cy="1052303"/>
              <a:chOff x="1250630" y="2046116"/>
              <a:chExt cx="1976412" cy="2329334"/>
            </a:xfrm>
          </p:grpSpPr>
          <p:sp>
            <p:nvSpPr>
              <p:cNvPr id="25" name="円/楕円 46 1">
                <a:extLst>
                  <a:ext uri="{FF2B5EF4-FFF2-40B4-BE49-F238E27FC236}">
                    <a16:creationId xmlns:a16="http://schemas.microsoft.com/office/drawing/2014/main" id="{7BA5C950-3209-4AA2-91E1-A8BA10FD47F6}"/>
                  </a:ext>
                </a:extLst>
              </p:cNvPr>
              <p:cNvSpPr/>
              <p:nvPr/>
            </p:nvSpPr>
            <p:spPr>
              <a:xfrm>
                <a:off x="1250630" y="2046116"/>
                <a:ext cx="1976412" cy="1527502"/>
              </a:xfrm>
              <a:prstGeom prst="ellipse">
                <a:avLst/>
              </a:prstGeom>
              <a:solidFill>
                <a:srgbClr val="00B0F0"/>
              </a:solidFill>
              <a:effectLst>
                <a:outerShdw blurRad="381000" dist="114300" dir="1800000" sx="68000" sy="68000" rotWithShape="0">
                  <a:srgbClr val="000000">
                    <a:alpha val="50000"/>
                  </a:srgbClr>
                </a:outerShdw>
              </a:effectLst>
              <a:scene3d>
                <a:camera prst="isometricOffAxis2Top"/>
                <a:lightRig rig="threePt" dir="t"/>
              </a:scene3d>
              <a:sp3d extrusionH="57150" prstMaterial="softEdge">
                <a:bevelT w="635000" h="635000"/>
                <a:bevelB w="635000" h="635000"/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350" dirty="0"/>
                  <a:t>Z</a:t>
                </a:r>
                <a:endParaRPr lang="ja-JP" altLang="en-US" sz="1350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0ACF5FC-5283-4CDE-86FC-5D63749F523B}"/>
                  </a:ext>
                </a:extLst>
              </p:cNvPr>
              <p:cNvSpPr txBox="1"/>
              <p:nvPr/>
            </p:nvSpPr>
            <p:spPr>
              <a:xfrm>
                <a:off x="1656573" y="3557912"/>
                <a:ext cx="743746" cy="8175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schemeClr val="bg1"/>
                    </a:solidFill>
                  </a:rPr>
                  <a:t>Z</a:t>
                </a:r>
                <a:endParaRPr lang="ja-JP" altLang="en-US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" name="グループ化 9">
              <a:extLst>
                <a:ext uri="{FF2B5EF4-FFF2-40B4-BE49-F238E27FC236}">
                  <a16:creationId xmlns:a16="http://schemas.microsoft.com/office/drawing/2014/main" id="{785F9BEB-75EB-4242-A40C-F79F603B1337}"/>
                </a:ext>
              </a:extLst>
            </p:cNvPr>
            <p:cNvGrpSpPr/>
            <p:nvPr/>
          </p:nvGrpSpPr>
          <p:grpSpPr>
            <a:xfrm>
              <a:off x="1120664" y="1019492"/>
              <a:ext cx="2072580" cy="1782090"/>
              <a:chOff x="2154935" y="1917830"/>
              <a:chExt cx="4829703" cy="4177451"/>
            </a:xfrm>
          </p:grpSpPr>
          <p:sp>
            <p:nvSpPr>
              <p:cNvPr id="14" name="右矢印 11">
                <a:extLst>
                  <a:ext uri="{FF2B5EF4-FFF2-40B4-BE49-F238E27FC236}">
                    <a16:creationId xmlns:a16="http://schemas.microsoft.com/office/drawing/2014/main" id="{61FF0F84-D382-4AA4-A296-7B8A6D722ED2}"/>
                  </a:ext>
                </a:extLst>
              </p:cNvPr>
              <p:cNvSpPr/>
              <p:nvPr/>
            </p:nvSpPr>
            <p:spPr bwMode="auto">
              <a:xfrm>
                <a:off x="2226943" y="4142710"/>
                <a:ext cx="2166344" cy="438415"/>
              </a:xfrm>
              <a:prstGeom prst="rightArrow">
                <a:avLst/>
              </a:prstGeom>
              <a:solidFill>
                <a:srgbClr val="00B0F0"/>
              </a:solidFill>
              <a:ln>
                <a:solidFill>
                  <a:srgbClr val="FFFF00"/>
                </a:solidFill>
              </a:ln>
              <a:scene3d>
                <a:camera prst="isometricTopUp">
                  <a:rot lat="19054185" lon="18830481" rev="3055987"/>
                </a:camera>
                <a:lightRig rig="threePt" dir="t"/>
              </a:scene3d>
              <a:sp3d extrusionH="57150" prstMaterial="matte">
                <a:extrusionClr>
                  <a:schemeClr val="accent4">
                    <a:lumMod val="20000"/>
                    <a:lumOff val="80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5" name="右矢印 12">
                <a:extLst>
                  <a:ext uri="{FF2B5EF4-FFF2-40B4-BE49-F238E27FC236}">
                    <a16:creationId xmlns:a16="http://schemas.microsoft.com/office/drawing/2014/main" id="{2FDC6D04-8E83-4015-B3BE-50CC18623743}"/>
                  </a:ext>
                </a:extLst>
              </p:cNvPr>
              <p:cNvSpPr/>
              <p:nvPr/>
            </p:nvSpPr>
            <p:spPr bwMode="auto">
              <a:xfrm flipH="1" flipV="1">
                <a:off x="4819229" y="4210952"/>
                <a:ext cx="2165409" cy="587983"/>
              </a:xfrm>
              <a:prstGeom prst="rightArrow">
                <a:avLst/>
              </a:prstGeom>
              <a:solidFill>
                <a:srgbClr val="00B0F0"/>
              </a:solidFill>
              <a:ln cmpd="sng">
                <a:solidFill>
                  <a:schemeClr val="bg1"/>
                </a:solidFill>
              </a:ln>
              <a:scene3d>
                <a:camera prst="isometricTopUp">
                  <a:rot lat="19054185" lon="18830481" rev="3055987"/>
                </a:camera>
                <a:lightRig rig="threePt" dir="t"/>
              </a:scene3d>
              <a:sp3d extrusionH="57150" prstMaterial="matte">
                <a:extrusionClr>
                  <a:schemeClr val="accent4">
                    <a:lumMod val="20000"/>
                    <a:lumOff val="80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0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16" name="グループ化 13">
                <a:extLst>
                  <a:ext uri="{FF2B5EF4-FFF2-40B4-BE49-F238E27FC236}">
                    <a16:creationId xmlns:a16="http://schemas.microsoft.com/office/drawing/2014/main" id="{B42B9AB7-0399-47A0-A5F4-227500402B8C}"/>
                  </a:ext>
                </a:extLst>
              </p:cNvPr>
              <p:cNvGrpSpPr/>
              <p:nvPr/>
            </p:nvGrpSpPr>
            <p:grpSpPr>
              <a:xfrm>
                <a:off x="2154935" y="2420887"/>
                <a:ext cx="3470496" cy="3249137"/>
                <a:chOff x="2889035" y="1375408"/>
                <a:chExt cx="2364950" cy="2629656"/>
              </a:xfrm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grpSpPr>
            <p:sp>
              <p:nvSpPr>
                <p:cNvPr id="22" name="円弧 19">
                  <a:extLst>
                    <a:ext uri="{FF2B5EF4-FFF2-40B4-BE49-F238E27FC236}">
                      <a16:creationId xmlns:a16="http://schemas.microsoft.com/office/drawing/2014/main" id="{0D7F4AFF-864B-4DCB-B49A-EE1B0F4033CF}"/>
                    </a:ext>
                  </a:extLst>
                </p:cNvPr>
                <p:cNvSpPr/>
                <p:nvPr/>
              </p:nvSpPr>
              <p:spPr>
                <a:xfrm flipH="1">
                  <a:off x="2889035" y="1375408"/>
                  <a:ext cx="2364950" cy="2629656"/>
                </a:xfrm>
                <a:prstGeom prst="arc">
                  <a:avLst>
                    <a:gd name="adj1" fmla="val 11875548"/>
                    <a:gd name="adj2" fmla="val 1750579"/>
                  </a:avLst>
                </a:prstGeom>
                <a:ln w="66675" cap="rnd" cmpd="sng">
                  <a:solidFill>
                    <a:srgbClr val="00B050"/>
                  </a:solidFill>
                  <a:headEnd type="triangle" w="med" len="med"/>
                  <a:tailEnd type="none" w="med" len="med"/>
                </a:ln>
                <a:scene3d>
                  <a:camera prst="isometricRightUp">
                    <a:rot lat="19786994" lon="17567926" rev="21062887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sp>
              <p:nvSpPr>
                <p:cNvPr id="23" name="円弧 20">
                  <a:extLst>
                    <a:ext uri="{FF2B5EF4-FFF2-40B4-BE49-F238E27FC236}">
                      <a16:creationId xmlns:a16="http://schemas.microsoft.com/office/drawing/2014/main" id="{8E8A99B1-4C56-4F06-9D2F-B45D57CE9DDB}"/>
                    </a:ext>
                  </a:extLst>
                </p:cNvPr>
                <p:cNvSpPr/>
                <p:nvPr/>
              </p:nvSpPr>
              <p:spPr>
                <a:xfrm flipH="1">
                  <a:off x="3413959" y="1502894"/>
                  <a:ext cx="1204146" cy="2294255"/>
                </a:xfrm>
                <a:prstGeom prst="arc">
                  <a:avLst>
                    <a:gd name="adj1" fmla="val 11243535"/>
                    <a:gd name="adj2" fmla="val 1268660"/>
                  </a:avLst>
                </a:prstGeom>
                <a:ln w="66675" cap="rnd" cmpd="sng">
                  <a:solidFill>
                    <a:srgbClr val="00B050"/>
                  </a:solidFill>
                  <a:headEnd type="triangle" w="med" len="med"/>
                  <a:tailEnd type="none" w="med" len="med"/>
                </a:ln>
                <a:scene3d>
                  <a:camera prst="isometricRightUp">
                    <a:rot lat="20082133" lon="17848202" rev="21545114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sp>
              <p:nvSpPr>
                <p:cNvPr id="24" name="円弧 21">
                  <a:extLst>
                    <a:ext uri="{FF2B5EF4-FFF2-40B4-BE49-F238E27FC236}">
                      <a16:creationId xmlns:a16="http://schemas.microsoft.com/office/drawing/2014/main" id="{485B87DF-9054-4776-83FC-EB4289F04FDF}"/>
                    </a:ext>
                  </a:extLst>
                </p:cNvPr>
                <p:cNvSpPr/>
                <p:nvPr/>
              </p:nvSpPr>
              <p:spPr>
                <a:xfrm flipH="1">
                  <a:off x="3651382" y="1668760"/>
                  <a:ext cx="660430" cy="1978851"/>
                </a:xfrm>
                <a:prstGeom prst="arc">
                  <a:avLst>
                    <a:gd name="adj1" fmla="val 11867436"/>
                    <a:gd name="adj2" fmla="val 1456315"/>
                  </a:avLst>
                </a:prstGeom>
                <a:ln w="66675" cap="rnd" cmpd="sng">
                  <a:solidFill>
                    <a:srgbClr val="00B050"/>
                  </a:solidFill>
                  <a:headEnd type="triangle" w="med" len="med"/>
                  <a:tailEnd type="none" w="med" len="med"/>
                </a:ln>
                <a:scene3d>
                  <a:camera prst="isometricRightUp">
                    <a:rot lat="19782168" lon="17853733" rev="21542532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</p:grpSp>
          <p:grpSp>
            <p:nvGrpSpPr>
              <p:cNvPr id="17" name="グループ化 14">
                <a:extLst>
                  <a:ext uri="{FF2B5EF4-FFF2-40B4-BE49-F238E27FC236}">
                    <a16:creationId xmlns:a16="http://schemas.microsoft.com/office/drawing/2014/main" id="{115005D2-909A-4EA3-94BE-B8846D7CA495}"/>
                  </a:ext>
                </a:extLst>
              </p:cNvPr>
              <p:cNvGrpSpPr/>
              <p:nvPr/>
            </p:nvGrpSpPr>
            <p:grpSpPr>
              <a:xfrm>
                <a:off x="4499579" y="3356991"/>
                <a:ext cx="1831820" cy="2738290"/>
                <a:chOff x="4514565" y="2078563"/>
                <a:chExt cx="1514369" cy="2232248"/>
              </a:xfrm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grpSpPr>
            <p:sp>
              <p:nvSpPr>
                <p:cNvPr id="19" name="円弧 16">
                  <a:extLst>
                    <a:ext uri="{FF2B5EF4-FFF2-40B4-BE49-F238E27FC236}">
                      <a16:creationId xmlns:a16="http://schemas.microsoft.com/office/drawing/2014/main" id="{C2532505-6A3B-45F3-B24C-ECFF48BD5A8A}"/>
                    </a:ext>
                  </a:extLst>
                </p:cNvPr>
                <p:cNvSpPr/>
                <p:nvPr/>
              </p:nvSpPr>
              <p:spPr>
                <a:xfrm>
                  <a:off x="4514565" y="2078563"/>
                  <a:ext cx="1514369" cy="2232248"/>
                </a:xfrm>
                <a:prstGeom prst="arc">
                  <a:avLst>
                    <a:gd name="adj1" fmla="val 11959789"/>
                    <a:gd name="adj2" fmla="val 8776466"/>
                  </a:avLst>
                </a:prstGeom>
                <a:ln w="66675" cap="rnd" cmpd="sng">
                  <a:solidFill>
                    <a:srgbClr val="00B050">
                      <a:alpha val="87000"/>
                    </a:srgbClr>
                  </a:solidFill>
                  <a:headEnd type="triangle" w="med" len="med"/>
                  <a:tailEnd type="none" w="med" len="med"/>
                </a:ln>
                <a:scene3d>
                  <a:camera prst="isometricLeftDown">
                    <a:rot lat="198" lon="2972752" rev="324973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sp>
              <p:nvSpPr>
                <p:cNvPr id="20" name="円弧 17">
                  <a:extLst>
                    <a:ext uri="{FF2B5EF4-FFF2-40B4-BE49-F238E27FC236}">
                      <a16:creationId xmlns:a16="http://schemas.microsoft.com/office/drawing/2014/main" id="{71826438-B854-4911-8075-8758268CB87A}"/>
                    </a:ext>
                  </a:extLst>
                </p:cNvPr>
                <p:cNvSpPr/>
                <p:nvPr/>
              </p:nvSpPr>
              <p:spPr>
                <a:xfrm>
                  <a:off x="4713512" y="2324491"/>
                  <a:ext cx="1137333" cy="1842304"/>
                </a:xfrm>
                <a:prstGeom prst="arc">
                  <a:avLst>
                    <a:gd name="adj1" fmla="val 11955876"/>
                    <a:gd name="adj2" fmla="val 8640163"/>
                  </a:avLst>
                </a:prstGeom>
                <a:ln w="66675" cap="rnd" cmpd="sng">
                  <a:solidFill>
                    <a:srgbClr val="00B050">
                      <a:alpha val="87000"/>
                    </a:srgbClr>
                  </a:solidFill>
                  <a:headEnd type="triangle" w="med" len="med"/>
                  <a:tailEnd type="none" w="med" len="med"/>
                </a:ln>
                <a:scene3d>
                  <a:camera prst="isometricLeftDown">
                    <a:rot lat="198" lon="2972752" rev="324973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sp>
              <p:nvSpPr>
                <p:cNvPr id="21" name="円弧 18">
                  <a:extLst>
                    <a:ext uri="{FF2B5EF4-FFF2-40B4-BE49-F238E27FC236}">
                      <a16:creationId xmlns:a16="http://schemas.microsoft.com/office/drawing/2014/main" id="{1C06D725-0720-4CEA-B456-7D324260958D}"/>
                    </a:ext>
                  </a:extLst>
                </p:cNvPr>
                <p:cNvSpPr/>
                <p:nvPr/>
              </p:nvSpPr>
              <p:spPr>
                <a:xfrm>
                  <a:off x="4865911" y="2582619"/>
                  <a:ext cx="833111" cy="1349511"/>
                </a:xfrm>
                <a:prstGeom prst="arc">
                  <a:avLst>
                    <a:gd name="adj1" fmla="val 12286575"/>
                    <a:gd name="adj2" fmla="val 8316086"/>
                  </a:avLst>
                </a:prstGeom>
                <a:ln w="66675" cap="rnd" cmpd="sng">
                  <a:solidFill>
                    <a:srgbClr val="00B050">
                      <a:alpha val="87000"/>
                    </a:srgbClr>
                  </a:solidFill>
                  <a:headEnd type="triangle" w="med" len="med"/>
                  <a:tailEnd type="none" w="med" len="med"/>
                </a:ln>
                <a:scene3d>
                  <a:camera prst="isometricLeftDown">
                    <a:rot lat="198" lon="2972752" rev="324973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</p:grpSp>
          <p:sp>
            <p:nvSpPr>
              <p:cNvPr id="18" name="テキスト ボックス 15">
                <a:extLst>
                  <a:ext uri="{FF2B5EF4-FFF2-40B4-BE49-F238E27FC236}">
                    <a16:creationId xmlns:a16="http://schemas.microsoft.com/office/drawing/2014/main" id="{D880E114-5909-4769-A1C5-69FC356A79DC}"/>
                  </a:ext>
                </a:extLst>
              </p:cNvPr>
              <p:cNvSpPr txBox="1"/>
              <p:nvPr/>
            </p:nvSpPr>
            <p:spPr>
              <a:xfrm>
                <a:off x="4162993" y="1917830"/>
                <a:ext cx="1289480" cy="1677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4050" b="1" dirty="0">
                    <a:solidFill>
                      <a:srgbClr val="00B050"/>
                    </a:solidFill>
                  </a:rPr>
                  <a:t>B</a:t>
                </a:r>
                <a:endParaRPr lang="ja-JP" altLang="en-US" sz="405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5C5910A-8BF8-49E8-A0AF-167FFF1D118E}"/>
                </a:ext>
              </a:extLst>
            </p:cNvPr>
            <p:cNvGrpSpPr/>
            <p:nvPr/>
          </p:nvGrpSpPr>
          <p:grpSpPr>
            <a:xfrm>
              <a:off x="688977" y="1487153"/>
              <a:ext cx="882626" cy="1052303"/>
              <a:chOff x="1250630" y="2046116"/>
              <a:chExt cx="1976412" cy="2329334"/>
            </a:xfrm>
          </p:grpSpPr>
          <p:sp>
            <p:nvSpPr>
              <p:cNvPr id="12" name="円/楕円 46 2">
                <a:extLst>
                  <a:ext uri="{FF2B5EF4-FFF2-40B4-BE49-F238E27FC236}">
                    <a16:creationId xmlns:a16="http://schemas.microsoft.com/office/drawing/2014/main" id="{7A38E09B-7206-4FF0-92CD-71F39F16D030}"/>
                  </a:ext>
                </a:extLst>
              </p:cNvPr>
              <p:cNvSpPr/>
              <p:nvPr/>
            </p:nvSpPr>
            <p:spPr>
              <a:xfrm>
                <a:off x="1250630" y="2046116"/>
                <a:ext cx="1976412" cy="1527502"/>
              </a:xfrm>
              <a:prstGeom prst="ellipse">
                <a:avLst/>
              </a:prstGeom>
              <a:solidFill>
                <a:srgbClr val="00B0F0"/>
              </a:solidFill>
              <a:effectLst>
                <a:outerShdw blurRad="381000" dist="114300" dir="1800000" sx="68000" sy="68000" rotWithShape="0">
                  <a:srgbClr val="000000">
                    <a:alpha val="50000"/>
                  </a:srgbClr>
                </a:outerShdw>
              </a:effectLst>
              <a:scene3d>
                <a:camera prst="isometricOffAxis2Top"/>
                <a:lightRig rig="threePt" dir="t"/>
              </a:scene3d>
              <a:sp3d extrusionH="57150" prstMaterial="softEdge">
                <a:bevelT w="635000" h="635000"/>
                <a:bevelB w="635000" h="635000"/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350" dirty="0"/>
                  <a:t>Z</a:t>
                </a:r>
                <a:endParaRPr lang="ja-JP" altLang="en-US" sz="135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73D4F14-6B1F-49D3-A589-8A1FCE212993}"/>
                  </a:ext>
                </a:extLst>
              </p:cNvPr>
              <p:cNvSpPr txBox="1"/>
              <p:nvPr/>
            </p:nvSpPr>
            <p:spPr>
              <a:xfrm>
                <a:off x="1656573" y="3557912"/>
                <a:ext cx="743746" cy="8175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schemeClr val="bg1"/>
                    </a:solidFill>
                  </a:rPr>
                  <a:t>Z</a:t>
                </a:r>
                <a:endParaRPr lang="ja-JP" alt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1" name="テキスト ボックス 5">
            <a:extLst>
              <a:ext uri="{FF2B5EF4-FFF2-40B4-BE49-F238E27FC236}">
                <a16:creationId xmlns:a16="http://schemas.microsoft.com/office/drawing/2014/main" id="{A021D062-B6C3-4EFD-9C86-D056760CFA57}"/>
              </a:ext>
            </a:extLst>
          </p:cNvPr>
          <p:cNvSpPr txBox="1"/>
          <p:nvPr/>
        </p:nvSpPr>
        <p:spPr>
          <a:xfrm>
            <a:off x="1913433" y="171638"/>
            <a:ext cx="9432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00B0F0"/>
                </a:solidFill>
              </a:rPr>
              <a:t>Strong magnetic fields induced by relativistic heavy-ion collisions</a:t>
            </a:r>
            <a:endParaRPr lang="ja-JP" altLang="en-US" sz="2400" dirty="0">
              <a:solidFill>
                <a:srgbClr val="00B0F0"/>
              </a:solidFill>
            </a:endParaRPr>
          </a:p>
        </p:txBody>
      </p:sp>
      <p:pic>
        <p:nvPicPr>
          <p:cNvPr id="38" name="Picture 4 2">
            <a:extLst>
              <a:ext uri="{FF2B5EF4-FFF2-40B4-BE49-F238E27FC236}">
                <a16:creationId xmlns:a16="http://schemas.microsoft.com/office/drawing/2014/main" id="{5C1971DD-2255-4112-8DED-875952AC0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97" y="3881376"/>
            <a:ext cx="7037130" cy="233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25863FA-04B5-40E6-900B-8ED7F542B94D}"/>
              </a:ext>
            </a:extLst>
          </p:cNvPr>
          <p:cNvCxnSpPr/>
          <p:nvPr/>
        </p:nvCxnSpPr>
        <p:spPr>
          <a:xfrm flipH="1">
            <a:off x="3518909" y="4716051"/>
            <a:ext cx="1008634" cy="0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9D1AA3C-CBE2-4AB4-927F-DFDD7F2F53C6}"/>
              </a:ext>
            </a:extLst>
          </p:cNvPr>
          <p:cNvCxnSpPr/>
          <p:nvPr/>
        </p:nvCxnSpPr>
        <p:spPr>
          <a:xfrm flipH="1">
            <a:off x="3519431" y="4644043"/>
            <a:ext cx="1008634" cy="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3BF3ED4-4E86-44D4-A91F-5BADA1E92524}"/>
              </a:ext>
            </a:extLst>
          </p:cNvPr>
          <p:cNvSpPr txBox="1"/>
          <p:nvPr/>
        </p:nvSpPr>
        <p:spPr>
          <a:xfrm>
            <a:off x="2317524" y="4471463"/>
            <a:ext cx="1260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dirty="0">
                <a:solidFill>
                  <a:srgbClr val="00B050"/>
                </a:solidFill>
              </a:rPr>
              <a:t>Free streaming</a:t>
            </a:r>
          </a:p>
          <a:p>
            <a:pPr algn="r"/>
            <a:r>
              <a:rPr lang="en-US" altLang="ja-JP" sz="1200" dirty="0">
                <a:solidFill>
                  <a:srgbClr val="0070C0"/>
                </a:solidFill>
              </a:rPr>
              <a:t>HIJING</a:t>
            </a:r>
            <a:endParaRPr lang="ja-JP" altLang="en-US" sz="1200" dirty="0">
              <a:solidFill>
                <a:srgbClr val="0070C0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240B65F-547F-44DE-9ACE-32DDFF56610B}"/>
              </a:ext>
            </a:extLst>
          </p:cNvPr>
          <p:cNvGrpSpPr/>
          <p:nvPr/>
        </p:nvGrpSpPr>
        <p:grpSpPr>
          <a:xfrm>
            <a:off x="2168721" y="5894324"/>
            <a:ext cx="661611" cy="541318"/>
            <a:chOff x="-2268760" y="2276872"/>
            <a:chExt cx="792088" cy="64807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BEFFADE-7FCC-414E-A95C-8F7A2AD33B5A}"/>
                </a:ext>
              </a:extLst>
            </p:cNvPr>
            <p:cNvSpPr/>
            <p:nvPr/>
          </p:nvSpPr>
          <p:spPr bwMode="auto">
            <a:xfrm>
              <a:off x="-2268760" y="2276872"/>
              <a:ext cx="648072" cy="648072"/>
            </a:xfrm>
            <a:prstGeom prst="ellipse">
              <a:avLst/>
            </a:prstGeom>
            <a:solidFill>
              <a:srgbClr val="CCFF66">
                <a:alpha val="60000"/>
              </a:srgb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470B477-7C84-482B-B356-7C2A32E2E0D4}"/>
                </a:ext>
              </a:extLst>
            </p:cNvPr>
            <p:cNvSpPr/>
            <p:nvPr/>
          </p:nvSpPr>
          <p:spPr bwMode="auto">
            <a:xfrm>
              <a:off x="-2124744" y="2276872"/>
              <a:ext cx="648072" cy="648072"/>
            </a:xfrm>
            <a:prstGeom prst="ellipse">
              <a:avLst/>
            </a:prstGeom>
            <a:solidFill>
              <a:srgbClr val="CCFF66">
                <a:alpha val="60000"/>
              </a:srgb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FD04252-A746-4965-9AB2-126D7192D329}"/>
              </a:ext>
            </a:extLst>
          </p:cNvPr>
          <p:cNvSpPr txBox="1"/>
          <p:nvPr/>
        </p:nvSpPr>
        <p:spPr>
          <a:xfrm>
            <a:off x="1919536" y="6360867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Central coll.</a:t>
            </a:r>
            <a:endParaRPr lang="ja-JP" alt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78C1F34-7B05-4B7F-8296-9F6711724395}"/>
              </a:ext>
            </a:extLst>
          </p:cNvPr>
          <p:cNvSpPr txBox="1"/>
          <p:nvPr/>
        </p:nvSpPr>
        <p:spPr>
          <a:xfrm>
            <a:off x="4912985" y="6360867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Peripheral coll.</a:t>
            </a:r>
            <a:endParaRPr lang="ja-JP" altLang="en-US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9FE6AA4-EE23-4AD3-81AA-D71A6BFBBE04}"/>
              </a:ext>
            </a:extLst>
          </p:cNvPr>
          <p:cNvGrpSpPr/>
          <p:nvPr/>
        </p:nvGrpSpPr>
        <p:grpSpPr>
          <a:xfrm>
            <a:off x="5879976" y="3926138"/>
            <a:ext cx="4119482" cy="2455191"/>
            <a:chOff x="4866253" y="3414028"/>
            <a:chExt cx="4119482" cy="2455191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9E835091-BC5F-46F8-B548-1774F8DC1D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66253" y="3414028"/>
              <a:ext cx="3962253" cy="2455191"/>
            </a:xfrm>
            <a:prstGeom prst="rect">
              <a:avLst/>
            </a:prstGeom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C3829CCE-C065-44A9-8835-E78806EAAB4A}"/>
                </a:ext>
              </a:extLst>
            </p:cNvPr>
            <p:cNvSpPr/>
            <p:nvPr/>
          </p:nvSpPr>
          <p:spPr bwMode="auto">
            <a:xfrm>
              <a:off x="7761599" y="4440703"/>
              <a:ext cx="1224136" cy="864096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5E615A0-374E-4F5C-9FE4-DDB070B16ACB}"/>
              </a:ext>
            </a:extLst>
          </p:cNvPr>
          <p:cNvGrpSpPr/>
          <p:nvPr/>
        </p:nvGrpSpPr>
        <p:grpSpPr>
          <a:xfrm>
            <a:off x="5231905" y="927663"/>
            <a:ext cx="5588145" cy="2946931"/>
            <a:chOff x="4312447" y="774003"/>
            <a:chExt cx="5588145" cy="2946931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026EAD88-E27E-49D7-B568-DEB714C87BB4}"/>
                </a:ext>
              </a:extLst>
            </p:cNvPr>
            <p:cNvSpPr/>
            <p:nvPr/>
          </p:nvSpPr>
          <p:spPr bwMode="auto">
            <a:xfrm>
              <a:off x="4312447" y="774003"/>
              <a:ext cx="5300113" cy="270411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pic>
          <p:nvPicPr>
            <p:cNvPr id="61" name="Picture 2">
              <a:extLst>
                <a:ext uri="{FF2B5EF4-FFF2-40B4-BE49-F238E27FC236}">
                  <a16:creationId xmlns:a16="http://schemas.microsoft.com/office/drawing/2014/main" id="{2FAB2EF1-1CBC-4BAE-B0A0-EB484E4CAA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7949" y="950508"/>
              <a:ext cx="4220555" cy="1801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8F5AB37-DF7A-40F1-8C49-16FD568C0F25}"/>
                </a:ext>
              </a:extLst>
            </p:cNvPr>
            <p:cNvSpPr/>
            <p:nvPr/>
          </p:nvSpPr>
          <p:spPr>
            <a:xfrm>
              <a:off x="4427984" y="2797604"/>
              <a:ext cx="547260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dirty="0"/>
                <a:t>Static Coulomb field </a:t>
              </a:r>
            </a:p>
            <a:p>
              <a:r>
                <a:rPr lang="en-US" altLang="ja-JP" dirty="0">
                  <a:solidFill>
                    <a:srgbClr val="FF0000"/>
                  </a:solidFill>
                  <a:sym typeface="Wingdings" panose="05000000000000000000" pitchFamily="2" charset="2"/>
                </a:rPr>
                <a:t>        	 </a:t>
              </a:r>
              <a:r>
                <a:rPr lang="ja-JP" altLang="en-US" dirty="0">
                  <a:solidFill>
                    <a:srgbClr val="FF0000"/>
                  </a:solidFill>
                  <a:sym typeface="Wingdings" panose="05000000000000000000" pitchFamily="2" charset="2"/>
                </a:rPr>
                <a:t>         </a:t>
              </a:r>
              <a:r>
                <a:rPr lang="en-US" altLang="ja-JP" dirty="0">
                  <a:solidFill>
                    <a:srgbClr val="FF0000"/>
                  </a:solidFill>
                  <a:sym typeface="Wingdings" panose="05000000000000000000" pitchFamily="2" charset="2"/>
                </a:rPr>
                <a:t> Boost    </a:t>
              </a:r>
              <a:r>
                <a:rPr lang="ja-JP" altLang="en-US" dirty="0">
                  <a:sym typeface="Wingdings" panose="05000000000000000000" pitchFamily="2" charset="2"/>
                </a:rPr>
                <a:t> </a:t>
              </a:r>
              <a:r>
                <a:rPr lang="ja-JP" altLang="en-US" dirty="0"/>
                <a:t>Lienard</a:t>
              </a:r>
              <a:r>
                <a:rPr lang="en-US" altLang="ja-JP" dirty="0"/>
                <a:t>-W</a:t>
              </a:r>
              <a:r>
                <a:rPr lang="ja-JP" altLang="en-US" dirty="0"/>
                <a:t>iechert potential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90F967-235C-43D1-956B-180A690276C3}"/>
              </a:ext>
            </a:extLst>
          </p:cNvPr>
          <p:cNvGrpSpPr/>
          <p:nvPr/>
        </p:nvGrpSpPr>
        <p:grpSpPr>
          <a:xfrm>
            <a:off x="5122032" y="5907188"/>
            <a:ext cx="972280" cy="549690"/>
            <a:chOff x="-2273185" y="3429000"/>
            <a:chExt cx="1164025" cy="658095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28452C9-739E-4A01-BD68-2F8E13F150CB}"/>
                </a:ext>
              </a:extLst>
            </p:cNvPr>
            <p:cNvSpPr/>
            <p:nvPr/>
          </p:nvSpPr>
          <p:spPr bwMode="auto">
            <a:xfrm>
              <a:off x="-2273185" y="3429000"/>
              <a:ext cx="648072" cy="648072"/>
            </a:xfrm>
            <a:prstGeom prst="ellipse">
              <a:avLst/>
            </a:prstGeom>
            <a:solidFill>
              <a:srgbClr val="CCFF66">
                <a:alpha val="60000"/>
              </a:srgb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03BF45D-6C39-4EA4-A9ED-DAB6124EF36C}"/>
                </a:ext>
              </a:extLst>
            </p:cNvPr>
            <p:cNvSpPr/>
            <p:nvPr/>
          </p:nvSpPr>
          <p:spPr bwMode="auto">
            <a:xfrm>
              <a:off x="-1757232" y="3439023"/>
              <a:ext cx="648072" cy="648072"/>
            </a:xfrm>
            <a:prstGeom prst="ellipse">
              <a:avLst/>
            </a:prstGeom>
            <a:solidFill>
              <a:srgbClr val="CCFF66">
                <a:alpha val="60000"/>
              </a:srgb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9" name="正方形/長方形 6">
            <a:extLst>
              <a:ext uri="{FF2B5EF4-FFF2-40B4-BE49-F238E27FC236}">
                <a16:creationId xmlns:a16="http://schemas.microsoft.com/office/drawing/2014/main" id="{0287BA76-00DF-4EBF-82CC-B725701496AE}"/>
              </a:ext>
            </a:extLst>
          </p:cNvPr>
          <p:cNvSpPr/>
          <p:nvPr/>
        </p:nvSpPr>
        <p:spPr>
          <a:xfrm>
            <a:off x="6640315" y="6360877"/>
            <a:ext cx="42700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00B05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Deng &amp; Huang; KH &amp; Huang [</a:t>
            </a:r>
            <a:r>
              <a:rPr lang="en-US" altLang="ja-JP" sz="1600" dirty="0">
                <a:hlinkClick r:id="rId5"/>
              </a:rPr>
              <a:t>1609.00747</a:t>
            </a:r>
            <a:r>
              <a:rPr lang="en-US" altLang="ja-JP" sz="1600" dirty="0">
                <a:solidFill>
                  <a:srgbClr val="00B05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]</a:t>
            </a:r>
            <a:endParaRPr lang="ja-JP" alt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2065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A87EE067-9A24-8E64-2285-AA7329A8931F}"/>
              </a:ext>
            </a:extLst>
          </p:cNvPr>
          <p:cNvSpPr txBox="1"/>
          <p:nvPr/>
        </p:nvSpPr>
        <p:spPr>
          <a:xfrm>
            <a:off x="3327911" y="162837"/>
            <a:ext cx="5881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Leading-order constitutive eq.</a:t>
            </a:r>
            <a:endParaRPr lang="ja-JP" altLang="en-US" sz="3200" dirty="0"/>
          </a:p>
        </p:txBody>
      </p:sp>
      <p:pic>
        <p:nvPicPr>
          <p:cNvPr id="82" name="Picture 81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 &#10;$p_\perp = p $ ($p$ in the 1st law)&#10;&#10;$&#10;({p_\parallel } - {p_ \bot }){b^\nu } + {H^\nu }B = 0&#10;$&#10;&#10;&#10;\end{document}&#10;&#10;" title="IguanaTex Bitmap Display">
            <a:extLst>
              <a:ext uri="{FF2B5EF4-FFF2-40B4-BE49-F238E27FC236}">
                <a16:creationId xmlns:a16="http://schemas.microsoft.com/office/drawing/2014/main" id="{CD6A395A-7F4B-A8E5-5DDA-2F1174A8340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945" y="4800532"/>
            <a:ext cx="3929195" cy="833267"/>
          </a:xfrm>
          <a:prstGeom prst="rect">
            <a:avLst/>
          </a:prstGeom>
        </p:spPr>
      </p:pic>
      <p:pic>
        <p:nvPicPr>
          <p:cNvPr id="4" name="Picture 3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s^\mu  &#10;\= \beta  ( Ts - \epsilon - \com{ p_\perp }&#10;+  H_\mu B^\mu ) \pd_\mu u^\mu&#10;\nnb&#10;&amp;&amp;&#10;- \beta \big[\, \com{ (p_\para - p_\perp)  b^\mu b^\nu &#10;+ B  b^\mu H^\nu }&#10;%+ 2  S^{\m\a} \omega^\n_{\ \, \a} &#10;\, \big] \pd_\mu u_\nu &#10;\nnb&#10;\= 0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50EA2F7C-D2A4-FA18-F16B-545DD9ADD82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153" y="3114196"/>
            <a:ext cx="6958500" cy="1322916"/>
          </a:xfrm>
          <a:prstGeom prst="rect">
            <a:avLst/>
          </a:prstGeom>
        </p:spPr>
      </p:pic>
      <p:pic>
        <p:nvPicPr>
          <p:cNvPr id="20" name="Picture 19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H^\mu = \frac{1}{\mu_m} B^\mu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750D6BF2-A4BE-0DB6-D9ED-3E80A7EA17E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4576" y="4536231"/>
            <a:ext cx="1420190" cy="568381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CCA4372C-5E71-5898-E67A-56B5F5DF5837}"/>
              </a:ext>
            </a:extLst>
          </p:cNvPr>
          <p:cNvGrpSpPr/>
          <p:nvPr/>
        </p:nvGrpSpPr>
        <p:grpSpPr>
          <a:xfrm>
            <a:off x="7757277" y="4219082"/>
            <a:ext cx="2598886" cy="2126506"/>
            <a:chOff x="179509" y="64143"/>
            <a:chExt cx="4069091" cy="332948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FC1FD66-993F-D0BD-A03C-17E413103FF6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360" y="2381237"/>
              <a:ext cx="781240" cy="443406"/>
            </a:xfrm>
            <a:prstGeom prst="rect">
              <a:avLst/>
            </a:prstGeom>
          </p:spPr>
        </p:pic>
        <p:sp>
          <p:nvSpPr>
            <p:cNvPr id="28" name="Arrow: Up 27">
              <a:extLst>
                <a:ext uri="{FF2B5EF4-FFF2-40B4-BE49-F238E27FC236}">
                  <a16:creationId xmlns:a16="http://schemas.microsoft.com/office/drawing/2014/main" id="{FC016D3D-43E2-6260-5702-2CE6D2B5AF3B}"/>
                </a:ext>
              </a:extLst>
            </p:cNvPr>
            <p:cNvSpPr/>
            <p:nvPr/>
          </p:nvSpPr>
          <p:spPr bwMode="auto">
            <a:xfrm rot="10800000">
              <a:off x="1455946" y="3014835"/>
              <a:ext cx="1007176" cy="378791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Cylinder 30">
              <a:extLst>
                <a:ext uri="{FF2B5EF4-FFF2-40B4-BE49-F238E27FC236}">
                  <a16:creationId xmlns:a16="http://schemas.microsoft.com/office/drawing/2014/main" id="{A2A2586B-806F-51EB-1D65-3D86721F8353}"/>
                </a:ext>
              </a:extLst>
            </p:cNvPr>
            <p:cNvSpPr/>
            <p:nvPr/>
          </p:nvSpPr>
          <p:spPr bwMode="auto">
            <a:xfrm>
              <a:off x="856776" y="668546"/>
              <a:ext cx="2234051" cy="2411206"/>
            </a:xfrm>
            <a:prstGeom prst="can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CCFF66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2FF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88C52C0-95F5-9E03-B722-C954F6168171}"/>
                </a:ext>
              </a:extLst>
            </p:cNvPr>
            <p:cNvGrpSpPr/>
            <p:nvPr/>
          </p:nvGrpSpPr>
          <p:grpSpPr>
            <a:xfrm>
              <a:off x="1695839" y="478141"/>
              <a:ext cx="45719" cy="2167090"/>
              <a:chOff x="1778961" y="363744"/>
              <a:chExt cx="0" cy="2318943"/>
            </a:xfrm>
          </p:grpSpPr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1CE971B7-441D-2B39-FB5B-D62A554504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B17020FA-589E-8125-ED5B-6EADDBBEBF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2FC566F-D1BB-358B-D283-A0F4A0A5A6E9}"/>
                </a:ext>
              </a:extLst>
            </p:cNvPr>
            <p:cNvGrpSpPr/>
            <p:nvPr/>
          </p:nvGrpSpPr>
          <p:grpSpPr>
            <a:xfrm>
              <a:off x="2133600" y="478141"/>
              <a:ext cx="45719" cy="2167090"/>
              <a:chOff x="1778961" y="363744"/>
              <a:chExt cx="0" cy="2318943"/>
            </a:xfrm>
          </p:grpSpPr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6C25482E-D623-97CD-C4C3-A2DCF4DC6D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6784A6A6-1D34-E219-598C-8476030677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Arrow: Up 34">
              <a:extLst>
                <a:ext uri="{FF2B5EF4-FFF2-40B4-BE49-F238E27FC236}">
                  <a16:creationId xmlns:a16="http://schemas.microsoft.com/office/drawing/2014/main" id="{228FDCA8-323E-2F17-0353-548F14F354A9}"/>
                </a:ext>
              </a:extLst>
            </p:cNvPr>
            <p:cNvSpPr/>
            <p:nvPr/>
          </p:nvSpPr>
          <p:spPr bwMode="auto">
            <a:xfrm>
              <a:off x="1445570" y="541440"/>
              <a:ext cx="1007176" cy="378791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Arrow: Up 38">
              <a:extLst>
                <a:ext uri="{FF2B5EF4-FFF2-40B4-BE49-F238E27FC236}">
                  <a16:creationId xmlns:a16="http://schemas.microsoft.com/office/drawing/2014/main" id="{92A16A6A-13FD-67B5-EC5C-B93322C85EBA}"/>
                </a:ext>
              </a:extLst>
            </p:cNvPr>
            <p:cNvSpPr/>
            <p:nvPr/>
          </p:nvSpPr>
          <p:spPr bwMode="auto">
            <a:xfrm rot="5400000">
              <a:off x="2825555" y="1551321"/>
              <a:ext cx="1277877" cy="644302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BF8D4D7-61DE-3191-66FB-7B4D69FF6B3D}"/>
                </a:ext>
              </a:extLst>
            </p:cNvPr>
            <p:cNvGrpSpPr/>
            <p:nvPr/>
          </p:nvGrpSpPr>
          <p:grpSpPr>
            <a:xfrm>
              <a:off x="1127068" y="630541"/>
              <a:ext cx="45719" cy="2167090"/>
              <a:chOff x="1778961" y="363744"/>
              <a:chExt cx="0" cy="2318943"/>
            </a:xfrm>
          </p:grpSpPr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BFB83199-7ED7-1A17-976D-3787D6CA86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CCED5416-6E2E-8ACD-A4D0-676CC0C0A5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1695869-4F61-A559-0420-37E9C6C4488F}"/>
                </a:ext>
              </a:extLst>
            </p:cNvPr>
            <p:cNvGrpSpPr/>
            <p:nvPr/>
          </p:nvGrpSpPr>
          <p:grpSpPr>
            <a:xfrm>
              <a:off x="2763356" y="630541"/>
              <a:ext cx="45719" cy="2167090"/>
              <a:chOff x="1778961" y="363744"/>
              <a:chExt cx="0" cy="2318943"/>
            </a:xfrm>
          </p:grpSpPr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73A57B03-6C9E-F177-2D73-AB34877E47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7FCD5814-71F2-D84E-A03C-C0F4B55375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901F9BC-26CC-5B63-5C9A-31C05BDCFF6A}"/>
                </a:ext>
              </a:extLst>
            </p:cNvPr>
            <p:cNvGrpSpPr/>
            <p:nvPr/>
          </p:nvGrpSpPr>
          <p:grpSpPr>
            <a:xfrm>
              <a:off x="2431808" y="502543"/>
              <a:ext cx="45719" cy="2167090"/>
              <a:chOff x="1778961" y="363744"/>
              <a:chExt cx="0" cy="2318943"/>
            </a:xfrm>
          </p:grpSpPr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3AA0F19A-2326-4D3C-B630-4634AC54E0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33BD707C-2283-0891-17FA-DB4BD6CB2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590D56D-EA7C-C54B-D162-7F8A85097DBE}"/>
                </a:ext>
              </a:extLst>
            </p:cNvPr>
            <p:cNvGrpSpPr/>
            <p:nvPr/>
          </p:nvGrpSpPr>
          <p:grpSpPr>
            <a:xfrm>
              <a:off x="1276657" y="730835"/>
              <a:ext cx="45719" cy="2167090"/>
              <a:chOff x="1778961" y="363744"/>
              <a:chExt cx="0" cy="2318943"/>
            </a:xfrm>
          </p:grpSpPr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74316585-0FCE-14A5-0478-B3168695D8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DF8E98B5-D492-3BD3-2210-C7A28726AC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4B8CED9-553B-2B80-1317-528841D9A50F}"/>
                </a:ext>
              </a:extLst>
            </p:cNvPr>
            <p:cNvGrpSpPr/>
            <p:nvPr/>
          </p:nvGrpSpPr>
          <p:grpSpPr>
            <a:xfrm>
              <a:off x="1386239" y="530428"/>
              <a:ext cx="45719" cy="2167090"/>
              <a:chOff x="1778961" y="363744"/>
              <a:chExt cx="0" cy="2318943"/>
            </a:xfrm>
          </p:grpSpPr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E5C180E8-FA21-B124-F0C3-5EFD8CC289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7A939773-4B3B-D1A5-C686-2446996C4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C0B759A-96A7-6418-FE25-C5CF1F985039}"/>
                </a:ext>
              </a:extLst>
            </p:cNvPr>
            <p:cNvGrpSpPr/>
            <p:nvPr/>
          </p:nvGrpSpPr>
          <p:grpSpPr>
            <a:xfrm>
              <a:off x="1941137" y="796910"/>
              <a:ext cx="45719" cy="2167090"/>
              <a:chOff x="1778961" y="363744"/>
              <a:chExt cx="0" cy="2318943"/>
            </a:xfrm>
          </p:grpSpPr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E578ADB5-10F3-F9CC-27B4-834A760B0C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2E856AA0-BAB5-509E-A514-561826ECB8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22D76CB-A26D-613A-003F-229445990141}"/>
                </a:ext>
              </a:extLst>
            </p:cNvPr>
            <p:cNvGrpSpPr/>
            <p:nvPr/>
          </p:nvGrpSpPr>
          <p:grpSpPr>
            <a:xfrm>
              <a:off x="2557839" y="741101"/>
              <a:ext cx="45719" cy="2167090"/>
              <a:chOff x="1778961" y="363744"/>
              <a:chExt cx="0" cy="2318943"/>
            </a:xfrm>
          </p:grpSpPr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30E6825A-5489-4E13-5743-AB3080DF40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C4E481CF-56CB-0202-824A-771D4FF5F6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58B25D3-7033-EB43-F54A-E4A1F627AC90}"/>
                </a:ext>
              </a:extLst>
            </p:cNvPr>
            <p:cNvGrpSpPr/>
            <p:nvPr/>
          </p:nvGrpSpPr>
          <p:grpSpPr>
            <a:xfrm>
              <a:off x="2269103" y="789925"/>
              <a:ext cx="45719" cy="2167090"/>
              <a:chOff x="1778961" y="363744"/>
              <a:chExt cx="0" cy="2318943"/>
            </a:xfrm>
          </p:grpSpPr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DF83059B-20D1-66D5-01AB-80E85A5C9B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FED1C93-F8F4-588A-5B00-FC60219AF1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F21D106-736D-6D20-0B78-A418790BD5DC}"/>
                </a:ext>
              </a:extLst>
            </p:cNvPr>
            <p:cNvGrpSpPr/>
            <p:nvPr/>
          </p:nvGrpSpPr>
          <p:grpSpPr>
            <a:xfrm>
              <a:off x="1576715" y="782762"/>
              <a:ext cx="45719" cy="2167090"/>
              <a:chOff x="1778961" y="363744"/>
              <a:chExt cx="0" cy="2318943"/>
            </a:xfrm>
          </p:grpSpPr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51256164-F5A9-D1CA-6E61-3FF4AB79B6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8961" y="363744"/>
                <a:ext cx="0" cy="34110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CFEB649-F721-7E77-7650-2F48EB2C61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8961" y="704850"/>
                <a:ext cx="0" cy="1977837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A355B8E3-18D9-2249-15C5-B78B72BF6B9A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4497" y="64143"/>
              <a:ext cx="386609" cy="364516"/>
            </a:xfrm>
            <a:prstGeom prst="rect">
              <a:avLst/>
            </a:prstGeom>
          </p:spPr>
        </p:pic>
        <p:sp>
          <p:nvSpPr>
            <p:cNvPr id="50" name="Arrow: Up 49">
              <a:extLst>
                <a:ext uri="{FF2B5EF4-FFF2-40B4-BE49-F238E27FC236}">
                  <a16:creationId xmlns:a16="http://schemas.microsoft.com/office/drawing/2014/main" id="{6C63A46B-AA1D-824F-A443-342744B9564D}"/>
                </a:ext>
              </a:extLst>
            </p:cNvPr>
            <p:cNvSpPr/>
            <p:nvPr/>
          </p:nvSpPr>
          <p:spPr bwMode="auto">
            <a:xfrm rot="16200000">
              <a:off x="-146411" y="1579991"/>
              <a:ext cx="1277877" cy="626037"/>
            </a:xfrm>
            <a:prstGeom prst="upArrow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pic>
        <p:nvPicPr>
          <p:cNvPr id="80" name="Picture 79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$p_\perp$ and $p_\para$ are different by the Maxwell stress.&#10;&#10;&#10;\end{document}&#10;&#10;" title="IguanaTex Bitmap Display">
            <a:extLst>
              <a:ext uri="{FF2B5EF4-FFF2-40B4-BE49-F238E27FC236}">
                <a16:creationId xmlns:a16="http://schemas.microsoft.com/office/drawing/2014/main" id="{3A7D8525-599E-790A-A436-717784FDACD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266" y="6296700"/>
            <a:ext cx="6171854" cy="325808"/>
          </a:xfrm>
          <a:prstGeom prst="rect">
            <a:avLst/>
          </a:prstGeom>
        </p:spPr>
      </p:pic>
      <p:sp>
        <p:nvSpPr>
          <p:cNvPr id="85" name="Arrow: Right 84">
            <a:extLst>
              <a:ext uri="{FF2B5EF4-FFF2-40B4-BE49-F238E27FC236}">
                <a16:creationId xmlns:a16="http://schemas.microsoft.com/office/drawing/2014/main" id="{60249D0E-9E2A-A24E-CD24-0D4C7777831B}"/>
              </a:ext>
            </a:extLst>
          </p:cNvPr>
          <p:cNvSpPr/>
          <p:nvPr/>
        </p:nvSpPr>
        <p:spPr bwMode="auto">
          <a:xfrm>
            <a:off x="2041696" y="4772061"/>
            <a:ext cx="584009" cy="888646"/>
          </a:xfrm>
          <a:prstGeom prst="rightArrow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8" name="Picture 7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Theta^{\mu\nu} _\zero &#10;\= \epsilon u^\mu u^\nu - p_\perp \Xi^{\mu\nu} &#10;+ p_\para b^\mu b^\nu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EEBA303E-491C-B296-5A2E-DE1E16615C7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558" y="1032440"/>
            <a:ext cx="5369768" cy="461664"/>
          </a:xfrm>
          <a:prstGeom prst="rect">
            <a:avLst/>
          </a:prstGeom>
        </p:spPr>
      </p:pic>
      <p:pic>
        <p:nvPicPr>
          <p:cNvPr id="19" name="Picture 1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\Xi^{\mu\nu} = g^{\mu\nu} + u^\mu u^\nu - b^\mu b^\nu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81F704FC-4DEE-BC4F-02B5-484CFD48076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482" y="1766738"/>
            <a:ext cx="2750476" cy="234667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D02083-C4D9-BC1E-B4E9-939CAF35B33E}"/>
              </a:ext>
            </a:extLst>
          </p:cNvPr>
          <p:cNvSpPr txBox="1"/>
          <p:nvPr/>
        </p:nvSpPr>
        <p:spPr>
          <a:xfrm>
            <a:off x="2106675" y="1732746"/>
            <a:ext cx="3376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Available symmetric tensor</a:t>
            </a:r>
            <a:endParaRPr lang="ja-JP" altLang="en-US" sz="2000" dirty="0"/>
          </a:p>
        </p:txBody>
      </p:sp>
      <p:pic>
        <p:nvPicPr>
          <p:cNvPr id="16" name="Picture 15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g^{\mu\nu} \to \com{(g^{\mu\nu} -u^\mu u^\nu) , \ u^\mu u^\nu}&#10;\to \cgd{(g^{\mu\nu} -u^\mu u^\nu + b^\mu b^\nu) , \ u^\mu u^\nu, \  b^\mu b^\nu}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4D5D01B6-06FE-C161-5444-6A29F0F78EEA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055" y="2363810"/>
            <a:ext cx="7481699" cy="273103"/>
          </a:xfrm>
          <a:prstGeom prst="rect">
            <a:avLst/>
          </a:prstGeom>
        </p:spPr>
      </p:pic>
      <p:pic>
        <p:nvPicPr>
          <p:cNvPr id="17" name="Picture 16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\Xi^{\mu\nu} = g^{\mu\nu} + u^\mu u^\nu - b^\mu b^\nu&#10;\nnb&#10;&amp;&amp;&#10;u_\mu \Xi^{\mu\nu} = 0 = b_\mu \Xi^{\mu\nu}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9C7531C7-A634-C96D-5EA8-DBE12A20D2C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6624" y="2144433"/>
            <a:ext cx="2753525" cy="6384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13134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35262B-5677-26F0-3755-CD3A96C54459}"/>
              </a:ext>
            </a:extLst>
          </p:cNvPr>
          <p:cNvSpPr txBox="1"/>
          <p:nvPr/>
        </p:nvSpPr>
        <p:spPr>
          <a:xfrm>
            <a:off x="3935761" y="26278"/>
            <a:ext cx="4935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/>
              <a:t>Anisotropic viscosities</a:t>
            </a:r>
            <a:endParaRPr lang="ja-JP" altLang="en-US" sz="36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A93858-C5B9-4896-F133-CC27EF95DC46}"/>
              </a:ext>
            </a:extLst>
          </p:cNvPr>
          <p:cNvGrpSpPr/>
          <p:nvPr/>
        </p:nvGrpSpPr>
        <p:grpSpPr>
          <a:xfrm>
            <a:off x="1703512" y="836713"/>
            <a:ext cx="8496944" cy="1143191"/>
            <a:chOff x="179512" y="1155565"/>
            <a:chExt cx="8496944" cy="1143191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F79DCB6-B66F-9437-9926-03D09A1D57A2}"/>
                </a:ext>
              </a:extLst>
            </p:cNvPr>
            <p:cNvSpPr/>
            <p:nvPr/>
          </p:nvSpPr>
          <p:spPr bwMode="auto">
            <a:xfrm>
              <a:off x="1691680" y="1556792"/>
              <a:ext cx="3600400" cy="7419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DE28F23-E1BF-1FC8-5C0C-A392B8A8C701}"/>
                </a:ext>
              </a:extLst>
            </p:cNvPr>
            <p:cNvSpPr/>
            <p:nvPr/>
          </p:nvSpPr>
          <p:spPr bwMode="auto">
            <a:xfrm>
              <a:off x="1417981" y="1155565"/>
              <a:ext cx="7258475" cy="377672"/>
            </a:xfrm>
            <a:prstGeom prst="rect">
              <a:avLst/>
            </a:prstGeom>
            <a:solidFill>
              <a:srgbClr val="DBEE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11" name="Picture 10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b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&#10;&#10;%%%%%%%%%%%%%%%%%%%%%%%%%%%%%%%%%%%%%%%%%%%%%%%%%%%%%&#10;\begin{document}&#10;&#10;\begin{eqnarray}&#10; \eta^{\mu\nu\rho\sigma}&#10;\= \com{ \eta_{\perp}} %\xout{\frac{1}{2}} \red{1}&#10;  \big( &#10;  \Xi^{\mu\rho} \Xi^{\nu\sigma} &#10;  + \Xi^{\mu\sigma} \Xi^{\nu\rho} &#10;  - \Xi^{\mu\nu} \Xi^{\rho\sigma}  &#10;  \big)&#10;  + 2 \com{ \eta_{\para} }&#10;  \big( \home^\mu \Xi^{\nu(\rho} \home^{\sigma)}&#10;  + \home^\nu \Xi^{\mu(\rho} \home^{\sigma)} &#10;  \big) &#10;\nnb&#10;&amp;&amp; + &#10;\begin{pmatrix}&#10;\Xi^{\mu\nu} &amp; \home^\mu \home^\nu &#10;\end{pmatrix}&#10;\cgd{&#10;\begin{pmatrix}&#10;\zeta_{\perp} &amp; \zeta_{\times} \\&#10;\zeta_{\times}' &amp; \zeta_{\para}&#10;\end{pmatrix}&#10;}&#10;\begin{pmatrix}&#10;\Xi^{\rho\sigma} \\ \home^\rho \home^\sigma&#10;\end{pmatrix}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3608E526-7742-68E4-1762-C7E215C21678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180063"/>
              <a:ext cx="8210295" cy="103619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91C96B1-0797-1E41-9CE6-37DB11432895}"/>
              </a:ext>
            </a:extLst>
          </p:cNvPr>
          <p:cNvGrpSpPr/>
          <p:nvPr/>
        </p:nvGrpSpPr>
        <p:grpSpPr>
          <a:xfrm>
            <a:off x="1631504" y="2636913"/>
            <a:ext cx="9812888" cy="4032449"/>
            <a:chOff x="107504" y="2636912"/>
            <a:chExt cx="9812888" cy="4032449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830303A-4797-B0BC-BA34-CE1D43594134}"/>
                </a:ext>
              </a:extLst>
            </p:cNvPr>
            <p:cNvSpPr txBox="1"/>
            <p:nvPr/>
          </p:nvSpPr>
          <p:spPr>
            <a:xfrm>
              <a:off x="299708" y="2665967"/>
              <a:ext cx="279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0070C0"/>
                  </a:solidFill>
                </a:rPr>
                <a:t>2 shear viscosities</a:t>
              </a:r>
              <a:endParaRPr lang="ja-JP" altLang="en-US" sz="2400" dirty="0">
                <a:solidFill>
                  <a:srgbClr val="0070C0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0329BBC-EB78-838D-DB40-6A64227D006C}"/>
                </a:ext>
              </a:extLst>
            </p:cNvPr>
            <p:cNvSpPr txBox="1"/>
            <p:nvPr/>
          </p:nvSpPr>
          <p:spPr>
            <a:xfrm>
              <a:off x="5190823" y="2636912"/>
              <a:ext cx="26084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rgbClr val="FF0000"/>
                  </a:solidFill>
                </a:rPr>
                <a:t>3 bulk viscosities</a:t>
              </a:r>
              <a:endParaRPr lang="ja-JP" altLang="en-US" sz="2400" dirty="0">
                <a:solidFill>
                  <a:srgbClr val="FF0000"/>
                </a:solidFill>
              </a:endParaRPr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349D5E29-B96A-544E-3B19-0C56FDFC1BE2}"/>
                </a:ext>
              </a:extLst>
            </p:cNvPr>
            <p:cNvGrpSpPr/>
            <p:nvPr/>
          </p:nvGrpSpPr>
          <p:grpSpPr>
            <a:xfrm>
              <a:off x="107504" y="3174876"/>
              <a:ext cx="5536755" cy="3384376"/>
              <a:chOff x="81283" y="3403656"/>
              <a:chExt cx="5536755" cy="3384376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8146D880-9C2E-912E-063D-D3C2B73B86C2}"/>
                  </a:ext>
                </a:extLst>
              </p:cNvPr>
              <p:cNvGrpSpPr/>
              <p:nvPr/>
            </p:nvGrpSpPr>
            <p:grpSpPr>
              <a:xfrm>
                <a:off x="195762" y="4790414"/>
                <a:ext cx="2664597" cy="1997618"/>
                <a:chOff x="12371" y="2062716"/>
                <a:chExt cx="4319784" cy="3238492"/>
              </a:xfrm>
            </p:grpSpPr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A7B2DA53-45DD-648F-BAD1-776140AC0B62}"/>
                    </a:ext>
                  </a:extLst>
                </p:cNvPr>
                <p:cNvGrpSpPr/>
                <p:nvPr/>
              </p:nvGrpSpPr>
              <p:grpSpPr>
                <a:xfrm>
                  <a:off x="539552" y="2062716"/>
                  <a:ext cx="3456384" cy="3238492"/>
                  <a:chOff x="539552" y="2060848"/>
                  <a:chExt cx="3456384" cy="3240360"/>
                </a:xfrm>
              </p:grpSpPr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03B757C9-F132-1011-0135-CFADA54AFB1F}"/>
                      </a:ext>
                    </a:extLst>
                  </p:cNvPr>
                  <p:cNvCxnSpPr/>
                  <p:nvPr/>
                </p:nvCxnSpPr>
                <p:spPr>
                  <a:xfrm>
                    <a:off x="539552" y="3717032"/>
                    <a:ext cx="3456384" cy="0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3AEB2604-2FA3-C2C4-313C-4B7EBE1726E2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267744" y="2060848"/>
                    <a:ext cx="0" cy="3240360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Arrow Connector 62">
                    <a:extLst>
                      <a:ext uri="{FF2B5EF4-FFF2-40B4-BE49-F238E27FC236}">
                        <a16:creationId xmlns:a16="http://schemas.microsoft.com/office/drawing/2014/main" id="{2B595DAF-5662-4250-9270-CA16427051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99593" y="2636912"/>
                    <a:ext cx="2736303" cy="2160240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4" name="Parallelogram 53">
                  <a:extLst>
                    <a:ext uri="{FF2B5EF4-FFF2-40B4-BE49-F238E27FC236}">
                      <a16:creationId xmlns:a16="http://schemas.microsoft.com/office/drawing/2014/main" id="{EEC26E43-4C5D-03EF-6FBA-E909748F48AA}"/>
                    </a:ext>
                  </a:extLst>
                </p:cNvPr>
                <p:cNvSpPr/>
                <p:nvPr/>
              </p:nvSpPr>
              <p:spPr bwMode="auto">
                <a:xfrm rot="19209592">
                  <a:off x="12371" y="2671316"/>
                  <a:ext cx="4319784" cy="1942852"/>
                </a:xfrm>
                <a:prstGeom prst="parallelogram">
                  <a:avLst>
                    <a:gd name="adj" fmla="val 80036"/>
                  </a:avLst>
                </a:prstGeom>
                <a:gradFill flip="none" rotWithShape="1">
                  <a:gsLst>
                    <a:gs pos="100000">
                      <a:srgbClr val="00B0F0">
                        <a:alpha val="77000"/>
                      </a:srgbClr>
                    </a:gs>
                    <a:gs pos="0">
                      <a:srgbClr val="CCFF66">
                        <a:tint val="23500"/>
                        <a:satMod val="160000"/>
                      </a:srgbClr>
                    </a:gs>
                  </a:gsLst>
                  <a:lin ang="2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FEBCB404-2C4F-FD9C-C55C-F681F1D7DE14}"/>
                    </a:ext>
                  </a:extLst>
                </p:cNvPr>
                <p:cNvGrpSpPr/>
                <p:nvPr/>
              </p:nvGrpSpPr>
              <p:grpSpPr>
                <a:xfrm>
                  <a:off x="1275543" y="2098977"/>
                  <a:ext cx="1552354" cy="2083981"/>
                  <a:chOff x="1275543" y="2098977"/>
                  <a:chExt cx="1552354" cy="2083981"/>
                </a:xfrm>
              </p:grpSpPr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EBD99ED6-9B8B-33A5-10B2-81491AA816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63688" y="3451218"/>
                    <a:ext cx="0" cy="576064"/>
                  </a:xfrm>
                  <a:prstGeom prst="straightConnector1">
                    <a:avLst/>
                  </a:prstGeom>
                  <a:ln w="19050">
                    <a:solidFill>
                      <a:srgbClr val="00B0F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>
                    <a:extLst>
                      <a:ext uri="{FF2B5EF4-FFF2-40B4-BE49-F238E27FC236}">
                        <a16:creationId xmlns:a16="http://schemas.microsoft.com/office/drawing/2014/main" id="{04DDDD5F-02CD-55B9-F896-B736EC92FA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51720" y="2996952"/>
                    <a:ext cx="0" cy="720080"/>
                  </a:xfrm>
                  <a:prstGeom prst="straightConnector1">
                    <a:avLst/>
                  </a:prstGeom>
                  <a:ln w="19050">
                    <a:solidFill>
                      <a:srgbClr val="00B0F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>
                    <a:extLst>
                      <a:ext uri="{FF2B5EF4-FFF2-40B4-BE49-F238E27FC236}">
                        <a16:creationId xmlns:a16="http://schemas.microsoft.com/office/drawing/2014/main" id="{3342B250-0F6B-5A3A-5848-A9767D38FC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771800" y="2290744"/>
                    <a:ext cx="0" cy="850223"/>
                  </a:xfrm>
                  <a:prstGeom prst="straightConnector1">
                    <a:avLst/>
                  </a:prstGeom>
                  <a:ln w="19050">
                    <a:solidFill>
                      <a:srgbClr val="00B0F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0A252E20-0E6E-3636-1991-6839C71D6CA0}"/>
                      </a:ext>
                    </a:extLst>
                  </p:cNvPr>
                  <p:cNvSpPr/>
                  <p:nvPr/>
                </p:nvSpPr>
                <p:spPr bwMode="auto">
                  <a:xfrm rot="236667">
                    <a:off x="1275543" y="2098977"/>
                    <a:ext cx="1552354" cy="2083981"/>
                  </a:xfrm>
                  <a:custGeom>
                    <a:avLst/>
                    <a:gdLst>
                      <a:gd name="connsiteX0" fmla="*/ 0 w 1552354"/>
                      <a:gd name="connsiteY0" fmla="*/ 2083981 h 2083981"/>
                      <a:gd name="connsiteX1" fmla="*/ 517452 w 1552354"/>
                      <a:gd name="connsiteY1" fmla="*/ 1205023 h 2083981"/>
                      <a:gd name="connsiteX2" fmla="*/ 800986 w 1552354"/>
                      <a:gd name="connsiteY2" fmla="*/ 545804 h 2083981"/>
                      <a:gd name="connsiteX3" fmla="*/ 1254642 w 1552354"/>
                      <a:gd name="connsiteY3" fmla="*/ 120502 h 2083981"/>
                      <a:gd name="connsiteX4" fmla="*/ 1552354 w 1552354"/>
                      <a:gd name="connsiteY4" fmla="*/ 0 h 2083981"/>
                      <a:gd name="connsiteX5" fmla="*/ 1552354 w 1552354"/>
                      <a:gd name="connsiteY5" fmla="*/ 0 h 20839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52354" h="2083981">
                        <a:moveTo>
                          <a:pt x="0" y="2083981"/>
                        </a:moveTo>
                        <a:cubicBezTo>
                          <a:pt x="191977" y="1772683"/>
                          <a:pt x="383954" y="1461386"/>
                          <a:pt x="517452" y="1205023"/>
                        </a:cubicBezTo>
                        <a:cubicBezTo>
                          <a:pt x="650950" y="948660"/>
                          <a:pt x="678121" y="726557"/>
                          <a:pt x="800986" y="545804"/>
                        </a:cubicBezTo>
                        <a:cubicBezTo>
                          <a:pt x="923851" y="365051"/>
                          <a:pt x="1129414" y="211469"/>
                          <a:pt x="1254642" y="120502"/>
                        </a:cubicBezTo>
                        <a:cubicBezTo>
                          <a:pt x="1379870" y="29535"/>
                          <a:pt x="1552354" y="0"/>
                          <a:pt x="1552354" y="0"/>
                        </a:cubicBezTo>
                        <a:lnTo>
                          <a:pt x="1552354" y="0"/>
                        </a:lnTo>
                      </a:path>
                    </a:pathLst>
                  </a:custGeom>
                  <a:noFill/>
                  <a:ln w="1905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cxnSp>
                <p:nvCxnSpPr>
                  <p:cNvPr id="60" name="Straight Arrow Connector 59">
                    <a:extLst>
                      <a:ext uri="{FF2B5EF4-FFF2-40B4-BE49-F238E27FC236}">
                        <a16:creationId xmlns:a16="http://schemas.microsoft.com/office/drawing/2014/main" id="{5173968B-A21C-F2B7-0E68-5ABF0273FA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411760" y="2492896"/>
                    <a:ext cx="0" cy="936104"/>
                  </a:xfrm>
                  <a:prstGeom prst="straightConnector1">
                    <a:avLst/>
                  </a:prstGeom>
                  <a:ln w="19050">
                    <a:solidFill>
                      <a:srgbClr val="00B0F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4" name="Arrow: Up 43">
                <a:extLst>
                  <a:ext uri="{FF2B5EF4-FFF2-40B4-BE49-F238E27FC236}">
                    <a16:creationId xmlns:a16="http://schemas.microsoft.com/office/drawing/2014/main" id="{86EF98D2-970B-D2B7-A2EC-8DFF6FB018A8}"/>
                  </a:ext>
                </a:extLst>
              </p:cNvPr>
              <p:cNvSpPr/>
              <p:nvPr/>
            </p:nvSpPr>
            <p:spPr>
              <a:xfrm>
                <a:off x="81283" y="5284155"/>
                <a:ext cx="303996" cy="889232"/>
              </a:xfrm>
              <a:prstGeom prst="upArrow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b="1" dirty="0"/>
                  <a:t>B</a:t>
                </a:r>
                <a:endParaRPr lang="ja-JP" altLang="en-US" b="1" dirty="0"/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89B9BFCB-A034-1CC8-AF12-259F9C10BD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1143" y="5810650"/>
                <a:ext cx="1071825" cy="1015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2D1AF9C4-EBFA-E3AF-7EF4-B87F0E1D55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9228" y="5149854"/>
                <a:ext cx="1687850" cy="133174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9F329061-FBC6-3475-F473-FB570E61F183}"/>
                  </a:ext>
                </a:extLst>
              </p:cNvPr>
              <p:cNvCxnSpPr/>
              <p:nvPr/>
            </p:nvCxnSpPr>
            <p:spPr>
              <a:xfrm flipV="1">
                <a:off x="1591763" y="4790414"/>
                <a:ext cx="0" cy="199761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E2146380-883C-271E-DF82-685F249B2C7A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4839" y="6322652"/>
                <a:ext cx="443769" cy="233012"/>
              </a:xfrm>
              <a:prstGeom prst="rect">
                <a:avLst/>
              </a:prstGeom>
            </p:spPr>
          </p:pic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00E88940-E405-534F-5038-45B2F18054EC}"/>
                  </a:ext>
                </a:extLst>
              </p:cNvPr>
              <p:cNvGrpSpPr/>
              <p:nvPr/>
            </p:nvGrpSpPr>
            <p:grpSpPr>
              <a:xfrm>
                <a:off x="2699792" y="4790414"/>
                <a:ext cx="2918246" cy="1997618"/>
                <a:chOff x="2877890" y="4790414"/>
                <a:chExt cx="2918246" cy="1997618"/>
              </a:xfrm>
            </p:grpSpPr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56151D4C-219C-8CAD-5E33-5301AA062F66}"/>
                    </a:ext>
                  </a:extLst>
                </p:cNvPr>
                <p:cNvCxnSpPr/>
                <p:nvPr/>
              </p:nvCxnSpPr>
              <p:spPr>
                <a:xfrm flipV="1">
                  <a:off x="4337013" y="4790414"/>
                  <a:ext cx="0" cy="199761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Parallelogram 40">
                  <a:extLst>
                    <a:ext uri="{FF2B5EF4-FFF2-40B4-BE49-F238E27FC236}">
                      <a16:creationId xmlns:a16="http://schemas.microsoft.com/office/drawing/2014/main" id="{938D3D39-9A82-952D-F1E1-3A5F844A5AD0}"/>
                    </a:ext>
                  </a:extLst>
                </p:cNvPr>
                <p:cNvSpPr/>
                <p:nvPr/>
              </p:nvSpPr>
              <p:spPr bwMode="auto">
                <a:xfrm>
                  <a:off x="2877890" y="5308230"/>
                  <a:ext cx="2918246" cy="940297"/>
                </a:xfrm>
                <a:prstGeom prst="parallelogram">
                  <a:avLst>
                    <a:gd name="adj" fmla="val 108465"/>
                  </a:avLst>
                </a:prstGeom>
                <a:gradFill>
                  <a:gsLst>
                    <a:gs pos="100000">
                      <a:srgbClr val="00B0F0">
                        <a:alpha val="77000"/>
                      </a:srgbClr>
                    </a:gs>
                    <a:gs pos="0">
                      <a:srgbClr val="CCFF66">
                        <a:tint val="23500"/>
                        <a:satMod val="160000"/>
                      </a:srgbClr>
                    </a:gs>
                  </a:gsLst>
                  <a:lin ang="36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22E3731F-84F7-0919-A52A-41169F1F0CE9}"/>
                    </a:ext>
                  </a:extLst>
                </p:cNvPr>
                <p:cNvGrpSpPr/>
                <p:nvPr/>
              </p:nvGrpSpPr>
              <p:grpSpPr>
                <a:xfrm>
                  <a:off x="3696350" y="5122818"/>
                  <a:ext cx="1546798" cy="957548"/>
                  <a:chOff x="5238610" y="2587185"/>
                  <a:chExt cx="2507633" cy="1552354"/>
                </a:xfrm>
              </p:grpSpPr>
              <p:cxnSp>
                <p:nvCxnSpPr>
                  <p:cNvPr id="64" name="Straight Arrow Connector 63">
                    <a:extLst>
                      <a:ext uri="{FF2B5EF4-FFF2-40B4-BE49-F238E27FC236}">
                        <a16:creationId xmlns:a16="http://schemas.microsoft.com/office/drawing/2014/main" id="{DB76E596-A1B0-5CAE-8080-C4C6D5BAEE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38610" y="3501008"/>
                    <a:ext cx="521602" cy="435471"/>
                  </a:xfrm>
                  <a:prstGeom prst="straightConnector1">
                    <a:avLst/>
                  </a:prstGeom>
                  <a:ln w="19050">
                    <a:solidFill>
                      <a:srgbClr val="00B0F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5" name="Freeform: Shape 64">
                    <a:extLst>
                      <a:ext uri="{FF2B5EF4-FFF2-40B4-BE49-F238E27FC236}">
                        <a16:creationId xmlns:a16="http://schemas.microsoft.com/office/drawing/2014/main" id="{12200833-D146-1DD5-EDBA-F7F36E7724E6}"/>
                      </a:ext>
                    </a:extLst>
                  </p:cNvPr>
                  <p:cNvSpPr/>
                  <p:nvPr/>
                </p:nvSpPr>
                <p:spPr bwMode="auto">
                  <a:xfrm rot="3004568">
                    <a:off x="5928076" y="2321371"/>
                    <a:ext cx="1552354" cy="2083981"/>
                  </a:xfrm>
                  <a:custGeom>
                    <a:avLst/>
                    <a:gdLst>
                      <a:gd name="connsiteX0" fmla="*/ 0 w 1552354"/>
                      <a:gd name="connsiteY0" fmla="*/ 2083981 h 2083981"/>
                      <a:gd name="connsiteX1" fmla="*/ 517452 w 1552354"/>
                      <a:gd name="connsiteY1" fmla="*/ 1205023 h 2083981"/>
                      <a:gd name="connsiteX2" fmla="*/ 800986 w 1552354"/>
                      <a:gd name="connsiteY2" fmla="*/ 545804 h 2083981"/>
                      <a:gd name="connsiteX3" fmla="*/ 1254642 w 1552354"/>
                      <a:gd name="connsiteY3" fmla="*/ 120502 h 2083981"/>
                      <a:gd name="connsiteX4" fmla="*/ 1552354 w 1552354"/>
                      <a:gd name="connsiteY4" fmla="*/ 0 h 2083981"/>
                      <a:gd name="connsiteX5" fmla="*/ 1552354 w 1552354"/>
                      <a:gd name="connsiteY5" fmla="*/ 0 h 20839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52354" h="2083981">
                        <a:moveTo>
                          <a:pt x="0" y="2083981"/>
                        </a:moveTo>
                        <a:cubicBezTo>
                          <a:pt x="191977" y="1772683"/>
                          <a:pt x="383954" y="1461386"/>
                          <a:pt x="517452" y="1205023"/>
                        </a:cubicBezTo>
                        <a:cubicBezTo>
                          <a:pt x="650950" y="948660"/>
                          <a:pt x="678121" y="726557"/>
                          <a:pt x="800986" y="545804"/>
                        </a:cubicBezTo>
                        <a:cubicBezTo>
                          <a:pt x="923851" y="365051"/>
                          <a:pt x="1129414" y="211469"/>
                          <a:pt x="1254642" y="120502"/>
                        </a:cubicBezTo>
                        <a:cubicBezTo>
                          <a:pt x="1379870" y="29535"/>
                          <a:pt x="1552354" y="0"/>
                          <a:pt x="1552354" y="0"/>
                        </a:cubicBezTo>
                        <a:lnTo>
                          <a:pt x="1552354" y="0"/>
                        </a:lnTo>
                      </a:path>
                    </a:pathLst>
                  </a:custGeom>
                  <a:noFill/>
                  <a:ln w="1905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cxnSp>
                <p:nvCxnSpPr>
                  <p:cNvPr id="66" name="Straight Arrow Connector 65">
                    <a:extLst>
                      <a:ext uri="{FF2B5EF4-FFF2-40B4-BE49-F238E27FC236}">
                        <a16:creationId xmlns:a16="http://schemas.microsoft.com/office/drawing/2014/main" id="{66564FB1-20C3-BDB9-61AA-F400BC3EA7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24128" y="3354592"/>
                    <a:ext cx="646754" cy="562525"/>
                  </a:xfrm>
                  <a:prstGeom prst="straightConnector1">
                    <a:avLst/>
                  </a:prstGeom>
                  <a:ln w="19050">
                    <a:solidFill>
                      <a:srgbClr val="00B0F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>
                    <a:extLst>
                      <a:ext uri="{FF2B5EF4-FFF2-40B4-BE49-F238E27FC236}">
                        <a16:creationId xmlns:a16="http://schemas.microsoft.com/office/drawing/2014/main" id="{F378746C-B27E-703C-7041-0B3E393EE9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370882" y="3218660"/>
                    <a:ext cx="865414" cy="782104"/>
                  </a:xfrm>
                  <a:prstGeom prst="straightConnector1">
                    <a:avLst/>
                  </a:prstGeom>
                  <a:ln w="19050">
                    <a:solidFill>
                      <a:srgbClr val="00B0F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>
                    <a:extLst>
                      <a:ext uri="{FF2B5EF4-FFF2-40B4-BE49-F238E27FC236}">
                        <a16:creationId xmlns:a16="http://schemas.microsoft.com/office/drawing/2014/main" id="{E4A7B16D-639B-A3B1-16F0-5180008372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86304" y="3218660"/>
                    <a:ext cx="882158" cy="799748"/>
                  </a:xfrm>
                  <a:prstGeom prst="straightConnector1">
                    <a:avLst/>
                  </a:prstGeom>
                  <a:ln w="19050">
                    <a:solidFill>
                      <a:srgbClr val="00B0F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63B6346B-9229-B942-B457-A3637A8F17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337013" y="4790414"/>
                  <a:ext cx="0" cy="1020441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83A7DC47-965B-9EFD-AEA4-90901AD6F2D1}"/>
                    </a:ext>
                  </a:extLst>
                </p:cNvPr>
                <p:cNvCxnSpPr/>
                <p:nvPr/>
              </p:nvCxnSpPr>
              <p:spPr>
                <a:xfrm>
                  <a:off x="3271003" y="5811419"/>
                  <a:ext cx="213202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EA7D443D-AF79-DA89-617E-E2FC11E41B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493089" y="5145546"/>
                  <a:ext cx="1687850" cy="133174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52" name="Picture 51">
                  <a:extLst>
                    <a:ext uri="{FF2B5EF4-FFF2-40B4-BE49-F238E27FC236}">
                      <a16:creationId xmlns:a16="http://schemas.microsoft.com/office/drawing/2014/main" id="{F67F79A8-46EA-3D6E-0E17-52C11DE34884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7"/>
                  </p:custDataLst>
                </p:nvPr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22943" y="6011403"/>
                  <a:ext cx="502677" cy="188504"/>
                </a:xfrm>
                <a:prstGeom prst="rect">
                  <a:avLst/>
                </a:prstGeom>
              </p:spPr>
            </p:pic>
          </p:grp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9490A67-12A7-5F63-DAF3-3B9717E8AEB4}"/>
                  </a:ext>
                </a:extLst>
              </p:cNvPr>
              <p:cNvSpPr txBox="1"/>
              <p:nvPr/>
            </p:nvSpPr>
            <p:spPr>
              <a:xfrm>
                <a:off x="251520" y="3403656"/>
                <a:ext cx="39132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/>
                  <a:t>Splitting of shear viscosity</a:t>
                </a:r>
                <a:endParaRPr lang="ja-JP" altLang="en-US" sz="2400" dirty="0"/>
              </a:p>
            </p:txBody>
          </p:sp>
          <p:pic>
            <p:nvPicPr>
              <p:cNvPr id="88" name="Picture 87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eta \to \eta_{\para,\perp}&#10;\nn&#10;\end{eqnarray}&#10;&#10;&#10;\end{document}&#10;&#10;" title="IguanaTex Bitmap Display">
                <a:extLst>
                  <a:ext uri="{FF2B5EF4-FFF2-40B4-BE49-F238E27FC236}">
                    <a16:creationId xmlns:a16="http://schemas.microsoft.com/office/drawing/2014/main" id="{82FFFCFB-1942-CBEB-6D0A-B542ED7C0753}"/>
                  </a:ext>
                </a:extLst>
              </p:cNvPr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2941" y="4051728"/>
                <a:ext cx="1637678" cy="376118"/>
              </a:xfrm>
              <a:prstGeom prst="rect">
                <a:avLst/>
              </a:prstGeom>
            </p:spPr>
          </p:pic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1ED03BE-6AA5-2ABE-AC0B-52770542D085}"/>
                </a:ext>
              </a:extLst>
            </p:cNvPr>
            <p:cNvSpPr txBox="1"/>
            <p:nvPr/>
          </p:nvSpPr>
          <p:spPr>
            <a:xfrm>
              <a:off x="5146328" y="3179200"/>
              <a:ext cx="47740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Splitting + a cross bulk viscosity</a:t>
              </a:r>
              <a:endParaRPr lang="ja-JP" altLang="en-US" sz="2400" dirty="0"/>
            </a:p>
          </p:txBody>
        </p:sp>
        <p:pic>
          <p:nvPicPr>
            <p:cNvPr id="92" name="Picture 91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Onsager's relation: $\zeta_\times = \zeta_\times'$&#10;&#10;&#10;\end{document}&#10;&#10;" title="IguanaTex Bitmap Display">
              <a:extLst>
                <a:ext uri="{FF2B5EF4-FFF2-40B4-BE49-F238E27FC236}">
                  <a16:creationId xmlns:a16="http://schemas.microsoft.com/office/drawing/2014/main" id="{25E38F7B-28BE-F4E7-58A1-DA08F3C4B6DB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9682" y="6394384"/>
              <a:ext cx="3248983" cy="274977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2D13F68-ECF3-20B1-F103-560EB68D365C}"/>
                </a:ext>
              </a:extLst>
            </p:cNvPr>
            <p:cNvGrpSpPr/>
            <p:nvPr/>
          </p:nvGrpSpPr>
          <p:grpSpPr>
            <a:xfrm>
              <a:off x="5993710" y="3861048"/>
              <a:ext cx="2836587" cy="2157698"/>
              <a:chOff x="6257937" y="4320982"/>
              <a:chExt cx="2836587" cy="2157698"/>
            </a:xfrm>
          </p:grpSpPr>
          <p:sp>
            <p:nvSpPr>
              <p:cNvPr id="114" name="Cylinder 113">
                <a:extLst>
                  <a:ext uri="{FF2B5EF4-FFF2-40B4-BE49-F238E27FC236}">
                    <a16:creationId xmlns:a16="http://schemas.microsoft.com/office/drawing/2014/main" id="{52AC576A-4DDF-5886-08B4-D46CDDA7DFE9}"/>
                  </a:ext>
                </a:extLst>
              </p:cNvPr>
              <p:cNvSpPr/>
              <p:nvPr/>
            </p:nvSpPr>
            <p:spPr bwMode="auto">
              <a:xfrm>
                <a:off x="6851048" y="4320982"/>
                <a:ext cx="1408058" cy="2157698"/>
              </a:xfrm>
              <a:prstGeom prst="can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CCFF66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2FFD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FAA3AEFD-DA33-677B-18DC-B3457A73E74B}"/>
                  </a:ext>
                </a:extLst>
              </p:cNvPr>
              <p:cNvGrpSpPr/>
              <p:nvPr/>
            </p:nvGrpSpPr>
            <p:grpSpPr>
              <a:xfrm rot="5400000">
                <a:off x="7189098" y="5627290"/>
                <a:ext cx="764951" cy="740700"/>
                <a:chOff x="6624228" y="1988840"/>
                <a:chExt cx="900100" cy="871565"/>
              </a:xfrm>
            </p:grpSpPr>
            <p:grpSp>
              <p:nvGrpSpPr>
                <p:cNvPr id="130" name="Group 129">
                  <a:extLst>
                    <a:ext uri="{FF2B5EF4-FFF2-40B4-BE49-F238E27FC236}">
                      <a16:creationId xmlns:a16="http://schemas.microsoft.com/office/drawing/2014/main" id="{E122D683-310E-82E1-EAF4-B555081B8DF9}"/>
                    </a:ext>
                  </a:extLst>
                </p:cNvPr>
                <p:cNvGrpSpPr/>
                <p:nvPr/>
              </p:nvGrpSpPr>
              <p:grpSpPr>
                <a:xfrm>
                  <a:off x="7092280" y="1988840"/>
                  <a:ext cx="432048" cy="864096"/>
                  <a:chOff x="7092280" y="1988840"/>
                  <a:chExt cx="432048" cy="864096"/>
                </a:xfrm>
              </p:grpSpPr>
              <p:cxnSp>
                <p:nvCxnSpPr>
                  <p:cNvPr id="135" name="Straight Arrow Connector 134">
                    <a:extLst>
                      <a:ext uri="{FF2B5EF4-FFF2-40B4-BE49-F238E27FC236}">
                        <a16:creationId xmlns:a16="http://schemas.microsoft.com/office/drawing/2014/main" id="{BC919E20-4A2D-4BE5-37CA-0E88F366AFAF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1988840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Arrow Connector 135">
                    <a:extLst>
                      <a:ext uri="{FF2B5EF4-FFF2-40B4-BE49-F238E27FC236}">
                        <a16:creationId xmlns:a16="http://schemas.microsoft.com/office/drawing/2014/main" id="{FE94F8EC-93A2-9C8E-9767-1F0C9A5FDFA1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2420888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Arrow Connector 136">
                    <a:extLst>
                      <a:ext uri="{FF2B5EF4-FFF2-40B4-BE49-F238E27FC236}">
                        <a16:creationId xmlns:a16="http://schemas.microsoft.com/office/drawing/2014/main" id="{64770AA3-DC1A-8534-33FE-311D477760F7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2852936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5E712676-F6EF-CDF0-CAF2-9FA5D9EE7417}"/>
                    </a:ext>
                  </a:extLst>
                </p:cNvPr>
                <p:cNvGrpSpPr/>
                <p:nvPr/>
              </p:nvGrpSpPr>
              <p:grpSpPr>
                <a:xfrm>
                  <a:off x="6624228" y="1996309"/>
                  <a:ext cx="216024" cy="864096"/>
                  <a:chOff x="7092280" y="1988840"/>
                  <a:chExt cx="432048" cy="864096"/>
                </a:xfrm>
              </p:grpSpPr>
              <p:cxnSp>
                <p:nvCxnSpPr>
                  <p:cNvPr id="132" name="Straight Arrow Connector 131">
                    <a:extLst>
                      <a:ext uri="{FF2B5EF4-FFF2-40B4-BE49-F238E27FC236}">
                        <a16:creationId xmlns:a16="http://schemas.microsoft.com/office/drawing/2014/main" id="{13E971D5-ED02-0A91-8187-67E2939DD8ED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1988840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Arrow Connector 132">
                    <a:extLst>
                      <a:ext uri="{FF2B5EF4-FFF2-40B4-BE49-F238E27FC236}">
                        <a16:creationId xmlns:a16="http://schemas.microsoft.com/office/drawing/2014/main" id="{D914FAE6-9C3C-41CE-44DF-FA789828CA03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2420888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Arrow Connector 133">
                    <a:extLst>
                      <a:ext uri="{FF2B5EF4-FFF2-40B4-BE49-F238E27FC236}">
                        <a16:creationId xmlns:a16="http://schemas.microsoft.com/office/drawing/2014/main" id="{53E273CC-6FCF-2A41-483B-3F4C4E33711E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2852936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669BEE1D-2F65-BEB2-BCE8-B21EDDBFD9F7}"/>
                  </a:ext>
                </a:extLst>
              </p:cNvPr>
              <p:cNvGrpSpPr/>
              <p:nvPr/>
            </p:nvGrpSpPr>
            <p:grpSpPr>
              <a:xfrm rot="16200000">
                <a:off x="7182750" y="4709349"/>
                <a:ext cx="764951" cy="740700"/>
                <a:chOff x="6776628" y="2141240"/>
                <a:chExt cx="900100" cy="871565"/>
              </a:xfrm>
            </p:grpSpPr>
            <p:grpSp>
              <p:nvGrpSpPr>
                <p:cNvPr id="122" name="Group 121">
                  <a:extLst>
                    <a:ext uri="{FF2B5EF4-FFF2-40B4-BE49-F238E27FC236}">
                      <a16:creationId xmlns:a16="http://schemas.microsoft.com/office/drawing/2014/main" id="{B55C571F-EAE4-86F9-862B-B0AED3A84003}"/>
                    </a:ext>
                  </a:extLst>
                </p:cNvPr>
                <p:cNvGrpSpPr/>
                <p:nvPr/>
              </p:nvGrpSpPr>
              <p:grpSpPr>
                <a:xfrm>
                  <a:off x="7244680" y="2141240"/>
                  <a:ext cx="432048" cy="864096"/>
                  <a:chOff x="7092280" y="1988840"/>
                  <a:chExt cx="432048" cy="864096"/>
                </a:xfrm>
              </p:grpSpPr>
              <p:cxnSp>
                <p:nvCxnSpPr>
                  <p:cNvPr id="127" name="Straight Arrow Connector 126">
                    <a:extLst>
                      <a:ext uri="{FF2B5EF4-FFF2-40B4-BE49-F238E27FC236}">
                        <a16:creationId xmlns:a16="http://schemas.microsoft.com/office/drawing/2014/main" id="{4DB26EF4-B334-C1D1-75E6-0C0F18D59696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1988840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Arrow Connector 127">
                    <a:extLst>
                      <a:ext uri="{FF2B5EF4-FFF2-40B4-BE49-F238E27FC236}">
                        <a16:creationId xmlns:a16="http://schemas.microsoft.com/office/drawing/2014/main" id="{FD77878E-99D1-18BE-901E-3C233B01B885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2420888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Arrow Connector 128">
                    <a:extLst>
                      <a:ext uri="{FF2B5EF4-FFF2-40B4-BE49-F238E27FC236}">
                        <a16:creationId xmlns:a16="http://schemas.microsoft.com/office/drawing/2014/main" id="{135C95B5-FDD5-4518-AC34-B5DAEE670A11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2852936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3" name="Group 122">
                  <a:extLst>
                    <a:ext uri="{FF2B5EF4-FFF2-40B4-BE49-F238E27FC236}">
                      <a16:creationId xmlns:a16="http://schemas.microsoft.com/office/drawing/2014/main" id="{F1E7A2D3-347A-7D19-71F9-2B5DAD265915}"/>
                    </a:ext>
                  </a:extLst>
                </p:cNvPr>
                <p:cNvGrpSpPr/>
                <p:nvPr/>
              </p:nvGrpSpPr>
              <p:grpSpPr>
                <a:xfrm>
                  <a:off x="6776628" y="2148709"/>
                  <a:ext cx="216024" cy="864096"/>
                  <a:chOff x="7092280" y="1988840"/>
                  <a:chExt cx="432048" cy="864096"/>
                </a:xfrm>
              </p:grpSpPr>
              <p:cxnSp>
                <p:nvCxnSpPr>
                  <p:cNvPr id="124" name="Straight Arrow Connector 123">
                    <a:extLst>
                      <a:ext uri="{FF2B5EF4-FFF2-40B4-BE49-F238E27FC236}">
                        <a16:creationId xmlns:a16="http://schemas.microsoft.com/office/drawing/2014/main" id="{93246115-6C58-EA75-D321-B3D5A91D4FBF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1988840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Arrow Connector 124">
                    <a:extLst>
                      <a:ext uri="{FF2B5EF4-FFF2-40B4-BE49-F238E27FC236}">
                        <a16:creationId xmlns:a16="http://schemas.microsoft.com/office/drawing/2014/main" id="{89FD1B90-C0DA-D04B-E402-3B2DD809A261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2420888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Arrow Connector 125">
                    <a:extLst>
                      <a:ext uri="{FF2B5EF4-FFF2-40B4-BE49-F238E27FC236}">
                        <a16:creationId xmlns:a16="http://schemas.microsoft.com/office/drawing/2014/main" id="{2B6B29A2-CB96-383E-277E-40DA7E86A2B9}"/>
                      </a:ext>
                    </a:extLst>
                  </p:cNvPr>
                  <p:cNvCxnSpPr/>
                  <p:nvPr/>
                </p:nvCxnSpPr>
                <p:spPr>
                  <a:xfrm>
                    <a:off x="7092280" y="2852936"/>
                    <a:ext cx="432048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7" name="Arrow: Up 116">
                <a:extLst>
                  <a:ext uri="{FF2B5EF4-FFF2-40B4-BE49-F238E27FC236}">
                    <a16:creationId xmlns:a16="http://schemas.microsoft.com/office/drawing/2014/main" id="{D74F84AF-6FA8-CA25-E523-DB0367D80B74}"/>
                  </a:ext>
                </a:extLst>
              </p:cNvPr>
              <p:cNvSpPr/>
              <p:nvPr/>
            </p:nvSpPr>
            <p:spPr bwMode="auto">
              <a:xfrm rot="5400000">
                <a:off x="8083928" y="5078154"/>
                <a:ext cx="1007176" cy="378791"/>
              </a:xfrm>
              <a:prstGeom prst="upArrow">
                <a:avLst/>
              </a:prstGeom>
              <a:solidFill>
                <a:srgbClr val="CC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Arrow: Up 117">
                <a:extLst>
                  <a:ext uri="{FF2B5EF4-FFF2-40B4-BE49-F238E27FC236}">
                    <a16:creationId xmlns:a16="http://schemas.microsoft.com/office/drawing/2014/main" id="{EFCA31EE-A891-0997-7FCB-2B9102BE1BB9}"/>
                  </a:ext>
                </a:extLst>
              </p:cNvPr>
              <p:cNvSpPr/>
              <p:nvPr/>
            </p:nvSpPr>
            <p:spPr bwMode="auto">
              <a:xfrm rot="16200000">
                <a:off x="5943745" y="5090331"/>
                <a:ext cx="1007176" cy="378791"/>
              </a:xfrm>
              <a:prstGeom prst="upArrow">
                <a:avLst/>
              </a:prstGeom>
              <a:solidFill>
                <a:srgbClr val="CC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pic>
            <p:nvPicPr>
              <p:cNvPr id="119" name="Picture 118">
                <a:extLst>
                  <a:ext uri="{FF2B5EF4-FFF2-40B4-BE49-F238E27FC236}">
                    <a16:creationId xmlns:a16="http://schemas.microsoft.com/office/drawing/2014/main" id="{2440846E-F0BC-BAA2-4BA2-7E4C113A98E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46337" y="4395550"/>
                <a:ext cx="648187" cy="384301"/>
              </a:xfrm>
              <a:prstGeom prst="rect">
                <a:avLst/>
              </a:prstGeom>
            </p:spPr>
          </p:pic>
          <p:pic>
            <p:nvPicPr>
              <p:cNvPr id="121" name="Picture 120">
                <a:extLst>
                  <a:ext uri="{FF2B5EF4-FFF2-40B4-BE49-F238E27FC236}">
                    <a16:creationId xmlns:a16="http://schemas.microsoft.com/office/drawing/2014/main" id="{B1FD2BBE-25A5-4A2D-C1DB-7BC16424120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22496" y="5916325"/>
                <a:ext cx="840395" cy="365020"/>
              </a:xfrm>
              <a:prstGeom prst="rect">
                <a:avLst/>
              </a:prstGeom>
            </p:spPr>
          </p:pic>
          <p:sp>
            <p:nvSpPr>
              <p:cNvPr id="138" name="Arrow: Up 137">
                <a:extLst>
                  <a:ext uri="{FF2B5EF4-FFF2-40B4-BE49-F238E27FC236}">
                    <a16:creationId xmlns:a16="http://schemas.microsoft.com/office/drawing/2014/main" id="{FA261DAE-B74B-A656-F5F8-2703792D057F}"/>
                  </a:ext>
                </a:extLst>
              </p:cNvPr>
              <p:cNvSpPr/>
              <p:nvPr/>
            </p:nvSpPr>
            <p:spPr>
              <a:xfrm>
                <a:off x="6516404" y="5520850"/>
                <a:ext cx="303996" cy="889232"/>
              </a:xfrm>
              <a:prstGeom prst="upArrow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b="1" dirty="0"/>
                  <a:t>B</a:t>
                </a:r>
                <a:endParaRPr lang="ja-JP" altLang="en-US" b="1" dirty="0"/>
              </a:p>
            </p:txBody>
          </p:sp>
        </p:grpSp>
      </p:grpSp>
      <p:pic>
        <p:nvPicPr>
          <p:cNvPr id="17" name="Picture 16" descr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 &#10;\eta_\para \geq 0 &#10;\, , \quad&#10;\eta_\perp \geq 0 &#10;\, , \quad&#10; \zeta_\para \geq 0 &#10;\, , \quad&#10; \zeta_\perp \geq 0 &#10;\, , \quad&#10; \zeta_\para  \zeta_\perp -  \zeta_\times ^2 \geq 0 &#10;\nn&#10;\end{eqnarray}&#10;&#10;%%%%%%%%%%%%%%%%%%%%%%%%%%%%%%%%%%%%%%%%&#10;\end{document}&#10;%%%%%%%%%%%%%%%%%%%%%%%%%%%%%%%%%%%%%%%%" title="IguanaTex Bitmap Display">
            <a:extLst>
              <a:ext uri="{FF2B5EF4-FFF2-40B4-BE49-F238E27FC236}">
                <a16:creationId xmlns:a16="http://schemas.microsoft.com/office/drawing/2014/main" id="{0A1407B8-4131-1DBC-401D-147DDF31F47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634" y="2170996"/>
            <a:ext cx="6281832" cy="32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728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3E5C203-532A-4C89-ACE4-20186807FC1A}"/>
              </a:ext>
            </a:extLst>
          </p:cNvPr>
          <p:cNvSpPr txBox="1"/>
          <p:nvPr/>
        </p:nvSpPr>
        <p:spPr>
          <a:xfrm flipH="1">
            <a:off x="1890415" y="458670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Explicit, but weak, symmetry breaking </a:t>
            </a:r>
          </a:p>
          <a:p>
            <a:r>
              <a:rPr lang="en-US" altLang="ja-JP" sz="2800" dirty="0">
                <a:sym typeface="Wingdings" panose="05000000000000000000" pitchFamily="2" charset="2"/>
              </a:rPr>
              <a:t> Small energy gap</a:t>
            </a:r>
            <a:endParaRPr lang="en-US" altLang="ja-JP" sz="28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00A919B-9A57-4F7F-AD93-2A6FF89E7D10}"/>
              </a:ext>
            </a:extLst>
          </p:cNvPr>
          <p:cNvGrpSpPr/>
          <p:nvPr/>
        </p:nvGrpSpPr>
        <p:grpSpPr>
          <a:xfrm>
            <a:off x="1775520" y="4797153"/>
            <a:ext cx="9289029" cy="1943773"/>
            <a:chOff x="251519" y="4797152"/>
            <a:chExt cx="9289029" cy="1943773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67ED646-1476-42B3-8E7A-95A678948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1519" y="4797152"/>
              <a:ext cx="8712965" cy="1656184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821E6F1-DC31-4E3F-9570-2E713989CC37}"/>
                </a:ext>
              </a:extLst>
            </p:cNvPr>
            <p:cNvSpPr txBox="1"/>
            <p:nvPr/>
          </p:nvSpPr>
          <p:spPr>
            <a:xfrm>
              <a:off x="253471" y="4801933"/>
              <a:ext cx="9287077" cy="1938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400" dirty="0"/>
                <a:t>(</a:t>
              </a:r>
              <a:r>
                <a:rPr lang="en-US" altLang="ja-JP" sz="2400" dirty="0">
                  <a:solidFill>
                    <a:schemeClr val="accent6">
                      <a:lumMod val="75000"/>
                    </a:schemeClr>
                  </a:solidFill>
                </a:rPr>
                <a:t>kinetic relaxation time</a:t>
              </a:r>
              <a:r>
                <a:rPr lang="en-US" altLang="ja-JP" sz="2400" dirty="0"/>
                <a:t>)</a:t>
              </a:r>
              <a:r>
                <a:rPr lang="ja-JP" altLang="en-US" sz="2400" dirty="0"/>
                <a:t> ≲ </a:t>
              </a:r>
              <a:r>
                <a:rPr lang="en-US" altLang="ja-JP" sz="2400" dirty="0">
                  <a:solidFill>
                    <a:srgbClr val="FF0000"/>
                  </a:solidFill>
                </a:rPr>
                <a:t>1/gap</a:t>
              </a:r>
              <a:r>
                <a:rPr lang="ja-JP" altLang="en-US" sz="2400" dirty="0">
                  <a:solidFill>
                    <a:srgbClr val="FF0000"/>
                  </a:solidFill>
                </a:rPr>
                <a:t> </a:t>
              </a:r>
              <a:r>
                <a:rPr lang="en-US" altLang="ja-JP" sz="2400" dirty="0"/>
                <a:t>&lt;&lt;</a:t>
              </a:r>
              <a:r>
                <a:rPr lang="ja-JP" altLang="en-US" sz="2400" dirty="0"/>
                <a:t> </a:t>
              </a:r>
              <a:r>
                <a:rPr lang="en-US" altLang="ja-JP" sz="2400" dirty="0"/>
                <a:t>(</a:t>
              </a:r>
              <a:r>
                <a:rPr lang="en-US" altLang="ja-JP" sz="2400" dirty="0">
                  <a:solidFill>
                    <a:srgbClr val="00B050"/>
                  </a:solidFill>
                </a:rPr>
                <a:t>spacetime</a:t>
              </a:r>
              <a:r>
                <a:rPr lang="en-US" altLang="ja-JP" sz="2400" dirty="0"/>
                <a:t> </a:t>
              </a:r>
              <a:r>
                <a:rPr lang="en-US" altLang="ja-JP" sz="2400" dirty="0">
                  <a:solidFill>
                    <a:srgbClr val="00B050"/>
                  </a:solidFill>
                </a:rPr>
                <a:t>scale of our interest</a:t>
              </a:r>
              <a:r>
                <a:rPr lang="en-US" altLang="ja-JP" sz="2400" dirty="0"/>
                <a:t>) </a:t>
              </a:r>
            </a:p>
            <a:p>
              <a:endParaRPr lang="en-US" altLang="ja-JP" sz="2400" dirty="0">
                <a:sym typeface="Wingdings" panose="05000000000000000000" pitchFamily="2" charset="2"/>
              </a:endParaRPr>
            </a:p>
            <a:p>
              <a:endParaRPr lang="en-US" altLang="ja-JP" sz="2400" dirty="0">
                <a:sym typeface="Wingdings" panose="05000000000000000000" pitchFamily="2" charset="2"/>
              </a:endParaRPr>
            </a:p>
            <a:p>
              <a:endParaRPr lang="en-US" altLang="ja-JP" sz="2400" dirty="0">
                <a:sym typeface="Wingdings" panose="05000000000000000000" pitchFamily="2" charset="2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9EAA05B-6623-4622-BB3C-F0A2BC3F43B2}"/>
                </a:ext>
              </a:extLst>
            </p:cNvPr>
            <p:cNvSpPr txBox="1"/>
            <p:nvPr/>
          </p:nvSpPr>
          <p:spPr>
            <a:xfrm>
              <a:off x="402732" y="5661248"/>
              <a:ext cx="34211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accent6">
                      <a:lumMod val="75000"/>
                    </a:schemeClr>
                  </a:solidFill>
                </a:rPr>
                <a:t>Momentum transfer rate</a:t>
              </a:r>
            </a:p>
            <a:p>
              <a:r>
                <a:rPr lang="en-US" altLang="ja-JP" dirty="0">
                  <a:solidFill>
                    <a:schemeClr val="accent6">
                      <a:lumMod val="75000"/>
                    </a:schemeClr>
                  </a:solidFill>
                </a:rPr>
                <a:t>(randomization of momentum)</a:t>
              </a:r>
              <a:endParaRPr lang="ja-JP" alt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27930B7-DB7C-4533-9807-CD87688D86C2}"/>
                </a:ext>
              </a:extLst>
            </p:cNvPr>
            <p:cNvSpPr txBox="1"/>
            <p:nvPr/>
          </p:nvSpPr>
          <p:spPr>
            <a:xfrm>
              <a:off x="3035281" y="5579948"/>
              <a:ext cx="44598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Transfer rate of quasi-conserved charge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1853F72-353B-4451-A33B-310B3ADFFD34}"/>
                </a:ext>
              </a:extLst>
            </p:cNvPr>
            <p:cNvCxnSpPr/>
            <p:nvPr/>
          </p:nvCxnSpPr>
          <p:spPr>
            <a:xfrm flipV="1">
              <a:off x="1691680" y="5295785"/>
              <a:ext cx="0" cy="365463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DD023A9-ECCF-47AF-A9A1-69DE1CA22960}"/>
                </a:ext>
              </a:extLst>
            </p:cNvPr>
            <p:cNvCxnSpPr/>
            <p:nvPr/>
          </p:nvCxnSpPr>
          <p:spPr>
            <a:xfrm flipV="1">
              <a:off x="4191798" y="5295785"/>
              <a:ext cx="0" cy="36546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9B6D97F8-A8E1-42A5-8773-E5AA6ED3EAED}"/>
              </a:ext>
            </a:extLst>
          </p:cNvPr>
          <p:cNvSpPr txBox="1"/>
          <p:nvPr/>
        </p:nvSpPr>
        <p:spPr>
          <a:xfrm>
            <a:off x="1890416" y="1856266"/>
            <a:ext cx="50377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Quasi-hydrodynamic</a:t>
            </a:r>
            <a:r>
              <a:rPr lang="ja-JP" altLang="en-US" sz="2800" dirty="0">
                <a:solidFill>
                  <a:srgbClr val="FF0000"/>
                </a:solidFill>
              </a:rPr>
              <a:t> </a:t>
            </a:r>
            <a:r>
              <a:rPr lang="en-US" altLang="ja-JP" sz="2800" dirty="0">
                <a:solidFill>
                  <a:srgbClr val="FF0000"/>
                </a:solidFill>
              </a:rPr>
              <a:t>modes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13555D7-8937-6566-76DA-AE0CE20C73FD}"/>
              </a:ext>
            </a:extLst>
          </p:cNvPr>
          <p:cNvGrpSpPr/>
          <p:nvPr/>
        </p:nvGrpSpPr>
        <p:grpSpPr>
          <a:xfrm>
            <a:off x="6132001" y="368684"/>
            <a:ext cx="4321566" cy="3312368"/>
            <a:chOff x="4786938" y="1124744"/>
            <a:chExt cx="4321566" cy="331236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4B5912D-ADF6-4165-95BE-1FC123E474C9}"/>
                </a:ext>
              </a:extLst>
            </p:cNvPr>
            <p:cNvGrpSpPr/>
            <p:nvPr/>
          </p:nvGrpSpPr>
          <p:grpSpPr>
            <a:xfrm>
              <a:off x="4786938" y="1700808"/>
              <a:ext cx="4321566" cy="2736304"/>
              <a:chOff x="4426898" y="1988840"/>
              <a:chExt cx="4321566" cy="2736304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FF36D3F-4095-458A-9DC2-13D7B0653EC3}"/>
                  </a:ext>
                </a:extLst>
              </p:cNvPr>
              <p:cNvGrpSpPr/>
              <p:nvPr/>
            </p:nvGrpSpPr>
            <p:grpSpPr>
              <a:xfrm>
                <a:off x="5609010" y="2661515"/>
                <a:ext cx="3139454" cy="2063629"/>
                <a:chOff x="5508104" y="2877538"/>
                <a:chExt cx="3139454" cy="2063629"/>
              </a:xfrm>
            </p:grpSpPr>
            <p:cxnSp>
              <p:nvCxnSpPr>
                <p:cNvPr id="5" name="Straight Arrow Connector 4">
                  <a:extLst>
                    <a:ext uri="{FF2B5EF4-FFF2-40B4-BE49-F238E27FC236}">
                      <a16:creationId xmlns:a16="http://schemas.microsoft.com/office/drawing/2014/main" id="{C067425E-6110-4E02-BA0F-6D2B69FF93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975" y="2877538"/>
                  <a:ext cx="0" cy="184343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Arrow Connector 6">
                  <a:extLst>
                    <a:ext uri="{FF2B5EF4-FFF2-40B4-BE49-F238E27FC236}">
                      <a16:creationId xmlns:a16="http://schemas.microsoft.com/office/drawing/2014/main" id="{704CFA7C-59B9-437C-9A77-B91E0B2DAD5C}"/>
                    </a:ext>
                  </a:extLst>
                </p:cNvPr>
                <p:cNvCxnSpPr/>
                <p:nvPr/>
              </p:nvCxnSpPr>
              <p:spPr>
                <a:xfrm>
                  <a:off x="5984975" y="4720974"/>
                  <a:ext cx="2304294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0174979B-421B-4583-A9D0-1BE24F18B6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975" y="3568827"/>
                  <a:ext cx="1843435" cy="1152147"/>
                </a:xfrm>
                <a:prstGeom prst="line">
                  <a:avLst/>
                </a:prstGeom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2E3308A3-BD6A-459D-A2D4-3624CFE4407D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2"/>
                  </p:custDataLst>
                </p:nvPr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08104" y="2924944"/>
                  <a:ext cx="305575" cy="229181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E901EA5D-C477-43DB-B80E-C27504AB874D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4192" y="4612696"/>
                  <a:ext cx="213366" cy="328471"/>
                </a:xfrm>
                <a:prstGeom prst="rect">
                  <a:avLst/>
                </a:prstGeom>
              </p:spPr>
            </p:pic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2F7B737-17BC-47D4-94EE-0DF48F59FEFA}"/>
                  </a:ext>
                </a:extLst>
              </p:cNvPr>
              <p:cNvSpPr/>
              <p:nvPr/>
            </p:nvSpPr>
            <p:spPr bwMode="auto">
              <a:xfrm>
                <a:off x="6104807" y="3368358"/>
                <a:ext cx="1786270" cy="910224"/>
              </a:xfrm>
              <a:custGeom>
                <a:avLst/>
                <a:gdLst>
                  <a:gd name="connsiteX0" fmla="*/ 1786270 w 1786270"/>
                  <a:gd name="connsiteY0" fmla="*/ 0 h 964019"/>
                  <a:gd name="connsiteX1" fmla="*/ 645042 w 1786270"/>
                  <a:gd name="connsiteY1" fmla="*/ 723014 h 964019"/>
                  <a:gd name="connsiteX2" fmla="*/ 269358 w 1786270"/>
                  <a:gd name="connsiteY2" fmla="*/ 878958 h 964019"/>
                  <a:gd name="connsiteX3" fmla="*/ 0 w 1786270"/>
                  <a:gd name="connsiteY3" fmla="*/ 964019 h 96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86270" h="964019">
                    <a:moveTo>
                      <a:pt x="1786270" y="0"/>
                    </a:moveTo>
                    <a:cubicBezTo>
                      <a:pt x="1342065" y="288260"/>
                      <a:pt x="897861" y="576521"/>
                      <a:pt x="645042" y="723014"/>
                    </a:cubicBezTo>
                    <a:cubicBezTo>
                      <a:pt x="392223" y="869507"/>
                      <a:pt x="376865" y="838791"/>
                      <a:pt x="269358" y="878958"/>
                    </a:cubicBezTo>
                    <a:cubicBezTo>
                      <a:pt x="161851" y="919125"/>
                      <a:pt x="80925" y="941572"/>
                      <a:pt x="0" y="964019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pic>
            <p:nvPicPr>
              <p:cNvPr id="18" name="Picture 17" descr="A picture containing looking, black, dark&#10;&#10;Description automatically generated">
                <a:extLst>
                  <a:ext uri="{FF2B5EF4-FFF2-40B4-BE49-F238E27FC236}">
                    <a16:creationId xmlns:a16="http://schemas.microsoft.com/office/drawing/2014/main" id="{4EBDEF52-090B-4AE4-BFCF-FDAB5E1A3C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427984" y="3741635"/>
                <a:ext cx="988431" cy="516861"/>
              </a:xfrm>
              <a:prstGeom prst="rect">
                <a:avLst/>
              </a:prstGeom>
            </p:spPr>
          </p:pic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346DC926-5512-4B2E-B88C-437E20E05C15}"/>
                  </a:ext>
                </a:extLst>
              </p:cNvPr>
              <p:cNvCxnSpPr/>
              <p:nvPr/>
            </p:nvCxnSpPr>
            <p:spPr>
              <a:xfrm>
                <a:off x="5483659" y="4005064"/>
                <a:ext cx="528501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1D201B8F-553A-4CF3-967A-259C9927C54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83419" y="4329315"/>
                <a:ext cx="288031" cy="276416"/>
              </a:xfrm>
              <a:prstGeom prst="rect">
                <a:avLst/>
              </a:prstGeom>
            </p:spPr>
          </p:pic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A0DD9A10-7238-458D-8BA6-AD6BA2CD7201}"/>
                  </a:ext>
                </a:extLst>
              </p:cNvPr>
              <p:cNvCxnSpPr/>
              <p:nvPr/>
            </p:nvCxnSpPr>
            <p:spPr>
              <a:xfrm flipV="1">
                <a:off x="5961037" y="4278581"/>
                <a:ext cx="0" cy="250808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D121DDF3-2DB9-40C7-ADC6-C4A105C94593}"/>
                  </a:ext>
                </a:extLst>
              </p:cNvPr>
              <p:cNvSpPr/>
              <p:nvPr/>
            </p:nvSpPr>
            <p:spPr>
              <a:xfrm>
                <a:off x="4426898" y="1988840"/>
                <a:ext cx="3418031" cy="1611788"/>
              </a:xfrm>
              <a:prstGeom prst="arc">
                <a:avLst>
                  <a:gd name="adj1" fmla="val 730679"/>
                  <a:gd name="adj2" fmla="val 5485537"/>
                </a:avLst>
              </a:prstGeom>
              <a:ln w="19050">
                <a:solidFill>
                  <a:srgbClr val="00B0F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B5197BB6-A0D1-47EA-9382-DCE49174B82F}"/>
                </a:ext>
              </a:extLst>
            </p:cNvPr>
            <p:cNvSpPr/>
            <p:nvPr/>
          </p:nvSpPr>
          <p:spPr>
            <a:xfrm>
              <a:off x="4797211" y="1453477"/>
              <a:ext cx="3418031" cy="1611788"/>
            </a:xfrm>
            <a:prstGeom prst="arc">
              <a:avLst>
                <a:gd name="adj1" fmla="val 730679"/>
                <a:gd name="adj2" fmla="val 5485537"/>
              </a:avLst>
            </a:prstGeom>
            <a:ln w="19050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555B5AB6-12A1-463D-8CA9-3907872875AA}"/>
                </a:ext>
              </a:extLst>
            </p:cNvPr>
            <p:cNvSpPr/>
            <p:nvPr/>
          </p:nvSpPr>
          <p:spPr>
            <a:xfrm>
              <a:off x="4788024" y="1124744"/>
              <a:ext cx="3418031" cy="1611788"/>
            </a:xfrm>
            <a:prstGeom prst="arc">
              <a:avLst>
                <a:gd name="adj1" fmla="val 730679"/>
                <a:gd name="adj2" fmla="val 5485537"/>
              </a:avLst>
            </a:prstGeom>
            <a:ln w="19050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94FDDCB-4DF1-D1AF-3B5D-F856292FA834}"/>
              </a:ext>
            </a:extLst>
          </p:cNvPr>
          <p:cNvSpPr txBox="1"/>
          <p:nvPr/>
        </p:nvSpPr>
        <p:spPr>
          <a:xfrm>
            <a:off x="1771146" y="3708132"/>
            <a:ext cx="59552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Cf. Hydro+</a:t>
            </a:r>
            <a:r>
              <a:rPr lang="ja-JP" altLang="en-US" sz="2400" dirty="0"/>
              <a:t> </a:t>
            </a:r>
            <a:r>
              <a:rPr lang="en-US" altLang="ja-JP" sz="2400" dirty="0"/>
              <a:t>(</a:t>
            </a:r>
            <a:r>
              <a:rPr lang="en-US" altLang="ja-JP" sz="2400" dirty="0" err="1"/>
              <a:t>Stephanov</a:t>
            </a:r>
            <a:r>
              <a:rPr lang="en-US" altLang="ja-JP" sz="2400" dirty="0"/>
              <a:t>-Yin) for</a:t>
            </a:r>
            <a:r>
              <a:rPr lang="ja-JP" altLang="en-US" sz="2400" dirty="0"/>
              <a:t> </a:t>
            </a:r>
            <a:r>
              <a:rPr lang="en-US" altLang="ja-JP" sz="2400" dirty="0"/>
              <a:t>a</a:t>
            </a:r>
            <a:r>
              <a:rPr lang="ja-JP" altLang="en-US" sz="2400" dirty="0"/>
              <a:t> </a:t>
            </a:r>
            <a:r>
              <a:rPr lang="en-US" altLang="ja-JP" sz="2400" dirty="0"/>
              <a:t>long-lived</a:t>
            </a:r>
            <a:r>
              <a:rPr lang="ja-JP" altLang="en-US" sz="2400" dirty="0"/>
              <a:t> </a:t>
            </a:r>
            <a:r>
              <a:rPr lang="en-US" altLang="ja-JP" sz="2400" dirty="0"/>
              <a:t>mode</a:t>
            </a:r>
            <a:r>
              <a:rPr lang="ja-JP" altLang="en-US" sz="2400" dirty="0"/>
              <a:t> </a:t>
            </a:r>
            <a:r>
              <a:rPr lang="en-US" altLang="ja-JP" sz="2400" dirty="0"/>
              <a:t>due</a:t>
            </a:r>
            <a:r>
              <a:rPr lang="ja-JP" altLang="en-US" sz="2400" dirty="0"/>
              <a:t> </a:t>
            </a:r>
            <a:r>
              <a:rPr lang="en-US" altLang="ja-JP" sz="2400" dirty="0"/>
              <a:t>to</a:t>
            </a:r>
            <a:r>
              <a:rPr lang="ja-JP" altLang="en-US" sz="2400" dirty="0"/>
              <a:t> </a:t>
            </a:r>
            <a:r>
              <a:rPr lang="en-US" altLang="ja-JP" sz="2400" dirty="0"/>
              <a:t>the critical slowing down.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657958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0465EB-3724-E24E-B702-BB4618A93CD5}"/>
              </a:ext>
            </a:extLst>
          </p:cNvPr>
          <p:cNvSpPr txBox="1"/>
          <p:nvPr/>
        </p:nvSpPr>
        <p:spPr>
          <a:xfrm>
            <a:off x="2624120" y="170327"/>
            <a:ext cx="6943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i="1" dirty="0"/>
              <a:t>Solving spin MHD within linear-mode analysis</a:t>
            </a:r>
            <a:endParaRPr lang="ja-JP" altLang="en-US" sz="2800" i="1" dirty="0"/>
          </a:p>
        </p:txBody>
      </p:sp>
      <p:pic>
        <p:nvPicPr>
          <p:cNvPr id="23" name="Picture 22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e \to e+ \delta e (x), \quad &#10; {u^\mu } \to u^\mu  + \delta {u^\mu }(x) ,&#10;\label{don01}&#10; \nnb&#10; &amp;&amp;&#10;{B^\mu } \to B^\mu  + \delta {B^\mu } (x), \quad &#10;%{\mkern 1mu} B = {  B} + \delta B\\&#10;{S^{\mu \nu }} \to { S^{\mu \nu }} + \delta {S^{\mu \nu }} (x)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7D512DAC-1823-45D6-77F0-8559CB7CE0D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5" y="3401705"/>
            <a:ext cx="6166266" cy="791230"/>
          </a:xfrm>
          <a:prstGeom prst="rect">
            <a:avLst/>
          </a:prstGeom>
        </p:spPr>
      </p:pic>
      <p:pic>
        <p:nvPicPr>
          <p:cNvPr id="39" name="Picture 3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\begin{pmatrix} &#10;\cdot &amp; \cdot &amp;\cdot &amp; \cdot &amp; \cdot &amp; \cdot&#10;\\&#10;\cdot &amp; \cdot &amp;\cdot &amp; \cdot &amp; \cdot &amp; \cdot&#10;\\&#10;\cdot &amp; \cdot &amp;\cdot &amp; \cdot &amp; \cdot &amp; \cdot&#10;\\&#10;\cdot &amp; \cdot &amp;\cdot &amp; \cdot &amp; \cdot &amp; \cdot&#10;\\&#10;\cdot &amp; \cdot &amp;\cdot &amp; \cdot &amp; \cdot &amp; \cdot&#10;\\&#10;\cdot &amp; \cdot &amp;\cdot &amp; \cdot &amp; \cdot &amp; \cdot &#10;\end{pmatrix} &#10;\begin{pmatrix}&#10;\delta u_y \\   \delta B_y \\ \delta S_x \\ \delta S_z \\&#10;\cdot \\ \cdot&#10;\end{pmatrix} &#10;= 0 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37162040-AC09-DC9F-04CB-3CC98BE007C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078" y="3582239"/>
            <a:ext cx="3939981" cy="209163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098B980-F9B3-CA1F-94D0-7B7CD92864F5}"/>
              </a:ext>
            </a:extLst>
          </p:cNvPr>
          <p:cNvSpPr txBox="1"/>
          <p:nvPr/>
        </p:nvSpPr>
        <p:spPr>
          <a:xfrm>
            <a:off x="4686462" y="4993154"/>
            <a:ext cx="27705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dirty="0">
                <a:solidFill>
                  <a:srgbClr val="FF3300"/>
                </a:solidFill>
              </a:rPr>
              <a:t>9 × 9 matrix !!</a:t>
            </a:r>
            <a:endParaRPr lang="ja-JP" altLang="en-US" sz="2800" dirty="0">
              <a:solidFill>
                <a:srgbClr val="FF33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A60D533-D356-641F-74CE-BEE487D8C24D}"/>
              </a:ext>
            </a:extLst>
          </p:cNvPr>
          <p:cNvSpPr txBox="1"/>
          <p:nvPr/>
        </p:nvSpPr>
        <p:spPr>
          <a:xfrm>
            <a:off x="1768752" y="4489716"/>
            <a:ext cx="24322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FF3300"/>
                </a:solidFill>
              </a:rPr>
              <a:t>Energy density 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FF3300"/>
                </a:solidFill>
              </a:rPr>
              <a:t>Flow velocity (3)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FF3300"/>
                </a:solidFill>
              </a:rPr>
              <a:t>Magnetic field (2)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FF3300"/>
                </a:solidFill>
              </a:rPr>
              <a:t>Spin (3)</a:t>
            </a:r>
            <a:endParaRPr lang="ja-JP" altLang="en-US" sz="2000" dirty="0">
              <a:solidFill>
                <a:srgbClr val="FF330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8FD00E-360B-9CA6-872B-E351ADE0C90A}"/>
              </a:ext>
            </a:extLst>
          </p:cNvPr>
          <p:cNvGrpSpPr/>
          <p:nvPr/>
        </p:nvGrpSpPr>
        <p:grpSpPr>
          <a:xfrm>
            <a:off x="12789594" y="2927796"/>
            <a:ext cx="8424936" cy="1381407"/>
            <a:chOff x="1919536" y="2564904"/>
            <a:chExt cx="8424936" cy="138140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CCECD21-0C28-6277-A085-B66AC6CE3A33}"/>
                </a:ext>
              </a:extLst>
            </p:cNvPr>
            <p:cNvGrpSpPr/>
            <p:nvPr/>
          </p:nvGrpSpPr>
          <p:grpSpPr>
            <a:xfrm>
              <a:off x="1919536" y="3713776"/>
              <a:ext cx="3456384" cy="232535"/>
              <a:chOff x="395536" y="4304741"/>
              <a:chExt cx="3456384" cy="361649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FFABCD80-460F-9582-7E69-078817A1BF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5536" y="4666390"/>
                <a:ext cx="345638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4D010602-2867-56AD-89D2-413E8421BF12}"/>
                  </a:ext>
                </a:extLst>
              </p:cNvPr>
              <p:cNvSpPr/>
              <p:nvPr/>
            </p:nvSpPr>
            <p:spPr bwMode="auto">
              <a:xfrm>
                <a:off x="749218" y="4304741"/>
                <a:ext cx="2857935" cy="361649"/>
              </a:xfrm>
              <a:custGeom>
                <a:avLst/>
                <a:gdLst>
                  <a:gd name="connsiteX0" fmla="*/ 0 w 2857935"/>
                  <a:gd name="connsiteY0" fmla="*/ 361649 h 361649"/>
                  <a:gd name="connsiteX1" fmla="*/ 996991 w 2857935"/>
                  <a:gd name="connsiteY1" fmla="*/ 19486 h 361649"/>
                  <a:gd name="connsiteX2" fmla="*/ 1999881 w 2857935"/>
                  <a:gd name="connsiteY2" fmla="*/ 72580 h 361649"/>
                  <a:gd name="connsiteX3" fmla="*/ 2725502 w 2857935"/>
                  <a:gd name="connsiteY3" fmla="*/ 326253 h 361649"/>
                  <a:gd name="connsiteX4" fmla="*/ 2855288 w 2857935"/>
                  <a:gd name="connsiteY4" fmla="*/ 343951 h 361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935" h="361649">
                    <a:moveTo>
                      <a:pt x="0" y="361649"/>
                    </a:moveTo>
                    <a:cubicBezTo>
                      <a:pt x="331839" y="214656"/>
                      <a:pt x="663678" y="67664"/>
                      <a:pt x="996991" y="19486"/>
                    </a:cubicBezTo>
                    <a:cubicBezTo>
                      <a:pt x="1330304" y="-28692"/>
                      <a:pt x="1711796" y="21452"/>
                      <a:pt x="1999881" y="72580"/>
                    </a:cubicBezTo>
                    <a:cubicBezTo>
                      <a:pt x="2287966" y="123708"/>
                      <a:pt x="2582934" y="281025"/>
                      <a:pt x="2725502" y="326253"/>
                    </a:cubicBezTo>
                    <a:cubicBezTo>
                      <a:pt x="2868070" y="371481"/>
                      <a:pt x="2861679" y="357716"/>
                      <a:pt x="2855288" y="343951"/>
                    </a:cubicBezTo>
                  </a:path>
                </a:pathLst>
              </a:custGeom>
              <a:noFill/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2EED7E-4890-5A1A-C863-800024C7EBB4}"/>
                </a:ext>
              </a:extLst>
            </p:cNvPr>
            <p:cNvGrpSpPr/>
            <p:nvPr/>
          </p:nvGrpSpPr>
          <p:grpSpPr>
            <a:xfrm>
              <a:off x="6600056" y="2619828"/>
              <a:ext cx="3744416" cy="1313228"/>
              <a:chOff x="5076056" y="3339908"/>
              <a:chExt cx="3744416" cy="131322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68877CB2-A506-B2E9-9397-61D0583B77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76056" y="4636893"/>
                <a:ext cx="3744416" cy="1624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4A50EF8-A3CD-F27F-A72A-E43E4C80440A}"/>
                  </a:ext>
                </a:extLst>
              </p:cNvPr>
              <p:cNvSpPr/>
              <p:nvPr/>
            </p:nvSpPr>
            <p:spPr bwMode="auto">
              <a:xfrm>
                <a:off x="5250426" y="3339908"/>
                <a:ext cx="3427525" cy="1296985"/>
              </a:xfrm>
              <a:custGeom>
                <a:avLst/>
                <a:gdLst>
                  <a:gd name="connsiteX0" fmla="*/ 0 w 3427525"/>
                  <a:gd name="connsiteY0" fmla="*/ 1296985 h 1296985"/>
                  <a:gd name="connsiteX1" fmla="*/ 572237 w 3427525"/>
                  <a:gd name="connsiteY1" fmla="*/ 1149501 h 1296985"/>
                  <a:gd name="connsiteX2" fmla="*/ 1474839 w 3427525"/>
                  <a:gd name="connsiteY2" fmla="*/ 636257 h 1296985"/>
                  <a:gd name="connsiteX3" fmla="*/ 2507226 w 3427525"/>
                  <a:gd name="connsiteY3" fmla="*/ 40422 h 1296985"/>
                  <a:gd name="connsiteX4" fmla="*/ 2943778 w 3427525"/>
                  <a:gd name="connsiteY4" fmla="*/ 146611 h 1296985"/>
                  <a:gd name="connsiteX5" fmla="*/ 3197450 w 3427525"/>
                  <a:gd name="connsiteY5" fmla="*/ 895829 h 1296985"/>
                  <a:gd name="connsiteX6" fmla="*/ 3315437 w 3427525"/>
                  <a:gd name="connsiteY6" fmla="*/ 1202595 h 1296985"/>
                  <a:gd name="connsiteX7" fmla="*/ 3427525 w 3427525"/>
                  <a:gd name="connsiteY7" fmla="*/ 1279287 h 129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27525" h="1296985">
                    <a:moveTo>
                      <a:pt x="0" y="1296985"/>
                    </a:moveTo>
                    <a:cubicBezTo>
                      <a:pt x="163215" y="1278303"/>
                      <a:pt x="326431" y="1259622"/>
                      <a:pt x="572237" y="1149501"/>
                    </a:cubicBezTo>
                    <a:cubicBezTo>
                      <a:pt x="818043" y="1039380"/>
                      <a:pt x="1474839" y="636257"/>
                      <a:pt x="1474839" y="636257"/>
                    </a:cubicBezTo>
                    <a:cubicBezTo>
                      <a:pt x="1797337" y="451410"/>
                      <a:pt x="2262403" y="122030"/>
                      <a:pt x="2507226" y="40422"/>
                    </a:cubicBezTo>
                    <a:cubicBezTo>
                      <a:pt x="2752049" y="-41186"/>
                      <a:pt x="2828741" y="4043"/>
                      <a:pt x="2943778" y="146611"/>
                    </a:cubicBezTo>
                    <a:cubicBezTo>
                      <a:pt x="3058815" y="289179"/>
                      <a:pt x="3135507" y="719832"/>
                      <a:pt x="3197450" y="895829"/>
                    </a:cubicBezTo>
                    <a:cubicBezTo>
                      <a:pt x="3259393" y="1071826"/>
                      <a:pt x="3277091" y="1138685"/>
                      <a:pt x="3315437" y="1202595"/>
                    </a:cubicBezTo>
                    <a:cubicBezTo>
                      <a:pt x="3353783" y="1266505"/>
                      <a:pt x="3390654" y="1272896"/>
                      <a:pt x="3427525" y="1279287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44B4BD2-8494-D1B3-B895-8576C02A1927}"/>
                </a:ext>
              </a:extLst>
            </p:cNvPr>
            <p:cNvSpPr txBox="1"/>
            <p:nvPr/>
          </p:nvSpPr>
          <p:spPr>
            <a:xfrm>
              <a:off x="1919537" y="2564904"/>
              <a:ext cx="22060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/>
                <a:t>Linear regime</a:t>
              </a:r>
              <a:endParaRPr lang="ja-JP" altLang="en-US" sz="28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2D01EB-5C8C-C71E-2486-3587B83B47BB}"/>
                </a:ext>
              </a:extLst>
            </p:cNvPr>
            <p:cNvSpPr txBox="1"/>
            <p:nvPr/>
          </p:nvSpPr>
          <p:spPr>
            <a:xfrm>
              <a:off x="5879977" y="2603107"/>
              <a:ext cx="27174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/>
                <a:t>Nonlinear regime</a:t>
              </a:r>
              <a:endParaRPr lang="ja-JP" altLang="en-US" sz="2800" dirty="0"/>
            </a:p>
          </p:txBody>
        </p:sp>
        <p:pic>
          <p:nvPicPr>
            <p:cNvPr id="46" name="Picture 45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delta e^2 , \delta e \delta u^\mu, \dots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2AB3EDCD-77B3-A032-59DD-60A42F7CFEFA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0016" y="3169585"/>
              <a:ext cx="1485714" cy="271238"/>
            </a:xfrm>
            <a:prstGeom prst="rect">
              <a:avLst/>
            </a:prstGeom>
          </p:spPr>
        </p:pic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27CBB626-073C-8C39-6A5C-DFDCDA66BB28}"/>
              </a:ext>
            </a:extLst>
          </p:cNvPr>
          <p:cNvSpPr txBox="1"/>
          <p:nvPr/>
        </p:nvSpPr>
        <p:spPr>
          <a:xfrm>
            <a:off x="810173" y="6130958"/>
            <a:ext cx="7152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Exactly diagonalized with an analytic algorithm.</a:t>
            </a:r>
            <a:endParaRPr lang="ja-JP" altLang="en-US" sz="2800" dirty="0">
              <a:solidFill>
                <a:srgbClr val="00B0F0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F5C430-DFF5-421D-7BE5-963681F6ECBE}"/>
              </a:ext>
            </a:extLst>
          </p:cNvPr>
          <p:cNvGrpSpPr/>
          <p:nvPr/>
        </p:nvGrpSpPr>
        <p:grpSpPr>
          <a:xfrm>
            <a:off x="1669753" y="809891"/>
            <a:ext cx="6984776" cy="2160240"/>
            <a:chOff x="462132" y="836712"/>
            <a:chExt cx="8614557" cy="2664296"/>
          </a:xfrm>
        </p:grpSpPr>
        <p:sp>
          <p:nvSpPr>
            <p:cNvPr id="20" name="正方形/長方形 29">
              <a:extLst>
                <a:ext uri="{FF2B5EF4-FFF2-40B4-BE49-F238E27FC236}">
                  <a16:creationId xmlns:a16="http://schemas.microsoft.com/office/drawing/2014/main" id="{59DF03D3-FB83-28E3-35FB-7E8EC64577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2256" y="1988840"/>
              <a:ext cx="4985738" cy="1512168"/>
            </a:xfrm>
            <a:prstGeom prst="rect">
              <a:avLst/>
            </a:prstGeom>
            <a:gradFill flip="none" rotWithShape="1">
              <a:gsLst>
                <a:gs pos="0">
                  <a:srgbClr val="348AA2">
                    <a:alpha val="87843"/>
                  </a:srgbClr>
                </a:gs>
                <a:gs pos="56000">
                  <a:srgbClr val="30D2F8">
                    <a:shade val="67500"/>
                    <a:satMod val="115000"/>
                    <a:alpha val="83000"/>
                    <a:lumMod val="94000"/>
                  </a:srgbClr>
                </a:gs>
                <a:gs pos="100000">
                  <a:srgbClr val="30D2F8">
                    <a:shade val="100000"/>
                    <a:satMod val="115000"/>
                    <a:alpha val="49000"/>
                    <a:lumMod val="71000"/>
                    <a:lumOff val="29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21" name="Picture 20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2B2D56E6-44F4-4254-B906-0AAF4C2003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9250" b="90000" l="3750" r="98000">
                          <a14:foregroundMark x1="22750" y1="35250" x2="22750" y2="35250"/>
                          <a14:foregroundMark x1="8000" y1="36750" x2="8000" y2="36750"/>
                          <a14:foregroundMark x1="3750" y1="34500" x2="3750" y2="34500"/>
                          <a14:foregroundMark x1="92750" y1="79500" x2="92750" y2="79500"/>
                          <a14:foregroundMark x1="98000" y1="82750" x2="98000" y2="82750"/>
                          <a14:foregroundMark x1="39000" y1="9250" x2="39000" y2="9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14780" flipH="1">
              <a:off x="462132" y="836712"/>
              <a:ext cx="1293465" cy="1516354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48CD99F-260C-ED0C-1CF0-C09899A43480}"/>
                </a:ext>
              </a:extLst>
            </p:cNvPr>
            <p:cNvSpPr txBox="1"/>
            <p:nvPr/>
          </p:nvSpPr>
          <p:spPr>
            <a:xfrm>
              <a:off x="2224745" y="1031967"/>
              <a:ext cx="6851944" cy="8730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000" dirty="0"/>
                <a:t>Weak disturbances on top of the equilibrium state.</a:t>
              </a:r>
              <a:endParaRPr lang="ja-JP" altLang="en-US" sz="2000" dirty="0"/>
            </a:p>
          </p:txBody>
        </p:sp>
        <p:sp>
          <p:nvSpPr>
            <p:cNvPr id="24" name="Explosion: 8 Points 23">
              <a:extLst>
                <a:ext uri="{FF2B5EF4-FFF2-40B4-BE49-F238E27FC236}">
                  <a16:creationId xmlns:a16="http://schemas.microsoft.com/office/drawing/2014/main" id="{595C790E-19F1-F208-202A-6081F8D16D24}"/>
                </a:ext>
              </a:extLst>
            </p:cNvPr>
            <p:cNvSpPr/>
            <p:nvPr/>
          </p:nvSpPr>
          <p:spPr bwMode="auto">
            <a:xfrm>
              <a:off x="1395558" y="1522483"/>
              <a:ext cx="788375" cy="959268"/>
            </a:xfrm>
            <a:prstGeom prst="irregularSeal1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7E9D70E-617E-08DD-857B-610558648891}"/>
                </a:ext>
              </a:extLst>
            </p:cNvPr>
            <p:cNvSpPr/>
            <p:nvPr/>
          </p:nvSpPr>
          <p:spPr bwMode="auto">
            <a:xfrm>
              <a:off x="2263578" y="1751902"/>
              <a:ext cx="3534229" cy="439776"/>
            </a:xfrm>
            <a:custGeom>
              <a:avLst/>
              <a:gdLst>
                <a:gd name="connsiteX0" fmla="*/ 0 w 3534229"/>
                <a:gd name="connsiteY0" fmla="*/ 256116 h 439776"/>
                <a:gd name="connsiteX1" fmla="*/ 406400 w 3534229"/>
                <a:gd name="connsiteY1" fmla="*/ 52916 h 439776"/>
                <a:gd name="connsiteX2" fmla="*/ 769257 w 3534229"/>
                <a:gd name="connsiteY2" fmla="*/ 2116 h 439776"/>
                <a:gd name="connsiteX3" fmla="*/ 1088572 w 3534229"/>
                <a:gd name="connsiteY3" fmla="*/ 103716 h 439776"/>
                <a:gd name="connsiteX4" fmla="*/ 1335314 w 3534229"/>
                <a:gd name="connsiteY4" fmla="*/ 306916 h 439776"/>
                <a:gd name="connsiteX5" fmla="*/ 1567543 w 3534229"/>
                <a:gd name="connsiteY5" fmla="*/ 379487 h 439776"/>
                <a:gd name="connsiteX6" fmla="*/ 1879600 w 3534229"/>
                <a:gd name="connsiteY6" fmla="*/ 437544 h 439776"/>
                <a:gd name="connsiteX7" fmla="*/ 2198914 w 3534229"/>
                <a:gd name="connsiteY7" fmla="*/ 299659 h 439776"/>
                <a:gd name="connsiteX8" fmla="*/ 2489200 w 3534229"/>
                <a:gd name="connsiteY8" fmla="*/ 110973 h 439776"/>
                <a:gd name="connsiteX9" fmla="*/ 2837543 w 3534229"/>
                <a:gd name="connsiteY9" fmla="*/ 23887 h 439776"/>
                <a:gd name="connsiteX10" fmla="*/ 3149600 w 3534229"/>
                <a:gd name="connsiteY10" fmla="*/ 31144 h 439776"/>
                <a:gd name="connsiteX11" fmla="*/ 3410857 w 3534229"/>
                <a:gd name="connsiteY11" fmla="*/ 154516 h 439776"/>
                <a:gd name="connsiteX12" fmla="*/ 3534229 w 3534229"/>
                <a:gd name="connsiteY12" fmla="*/ 219830 h 439776"/>
                <a:gd name="connsiteX13" fmla="*/ 3534229 w 3534229"/>
                <a:gd name="connsiteY13" fmla="*/ 219830 h 439776"/>
                <a:gd name="connsiteX14" fmla="*/ 3534229 w 3534229"/>
                <a:gd name="connsiteY14" fmla="*/ 219830 h 439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4229" h="439776">
                  <a:moveTo>
                    <a:pt x="0" y="256116"/>
                  </a:moveTo>
                  <a:cubicBezTo>
                    <a:pt x="139095" y="175682"/>
                    <a:pt x="278191" y="95249"/>
                    <a:pt x="406400" y="52916"/>
                  </a:cubicBezTo>
                  <a:cubicBezTo>
                    <a:pt x="534610" y="10583"/>
                    <a:pt x="655562" y="-6351"/>
                    <a:pt x="769257" y="2116"/>
                  </a:cubicBezTo>
                  <a:cubicBezTo>
                    <a:pt x="882952" y="10583"/>
                    <a:pt x="994229" y="52916"/>
                    <a:pt x="1088572" y="103716"/>
                  </a:cubicBezTo>
                  <a:cubicBezTo>
                    <a:pt x="1182915" y="154516"/>
                    <a:pt x="1255486" y="260954"/>
                    <a:pt x="1335314" y="306916"/>
                  </a:cubicBezTo>
                  <a:cubicBezTo>
                    <a:pt x="1415142" y="352878"/>
                    <a:pt x="1476829" y="357716"/>
                    <a:pt x="1567543" y="379487"/>
                  </a:cubicBezTo>
                  <a:cubicBezTo>
                    <a:pt x="1658257" y="401258"/>
                    <a:pt x="1774372" y="450849"/>
                    <a:pt x="1879600" y="437544"/>
                  </a:cubicBezTo>
                  <a:cubicBezTo>
                    <a:pt x="1984829" y="424239"/>
                    <a:pt x="2097314" y="354087"/>
                    <a:pt x="2198914" y="299659"/>
                  </a:cubicBezTo>
                  <a:cubicBezTo>
                    <a:pt x="2300514" y="245231"/>
                    <a:pt x="2382762" y="156935"/>
                    <a:pt x="2489200" y="110973"/>
                  </a:cubicBezTo>
                  <a:cubicBezTo>
                    <a:pt x="2595638" y="65011"/>
                    <a:pt x="2727476" y="37192"/>
                    <a:pt x="2837543" y="23887"/>
                  </a:cubicBezTo>
                  <a:cubicBezTo>
                    <a:pt x="2947610" y="10582"/>
                    <a:pt x="3054048" y="9372"/>
                    <a:pt x="3149600" y="31144"/>
                  </a:cubicBezTo>
                  <a:cubicBezTo>
                    <a:pt x="3245152" y="52915"/>
                    <a:pt x="3346752" y="123068"/>
                    <a:pt x="3410857" y="154516"/>
                  </a:cubicBezTo>
                  <a:cubicBezTo>
                    <a:pt x="3474962" y="185964"/>
                    <a:pt x="3534229" y="219830"/>
                    <a:pt x="3534229" y="219830"/>
                  </a:cubicBezTo>
                  <a:lnTo>
                    <a:pt x="3534229" y="219830"/>
                  </a:lnTo>
                  <a:lnTo>
                    <a:pt x="3534229" y="219830"/>
                  </a:lnTo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F66E693-26DF-CE56-DE10-1AD0F94FDBC5}"/>
                </a:ext>
              </a:extLst>
            </p:cNvPr>
            <p:cNvSpPr/>
            <p:nvPr/>
          </p:nvSpPr>
          <p:spPr bwMode="auto">
            <a:xfrm>
              <a:off x="2463921" y="2270286"/>
              <a:ext cx="3020118" cy="113812"/>
            </a:xfrm>
            <a:custGeom>
              <a:avLst/>
              <a:gdLst>
                <a:gd name="connsiteX0" fmla="*/ 0 w 3534229"/>
                <a:gd name="connsiteY0" fmla="*/ 256116 h 439776"/>
                <a:gd name="connsiteX1" fmla="*/ 406400 w 3534229"/>
                <a:gd name="connsiteY1" fmla="*/ 52916 h 439776"/>
                <a:gd name="connsiteX2" fmla="*/ 769257 w 3534229"/>
                <a:gd name="connsiteY2" fmla="*/ 2116 h 439776"/>
                <a:gd name="connsiteX3" fmla="*/ 1088572 w 3534229"/>
                <a:gd name="connsiteY3" fmla="*/ 103716 h 439776"/>
                <a:gd name="connsiteX4" fmla="*/ 1335314 w 3534229"/>
                <a:gd name="connsiteY4" fmla="*/ 306916 h 439776"/>
                <a:gd name="connsiteX5" fmla="*/ 1567543 w 3534229"/>
                <a:gd name="connsiteY5" fmla="*/ 379487 h 439776"/>
                <a:gd name="connsiteX6" fmla="*/ 1879600 w 3534229"/>
                <a:gd name="connsiteY6" fmla="*/ 437544 h 439776"/>
                <a:gd name="connsiteX7" fmla="*/ 2198914 w 3534229"/>
                <a:gd name="connsiteY7" fmla="*/ 299659 h 439776"/>
                <a:gd name="connsiteX8" fmla="*/ 2489200 w 3534229"/>
                <a:gd name="connsiteY8" fmla="*/ 110973 h 439776"/>
                <a:gd name="connsiteX9" fmla="*/ 2837543 w 3534229"/>
                <a:gd name="connsiteY9" fmla="*/ 23887 h 439776"/>
                <a:gd name="connsiteX10" fmla="*/ 3149600 w 3534229"/>
                <a:gd name="connsiteY10" fmla="*/ 31144 h 439776"/>
                <a:gd name="connsiteX11" fmla="*/ 3410857 w 3534229"/>
                <a:gd name="connsiteY11" fmla="*/ 154516 h 439776"/>
                <a:gd name="connsiteX12" fmla="*/ 3534229 w 3534229"/>
                <a:gd name="connsiteY12" fmla="*/ 219830 h 439776"/>
                <a:gd name="connsiteX13" fmla="*/ 3534229 w 3534229"/>
                <a:gd name="connsiteY13" fmla="*/ 219830 h 439776"/>
                <a:gd name="connsiteX14" fmla="*/ 3534229 w 3534229"/>
                <a:gd name="connsiteY14" fmla="*/ 219830 h 439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4229" h="439776">
                  <a:moveTo>
                    <a:pt x="0" y="256116"/>
                  </a:moveTo>
                  <a:cubicBezTo>
                    <a:pt x="139095" y="175682"/>
                    <a:pt x="278191" y="95249"/>
                    <a:pt x="406400" y="52916"/>
                  </a:cubicBezTo>
                  <a:cubicBezTo>
                    <a:pt x="534610" y="10583"/>
                    <a:pt x="655562" y="-6351"/>
                    <a:pt x="769257" y="2116"/>
                  </a:cubicBezTo>
                  <a:cubicBezTo>
                    <a:pt x="882952" y="10583"/>
                    <a:pt x="994229" y="52916"/>
                    <a:pt x="1088572" y="103716"/>
                  </a:cubicBezTo>
                  <a:cubicBezTo>
                    <a:pt x="1182915" y="154516"/>
                    <a:pt x="1255486" y="260954"/>
                    <a:pt x="1335314" y="306916"/>
                  </a:cubicBezTo>
                  <a:cubicBezTo>
                    <a:pt x="1415142" y="352878"/>
                    <a:pt x="1476829" y="357716"/>
                    <a:pt x="1567543" y="379487"/>
                  </a:cubicBezTo>
                  <a:cubicBezTo>
                    <a:pt x="1658257" y="401258"/>
                    <a:pt x="1774372" y="450849"/>
                    <a:pt x="1879600" y="437544"/>
                  </a:cubicBezTo>
                  <a:cubicBezTo>
                    <a:pt x="1984829" y="424239"/>
                    <a:pt x="2097314" y="354087"/>
                    <a:pt x="2198914" y="299659"/>
                  </a:cubicBezTo>
                  <a:cubicBezTo>
                    <a:pt x="2300514" y="245231"/>
                    <a:pt x="2382762" y="156935"/>
                    <a:pt x="2489200" y="110973"/>
                  </a:cubicBezTo>
                  <a:cubicBezTo>
                    <a:pt x="2595638" y="65011"/>
                    <a:pt x="2727476" y="37192"/>
                    <a:pt x="2837543" y="23887"/>
                  </a:cubicBezTo>
                  <a:cubicBezTo>
                    <a:pt x="2947610" y="10582"/>
                    <a:pt x="3054048" y="9372"/>
                    <a:pt x="3149600" y="31144"/>
                  </a:cubicBezTo>
                  <a:cubicBezTo>
                    <a:pt x="3245152" y="52915"/>
                    <a:pt x="3346752" y="123068"/>
                    <a:pt x="3410857" y="154516"/>
                  </a:cubicBezTo>
                  <a:cubicBezTo>
                    <a:pt x="3474962" y="185964"/>
                    <a:pt x="3534229" y="219830"/>
                    <a:pt x="3534229" y="219830"/>
                  </a:cubicBezTo>
                  <a:lnTo>
                    <a:pt x="3534229" y="219830"/>
                  </a:lnTo>
                  <a:lnTo>
                    <a:pt x="3534229" y="219830"/>
                  </a:lnTo>
                </a:path>
              </a:pathLst>
            </a:custGeom>
            <a:noFill/>
            <a:ln w="5715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2B14B4C-C52A-DB5C-35DC-8DC50786BCFA}"/>
              </a:ext>
            </a:extLst>
          </p:cNvPr>
          <p:cNvSpPr txBox="1"/>
          <p:nvPr/>
        </p:nvSpPr>
        <p:spPr>
          <a:xfrm>
            <a:off x="8170084" y="6081558"/>
            <a:ext cx="3899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Fang, KH, Hu, </a:t>
            </a:r>
            <a:r>
              <a:rPr lang="en-US" altLang="ja-JP" dirty="0">
                <a:hlinkClick r:id="rId10"/>
              </a:rPr>
              <a:t>2402.18601</a:t>
            </a:r>
            <a:r>
              <a:rPr lang="en-US" altLang="ja-JP" dirty="0"/>
              <a:t>; </a:t>
            </a:r>
            <a:r>
              <a:rPr lang="en-US" altLang="ja-JP" dirty="0">
                <a:hlinkClick r:id="rId11"/>
              </a:rPr>
              <a:t>2409.07096</a:t>
            </a:r>
            <a:endParaRPr lang="en-US" altLang="ja-JP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AB9EEA-1D92-5062-ACFC-5EC21B3CE4CC}"/>
              </a:ext>
            </a:extLst>
          </p:cNvPr>
          <p:cNvSpPr txBox="1"/>
          <p:nvPr/>
        </p:nvSpPr>
        <p:spPr>
          <a:xfrm>
            <a:off x="7409709" y="2384202"/>
            <a:ext cx="4512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For numerical methods </a:t>
            </a:r>
            <a:r>
              <a:rPr lang="en-US" altLang="ja-JP" dirty="0"/>
              <a:t>beyond linear regime, </a:t>
            </a:r>
            <a:endParaRPr kumimoji="1" lang="en-US" altLang="ja-JP" dirty="0"/>
          </a:p>
          <a:p>
            <a:r>
              <a:rPr lang="en-US" altLang="ja-JP" dirty="0"/>
              <a:t>s</a:t>
            </a:r>
            <a:r>
              <a:rPr kumimoji="1" lang="en-US" altLang="ja-JP" dirty="0"/>
              <a:t>ee talk by C. Nonaka and A. Dash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22480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0F6D0C3-A2DB-B706-9436-3FFFBBD5A657}"/>
              </a:ext>
            </a:extLst>
          </p:cNvPr>
          <p:cNvGrpSpPr/>
          <p:nvPr/>
        </p:nvGrpSpPr>
        <p:grpSpPr>
          <a:xfrm>
            <a:off x="7990587" y="168701"/>
            <a:ext cx="1243472" cy="2443825"/>
            <a:chOff x="8490231" y="2104541"/>
            <a:chExt cx="1243472" cy="2443825"/>
          </a:xfrm>
        </p:grpSpPr>
        <p:pic>
          <p:nvPicPr>
            <p:cNvPr id="7" name="Picture 4 2">
              <a:extLst>
                <a:ext uri="{FF2B5EF4-FFF2-40B4-BE49-F238E27FC236}">
                  <a16:creationId xmlns:a16="http://schemas.microsoft.com/office/drawing/2014/main" id="{96DFD37F-E7C9-2BA6-7409-A68BE7BA40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0231" y="2209020"/>
              <a:ext cx="1019532" cy="2339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5F39E99-16BA-A0EB-E42E-DA8C9A58BDCE}"/>
                </a:ext>
              </a:extLst>
            </p:cNvPr>
            <p:cNvSpPr txBox="1"/>
            <p:nvPr/>
          </p:nvSpPr>
          <p:spPr>
            <a:xfrm>
              <a:off x="9270115" y="2104541"/>
              <a:ext cx="4635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200" dirty="0">
                  <a:solidFill>
                    <a:srgbClr val="00B050"/>
                  </a:solidFill>
                </a:rPr>
                <a:t>B</a:t>
              </a:r>
              <a:endParaRPr lang="ja-JP" altLang="en-US" sz="3200" dirty="0">
                <a:solidFill>
                  <a:srgbClr val="00B050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F0E42D9-D547-C89E-EAE7-CD93CCB8ACF6}"/>
              </a:ext>
            </a:extLst>
          </p:cNvPr>
          <p:cNvSpPr txBox="1"/>
          <p:nvPr/>
        </p:nvSpPr>
        <p:spPr>
          <a:xfrm>
            <a:off x="320564" y="922996"/>
            <a:ext cx="5198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- Ideal MHD (well-known)</a:t>
            </a:r>
            <a:endParaRPr kumimoji="1" lang="ja-JP" altLang="en-US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953F11-8D14-B277-646F-DEA237A556FE}"/>
              </a:ext>
            </a:extLst>
          </p:cNvPr>
          <p:cNvSpPr txBox="1"/>
          <p:nvPr/>
        </p:nvSpPr>
        <p:spPr>
          <a:xfrm>
            <a:off x="868166" y="1691668"/>
            <a:ext cx="6001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Alfven waves and Magneto-sonic waves</a:t>
            </a:r>
            <a:endParaRPr kumimoji="1" lang="ja-JP" alt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DDD60-8BB9-A15D-D0C9-0065152CC6E4}"/>
              </a:ext>
            </a:extLst>
          </p:cNvPr>
          <p:cNvSpPr txBox="1"/>
          <p:nvPr/>
        </p:nvSpPr>
        <p:spPr>
          <a:xfrm>
            <a:off x="262876" y="2932799"/>
            <a:ext cx="10815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- First-order MHD (Not known due to strong anisotropy) </a:t>
            </a:r>
            <a:endParaRPr kumimoji="1" lang="ja-JP" altLang="en-US" sz="3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C34681E-F3C4-4EE4-FC54-F72B187ED324}"/>
              </a:ext>
            </a:extLst>
          </p:cNvPr>
          <p:cNvGrpSpPr/>
          <p:nvPr/>
        </p:nvGrpSpPr>
        <p:grpSpPr>
          <a:xfrm>
            <a:off x="9606352" y="1080986"/>
            <a:ext cx="2265084" cy="1280008"/>
            <a:chOff x="5292080" y="5127356"/>
            <a:chExt cx="2880320" cy="162768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2498ABD-DC82-557C-1403-2AE56342D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92080" y="5601545"/>
              <a:ext cx="2867172" cy="635033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4085024-AF85-70F0-FED1-807702888CC4}"/>
                </a:ext>
              </a:extLst>
            </p:cNvPr>
            <p:cNvCxnSpPr>
              <a:cxnSpLocks/>
            </p:cNvCxnSpPr>
            <p:nvPr/>
          </p:nvCxnSpPr>
          <p:spPr>
            <a:xfrm>
              <a:off x="6084168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455F2FD-2E6D-6C40-D10B-76466271612D}"/>
                </a:ext>
              </a:extLst>
            </p:cNvPr>
            <p:cNvCxnSpPr>
              <a:cxnSpLocks/>
            </p:cNvCxnSpPr>
            <p:nvPr/>
          </p:nvCxnSpPr>
          <p:spPr>
            <a:xfrm>
              <a:off x="6012160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02ABF21-FBF5-E25E-F9ED-48DC7E4242D1}"/>
                </a:ext>
              </a:extLst>
            </p:cNvPr>
            <p:cNvCxnSpPr>
              <a:cxnSpLocks/>
            </p:cNvCxnSpPr>
            <p:nvPr/>
          </p:nvCxnSpPr>
          <p:spPr>
            <a:xfrm>
              <a:off x="6156176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7051A73-04F5-F8F7-6851-060A2B674A8D}"/>
                </a:ext>
              </a:extLst>
            </p:cNvPr>
            <p:cNvCxnSpPr>
              <a:cxnSpLocks/>
            </p:cNvCxnSpPr>
            <p:nvPr/>
          </p:nvCxnSpPr>
          <p:spPr>
            <a:xfrm>
              <a:off x="7380312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F1903AA-B087-FA34-BE09-8EB4232CE2E0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9BAA687-A7D7-DC47-5D46-F126DC82597F}"/>
                </a:ext>
              </a:extLst>
            </p:cNvPr>
            <p:cNvCxnSpPr>
              <a:cxnSpLocks/>
            </p:cNvCxnSpPr>
            <p:nvPr/>
          </p:nvCxnSpPr>
          <p:spPr>
            <a:xfrm>
              <a:off x="7452320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1A74752-0E81-AB60-5371-8E8B616868AF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72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69B2405-F4CE-D74B-FDFD-A24F7A9A1EA3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1396C06-C661-FDEE-5459-56DE1EE35013}"/>
                </a:ext>
              </a:extLst>
            </p:cNvPr>
            <p:cNvCxnSpPr>
              <a:cxnSpLocks/>
            </p:cNvCxnSpPr>
            <p:nvPr/>
          </p:nvCxnSpPr>
          <p:spPr>
            <a:xfrm>
              <a:off x="7164288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DFB4BFF-D31A-2342-D878-30C236A7E278}"/>
                </a:ext>
              </a:extLst>
            </p:cNvPr>
            <p:cNvCxnSpPr>
              <a:cxnSpLocks/>
            </p:cNvCxnSpPr>
            <p:nvPr/>
          </p:nvCxnSpPr>
          <p:spPr>
            <a:xfrm>
              <a:off x="6300192" y="5140222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FCE9106-ADEE-E508-74A4-CDA06F784D01}"/>
                </a:ext>
              </a:extLst>
            </p:cNvPr>
            <p:cNvCxnSpPr>
              <a:cxnSpLocks/>
            </p:cNvCxnSpPr>
            <p:nvPr/>
          </p:nvCxnSpPr>
          <p:spPr>
            <a:xfrm>
              <a:off x="6733857" y="5133789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19C3775-8D18-5EB3-9879-06C1F8671DC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584804" y="5147457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CBC8B52-CF2E-1169-21E7-972E358963D1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656812" y="5147457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C834184-9C86-90F0-932B-8CE012DB800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512796" y="5147457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2A0CBAD-E509-24E6-CE0B-10A850C1F46B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944844" y="5147457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AC7CA9A-A0AA-6ADA-65DB-EDC91CA82AB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800828" y="5147457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6BC7D9B-A7DC-00EF-2465-7B58CAD691B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172400" y="5153890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6FB514B-2DBE-1E21-F1D7-441CDAC18FEA}"/>
                </a:ext>
              </a:extLst>
            </p:cNvPr>
            <p:cNvCxnSpPr>
              <a:cxnSpLocks/>
            </p:cNvCxnSpPr>
            <p:nvPr/>
          </p:nvCxnSpPr>
          <p:spPr>
            <a:xfrm>
              <a:off x="5899191" y="5133789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7FEFBA3-BE2E-9D56-DA71-BE8075FE6FDB}"/>
                </a:ext>
              </a:extLst>
            </p:cNvPr>
            <p:cNvCxnSpPr>
              <a:cxnSpLocks/>
            </p:cNvCxnSpPr>
            <p:nvPr/>
          </p:nvCxnSpPr>
          <p:spPr>
            <a:xfrm>
              <a:off x="5827183" y="5133789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021DCCB-82CF-103F-8275-3E7F82EFDB8D}"/>
                </a:ext>
              </a:extLst>
            </p:cNvPr>
            <p:cNvCxnSpPr>
              <a:cxnSpLocks/>
            </p:cNvCxnSpPr>
            <p:nvPr/>
          </p:nvCxnSpPr>
          <p:spPr>
            <a:xfrm>
              <a:off x="5971199" y="5133789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7C58BB7-4323-BD1A-A9BC-D44BB3FDEEC2}"/>
                </a:ext>
              </a:extLst>
            </p:cNvPr>
            <p:cNvCxnSpPr>
              <a:cxnSpLocks/>
            </p:cNvCxnSpPr>
            <p:nvPr/>
          </p:nvCxnSpPr>
          <p:spPr>
            <a:xfrm>
              <a:off x="5539151" y="5133789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D7630D3-A156-A215-6338-509990856A86}"/>
                </a:ext>
              </a:extLst>
            </p:cNvPr>
            <p:cNvCxnSpPr>
              <a:cxnSpLocks/>
            </p:cNvCxnSpPr>
            <p:nvPr/>
          </p:nvCxnSpPr>
          <p:spPr>
            <a:xfrm>
              <a:off x="5683167" y="5133789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E282362-E34E-F832-D0D2-3C0BB8CA8778}"/>
                </a:ext>
              </a:extLst>
            </p:cNvPr>
            <p:cNvCxnSpPr>
              <a:cxnSpLocks/>
            </p:cNvCxnSpPr>
            <p:nvPr/>
          </p:nvCxnSpPr>
          <p:spPr>
            <a:xfrm>
              <a:off x="5292080" y="5127356"/>
              <a:ext cx="0" cy="16011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6A82639-E206-CB5A-241A-300D989AA4DD}"/>
              </a:ext>
            </a:extLst>
          </p:cNvPr>
          <p:cNvSpPr txBox="1"/>
          <p:nvPr/>
        </p:nvSpPr>
        <p:spPr>
          <a:xfrm>
            <a:off x="11371724" y="501602"/>
            <a:ext cx="46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B050"/>
                </a:solidFill>
              </a:rPr>
              <a:t>B</a:t>
            </a:r>
            <a:endParaRPr lang="ja-JP" altLang="en-US" sz="3200" dirty="0">
              <a:solidFill>
                <a:srgbClr val="00B05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3914DB2-440F-40C4-ADAE-873C601CEFAA}"/>
              </a:ext>
            </a:extLst>
          </p:cNvPr>
          <p:cNvSpPr txBox="1"/>
          <p:nvPr/>
        </p:nvSpPr>
        <p:spPr>
          <a:xfrm>
            <a:off x="8496121" y="2527346"/>
            <a:ext cx="3305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00B050"/>
                </a:solidFill>
              </a:rPr>
              <a:t>Magnetic tension and pressure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B45B6E-93D5-3FB1-FA10-75B358E0B03B}"/>
              </a:ext>
            </a:extLst>
          </p:cNvPr>
          <p:cNvGrpSpPr/>
          <p:nvPr/>
        </p:nvGrpSpPr>
        <p:grpSpPr>
          <a:xfrm>
            <a:off x="9006033" y="3738378"/>
            <a:ext cx="2705740" cy="2724890"/>
            <a:chOff x="8727897" y="4005506"/>
            <a:chExt cx="2705740" cy="2724890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A76EF6FC-8EDA-CB6C-C42F-5B80B95638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27897" y="5599416"/>
              <a:ext cx="2705740" cy="205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4D66CA2-74DF-8290-9105-1156FB37C0BC}"/>
                </a:ext>
              </a:extLst>
            </p:cNvPr>
            <p:cNvCxnSpPr/>
            <p:nvPr/>
          </p:nvCxnSpPr>
          <p:spPr>
            <a:xfrm flipH="1" flipV="1">
              <a:off x="9824936" y="4053155"/>
              <a:ext cx="48529" cy="26772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DE391DD4-9740-2B9B-8FDA-2245F4C66D62}"/>
                </a:ext>
              </a:extLst>
            </p:cNvPr>
            <p:cNvCxnSpPr/>
            <p:nvPr/>
          </p:nvCxnSpPr>
          <p:spPr>
            <a:xfrm flipV="1">
              <a:off x="8955363" y="4839128"/>
              <a:ext cx="2034326" cy="143838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Arrow: Up 42">
              <a:extLst>
                <a:ext uri="{FF2B5EF4-FFF2-40B4-BE49-F238E27FC236}">
                  <a16:creationId xmlns:a16="http://schemas.microsoft.com/office/drawing/2014/main" id="{0FD5BC00-21D6-6052-BDA1-FA13A9D79FB5}"/>
                </a:ext>
              </a:extLst>
            </p:cNvPr>
            <p:cNvSpPr/>
            <p:nvPr/>
          </p:nvSpPr>
          <p:spPr>
            <a:xfrm>
              <a:off x="9592346" y="4371651"/>
              <a:ext cx="513708" cy="1248313"/>
            </a:xfrm>
            <a:prstGeom prst="up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</a:t>
              </a:r>
              <a:endParaRPr kumimoji="1" lang="ja-JP" altLang="en-US" dirty="0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96DCF41-4B19-5AF2-4B2D-2D37D366B6C1}"/>
                </a:ext>
              </a:extLst>
            </p:cNvPr>
            <p:cNvCxnSpPr>
              <a:stCxn id="43" idx="2"/>
            </p:cNvCxnSpPr>
            <p:nvPr/>
          </p:nvCxnSpPr>
          <p:spPr>
            <a:xfrm flipV="1">
              <a:off x="9849200" y="4485426"/>
              <a:ext cx="805101" cy="1134538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theta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6C8AC37F-8F29-2F69-E8D8-003AC1C83BEC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4209" y="4505974"/>
              <a:ext cx="193399" cy="328777"/>
            </a:xfrm>
            <a:prstGeom prst="rect">
              <a:avLst/>
            </a:prstGeom>
          </p:spPr>
        </p:pic>
        <p:pic>
          <p:nvPicPr>
            <p:cNvPr id="50" name="Picture 49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lue{k}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D9785764-BFCD-3172-5DFF-F0E83A4F4B44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1581" y="4005506"/>
              <a:ext cx="284414" cy="437847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74F1B34E-A032-7D63-6D17-A7B16C100ABE}"/>
              </a:ext>
            </a:extLst>
          </p:cNvPr>
          <p:cNvSpPr txBox="1"/>
          <p:nvPr/>
        </p:nvSpPr>
        <p:spPr>
          <a:xfrm>
            <a:off x="847535" y="3823493"/>
            <a:ext cx="690926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Solutions had been known </a:t>
            </a:r>
            <a:r>
              <a:rPr lang="en-US" altLang="ja-JP" sz="2800" u="sng" dirty="0"/>
              <a:t>only at θ = 0 or π/2</a:t>
            </a:r>
            <a:r>
              <a:rPr lang="en-US" altLang="ja-JP" sz="2800" dirty="0"/>
              <a:t>.</a:t>
            </a:r>
          </a:p>
          <a:p>
            <a:endParaRPr lang="en-US" altLang="ja-JP" sz="2800" dirty="0"/>
          </a:p>
          <a:p>
            <a:r>
              <a:rPr lang="en-US" altLang="ja-JP" sz="2800" dirty="0"/>
              <a:t>Moreover, there was </a:t>
            </a:r>
            <a:r>
              <a:rPr lang="en-US" altLang="ja-JP" sz="2800" u="sng" dirty="0"/>
              <a:t>disagreement </a:t>
            </a:r>
          </a:p>
          <a:p>
            <a:r>
              <a:rPr lang="en-US" altLang="ja-JP" sz="2800" dirty="0"/>
              <a:t>between those known solutions at θ = π/2.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9F749BF-21B7-20FB-DC59-D76C21DFF0B1}"/>
              </a:ext>
            </a:extLst>
          </p:cNvPr>
          <p:cNvGrpSpPr/>
          <p:nvPr/>
        </p:nvGrpSpPr>
        <p:grpSpPr>
          <a:xfrm>
            <a:off x="1285421" y="6084066"/>
            <a:ext cx="7295669" cy="646331"/>
            <a:chOff x="1078788" y="5954344"/>
            <a:chExt cx="7295669" cy="64633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1C14688-AFB5-1C8B-2139-34FF65EEA451}"/>
                </a:ext>
              </a:extLst>
            </p:cNvPr>
            <p:cNvSpPr txBox="1"/>
            <p:nvPr/>
          </p:nvSpPr>
          <p:spPr>
            <a:xfrm>
              <a:off x="1078788" y="5954344"/>
              <a:ext cx="28456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/>
                <a:t>Grozdanov</a:t>
              </a:r>
              <a:r>
                <a:rPr kumimoji="1" lang="en-US" altLang="ja-JP" dirty="0"/>
                <a:t> et al. (2017)</a:t>
              </a:r>
            </a:p>
            <a:p>
              <a:r>
                <a:rPr lang="en-US" altLang="ja-JP" dirty="0"/>
                <a:t>Armas and </a:t>
              </a:r>
              <a:r>
                <a:rPr lang="en-US" altLang="ja-JP" dirty="0" err="1"/>
                <a:t>Camilloni</a:t>
              </a:r>
              <a:r>
                <a:rPr lang="en-US" altLang="ja-JP" dirty="0"/>
                <a:t> (2022)</a:t>
              </a:r>
              <a:endParaRPr kumimoji="1" lang="ja-JP" altLang="en-US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EC145F0-5293-E428-28EE-36CA1AAB0FB1}"/>
                </a:ext>
              </a:extLst>
            </p:cNvPr>
            <p:cNvSpPr txBox="1"/>
            <p:nvPr/>
          </p:nvSpPr>
          <p:spPr>
            <a:xfrm>
              <a:off x="5374918" y="5990485"/>
              <a:ext cx="29995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Hernandez and </a:t>
              </a:r>
              <a:r>
                <a:rPr kumimoji="1" lang="en-US" altLang="ja-JP" dirty="0" err="1"/>
                <a:t>Kovtun</a:t>
              </a:r>
              <a:r>
                <a:rPr kumimoji="1" lang="en-US" altLang="ja-JP" dirty="0"/>
                <a:t> (2017)</a:t>
              </a:r>
              <a:endParaRPr kumimoji="1" lang="ja-JP" altLang="en-US" dirty="0"/>
            </a:p>
          </p:txBody>
        </p:sp>
        <p:sp>
          <p:nvSpPr>
            <p:cNvPr id="56" name="Arrow: Left-Right 55">
              <a:extLst>
                <a:ext uri="{FF2B5EF4-FFF2-40B4-BE49-F238E27FC236}">
                  <a16:creationId xmlns:a16="http://schemas.microsoft.com/office/drawing/2014/main" id="{C1C80AEA-A414-8909-509D-48797A805DB7}"/>
                </a:ext>
              </a:extLst>
            </p:cNvPr>
            <p:cNvSpPr/>
            <p:nvPr/>
          </p:nvSpPr>
          <p:spPr>
            <a:xfrm>
              <a:off x="4258694" y="6172505"/>
              <a:ext cx="815650" cy="374624"/>
            </a:xfrm>
            <a:prstGeom prst="leftRightArrow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0A8B3562-06B4-753A-92CC-A40710470132}"/>
              </a:ext>
            </a:extLst>
          </p:cNvPr>
          <p:cNvSpPr txBox="1"/>
          <p:nvPr/>
        </p:nvSpPr>
        <p:spPr>
          <a:xfrm>
            <a:off x="2922799" y="127603"/>
            <a:ext cx="4860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An issue in preceding works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523234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C5CDD55-3CDC-7D17-0BBF-BF07A282E8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2789" y="3831384"/>
            <a:ext cx="9144000" cy="26939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CF648E-3976-90AF-8342-FA6B82BDDE9B}"/>
              </a:ext>
            </a:extLst>
          </p:cNvPr>
          <p:cNvSpPr txBox="1"/>
          <p:nvPr/>
        </p:nvSpPr>
        <p:spPr>
          <a:xfrm>
            <a:off x="4521950" y="157385"/>
            <a:ext cx="3334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/>
              <a:t>“Critical angle”</a:t>
            </a:r>
            <a:endParaRPr lang="ja-JP" alt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076258-28EF-59D9-6BB2-E5AA5DD73FF1}"/>
              </a:ext>
            </a:extLst>
          </p:cNvPr>
          <p:cNvSpPr txBox="1"/>
          <p:nvPr/>
        </p:nvSpPr>
        <p:spPr>
          <a:xfrm>
            <a:off x="2495600" y="3543400"/>
            <a:ext cx="2486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00B050"/>
                </a:solidFill>
              </a:rPr>
              <a:t>Phase velocities</a:t>
            </a:r>
            <a:endParaRPr lang="ja-JP" altLang="en-US" sz="24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E99819-B7F9-8250-1911-C2D6809546DA}"/>
              </a:ext>
            </a:extLst>
          </p:cNvPr>
          <p:cNvSpPr txBox="1"/>
          <p:nvPr/>
        </p:nvSpPr>
        <p:spPr>
          <a:xfrm>
            <a:off x="7248129" y="3543400"/>
            <a:ext cx="1986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00B050"/>
                </a:solidFill>
              </a:rPr>
              <a:t>Damping rates</a:t>
            </a:r>
            <a:endParaRPr lang="ja-JP" altLang="en-US" sz="24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08B6EA-0BBB-E94E-1ECD-A8C6F5AA3D77}"/>
              </a:ext>
            </a:extLst>
          </p:cNvPr>
          <p:cNvSpPr txBox="1"/>
          <p:nvPr/>
        </p:nvSpPr>
        <p:spPr>
          <a:xfrm>
            <a:off x="1919537" y="6437204"/>
            <a:ext cx="5556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Purely diffusive near the transverse direction.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BCCD24-F563-1351-3255-E7223A1CAF74}"/>
              </a:ext>
            </a:extLst>
          </p:cNvPr>
          <p:cNvSpPr txBox="1"/>
          <p:nvPr/>
        </p:nvSpPr>
        <p:spPr>
          <a:xfrm>
            <a:off x="7404436" y="6437204"/>
            <a:ext cx="32576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Split of the diffusion rates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D0E737A-8801-1364-63B7-EC1B3E1F7B10}"/>
              </a:ext>
            </a:extLst>
          </p:cNvPr>
          <p:cNvGrpSpPr/>
          <p:nvPr/>
        </p:nvGrpSpPr>
        <p:grpSpPr>
          <a:xfrm>
            <a:off x="12918301" y="1191627"/>
            <a:ext cx="8424936" cy="2511124"/>
            <a:chOff x="1775520" y="878194"/>
            <a:chExt cx="8424936" cy="2511124"/>
          </a:xfrm>
        </p:grpSpPr>
        <p:pic>
          <p:nvPicPr>
            <p:cNvPr id="15" name="Picture 14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omega_+  \= - i k^2 \rho'_\parallel&#10;- i \Big( ( \rho'_\perp - \rho'_\para) k^2&#10;+ \frac{v_A^2}{\eta'_\perp - \rho'_\para} \Big)&#10;\cos^2\theta+\order(\cos^4\theta) , &#10;\nnb&#10;\omega_- \=&#10;- i k^2 \eta'_\perp&#10;- i \Big( (\eta'_\para - \eta'_\perp) k^2&#10;-\frac{ v_A^2}{\eta'_\perp- \rho'_\para}\Big)\cos^2\theta+\order(\cos^4\theta)&#10;%,\quad |\cos\theta| &lt; \hat{k} 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4DD44559-CB85-F72C-456B-5D172775819F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5800" y="1498288"/>
              <a:ext cx="5904656" cy="1220515"/>
            </a:xfrm>
            <a:prstGeom prst="rect">
              <a:avLst/>
            </a:prstGeom>
          </p:spPr>
        </p:pic>
        <p:pic>
          <p:nvPicPr>
            <p:cNvPr id="7" name="Picture 6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{\rm For} \quad |\cos\theta| &lt; \hat{k} :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29EA23B7-B584-816F-CCC7-E1C4D595A00D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5520" y="1587920"/>
              <a:ext cx="1900190" cy="306286"/>
            </a:xfrm>
            <a:prstGeom prst="rect">
              <a:avLst/>
            </a:prstGeom>
          </p:spPr>
        </p:pic>
        <p:pic>
          <p:nvPicPr>
            <p:cNvPr id="25" name="Picture 24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cgd{Small cosine expansion }  &#10;$\quad \not  \leftrightarrow \quad$ Dotted lines: Small k expansion&#10;&#10;\com{Without any expansion}&#10;&#10;&#10;\end{document}&#10;&#10;" title="IguanaTex Bitmap Display">
              <a:extLst>
                <a:ext uri="{FF2B5EF4-FFF2-40B4-BE49-F238E27FC236}">
                  <a16:creationId xmlns:a16="http://schemas.microsoft.com/office/drawing/2014/main" id="{C6E9544B-A1D3-E2C0-F383-D9739FE12A68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7416" y="2852937"/>
              <a:ext cx="7082666" cy="53638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92D947E-799E-BB96-70F0-F8A5E1A48DA8}"/>
                </a:ext>
              </a:extLst>
            </p:cNvPr>
            <p:cNvSpPr txBox="1"/>
            <p:nvPr/>
          </p:nvSpPr>
          <p:spPr>
            <a:xfrm>
              <a:off x="2868409" y="878194"/>
              <a:ext cx="71481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Trig. functions serve as another small parameter.</a:t>
              </a:r>
              <a:endParaRPr lang="ja-JP" altLang="en-US" sz="2400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3E217B0-7428-B11F-B9C9-CBE9C3A13C08}"/>
              </a:ext>
            </a:extLst>
          </p:cNvPr>
          <p:cNvSpPr txBox="1"/>
          <p:nvPr/>
        </p:nvSpPr>
        <p:spPr>
          <a:xfrm>
            <a:off x="8579089" y="332656"/>
            <a:ext cx="35442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Fang, KH, Hu, 2402.18601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A09445-70DA-963D-1511-CD3B0154C0EA}"/>
              </a:ext>
            </a:extLst>
          </p:cNvPr>
          <p:cNvSpPr txBox="1"/>
          <p:nvPr/>
        </p:nvSpPr>
        <p:spPr>
          <a:xfrm>
            <a:off x="2495600" y="949783"/>
            <a:ext cx="6970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Solutions at </a:t>
            </a:r>
            <a:r>
              <a:rPr lang="en-US" altLang="ja-JP" sz="2400" dirty="0"/>
              <a:t>θ = 0 and π/2 are not smoothly connected.</a:t>
            </a:r>
          </a:p>
        </p:txBody>
      </p:sp>
      <p:pic>
        <p:nvPicPr>
          <p:cNvPr id="21" name="Picture 20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omega = \pm v k - i \Gamma k^2 &#10;+ O(\frac{k^n}{\cos^n\theta})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7F20E5CF-395E-21B8-16FC-254E482E5E3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94" y="1683153"/>
            <a:ext cx="4270906" cy="7056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6B15094-75CE-89CE-99CF-BDEC663C3CB3}"/>
              </a:ext>
            </a:extLst>
          </p:cNvPr>
          <p:cNvSpPr txBox="1"/>
          <p:nvPr/>
        </p:nvSpPr>
        <p:spPr>
          <a:xfrm>
            <a:off x="5304566" y="1701763"/>
            <a:ext cx="68187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B0F0"/>
                </a:solidFill>
              </a:rPr>
              <a:t>Small k expansion breaks down due to the anisotropy.</a:t>
            </a:r>
            <a:endParaRPr lang="en-US" altLang="ja-JP" sz="2400" dirty="0">
              <a:solidFill>
                <a:srgbClr val="00B0F0"/>
              </a:solidFill>
            </a:endParaRPr>
          </a:p>
          <a:p>
            <a:r>
              <a:rPr lang="en-US" altLang="ja-JP" sz="2400" dirty="0">
                <a:solidFill>
                  <a:srgbClr val="00B0F0"/>
                </a:solidFill>
                <a:sym typeface="Wingdings" panose="05000000000000000000" pitchFamily="2" charset="2"/>
              </a:rPr>
              <a:t> Small k and cos θ limit do not commute.</a:t>
            </a:r>
            <a:endParaRPr kumimoji="1" lang="en-US" altLang="ja-JP" sz="2400" dirty="0">
              <a:solidFill>
                <a:srgbClr val="00B0F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4DE2BD-7F77-AB40-0699-2F20C6D26410}"/>
              </a:ext>
            </a:extLst>
          </p:cNvPr>
          <p:cNvSpPr txBox="1"/>
          <p:nvPr/>
        </p:nvSpPr>
        <p:spPr>
          <a:xfrm>
            <a:off x="9531126" y="5439501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Small k limit first</a:t>
            </a:r>
            <a:endParaRPr kumimoji="1" lang="ja-JP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2AC94C-2D94-367B-E371-2A7699933CDD}"/>
              </a:ext>
            </a:extLst>
          </p:cNvPr>
          <p:cNvSpPr txBox="1"/>
          <p:nvPr/>
        </p:nvSpPr>
        <p:spPr>
          <a:xfrm>
            <a:off x="9897596" y="4667137"/>
            <a:ext cx="218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Small cos θ limit first</a:t>
            </a:r>
            <a:endParaRPr kumimoji="1" lang="ja-JP" altLang="en-US" dirty="0"/>
          </a:p>
        </p:txBody>
      </p:sp>
      <p:pic>
        <p:nvPicPr>
          <p:cNvPr id="27" name="Picture 26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cgd{Small cosine expansion }  &#10;$\quad \not = \quad$ Small k expansion (Dotted lines)&#10;&#10;\com{Without any expansion}&#10;&#10;&#10;\end{document}&#10;&#10;" title="IguanaTex Bitmap Display">
            <a:extLst>
              <a:ext uri="{FF2B5EF4-FFF2-40B4-BE49-F238E27FC236}">
                <a16:creationId xmlns:a16="http://schemas.microsoft.com/office/drawing/2014/main" id="{F7F2B78A-AB84-6DA9-A4A0-1C231599CD3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202" y="2820744"/>
            <a:ext cx="7105522" cy="54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092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\omega \= -   i \Gamma_\perp - i  \frac{\gam_\perp}{h} k_\perp^2 &#10;\nnb&#10;\omega \= -   i \Gamma_\para &#10;- i  \frac{ (\gam_\para - \xi)^2 }{h \gam_\para} k_\para^2&#10;\nnb&#10;\omega \=   - i  \Gamma_\para - i  w_3 k^2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513ABB96-9138-4C79-A95F-888BB721190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934" y="1475231"/>
            <a:ext cx="4607458" cy="2413537"/>
          </a:xfrm>
          <a:prstGeom prst="rect">
            <a:avLst/>
          </a:prstGeom>
        </p:spPr>
      </p:pic>
      <p:pic>
        <p:nvPicPr>
          <p:cNvPr id="36" name="Picture 35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&#10;\begin{eqnarray} &#10;\omega \= -   i \Gamma_\perp  &#10;\nnb&#10;\omega \= -   i \Gamma_\para 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2E61DCCC-952A-08D1-DA0B-7CDA51807B3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0640" y="4437112"/>
            <a:ext cx="1965463" cy="8664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0BD164-7EC0-3617-3BAF-A89E9EB09DF0}"/>
              </a:ext>
            </a:extLst>
          </p:cNvPr>
          <p:cNvSpPr txBox="1"/>
          <p:nvPr/>
        </p:nvSpPr>
        <p:spPr>
          <a:xfrm>
            <a:off x="1442241" y="4929001"/>
            <a:ext cx="87030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Spins are not conserved </a:t>
            </a:r>
            <a:r>
              <a:rPr lang="en-US" altLang="ja-JP" sz="2800" dirty="0">
                <a:sym typeface="Wingdings" panose="05000000000000000000" pitchFamily="2" charset="2"/>
              </a:rPr>
              <a:t> G</a:t>
            </a:r>
            <a:r>
              <a:rPr lang="en-US" altLang="ja-JP" sz="2800" dirty="0"/>
              <a:t>apped modes at k =</a:t>
            </a:r>
            <a:r>
              <a:rPr lang="en-US" altLang="ja-JP" sz="2800" dirty="0">
                <a:sym typeface="Wingdings" panose="05000000000000000000" pitchFamily="2" charset="2"/>
              </a:rPr>
              <a:t> 0.</a:t>
            </a:r>
          </a:p>
          <a:p>
            <a:r>
              <a:rPr lang="en-US" altLang="ja-JP" sz="2800" dirty="0"/>
              <a:t>All solutions are always damping</a:t>
            </a:r>
            <a:r>
              <a:rPr lang="en-US" altLang="ja-JP" sz="2800" dirty="0">
                <a:sym typeface="Wingdings" panose="05000000000000000000" pitchFamily="2" charset="2"/>
              </a:rPr>
              <a:t>.</a:t>
            </a:r>
            <a:endParaRPr lang="ja-JP" altLang="en-US" sz="2800" dirty="0"/>
          </a:p>
        </p:txBody>
      </p:sp>
      <p:pic>
        <p:nvPicPr>
          <p:cNvPr id="11" name="Picture 10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$\Gamma_{\para,\perp} = \frac{8}{\chi}\gam_{\para,\perp}$&#10;&#10;Spin susceptibility: $S^{\mu\nu} = \chi \mu^{\mu\nu}$&#10; &#10;&#10;\end{document}&#10;&#10;" title="IguanaTex Bitmap Display">
            <a:extLst>
              <a:ext uri="{FF2B5EF4-FFF2-40B4-BE49-F238E27FC236}">
                <a16:creationId xmlns:a16="http://schemas.microsoft.com/office/drawing/2014/main" id="{528BD60F-CB70-980B-ECCD-E461C370F1B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435" y="1788821"/>
            <a:ext cx="4266161" cy="702662"/>
          </a:xfrm>
          <a:prstGeom prst="rect">
            <a:avLst/>
          </a:prstGeom>
        </p:spPr>
      </p:pic>
      <p:pic>
        <p:nvPicPr>
          <p:cNvPr id="34" name="Picture 33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 \Sigma^{\mu\a\b}  &#10;= - 2 \Theta^{[\mu\nu]}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C0FA4F5B-E941-7425-1AA7-60E5175FEE0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8552" y="2852936"/>
            <a:ext cx="2265565" cy="352232"/>
          </a:xfrm>
          <a:prstGeom prst="rect">
            <a:avLst/>
          </a:prstGeom>
        </p:spPr>
      </p:pic>
      <p:pic>
        <p:nvPicPr>
          <p:cNvPr id="18" name="Picture 17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w_3 &#10;\= \frac{(\gam'_\para - \xi')^2}{\gam'_\para} &#10; \frac{ 1 - v_A^2 \cos^2 \theta}{1-v_A^2} &#10;+ 4 \xi' \frac{\sin^2 \theta }{1-v_A^2}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101C7995-870E-375C-DAD0-69FF2D407C3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435" y="3316895"/>
            <a:ext cx="4706674" cy="70266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F0816E3-5B6A-0A5A-7EE7-B00410459C7D}"/>
              </a:ext>
            </a:extLst>
          </p:cNvPr>
          <p:cNvSpPr txBox="1"/>
          <p:nvPr/>
        </p:nvSpPr>
        <p:spPr>
          <a:xfrm>
            <a:off x="3853663" y="294602"/>
            <a:ext cx="4903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Split of damping spin modes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4485090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9CA748B-2E01-26FC-A687-A9BE120280D7}"/>
              </a:ext>
            </a:extLst>
          </p:cNvPr>
          <p:cNvSpPr txBox="1"/>
          <p:nvPr/>
        </p:nvSpPr>
        <p:spPr>
          <a:xfrm>
            <a:off x="3486461" y="127199"/>
            <a:ext cx="5178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Anomalous quantum transport</a:t>
            </a:r>
            <a:endParaRPr kumimoji="1" lang="ja-JP" altLang="en-US" sz="3200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8AFCB29B-F2E1-FE73-4911-71DA208B9A80}"/>
              </a:ext>
            </a:extLst>
          </p:cNvPr>
          <p:cNvSpPr txBox="1"/>
          <p:nvPr/>
        </p:nvSpPr>
        <p:spPr>
          <a:xfrm>
            <a:off x="395994" y="3597210"/>
            <a:ext cx="42682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Spin polarization </a:t>
            </a:r>
            <a:r>
              <a:rPr kumimoji="1" lang="en-US" altLang="ja-JP" sz="2400" dirty="0"/>
              <a:t>in B or ω</a:t>
            </a:r>
          </a:p>
          <a:p>
            <a:endParaRPr lang="en-US" altLang="ja-JP" sz="2400" dirty="0"/>
          </a:p>
          <a:p>
            <a:r>
              <a:rPr kumimoji="1" lang="en-US" altLang="ja-JP" sz="2400" dirty="0">
                <a:solidFill>
                  <a:srgbClr val="4D994D"/>
                </a:solidFill>
              </a:rPr>
              <a:t>Chirality</a:t>
            </a:r>
            <a:r>
              <a:rPr kumimoji="1" lang="en-US" altLang="ja-JP" sz="2400" dirty="0"/>
              <a:t>-</a:t>
            </a:r>
            <a:r>
              <a:rPr kumimoji="1" lang="en-US" altLang="ja-JP" sz="2400" dirty="0">
                <a:solidFill>
                  <a:srgbClr val="0000FF"/>
                </a:solidFill>
              </a:rPr>
              <a:t>momentum</a:t>
            </a:r>
            <a:r>
              <a:rPr kumimoji="1" lang="en-US" altLang="ja-JP" sz="2400" dirty="0"/>
              <a:t> locking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altLang="ja-JP" sz="2400" dirty="0">
                <a:sym typeface="Wingdings" panose="05000000000000000000" pitchFamily="2" charset="2"/>
              </a:rPr>
              <a:t>Finite currents when one of chirality</a:t>
            </a:r>
            <a:r>
              <a:rPr lang="ja-JP" altLang="en-US" sz="2400" dirty="0">
                <a:sym typeface="Wingdings" panose="05000000000000000000" pitchFamily="2" charset="2"/>
              </a:rPr>
              <a:t> </a:t>
            </a:r>
            <a:r>
              <a:rPr lang="en-US" altLang="ja-JP" sz="2400" dirty="0">
                <a:sym typeface="Wingdings" panose="05000000000000000000" pitchFamily="2" charset="2"/>
              </a:rPr>
              <a:t>is</a:t>
            </a:r>
            <a:r>
              <a:rPr lang="ja-JP" altLang="en-US" sz="2400" dirty="0">
                <a:sym typeface="Wingdings" panose="05000000000000000000" pitchFamily="2" charset="2"/>
              </a:rPr>
              <a:t> </a:t>
            </a:r>
            <a:r>
              <a:rPr lang="en-US" altLang="ja-JP" sz="2400" dirty="0">
                <a:sym typeface="Wingdings" panose="05000000000000000000" pitchFamily="2" charset="2"/>
              </a:rPr>
              <a:t>favored.</a:t>
            </a:r>
          </a:p>
        </p:txBody>
      </p:sp>
      <p:pic>
        <p:nvPicPr>
          <p:cNvPr id="212" name="Picture 211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h =  \hat \bp \cdot  \bsig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D0380662-ECC3-6D02-A346-EE3C4044624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289" y="2031401"/>
            <a:ext cx="2728653" cy="636260"/>
          </a:xfrm>
          <a:prstGeom prst="rect">
            <a:avLst/>
          </a:prstGeom>
        </p:spPr>
      </p:pic>
      <p:pic>
        <p:nvPicPr>
          <p:cNvPr id="259" name="Picture 25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mu_A = (\mu_R - \mu_L)/2 , \quad &#10;\mu= (\mu_R + \mu_L)/2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64BB16B3-8D44-5AB2-F67C-A01AD506A38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674" y="6320306"/>
            <a:ext cx="6172493" cy="369332"/>
          </a:xfrm>
          <a:prstGeom prst="rect">
            <a:avLst/>
          </a:prstGeom>
        </p:spPr>
      </p:pic>
      <p:grpSp>
        <p:nvGrpSpPr>
          <p:cNvPr id="275" name="Group 274">
            <a:extLst>
              <a:ext uri="{FF2B5EF4-FFF2-40B4-BE49-F238E27FC236}">
                <a16:creationId xmlns:a16="http://schemas.microsoft.com/office/drawing/2014/main" id="{A18EC80D-D9D3-D53A-E7E6-878E321E531E}"/>
              </a:ext>
            </a:extLst>
          </p:cNvPr>
          <p:cNvGrpSpPr/>
          <p:nvPr/>
        </p:nvGrpSpPr>
        <p:grpSpPr>
          <a:xfrm>
            <a:off x="9373355" y="3513453"/>
            <a:ext cx="1304907" cy="1309785"/>
            <a:chOff x="8808276" y="3599649"/>
            <a:chExt cx="1304907" cy="1309785"/>
          </a:xfrm>
        </p:grpSpPr>
        <p:sp>
          <p:nvSpPr>
            <p:cNvPr id="81" name="Arrow: Circular 80">
              <a:extLst>
                <a:ext uri="{FF2B5EF4-FFF2-40B4-BE49-F238E27FC236}">
                  <a16:creationId xmlns:a16="http://schemas.microsoft.com/office/drawing/2014/main" id="{4E70E911-B975-6B66-F875-A4569A0ADD2D}"/>
                </a:ext>
              </a:extLst>
            </p:cNvPr>
            <p:cNvSpPr/>
            <p:nvPr/>
          </p:nvSpPr>
          <p:spPr>
            <a:xfrm rot="4798199">
              <a:off x="8805837" y="3602088"/>
              <a:ext cx="1309785" cy="1304907"/>
            </a:xfrm>
            <a:prstGeom prst="circularArrow">
              <a:avLst>
                <a:gd name="adj1" fmla="val 12500"/>
                <a:gd name="adj2" fmla="val 925417"/>
                <a:gd name="adj3" fmla="val 20457681"/>
                <a:gd name="adj4" fmla="val 1793864"/>
                <a:gd name="adj5" fmla="val 12500"/>
              </a:avLst>
            </a:prstGeom>
            <a:solidFill>
              <a:srgbClr val="00B0F0">
                <a:alpha val="72941"/>
              </a:srgbClr>
            </a:solidFill>
            <a:ln>
              <a:noFill/>
            </a:ln>
            <a:scene3d>
              <a:camera prst="perspectiveRelaxed" fov="2100000">
                <a:rot lat="18086278" lon="21391497" rev="4997542"/>
              </a:camera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8751778F-9472-8B5A-ACE8-DF86D8010018}"/>
                </a:ext>
              </a:extLst>
            </p:cNvPr>
            <p:cNvGrpSpPr/>
            <p:nvPr/>
          </p:nvGrpSpPr>
          <p:grpSpPr>
            <a:xfrm rot="1021620">
              <a:off x="8975992" y="3616254"/>
              <a:ext cx="311762" cy="527228"/>
              <a:chOff x="8335829" y="1390104"/>
              <a:chExt cx="280572" cy="474482"/>
            </a:xfrm>
            <a:solidFill>
              <a:srgbClr val="00B0F0"/>
            </a:solidFill>
          </p:grpSpPr>
          <p:cxnSp>
            <p:nvCxnSpPr>
              <p:cNvPr id="200" name="Straight Arrow Connector 199">
                <a:extLst>
                  <a:ext uri="{FF2B5EF4-FFF2-40B4-BE49-F238E27FC236}">
                    <a16:creationId xmlns:a16="http://schemas.microsoft.com/office/drawing/2014/main" id="{AF917D00-9CBE-9A66-A60A-21EF08F582B8}"/>
                  </a:ext>
                </a:extLst>
              </p:cNvPr>
              <p:cNvCxnSpPr>
                <a:cxnSpLocks/>
              </p:cNvCxnSpPr>
              <p:nvPr/>
            </p:nvCxnSpPr>
            <p:spPr>
              <a:xfrm rot="20603976" flipV="1">
                <a:off x="8532219" y="1778676"/>
                <a:ext cx="671" cy="85910"/>
              </a:xfrm>
              <a:prstGeom prst="straightConnector1">
                <a:avLst/>
              </a:prstGeom>
              <a:grpFill/>
              <a:ln w="38100" cap="rnd" cmpd="sng" algn="ctr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7B6B1CBD-0EEE-6CBC-91F5-9DAC075F2A3A}"/>
                  </a:ext>
                </a:extLst>
              </p:cNvPr>
              <p:cNvSpPr/>
              <p:nvPr/>
            </p:nvSpPr>
            <p:spPr>
              <a:xfrm rot="20603976">
                <a:off x="8335829" y="1505418"/>
                <a:ext cx="280572" cy="282050"/>
              </a:xfrm>
              <a:prstGeom prst="ellipse">
                <a:avLst/>
              </a:prstGeom>
              <a:grpFill/>
              <a:ln w="19050" cap="rnd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algn="ctr" defTabSz="829452">
                  <a:defRPr/>
                </a:pPr>
                <a:endParaRPr lang="ja-JP" altLang="en-US" sz="1633" kern="0" dirty="0">
                  <a:solidFill>
                    <a:prstClr val="white"/>
                  </a:solidFill>
                  <a:latin typeface="Trebuchet MS" panose="020B0603020202020204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202" name="Straight Arrow Connector 201">
                <a:extLst>
                  <a:ext uri="{FF2B5EF4-FFF2-40B4-BE49-F238E27FC236}">
                    <a16:creationId xmlns:a16="http://schemas.microsoft.com/office/drawing/2014/main" id="{2B9F7E65-EE3B-CEC3-49A6-2B618BD42195}"/>
                  </a:ext>
                </a:extLst>
              </p:cNvPr>
              <p:cNvCxnSpPr>
                <a:cxnSpLocks/>
              </p:cNvCxnSpPr>
              <p:nvPr/>
            </p:nvCxnSpPr>
            <p:spPr>
              <a:xfrm rot="20603976" flipV="1">
                <a:off x="8420716" y="1390104"/>
                <a:ext cx="0" cy="141023"/>
              </a:xfrm>
              <a:prstGeom prst="straightConnector1">
                <a:avLst/>
              </a:prstGeom>
              <a:grpFill/>
              <a:ln w="38100" cap="rnd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9240CE3B-A9CE-FC89-46E2-B3E98A0E7C73}"/>
                </a:ext>
              </a:extLst>
            </p:cNvPr>
            <p:cNvGrpSpPr/>
            <p:nvPr/>
          </p:nvGrpSpPr>
          <p:grpSpPr>
            <a:xfrm rot="9903671" flipV="1">
              <a:off x="9607591" y="3637438"/>
              <a:ext cx="311762" cy="527228"/>
              <a:chOff x="8335829" y="1390104"/>
              <a:chExt cx="280572" cy="474482"/>
            </a:xfrm>
            <a:solidFill>
              <a:schemeClr val="accent5">
                <a:lumMod val="40000"/>
                <a:lumOff val="60000"/>
              </a:schemeClr>
            </a:solidFill>
          </p:grpSpPr>
          <p:cxnSp>
            <p:nvCxnSpPr>
              <p:cNvPr id="204" name="Straight Arrow Connector 203">
                <a:extLst>
                  <a:ext uri="{FF2B5EF4-FFF2-40B4-BE49-F238E27FC236}">
                    <a16:creationId xmlns:a16="http://schemas.microsoft.com/office/drawing/2014/main" id="{D007FF2E-E803-2F34-53A5-05952D6E0206}"/>
                  </a:ext>
                </a:extLst>
              </p:cNvPr>
              <p:cNvCxnSpPr>
                <a:cxnSpLocks/>
              </p:cNvCxnSpPr>
              <p:nvPr/>
            </p:nvCxnSpPr>
            <p:spPr>
              <a:xfrm rot="20603976" flipV="1">
                <a:off x="8532219" y="1778676"/>
                <a:ext cx="671" cy="85910"/>
              </a:xfrm>
              <a:prstGeom prst="straightConnector1">
                <a:avLst/>
              </a:prstGeom>
              <a:grpFill/>
              <a:ln w="38100" cap="rnd" cmpd="sng" algn="ctr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8F843D6B-4B01-E16D-4544-5A91AE8B3C79}"/>
                  </a:ext>
                </a:extLst>
              </p:cNvPr>
              <p:cNvSpPr/>
              <p:nvPr/>
            </p:nvSpPr>
            <p:spPr>
              <a:xfrm rot="20603976">
                <a:off x="8335829" y="1505418"/>
                <a:ext cx="280572" cy="282050"/>
              </a:xfrm>
              <a:prstGeom prst="ellipse">
                <a:avLst/>
              </a:prstGeom>
              <a:grpFill/>
              <a:ln w="19050" cap="rnd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algn="ctr" defTabSz="829452">
                  <a:defRPr/>
                </a:pPr>
                <a:endParaRPr lang="ja-JP" altLang="en-US" sz="1633" kern="0" dirty="0">
                  <a:solidFill>
                    <a:prstClr val="white"/>
                  </a:solidFill>
                  <a:latin typeface="Trebuchet MS" panose="020B0603020202020204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206" name="Straight Arrow Connector 205">
                <a:extLst>
                  <a:ext uri="{FF2B5EF4-FFF2-40B4-BE49-F238E27FC236}">
                    <a16:creationId xmlns:a16="http://schemas.microsoft.com/office/drawing/2014/main" id="{13E1F21A-72C7-4820-05D3-E3070DC9A2CD}"/>
                  </a:ext>
                </a:extLst>
              </p:cNvPr>
              <p:cNvCxnSpPr>
                <a:cxnSpLocks/>
              </p:cNvCxnSpPr>
              <p:nvPr/>
            </p:nvCxnSpPr>
            <p:spPr>
              <a:xfrm rot="20603976" flipV="1">
                <a:off x="8420716" y="1390104"/>
                <a:ext cx="0" cy="141023"/>
              </a:xfrm>
              <a:prstGeom prst="straightConnector1">
                <a:avLst/>
              </a:prstGeom>
              <a:grpFill/>
              <a:ln w="38100" cap="rnd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</p:grpSp>
      </p:grpSp>
      <p:pic>
        <p:nvPicPr>
          <p:cNvPr id="253" name="Picture 252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j_{\rm CME}\propto \mu_A \bB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B255D6C9-1FCE-0656-98E5-6E9E6EFE38D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750" y="5535494"/>
            <a:ext cx="2357856" cy="369332"/>
          </a:xfrm>
          <a:prstGeom prst="rect">
            <a:avLst/>
          </a:prstGeom>
        </p:spPr>
      </p:pic>
      <p:pic>
        <p:nvPicPr>
          <p:cNvPr id="257" name="Picture 256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j_{\rm CVE} \propto \mu \mu_A  {\bm \omega}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1443A132-777F-FFFB-772E-BEDB0AA998A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512" y="5535494"/>
            <a:ext cx="2482592" cy="369331"/>
          </a:xfrm>
          <a:prstGeom prst="rect">
            <a:avLst/>
          </a:prstGeom>
        </p:spPr>
      </p:pic>
      <p:grpSp>
        <p:nvGrpSpPr>
          <p:cNvPr id="276" name="Group 275">
            <a:extLst>
              <a:ext uri="{FF2B5EF4-FFF2-40B4-BE49-F238E27FC236}">
                <a16:creationId xmlns:a16="http://schemas.microsoft.com/office/drawing/2014/main" id="{777AEF15-1915-66A4-6602-A87AAAA36050}"/>
              </a:ext>
            </a:extLst>
          </p:cNvPr>
          <p:cNvGrpSpPr/>
          <p:nvPr/>
        </p:nvGrpSpPr>
        <p:grpSpPr>
          <a:xfrm>
            <a:off x="5262778" y="3429448"/>
            <a:ext cx="1922271" cy="1285893"/>
            <a:chOff x="4546530" y="3278609"/>
            <a:chExt cx="1922271" cy="1285893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B5F2F062-48BA-055F-AB3E-EDED001E77F5}"/>
                </a:ext>
              </a:extLst>
            </p:cNvPr>
            <p:cNvGrpSpPr/>
            <p:nvPr/>
          </p:nvGrpSpPr>
          <p:grpSpPr>
            <a:xfrm rot="1021620">
              <a:off x="4546530" y="3693225"/>
              <a:ext cx="311762" cy="527228"/>
              <a:chOff x="8335829" y="1390104"/>
              <a:chExt cx="280572" cy="474482"/>
            </a:xfrm>
            <a:solidFill>
              <a:srgbClr val="00B0F0"/>
            </a:solidFill>
          </p:grpSpPr>
          <p:cxnSp>
            <p:nvCxnSpPr>
              <p:cNvPr id="192" name="Straight Arrow Connector 191">
                <a:extLst>
                  <a:ext uri="{FF2B5EF4-FFF2-40B4-BE49-F238E27FC236}">
                    <a16:creationId xmlns:a16="http://schemas.microsoft.com/office/drawing/2014/main" id="{3BCD20C0-5D2C-FD60-6CD3-94B6501EF9F3}"/>
                  </a:ext>
                </a:extLst>
              </p:cNvPr>
              <p:cNvCxnSpPr>
                <a:cxnSpLocks/>
              </p:cNvCxnSpPr>
              <p:nvPr/>
            </p:nvCxnSpPr>
            <p:spPr>
              <a:xfrm rot="20603976" flipV="1">
                <a:off x="8532219" y="1778676"/>
                <a:ext cx="671" cy="85910"/>
              </a:xfrm>
              <a:prstGeom prst="straightConnector1">
                <a:avLst/>
              </a:prstGeom>
              <a:grpFill/>
              <a:ln w="38100" cap="rnd" cmpd="sng" algn="ctr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45CC4F22-DB0C-481D-BCAF-5AABC0E3DD04}"/>
                  </a:ext>
                </a:extLst>
              </p:cNvPr>
              <p:cNvSpPr/>
              <p:nvPr/>
            </p:nvSpPr>
            <p:spPr>
              <a:xfrm rot="20603976">
                <a:off x="8335829" y="1505418"/>
                <a:ext cx="280572" cy="282050"/>
              </a:xfrm>
              <a:prstGeom prst="ellipse">
                <a:avLst/>
              </a:prstGeom>
              <a:grpFill/>
              <a:ln w="19050" cap="rnd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algn="ctr" defTabSz="829452">
                  <a:defRPr/>
                </a:pPr>
                <a:endParaRPr lang="ja-JP" altLang="en-US" sz="1633" kern="0" dirty="0">
                  <a:solidFill>
                    <a:prstClr val="white"/>
                  </a:solidFill>
                  <a:latin typeface="Trebuchet MS" panose="020B0603020202020204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194" name="Straight Arrow Connector 193">
                <a:extLst>
                  <a:ext uri="{FF2B5EF4-FFF2-40B4-BE49-F238E27FC236}">
                    <a16:creationId xmlns:a16="http://schemas.microsoft.com/office/drawing/2014/main" id="{589F1D90-5D13-DE5D-22CC-00D3D7BC9C4A}"/>
                  </a:ext>
                </a:extLst>
              </p:cNvPr>
              <p:cNvCxnSpPr>
                <a:cxnSpLocks/>
              </p:cNvCxnSpPr>
              <p:nvPr/>
            </p:nvCxnSpPr>
            <p:spPr>
              <a:xfrm rot="20603976" flipV="1">
                <a:off x="8420716" y="1390104"/>
                <a:ext cx="0" cy="141023"/>
              </a:xfrm>
              <a:prstGeom prst="straightConnector1">
                <a:avLst/>
              </a:prstGeom>
              <a:grpFill/>
              <a:ln w="38100" cap="rnd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E9B7EEDB-494F-BE1B-586A-5CF5B4520B6E}"/>
                </a:ext>
              </a:extLst>
            </p:cNvPr>
            <p:cNvGrpSpPr/>
            <p:nvPr/>
          </p:nvGrpSpPr>
          <p:grpSpPr>
            <a:xfrm rot="20578380" flipV="1">
              <a:off x="5166356" y="3717412"/>
              <a:ext cx="311762" cy="527228"/>
              <a:chOff x="8335829" y="1390104"/>
              <a:chExt cx="280572" cy="474482"/>
            </a:xfrm>
            <a:solidFill>
              <a:schemeClr val="accent5">
                <a:lumMod val="40000"/>
                <a:lumOff val="60000"/>
              </a:schemeClr>
            </a:solidFill>
          </p:grpSpPr>
          <p:cxnSp>
            <p:nvCxnSpPr>
              <p:cNvPr id="196" name="Straight Arrow Connector 195">
                <a:extLst>
                  <a:ext uri="{FF2B5EF4-FFF2-40B4-BE49-F238E27FC236}">
                    <a16:creationId xmlns:a16="http://schemas.microsoft.com/office/drawing/2014/main" id="{30047C79-5CFC-DB8E-E93B-9E7D3C0AFFD4}"/>
                  </a:ext>
                </a:extLst>
              </p:cNvPr>
              <p:cNvCxnSpPr>
                <a:cxnSpLocks/>
              </p:cNvCxnSpPr>
              <p:nvPr/>
            </p:nvCxnSpPr>
            <p:spPr>
              <a:xfrm rot="20603976" flipV="1">
                <a:off x="8532219" y="1778676"/>
                <a:ext cx="671" cy="85910"/>
              </a:xfrm>
              <a:prstGeom prst="straightConnector1">
                <a:avLst/>
              </a:prstGeom>
              <a:grpFill/>
              <a:ln w="38100" cap="rnd" cmpd="sng" algn="ctr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E2FE9958-D4FE-5600-7FF8-242E8E64B7DC}"/>
                  </a:ext>
                </a:extLst>
              </p:cNvPr>
              <p:cNvSpPr/>
              <p:nvPr/>
            </p:nvSpPr>
            <p:spPr>
              <a:xfrm rot="20603976">
                <a:off x="8335829" y="1505418"/>
                <a:ext cx="280572" cy="282050"/>
              </a:xfrm>
              <a:prstGeom prst="ellipse">
                <a:avLst/>
              </a:prstGeom>
              <a:grpFill/>
              <a:ln w="19050" cap="rnd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algn="ctr" defTabSz="829452">
                  <a:defRPr/>
                </a:pPr>
                <a:endParaRPr lang="ja-JP" altLang="en-US" sz="1633" kern="0" dirty="0">
                  <a:solidFill>
                    <a:prstClr val="white"/>
                  </a:solidFill>
                  <a:latin typeface="Trebuchet MS" panose="020B0603020202020204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198" name="Straight Arrow Connector 197">
                <a:extLst>
                  <a:ext uri="{FF2B5EF4-FFF2-40B4-BE49-F238E27FC236}">
                    <a16:creationId xmlns:a16="http://schemas.microsoft.com/office/drawing/2014/main" id="{9C3E1DEF-42D7-E65A-D7E5-5D92129A351C}"/>
                  </a:ext>
                </a:extLst>
              </p:cNvPr>
              <p:cNvCxnSpPr>
                <a:cxnSpLocks/>
              </p:cNvCxnSpPr>
              <p:nvPr/>
            </p:nvCxnSpPr>
            <p:spPr>
              <a:xfrm rot="20603976" flipV="1">
                <a:off x="8420716" y="1390104"/>
                <a:ext cx="0" cy="141023"/>
              </a:xfrm>
              <a:prstGeom prst="straightConnector1">
                <a:avLst/>
              </a:prstGeom>
              <a:grpFill/>
              <a:ln w="38100" cap="rnd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260" name="Arrow: Up 259">
              <a:extLst>
                <a:ext uri="{FF2B5EF4-FFF2-40B4-BE49-F238E27FC236}">
                  <a16:creationId xmlns:a16="http://schemas.microsoft.com/office/drawing/2014/main" id="{265E59DD-3B28-29FC-9CF7-0CECA8D2C241}"/>
                </a:ext>
              </a:extLst>
            </p:cNvPr>
            <p:cNvSpPr/>
            <p:nvPr/>
          </p:nvSpPr>
          <p:spPr>
            <a:xfrm>
              <a:off x="6027012" y="3278609"/>
              <a:ext cx="441789" cy="1285893"/>
            </a:xfrm>
            <a:prstGeom prst="up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</a:t>
              </a:r>
              <a:endParaRPr kumimoji="1" lang="ja-JP" altLang="en-US" dirty="0"/>
            </a:p>
          </p:txBody>
        </p:sp>
      </p:grpSp>
      <p:sp>
        <p:nvSpPr>
          <p:cNvPr id="262" name="TextBox 261">
            <a:extLst>
              <a:ext uri="{FF2B5EF4-FFF2-40B4-BE49-F238E27FC236}">
                <a16:creationId xmlns:a16="http://schemas.microsoft.com/office/drawing/2014/main" id="{A68E47A5-2B87-BF3D-29E7-0B3D61197283}"/>
              </a:ext>
            </a:extLst>
          </p:cNvPr>
          <p:cNvSpPr txBox="1"/>
          <p:nvPr/>
        </p:nvSpPr>
        <p:spPr>
          <a:xfrm>
            <a:off x="8262629" y="859460"/>
            <a:ext cx="38568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Talk by H. Z. Huang and S. Sharma</a:t>
            </a:r>
            <a:endParaRPr kumimoji="1" lang="ja-JP" altLang="en-US" sz="2000" dirty="0"/>
          </a:p>
        </p:txBody>
      </p:sp>
      <p:pic>
        <p:nvPicPr>
          <p:cNvPr id="278" name="Picture 277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egin{pmatrix}&#10;\gray{-m} &amp; \cgd{p_\mu} \com{\sigma^\mu} \\&#10;\cgd{ p_\mu} \com{ \bar \sigma^\mu} &amp; \gray{ - m }&#10;\end{pmatrix}&#10;\begin{pmatrix}&#10;\psi_\gr{L} \\ \psi_\gr{R}&#10;\end{pmatrix} =0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2F0AD99B-F800-924E-E456-13106610784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4" y="2168035"/>
            <a:ext cx="3903830" cy="825016"/>
          </a:xfrm>
          <a:prstGeom prst="rect">
            <a:avLst/>
          </a:prstGeom>
        </p:spPr>
      </p:pic>
      <p:sp>
        <p:nvSpPr>
          <p:cNvPr id="269" name="TextBox 268">
            <a:extLst>
              <a:ext uri="{FF2B5EF4-FFF2-40B4-BE49-F238E27FC236}">
                <a16:creationId xmlns:a16="http://schemas.microsoft.com/office/drawing/2014/main" id="{861ACAFF-369A-2C09-0044-C7A1C8C5D1EF}"/>
              </a:ext>
            </a:extLst>
          </p:cNvPr>
          <p:cNvSpPr txBox="1"/>
          <p:nvPr/>
        </p:nvSpPr>
        <p:spPr>
          <a:xfrm>
            <a:off x="643090" y="809664"/>
            <a:ext cx="72458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Dirac equation in the chiral representation</a:t>
            </a:r>
          </a:p>
          <a:p>
            <a:r>
              <a:rPr lang="en-US" altLang="ja-JP" sz="2400" dirty="0">
                <a:sym typeface="Wingdings" panose="05000000000000000000" pitchFamily="2" charset="2"/>
              </a:rPr>
              <a:t> Chirality-s</a:t>
            </a:r>
            <a:r>
              <a:rPr lang="en-US" altLang="ja-JP" sz="2400" dirty="0"/>
              <a:t>pin-momentum locked in the massless limit</a:t>
            </a:r>
            <a:endParaRPr kumimoji="1" lang="ja-JP" altLang="en-US" sz="2400" dirty="0"/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9543E6CF-4748-F500-07F5-6DF4C80150B9}"/>
              </a:ext>
            </a:extLst>
          </p:cNvPr>
          <p:cNvSpPr txBox="1"/>
          <p:nvPr/>
        </p:nvSpPr>
        <p:spPr>
          <a:xfrm>
            <a:off x="965771" y="2191530"/>
            <a:ext cx="3857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{</a:t>
            </a:r>
            <a:r>
              <a:rPr kumimoji="1" lang="en-US" altLang="ja-JP" sz="2400" dirty="0">
                <a:solidFill>
                  <a:srgbClr val="4D994D"/>
                </a:solidFill>
              </a:rPr>
              <a:t>Chirality</a:t>
            </a:r>
            <a:r>
              <a:rPr kumimoji="1" lang="en-US" altLang="ja-JP" sz="2400" dirty="0"/>
              <a:t>, </a:t>
            </a:r>
            <a:r>
              <a:rPr kumimoji="1" lang="en-US" altLang="ja-JP" sz="2400" dirty="0">
                <a:solidFill>
                  <a:srgbClr val="FF0000"/>
                </a:solidFill>
              </a:rPr>
              <a:t>Spin</a:t>
            </a:r>
            <a:r>
              <a:rPr kumimoji="1" lang="en-US" altLang="ja-JP" sz="2400" dirty="0"/>
              <a:t>, </a:t>
            </a:r>
            <a:r>
              <a:rPr kumimoji="1" lang="en-US" altLang="ja-JP" sz="2400" dirty="0">
                <a:solidFill>
                  <a:srgbClr val="0000FF"/>
                </a:solidFill>
              </a:rPr>
              <a:t>Momentum</a:t>
            </a:r>
            <a:r>
              <a:rPr kumimoji="1" lang="en-US" altLang="ja-JP" sz="2400" dirty="0"/>
              <a:t>}</a:t>
            </a:r>
            <a:endParaRPr kumimoji="1" lang="ja-JP" altLang="en-US" sz="2400" dirty="0"/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734CBE7B-1468-6848-3159-76A17BF47F5D}"/>
              </a:ext>
            </a:extLst>
          </p:cNvPr>
          <p:cNvSpPr txBox="1"/>
          <p:nvPr/>
        </p:nvSpPr>
        <p:spPr>
          <a:xfrm>
            <a:off x="10782350" y="4018457"/>
            <a:ext cx="66396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4400" b="1" dirty="0">
                <a:solidFill>
                  <a:srgbClr val="73F8FF"/>
                </a:solidFill>
              </a:rPr>
              <a:t>ω</a:t>
            </a:r>
            <a:endParaRPr lang="ja-JP" altLang="en-US" sz="4400" b="1" dirty="0">
              <a:solidFill>
                <a:srgbClr val="73F8FF"/>
              </a:solidFill>
            </a:endParaRPr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F4AAF342-90C4-C261-A962-DFAD01A2FB4E}"/>
              </a:ext>
            </a:extLst>
          </p:cNvPr>
          <p:cNvGrpSpPr/>
          <p:nvPr/>
        </p:nvGrpSpPr>
        <p:grpSpPr>
          <a:xfrm>
            <a:off x="5255401" y="4700096"/>
            <a:ext cx="949659" cy="457268"/>
            <a:chOff x="5255401" y="4700096"/>
            <a:chExt cx="949659" cy="457268"/>
          </a:xfrm>
        </p:grpSpPr>
        <p:pic>
          <p:nvPicPr>
            <p:cNvPr id="284" name="Picture 283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q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5844A031-D7E4-8B30-5C3C-6211A1E45E9E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5401" y="4780403"/>
              <a:ext cx="242704" cy="369332"/>
            </a:xfrm>
            <a:prstGeom prst="rect">
              <a:avLst/>
            </a:prstGeom>
          </p:spPr>
        </p:pic>
        <p:pic>
          <p:nvPicPr>
            <p:cNvPr id="287" name="Picture 286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ar q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4FB75777-5E81-1FFB-A77D-6CBFE9041EA2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0699" y="4700096"/>
              <a:ext cx="274361" cy="457268"/>
            </a:xfrm>
            <a:prstGeom prst="rect">
              <a:avLst/>
            </a:prstGeom>
          </p:spPr>
        </p:pic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FD4538CD-68C7-517A-224F-9FB45E09712C}"/>
              </a:ext>
            </a:extLst>
          </p:cNvPr>
          <p:cNvGrpSpPr/>
          <p:nvPr/>
        </p:nvGrpSpPr>
        <p:grpSpPr>
          <a:xfrm>
            <a:off x="9533694" y="4640978"/>
            <a:ext cx="949659" cy="457268"/>
            <a:chOff x="5255401" y="4700096"/>
            <a:chExt cx="949659" cy="457268"/>
          </a:xfrm>
        </p:grpSpPr>
        <p:pic>
          <p:nvPicPr>
            <p:cNvPr id="290" name="Picture 289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q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655E78A4-4958-EFFD-38A8-DD1CEAA68CBF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5401" y="4780403"/>
              <a:ext cx="242704" cy="369332"/>
            </a:xfrm>
            <a:prstGeom prst="rect">
              <a:avLst/>
            </a:prstGeom>
          </p:spPr>
        </p:pic>
        <p:pic>
          <p:nvPicPr>
            <p:cNvPr id="291" name="Picture 290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ar q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EBA6D99B-1F5E-C961-7962-706F8D7E37FF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0699" y="4700096"/>
              <a:ext cx="274361" cy="4572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94956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67E492F-38A0-66A4-7003-7741A9BF1D50}"/>
              </a:ext>
            </a:extLst>
          </p:cNvPr>
          <p:cNvSpPr txBox="1"/>
          <p:nvPr/>
        </p:nvSpPr>
        <p:spPr>
          <a:xfrm>
            <a:off x="9219598" y="3004580"/>
            <a:ext cx="25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KH and Yin, </a:t>
            </a:r>
            <a:r>
              <a:rPr lang="en-US" altLang="ja-JP" dirty="0">
                <a:hlinkClick r:id="rId5"/>
              </a:rPr>
              <a:t>1607.01513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ED9AC9E8-32E1-99E0-E43F-5FBFA436F5E4}"/>
              </a:ext>
            </a:extLst>
          </p:cNvPr>
          <p:cNvGrpSpPr/>
          <p:nvPr/>
        </p:nvGrpSpPr>
        <p:grpSpPr>
          <a:xfrm>
            <a:off x="1416905" y="865822"/>
            <a:ext cx="5858860" cy="2672313"/>
            <a:chOff x="2586533" y="1371600"/>
            <a:chExt cx="6537709" cy="2981946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27E8A44-6DE7-AAA7-C93F-4A6790545A3A}"/>
                </a:ext>
              </a:extLst>
            </p:cNvPr>
            <p:cNvGrpSpPr/>
            <p:nvPr/>
          </p:nvGrpSpPr>
          <p:grpSpPr>
            <a:xfrm>
              <a:off x="2586533" y="1371600"/>
              <a:ext cx="6537709" cy="2981946"/>
              <a:chOff x="1941698" y="3053098"/>
              <a:chExt cx="7835729" cy="3573992"/>
            </a:xfrm>
          </p:grpSpPr>
          <p:sp>
            <p:nvSpPr>
              <p:cNvPr id="81" name="Arrow: Circular 80">
                <a:extLst>
                  <a:ext uri="{FF2B5EF4-FFF2-40B4-BE49-F238E27FC236}">
                    <a16:creationId xmlns:a16="http://schemas.microsoft.com/office/drawing/2014/main" id="{62A60470-19BC-9FFF-5259-43C061FB3B06}"/>
                  </a:ext>
                </a:extLst>
              </p:cNvPr>
              <p:cNvSpPr/>
              <p:nvPr/>
            </p:nvSpPr>
            <p:spPr>
              <a:xfrm rot="4798199">
                <a:off x="1940284" y="3304360"/>
                <a:ext cx="3428472" cy="2925947"/>
              </a:xfrm>
              <a:prstGeom prst="circularArrow">
                <a:avLst>
                  <a:gd name="adj1" fmla="val 12500"/>
                  <a:gd name="adj2" fmla="val 925417"/>
                  <a:gd name="adj3" fmla="val 20457681"/>
                  <a:gd name="adj4" fmla="val 1793864"/>
                  <a:gd name="adj5" fmla="val 12500"/>
                </a:avLst>
              </a:prstGeom>
              <a:solidFill>
                <a:srgbClr val="00B0F0">
                  <a:alpha val="72941"/>
                </a:srgbClr>
              </a:solidFill>
              <a:ln>
                <a:noFill/>
              </a:ln>
              <a:scene3d>
                <a:camera prst="perspectiveRelaxed" fov="2100000">
                  <a:rot lat="18086278" lon="21391497" rev="4997542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Arrow: Circular 81">
                <a:extLst>
                  <a:ext uri="{FF2B5EF4-FFF2-40B4-BE49-F238E27FC236}">
                    <a16:creationId xmlns:a16="http://schemas.microsoft.com/office/drawing/2014/main" id="{61391AC9-51B8-6C54-105C-91C461491756}"/>
                  </a:ext>
                </a:extLst>
              </p:cNvPr>
              <p:cNvSpPr/>
              <p:nvPr/>
            </p:nvSpPr>
            <p:spPr>
              <a:xfrm rot="4798199">
                <a:off x="6248584" y="3449880"/>
                <a:ext cx="3428472" cy="2925947"/>
              </a:xfrm>
              <a:prstGeom prst="circularArrow">
                <a:avLst>
                  <a:gd name="adj1" fmla="val 12500"/>
                  <a:gd name="adj2" fmla="val 925417"/>
                  <a:gd name="adj3" fmla="val 20457681"/>
                  <a:gd name="adj4" fmla="val 1793864"/>
                  <a:gd name="adj5" fmla="val 12500"/>
                </a:avLst>
              </a:prstGeom>
              <a:solidFill>
                <a:srgbClr val="00B0F0">
                  <a:alpha val="72941"/>
                </a:srgbClr>
              </a:solidFill>
              <a:ln>
                <a:noFill/>
              </a:ln>
              <a:scene3d>
                <a:camera prst="perspectiveRelaxed" fov="2100000">
                  <a:rot lat="18086278" lon="21391497" rev="4997542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4D0B8C5E-2350-1EA7-5B9D-CE56219DD980}"/>
                  </a:ext>
                </a:extLst>
              </p:cNvPr>
              <p:cNvGrpSpPr/>
              <p:nvPr/>
            </p:nvGrpSpPr>
            <p:grpSpPr>
              <a:xfrm rot="20578380" flipV="1">
                <a:off x="7020349" y="3971722"/>
                <a:ext cx="311762" cy="527228"/>
                <a:chOff x="8335829" y="1390104"/>
                <a:chExt cx="280572" cy="474482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cxnSp>
              <p:nvCxnSpPr>
                <p:cNvPr id="152" name="Straight Arrow Connector 151">
                  <a:extLst>
                    <a:ext uri="{FF2B5EF4-FFF2-40B4-BE49-F238E27FC236}">
                      <a16:creationId xmlns:a16="http://schemas.microsoft.com/office/drawing/2014/main" id="{72DA3771-FF41-EF17-F1D1-36BD9802A3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53" name="Oval 152">
                  <a:extLst>
                    <a:ext uri="{FF2B5EF4-FFF2-40B4-BE49-F238E27FC236}">
                      <a16:creationId xmlns:a16="http://schemas.microsoft.com/office/drawing/2014/main" id="{DAA8A49A-E675-71F4-4F40-123A6D218342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54" name="Straight Arrow Connector 153">
                  <a:extLst>
                    <a:ext uri="{FF2B5EF4-FFF2-40B4-BE49-F238E27FC236}">
                      <a16:creationId xmlns:a16="http://schemas.microsoft.com/office/drawing/2014/main" id="{09C07062-82C4-673F-A481-8C702F679F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B7DEB9E3-9052-3960-5DA3-2310C89903A3}"/>
                  </a:ext>
                </a:extLst>
              </p:cNvPr>
              <p:cNvGrpSpPr/>
              <p:nvPr/>
            </p:nvGrpSpPr>
            <p:grpSpPr>
              <a:xfrm rot="20578380" flipV="1">
                <a:off x="8243007" y="3971722"/>
                <a:ext cx="311762" cy="527228"/>
                <a:chOff x="8335829" y="1390104"/>
                <a:chExt cx="280572" cy="474482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cxnSp>
              <p:nvCxnSpPr>
                <p:cNvPr id="149" name="Straight Arrow Connector 148">
                  <a:extLst>
                    <a:ext uri="{FF2B5EF4-FFF2-40B4-BE49-F238E27FC236}">
                      <a16:creationId xmlns:a16="http://schemas.microsoft.com/office/drawing/2014/main" id="{B15E5F7E-EB32-FD11-F350-8B5C38DF62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50" name="Oval 149">
                  <a:extLst>
                    <a:ext uri="{FF2B5EF4-FFF2-40B4-BE49-F238E27FC236}">
                      <a16:creationId xmlns:a16="http://schemas.microsoft.com/office/drawing/2014/main" id="{EF2BA438-BC80-14CD-9FF3-81A3358EFE86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51" name="Straight Arrow Connector 150">
                  <a:extLst>
                    <a:ext uri="{FF2B5EF4-FFF2-40B4-BE49-F238E27FC236}">
                      <a16:creationId xmlns:a16="http://schemas.microsoft.com/office/drawing/2014/main" id="{9B585404-6D07-66CF-0FA4-BB3B0F6A11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1EC8FE93-7DF5-1B09-BBE0-A2E89D977EF2}"/>
                  </a:ext>
                </a:extLst>
              </p:cNvPr>
              <p:cNvGrpSpPr/>
              <p:nvPr/>
            </p:nvGrpSpPr>
            <p:grpSpPr>
              <a:xfrm rot="20578380" flipV="1">
                <a:off x="9465665" y="3971722"/>
                <a:ext cx="311762" cy="527228"/>
                <a:chOff x="8335829" y="1390104"/>
                <a:chExt cx="280572" cy="474482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cxnSp>
              <p:nvCxnSpPr>
                <p:cNvPr id="146" name="Straight Arrow Connector 145">
                  <a:extLst>
                    <a:ext uri="{FF2B5EF4-FFF2-40B4-BE49-F238E27FC236}">
                      <a16:creationId xmlns:a16="http://schemas.microsoft.com/office/drawing/2014/main" id="{0F841631-B286-68B1-616F-45EF849534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47" name="Oval 146">
                  <a:extLst>
                    <a:ext uri="{FF2B5EF4-FFF2-40B4-BE49-F238E27FC236}">
                      <a16:creationId xmlns:a16="http://schemas.microsoft.com/office/drawing/2014/main" id="{5D9BB76F-C13F-727F-84D3-6F7B0042143F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C1E22B1E-122F-B8C7-C2C5-3E29530E58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301A9425-C617-DE95-3B24-CF2D8581F50D}"/>
                  </a:ext>
                </a:extLst>
              </p:cNvPr>
              <p:cNvGrpSpPr/>
              <p:nvPr/>
            </p:nvGrpSpPr>
            <p:grpSpPr>
              <a:xfrm rot="20578380" flipV="1">
                <a:off x="6543497" y="4797415"/>
                <a:ext cx="311762" cy="527228"/>
                <a:chOff x="8335829" y="1390104"/>
                <a:chExt cx="280572" cy="474482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cxnSp>
              <p:nvCxnSpPr>
                <p:cNvPr id="143" name="Straight Arrow Connector 142">
                  <a:extLst>
                    <a:ext uri="{FF2B5EF4-FFF2-40B4-BE49-F238E27FC236}">
                      <a16:creationId xmlns:a16="http://schemas.microsoft.com/office/drawing/2014/main" id="{098FBBFD-939A-0094-14FD-71AFE06EB3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44" name="Oval 143">
                  <a:extLst>
                    <a:ext uri="{FF2B5EF4-FFF2-40B4-BE49-F238E27FC236}">
                      <a16:creationId xmlns:a16="http://schemas.microsoft.com/office/drawing/2014/main" id="{4BB23F15-4D00-3AB0-04D4-C9203495F6CB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45" name="Straight Arrow Connector 144">
                  <a:extLst>
                    <a:ext uri="{FF2B5EF4-FFF2-40B4-BE49-F238E27FC236}">
                      <a16:creationId xmlns:a16="http://schemas.microsoft.com/office/drawing/2014/main" id="{3B365728-51E6-1A95-B8F5-E4466EE95D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48E9CC2D-0706-9B1C-2FF1-9E22AEA10966}"/>
                  </a:ext>
                </a:extLst>
              </p:cNvPr>
              <p:cNvGrpSpPr/>
              <p:nvPr/>
            </p:nvGrpSpPr>
            <p:grpSpPr>
              <a:xfrm rot="20578380" flipV="1">
                <a:off x="7766155" y="4797415"/>
                <a:ext cx="311762" cy="527228"/>
                <a:chOff x="8335829" y="1390104"/>
                <a:chExt cx="280572" cy="474482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cxnSp>
              <p:nvCxnSpPr>
                <p:cNvPr id="140" name="Straight Arrow Connector 139">
                  <a:extLst>
                    <a:ext uri="{FF2B5EF4-FFF2-40B4-BE49-F238E27FC236}">
                      <a16:creationId xmlns:a16="http://schemas.microsoft.com/office/drawing/2014/main" id="{22381C86-6017-CE4D-2A82-FE1D375F04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41" name="Oval 140">
                  <a:extLst>
                    <a:ext uri="{FF2B5EF4-FFF2-40B4-BE49-F238E27FC236}">
                      <a16:creationId xmlns:a16="http://schemas.microsoft.com/office/drawing/2014/main" id="{091703A1-550D-B7A6-10FB-B71799634F0B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42" name="Straight Arrow Connector 141">
                  <a:extLst>
                    <a:ext uri="{FF2B5EF4-FFF2-40B4-BE49-F238E27FC236}">
                      <a16:creationId xmlns:a16="http://schemas.microsoft.com/office/drawing/2014/main" id="{BB5FE33A-A886-5897-7D89-84B4B934B7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1F20DB26-3B65-FAA1-7A48-D528DBB42E77}"/>
                  </a:ext>
                </a:extLst>
              </p:cNvPr>
              <p:cNvGrpSpPr/>
              <p:nvPr/>
            </p:nvGrpSpPr>
            <p:grpSpPr>
              <a:xfrm rot="20578380" flipV="1">
                <a:off x="8988813" y="4797415"/>
                <a:ext cx="311762" cy="527228"/>
                <a:chOff x="8335829" y="1390104"/>
                <a:chExt cx="280572" cy="474482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cxnSp>
              <p:nvCxnSpPr>
                <p:cNvPr id="137" name="Straight Arrow Connector 136">
                  <a:extLst>
                    <a:ext uri="{FF2B5EF4-FFF2-40B4-BE49-F238E27FC236}">
                      <a16:creationId xmlns:a16="http://schemas.microsoft.com/office/drawing/2014/main" id="{86882C8F-E023-B827-AE6D-D0289553C0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38" name="Oval 137">
                  <a:extLst>
                    <a:ext uri="{FF2B5EF4-FFF2-40B4-BE49-F238E27FC236}">
                      <a16:creationId xmlns:a16="http://schemas.microsoft.com/office/drawing/2014/main" id="{12A3D497-F890-46EE-8DB7-CA79DF5CB336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39" name="Straight Arrow Connector 138">
                  <a:extLst>
                    <a:ext uri="{FF2B5EF4-FFF2-40B4-BE49-F238E27FC236}">
                      <a16:creationId xmlns:a16="http://schemas.microsoft.com/office/drawing/2014/main" id="{8E609CF2-7D1F-47B0-167C-F6B6AAAE69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F9072D3E-F58A-8E4C-9A18-9ABB0801767E}"/>
                  </a:ext>
                </a:extLst>
              </p:cNvPr>
              <p:cNvGrpSpPr/>
              <p:nvPr/>
            </p:nvGrpSpPr>
            <p:grpSpPr>
              <a:xfrm rot="20578380" flipV="1">
                <a:off x="6243101" y="5600707"/>
                <a:ext cx="311762" cy="527228"/>
                <a:chOff x="8335829" y="1390104"/>
                <a:chExt cx="280572" cy="474482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cxnSp>
              <p:nvCxnSpPr>
                <p:cNvPr id="134" name="Straight Arrow Connector 133">
                  <a:extLst>
                    <a:ext uri="{FF2B5EF4-FFF2-40B4-BE49-F238E27FC236}">
                      <a16:creationId xmlns:a16="http://schemas.microsoft.com/office/drawing/2014/main" id="{4A00E787-4EEC-8547-3979-4B8CC496CA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7B801CA1-55A8-E82C-0C7A-C1A5F350C3EE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A7B4A3FA-D3B5-47C5-88FE-46B7BD33DE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924E32E2-9E66-91AD-81BD-95D65D5D33E7}"/>
                  </a:ext>
                </a:extLst>
              </p:cNvPr>
              <p:cNvGrpSpPr/>
              <p:nvPr/>
            </p:nvGrpSpPr>
            <p:grpSpPr>
              <a:xfrm rot="20578380" flipV="1">
                <a:off x="7465759" y="5600707"/>
                <a:ext cx="311762" cy="527228"/>
                <a:chOff x="8335829" y="1390104"/>
                <a:chExt cx="280572" cy="474482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cxnSp>
              <p:nvCxnSpPr>
                <p:cNvPr id="131" name="Straight Arrow Connector 130">
                  <a:extLst>
                    <a:ext uri="{FF2B5EF4-FFF2-40B4-BE49-F238E27FC236}">
                      <a16:creationId xmlns:a16="http://schemas.microsoft.com/office/drawing/2014/main" id="{B052B7BF-1A47-2632-F40F-5078562BCD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243502DD-12B7-8AEB-75D1-C48A356A1765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33" name="Straight Arrow Connector 132">
                  <a:extLst>
                    <a:ext uri="{FF2B5EF4-FFF2-40B4-BE49-F238E27FC236}">
                      <a16:creationId xmlns:a16="http://schemas.microsoft.com/office/drawing/2014/main" id="{1733D8A8-9B26-15FC-5F4F-D70C9A200E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5D32FEE5-53AF-0418-6471-2251A1917CD1}"/>
                  </a:ext>
                </a:extLst>
              </p:cNvPr>
              <p:cNvGrpSpPr/>
              <p:nvPr/>
            </p:nvGrpSpPr>
            <p:grpSpPr>
              <a:xfrm rot="20578380" flipV="1">
                <a:off x="8688417" y="5600707"/>
                <a:ext cx="311762" cy="527228"/>
                <a:chOff x="8335829" y="1390104"/>
                <a:chExt cx="280572" cy="474482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cxnSp>
              <p:nvCxnSpPr>
                <p:cNvPr id="128" name="Straight Arrow Connector 127">
                  <a:extLst>
                    <a:ext uri="{FF2B5EF4-FFF2-40B4-BE49-F238E27FC236}">
                      <a16:creationId xmlns:a16="http://schemas.microsoft.com/office/drawing/2014/main" id="{CB8969F7-3397-C07D-FADC-1F9E8CB08C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29" name="Oval 128">
                  <a:extLst>
                    <a:ext uri="{FF2B5EF4-FFF2-40B4-BE49-F238E27FC236}">
                      <a16:creationId xmlns:a16="http://schemas.microsoft.com/office/drawing/2014/main" id="{577C4575-A331-F7CB-6C91-807C8C2B1372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30" name="Straight Arrow Connector 129">
                  <a:extLst>
                    <a:ext uri="{FF2B5EF4-FFF2-40B4-BE49-F238E27FC236}">
                      <a16:creationId xmlns:a16="http://schemas.microsoft.com/office/drawing/2014/main" id="{E35A4219-B38F-C58C-3BDB-82F5AEF9CE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A38C5D46-0C87-7E09-131D-27C9032DD7AD}"/>
                  </a:ext>
                </a:extLst>
              </p:cNvPr>
              <p:cNvGrpSpPr/>
              <p:nvPr/>
            </p:nvGrpSpPr>
            <p:grpSpPr>
              <a:xfrm rot="1021620">
                <a:off x="2718946" y="3858943"/>
                <a:ext cx="311762" cy="527228"/>
                <a:chOff x="8335829" y="1390104"/>
                <a:chExt cx="280572" cy="474482"/>
              </a:xfrm>
              <a:solidFill>
                <a:srgbClr val="00B0F0"/>
              </a:solidFill>
            </p:grpSpPr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4B7C952C-BB1F-E603-A51B-B8844824DF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26" name="Oval 125">
                  <a:extLst>
                    <a:ext uri="{FF2B5EF4-FFF2-40B4-BE49-F238E27FC236}">
                      <a16:creationId xmlns:a16="http://schemas.microsoft.com/office/drawing/2014/main" id="{98A2E973-5C73-548A-8D74-4F89C1AD97C9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27" name="Straight Arrow Connector 126">
                  <a:extLst>
                    <a:ext uri="{FF2B5EF4-FFF2-40B4-BE49-F238E27FC236}">
                      <a16:creationId xmlns:a16="http://schemas.microsoft.com/office/drawing/2014/main" id="{A93A43E1-407F-A59A-3E6F-573C43603D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382AF9D7-8287-782C-9801-C22C4CDDCADE}"/>
                  </a:ext>
                </a:extLst>
              </p:cNvPr>
              <p:cNvGrpSpPr/>
              <p:nvPr/>
            </p:nvGrpSpPr>
            <p:grpSpPr>
              <a:xfrm rot="1021620">
                <a:off x="3941604" y="3858943"/>
                <a:ext cx="311762" cy="527228"/>
                <a:chOff x="8335829" y="1390104"/>
                <a:chExt cx="280572" cy="474482"/>
              </a:xfrm>
              <a:solidFill>
                <a:srgbClr val="00B0F0"/>
              </a:solidFill>
            </p:grpSpPr>
            <p:cxnSp>
              <p:nvCxnSpPr>
                <p:cNvPr id="122" name="Straight Arrow Connector 121">
                  <a:extLst>
                    <a:ext uri="{FF2B5EF4-FFF2-40B4-BE49-F238E27FC236}">
                      <a16:creationId xmlns:a16="http://schemas.microsoft.com/office/drawing/2014/main" id="{911B2EA4-B591-BF82-61D4-D46E6C2EA2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23" name="Oval 122">
                  <a:extLst>
                    <a:ext uri="{FF2B5EF4-FFF2-40B4-BE49-F238E27FC236}">
                      <a16:creationId xmlns:a16="http://schemas.microsoft.com/office/drawing/2014/main" id="{CA2E9ECA-6694-90E1-9990-05996EE24F9A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5A2E6F0D-1C49-D816-7515-761B527587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F116FC61-35AA-846C-AFA8-E6501B3543B5}"/>
                  </a:ext>
                </a:extLst>
              </p:cNvPr>
              <p:cNvGrpSpPr/>
              <p:nvPr/>
            </p:nvGrpSpPr>
            <p:grpSpPr>
              <a:xfrm rot="1021620">
                <a:off x="5164262" y="3858943"/>
                <a:ext cx="311762" cy="527228"/>
                <a:chOff x="8335829" y="1390104"/>
                <a:chExt cx="280572" cy="474482"/>
              </a:xfrm>
              <a:solidFill>
                <a:srgbClr val="00B0F0"/>
              </a:solidFill>
            </p:grpSpPr>
            <p:cxnSp>
              <p:nvCxnSpPr>
                <p:cNvPr id="119" name="Straight Arrow Connector 118">
                  <a:extLst>
                    <a:ext uri="{FF2B5EF4-FFF2-40B4-BE49-F238E27FC236}">
                      <a16:creationId xmlns:a16="http://schemas.microsoft.com/office/drawing/2014/main" id="{B522CDEB-7C82-1DCB-6D26-9E8EDB0C7D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A5424CF0-8F23-F7B2-B419-D6CE98C8125D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21" name="Straight Arrow Connector 120">
                  <a:extLst>
                    <a:ext uri="{FF2B5EF4-FFF2-40B4-BE49-F238E27FC236}">
                      <a16:creationId xmlns:a16="http://schemas.microsoft.com/office/drawing/2014/main" id="{D5358CF8-6E33-4D63-32C4-54A1481730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3E869912-A6C5-B2B0-CDF7-2FAEE81835CD}"/>
                  </a:ext>
                </a:extLst>
              </p:cNvPr>
              <p:cNvGrpSpPr/>
              <p:nvPr/>
            </p:nvGrpSpPr>
            <p:grpSpPr>
              <a:xfrm rot="1021620">
                <a:off x="2242094" y="4684636"/>
                <a:ext cx="311762" cy="527228"/>
                <a:chOff x="8335829" y="1390104"/>
                <a:chExt cx="280572" cy="474482"/>
              </a:xfrm>
              <a:solidFill>
                <a:srgbClr val="00B0F0"/>
              </a:solidFill>
            </p:grpSpPr>
            <p:cxnSp>
              <p:nvCxnSpPr>
                <p:cNvPr id="116" name="Straight Arrow Connector 115">
                  <a:extLst>
                    <a:ext uri="{FF2B5EF4-FFF2-40B4-BE49-F238E27FC236}">
                      <a16:creationId xmlns:a16="http://schemas.microsoft.com/office/drawing/2014/main" id="{B9C8681D-BEA5-00CE-C1B8-9A0AECEA94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92AF99BE-BBF6-CC57-0FAE-C294E4D6AB31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18" name="Straight Arrow Connector 117">
                  <a:extLst>
                    <a:ext uri="{FF2B5EF4-FFF2-40B4-BE49-F238E27FC236}">
                      <a16:creationId xmlns:a16="http://schemas.microsoft.com/office/drawing/2014/main" id="{0951DC83-6D40-CB80-FC6F-7C5D2E6342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C2265A6A-CB76-B08D-277E-75197458E9F9}"/>
                  </a:ext>
                </a:extLst>
              </p:cNvPr>
              <p:cNvGrpSpPr/>
              <p:nvPr/>
            </p:nvGrpSpPr>
            <p:grpSpPr>
              <a:xfrm rot="1021620">
                <a:off x="3464752" y="4684636"/>
                <a:ext cx="311762" cy="527228"/>
                <a:chOff x="8335829" y="1390104"/>
                <a:chExt cx="280572" cy="474482"/>
              </a:xfrm>
              <a:solidFill>
                <a:srgbClr val="00B0F0"/>
              </a:solidFill>
            </p:grpSpPr>
            <p:cxnSp>
              <p:nvCxnSpPr>
                <p:cNvPr id="113" name="Straight Arrow Connector 112">
                  <a:extLst>
                    <a:ext uri="{FF2B5EF4-FFF2-40B4-BE49-F238E27FC236}">
                      <a16:creationId xmlns:a16="http://schemas.microsoft.com/office/drawing/2014/main" id="{26C6C99A-B53E-459A-9670-BD7F55305E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31E7C9C6-873F-79C1-D134-A353BFCE57C4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15" name="Straight Arrow Connector 114">
                  <a:extLst>
                    <a:ext uri="{FF2B5EF4-FFF2-40B4-BE49-F238E27FC236}">
                      <a16:creationId xmlns:a16="http://schemas.microsoft.com/office/drawing/2014/main" id="{1409AC3A-CEE9-A698-42C8-8092C7D45D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C7C908F0-B06C-422C-6772-6E04F07DE70D}"/>
                  </a:ext>
                </a:extLst>
              </p:cNvPr>
              <p:cNvGrpSpPr/>
              <p:nvPr/>
            </p:nvGrpSpPr>
            <p:grpSpPr>
              <a:xfrm rot="1021620">
                <a:off x="4687410" y="4684636"/>
                <a:ext cx="311762" cy="527228"/>
                <a:chOff x="8335829" y="1390104"/>
                <a:chExt cx="280572" cy="474482"/>
              </a:xfrm>
              <a:solidFill>
                <a:srgbClr val="00B0F0"/>
              </a:solidFill>
            </p:grpSpPr>
            <p:cxnSp>
              <p:nvCxnSpPr>
                <p:cNvPr id="110" name="Straight Arrow Connector 109">
                  <a:extLst>
                    <a:ext uri="{FF2B5EF4-FFF2-40B4-BE49-F238E27FC236}">
                      <a16:creationId xmlns:a16="http://schemas.microsoft.com/office/drawing/2014/main" id="{48E2A58F-53D3-0ADD-5E5C-FFECDA6FE8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4A5AD367-9A56-E8B0-2135-EA756415FF33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AC41F73A-381E-916E-8619-6051AEA17D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D1CB2C7A-364A-D0C5-9798-E2676C708DC3}"/>
                  </a:ext>
                </a:extLst>
              </p:cNvPr>
              <p:cNvGrpSpPr/>
              <p:nvPr/>
            </p:nvGrpSpPr>
            <p:grpSpPr>
              <a:xfrm rot="1021620">
                <a:off x="1941698" y="5487928"/>
                <a:ext cx="311762" cy="527228"/>
                <a:chOff x="8335829" y="1390104"/>
                <a:chExt cx="280572" cy="474482"/>
              </a:xfrm>
              <a:solidFill>
                <a:srgbClr val="00B0F0"/>
              </a:solidFill>
            </p:grpSpPr>
            <p:cxnSp>
              <p:nvCxnSpPr>
                <p:cNvPr id="107" name="Straight Arrow Connector 106">
                  <a:extLst>
                    <a:ext uri="{FF2B5EF4-FFF2-40B4-BE49-F238E27FC236}">
                      <a16:creationId xmlns:a16="http://schemas.microsoft.com/office/drawing/2014/main" id="{62845628-9047-71E5-FEF7-BBD6747D7C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B7C3A7B0-BA36-B630-C417-E98FEB32A556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09" name="Straight Arrow Connector 108">
                  <a:extLst>
                    <a:ext uri="{FF2B5EF4-FFF2-40B4-BE49-F238E27FC236}">
                      <a16:creationId xmlns:a16="http://schemas.microsoft.com/office/drawing/2014/main" id="{E1F8D9CE-14D7-6E1F-72FA-7F6DB5C393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59E9C2DE-979E-67D5-F3A8-0DE431FFC23C}"/>
                  </a:ext>
                </a:extLst>
              </p:cNvPr>
              <p:cNvGrpSpPr/>
              <p:nvPr/>
            </p:nvGrpSpPr>
            <p:grpSpPr>
              <a:xfrm rot="1021620">
                <a:off x="3164356" y="5487928"/>
                <a:ext cx="311762" cy="527228"/>
                <a:chOff x="8335829" y="1390104"/>
                <a:chExt cx="280572" cy="474482"/>
              </a:xfrm>
              <a:solidFill>
                <a:srgbClr val="00B0F0"/>
              </a:solidFill>
            </p:grpSpPr>
            <p:cxnSp>
              <p:nvCxnSpPr>
                <p:cNvPr id="104" name="Straight Arrow Connector 103">
                  <a:extLst>
                    <a:ext uri="{FF2B5EF4-FFF2-40B4-BE49-F238E27FC236}">
                      <a16:creationId xmlns:a16="http://schemas.microsoft.com/office/drawing/2014/main" id="{7CCDEC24-70E0-45BA-AEED-C09BA5257D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B498DFFB-3D34-B3DE-8EFC-F0CBCC2DDB14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06" name="Straight Arrow Connector 105">
                  <a:extLst>
                    <a:ext uri="{FF2B5EF4-FFF2-40B4-BE49-F238E27FC236}">
                      <a16:creationId xmlns:a16="http://schemas.microsoft.com/office/drawing/2014/main" id="{6642C594-21A7-6D66-8BBC-A3D592697D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3D42D568-3059-9600-82F1-6672E7A0E44E}"/>
                  </a:ext>
                </a:extLst>
              </p:cNvPr>
              <p:cNvGrpSpPr/>
              <p:nvPr/>
            </p:nvGrpSpPr>
            <p:grpSpPr>
              <a:xfrm rot="1021620">
                <a:off x="4387014" y="5487928"/>
                <a:ext cx="311762" cy="527228"/>
                <a:chOff x="8335829" y="1390104"/>
                <a:chExt cx="280572" cy="474482"/>
              </a:xfrm>
              <a:solidFill>
                <a:srgbClr val="00B0F0"/>
              </a:solidFill>
            </p:grpSpPr>
            <p:cxnSp>
              <p:nvCxnSpPr>
                <p:cNvPr id="101" name="Straight Arrow Connector 100">
                  <a:extLst>
                    <a:ext uri="{FF2B5EF4-FFF2-40B4-BE49-F238E27FC236}">
                      <a16:creationId xmlns:a16="http://schemas.microsoft.com/office/drawing/2014/main" id="{97453B58-262B-51B2-E7EF-3F467FAF85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532219" y="1778676"/>
                  <a:ext cx="671" cy="85910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F7C6D550-B79B-BE1E-C66D-8689B17DA882}"/>
                    </a:ext>
                  </a:extLst>
                </p:cNvPr>
                <p:cNvSpPr/>
                <p:nvPr/>
              </p:nvSpPr>
              <p:spPr>
                <a:xfrm rot="20603976">
                  <a:off x="8335829" y="1505418"/>
                  <a:ext cx="280572" cy="282050"/>
                </a:xfrm>
                <a:prstGeom prst="ellipse">
                  <a:avLst/>
                </a:prstGeom>
                <a:grpFill/>
                <a:ln w="19050" cap="rnd" cmpd="sng" algn="ctr">
                  <a:noFill/>
                  <a:prstDash val="solid"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txBody>
                <a:bodyPr rtlCol="0" anchor="ctr"/>
                <a:lstStyle/>
                <a:p>
                  <a:pPr algn="ctr" defTabSz="829452">
                    <a:defRPr/>
                  </a:pPr>
                  <a:endParaRPr lang="ja-JP" altLang="en-US" sz="1633" kern="0" dirty="0">
                    <a:solidFill>
                      <a:prstClr val="white"/>
                    </a:solidFill>
                    <a:latin typeface="Trebuchet MS" panose="020B0603020202020204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103" name="Straight Arrow Connector 102">
                  <a:extLst>
                    <a:ext uri="{FF2B5EF4-FFF2-40B4-BE49-F238E27FC236}">
                      <a16:creationId xmlns:a16="http://schemas.microsoft.com/office/drawing/2014/main" id="{A578979C-2E2F-4533-68C6-77C6290A3B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603976" flipV="1">
                  <a:off x="8420716" y="1390104"/>
                  <a:ext cx="0" cy="141023"/>
                </a:xfrm>
                <a:prstGeom prst="straightConnector1">
                  <a:avLst/>
                </a:prstGeom>
                <a:grpFill/>
                <a:ln w="38100" cap="rnd" cmpd="sng" algn="ctr">
                  <a:solidFill>
                    <a:srgbClr val="FF0000"/>
                  </a:solidFill>
                  <a:prstDash val="solid"/>
                  <a:tailEnd type="triangle"/>
                </a:ln>
                <a:effectLst/>
              </p:spPr>
            </p:cxnSp>
          </p:grpSp>
        </p:grpSp>
        <p:sp>
          <p:nvSpPr>
            <p:cNvPr id="155" name="Arrow: Up 154">
              <a:extLst>
                <a:ext uri="{FF2B5EF4-FFF2-40B4-BE49-F238E27FC236}">
                  <a16:creationId xmlns:a16="http://schemas.microsoft.com/office/drawing/2014/main" id="{793EC6B2-757E-5FA0-189A-3603DAF0F61D}"/>
                </a:ext>
              </a:extLst>
            </p:cNvPr>
            <p:cNvSpPr/>
            <p:nvPr/>
          </p:nvSpPr>
          <p:spPr>
            <a:xfrm>
              <a:off x="5717371" y="1923855"/>
              <a:ext cx="441789" cy="1285893"/>
            </a:xfrm>
            <a:prstGeom prst="up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</a:t>
              </a:r>
              <a:endParaRPr kumimoji="1" lang="ja-JP" altLang="en-US" dirty="0"/>
            </a:p>
          </p:txBody>
        </p:sp>
      </p:grpSp>
      <p:sp>
        <p:nvSpPr>
          <p:cNvPr id="156" name="TextBox 155">
            <a:extLst>
              <a:ext uri="{FF2B5EF4-FFF2-40B4-BE49-F238E27FC236}">
                <a16:creationId xmlns:a16="http://schemas.microsoft.com/office/drawing/2014/main" id="{3EEB4BEC-DCA4-BD44-20E2-6DCFB3A265F1}"/>
              </a:ext>
            </a:extLst>
          </p:cNvPr>
          <p:cNvSpPr txBox="1"/>
          <p:nvPr/>
        </p:nvSpPr>
        <p:spPr>
          <a:xfrm>
            <a:off x="2838473" y="11783"/>
            <a:ext cx="6868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Magneto-vortical matter</a:t>
            </a:r>
          </a:p>
          <a:p>
            <a:r>
              <a:rPr lang="en-US" altLang="ja-JP" sz="2800" dirty="0"/>
              <a:t>- </a:t>
            </a:r>
            <a:r>
              <a:rPr kumimoji="1" lang="en-US" altLang="ja-JP" sz="2800" dirty="0"/>
              <a:t>Anomalous transport w/o chirality imbalance</a:t>
            </a:r>
            <a:endParaRPr kumimoji="1" lang="ja-JP" altLang="en-US" sz="3200" dirty="0"/>
          </a:p>
        </p:txBody>
      </p:sp>
      <p:pic>
        <p:nvPicPr>
          <p:cNvPr id="161" name="Picture 160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j^0 = C_A \frac{1}{2} {\bm \omega} \cdot \bB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6E020B72-115A-BFE1-BC3D-3FCFC49A557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158" y="1718480"/>
            <a:ext cx="2907531" cy="880358"/>
          </a:xfrm>
          <a:prstGeom prst="rect">
            <a:avLst/>
          </a:prstGeom>
        </p:spPr>
      </p:pic>
      <p:pic>
        <p:nvPicPr>
          <p:cNvPr id="169" name="Picture 168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Charge-dependent energy shift: &#10;$\Delta E = {\bm S} \cdot {\bm \omega}&#10;=  \big( \pm \frac12 \hat \bB \big)\cdot {\bm \omega}$&#10;&#10;&#10;\end{document}&#10;&#10;" title="IguanaTex Bitmap Display">
            <a:extLst>
              <a:ext uri="{FF2B5EF4-FFF2-40B4-BE49-F238E27FC236}">
                <a16:creationId xmlns:a16="http://schemas.microsoft.com/office/drawing/2014/main" id="{F85D4590-F692-FD6F-B588-02D1A3C1906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48" y="3538239"/>
            <a:ext cx="9176805" cy="462606"/>
          </a:xfrm>
          <a:prstGeom prst="rect">
            <a:avLst/>
          </a:prstGeom>
        </p:spPr>
      </p:pic>
      <p:pic>
        <p:nvPicPr>
          <p:cNvPr id="171" name="Picture 170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Landau degeneracy: $\frac{|eB|}{2\pi}$&#10;&#10;&#10;\end{document}&#10;&#10;" title="IguanaTex Bitmap Display">
            <a:extLst>
              <a:ext uri="{FF2B5EF4-FFF2-40B4-BE49-F238E27FC236}">
                <a16:creationId xmlns:a16="http://schemas.microsoft.com/office/drawing/2014/main" id="{08B554B2-27AD-E36C-3201-B940E4945C4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668" y="5260690"/>
            <a:ext cx="4181135" cy="529970"/>
          </a:xfrm>
          <a:prstGeom prst="rect">
            <a:avLst/>
          </a:prstGeom>
        </p:spPr>
      </p:pic>
      <p:sp>
        <p:nvSpPr>
          <p:cNvPr id="172" name="TextBox 171">
            <a:extLst>
              <a:ext uri="{FF2B5EF4-FFF2-40B4-BE49-F238E27FC236}">
                <a16:creationId xmlns:a16="http://schemas.microsoft.com/office/drawing/2014/main" id="{5E007081-68CF-3DF4-CF31-938DBF10077F}"/>
              </a:ext>
            </a:extLst>
          </p:cNvPr>
          <p:cNvSpPr txBox="1"/>
          <p:nvPr/>
        </p:nvSpPr>
        <p:spPr>
          <a:xfrm>
            <a:off x="7325156" y="4148817"/>
            <a:ext cx="46884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- Chiral kinetic theory</a:t>
            </a:r>
          </a:p>
          <a:p>
            <a:r>
              <a:rPr kumimoji="1" lang="en-US" altLang="ja-JP" dirty="0">
                <a:solidFill>
                  <a:srgbClr val="00B050"/>
                </a:solidFill>
              </a:rPr>
              <a:t>Yang, et al., 2003.04517, Mameda, 2305.02134, </a:t>
            </a:r>
          </a:p>
          <a:p>
            <a:r>
              <a:rPr kumimoji="1" lang="en-US" altLang="ja-JP" dirty="0">
                <a:solidFill>
                  <a:srgbClr val="00B050"/>
                </a:solidFill>
              </a:rPr>
              <a:t>Yang, et al., arXiv:2409.00456</a:t>
            </a:r>
          </a:p>
          <a:p>
            <a:endParaRPr lang="en-US" altLang="ja-JP" dirty="0">
              <a:solidFill>
                <a:srgbClr val="00B050"/>
              </a:solidFill>
            </a:endParaRPr>
          </a:p>
          <a:p>
            <a:r>
              <a:rPr lang="en-US" altLang="ja-JP" dirty="0">
                <a:solidFill>
                  <a:srgbClr val="00B050"/>
                </a:solidFill>
              </a:rPr>
              <a:t>- Effective theory as the </a:t>
            </a:r>
            <a:r>
              <a:rPr lang="en-US" altLang="ja-JP" dirty="0" err="1">
                <a:solidFill>
                  <a:srgbClr val="00B050"/>
                </a:solidFill>
              </a:rPr>
              <a:t>Chern</a:t>
            </a:r>
            <a:r>
              <a:rPr lang="en-US" altLang="ja-JP" dirty="0">
                <a:solidFill>
                  <a:srgbClr val="00B050"/>
                </a:solidFill>
              </a:rPr>
              <a:t>-Simons current</a:t>
            </a:r>
          </a:p>
          <a:p>
            <a:r>
              <a:rPr kumimoji="1" lang="en-US" altLang="ja-JP" dirty="0">
                <a:solidFill>
                  <a:srgbClr val="00B050"/>
                </a:solidFill>
              </a:rPr>
              <a:t>Yamamoto and Yang, 2103.13208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3EB0C0C-4B3F-4427-96F6-47F896C26175}"/>
              </a:ext>
            </a:extLst>
          </p:cNvPr>
          <p:cNvSpPr txBox="1"/>
          <p:nvPr/>
        </p:nvSpPr>
        <p:spPr>
          <a:xfrm>
            <a:off x="2121871" y="4382467"/>
            <a:ext cx="4018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 Effective chemical potential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99DADE57-0102-67F3-43AF-688706F3A2EF}"/>
              </a:ext>
            </a:extLst>
          </p:cNvPr>
          <p:cNvSpPr txBox="1"/>
          <p:nvPr/>
        </p:nvSpPr>
        <p:spPr>
          <a:xfrm>
            <a:off x="692016" y="6189216"/>
            <a:ext cx="11395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But some technical issue is recognized in QFT approach.  </a:t>
            </a:r>
            <a:r>
              <a:rPr kumimoji="1" lang="en-US" altLang="ja-JP" dirty="0" err="1"/>
              <a:t>Ebihara</a:t>
            </a:r>
            <a:r>
              <a:rPr lang="en-US" altLang="ja-JP" dirty="0"/>
              <a:t>, </a:t>
            </a:r>
            <a:r>
              <a:rPr kumimoji="1" lang="en-US" altLang="ja-JP" dirty="0"/>
              <a:t>Fukushima, Mameda, </a:t>
            </a:r>
            <a:r>
              <a:rPr lang="en-US" altLang="ja-JP" dirty="0">
                <a:hlinkClick r:id="rId9"/>
              </a:rPr>
              <a:t>1608.00336</a:t>
            </a:r>
            <a:r>
              <a:rPr lang="ja-JP" altLang="en-US" dirty="0"/>
              <a:t> 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806501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303A019-E0C9-B910-5F70-68282AFAB3C5}"/>
              </a:ext>
            </a:extLst>
          </p:cNvPr>
          <p:cNvGrpSpPr/>
          <p:nvPr/>
        </p:nvGrpSpPr>
        <p:grpSpPr>
          <a:xfrm>
            <a:off x="2400429" y="3616937"/>
            <a:ext cx="6879719" cy="3255739"/>
            <a:chOff x="1862234" y="-218818"/>
            <a:chExt cx="8367808" cy="3959958"/>
          </a:xfrm>
        </p:grpSpPr>
        <p:sp>
          <p:nvSpPr>
            <p:cNvPr id="5" name="Arrow: Circular 4">
              <a:extLst>
                <a:ext uri="{FF2B5EF4-FFF2-40B4-BE49-F238E27FC236}">
                  <a16:creationId xmlns:a16="http://schemas.microsoft.com/office/drawing/2014/main" id="{5F1E3508-96ED-EDE2-E4BA-DB467844CC06}"/>
                </a:ext>
              </a:extLst>
            </p:cNvPr>
            <p:cNvSpPr/>
            <p:nvPr/>
          </p:nvSpPr>
          <p:spPr>
            <a:xfrm rot="2860018">
              <a:off x="5959697" y="-195848"/>
              <a:ext cx="3946673" cy="3927303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486759"/>
                <a:gd name="adj5" fmla="val 12500"/>
              </a:avLst>
            </a:prstGeom>
            <a:solidFill>
              <a:srgbClr val="78FDFF">
                <a:alpha val="77000"/>
              </a:srgbClr>
            </a:solidFill>
            <a:ln>
              <a:noFill/>
            </a:ln>
            <a:scene3d>
              <a:camera prst="orthographicFront">
                <a:rot lat="163537" lon="17458082" rev="19167293"/>
              </a:camera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Arrow: Circular 5">
              <a:extLst>
                <a:ext uri="{FF2B5EF4-FFF2-40B4-BE49-F238E27FC236}">
                  <a16:creationId xmlns:a16="http://schemas.microsoft.com/office/drawing/2014/main" id="{915C3BC4-CFFA-3E7C-4DA3-A75114229C29}"/>
                </a:ext>
              </a:extLst>
            </p:cNvPr>
            <p:cNvSpPr/>
            <p:nvPr/>
          </p:nvSpPr>
          <p:spPr>
            <a:xfrm rot="2860018">
              <a:off x="2228118" y="-209133"/>
              <a:ext cx="3946673" cy="3927303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486759"/>
                <a:gd name="adj5" fmla="val 12500"/>
              </a:avLst>
            </a:prstGeom>
            <a:solidFill>
              <a:srgbClr val="78FDFF">
                <a:alpha val="77000"/>
              </a:srgbClr>
            </a:solidFill>
            <a:ln>
              <a:noFill/>
            </a:ln>
            <a:scene3d>
              <a:camera prst="orthographicFront">
                <a:rot lat="163537" lon="17458082" rev="19167293"/>
              </a:camera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5F8479F-0E9D-116E-6E3D-390EC7C39C23}"/>
                </a:ext>
              </a:extLst>
            </p:cNvPr>
            <p:cNvGrpSpPr/>
            <p:nvPr/>
          </p:nvGrpSpPr>
          <p:grpSpPr>
            <a:xfrm>
              <a:off x="2786506" y="528832"/>
              <a:ext cx="7443536" cy="786227"/>
              <a:chOff x="6055087" y="3574148"/>
              <a:chExt cx="7443536" cy="786227"/>
            </a:xfrm>
          </p:grpSpPr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ABC0FE7C-CBD4-9A3A-A8F7-C2397FF5EFC9}"/>
                  </a:ext>
                </a:extLst>
              </p:cNvPr>
              <p:cNvGrpSpPr/>
              <p:nvPr/>
            </p:nvGrpSpPr>
            <p:grpSpPr>
              <a:xfrm>
                <a:off x="6055087" y="3615244"/>
                <a:ext cx="1006615" cy="745131"/>
                <a:chOff x="6055087" y="3564421"/>
                <a:chExt cx="1006615" cy="745131"/>
              </a:xfrm>
            </p:grpSpPr>
            <p:cxnSp>
              <p:nvCxnSpPr>
                <p:cNvPr id="147" name="Straight Arrow Connector 146">
                  <a:extLst>
                    <a:ext uri="{FF2B5EF4-FFF2-40B4-BE49-F238E27FC236}">
                      <a16:creationId xmlns:a16="http://schemas.microsoft.com/office/drawing/2014/main" id="{1A2046B6-3FEF-4B04-EBD3-AAF51DA157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7143" y="3785234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8" name="Arc 147">
                  <a:extLst>
                    <a:ext uri="{FF2B5EF4-FFF2-40B4-BE49-F238E27FC236}">
                      <a16:creationId xmlns:a16="http://schemas.microsoft.com/office/drawing/2014/main" id="{DB7E9510-0BCC-C3EA-84D1-0216AB993336}"/>
                    </a:ext>
                  </a:extLst>
                </p:cNvPr>
                <p:cNvSpPr/>
                <p:nvPr/>
              </p:nvSpPr>
              <p:spPr>
                <a:xfrm>
                  <a:off x="6055087" y="3769202"/>
                  <a:ext cx="784112" cy="254309"/>
                </a:xfrm>
                <a:prstGeom prst="arc">
                  <a:avLst>
                    <a:gd name="adj1" fmla="val 10229990"/>
                    <a:gd name="adj2" fmla="val 9713517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9" name="Group 148">
                  <a:extLst>
                    <a:ext uri="{FF2B5EF4-FFF2-40B4-BE49-F238E27FC236}">
                      <a16:creationId xmlns:a16="http://schemas.microsoft.com/office/drawing/2014/main" id="{D0D0F807-60E6-A56C-39B5-4801E4BAE4E2}"/>
                    </a:ext>
                  </a:extLst>
                </p:cNvPr>
                <p:cNvGrpSpPr/>
                <p:nvPr/>
              </p:nvGrpSpPr>
              <p:grpSpPr>
                <a:xfrm rot="1021620">
                  <a:off x="6749940" y="3564421"/>
                  <a:ext cx="311762" cy="527228"/>
                  <a:chOff x="8335829" y="1390104"/>
                  <a:chExt cx="280572" cy="474482"/>
                </a:xfrm>
                <a:solidFill>
                  <a:srgbClr val="00B0F0"/>
                </a:solidFill>
              </p:grpSpPr>
              <p:cxnSp>
                <p:nvCxnSpPr>
                  <p:cNvPr id="151" name="Straight Arrow Connector 150">
                    <a:extLst>
                      <a:ext uri="{FF2B5EF4-FFF2-40B4-BE49-F238E27FC236}">
                        <a16:creationId xmlns:a16="http://schemas.microsoft.com/office/drawing/2014/main" id="{EDEF4CEE-86BD-705A-4D59-66D45A5EC4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52" name="Oval 151">
                    <a:extLst>
                      <a:ext uri="{FF2B5EF4-FFF2-40B4-BE49-F238E27FC236}">
                        <a16:creationId xmlns:a16="http://schemas.microsoft.com/office/drawing/2014/main" id="{082A3853-C857-A45A-CD57-65C0841789B0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153" name="Straight Arrow Connector 152">
                    <a:extLst>
                      <a:ext uri="{FF2B5EF4-FFF2-40B4-BE49-F238E27FC236}">
                        <a16:creationId xmlns:a16="http://schemas.microsoft.com/office/drawing/2014/main" id="{868C4D49-28D2-6062-0559-ABB5262E4B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150" name="Straight Arrow Connector 149">
                  <a:extLst>
                    <a:ext uri="{FF2B5EF4-FFF2-40B4-BE49-F238E27FC236}">
                      <a16:creationId xmlns:a16="http://schemas.microsoft.com/office/drawing/2014/main" id="{AA18BEAD-0A25-EBC4-145E-2AA7075FE1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798" y="3574702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63F2FBDD-1558-A813-35AB-8970CA6DB635}"/>
                  </a:ext>
                </a:extLst>
              </p:cNvPr>
              <p:cNvGrpSpPr/>
              <p:nvPr/>
            </p:nvGrpSpPr>
            <p:grpSpPr>
              <a:xfrm>
                <a:off x="10046692" y="3574148"/>
                <a:ext cx="1006615" cy="745131"/>
                <a:chOff x="8768105" y="3475760"/>
                <a:chExt cx="1006615" cy="745131"/>
              </a:xfrm>
            </p:grpSpPr>
            <p:cxnSp>
              <p:nvCxnSpPr>
                <p:cNvPr id="140" name="Straight Arrow Connector 139">
                  <a:extLst>
                    <a:ext uri="{FF2B5EF4-FFF2-40B4-BE49-F238E27FC236}">
                      <a16:creationId xmlns:a16="http://schemas.microsoft.com/office/drawing/2014/main" id="{739D3752-2F59-5BCE-84A0-9898DBDF62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55816" y="3834397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1" name="Arc 140">
                  <a:extLst>
                    <a:ext uri="{FF2B5EF4-FFF2-40B4-BE49-F238E27FC236}">
                      <a16:creationId xmlns:a16="http://schemas.microsoft.com/office/drawing/2014/main" id="{83D644F8-532F-9018-67A9-2A57AA37B885}"/>
                    </a:ext>
                  </a:extLst>
                </p:cNvPr>
                <p:cNvSpPr/>
                <p:nvPr/>
              </p:nvSpPr>
              <p:spPr>
                <a:xfrm flipV="1">
                  <a:off x="8768105" y="3761801"/>
                  <a:ext cx="784112" cy="254309"/>
                </a:xfrm>
                <a:prstGeom prst="arc">
                  <a:avLst>
                    <a:gd name="adj1" fmla="val 12334432"/>
                    <a:gd name="adj2" fmla="val 11999364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C7664159-1BA7-9759-29F5-540B31E35579}"/>
                    </a:ext>
                  </a:extLst>
                </p:cNvPr>
                <p:cNvGrpSpPr/>
                <p:nvPr/>
              </p:nvGrpSpPr>
              <p:grpSpPr>
                <a:xfrm rot="20578380" flipV="1">
                  <a:off x="9462958" y="3693663"/>
                  <a:ext cx="311762" cy="527228"/>
                  <a:chOff x="8335829" y="1390104"/>
                  <a:chExt cx="280572" cy="474482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cxnSp>
                <p:nvCxnSpPr>
                  <p:cNvPr id="144" name="Straight Arrow Connector 143">
                    <a:extLst>
                      <a:ext uri="{FF2B5EF4-FFF2-40B4-BE49-F238E27FC236}">
                        <a16:creationId xmlns:a16="http://schemas.microsoft.com/office/drawing/2014/main" id="{3A37BD80-2AC1-F9E3-A3E8-C238B5F4F6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45" name="Oval 144">
                    <a:extLst>
                      <a:ext uri="{FF2B5EF4-FFF2-40B4-BE49-F238E27FC236}">
                        <a16:creationId xmlns:a16="http://schemas.microsoft.com/office/drawing/2014/main" id="{BF90367B-8090-4B8D-AF17-9736CBB5B742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146" name="Straight Arrow Connector 145">
                    <a:extLst>
                      <a:ext uri="{FF2B5EF4-FFF2-40B4-BE49-F238E27FC236}">
                        <a16:creationId xmlns:a16="http://schemas.microsoft.com/office/drawing/2014/main" id="{48F75E6C-D42A-F81F-22F3-AFBAB06CB8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143" name="Straight Arrow Connector 142">
                  <a:extLst>
                    <a:ext uri="{FF2B5EF4-FFF2-40B4-BE49-F238E27FC236}">
                      <a16:creationId xmlns:a16="http://schemas.microsoft.com/office/drawing/2014/main" id="{D72BD229-BAE1-F481-EB27-A8357C4223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0161" y="3475760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2B3FF72-1C00-0DC3-59B5-EDFBF59C5F80}"/>
                  </a:ext>
                </a:extLst>
              </p:cNvPr>
              <p:cNvGrpSpPr/>
              <p:nvPr/>
            </p:nvGrpSpPr>
            <p:grpSpPr>
              <a:xfrm>
                <a:off x="7277745" y="3615244"/>
                <a:ext cx="1006615" cy="745131"/>
                <a:chOff x="6055087" y="3564421"/>
                <a:chExt cx="1006615" cy="745131"/>
              </a:xfrm>
            </p:grpSpPr>
            <p:cxnSp>
              <p:nvCxnSpPr>
                <p:cNvPr id="133" name="Straight Arrow Connector 132">
                  <a:extLst>
                    <a:ext uri="{FF2B5EF4-FFF2-40B4-BE49-F238E27FC236}">
                      <a16:creationId xmlns:a16="http://schemas.microsoft.com/office/drawing/2014/main" id="{01D21DE0-F319-4959-82B3-5861554836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7143" y="3785234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Arc 133">
                  <a:extLst>
                    <a:ext uri="{FF2B5EF4-FFF2-40B4-BE49-F238E27FC236}">
                      <a16:creationId xmlns:a16="http://schemas.microsoft.com/office/drawing/2014/main" id="{98E2E773-68DD-E85C-E2C4-4536923216A7}"/>
                    </a:ext>
                  </a:extLst>
                </p:cNvPr>
                <p:cNvSpPr/>
                <p:nvPr/>
              </p:nvSpPr>
              <p:spPr>
                <a:xfrm>
                  <a:off x="6055087" y="3769202"/>
                  <a:ext cx="784112" cy="254309"/>
                </a:xfrm>
                <a:prstGeom prst="arc">
                  <a:avLst>
                    <a:gd name="adj1" fmla="val 10229990"/>
                    <a:gd name="adj2" fmla="val 9713517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5" name="Group 134">
                  <a:extLst>
                    <a:ext uri="{FF2B5EF4-FFF2-40B4-BE49-F238E27FC236}">
                      <a16:creationId xmlns:a16="http://schemas.microsoft.com/office/drawing/2014/main" id="{AFFB6699-2552-38D5-DCCB-4A21F61096B4}"/>
                    </a:ext>
                  </a:extLst>
                </p:cNvPr>
                <p:cNvGrpSpPr/>
                <p:nvPr/>
              </p:nvGrpSpPr>
              <p:grpSpPr>
                <a:xfrm rot="1021620">
                  <a:off x="6749940" y="3564421"/>
                  <a:ext cx="311762" cy="527228"/>
                  <a:chOff x="8335829" y="1390104"/>
                  <a:chExt cx="280572" cy="474482"/>
                </a:xfrm>
                <a:solidFill>
                  <a:srgbClr val="00B0F0"/>
                </a:solidFill>
              </p:grpSpPr>
              <p:cxnSp>
                <p:nvCxnSpPr>
                  <p:cNvPr id="137" name="Straight Arrow Connector 136">
                    <a:extLst>
                      <a:ext uri="{FF2B5EF4-FFF2-40B4-BE49-F238E27FC236}">
                        <a16:creationId xmlns:a16="http://schemas.microsoft.com/office/drawing/2014/main" id="{A9BA7138-983B-DFB9-FD95-6659AE3DF2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38" name="Oval 137">
                    <a:extLst>
                      <a:ext uri="{FF2B5EF4-FFF2-40B4-BE49-F238E27FC236}">
                        <a16:creationId xmlns:a16="http://schemas.microsoft.com/office/drawing/2014/main" id="{82B3CC9D-DD9F-18AC-898E-2B94E04A687F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139" name="Straight Arrow Connector 138">
                    <a:extLst>
                      <a:ext uri="{FF2B5EF4-FFF2-40B4-BE49-F238E27FC236}">
                        <a16:creationId xmlns:a16="http://schemas.microsoft.com/office/drawing/2014/main" id="{1896CE85-4534-AE21-4586-E5B5A8110A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27A3E1EB-F891-4B3D-2D06-AABE562A2A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798" y="3574702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3C591662-935B-8AAA-E89E-D2698FCFFF8E}"/>
                  </a:ext>
                </a:extLst>
              </p:cNvPr>
              <p:cNvGrpSpPr/>
              <p:nvPr/>
            </p:nvGrpSpPr>
            <p:grpSpPr>
              <a:xfrm>
                <a:off x="8500403" y="3615244"/>
                <a:ext cx="1006615" cy="745131"/>
                <a:chOff x="6055087" y="3564421"/>
                <a:chExt cx="1006615" cy="745131"/>
              </a:xfrm>
            </p:grpSpPr>
            <p:cxnSp>
              <p:nvCxnSpPr>
                <p:cNvPr id="126" name="Straight Arrow Connector 125">
                  <a:extLst>
                    <a:ext uri="{FF2B5EF4-FFF2-40B4-BE49-F238E27FC236}">
                      <a16:creationId xmlns:a16="http://schemas.microsoft.com/office/drawing/2014/main" id="{9B018626-B6F1-7A30-6EF5-22A25E0AF3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7143" y="3785234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Arc 126">
                  <a:extLst>
                    <a:ext uri="{FF2B5EF4-FFF2-40B4-BE49-F238E27FC236}">
                      <a16:creationId xmlns:a16="http://schemas.microsoft.com/office/drawing/2014/main" id="{DEF79A58-DE61-4043-6C52-5057BF42CC20}"/>
                    </a:ext>
                  </a:extLst>
                </p:cNvPr>
                <p:cNvSpPr/>
                <p:nvPr/>
              </p:nvSpPr>
              <p:spPr>
                <a:xfrm>
                  <a:off x="6055087" y="3769202"/>
                  <a:ext cx="784112" cy="254309"/>
                </a:xfrm>
                <a:prstGeom prst="arc">
                  <a:avLst>
                    <a:gd name="adj1" fmla="val 10229990"/>
                    <a:gd name="adj2" fmla="val 9713517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8" name="Group 127">
                  <a:extLst>
                    <a:ext uri="{FF2B5EF4-FFF2-40B4-BE49-F238E27FC236}">
                      <a16:creationId xmlns:a16="http://schemas.microsoft.com/office/drawing/2014/main" id="{4A7BC3B2-6D19-B771-A66D-8B0D224E9BB0}"/>
                    </a:ext>
                  </a:extLst>
                </p:cNvPr>
                <p:cNvGrpSpPr/>
                <p:nvPr/>
              </p:nvGrpSpPr>
              <p:grpSpPr>
                <a:xfrm rot="1021620">
                  <a:off x="6749940" y="3564421"/>
                  <a:ext cx="311762" cy="527228"/>
                  <a:chOff x="8335829" y="1390104"/>
                  <a:chExt cx="280572" cy="474482"/>
                </a:xfrm>
                <a:solidFill>
                  <a:srgbClr val="00B0F0"/>
                </a:solidFill>
              </p:grpSpPr>
              <p:cxnSp>
                <p:nvCxnSpPr>
                  <p:cNvPr id="130" name="Straight Arrow Connector 129">
                    <a:extLst>
                      <a:ext uri="{FF2B5EF4-FFF2-40B4-BE49-F238E27FC236}">
                        <a16:creationId xmlns:a16="http://schemas.microsoft.com/office/drawing/2014/main" id="{E75F7151-495E-39D0-E147-75BDF292E3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31" name="Oval 130">
                    <a:extLst>
                      <a:ext uri="{FF2B5EF4-FFF2-40B4-BE49-F238E27FC236}">
                        <a16:creationId xmlns:a16="http://schemas.microsoft.com/office/drawing/2014/main" id="{052D9024-721B-B477-6B3B-D6A94513FFF6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132" name="Straight Arrow Connector 131">
                    <a:extLst>
                      <a:ext uri="{FF2B5EF4-FFF2-40B4-BE49-F238E27FC236}">
                        <a16:creationId xmlns:a16="http://schemas.microsoft.com/office/drawing/2014/main" id="{3E6A3927-EF77-EAF7-B572-D0F718E5F0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EA18E84D-8ABF-E4F2-8422-82DA8013A2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798" y="3574702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5EAA1637-86CC-9D27-791D-4D5CC22D5AC3}"/>
                  </a:ext>
                </a:extLst>
              </p:cNvPr>
              <p:cNvGrpSpPr/>
              <p:nvPr/>
            </p:nvGrpSpPr>
            <p:grpSpPr>
              <a:xfrm>
                <a:off x="11269350" y="3574148"/>
                <a:ext cx="1006615" cy="745131"/>
                <a:chOff x="8768105" y="3475760"/>
                <a:chExt cx="1006615" cy="745131"/>
              </a:xfrm>
            </p:grpSpPr>
            <p:cxnSp>
              <p:nvCxnSpPr>
                <p:cNvPr id="119" name="Straight Arrow Connector 118">
                  <a:extLst>
                    <a:ext uri="{FF2B5EF4-FFF2-40B4-BE49-F238E27FC236}">
                      <a16:creationId xmlns:a16="http://schemas.microsoft.com/office/drawing/2014/main" id="{91A0CA2A-3EBD-B74A-B05E-958D019934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55816" y="3834397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Arc 119">
                  <a:extLst>
                    <a:ext uri="{FF2B5EF4-FFF2-40B4-BE49-F238E27FC236}">
                      <a16:creationId xmlns:a16="http://schemas.microsoft.com/office/drawing/2014/main" id="{A68BB8E5-1B92-64D8-1C75-B99E723BD2AE}"/>
                    </a:ext>
                  </a:extLst>
                </p:cNvPr>
                <p:cNvSpPr/>
                <p:nvPr/>
              </p:nvSpPr>
              <p:spPr>
                <a:xfrm flipV="1">
                  <a:off x="8768105" y="3761801"/>
                  <a:ext cx="784112" cy="254309"/>
                </a:xfrm>
                <a:prstGeom prst="arc">
                  <a:avLst>
                    <a:gd name="adj1" fmla="val 12334432"/>
                    <a:gd name="adj2" fmla="val 11999364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" name="Group 120">
                  <a:extLst>
                    <a:ext uri="{FF2B5EF4-FFF2-40B4-BE49-F238E27FC236}">
                      <a16:creationId xmlns:a16="http://schemas.microsoft.com/office/drawing/2014/main" id="{B0C3F6A8-D2D7-938D-4DA0-CC69CC01B0FA}"/>
                    </a:ext>
                  </a:extLst>
                </p:cNvPr>
                <p:cNvGrpSpPr/>
                <p:nvPr/>
              </p:nvGrpSpPr>
              <p:grpSpPr>
                <a:xfrm rot="20578380" flipV="1">
                  <a:off x="9462958" y="3693663"/>
                  <a:ext cx="311762" cy="527228"/>
                  <a:chOff x="8335829" y="1390104"/>
                  <a:chExt cx="280572" cy="474482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cxnSp>
                <p:nvCxnSpPr>
                  <p:cNvPr id="123" name="Straight Arrow Connector 122">
                    <a:extLst>
                      <a:ext uri="{FF2B5EF4-FFF2-40B4-BE49-F238E27FC236}">
                        <a16:creationId xmlns:a16="http://schemas.microsoft.com/office/drawing/2014/main" id="{C2094931-B199-3A9B-2628-A9289CD1B2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24" name="Oval 123">
                    <a:extLst>
                      <a:ext uri="{FF2B5EF4-FFF2-40B4-BE49-F238E27FC236}">
                        <a16:creationId xmlns:a16="http://schemas.microsoft.com/office/drawing/2014/main" id="{FF87806F-3FAB-AFB4-3DA0-C061910DA4F0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125" name="Straight Arrow Connector 124">
                    <a:extLst>
                      <a:ext uri="{FF2B5EF4-FFF2-40B4-BE49-F238E27FC236}">
                        <a16:creationId xmlns:a16="http://schemas.microsoft.com/office/drawing/2014/main" id="{9F100B63-02C9-518A-1304-FE22035D53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122" name="Straight Arrow Connector 121">
                  <a:extLst>
                    <a:ext uri="{FF2B5EF4-FFF2-40B4-BE49-F238E27FC236}">
                      <a16:creationId xmlns:a16="http://schemas.microsoft.com/office/drawing/2014/main" id="{9BA295AF-D88B-AAD3-2B06-3EBBC36D6B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0161" y="3475760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CE615FC0-BCE1-394D-2DD2-C375E194904C}"/>
                  </a:ext>
                </a:extLst>
              </p:cNvPr>
              <p:cNvGrpSpPr/>
              <p:nvPr/>
            </p:nvGrpSpPr>
            <p:grpSpPr>
              <a:xfrm>
                <a:off x="12492008" y="3574148"/>
                <a:ext cx="1006615" cy="745131"/>
                <a:chOff x="8768105" y="3475760"/>
                <a:chExt cx="1006615" cy="745131"/>
              </a:xfrm>
            </p:grpSpPr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8443DC31-9CCA-3102-7A75-899F7FF484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55816" y="3834397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Arc 112">
                  <a:extLst>
                    <a:ext uri="{FF2B5EF4-FFF2-40B4-BE49-F238E27FC236}">
                      <a16:creationId xmlns:a16="http://schemas.microsoft.com/office/drawing/2014/main" id="{B29F561E-C29D-6107-6C71-C2A3F2F82CC6}"/>
                    </a:ext>
                  </a:extLst>
                </p:cNvPr>
                <p:cNvSpPr/>
                <p:nvPr/>
              </p:nvSpPr>
              <p:spPr>
                <a:xfrm flipV="1">
                  <a:off x="8768105" y="3761801"/>
                  <a:ext cx="784112" cy="254309"/>
                </a:xfrm>
                <a:prstGeom prst="arc">
                  <a:avLst>
                    <a:gd name="adj1" fmla="val 12334432"/>
                    <a:gd name="adj2" fmla="val 11999364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" name="Group 113">
                  <a:extLst>
                    <a:ext uri="{FF2B5EF4-FFF2-40B4-BE49-F238E27FC236}">
                      <a16:creationId xmlns:a16="http://schemas.microsoft.com/office/drawing/2014/main" id="{E4AB9C45-0A11-E060-4025-CD7E0EAA1FE0}"/>
                    </a:ext>
                  </a:extLst>
                </p:cNvPr>
                <p:cNvGrpSpPr/>
                <p:nvPr/>
              </p:nvGrpSpPr>
              <p:grpSpPr>
                <a:xfrm rot="20578380" flipV="1">
                  <a:off x="9462958" y="3693663"/>
                  <a:ext cx="311762" cy="527228"/>
                  <a:chOff x="8335829" y="1390104"/>
                  <a:chExt cx="280572" cy="474482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cxnSp>
                <p:nvCxnSpPr>
                  <p:cNvPr id="116" name="Straight Arrow Connector 115">
                    <a:extLst>
                      <a:ext uri="{FF2B5EF4-FFF2-40B4-BE49-F238E27FC236}">
                        <a16:creationId xmlns:a16="http://schemas.microsoft.com/office/drawing/2014/main" id="{0D8821B6-2536-493F-4914-89EB870D6B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17" name="Oval 116">
                    <a:extLst>
                      <a:ext uri="{FF2B5EF4-FFF2-40B4-BE49-F238E27FC236}">
                        <a16:creationId xmlns:a16="http://schemas.microsoft.com/office/drawing/2014/main" id="{002911AF-7151-C135-D7C6-426C7FA6F2AA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118" name="Straight Arrow Connector 117">
                    <a:extLst>
                      <a:ext uri="{FF2B5EF4-FFF2-40B4-BE49-F238E27FC236}">
                        <a16:creationId xmlns:a16="http://schemas.microsoft.com/office/drawing/2014/main" id="{1CF67B3F-FE91-0A7C-87D3-A0F82EB054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115" name="Straight Arrow Connector 114">
                  <a:extLst>
                    <a:ext uri="{FF2B5EF4-FFF2-40B4-BE49-F238E27FC236}">
                      <a16:creationId xmlns:a16="http://schemas.microsoft.com/office/drawing/2014/main" id="{FEE4D299-A2E3-2CD5-4116-8EAFF07CA1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0161" y="3475760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20061DF-EC87-9F3F-AD65-0A8C7688D572}"/>
                </a:ext>
              </a:extLst>
            </p:cNvPr>
            <p:cNvGrpSpPr/>
            <p:nvPr/>
          </p:nvGrpSpPr>
          <p:grpSpPr>
            <a:xfrm>
              <a:off x="2294166" y="1347208"/>
              <a:ext cx="7443536" cy="786227"/>
              <a:chOff x="6055087" y="3574148"/>
              <a:chExt cx="7443536" cy="786227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71E2682E-26BB-CB76-62B0-A1C4FC8F744C}"/>
                  </a:ext>
                </a:extLst>
              </p:cNvPr>
              <p:cNvGrpSpPr/>
              <p:nvPr/>
            </p:nvGrpSpPr>
            <p:grpSpPr>
              <a:xfrm>
                <a:off x="6055087" y="3615244"/>
                <a:ext cx="1006615" cy="745131"/>
                <a:chOff x="6055087" y="3564421"/>
                <a:chExt cx="1006615" cy="745131"/>
              </a:xfrm>
            </p:grpSpPr>
            <p:cxnSp>
              <p:nvCxnSpPr>
                <p:cNvPr id="99" name="Straight Arrow Connector 98">
                  <a:extLst>
                    <a:ext uri="{FF2B5EF4-FFF2-40B4-BE49-F238E27FC236}">
                      <a16:creationId xmlns:a16="http://schemas.microsoft.com/office/drawing/2014/main" id="{EE105F0A-DB65-7ED0-9EDB-A2F5772B9A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7143" y="3785234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Arc 99">
                  <a:extLst>
                    <a:ext uri="{FF2B5EF4-FFF2-40B4-BE49-F238E27FC236}">
                      <a16:creationId xmlns:a16="http://schemas.microsoft.com/office/drawing/2014/main" id="{17A9B4E4-F1B5-3D1D-EEE4-32B8C32713A9}"/>
                    </a:ext>
                  </a:extLst>
                </p:cNvPr>
                <p:cNvSpPr/>
                <p:nvPr/>
              </p:nvSpPr>
              <p:spPr>
                <a:xfrm>
                  <a:off x="6055087" y="3769202"/>
                  <a:ext cx="784112" cy="254309"/>
                </a:xfrm>
                <a:prstGeom prst="arc">
                  <a:avLst>
                    <a:gd name="adj1" fmla="val 10229990"/>
                    <a:gd name="adj2" fmla="val 9713517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" name="Group 100">
                  <a:extLst>
                    <a:ext uri="{FF2B5EF4-FFF2-40B4-BE49-F238E27FC236}">
                      <a16:creationId xmlns:a16="http://schemas.microsoft.com/office/drawing/2014/main" id="{5B7D8510-9A51-85C7-C366-09006E453F58}"/>
                    </a:ext>
                  </a:extLst>
                </p:cNvPr>
                <p:cNvGrpSpPr/>
                <p:nvPr/>
              </p:nvGrpSpPr>
              <p:grpSpPr>
                <a:xfrm rot="1021620">
                  <a:off x="6749940" y="3564421"/>
                  <a:ext cx="311762" cy="527228"/>
                  <a:chOff x="8335829" y="1390104"/>
                  <a:chExt cx="280572" cy="474482"/>
                </a:xfrm>
                <a:solidFill>
                  <a:srgbClr val="00B0F0"/>
                </a:solidFill>
              </p:grpSpPr>
              <p:cxnSp>
                <p:nvCxnSpPr>
                  <p:cNvPr id="103" name="Straight Arrow Connector 102">
                    <a:extLst>
                      <a:ext uri="{FF2B5EF4-FFF2-40B4-BE49-F238E27FC236}">
                        <a16:creationId xmlns:a16="http://schemas.microsoft.com/office/drawing/2014/main" id="{CC06A120-294F-9C59-B064-1A470AD46D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04" name="Oval 103">
                    <a:extLst>
                      <a:ext uri="{FF2B5EF4-FFF2-40B4-BE49-F238E27FC236}">
                        <a16:creationId xmlns:a16="http://schemas.microsoft.com/office/drawing/2014/main" id="{E7AFED8A-9092-8BB0-EC70-D4FD99706FF7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105" name="Straight Arrow Connector 104">
                    <a:extLst>
                      <a:ext uri="{FF2B5EF4-FFF2-40B4-BE49-F238E27FC236}">
                        <a16:creationId xmlns:a16="http://schemas.microsoft.com/office/drawing/2014/main" id="{132E1291-3202-6271-9B38-25FDAD766C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102" name="Straight Arrow Connector 101">
                  <a:extLst>
                    <a:ext uri="{FF2B5EF4-FFF2-40B4-BE49-F238E27FC236}">
                      <a16:creationId xmlns:a16="http://schemas.microsoft.com/office/drawing/2014/main" id="{1E82F39F-8ED7-8316-CA35-63189175AC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798" y="3574702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D035E5A6-5EE8-8359-1866-9E43306D1E59}"/>
                  </a:ext>
                </a:extLst>
              </p:cNvPr>
              <p:cNvGrpSpPr/>
              <p:nvPr/>
            </p:nvGrpSpPr>
            <p:grpSpPr>
              <a:xfrm>
                <a:off x="10046692" y="3574148"/>
                <a:ext cx="1006615" cy="745131"/>
                <a:chOff x="8768105" y="3475760"/>
                <a:chExt cx="1006615" cy="745131"/>
              </a:xfrm>
            </p:grpSpPr>
            <p:cxnSp>
              <p:nvCxnSpPr>
                <p:cNvPr id="92" name="Straight Arrow Connector 91">
                  <a:extLst>
                    <a:ext uri="{FF2B5EF4-FFF2-40B4-BE49-F238E27FC236}">
                      <a16:creationId xmlns:a16="http://schemas.microsoft.com/office/drawing/2014/main" id="{B8FEDCEE-9A44-3421-0F48-647DEDE1C3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55816" y="3834397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3" name="Arc 92">
                  <a:extLst>
                    <a:ext uri="{FF2B5EF4-FFF2-40B4-BE49-F238E27FC236}">
                      <a16:creationId xmlns:a16="http://schemas.microsoft.com/office/drawing/2014/main" id="{28DD8F7B-BD40-14F9-28B7-11DE1787BE4F}"/>
                    </a:ext>
                  </a:extLst>
                </p:cNvPr>
                <p:cNvSpPr/>
                <p:nvPr/>
              </p:nvSpPr>
              <p:spPr>
                <a:xfrm flipV="1">
                  <a:off x="8768105" y="3761801"/>
                  <a:ext cx="784112" cy="254309"/>
                </a:xfrm>
                <a:prstGeom prst="arc">
                  <a:avLst>
                    <a:gd name="adj1" fmla="val 12334432"/>
                    <a:gd name="adj2" fmla="val 11999364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17A644E8-57B9-7FC6-989C-2A40F0E5A300}"/>
                    </a:ext>
                  </a:extLst>
                </p:cNvPr>
                <p:cNvGrpSpPr/>
                <p:nvPr/>
              </p:nvGrpSpPr>
              <p:grpSpPr>
                <a:xfrm rot="20578380" flipV="1">
                  <a:off x="9462958" y="3693663"/>
                  <a:ext cx="311762" cy="527228"/>
                  <a:chOff x="8335829" y="1390104"/>
                  <a:chExt cx="280572" cy="474482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05587196-1B09-7754-76C1-97DCBC7F44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97" name="Oval 96">
                    <a:extLst>
                      <a:ext uri="{FF2B5EF4-FFF2-40B4-BE49-F238E27FC236}">
                        <a16:creationId xmlns:a16="http://schemas.microsoft.com/office/drawing/2014/main" id="{C2631B87-A995-851C-7A27-9A44D3CB1819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98" name="Straight Arrow Connector 97">
                    <a:extLst>
                      <a:ext uri="{FF2B5EF4-FFF2-40B4-BE49-F238E27FC236}">
                        <a16:creationId xmlns:a16="http://schemas.microsoft.com/office/drawing/2014/main" id="{9164CFA4-C38D-C4D6-1168-970D9D2963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AC7C4D76-EFC7-A229-3F97-E7BB30278A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0161" y="3475760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86CB5347-4537-418F-E7DE-3D222F9088D9}"/>
                  </a:ext>
                </a:extLst>
              </p:cNvPr>
              <p:cNvGrpSpPr/>
              <p:nvPr/>
            </p:nvGrpSpPr>
            <p:grpSpPr>
              <a:xfrm>
                <a:off x="7277745" y="3615244"/>
                <a:ext cx="1006615" cy="745131"/>
                <a:chOff x="6055087" y="3564421"/>
                <a:chExt cx="1006615" cy="745131"/>
              </a:xfrm>
            </p:grpSpPr>
            <p:cxnSp>
              <p:nvCxnSpPr>
                <p:cNvPr id="85" name="Straight Arrow Connector 84">
                  <a:extLst>
                    <a:ext uri="{FF2B5EF4-FFF2-40B4-BE49-F238E27FC236}">
                      <a16:creationId xmlns:a16="http://schemas.microsoft.com/office/drawing/2014/main" id="{383E7951-903E-6D1C-05C9-791C6FE2F7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7143" y="3785234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Arc 85">
                  <a:extLst>
                    <a:ext uri="{FF2B5EF4-FFF2-40B4-BE49-F238E27FC236}">
                      <a16:creationId xmlns:a16="http://schemas.microsoft.com/office/drawing/2014/main" id="{E05B66DB-9419-78A5-A8B0-0399F6E1F2E7}"/>
                    </a:ext>
                  </a:extLst>
                </p:cNvPr>
                <p:cNvSpPr/>
                <p:nvPr/>
              </p:nvSpPr>
              <p:spPr>
                <a:xfrm>
                  <a:off x="6055087" y="3769202"/>
                  <a:ext cx="784112" cy="254309"/>
                </a:xfrm>
                <a:prstGeom prst="arc">
                  <a:avLst>
                    <a:gd name="adj1" fmla="val 10229990"/>
                    <a:gd name="adj2" fmla="val 9713517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" name="Group 86">
                  <a:extLst>
                    <a:ext uri="{FF2B5EF4-FFF2-40B4-BE49-F238E27FC236}">
                      <a16:creationId xmlns:a16="http://schemas.microsoft.com/office/drawing/2014/main" id="{738C59BB-FCEE-0CB4-D7EF-B99C45C9F041}"/>
                    </a:ext>
                  </a:extLst>
                </p:cNvPr>
                <p:cNvGrpSpPr/>
                <p:nvPr/>
              </p:nvGrpSpPr>
              <p:grpSpPr>
                <a:xfrm rot="1021620">
                  <a:off x="6749940" y="3564421"/>
                  <a:ext cx="311762" cy="527228"/>
                  <a:chOff x="8335829" y="1390104"/>
                  <a:chExt cx="280572" cy="474482"/>
                </a:xfrm>
                <a:solidFill>
                  <a:srgbClr val="00B0F0"/>
                </a:solidFill>
              </p:grpSpPr>
              <p:cxnSp>
                <p:nvCxnSpPr>
                  <p:cNvPr id="89" name="Straight Arrow Connector 88">
                    <a:extLst>
                      <a:ext uri="{FF2B5EF4-FFF2-40B4-BE49-F238E27FC236}">
                        <a16:creationId xmlns:a16="http://schemas.microsoft.com/office/drawing/2014/main" id="{D7A07627-D197-3E2E-1D10-538BFCBC17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90" name="Oval 89">
                    <a:extLst>
                      <a:ext uri="{FF2B5EF4-FFF2-40B4-BE49-F238E27FC236}">
                        <a16:creationId xmlns:a16="http://schemas.microsoft.com/office/drawing/2014/main" id="{E72C2797-F380-2DCA-3C3B-A50C4C73D748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91" name="Straight Arrow Connector 90">
                    <a:extLst>
                      <a:ext uri="{FF2B5EF4-FFF2-40B4-BE49-F238E27FC236}">
                        <a16:creationId xmlns:a16="http://schemas.microsoft.com/office/drawing/2014/main" id="{51F683C0-3D81-FA60-A855-200E0E1872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9B26F0A4-52E3-7990-15E3-4FAB9F0D85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798" y="3574702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8457B5C8-526A-AEAB-5482-D2186A75F169}"/>
                  </a:ext>
                </a:extLst>
              </p:cNvPr>
              <p:cNvGrpSpPr/>
              <p:nvPr/>
            </p:nvGrpSpPr>
            <p:grpSpPr>
              <a:xfrm>
                <a:off x="8500403" y="3615244"/>
                <a:ext cx="1006615" cy="745131"/>
                <a:chOff x="6055087" y="3564421"/>
                <a:chExt cx="1006615" cy="745131"/>
              </a:xfrm>
            </p:grpSpPr>
            <p:cxnSp>
              <p:nvCxnSpPr>
                <p:cNvPr id="78" name="Straight Arrow Connector 77">
                  <a:extLst>
                    <a:ext uri="{FF2B5EF4-FFF2-40B4-BE49-F238E27FC236}">
                      <a16:creationId xmlns:a16="http://schemas.microsoft.com/office/drawing/2014/main" id="{CD8F1499-34BD-8DC0-C5C5-73444CFABD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7143" y="3785234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Arc 78">
                  <a:extLst>
                    <a:ext uri="{FF2B5EF4-FFF2-40B4-BE49-F238E27FC236}">
                      <a16:creationId xmlns:a16="http://schemas.microsoft.com/office/drawing/2014/main" id="{1D84727F-B694-B2CE-1B3B-9BE040F1CF68}"/>
                    </a:ext>
                  </a:extLst>
                </p:cNvPr>
                <p:cNvSpPr/>
                <p:nvPr/>
              </p:nvSpPr>
              <p:spPr>
                <a:xfrm>
                  <a:off x="6055087" y="3769202"/>
                  <a:ext cx="784112" cy="254309"/>
                </a:xfrm>
                <a:prstGeom prst="arc">
                  <a:avLst>
                    <a:gd name="adj1" fmla="val 10229990"/>
                    <a:gd name="adj2" fmla="val 9713517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B30B8F51-2066-477C-2376-A8D267179305}"/>
                    </a:ext>
                  </a:extLst>
                </p:cNvPr>
                <p:cNvGrpSpPr/>
                <p:nvPr/>
              </p:nvGrpSpPr>
              <p:grpSpPr>
                <a:xfrm rot="1021620">
                  <a:off x="6749940" y="3564421"/>
                  <a:ext cx="311762" cy="527228"/>
                  <a:chOff x="8335829" y="1390104"/>
                  <a:chExt cx="280572" cy="474482"/>
                </a:xfrm>
                <a:solidFill>
                  <a:srgbClr val="00B0F0"/>
                </a:solidFill>
              </p:grpSpPr>
              <p:cxnSp>
                <p:nvCxnSpPr>
                  <p:cNvPr id="82" name="Straight Arrow Connector 81">
                    <a:extLst>
                      <a:ext uri="{FF2B5EF4-FFF2-40B4-BE49-F238E27FC236}">
                        <a16:creationId xmlns:a16="http://schemas.microsoft.com/office/drawing/2014/main" id="{AA75E1F3-3A44-A772-86C4-4CF09AE428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83" name="Oval 82">
                    <a:extLst>
                      <a:ext uri="{FF2B5EF4-FFF2-40B4-BE49-F238E27FC236}">
                        <a16:creationId xmlns:a16="http://schemas.microsoft.com/office/drawing/2014/main" id="{18C02922-030A-DB39-4086-79CEF60DF4A8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84" name="Straight Arrow Connector 83">
                    <a:extLst>
                      <a:ext uri="{FF2B5EF4-FFF2-40B4-BE49-F238E27FC236}">
                        <a16:creationId xmlns:a16="http://schemas.microsoft.com/office/drawing/2014/main" id="{DDF6E4EB-B177-7747-9062-216CF55218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FD84093B-24AC-4132-8845-4563CCBBC7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798" y="3574702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A909A8FD-E72B-657F-9ABB-B6C770170B96}"/>
                  </a:ext>
                </a:extLst>
              </p:cNvPr>
              <p:cNvGrpSpPr/>
              <p:nvPr/>
            </p:nvGrpSpPr>
            <p:grpSpPr>
              <a:xfrm>
                <a:off x="11269350" y="3574148"/>
                <a:ext cx="1006615" cy="745131"/>
                <a:chOff x="8768105" y="3475760"/>
                <a:chExt cx="1006615" cy="745131"/>
              </a:xfrm>
            </p:grpSpPr>
            <p:cxnSp>
              <p:nvCxnSpPr>
                <p:cNvPr id="71" name="Straight Arrow Connector 70">
                  <a:extLst>
                    <a:ext uri="{FF2B5EF4-FFF2-40B4-BE49-F238E27FC236}">
                      <a16:creationId xmlns:a16="http://schemas.microsoft.com/office/drawing/2014/main" id="{E1AAC055-E28C-714E-F712-4AF6C73347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55816" y="3834397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Arc 71">
                  <a:extLst>
                    <a:ext uri="{FF2B5EF4-FFF2-40B4-BE49-F238E27FC236}">
                      <a16:creationId xmlns:a16="http://schemas.microsoft.com/office/drawing/2014/main" id="{377926F7-ED30-20AD-DCCF-39C5AC98297D}"/>
                    </a:ext>
                  </a:extLst>
                </p:cNvPr>
                <p:cNvSpPr/>
                <p:nvPr/>
              </p:nvSpPr>
              <p:spPr>
                <a:xfrm flipV="1">
                  <a:off x="8768105" y="3761801"/>
                  <a:ext cx="784112" cy="254309"/>
                </a:xfrm>
                <a:prstGeom prst="arc">
                  <a:avLst>
                    <a:gd name="adj1" fmla="val 12334432"/>
                    <a:gd name="adj2" fmla="val 11999364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53A9D7A4-4F98-FB94-DDAD-7E811B3E2FF0}"/>
                    </a:ext>
                  </a:extLst>
                </p:cNvPr>
                <p:cNvGrpSpPr/>
                <p:nvPr/>
              </p:nvGrpSpPr>
              <p:grpSpPr>
                <a:xfrm rot="20578380" flipV="1">
                  <a:off x="9462958" y="3693663"/>
                  <a:ext cx="311762" cy="527228"/>
                  <a:chOff x="8335829" y="1390104"/>
                  <a:chExt cx="280572" cy="474482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cxnSp>
                <p:nvCxnSpPr>
                  <p:cNvPr id="75" name="Straight Arrow Connector 74">
                    <a:extLst>
                      <a:ext uri="{FF2B5EF4-FFF2-40B4-BE49-F238E27FC236}">
                        <a16:creationId xmlns:a16="http://schemas.microsoft.com/office/drawing/2014/main" id="{BE949842-BB5B-E416-1EA9-B0D57CB856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id="{65B2C323-7A29-1616-BFDA-49A57554B508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77" name="Straight Arrow Connector 76">
                    <a:extLst>
                      <a:ext uri="{FF2B5EF4-FFF2-40B4-BE49-F238E27FC236}">
                        <a16:creationId xmlns:a16="http://schemas.microsoft.com/office/drawing/2014/main" id="{3AEF58D5-46F4-264E-6CC0-14196A6292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74" name="Straight Arrow Connector 73">
                  <a:extLst>
                    <a:ext uri="{FF2B5EF4-FFF2-40B4-BE49-F238E27FC236}">
                      <a16:creationId xmlns:a16="http://schemas.microsoft.com/office/drawing/2014/main" id="{949F8643-3722-1D0E-2DF5-9850C2A2F5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0161" y="3475760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0A3BDBF3-1572-0ED8-59A7-CA0718BDB8E9}"/>
                  </a:ext>
                </a:extLst>
              </p:cNvPr>
              <p:cNvGrpSpPr/>
              <p:nvPr/>
            </p:nvGrpSpPr>
            <p:grpSpPr>
              <a:xfrm>
                <a:off x="12492008" y="3574148"/>
                <a:ext cx="1006615" cy="745131"/>
                <a:chOff x="8768105" y="3475760"/>
                <a:chExt cx="1006615" cy="745131"/>
              </a:xfrm>
            </p:grpSpPr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90B2B89B-B126-ADA6-5B17-6B2CF3F2E2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55816" y="3834397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Arc 64">
                  <a:extLst>
                    <a:ext uri="{FF2B5EF4-FFF2-40B4-BE49-F238E27FC236}">
                      <a16:creationId xmlns:a16="http://schemas.microsoft.com/office/drawing/2014/main" id="{DD605EBC-8147-4BB2-BC79-C928C0CC5B3B}"/>
                    </a:ext>
                  </a:extLst>
                </p:cNvPr>
                <p:cNvSpPr/>
                <p:nvPr/>
              </p:nvSpPr>
              <p:spPr>
                <a:xfrm flipV="1">
                  <a:off x="8768105" y="3761801"/>
                  <a:ext cx="784112" cy="254309"/>
                </a:xfrm>
                <a:prstGeom prst="arc">
                  <a:avLst>
                    <a:gd name="adj1" fmla="val 12334432"/>
                    <a:gd name="adj2" fmla="val 11999364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1FC52E43-32C9-39DB-3BF2-E58613A45028}"/>
                    </a:ext>
                  </a:extLst>
                </p:cNvPr>
                <p:cNvGrpSpPr/>
                <p:nvPr/>
              </p:nvGrpSpPr>
              <p:grpSpPr>
                <a:xfrm rot="20578380" flipV="1">
                  <a:off x="9462958" y="3693663"/>
                  <a:ext cx="311762" cy="527228"/>
                  <a:chOff x="8335829" y="1390104"/>
                  <a:chExt cx="280572" cy="474482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cxnSp>
                <p:nvCxnSpPr>
                  <p:cNvPr id="68" name="Straight Arrow Connector 67">
                    <a:extLst>
                      <a:ext uri="{FF2B5EF4-FFF2-40B4-BE49-F238E27FC236}">
                        <a16:creationId xmlns:a16="http://schemas.microsoft.com/office/drawing/2014/main" id="{BEECAB36-3329-5EC1-B4CA-2BB4516C44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69" name="Oval 68">
                    <a:extLst>
                      <a:ext uri="{FF2B5EF4-FFF2-40B4-BE49-F238E27FC236}">
                        <a16:creationId xmlns:a16="http://schemas.microsoft.com/office/drawing/2014/main" id="{093648C7-DCDE-F233-FD3A-EC7BAED4EF3B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70" name="Straight Arrow Connector 69">
                    <a:extLst>
                      <a:ext uri="{FF2B5EF4-FFF2-40B4-BE49-F238E27FC236}">
                        <a16:creationId xmlns:a16="http://schemas.microsoft.com/office/drawing/2014/main" id="{61F54D85-3B2A-E86A-304C-D5AF63F5BA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67" name="Straight Arrow Connector 66">
                  <a:extLst>
                    <a:ext uri="{FF2B5EF4-FFF2-40B4-BE49-F238E27FC236}">
                      <a16:creationId xmlns:a16="http://schemas.microsoft.com/office/drawing/2014/main" id="{6CAF0031-EF9D-A1A6-5E20-89F676F41D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0161" y="3475760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EB3C79E-3D8B-AE65-DB63-A09488E2338B}"/>
                </a:ext>
              </a:extLst>
            </p:cNvPr>
            <p:cNvGrpSpPr/>
            <p:nvPr/>
          </p:nvGrpSpPr>
          <p:grpSpPr>
            <a:xfrm>
              <a:off x="1862234" y="2326745"/>
              <a:ext cx="7443536" cy="786227"/>
              <a:chOff x="6055087" y="3574148"/>
              <a:chExt cx="7443536" cy="78622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39C8D696-68CA-FB49-5B5A-C4BE2678C886}"/>
                  </a:ext>
                </a:extLst>
              </p:cNvPr>
              <p:cNvGrpSpPr/>
              <p:nvPr/>
            </p:nvGrpSpPr>
            <p:grpSpPr>
              <a:xfrm>
                <a:off x="6055087" y="3615244"/>
                <a:ext cx="1006615" cy="745131"/>
                <a:chOff x="6055087" y="3564421"/>
                <a:chExt cx="1006615" cy="745131"/>
              </a:xfrm>
            </p:grpSpPr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0AE56B4C-8C88-80EB-A5E0-0A67F7F30C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7143" y="3785234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Arc 51">
                  <a:extLst>
                    <a:ext uri="{FF2B5EF4-FFF2-40B4-BE49-F238E27FC236}">
                      <a16:creationId xmlns:a16="http://schemas.microsoft.com/office/drawing/2014/main" id="{E1F864EC-DC25-1D9B-768B-F37F080698FE}"/>
                    </a:ext>
                  </a:extLst>
                </p:cNvPr>
                <p:cNvSpPr/>
                <p:nvPr/>
              </p:nvSpPr>
              <p:spPr>
                <a:xfrm>
                  <a:off x="6055087" y="3769202"/>
                  <a:ext cx="784112" cy="254309"/>
                </a:xfrm>
                <a:prstGeom prst="arc">
                  <a:avLst>
                    <a:gd name="adj1" fmla="val 10229990"/>
                    <a:gd name="adj2" fmla="val 9713517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5CFD70B3-4523-4EF4-3220-A444BA28FEB2}"/>
                    </a:ext>
                  </a:extLst>
                </p:cNvPr>
                <p:cNvGrpSpPr/>
                <p:nvPr/>
              </p:nvGrpSpPr>
              <p:grpSpPr>
                <a:xfrm rot="1021620">
                  <a:off x="6749940" y="3564421"/>
                  <a:ext cx="311762" cy="527228"/>
                  <a:chOff x="8335829" y="1390104"/>
                  <a:chExt cx="280572" cy="474482"/>
                </a:xfrm>
                <a:solidFill>
                  <a:srgbClr val="00B0F0"/>
                </a:solidFill>
              </p:grpSpPr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3D00593F-1507-A634-155D-E5DFF610014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56" name="Oval 55">
                    <a:extLst>
                      <a:ext uri="{FF2B5EF4-FFF2-40B4-BE49-F238E27FC236}">
                        <a16:creationId xmlns:a16="http://schemas.microsoft.com/office/drawing/2014/main" id="{5E5DF68D-2DCE-5623-D01E-E7CC2F6A2F56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57" name="Straight Arrow Connector 56">
                    <a:extLst>
                      <a:ext uri="{FF2B5EF4-FFF2-40B4-BE49-F238E27FC236}">
                        <a16:creationId xmlns:a16="http://schemas.microsoft.com/office/drawing/2014/main" id="{D5F0F129-C69C-03B8-F70C-890B51A2DE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F7ABC81F-30BC-8A77-9D1F-06BFE6DD27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798" y="3574702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C268AB37-FD4E-474C-10D2-2A962891416B}"/>
                  </a:ext>
                </a:extLst>
              </p:cNvPr>
              <p:cNvGrpSpPr/>
              <p:nvPr/>
            </p:nvGrpSpPr>
            <p:grpSpPr>
              <a:xfrm>
                <a:off x="10046692" y="3574148"/>
                <a:ext cx="1006615" cy="745131"/>
                <a:chOff x="8768105" y="3475760"/>
                <a:chExt cx="1006615" cy="745131"/>
              </a:xfrm>
            </p:grpSpPr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0AF6D0EA-DFFC-55B2-5A77-0AD79E1816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55816" y="3834397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Arc 44">
                  <a:extLst>
                    <a:ext uri="{FF2B5EF4-FFF2-40B4-BE49-F238E27FC236}">
                      <a16:creationId xmlns:a16="http://schemas.microsoft.com/office/drawing/2014/main" id="{EE69EE7C-7983-3CF3-CA76-43E20993EFF0}"/>
                    </a:ext>
                  </a:extLst>
                </p:cNvPr>
                <p:cNvSpPr/>
                <p:nvPr/>
              </p:nvSpPr>
              <p:spPr>
                <a:xfrm flipV="1">
                  <a:off x="8768105" y="3761801"/>
                  <a:ext cx="784112" cy="254309"/>
                </a:xfrm>
                <a:prstGeom prst="arc">
                  <a:avLst>
                    <a:gd name="adj1" fmla="val 12334432"/>
                    <a:gd name="adj2" fmla="val 11999364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C1E7EE8C-1F2C-8B54-8C06-52A4B94F528A}"/>
                    </a:ext>
                  </a:extLst>
                </p:cNvPr>
                <p:cNvGrpSpPr/>
                <p:nvPr/>
              </p:nvGrpSpPr>
              <p:grpSpPr>
                <a:xfrm rot="20578380" flipV="1">
                  <a:off x="9462958" y="3693663"/>
                  <a:ext cx="311762" cy="527228"/>
                  <a:chOff x="8335829" y="1390104"/>
                  <a:chExt cx="280572" cy="474482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A142BCF5-5099-E14E-4DBD-2A1653F69D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C981CB7A-60B6-46C2-5A86-DEE69648C9E4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50" name="Straight Arrow Connector 49">
                    <a:extLst>
                      <a:ext uri="{FF2B5EF4-FFF2-40B4-BE49-F238E27FC236}">
                        <a16:creationId xmlns:a16="http://schemas.microsoft.com/office/drawing/2014/main" id="{EE0192BB-AC41-3B3C-A33E-F59A52E14F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036D990D-0484-B4A5-E39B-D1FD79C25E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0161" y="3475760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31EFA36A-2B9B-0208-955E-37DB49472D0F}"/>
                  </a:ext>
                </a:extLst>
              </p:cNvPr>
              <p:cNvGrpSpPr/>
              <p:nvPr/>
            </p:nvGrpSpPr>
            <p:grpSpPr>
              <a:xfrm>
                <a:off x="7277745" y="3615244"/>
                <a:ext cx="1006615" cy="745131"/>
                <a:chOff x="6055087" y="3564421"/>
                <a:chExt cx="1006615" cy="745131"/>
              </a:xfrm>
            </p:grpSpPr>
            <p:cxnSp>
              <p:nvCxnSpPr>
                <p:cNvPr id="37" name="Straight Arrow Connector 36">
                  <a:extLst>
                    <a:ext uri="{FF2B5EF4-FFF2-40B4-BE49-F238E27FC236}">
                      <a16:creationId xmlns:a16="http://schemas.microsoft.com/office/drawing/2014/main" id="{212279C5-DAC0-6EBC-D906-F4C1BD1A64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7143" y="3785234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Arc 37">
                  <a:extLst>
                    <a:ext uri="{FF2B5EF4-FFF2-40B4-BE49-F238E27FC236}">
                      <a16:creationId xmlns:a16="http://schemas.microsoft.com/office/drawing/2014/main" id="{6AF0A93C-B7F9-6499-CDAA-EE250EF26C17}"/>
                    </a:ext>
                  </a:extLst>
                </p:cNvPr>
                <p:cNvSpPr/>
                <p:nvPr/>
              </p:nvSpPr>
              <p:spPr>
                <a:xfrm>
                  <a:off x="6055087" y="3769202"/>
                  <a:ext cx="784112" cy="254309"/>
                </a:xfrm>
                <a:prstGeom prst="arc">
                  <a:avLst>
                    <a:gd name="adj1" fmla="val 10229990"/>
                    <a:gd name="adj2" fmla="val 9713517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53C36614-8ED4-4130-A672-B52C7AC5576F}"/>
                    </a:ext>
                  </a:extLst>
                </p:cNvPr>
                <p:cNvGrpSpPr/>
                <p:nvPr/>
              </p:nvGrpSpPr>
              <p:grpSpPr>
                <a:xfrm rot="1021620">
                  <a:off x="6749940" y="3564421"/>
                  <a:ext cx="311762" cy="527228"/>
                  <a:chOff x="8335829" y="1390104"/>
                  <a:chExt cx="280572" cy="474482"/>
                </a:xfrm>
                <a:solidFill>
                  <a:srgbClr val="00B0F0"/>
                </a:solidFill>
              </p:grpSpPr>
              <p:cxnSp>
                <p:nvCxnSpPr>
                  <p:cNvPr id="41" name="Straight Arrow Connector 40">
                    <a:extLst>
                      <a:ext uri="{FF2B5EF4-FFF2-40B4-BE49-F238E27FC236}">
                        <a16:creationId xmlns:a16="http://schemas.microsoft.com/office/drawing/2014/main" id="{3A3D87F2-E33A-38F9-3F3D-9634F077AB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1D9CDAD7-28B1-E23C-93BA-42B514C108CF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43" name="Straight Arrow Connector 42">
                    <a:extLst>
                      <a:ext uri="{FF2B5EF4-FFF2-40B4-BE49-F238E27FC236}">
                        <a16:creationId xmlns:a16="http://schemas.microsoft.com/office/drawing/2014/main" id="{67F54D57-A682-60A5-FC31-872ED2FFA3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B0E7A017-768C-9E03-7F0A-EDBD015212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798" y="3574702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805E7A8-C792-FE74-B0BB-1691CB259A7A}"/>
                  </a:ext>
                </a:extLst>
              </p:cNvPr>
              <p:cNvGrpSpPr/>
              <p:nvPr/>
            </p:nvGrpSpPr>
            <p:grpSpPr>
              <a:xfrm>
                <a:off x="8500403" y="3615244"/>
                <a:ext cx="1006615" cy="745131"/>
                <a:chOff x="6055087" y="3564421"/>
                <a:chExt cx="1006615" cy="745131"/>
              </a:xfrm>
            </p:grpSpPr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7945267A-2038-373B-2258-566DF5E3DE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7143" y="3785234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Arc 30">
                  <a:extLst>
                    <a:ext uri="{FF2B5EF4-FFF2-40B4-BE49-F238E27FC236}">
                      <a16:creationId xmlns:a16="http://schemas.microsoft.com/office/drawing/2014/main" id="{D6914F96-1D37-A3CC-4D99-6F51045412B3}"/>
                    </a:ext>
                  </a:extLst>
                </p:cNvPr>
                <p:cNvSpPr/>
                <p:nvPr/>
              </p:nvSpPr>
              <p:spPr>
                <a:xfrm>
                  <a:off x="6055087" y="3769202"/>
                  <a:ext cx="784112" cy="254309"/>
                </a:xfrm>
                <a:prstGeom prst="arc">
                  <a:avLst>
                    <a:gd name="adj1" fmla="val 10229990"/>
                    <a:gd name="adj2" fmla="val 9713517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146E4ADE-F972-29A7-536A-67EE22384932}"/>
                    </a:ext>
                  </a:extLst>
                </p:cNvPr>
                <p:cNvGrpSpPr/>
                <p:nvPr/>
              </p:nvGrpSpPr>
              <p:grpSpPr>
                <a:xfrm rot="1021620">
                  <a:off x="6749940" y="3564421"/>
                  <a:ext cx="311762" cy="527228"/>
                  <a:chOff x="8335829" y="1390104"/>
                  <a:chExt cx="280572" cy="474482"/>
                </a:xfrm>
                <a:solidFill>
                  <a:srgbClr val="00B0F0"/>
                </a:solidFill>
              </p:grpSpPr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19B4A9E7-8A1D-533D-D8EC-0FDD49D5F2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5" name="Oval 34">
                    <a:extLst>
                      <a:ext uri="{FF2B5EF4-FFF2-40B4-BE49-F238E27FC236}">
                        <a16:creationId xmlns:a16="http://schemas.microsoft.com/office/drawing/2014/main" id="{7EF5FD6A-F25B-3B99-3C17-005DA5FD552E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D8DA9F04-33C2-384E-B772-8B26C30F7D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B4F16EE8-E169-B652-2E11-24B95BF5E8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798" y="3574702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EFAD8CE-FD99-587F-0E92-84E682F4E95D}"/>
                  </a:ext>
                </a:extLst>
              </p:cNvPr>
              <p:cNvGrpSpPr/>
              <p:nvPr/>
            </p:nvGrpSpPr>
            <p:grpSpPr>
              <a:xfrm>
                <a:off x="11269350" y="3574148"/>
                <a:ext cx="1006615" cy="745131"/>
                <a:chOff x="8768105" y="3475760"/>
                <a:chExt cx="1006615" cy="745131"/>
              </a:xfrm>
            </p:grpSpPr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AA8E0CFD-7141-F380-5CB6-F6E1BC409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55816" y="3834397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Arc 23">
                  <a:extLst>
                    <a:ext uri="{FF2B5EF4-FFF2-40B4-BE49-F238E27FC236}">
                      <a16:creationId xmlns:a16="http://schemas.microsoft.com/office/drawing/2014/main" id="{878DDA63-57E8-014E-C729-E579CB523495}"/>
                    </a:ext>
                  </a:extLst>
                </p:cNvPr>
                <p:cNvSpPr/>
                <p:nvPr/>
              </p:nvSpPr>
              <p:spPr>
                <a:xfrm flipV="1">
                  <a:off x="8768105" y="3761801"/>
                  <a:ext cx="784112" cy="254309"/>
                </a:xfrm>
                <a:prstGeom prst="arc">
                  <a:avLst>
                    <a:gd name="adj1" fmla="val 12334432"/>
                    <a:gd name="adj2" fmla="val 11999364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4BDC1841-0D9A-62AA-A98B-F571FBF4BDF6}"/>
                    </a:ext>
                  </a:extLst>
                </p:cNvPr>
                <p:cNvGrpSpPr/>
                <p:nvPr/>
              </p:nvGrpSpPr>
              <p:grpSpPr>
                <a:xfrm rot="20578380" flipV="1">
                  <a:off x="9462958" y="3693663"/>
                  <a:ext cx="311762" cy="527228"/>
                  <a:chOff x="8335829" y="1390104"/>
                  <a:chExt cx="280572" cy="474482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ED958557-E5D7-E34C-57C3-C7056FC2E8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BE655AFF-5830-71C0-E97E-8D2A1E83344A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771D47DA-F15E-1517-6C48-6A1D1CD88C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89109BAE-7C47-2A21-557F-2AA38E1C74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0161" y="3475760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3CCA5EB7-CE10-ADB8-691F-3828A669D9B9}"/>
                  </a:ext>
                </a:extLst>
              </p:cNvPr>
              <p:cNvGrpSpPr/>
              <p:nvPr/>
            </p:nvGrpSpPr>
            <p:grpSpPr>
              <a:xfrm>
                <a:off x="12492008" y="3574148"/>
                <a:ext cx="1006615" cy="745131"/>
                <a:chOff x="8768105" y="3475760"/>
                <a:chExt cx="1006615" cy="745131"/>
              </a:xfrm>
            </p:grpSpPr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89F46A22-2944-B05C-F8D6-B58F194EFE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55816" y="3834397"/>
                  <a:ext cx="3258" cy="376213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Arc 16">
                  <a:extLst>
                    <a:ext uri="{FF2B5EF4-FFF2-40B4-BE49-F238E27FC236}">
                      <a16:creationId xmlns:a16="http://schemas.microsoft.com/office/drawing/2014/main" id="{E5BF4C43-B50F-ED0E-5CEB-29B43BF2E6EC}"/>
                    </a:ext>
                  </a:extLst>
                </p:cNvPr>
                <p:cNvSpPr/>
                <p:nvPr/>
              </p:nvSpPr>
              <p:spPr>
                <a:xfrm flipV="1">
                  <a:off x="8768105" y="3761801"/>
                  <a:ext cx="784112" cy="254309"/>
                </a:xfrm>
                <a:prstGeom prst="arc">
                  <a:avLst>
                    <a:gd name="adj1" fmla="val 12334432"/>
                    <a:gd name="adj2" fmla="val 11999364"/>
                  </a:avLst>
                </a:prstGeom>
                <a:ln w="2857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4C386E4-BDA7-79CB-F136-8F422F908354}"/>
                    </a:ext>
                  </a:extLst>
                </p:cNvPr>
                <p:cNvGrpSpPr/>
                <p:nvPr/>
              </p:nvGrpSpPr>
              <p:grpSpPr>
                <a:xfrm rot="20578380" flipV="1">
                  <a:off x="9462958" y="3693663"/>
                  <a:ext cx="311762" cy="527228"/>
                  <a:chOff x="8335829" y="1390104"/>
                  <a:chExt cx="280572" cy="474482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561DAF1D-162C-DC24-D6ED-64313108B1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532219" y="1778676"/>
                    <a:ext cx="671" cy="85910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1" name="Oval 20">
                    <a:extLst>
                      <a:ext uri="{FF2B5EF4-FFF2-40B4-BE49-F238E27FC236}">
                        <a16:creationId xmlns:a16="http://schemas.microsoft.com/office/drawing/2014/main" id="{43C77EC8-E5C7-1775-4FCE-1D179DDCDA9B}"/>
                      </a:ext>
                    </a:extLst>
                  </p:cNvPr>
                  <p:cNvSpPr/>
                  <p:nvPr/>
                </p:nvSpPr>
                <p:spPr>
                  <a:xfrm rot="20603976">
                    <a:off x="8335829" y="1505418"/>
                    <a:ext cx="280572" cy="282050"/>
                  </a:xfrm>
                  <a:prstGeom prst="ellipse">
                    <a:avLst/>
                  </a:prstGeom>
                  <a:grpFill/>
                  <a:ln w="19050" cap="rnd" cmpd="sng" algn="ctr">
                    <a:noFill/>
                    <a:prstDash val="solid"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rtlCol="0" anchor="ctr"/>
                  <a:lstStyle/>
                  <a:p>
                    <a:pPr algn="ctr" defTabSz="829452">
                      <a:defRPr/>
                    </a:pPr>
                    <a:endParaRPr lang="ja-JP" altLang="en-US" sz="1633" kern="0" dirty="0">
                      <a:solidFill>
                        <a:prstClr val="white"/>
                      </a:solidFill>
                      <a:latin typeface="Trebuchet MS" panose="020B0603020202020204"/>
                      <a:ea typeface="メイリオ" panose="020B0604030504040204" pitchFamily="50" charset="-128"/>
                    </a:endParaRPr>
                  </a:p>
                </p:txBody>
              </p:sp>
              <p:cxnSp>
                <p:nvCxnSpPr>
                  <p:cNvPr id="22" name="Straight Arrow Connector 21">
                    <a:extLst>
                      <a:ext uri="{FF2B5EF4-FFF2-40B4-BE49-F238E27FC236}">
                        <a16:creationId xmlns:a16="http://schemas.microsoft.com/office/drawing/2014/main" id="{3B85E6AF-ECAA-D070-07F5-41F3CBAB116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20603976" flipV="1">
                    <a:off x="8420716" y="1390104"/>
                    <a:ext cx="0" cy="141023"/>
                  </a:xfrm>
                  <a:prstGeom prst="straightConnector1">
                    <a:avLst/>
                  </a:prstGeom>
                  <a:grpFill/>
                  <a:ln w="38100" cap="rnd" cmpd="sng" algn="ctr">
                    <a:solidFill>
                      <a:srgbClr val="FF0000"/>
                    </a:solidFill>
                    <a:prstDash val="solid"/>
                    <a:tailEnd type="triangle"/>
                  </a:ln>
                  <a:effectLst/>
                </p:spPr>
              </p:cxnSp>
            </p:grp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1D07D30A-6CCA-3552-0B49-05E10FFC28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60161" y="3475760"/>
                  <a:ext cx="0" cy="524318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29" name="TextBox 228">
            <a:extLst>
              <a:ext uri="{FF2B5EF4-FFF2-40B4-BE49-F238E27FC236}">
                <a16:creationId xmlns:a16="http://schemas.microsoft.com/office/drawing/2014/main" id="{1E68C654-51D9-1578-BB15-1A3F7DC88E3C}"/>
              </a:ext>
            </a:extLst>
          </p:cNvPr>
          <p:cNvSpPr txBox="1"/>
          <p:nvPr/>
        </p:nvSpPr>
        <p:spPr>
          <a:xfrm>
            <a:off x="8423352" y="973428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Fukushima, KH, Mameda </a:t>
            </a:r>
            <a:r>
              <a:rPr lang="en-US" altLang="ja-JP" dirty="0">
                <a:solidFill>
                  <a:srgbClr val="00B05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2409.18652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95E1475B-0A86-2D75-4A80-2F9F312A6DFF}"/>
              </a:ext>
            </a:extLst>
          </p:cNvPr>
          <p:cNvSpPr txBox="1"/>
          <p:nvPr/>
        </p:nvSpPr>
        <p:spPr>
          <a:xfrm>
            <a:off x="2783202" y="100810"/>
            <a:ext cx="61141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Sign inversion by </a:t>
            </a:r>
            <a:r>
              <a:rPr kumimoji="1" lang="en-US" altLang="ja-JP" sz="2800" dirty="0">
                <a:solidFill>
                  <a:srgbClr val="FF0000"/>
                </a:solidFill>
              </a:rPr>
              <a:t>the orbital contribution</a:t>
            </a:r>
          </a:p>
          <a:p>
            <a:r>
              <a:rPr kumimoji="1" lang="en-US" altLang="ja-JP" sz="2800" dirty="0"/>
              <a:t>in the strong-field regime</a:t>
            </a:r>
            <a:endParaRPr kumimoji="1" lang="ja-JP" altLang="en-US" sz="2800" dirty="0"/>
          </a:p>
        </p:txBody>
      </p:sp>
      <p:pic>
        <p:nvPicPr>
          <p:cNvPr id="246" name="Picture 245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j^0 = C_A \big( \frac{1}{2} \cgd{-1} \big) {\bm \omega} \cdot \bB&#10;= \cgd{-} C_A \frac{1}{2} {\bm \omega} \cdot \bB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69514D83-8DB7-9569-D5B7-6F0B66C8F53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096" y="1370024"/>
            <a:ext cx="5945497" cy="778110"/>
          </a:xfrm>
          <a:prstGeom prst="rect">
            <a:avLst/>
          </a:prstGeom>
        </p:spPr>
      </p:pic>
      <p:pic>
        <p:nvPicPr>
          <p:cNvPr id="235" name="Picture 234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lg n| M_{\rm kin} | n \rg = - \sgn(eB) (2n +1)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1AA85935-CFEA-587D-5BF1-E12B663669B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407" y="2811563"/>
            <a:ext cx="3452952" cy="254476"/>
          </a:xfrm>
          <a:prstGeom prst="rect">
            <a:avLst/>
          </a:prstGeom>
        </p:spPr>
      </p:pic>
      <p:sp>
        <p:nvSpPr>
          <p:cNvPr id="236" name="TextBox 235">
            <a:extLst>
              <a:ext uri="{FF2B5EF4-FFF2-40B4-BE49-F238E27FC236}">
                <a16:creationId xmlns:a16="http://schemas.microsoft.com/office/drawing/2014/main" id="{FE3F2FE4-40B1-4333-2B97-2DE445AEF45A}"/>
              </a:ext>
            </a:extLst>
          </p:cNvPr>
          <p:cNvSpPr txBox="1"/>
          <p:nvPr/>
        </p:nvSpPr>
        <p:spPr>
          <a:xfrm>
            <a:off x="637101" y="2723864"/>
            <a:ext cx="6857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Each cyclotron orbit has a kinetic angular momentum </a:t>
            </a:r>
          </a:p>
          <a:p>
            <a:r>
              <a:rPr kumimoji="1" lang="en-US" altLang="ja-JP" sz="2400" dirty="0"/>
              <a:t>that is additive to spin.</a:t>
            </a:r>
            <a:endParaRPr kumimoji="1" lang="ja-JP" altLang="en-US" sz="2400" dirty="0"/>
          </a:p>
        </p:txBody>
      </p: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C8041177-480C-337A-E498-FD9EB435B3BF}"/>
              </a:ext>
            </a:extLst>
          </p:cNvPr>
          <p:cNvGrpSpPr/>
          <p:nvPr/>
        </p:nvGrpSpPr>
        <p:grpSpPr>
          <a:xfrm>
            <a:off x="12513770" y="5593986"/>
            <a:ext cx="6462141" cy="920991"/>
            <a:chOff x="2907433" y="5756787"/>
            <a:chExt cx="6462141" cy="920991"/>
          </a:xfrm>
        </p:grpSpPr>
        <p:pic>
          <p:nvPicPr>
            <p:cNvPr id="238" name="Picture 237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\begin{document}&#10;&#10;Kinetic momentum $\not =$ Canonical momentum&#10; &#10;&#10;&#10;\end{document}&#10;&#10;" title="IguanaTex Bitmap Display">
              <a:extLst>
                <a:ext uri="{FF2B5EF4-FFF2-40B4-BE49-F238E27FC236}">
                  <a16:creationId xmlns:a16="http://schemas.microsoft.com/office/drawing/2014/main" id="{6456ACD3-9FC0-C972-4BE3-B5E9A3696E9B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8502" y="5756787"/>
              <a:ext cx="4906666" cy="236190"/>
            </a:xfrm>
            <a:prstGeom prst="rect">
              <a:avLst/>
            </a:prstGeom>
          </p:spPr>
        </p:pic>
        <p:pic>
          <p:nvPicPr>
            <p:cNvPr id="244" name="Picture 243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[x^i ,p_{\rm can}^j] = i  \delta^{ij}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375BB58B-5BCA-043A-01BB-B081AFB89818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7433" y="6317893"/>
              <a:ext cx="1590857" cy="286476"/>
            </a:xfrm>
            <a:prstGeom prst="rect">
              <a:avLst/>
            </a:prstGeom>
          </p:spPr>
        </p:pic>
        <p:pic>
          <p:nvPicPr>
            <p:cNvPr id="242" name="Picture 241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p_{\rm kin} = \frac{1}{m} \frac{d x}{dt} &#10;= - i [ x,H ]&#10;\nn&#10;\end{eqnarray}&#10;&#10;&#10;\end{document}&#10;&#10;" title="IguanaTex Bitmap Display">
              <a:extLst>
                <a:ext uri="{FF2B5EF4-FFF2-40B4-BE49-F238E27FC236}">
                  <a16:creationId xmlns:a16="http://schemas.microsoft.com/office/drawing/2014/main" id="{D66A5873-049A-C216-ED19-6A1B8C2CF743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8431" y="6155111"/>
              <a:ext cx="2601143" cy="522667"/>
            </a:xfrm>
            <a:prstGeom prst="rect">
              <a:avLst/>
            </a:prstGeom>
          </p:spPr>
        </p:pic>
      </p:grpSp>
      <p:sp>
        <p:nvSpPr>
          <p:cNvPr id="248" name="TextBox 247">
            <a:extLst>
              <a:ext uri="{FF2B5EF4-FFF2-40B4-BE49-F238E27FC236}">
                <a16:creationId xmlns:a16="http://schemas.microsoft.com/office/drawing/2014/main" id="{C528F9D6-29B9-BAB4-1166-4643B2D10112}"/>
              </a:ext>
            </a:extLst>
          </p:cNvPr>
          <p:cNvSpPr txBox="1"/>
          <p:nvPr/>
        </p:nvSpPr>
        <p:spPr>
          <a:xfrm>
            <a:off x="8423352" y="3345129"/>
            <a:ext cx="351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Cf. KH, Itakura, Ozaki, </a:t>
            </a:r>
            <a:r>
              <a:rPr lang="en-US" altLang="ja-JP" dirty="0">
                <a:hlinkClick r:id="rId13"/>
              </a:rPr>
              <a:t>2305.03865</a:t>
            </a:r>
            <a:endParaRPr lang="ja-JP" altLang="en-US" dirty="0"/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2C7C7EA2-91FE-D956-0F21-699C83536DA4}"/>
              </a:ext>
            </a:extLst>
          </p:cNvPr>
          <p:cNvSpPr txBox="1"/>
          <p:nvPr/>
        </p:nvSpPr>
        <p:spPr>
          <a:xfrm>
            <a:off x="3578683" y="2326509"/>
            <a:ext cx="1592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Spin </a:t>
            </a:r>
            <a:r>
              <a:rPr kumimoji="1" lang="en-US" altLang="ja-JP" sz="2000" dirty="0">
                <a:solidFill>
                  <a:srgbClr val="FF0000"/>
                </a:solidFill>
              </a:rPr>
              <a:t>- Orbital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14D19348-20BB-283F-477F-8EF8B8F15CD3}"/>
              </a:ext>
            </a:extLst>
          </p:cNvPr>
          <p:cNvSpPr txBox="1"/>
          <p:nvPr/>
        </p:nvSpPr>
        <p:spPr>
          <a:xfrm>
            <a:off x="714206" y="4012260"/>
            <a:ext cx="2098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/>
              <a:t>Orbitronics</a:t>
            </a:r>
            <a:r>
              <a:rPr kumimoji="1" lang="en-US" altLang="ja-JP" sz="2800" dirty="0"/>
              <a:t>!?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21214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DC632A-0DFA-AC7B-5728-E161C88B5F61}"/>
              </a:ext>
            </a:extLst>
          </p:cNvPr>
          <p:cNvSpPr txBox="1"/>
          <p:nvPr/>
        </p:nvSpPr>
        <p:spPr>
          <a:xfrm>
            <a:off x="1160979" y="1535986"/>
            <a:ext cx="1034770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Hard probes in magnetic fields</a:t>
            </a:r>
          </a:p>
          <a:p>
            <a:endParaRPr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Photons/dileptons from vacuum to medium effects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3200" dirty="0"/>
              <a:t>Heavy quarks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707342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ED38143-D5E8-CBF8-7FE6-AB3B841594A9}"/>
              </a:ext>
            </a:extLst>
          </p:cNvPr>
          <p:cNvSpPr txBox="1"/>
          <p:nvPr/>
        </p:nvSpPr>
        <p:spPr>
          <a:xfrm>
            <a:off x="4525495" y="313361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Summary</a:t>
            </a:r>
            <a:endParaRPr kumimoji="1" lang="ja-JP" altLang="en-US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60A392-5DF8-F45E-3AF2-1173EFFDE5E5}"/>
              </a:ext>
            </a:extLst>
          </p:cNvPr>
          <p:cNvSpPr txBox="1"/>
          <p:nvPr/>
        </p:nvSpPr>
        <p:spPr>
          <a:xfrm>
            <a:off x="909261" y="1320230"/>
            <a:ext cx="1068170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Physics opportunities both in hard and soft observables.</a:t>
            </a:r>
          </a:p>
          <a:p>
            <a:endParaRPr kumimoji="1" lang="en-US" altLang="ja-JP" sz="3200" dirty="0"/>
          </a:p>
          <a:p>
            <a:r>
              <a:rPr kumimoji="1" lang="en-US" altLang="ja-JP" sz="3200" dirty="0"/>
              <a:t>EM probes and anomalous transport have been pursued in </a:t>
            </a:r>
          </a:p>
          <a:p>
            <a:r>
              <a:rPr kumimoji="1" lang="en-US" altLang="ja-JP" sz="3200" dirty="0"/>
              <a:t>other communities as well (laser, cond. matt., cosmology/astro)</a:t>
            </a:r>
          </a:p>
          <a:p>
            <a:endParaRPr kumimoji="1" lang="en-US" altLang="ja-JP" sz="3200" dirty="0"/>
          </a:p>
          <a:p>
            <a:r>
              <a:rPr lang="en-US" altLang="ja-JP" sz="3200" dirty="0"/>
              <a:t>Collaborations among theory, </a:t>
            </a:r>
            <a:r>
              <a:rPr lang="en-US" altLang="ja-JP" sz="3200" dirty="0" err="1"/>
              <a:t>pheno</a:t>
            </a:r>
            <a:r>
              <a:rPr lang="en-US" altLang="ja-JP" sz="3200" dirty="0"/>
              <a:t>., and exp. are developing. </a:t>
            </a:r>
          </a:p>
          <a:p>
            <a:endParaRPr lang="en-US" altLang="ja-JP" sz="3200" dirty="0"/>
          </a:p>
          <a:p>
            <a:endParaRPr lang="en-US" altLang="ja-JP" sz="3200" dirty="0"/>
          </a:p>
          <a:p>
            <a:r>
              <a:rPr lang="en-US" altLang="ja-JP" sz="3200" dirty="0"/>
              <a:t>Theoretical challenge: Transition from strong to weak fields.</a:t>
            </a:r>
          </a:p>
        </p:txBody>
      </p:sp>
    </p:spTree>
    <p:extLst>
      <p:ext uri="{BB962C8B-B14F-4D97-AF65-F5344CB8AC3E}">
        <p14:creationId xmlns:p14="http://schemas.microsoft.com/office/powerpoint/2010/main" val="242899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>
            <a:extLst>
              <a:ext uri="{FF2B5EF4-FFF2-40B4-BE49-F238E27FC236}">
                <a16:creationId xmlns:a16="http://schemas.microsoft.com/office/drawing/2014/main" id="{B6B26A60-A1D7-4E6F-A16B-4089044ECD8A}"/>
              </a:ext>
            </a:extLst>
          </p:cNvPr>
          <p:cNvSpPr/>
          <p:nvPr/>
        </p:nvSpPr>
        <p:spPr bwMode="auto">
          <a:xfrm>
            <a:off x="6012953" y="4057198"/>
            <a:ext cx="4473659" cy="2550075"/>
          </a:xfrm>
          <a:prstGeom prst="rect">
            <a:avLst/>
          </a:prstGeom>
          <a:solidFill>
            <a:schemeClr val="bg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B82942E-2BFA-4BF7-9DB0-B227CE969113}"/>
              </a:ext>
            </a:extLst>
          </p:cNvPr>
          <p:cNvSpPr/>
          <p:nvPr/>
        </p:nvSpPr>
        <p:spPr bwMode="auto">
          <a:xfrm>
            <a:off x="6003312" y="701675"/>
            <a:ext cx="4525659" cy="32324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E33CBAE-48B3-48C3-B552-D3EBC5965A11}"/>
              </a:ext>
            </a:extLst>
          </p:cNvPr>
          <p:cNvSpPr/>
          <p:nvPr/>
        </p:nvSpPr>
        <p:spPr bwMode="auto">
          <a:xfrm>
            <a:off x="1703512" y="701674"/>
            <a:ext cx="4047330" cy="32324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pic>
        <p:nvPicPr>
          <p:cNvPr id="2" name="Picture 1" descr="A picture containing text, light, night sky&#10;&#10;Description automatically generated">
            <a:extLst>
              <a:ext uri="{FF2B5EF4-FFF2-40B4-BE49-F238E27FC236}">
                <a16:creationId xmlns:a16="http://schemas.microsoft.com/office/drawing/2014/main" id="{F5C079AE-2E8B-48C4-B55E-7B64BC986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287" y="1702108"/>
            <a:ext cx="2736302" cy="1951895"/>
          </a:xfrm>
          <a:prstGeom prst="rect">
            <a:avLst/>
          </a:prstGeom>
        </p:spPr>
      </p:pic>
      <p:sp>
        <p:nvSpPr>
          <p:cNvPr id="11" name="正方形/長方形 48 1">
            <a:extLst>
              <a:ext uri="{FF2B5EF4-FFF2-40B4-BE49-F238E27FC236}">
                <a16:creationId xmlns:a16="http://schemas.microsoft.com/office/drawing/2014/main" id="{E3ADF59E-46A2-49EC-9892-FF6DBF7E3E18}"/>
              </a:ext>
            </a:extLst>
          </p:cNvPr>
          <p:cNvSpPr/>
          <p:nvPr/>
        </p:nvSpPr>
        <p:spPr>
          <a:xfrm>
            <a:off x="6634902" y="734195"/>
            <a:ext cx="3266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rgbClr val="0594FF"/>
                </a:solidFill>
              </a:rPr>
              <a:t>High-intensity laser field</a:t>
            </a:r>
            <a:endParaRPr lang="ja-JP" altLang="en-US" sz="2000" dirty="0">
              <a:solidFill>
                <a:srgbClr val="0594FF"/>
              </a:solidFill>
            </a:endParaRPr>
          </a:p>
        </p:txBody>
      </p:sp>
      <p:sp>
        <p:nvSpPr>
          <p:cNvPr id="18" name="正方形/長方形 48 2">
            <a:extLst>
              <a:ext uri="{FF2B5EF4-FFF2-40B4-BE49-F238E27FC236}">
                <a16:creationId xmlns:a16="http://schemas.microsoft.com/office/drawing/2014/main" id="{0213D31B-6469-4025-A8A2-2D406C6DC870}"/>
              </a:ext>
            </a:extLst>
          </p:cNvPr>
          <p:cNvSpPr/>
          <p:nvPr/>
        </p:nvSpPr>
        <p:spPr>
          <a:xfrm>
            <a:off x="2099734" y="767769"/>
            <a:ext cx="37056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rgbClr val="0594FF"/>
                </a:solidFill>
              </a:rPr>
              <a:t>Magnetospheres of neutron stars/magnetars</a:t>
            </a:r>
            <a:endParaRPr lang="ja-JP" altLang="en-US" sz="2000" dirty="0">
              <a:solidFill>
                <a:srgbClr val="0594FF"/>
              </a:solidFill>
            </a:endParaRPr>
          </a:p>
        </p:txBody>
      </p:sp>
      <p:sp>
        <p:nvSpPr>
          <p:cNvPr id="43" name="テキスト ボックス 3">
            <a:extLst>
              <a:ext uri="{FF2B5EF4-FFF2-40B4-BE49-F238E27FC236}">
                <a16:creationId xmlns:a16="http://schemas.microsoft.com/office/drawing/2014/main" id="{6F72CB3A-B05C-43EF-884A-12106C4FBEE2}"/>
              </a:ext>
            </a:extLst>
          </p:cNvPr>
          <p:cNvSpPr txBox="1"/>
          <p:nvPr/>
        </p:nvSpPr>
        <p:spPr>
          <a:xfrm>
            <a:off x="2791044" y="40606"/>
            <a:ext cx="7707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00B0F0"/>
                </a:solidFill>
              </a:rPr>
              <a:t>Strong fields and EM probes in nature and laboratory</a:t>
            </a:r>
            <a:endParaRPr lang="ja-JP" altLang="en-US" sz="2400" dirty="0">
              <a:solidFill>
                <a:srgbClr val="00B0F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3D2F89A-0C07-4E8E-B3B4-93F620F8F1CB}"/>
              </a:ext>
            </a:extLst>
          </p:cNvPr>
          <p:cNvGrpSpPr/>
          <p:nvPr/>
        </p:nvGrpSpPr>
        <p:grpSpPr>
          <a:xfrm>
            <a:off x="1703512" y="4041259"/>
            <a:ext cx="4047330" cy="2566278"/>
            <a:chOff x="3337487" y="4401648"/>
            <a:chExt cx="4047330" cy="256627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605697B-9E23-415C-ADAB-FDC59417C77C}"/>
                </a:ext>
              </a:extLst>
            </p:cNvPr>
            <p:cNvSpPr/>
            <p:nvPr/>
          </p:nvSpPr>
          <p:spPr bwMode="auto">
            <a:xfrm>
              <a:off x="3337487" y="4417851"/>
              <a:ext cx="4047330" cy="2550075"/>
            </a:xfrm>
            <a:prstGeom prst="rect">
              <a:avLst/>
            </a:prstGeom>
            <a:solidFill>
              <a:schemeClr val="bg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4EFD7EA-0008-498B-B797-AC40A74760A5}"/>
                </a:ext>
              </a:extLst>
            </p:cNvPr>
            <p:cNvGrpSpPr/>
            <p:nvPr/>
          </p:nvGrpSpPr>
          <p:grpSpPr>
            <a:xfrm>
              <a:off x="3978101" y="4902919"/>
              <a:ext cx="2718136" cy="1558663"/>
              <a:chOff x="3662846" y="4836679"/>
              <a:chExt cx="3674346" cy="2106983"/>
            </a:xfrm>
          </p:grpSpPr>
          <p:sp>
            <p:nvSpPr>
              <p:cNvPr id="28" name="右矢印 11">
                <a:extLst>
                  <a:ext uri="{FF2B5EF4-FFF2-40B4-BE49-F238E27FC236}">
                    <a16:creationId xmlns:a16="http://schemas.microsoft.com/office/drawing/2014/main" id="{264DD754-F0F8-41E7-B816-96710DB683EF}"/>
                  </a:ext>
                </a:extLst>
              </p:cNvPr>
              <p:cNvSpPr/>
              <p:nvPr/>
            </p:nvSpPr>
            <p:spPr bwMode="auto">
              <a:xfrm>
                <a:off x="4125434" y="5536724"/>
                <a:ext cx="929647" cy="187027"/>
              </a:xfrm>
              <a:prstGeom prst="rightArrow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  <a:scene3d>
                <a:camera prst="isometricTopUp">
                  <a:rot lat="19054185" lon="18830481" rev="3055987"/>
                </a:camera>
                <a:lightRig rig="threePt" dir="t"/>
              </a:scene3d>
              <a:sp3d extrusionH="57150" prstMaterial="matte">
                <a:extrusionClr>
                  <a:schemeClr val="accent4">
                    <a:lumMod val="20000"/>
                    <a:lumOff val="80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350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29" name="グループ化 13">
                <a:extLst>
                  <a:ext uri="{FF2B5EF4-FFF2-40B4-BE49-F238E27FC236}">
                    <a16:creationId xmlns:a16="http://schemas.microsoft.com/office/drawing/2014/main" id="{2D27EFFA-2670-4CD3-9BFA-F5E4B556C28E}"/>
                  </a:ext>
                </a:extLst>
              </p:cNvPr>
              <p:cNvGrpSpPr/>
              <p:nvPr/>
            </p:nvGrpSpPr>
            <p:grpSpPr>
              <a:xfrm>
                <a:off x="4189769" y="4836679"/>
                <a:ext cx="1489301" cy="1386074"/>
                <a:chOff x="2889035" y="1375408"/>
                <a:chExt cx="2364950" cy="2629656"/>
              </a:xfrm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grpSpPr>
            <p:sp>
              <p:nvSpPr>
                <p:cNvPr id="67" name="円弧 19">
                  <a:extLst>
                    <a:ext uri="{FF2B5EF4-FFF2-40B4-BE49-F238E27FC236}">
                      <a16:creationId xmlns:a16="http://schemas.microsoft.com/office/drawing/2014/main" id="{6AAC3DCB-C75C-4FA4-BBC5-6D532E3B4768}"/>
                    </a:ext>
                  </a:extLst>
                </p:cNvPr>
                <p:cNvSpPr/>
                <p:nvPr/>
              </p:nvSpPr>
              <p:spPr>
                <a:xfrm flipH="1">
                  <a:off x="2889035" y="1375408"/>
                  <a:ext cx="2364950" cy="2629656"/>
                </a:xfrm>
                <a:prstGeom prst="arc">
                  <a:avLst>
                    <a:gd name="adj1" fmla="val 11875548"/>
                    <a:gd name="adj2" fmla="val 1750579"/>
                  </a:avLst>
                </a:prstGeom>
                <a:ln w="66675" cap="rnd" cmpd="sng">
                  <a:solidFill>
                    <a:srgbClr val="00B050"/>
                  </a:solidFill>
                  <a:headEnd type="triangle" w="med" len="med"/>
                  <a:tailEnd type="none" w="med" len="med"/>
                </a:ln>
                <a:scene3d>
                  <a:camera prst="isometricRightUp">
                    <a:rot lat="19786994" lon="17567926" rev="21062887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sp>
              <p:nvSpPr>
                <p:cNvPr id="68" name="円弧 20">
                  <a:extLst>
                    <a:ext uri="{FF2B5EF4-FFF2-40B4-BE49-F238E27FC236}">
                      <a16:creationId xmlns:a16="http://schemas.microsoft.com/office/drawing/2014/main" id="{67CA4DDA-EAB3-4EA4-976E-F32F543E0121}"/>
                    </a:ext>
                  </a:extLst>
                </p:cNvPr>
                <p:cNvSpPr/>
                <p:nvPr/>
              </p:nvSpPr>
              <p:spPr>
                <a:xfrm flipH="1">
                  <a:off x="3413959" y="1502894"/>
                  <a:ext cx="1204146" cy="2294255"/>
                </a:xfrm>
                <a:prstGeom prst="arc">
                  <a:avLst>
                    <a:gd name="adj1" fmla="val 11243535"/>
                    <a:gd name="adj2" fmla="val 1268660"/>
                  </a:avLst>
                </a:prstGeom>
                <a:ln w="66675" cap="rnd" cmpd="sng">
                  <a:solidFill>
                    <a:srgbClr val="00B050"/>
                  </a:solidFill>
                  <a:headEnd type="triangle" w="med" len="med"/>
                  <a:tailEnd type="none" w="med" len="med"/>
                </a:ln>
                <a:scene3d>
                  <a:camera prst="isometricRightUp">
                    <a:rot lat="20082133" lon="17848202" rev="21545114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sp>
              <p:nvSpPr>
                <p:cNvPr id="69" name="円弧 21">
                  <a:extLst>
                    <a:ext uri="{FF2B5EF4-FFF2-40B4-BE49-F238E27FC236}">
                      <a16:creationId xmlns:a16="http://schemas.microsoft.com/office/drawing/2014/main" id="{73A1EE42-3B56-4EB3-B20E-B957E3A5812B}"/>
                    </a:ext>
                  </a:extLst>
                </p:cNvPr>
                <p:cNvSpPr/>
                <p:nvPr/>
              </p:nvSpPr>
              <p:spPr>
                <a:xfrm flipH="1">
                  <a:off x="3651382" y="1668760"/>
                  <a:ext cx="660430" cy="1978851"/>
                </a:xfrm>
                <a:prstGeom prst="arc">
                  <a:avLst>
                    <a:gd name="adj1" fmla="val 11867436"/>
                    <a:gd name="adj2" fmla="val 1456315"/>
                  </a:avLst>
                </a:prstGeom>
                <a:ln w="66675" cap="rnd" cmpd="sng">
                  <a:solidFill>
                    <a:srgbClr val="00B050"/>
                  </a:solidFill>
                  <a:headEnd type="triangle" w="med" len="med"/>
                  <a:tailEnd type="none" w="med" len="med"/>
                </a:ln>
                <a:scene3d>
                  <a:camera prst="isometricRightUp">
                    <a:rot lat="19782168" lon="17853733" rev="21542532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2BE919F9-6D01-435B-83AE-9E2B7E996FEC}"/>
                  </a:ext>
                </a:extLst>
              </p:cNvPr>
              <p:cNvGrpSpPr/>
              <p:nvPr/>
            </p:nvGrpSpPr>
            <p:grpSpPr>
              <a:xfrm>
                <a:off x="5596897" y="5375404"/>
                <a:ext cx="1740295" cy="1568258"/>
                <a:chOff x="6225873" y="585437"/>
                <a:chExt cx="1740295" cy="1568258"/>
              </a:xfrm>
            </p:grpSpPr>
            <p:sp>
              <p:nvSpPr>
                <p:cNvPr id="60" name="円/楕円 46 1">
                  <a:extLst>
                    <a:ext uri="{FF2B5EF4-FFF2-40B4-BE49-F238E27FC236}">
                      <a16:creationId xmlns:a16="http://schemas.microsoft.com/office/drawing/2014/main" id="{D307D66A-F906-4C43-828F-F3CEFF390611}"/>
                    </a:ext>
                  </a:extLst>
                </p:cNvPr>
                <p:cNvSpPr/>
                <p:nvPr/>
              </p:nvSpPr>
              <p:spPr>
                <a:xfrm>
                  <a:off x="7083542" y="585437"/>
                  <a:ext cx="882626" cy="690066"/>
                </a:xfrm>
                <a:prstGeom prst="ellipse">
                  <a:avLst/>
                </a:prstGeom>
                <a:solidFill>
                  <a:srgbClr val="00B0F0"/>
                </a:solidFill>
                <a:effectLst>
                  <a:outerShdw blurRad="381000" dist="114300" dir="1800000" sx="68000" sy="68000" rotWithShape="0">
                    <a:srgbClr val="000000">
                      <a:alpha val="50000"/>
                    </a:srgbClr>
                  </a:outerShdw>
                </a:effectLst>
                <a:scene3d>
                  <a:camera prst="isometricOffAxis2Top"/>
                  <a:lightRig rig="threePt" dir="t"/>
                </a:scene3d>
                <a:sp3d extrusionH="57150" prstMaterial="softEdge">
                  <a:bevelT w="635000" h="635000"/>
                  <a:bevelB w="635000" h="635000"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ja-JP" sz="1350" dirty="0"/>
                    <a:t>Z</a:t>
                  </a:r>
                  <a:endParaRPr lang="ja-JP" altLang="en-US" sz="1350" dirty="0"/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64DE2ABA-F7A2-46F1-BAEE-1DF71D646FA0}"/>
                    </a:ext>
                  </a:extLst>
                </p:cNvPr>
                <p:cNvSpPr txBox="1"/>
                <p:nvPr/>
              </p:nvSpPr>
              <p:spPr>
                <a:xfrm>
                  <a:off x="7264829" y="1268408"/>
                  <a:ext cx="448986" cy="4992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>
                      <a:solidFill>
                        <a:schemeClr val="bg1"/>
                      </a:solidFill>
                    </a:rPr>
                    <a:t>Z</a:t>
                  </a:r>
                  <a:endParaRPr lang="ja-JP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" name="右矢印 12">
                  <a:extLst>
                    <a:ext uri="{FF2B5EF4-FFF2-40B4-BE49-F238E27FC236}">
                      <a16:creationId xmlns:a16="http://schemas.microsoft.com/office/drawing/2014/main" id="{F7B6DCC0-23F1-44B1-A804-B8025D0F3A6E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6363045" y="1349845"/>
                  <a:ext cx="929246" cy="250832"/>
                </a:xfrm>
                <a:prstGeom prst="rightArrow">
                  <a:avLst/>
                </a:prstGeom>
                <a:solidFill>
                  <a:srgbClr val="00B0F0"/>
                </a:solidFill>
                <a:ln cmpd="sng">
                  <a:solidFill>
                    <a:schemeClr val="bg1"/>
                  </a:solidFill>
                </a:ln>
                <a:scene3d>
                  <a:camera prst="isometricTopUp">
                    <a:rot lat="19054185" lon="18830481" rev="3055987"/>
                  </a:camera>
                  <a:lightRig rig="threePt" dir="t"/>
                </a:scene3d>
                <a:sp3d extrusionH="57150" prstMaterial="matte">
                  <a:extrusionClr>
                    <a:schemeClr val="accent4">
                      <a:lumMod val="20000"/>
                      <a:lumOff val="80000"/>
                    </a:schemeClr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350" dirty="0">
                    <a:solidFill>
                      <a:srgbClr val="00B050"/>
                    </a:solidFill>
                  </a:endParaRPr>
                </a:p>
              </p:txBody>
            </p:sp>
            <p:grpSp>
              <p:nvGrpSpPr>
                <p:cNvPr id="63" name="グループ化 14">
                  <a:extLst>
                    <a:ext uri="{FF2B5EF4-FFF2-40B4-BE49-F238E27FC236}">
                      <a16:creationId xmlns:a16="http://schemas.microsoft.com/office/drawing/2014/main" id="{3AE66957-5AB6-47DD-A375-385C2BF445A4}"/>
                    </a:ext>
                  </a:extLst>
                </p:cNvPr>
                <p:cNvGrpSpPr/>
                <p:nvPr/>
              </p:nvGrpSpPr>
              <p:grpSpPr>
                <a:xfrm>
                  <a:off x="6225873" y="985547"/>
                  <a:ext cx="786093" cy="1168148"/>
                  <a:chOff x="4514565" y="2078563"/>
                  <a:chExt cx="1514369" cy="2232248"/>
                </a:xfrm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p:grpSpPr>
              <p:sp>
                <p:nvSpPr>
                  <p:cNvPr id="64" name="円弧 16">
                    <a:extLst>
                      <a:ext uri="{FF2B5EF4-FFF2-40B4-BE49-F238E27FC236}">
                        <a16:creationId xmlns:a16="http://schemas.microsoft.com/office/drawing/2014/main" id="{98279FB7-8775-4520-8482-B5988984DE85}"/>
                      </a:ext>
                    </a:extLst>
                  </p:cNvPr>
                  <p:cNvSpPr/>
                  <p:nvPr/>
                </p:nvSpPr>
                <p:spPr>
                  <a:xfrm>
                    <a:off x="4514565" y="2078563"/>
                    <a:ext cx="1514369" cy="2232248"/>
                  </a:xfrm>
                  <a:prstGeom prst="arc">
                    <a:avLst>
                      <a:gd name="adj1" fmla="val 11959789"/>
                      <a:gd name="adj2" fmla="val 8776466"/>
                    </a:avLst>
                  </a:prstGeom>
                  <a:ln w="66675" cap="rnd" cmpd="sng">
                    <a:solidFill>
                      <a:srgbClr val="00B050">
                        <a:alpha val="87000"/>
                      </a:srgbClr>
                    </a:solidFill>
                    <a:headEnd type="triangle" w="med" len="med"/>
                    <a:tailEnd type="none" w="med" len="med"/>
                  </a:ln>
                  <a:scene3d>
                    <a:camera prst="isometricLeftDown">
                      <a:rot lat="198" lon="2972752" rev="324973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350"/>
                  </a:p>
                </p:txBody>
              </p:sp>
              <p:sp>
                <p:nvSpPr>
                  <p:cNvPr id="65" name="円弧 17">
                    <a:extLst>
                      <a:ext uri="{FF2B5EF4-FFF2-40B4-BE49-F238E27FC236}">
                        <a16:creationId xmlns:a16="http://schemas.microsoft.com/office/drawing/2014/main" id="{C234604E-2F85-455A-80A1-F59BCB23E8F2}"/>
                      </a:ext>
                    </a:extLst>
                  </p:cNvPr>
                  <p:cNvSpPr/>
                  <p:nvPr/>
                </p:nvSpPr>
                <p:spPr>
                  <a:xfrm>
                    <a:off x="4713512" y="2324491"/>
                    <a:ext cx="1137333" cy="1842304"/>
                  </a:xfrm>
                  <a:prstGeom prst="arc">
                    <a:avLst>
                      <a:gd name="adj1" fmla="val 11955876"/>
                      <a:gd name="adj2" fmla="val 8640163"/>
                    </a:avLst>
                  </a:prstGeom>
                  <a:ln w="66675" cap="rnd" cmpd="sng">
                    <a:solidFill>
                      <a:srgbClr val="00B050">
                        <a:alpha val="87000"/>
                      </a:srgbClr>
                    </a:solidFill>
                    <a:headEnd type="triangle" w="med" len="med"/>
                    <a:tailEnd type="none" w="med" len="med"/>
                  </a:ln>
                  <a:scene3d>
                    <a:camera prst="isometricLeftDown">
                      <a:rot lat="198" lon="2972752" rev="324973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350"/>
                  </a:p>
                </p:txBody>
              </p:sp>
              <p:sp>
                <p:nvSpPr>
                  <p:cNvPr id="66" name="円弧 18">
                    <a:extLst>
                      <a:ext uri="{FF2B5EF4-FFF2-40B4-BE49-F238E27FC236}">
                        <a16:creationId xmlns:a16="http://schemas.microsoft.com/office/drawing/2014/main" id="{A3609DB5-4CA8-4D71-9954-FA92712D3B5F}"/>
                      </a:ext>
                    </a:extLst>
                  </p:cNvPr>
                  <p:cNvSpPr/>
                  <p:nvPr/>
                </p:nvSpPr>
                <p:spPr>
                  <a:xfrm>
                    <a:off x="4865911" y="2582619"/>
                    <a:ext cx="833111" cy="1349511"/>
                  </a:xfrm>
                  <a:prstGeom prst="arc">
                    <a:avLst>
                      <a:gd name="adj1" fmla="val 12286575"/>
                      <a:gd name="adj2" fmla="val 8316086"/>
                    </a:avLst>
                  </a:prstGeom>
                  <a:ln w="66675" cap="rnd" cmpd="sng">
                    <a:solidFill>
                      <a:srgbClr val="00B050">
                        <a:alpha val="87000"/>
                      </a:srgbClr>
                    </a:solidFill>
                    <a:headEnd type="triangle" w="med" len="med"/>
                    <a:tailEnd type="none" w="med" len="med"/>
                  </a:ln>
                  <a:scene3d>
                    <a:camera prst="isometricLeftDown">
                      <a:rot lat="198" lon="2972752" rev="324973"/>
                    </a:camera>
                    <a:lightRig rig="threePt" dir="t"/>
                  </a:scene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350"/>
                  </a:p>
                </p:txBody>
              </p:sp>
            </p:grpSp>
          </p:grpSp>
          <p:sp>
            <p:nvSpPr>
              <p:cNvPr id="31" name="テキスト ボックス 15">
                <a:extLst>
                  <a:ext uri="{FF2B5EF4-FFF2-40B4-BE49-F238E27FC236}">
                    <a16:creationId xmlns:a16="http://schemas.microsoft.com/office/drawing/2014/main" id="{1CCF58EB-443D-471B-940D-30BF4063D8FF}"/>
                  </a:ext>
                </a:extLst>
              </p:cNvPr>
              <p:cNvSpPr txBox="1"/>
              <p:nvPr/>
            </p:nvSpPr>
            <p:spPr>
              <a:xfrm>
                <a:off x="5391038" y="4859928"/>
                <a:ext cx="748022" cy="967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4050" b="1" dirty="0">
                    <a:solidFill>
                      <a:srgbClr val="00B050"/>
                    </a:solidFill>
                  </a:rPr>
                  <a:t>B</a:t>
                </a:r>
                <a:endParaRPr lang="ja-JP" altLang="en-US" sz="4050" b="1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FF65F8ED-608B-4CFA-B9CF-9A57E914565C}"/>
                  </a:ext>
                </a:extLst>
              </p:cNvPr>
              <p:cNvGrpSpPr/>
              <p:nvPr/>
            </p:nvGrpSpPr>
            <p:grpSpPr>
              <a:xfrm>
                <a:off x="3662846" y="5055257"/>
                <a:ext cx="882626" cy="1182229"/>
                <a:chOff x="1250630" y="2046116"/>
                <a:chExt cx="1976412" cy="2616933"/>
              </a:xfrm>
            </p:grpSpPr>
            <p:sp>
              <p:nvSpPr>
                <p:cNvPr id="58" name="円/楕円 46 2">
                  <a:extLst>
                    <a:ext uri="{FF2B5EF4-FFF2-40B4-BE49-F238E27FC236}">
                      <a16:creationId xmlns:a16="http://schemas.microsoft.com/office/drawing/2014/main" id="{3F118476-9026-4F88-8A4F-F6F562B981BE}"/>
                    </a:ext>
                  </a:extLst>
                </p:cNvPr>
                <p:cNvSpPr/>
                <p:nvPr/>
              </p:nvSpPr>
              <p:spPr>
                <a:xfrm>
                  <a:off x="1250630" y="2046116"/>
                  <a:ext cx="1976412" cy="1527502"/>
                </a:xfrm>
                <a:prstGeom prst="ellipse">
                  <a:avLst/>
                </a:prstGeom>
                <a:solidFill>
                  <a:srgbClr val="00B0F0"/>
                </a:solidFill>
                <a:effectLst>
                  <a:outerShdw blurRad="381000" dist="114300" dir="1800000" sx="68000" sy="68000" rotWithShape="0">
                    <a:srgbClr val="000000">
                      <a:alpha val="50000"/>
                    </a:srgbClr>
                  </a:outerShdw>
                </a:effectLst>
                <a:scene3d>
                  <a:camera prst="isometricOffAxis2Top"/>
                  <a:lightRig rig="threePt" dir="t"/>
                </a:scene3d>
                <a:sp3d extrusionH="57150" prstMaterial="softEdge">
                  <a:bevelT w="635000" h="635000"/>
                  <a:bevelB w="635000" h="635000"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ja-JP" sz="1350" dirty="0"/>
                    <a:t>Z</a:t>
                  </a:r>
                  <a:endParaRPr lang="ja-JP" altLang="en-US" sz="1350" dirty="0"/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501B44CC-5C55-427A-AFDD-E2E12579EC63}"/>
                    </a:ext>
                  </a:extLst>
                </p:cNvPr>
                <p:cNvSpPr txBox="1"/>
                <p:nvPr/>
              </p:nvSpPr>
              <p:spPr>
                <a:xfrm>
                  <a:off x="1656572" y="3557910"/>
                  <a:ext cx="1005387" cy="11051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>
                      <a:solidFill>
                        <a:schemeClr val="bg1"/>
                      </a:solidFill>
                    </a:rPr>
                    <a:t>Z</a:t>
                  </a:r>
                  <a:endParaRPr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0CD04895-AF17-4853-B992-02EE92F49674}"/>
                  </a:ext>
                </a:extLst>
              </p:cNvPr>
              <p:cNvGrpSpPr/>
              <p:nvPr/>
            </p:nvGrpSpPr>
            <p:grpSpPr>
              <a:xfrm>
                <a:off x="5052278" y="6520404"/>
                <a:ext cx="529863" cy="237122"/>
                <a:chOff x="5169928" y="2683079"/>
                <a:chExt cx="1132113" cy="506639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C21D8F15-2179-43C9-9E70-B82C1D0DD06C}"/>
                    </a:ext>
                  </a:extLst>
                </p:cNvPr>
                <p:cNvSpPr/>
                <p:nvPr/>
              </p:nvSpPr>
              <p:spPr bwMode="auto">
                <a:xfrm rot="21261031">
                  <a:off x="5169928" y="2784055"/>
                  <a:ext cx="1132113" cy="368298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77AFDD56-86D0-4296-BD07-CC20C7FF3F14}"/>
                    </a:ext>
                  </a:extLst>
                </p:cNvPr>
                <p:cNvSpPr/>
                <p:nvPr/>
              </p:nvSpPr>
              <p:spPr>
                <a:xfrm rot="16978694">
                  <a:off x="5360472" y="2683079"/>
                  <a:ext cx="255031" cy="255032"/>
                </a:xfrm>
                <a:prstGeom prst="ellipse">
                  <a:avLst/>
                </a:prstGeom>
                <a:solidFill>
                  <a:srgbClr val="FF8F8F"/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876271F0-3451-4590-B2FF-68EEE835AB3E}"/>
                    </a:ext>
                  </a:extLst>
                </p:cNvPr>
                <p:cNvSpPr/>
                <p:nvPr/>
              </p:nvSpPr>
              <p:spPr>
                <a:xfrm rot="16978694">
                  <a:off x="5894376" y="2934687"/>
                  <a:ext cx="255031" cy="2550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53300044-16DC-4A5D-BE7F-63F33A17EEB0}"/>
                  </a:ext>
                </a:extLst>
              </p:cNvPr>
              <p:cNvGrpSpPr/>
              <p:nvPr/>
            </p:nvGrpSpPr>
            <p:grpSpPr>
              <a:xfrm rot="1118126">
                <a:off x="4566009" y="6284006"/>
                <a:ext cx="529863" cy="237122"/>
                <a:chOff x="5169928" y="2683079"/>
                <a:chExt cx="1132113" cy="506639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E34FF745-1FAE-47A7-8C1E-4AB7FBE07E19}"/>
                    </a:ext>
                  </a:extLst>
                </p:cNvPr>
                <p:cNvSpPr/>
                <p:nvPr/>
              </p:nvSpPr>
              <p:spPr bwMode="auto">
                <a:xfrm rot="21261031">
                  <a:off x="5169928" y="2784055"/>
                  <a:ext cx="1132113" cy="368298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E49CF90B-428F-4F6F-895A-C6090ECE7D9E}"/>
                    </a:ext>
                  </a:extLst>
                </p:cNvPr>
                <p:cNvSpPr/>
                <p:nvPr/>
              </p:nvSpPr>
              <p:spPr>
                <a:xfrm rot="16978694">
                  <a:off x="5360472" y="2683079"/>
                  <a:ext cx="255031" cy="255032"/>
                </a:xfrm>
                <a:prstGeom prst="ellipse">
                  <a:avLst/>
                </a:prstGeom>
                <a:solidFill>
                  <a:srgbClr val="FF8F8F"/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958346FE-ABF5-483E-86FB-0F1AD1763DEC}"/>
                    </a:ext>
                  </a:extLst>
                </p:cNvPr>
                <p:cNvSpPr/>
                <p:nvPr/>
              </p:nvSpPr>
              <p:spPr>
                <a:xfrm rot="16978694">
                  <a:off x="5894376" y="2934687"/>
                  <a:ext cx="255031" cy="2550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95ED6A03-790C-4C76-B0A9-5E0C61312F0B}"/>
                  </a:ext>
                </a:extLst>
              </p:cNvPr>
              <p:cNvGrpSpPr/>
              <p:nvPr/>
            </p:nvGrpSpPr>
            <p:grpSpPr>
              <a:xfrm>
                <a:off x="5183396" y="6198788"/>
                <a:ext cx="529863" cy="237122"/>
                <a:chOff x="5169928" y="2683079"/>
                <a:chExt cx="1132113" cy="506639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6DD7D26A-2517-42DE-9A72-AB4499E6B60C}"/>
                    </a:ext>
                  </a:extLst>
                </p:cNvPr>
                <p:cNvSpPr/>
                <p:nvPr/>
              </p:nvSpPr>
              <p:spPr bwMode="auto">
                <a:xfrm rot="21261031">
                  <a:off x="5169928" y="2784055"/>
                  <a:ext cx="1132113" cy="368298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EFAD48D4-72B7-4313-A3E1-055626E01BCF}"/>
                    </a:ext>
                  </a:extLst>
                </p:cNvPr>
                <p:cNvSpPr/>
                <p:nvPr/>
              </p:nvSpPr>
              <p:spPr>
                <a:xfrm rot="16978694">
                  <a:off x="5360472" y="2683079"/>
                  <a:ext cx="255031" cy="255032"/>
                </a:xfrm>
                <a:prstGeom prst="ellipse">
                  <a:avLst/>
                </a:prstGeom>
                <a:solidFill>
                  <a:srgbClr val="FF8F8F"/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8F2176F7-0E19-4742-A68D-066CDEA49449}"/>
                    </a:ext>
                  </a:extLst>
                </p:cNvPr>
                <p:cNvSpPr/>
                <p:nvPr/>
              </p:nvSpPr>
              <p:spPr>
                <a:xfrm rot="16978694">
                  <a:off x="5894376" y="2934687"/>
                  <a:ext cx="255031" cy="2550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BCCECA1D-B041-4D0E-8CAC-2EE137F3F14A}"/>
                  </a:ext>
                </a:extLst>
              </p:cNvPr>
              <p:cNvGrpSpPr/>
              <p:nvPr/>
            </p:nvGrpSpPr>
            <p:grpSpPr>
              <a:xfrm rot="20320653">
                <a:off x="4818617" y="5940205"/>
                <a:ext cx="529863" cy="237122"/>
                <a:chOff x="5169928" y="2683079"/>
                <a:chExt cx="1132113" cy="506639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4D84162D-8A45-4391-A222-7BE7853F55AF}"/>
                    </a:ext>
                  </a:extLst>
                </p:cNvPr>
                <p:cNvSpPr/>
                <p:nvPr/>
              </p:nvSpPr>
              <p:spPr bwMode="auto">
                <a:xfrm rot="21261031">
                  <a:off x="5169928" y="2784055"/>
                  <a:ext cx="1132113" cy="368298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5CEF8EC8-63EF-4F6A-8A82-DD945E7FB192}"/>
                    </a:ext>
                  </a:extLst>
                </p:cNvPr>
                <p:cNvSpPr/>
                <p:nvPr/>
              </p:nvSpPr>
              <p:spPr>
                <a:xfrm rot="16978694">
                  <a:off x="5360472" y="2683079"/>
                  <a:ext cx="255031" cy="255032"/>
                </a:xfrm>
                <a:prstGeom prst="ellipse">
                  <a:avLst/>
                </a:prstGeom>
                <a:solidFill>
                  <a:srgbClr val="FF8F8F"/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5A37EB69-630B-4E24-A87D-98F8DCBA9AC1}"/>
                    </a:ext>
                  </a:extLst>
                </p:cNvPr>
                <p:cNvSpPr/>
                <p:nvPr/>
              </p:nvSpPr>
              <p:spPr>
                <a:xfrm rot="16978694">
                  <a:off x="5894376" y="2934687"/>
                  <a:ext cx="255031" cy="2550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A77D3C-8299-4374-BC6F-3A86B05E209A}"/>
                </a:ext>
              </a:extLst>
            </p:cNvPr>
            <p:cNvSpPr txBox="1"/>
            <p:nvPr/>
          </p:nvSpPr>
          <p:spPr>
            <a:xfrm>
              <a:off x="3667612" y="4401648"/>
              <a:ext cx="347126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000" dirty="0">
                  <a:solidFill>
                    <a:srgbClr val="00B0F0"/>
                  </a:solidFill>
                </a:rPr>
                <a:t>(Ultra)peripheral collisions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CEBD4B4-DD96-6230-7F9D-472B8906AC07}"/>
              </a:ext>
            </a:extLst>
          </p:cNvPr>
          <p:cNvGrpSpPr/>
          <p:nvPr/>
        </p:nvGrpSpPr>
        <p:grpSpPr>
          <a:xfrm>
            <a:off x="6916930" y="1237668"/>
            <a:ext cx="2635454" cy="2364842"/>
            <a:chOff x="5408054" y="1442326"/>
            <a:chExt cx="2635454" cy="2364842"/>
          </a:xfrm>
        </p:grpSpPr>
        <p:pic>
          <p:nvPicPr>
            <p:cNvPr id="10" name="Picture 2 1" descr="http://spie.org/Images/Graphics/Newsroom/Imported-2012/004221/004221_10_fig1.jpg">
              <a:extLst>
                <a:ext uri="{FF2B5EF4-FFF2-40B4-BE49-F238E27FC236}">
                  <a16:creationId xmlns:a16="http://schemas.microsoft.com/office/drawing/2014/main" id="{4DE08B96-68C3-434F-ABBF-95B6F2BD46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8054" y="1495446"/>
              <a:ext cx="2635454" cy="23117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6E2E51A4-004F-4908-B164-3DF915EE5FAA}"/>
                </a:ext>
              </a:extLst>
            </p:cNvPr>
            <p:cNvSpPr/>
            <p:nvPr/>
          </p:nvSpPr>
          <p:spPr bwMode="auto">
            <a:xfrm>
              <a:off x="5796139" y="1442326"/>
              <a:ext cx="1584173" cy="402498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F465191-95BA-4E7E-B08A-EBDDE364A72C}"/>
              </a:ext>
            </a:extLst>
          </p:cNvPr>
          <p:cNvSpPr txBox="1"/>
          <p:nvPr/>
        </p:nvSpPr>
        <p:spPr>
          <a:xfrm>
            <a:off x="4324602" y="5066661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RHIC, LHC</a:t>
            </a:r>
            <a:endParaRPr lang="ja-JP" altLang="en-US" dirty="0"/>
          </a:p>
        </p:txBody>
      </p:sp>
      <p:pic>
        <p:nvPicPr>
          <p:cNvPr id="17" name="Picture 1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0EF5DE1-2508-CA45-70B8-EE78DE6442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79" b="5521"/>
          <a:stretch/>
        </p:blipFill>
        <p:spPr>
          <a:xfrm>
            <a:off x="7135517" y="4585401"/>
            <a:ext cx="2198280" cy="1911951"/>
          </a:xfrm>
          <a:prstGeom prst="rect">
            <a:avLst/>
          </a:prstGeom>
        </p:spPr>
      </p:pic>
      <p:sp>
        <p:nvSpPr>
          <p:cNvPr id="5" name="正方形/長方形 48 1">
            <a:extLst>
              <a:ext uri="{FF2B5EF4-FFF2-40B4-BE49-F238E27FC236}">
                <a16:creationId xmlns:a16="http://schemas.microsoft.com/office/drawing/2014/main" id="{6663E340-C52A-9E7F-C36E-38F35144B7C1}"/>
              </a:ext>
            </a:extLst>
          </p:cNvPr>
          <p:cNvSpPr/>
          <p:nvPr/>
        </p:nvSpPr>
        <p:spPr>
          <a:xfrm>
            <a:off x="6987644" y="4068855"/>
            <a:ext cx="3266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rgbClr val="0594FF"/>
                </a:solidFill>
              </a:rPr>
              <a:t>Cond. Matt. materials</a:t>
            </a:r>
            <a:endParaRPr lang="ja-JP" altLang="en-US" sz="2000" dirty="0">
              <a:solidFill>
                <a:srgbClr val="0594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380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D432295-7419-EB63-8F17-0165309CC3B7}"/>
              </a:ext>
            </a:extLst>
          </p:cNvPr>
          <p:cNvGrpSpPr/>
          <p:nvPr/>
        </p:nvGrpSpPr>
        <p:grpSpPr>
          <a:xfrm>
            <a:off x="292774" y="1534058"/>
            <a:ext cx="4890737" cy="1477706"/>
            <a:chOff x="4792422" y="1143255"/>
            <a:chExt cx="2705072" cy="81732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2B9B68C-FAFE-8BC7-3B1D-071988178416}"/>
                </a:ext>
              </a:extLst>
            </p:cNvPr>
            <p:cNvGrpSpPr/>
            <p:nvPr/>
          </p:nvGrpSpPr>
          <p:grpSpPr>
            <a:xfrm>
              <a:off x="6135421" y="1723454"/>
              <a:ext cx="529863" cy="237122"/>
              <a:chOff x="5169928" y="2683079"/>
              <a:chExt cx="1132113" cy="50663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ED3A1D1-497E-ABC2-2132-AD865AB525AD}"/>
                  </a:ext>
                </a:extLst>
              </p:cNvPr>
              <p:cNvSpPr/>
              <p:nvPr/>
            </p:nvSpPr>
            <p:spPr bwMode="auto">
              <a:xfrm rot="21261031">
                <a:off x="5169928" y="2784055"/>
                <a:ext cx="1132113" cy="368298"/>
              </a:xfrm>
              <a:prstGeom prst="ellipse">
                <a:avLst/>
              </a:prstGeom>
              <a:noFill/>
              <a:ln w="28575">
                <a:solidFill>
                  <a:srgbClr val="0070C0"/>
                </a:solidFill>
              </a:ln>
              <a:scene3d>
                <a:camera prst="perspectiveRelaxedModerately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6F7F1B1-216C-D78D-9EC7-E26565DCC977}"/>
                  </a:ext>
                </a:extLst>
              </p:cNvPr>
              <p:cNvSpPr/>
              <p:nvPr/>
            </p:nvSpPr>
            <p:spPr>
              <a:xfrm rot="16978694">
                <a:off x="5360472" y="2683079"/>
                <a:ext cx="255031" cy="25503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4D5269F4-B704-4320-9F81-57FBE52379D8}"/>
                  </a:ext>
                </a:extLst>
              </p:cNvPr>
              <p:cNvSpPr/>
              <p:nvPr/>
            </p:nvSpPr>
            <p:spPr>
              <a:xfrm rot="16978694">
                <a:off x="5894376" y="2934687"/>
                <a:ext cx="255031" cy="25503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571ADD8-268F-2162-9060-5366A2B21317}"/>
                </a:ext>
              </a:extLst>
            </p:cNvPr>
            <p:cNvGrpSpPr/>
            <p:nvPr/>
          </p:nvGrpSpPr>
          <p:grpSpPr>
            <a:xfrm rot="1118126">
              <a:off x="5649152" y="1487056"/>
              <a:ext cx="529863" cy="237122"/>
              <a:chOff x="5169928" y="2683079"/>
              <a:chExt cx="1132113" cy="506639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8971C4BB-C3FC-D888-3462-8023F5FFC6AD}"/>
                  </a:ext>
                </a:extLst>
              </p:cNvPr>
              <p:cNvSpPr/>
              <p:nvPr/>
            </p:nvSpPr>
            <p:spPr bwMode="auto">
              <a:xfrm rot="21261031">
                <a:off x="5169928" y="2784055"/>
                <a:ext cx="1132113" cy="368298"/>
              </a:xfrm>
              <a:prstGeom prst="ellipse">
                <a:avLst/>
              </a:prstGeom>
              <a:noFill/>
              <a:ln w="28575">
                <a:solidFill>
                  <a:srgbClr val="0070C0"/>
                </a:solidFill>
              </a:ln>
              <a:scene3d>
                <a:camera prst="perspectiveRelaxedModerately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447014CC-26B1-AF58-0B29-42EBF15A6704}"/>
                  </a:ext>
                </a:extLst>
              </p:cNvPr>
              <p:cNvSpPr/>
              <p:nvPr/>
            </p:nvSpPr>
            <p:spPr>
              <a:xfrm rot="16978694">
                <a:off x="5360472" y="2683079"/>
                <a:ext cx="255031" cy="25503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52AFA34-B724-BD09-A8DB-C1642BFBA3A5}"/>
                  </a:ext>
                </a:extLst>
              </p:cNvPr>
              <p:cNvSpPr/>
              <p:nvPr/>
            </p:nvSpPr>
            <p:spPr>
              <a:xfrm rot="16978694">
                <a:off x="5894376" y="2934687"/>
                <a:ext cx="255031" cy="25503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D94B038-1F0F-27C7-7A13-418D285D4F70}"/>
                </a:ext>
              </a:extLst>
            </p:cNvPr>
            <p:cNvGrpSpPr/>
            <p:nvPr/>
          </p:nvGrpSpPr>
          <p:grpSpPr>
            <a:xfrm>
              <a:off x="6266539" y="1401838"/>
              <a:ext cx="529863" cy="237122"/>
              <a:chOff x="5169928" y="2683079"/>
              <a:chExt cx="1132113" cy="50663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E77735B6-BA7E-192E-F87C-6E2085573722}"/>
                  </a:ext>
                </a:extLst>
              </p:cNvPr>
              <p:cNvSpPr/>
              <p:nvPr/>
            </p:nvSpPr>
            <p:spPr bwMode="auto">
              <a:xfrm rot="21261031">
                <a:off x="5169928" y="2784055"/>
                <a:ext cx="1132113" cy="368298"/>
              </a:xfrm>
              <a:prstGeom prst="ellipse">
                <a:avLst/>
              </a:prstGeom>
              <a:noFill/>
              <a:ln w="28575">
                <a:solidFill>
                  <a:srgbClr val="0070C0"/>
                </a:solidFill>
              </a:ln>
              <a:scene3d>
                <a:camera prst="perspectiveRelaxedModerately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D502D492-E929-0729-9A1D-352289C0128C}"/>
                  </a:ext>
                </a:extLst>
              </p:cNvPr>
              <p:cNvSpPr/>
              <p:nvPr/>
            </p:nvSpPr>
            <p:spPr>
              <a:xfrm rot="16978694">
                <a:off x="5360472" y="2683079"/>
                <a:ext cx="255031" cy="25503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C3524F1-2C8B-5650-E1FF-F265E2828BB1}"/>
                  </a:ext>
                </a:extLst>
              </p:cNvPr>
              <p:cNvSpPr/>
              <p:nvPr/>
            </p:nvSpPr>
            <p:spPr>
              <a:xfrm rot="16978694">
                <a:off x="5894376" y="2934687"/>
                <a:ext cx="255031" cy="25503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7866E4C-959D-7BD9-5428-D1FE70324143}"/>
                </a:ext>
              </a:extLst>
            </p:cNvPr>
            <p:cNvGrpSpPr/>
            <p:nvPr/>
          </p:nvGrpSpPr>
          <p:grpSpPr>
            <a:xfrm rot="20320653">
              <a:off x="5901760" y="1143255"/>
              <a:ext cx="529863" cy="237122"/>
              <a:chOff x="5169928" y="2683079"/>
              <a:chExt cx="1132113" cy="506639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BF54E5FE-524C-EDFF-12C2-3CA00541C477}"/>
                  </a:ext>
                </a:extLst>
              </p:cNvPr>
              <p:cNvSpPr/>
              <p:nvPr/>
            </p:nvSpPr>
            <p:spPr bwMode="auto">
              <a:xfrm rot="21261031">
                <a:off x="5169928" y="2784055"/>
                <a:ext cx="1132113" cy="368298"/>
              </a:xfrm>
              <a:prstGeom prst="ellipse">
                <a:avLst/>
              </a:prstGeom>
              <a:noFill/>
              <a:ln w="28575">
                <a:solidFill>
                  <a:srgbClr val="0070C0"/>
                </a:solidFill>
              </a:ln>
              <a:scene3d>
                <a:camera prst="perspectiveRelaxedModerately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5488F0C-4805-451F-5EF3-F6B83BCF93E2}"/>
                  </a:ext>
                </a:extLst>
              </p:cNvPr>
              <p:cNvSpPr/>
              <p:nvPr/>
            </p:nvSpPr>
            <p:spPr>
              <a:xfrm rot="16978694">
                <a:off x="5360472" y="2683079"/>
                <a:ext cx="255031" cy="25503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8782A60E-357A-0938-33F8-16DC92BC18E1}"/>
                  </a:ext>
                </a:extLst>
              </p:cNvPr>
              <p:cNvSpPr/>
              <p:nvPr/>
            </p:nvSpPr>
            <p:spPr>
              <a:xfrm rot="16978694">
                <a:off x="5894376" y="2934687"/>
                <a:ext cx="255031" cy="25503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" name="フリーフォーム 100 1 1">
              <a:extLst>
                <a:ext uri="{FF2B5EF4-FFF2-40B4-BE49-F238E27FC236}">
                  <a16:creationId xmlns:a16="http://schemas.microsoft.com/office/drawing/2014/main" id="{E9312568-59A6-BFA0-E6E1-A3F14EAA79F8}"/>
                </a:ext>
              </a:extLst>
            </p:cNvPr>
            <p:cNvSpPr/>
            <p:nvPr/>
          </p:nvSpPr>
          <p:spPr>
            <a:xfrm rot="10800000">
              <a:off x="4792422" y="1546166"/>
              <a:ext cx="715682" cy="181420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sp>
          <p:nvSpPr>
            <p:cNvPr id="10" name="フリーフォーム 100 1 1">
              <a:extLst>
                <a:ext uri="{FF2B5EF4-FFF2-40B4-BE49-F238E27FC236}">
                  <a16:creationId xmlns:a16="http://schemas.microsoft.com/office/drawing/2014/main" id="{F76FE870-790C-0ECE-5B90-714429BAD580}"/>
                </a:ext>
              </a:extLst>
            </p:cNvPr>
            <p:cNvSpPr/>
            <p:nvPr/>
          </p:nvSpPr>
          <p:spPr>
            <a:xfrm rot="10800000">
              <a:off x="6876256" y="1580181"/>
              <a:ext cx="621238" cy="159523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85DD809-28E9-917D-873A-4CF881A9B40E}"/>
              </a:ext>
            </a:extLst>
          </p:cNvPr>
          <p:cNvGrpSpPr/>
          <p:nvPr/>
        </p:nvGrpSpPr>
        <p:grpSpPr>
          <a:xfrm>
            <a:off x="7755330" y="925430"/>
            <a:ext cx="366242" cy="938858"/>
            <a:chOff x="8217465" y="1196763"/>
            <a:chExt cx="366242" cy="93885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EA95E5E-4732-B02B-CD59-056BCD5DD6FB}"/>
                </a:ext>
              </a:extLst>
            </p:cNvPr>
            <p:cNvSpPr/>
            <p:nvPr/>
          </p:nvSpPr>
          <p:spPr bwMode="auto">
            <a:xfrm rot="16200000">
              <a:off x="7907109" y="1617971"/>
              <a:ext cx="938858" cy="96442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</a:ln>
            <a:scene3d>
              <a:camera prst="perspectiveRelaxedModerately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A482320-47D3-ED92-D87F-AEF0B0FDA42B}"/>
                </a:ext>
              </a:extLst>
            </p:cNvPr>
            <p:cNvSpPr/>
            <p:nvPr/>
          </p:nvSpPr>
          <p:spPr>
            <a:xfrm rot="14079305">
              <a:off x="8217465" y="1786060"/>
              <a:ext cx="215805" cy="21580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910F6B6-573F-1019-487C-8B2AD4115FBA}"/>
                </a:ext>
              </a:extLst>
            </p:cNvPr>
            <p:cNvSpPr/>
            <p:nvPr/>
          </p:nvSpPr>
          <p:spPr>
            <a:xfrm rot="14079305">
              <a:off x="8367901" y="1362241"/>
              <a:ext cx="215805" cy="215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29" name="フリーフォーム 100 1 1">
            <a:extLst>
              <a:ext uri="{FF2B5EF4-FFF2-40B4-BE49-F238E27FC236}">
                <a16:creationId xmlns:a16="http://schemas.microsoft.com/office/drawing/2014/main" id="{6049C725-1319-EF82-EDC2-E7CAA9805B6D}"/>
              </a:ext>
            </a:extLst>
          </p:cNvPr>
          <p:cNvSpPr/>
          <p:nvPr/>
        </p:nvSpPr>
        <p:spPr>
          <a:xfrm rot="10800000">
            <a:off x="6238904" y="2256467"/>
            <a:ext cx="1293944" cy="328005"/>
          </a:xfrm>
          <a:custGeom>
            <a:avLst/>
            <a:gdLst>
              <a:gd name="connsiteX0" fmla="*/ 0 w 5780690"/>
              <a:gd name="connsiteY0" fmla="*/ 357725 h 746722"/>
              <a:gd name="connsiteX1" fmla="*/ 336331 w 5780690"/>
              <a:gd name="connsiteY1" fmla="*/ 10884 h 746722"/>
              <a:gd name="connsiteX2" fmla="*/ 735725 w 5780690"/>
              <a:gd name="connsiteY2" fmla="*/ 273642 h 746722"/>
              <a:gd name="connsiteX3" fmla="*/ 1082566 w 5780690"/>
              <a:gd name="connsiteY3" fmla="*/ 746608 h 746722"/>
              <a:gd name="connsiteX4" fmla="*/ 1439918 w 5780690"/>
              <a:gd name="connsiteY4" fmla="*/ 315684 h 746722"/>
              <a:gd name="connsiteX5" fmla="*/ 1755228 w 5780690"/>
              <a:gd name="connsiteY5" fmla="*/ 10884 h 746722"/>
              <a:gd name="connsiteX6" fmla="*/ 2165131 w 5780690"/>
              <a:gd name="connsiteY6" fmla="*/ 315684 h 746722"/>
              <a:gd name="connsiteX7" fmla="*/ 2490952 w 5780690"/>
              <a:gd name="connsiteY7" fmla="*/ 715077 h 746722"/>
              <a:gd name="connsiteX8" fmla="*/ 2890345 w 5780690"/>
              <a:gd name="connsiteY8" fmla="*/ 315684 h 746722"/>
              <a:gd name="connsiteX9" fmla="*/ 3216166 w 5780690"/>
              <a:gd name="connsiteY9" fmla="*/ 373 h 746722"/>
              <a:gd name="connsiteX10" fmla="*/ 3594538 w 5780690"/>
              <a:gd name="connsiteY10" fmla="*/ 326194 h 746722"/>
              <a:gd name="connsiteX11" fmla="*/ 3930869 w 5780690"/>
              <a:gd name="connsiteY11" fmla="*/ 736097 h 746722"/>
              <a:gd name="connsiteX12" fmla="*/ 4351283 w 5780690"/>
              <a:gd name="connsiteY12" fmla="*/ 326194 h 746722"/>
              <a:gd name="connsiteX13" fmla="*/ 4698125 w 5780690"/>
              <a:gd name="connsiteY13" fmla="*/ 373 h 746722"/>
              <a:gd name="connsiteX14" fmla="*/ 5034456 w 5780690"/>
              <a:gd name="connsiteY14" fmla="*/ 389256 h 746722"/>
              <a:gd name="connsiteX15" fmla="*/ 5412828 w 5780690"/>
              <a:gd name="connsiteY15" fmla="*/ 725587 h 746722"/>
              <a:gd name="connsiteX16" fmla="*/ 5780690 w 5780690"/>
              <a:gd name="connsiteY16" fmla="*/ 347215 h 746722"/>
              <a:gd name="connsiteX0" fmla="*/ 0 w 5780690"/>
              <a:gd name="connsiteY0" fmla="*/ 357725 h 746639"/>
              <a:gd name="connsiteX1" fmla="*/ 336331 w 5780690"/>
              <a:gd name="connsiteY1" fmla="*/ 10884 h 746639"/>
              <a:gd name="connsiteX2" fmla="*/ 735725 w 5780690"/>
              <a:gd name="connsiteY2" fmla="*/ 336704 h 746639"/>
              <a:gd name="connsiteX3" fmla="*/ 1082566 w 5780690"/>
              <a:gd name="connsiteY3" fmla="*/ 746608 h 746639"/>
              <a:gd name="connsiteX4" fmla="*/ 1439918 w 5780690"/>
              <a:gd name="connsiteY4" fmla="*/ 315684 h 746639"/>
              <a:gd name="connsiteX5" fmla="*/ 1755228 w 5780690"/>
              <a:gd name="connsiteY5" fmla="*/ 10884 h 746639"/>
              <a:gd name="connsiteX6" fmla="*/ 2165131 w 5780690"/>
              <a:gd name="connsiteY6" fmla="*/ 315684 h 746639"/>
              <a:gd name="connsiteX7" fmla="*/ 2490952 w 5780690"/>
              <a:gd name="connsiteY7" fmla="*/ 715077 h 746639"/>
              <a:gd name="connsiteX8" fmla="*/ 2890345 w 5780690"/>
              <a:gd name="connsiteY8" fmla="*/ 315684 h 746639"/>
              <a:gd name="connsiteX9" fmla="*/ 3216166 w 5780690"/>
              <a:gd name="connsiteY9" fmla="*/ 373 h 746639"/>
              <a:gd name="connsiteX10" fmla="*/ 3594538 w 5780690"/>
              <a:gd name="connsiteY10" fmla="*/ 326194 h 746639"/>
              <a:gd name="connsiteX11" fmla="*/ 3930869 w 5780690"/>
              <a:gd name="connsiteY11" fmla="*/ 736097 h 746639"/>
              <a:gd name="connsiteX12" fmla="*/ 4351283 w 5780690"/>
              <a:gd name="connsiteY12" fmla="*/ 326194 h 746639"/>
              <a:gd name="connsiteX13" fmla="*/ 4698125 w 5780690"/>
              <a:gd name="connsiteY13" fmla="*/ 373 h 746639"/>
              <a:gd name="connsiteX14" fmla="*/ 5034456 w 5780690"/>
              <a:gd name="connsiteY14" fmla="*/ 389256 h 746639"/>
              <a:gd name="connsiteX15" fmla="*/ 5412828 w 5780690"/>
              <a:gd name="connsiteY15" fmla="*/ 725587 h 746639"/>
              <a:gd name="connsiteX16" fmla="*/ 5780690 w 5780690"/>
              <a:gd name="connsiteY16" fmla="*/ 347215 h 746639"/>
              <a:gd name="connsiteX0" fmla="*/ 0 w 5780690"/>
              <a:gd name="connsiteY0" fmla="*/ 357725 h 746639"/>
              <a:gd name="connsiteX1" fmla="*/ 336331 w 5780690"/>
              <a:gd name="connsiteY1" fmla="*/ 10884 h 746639"/>
              <a:gd name="connsiteX2" fmla="*/ 735725 w 5780690"/>
              <a:gd name="connsiteY2" fmla="*/ 336704 h 746639"/>
              <a:gd name="connsiteX3" fmla="*/ 1082566 w 5780690"/>
              <a:gd name="connsiteY3" fmla="*/ 746608 h 746639"/>
              <a:gd name="connsiteX4" fmla="*/ 1439918 w 5780690"/>
              <a:gd name="connsiteY4" fmla="*/ 315684 h 746639"/>
              <a:gd name="connsiteX5" fmla="*/ 1786759 w 5780690"/>
              <a:gd name="connsiteY5" fmla="*/ 10884 h 746639"/>
              <a:gd name="connsiteX6" fmla="*/ 2165131 w 5780690"/>
              <a:gd name="connsiteY6" fmla="*/ 315684 h 746639"/>
              <a:gd name="connsiteX7" fmla="*/ 2490952 w 5780690"/>
              <a:gd name="connsiteY7" fmla="*/ 715077 h 746639"/>
              <a:gd name="connsiteX8" fmla="*/ 2890345 w 5780690"/>
              <a:gd name="connsiteY8" fmla="*/ 315684 h 746639"/>
              <a:gd name="connsiteX9" fmla="*/ 3216166 w 5780690"/>
              <a:gd name="connsiteY9" fmla="*/ 373 h 746639"/>
              <a:gd name="connsiteX10" fmla="*/ 3594538 w 5780690"/>
              <a:gd name="connsiteY10" fmla="*/ 326194 h 746639"/>
              <a:gd name="connsiteX11" fmla="*/ 3930869 w 5780690"/>
              <a:gd name="connsiteY11" fmla="*/ 736097 h 746639"/>
              <a:gd name="connsiteX12" fmla="*/ 4351283 w 5780690"/>
              <a:gd name="connsiteY12" fmla="*/ 326194 h 746639"/>
              <a:gd name="connsiteX13" fmla="*/ 4698125 w 5780690"/>
              <a:gd name="connsiteY13" fmla="*/ 373 h 746639"/>
              <a:gd name="connsiteX14" fmla="*/ 5034456 w 5780690"/>
              <a:gd name="connsiteY14" fmla="*/ 389256 h 746639"/>
              <a:gd name="connsiteX15" fmla="*/ 5412828 w 5780690"/>
              <a:gd name="connsiteY15" fmla="*/ 725587 h 746639"/>
              <a:gd name="connsiteX16" fmla="*/ 5780690 w 5780690"/>
              <a:gd name="connsiteY16" fmla="*/ 347215 h 746639"/>
              <a:gd name="connsiteX0" fmla="*/ 0 w 5780690"/>
              <a:gd name="connsiteY0" fmla="*/ 357725 h 746639"/>
              <a:gd name="connsiteX1" fmla="*/ 336331 w 5780690"/>
              <a:gd name="connsiteY1" fmla="*/ 10884 h 746639"/>
              <a:gd name="connsiteX2" fmla="*/ 735725 w 5780690"/>
              <a:gd name="connsiteY2" fmla="*/ 336704 h 746639"/>
              <a:gd name="connsiteX3" fmla="*/ 1082566 w 5780690"/>
              <a:gd name="connsiteY3" fmla="*/ 746608 h 746639"/>
              <a:gd name="connsiteX4" fmla="*/ 1439918 w 5780690"/>
              <a:gd name="connsiteY4" fmla="*/ 315684 h 746639"/>
              <a:gd name="connsiteX5" fmla="*/ 1786759 w 5780690"/>
              <a:gd name="connsiteY5" fmla="*/ 10884 h 746639"/>
              <a:gd name="connsiteX6" fmla="*/ 2165131 w 5780690"/>
              <a:gd name="connsiteY6" fmla="*/ 315684 h 746639"/>
              <a:gd name="connsiteX7" fmla="*/ 2522483 w 5780690"/>
              <a:gd name="connsiteY7" fmla="*/ 704566 h 746639"/>
              <a:gd name="connsiteX8" fmla="*/ 2890345 w 5780690"/>
              <a:gd name="connsiteY8" fmla="*/ 315684 h 746639"/>
              <a:gd name="connsiteX9" fmla="*/ 3216166 w 5780690"/>
              <a:gd name="connsiteY9" fmla="*/ 373 h 746639"/>
              <a:gd name="connsiteX10" fmla="*/ 3594538 w 5780690"/>
              <a:gd name="connsiteY10" fmla="*/ 326194 h 746639"/>
              <a:gd name="connsiteX11" fmla="*/ 3930869 w 5780690"/>
              <a:gd name="connsiteY11" fmla="*/ 736097 h 746639"/>
              <a:gd name="connsiteX12" fmla="*/ 4351283 w 5780690"/>
              <a:gd name="connsiteY12" fmla="*/ 326194 h 746639"/>
              <a:gd name="connsiteX13" fmla="*/ 4698125 w 5780690"/>
              <a:gd name="connsiteY13" fmla="*/ 373 h 746639"/>
              <a:gd name="connsiteX14" fmla="*/ 5034456 w 5780690"/>
              <a:gd name="connsiteY14" fmla="*/ 389256 h 746639"/>
              <a:gd name="connsiteX15" fmla="*/ 5412828 w 5780690"/>
              <a:gd name="connsiteY15" fmla="*/ 725587 h 746639"/>
              <a:gd name="connsiteX16" fmla="*/ 5780690 w 5780690"/>
              <a:gd name="connsiteY16" fmla="*/ 347215 h 746639"/>
              <a:gd name="connsiteX0" fmla="*/ 0 w 5780690"/>
              <a:gd name="connsiteY0" fmla="*/ 357725 h 746639"/>
              <a:gd name="connsiteX1" fmla="*/ 336331 w 5780690"/>
              <a:gd name="connsiteY1" fmla="*/ 10884 h 746639"/>
              <a:gd name="connsiteX2" fmla="*/ 735725 w 5780690"/>
              <a:gd name="connsiteY2" fmla="*/ 336704 h 746639"/>
              <a:gd name="connsiteX3" fmla="*/ 1082566 w 5780690"/>
              <a:gd name="connsiteY3" fmla="*/ 746608 h 746639"/>
              <a:gd name="connsiteX4" fmla="*/ 1439918 w 5780690"/>
              <a:gd name="connsiteY4" fmla="*/ 315684 h 746639"/>
              <a:gd name="connsiteX5" fmla="*/ 1786759 w 5780690"/>
              <a:gd name="connsiteY5" fmla="*/ 10884 h 746639"/>
              <a:gd name="connsiteX6" fmla="*/ 2165131 w 5780690"/>
              <a:gd name="connsiteY6" fmla="*/ 315684 h 746639"/>
              <a:gd name="connsiteX7" fmla="*/ 2522483 w 5780690"/>
              <a:gd name="connsiteY7" fmla="*/ 704566 h 746639"/>
              <a:gd name="connsiteX8" fmla="*/ 2890345 w 5780690"/>
              <a:gd name="connsiteY8" fmla="*/ 315684 h 746639"/>
              <a:gd name="connsiteX9" fmla="*/ 3216166 w 5780690"/>
              <a:gd name="connsiteY9" fmla="*/ 373 h 746639"/>
              <a:gd name="connsiteX10" fmla="*/ 3594538 w 5780690"/>
              <a:gd name="connsiteY10" fmla="*/ 326194 h 746639"/>
              <a:gd name="connsiteX11" fmla="*/ 3930869 w 5780690"/>
              <a:gd name="connsiteY11" fmla="*/ 736097 h 746639"/>
              <a:gd name="connsiteX12" fmla="*/ 4351283 w 5780690"/>
              <a:gd name="connsiteY12" fmla="*/ 326194 h 746639"/>
              <a:gd name="connsiteX13" fmla="*/ 4698125 w 5780690"/>
              <a:gd name="connsiteY13" fmla="*/ 373 h 746639"/>
              <a:gd name="connsiteX14" fmla="*/ 5087008 w 5780690"/>
              <a:gd name="connsiteY14" fmla="*/ 389256 h 746639"/>
              <a:gd name="connsiteX15" fmla="*/ 5412828 w 5780690"/>
              <a:gd name="connsiteY15" fmla="*/ 725587 h 746639"/>
              <a:gd name="connsiteX16" fmla="*/ 5780690 w 5780690"/>
              <a:gd name="connsiteY16" fmla="*/ 347215 h 746639"/>
              <a:gd name="connsiteX0" fmla="*/ 0 w 5780690"/>
              <a:gd name="connsiteY0" fmla="*/ 357725 h 746639"/>
              <a:gd name="connsiteX1" fmla="*/ 388883 w 5780690"/>
              <a:gd name="connsiteY1" fmla="*/ 31905 h 746639"/>
              <a:gd name="connsiteX2" fmla="*/ 735725 w 5780690"/>
              <a:gd name="connsiteY2" fmla="*/ 336704 h 746639"/>
              <a:gd name="connsiteX3" fmla="*/ 1082566 w 5780690"/>
              <a:gd name="connsiteY3" fmla="*/ 746608 h 746639"/>
              <a:gd name="connsiteX4" fmla="*/ 1439918 w 5780690"/>
              <a:gd name="connsiteY4" fmla="*/ 315684 h 746639"/>
              <a:gd name="connsiteX5" fmla="*/ 1786759 w 5780690"/>
              <a:gd name="connsiteY5" fmla="*/ 10884 h 746639"/>
              <a:gd name="connsiteX6" fmla="*/ 2165131 w 5780690"/>
              <a:gd name="connsiteY6" fmla="*/ 315684 h 746639"/>
              <a:gd name="connsiteX7" fmla="*/ 2522483 w 5780690"/>
              <a:gd name="connsiteY7" fmla="*/ 704566 h 746639"/>
              <a:gd name="connsiteX8" fmla="*/ 2890345 w 5780690"/>
              <a:gd name="connsiteY8" fmla="*/ 315684 h 746639"/>
              <a:gd name="connsiteX9" fmla="*/ 3216166 w 5780690"/>
              <a:gd name="connsiteY9" fmla="*/ 373 h 746639"/>
              <a:gd name="connsiteX10" fmla="*/ 3594538 w 5780690"/>
              <a:gd name="connsiteY10" fmla="*/ 326194 h 746639"/>
              <a:gd name="connsiteX11" fmla="*/ 3930869 w 5780690"/>
              <a:gd name="connsiteY11" fmla="*/ 736097 h 746639"/>
              <a:gd name="connsiteX12" fmla="*/ 4351283 w 5780690"/>
              <a:gd name="connsiteY12" fmla="*/ 326194 h 746639"/>
              <a:gd name="connsiteX13" fmla="*/ 4698125 w 5780690"/>
              <a:gd name="connsiteY13" fmla="*/ 373 h 746639"/>
              <a:gd name="connsiteX14" fmla="*/ 5087008 w 5780690"/>
              <a:gd name="connsiteY14" fmla="*/ 389256 h 746639"/>
              <a:gd name="connsiteX15" fmla="*/ 5412828 w 5780690"/>
              <a:gd name="connsiteY15" fmla="*/ 725587 h 746639"/>
              <a:gd name="connsiteX16" fmla="*/ 5780690 w 5780690"/>
              <a:gd name="connsiteY16" fmla="*/ 347215 h 746639"/>
              <a:gd name="connsiteX0" fmla="*/ 0 w 5780690"/>
              <a:gd name="connsiteY0" fmla="*/ 357725 h 746639"/>
              <a:gd name="connsiteX1" fmla="*/ 388883 w 5780690"/>
              <a:gd name="connsiteY1" fmla="*/ 31905 h 746639"/>
              <a:gd name="connsiteX2" fmla="*/ 735725 w 5780690"/>
              <a:gd name="connsiteY2" fmla="*/ 336704 h 746639"/>
              <a:gd name="connsiteX3" fmla="*/ 1082566 w 5780690"/>
              <a:gd name="connsiteY3" fmla="*/ 746608 h 746639"/>
              <a:gd name="connsiteX4" fmla="*/ 1439918 w 5780690"/>
              <a:gd name="connsiteY4" fmla="*/ 315684 h 746639"/>
              <a:gd name="connsiteX5" fmla="*/ 1818290 w 5780690"/>
              <a:gd name="connsiteY5" fmla="*/ 374 h 746639"/>
              <a:gd name="connsiteX6" fmla="*/ 2165131 w 5780690"/>
              <a:gd name="connsiteY6" fmla="*/ 315684 h 746639"/>
              <a:gd name="connsiteX7" fmla="*/ 2522483 w 5780690"/>
              <a:gd name="connsiteY7" fmla="*/ 704566 h 746639"/>
              <a:gd name="connsiteX8" fmla="*/ 2890345 w 5780690"/>
              <a:gd name="connsiteY8" fmla="*/ 315684 h 746639"/>
              <a:gd name="connsiteX9" fmla="*/ 3216166 w 5780690"/>
              <a:gd name="connsiteY9" fmla="*/ 373 h 746639"/>
              <a:gd name="connsiteX10" fmla="*/ 3594538 w 5780690"/>
              <a:gd name="connsiteY10" fmla="*/ 326194 h 746639"/>
              <a:gd name="connsiteX11" fmla="*/ 3930869 w 5780690"/>
              <a:gd name="connsiteY11" fmla="*/ 736097 h 746639"/>
              <a:gd name="connsiteX12" fmla="*/ 4351283 w 5780690"/>
              <a:gd name="connsiteY12" fmla="*/ 326194 h 746639"/>
              <a:gd name="connsiteX13" fmla="*/ 4698125 w 5780690"/>
              <a:gd name="connsiteY13" fmla="*/ 373 h 746639"/>
              <a:gd name="connsiteX14" fmla="*/ 5087008 w 5780690"/>
              <a:gd name="connsiteY14" fmla="*/ 389256 h 746639"/>
              <a:gd name="connsiteX15" fmla="*/ 5412828 w 5780690"/>
              <a:gd name="connsiteY15" fmla="*/ 725587 h 746639"/>
              <a:gd name="connsiteX16" fmla="*/ 5780690 w 5780690"/>
              <a:gd name="connsiteY16" fmla="*/ 347215 h 746639"/>
              <a:gd name="connsiteX0" fmla="*/ 0 w 5780690"/>
              <a:gd name="connsiteY0" fmla="*/ 357725 h 746639"/>
              <a:gd name="connsiteX1" fmla="*/ 388883 w 5780690"/>
              <a:gd name="connsiteY1" fmla="*/ 31905 h 746639"/>
              <a:gd name="connsiteX2" fmla="*/ 735725 w 5780690"/>
              <a:gd name="connsiteY2" fmla="*/ 336704 h 746639"/>
              <a:gd name="connsiteX3" fmla="*/ 1082566 w 5780690"/>
              <a:gd name="connsiteY3" fmla="*/ 746608 h 746639"/>
              <a:gd name="connsiteX4" fmla="*/ 1439918 w 5780690"/>
              <a:gd name="connsiteY4" fmla="*/ 315684 h 746639"/>
              <a:gd name="connsiteX5" fmla="*/ 1818290 w 5780690"/>
              <a:gd name="connsiteY5" fmla="*/ 374 h 746639"/>
              <a:gd name="connsiteX6" fmla="*/ 2165131 w 5780690"/>
              <a:gd name="connsiteY6" fmla="*/ 315684 h 746639"/>
              <a:gd name="connsiteX7" fmla="*/ 2522483 w 5780690"/>
              <a:gd name="connsiteY7" fmla="*/ 704566 h 746639"/>
              <a:gd name="connsiteX8" fmla="*/ 2890345 w 5780690"/>
              <a:gd name="connsiteY8" fmla="*/ 315684 h 746639"/>
              <a:gd name="connsiteX9" fmla="*/ 3258208 w 5780690"/>
              <a:gd name="connsiteY9" fmla="*/ 10884 h 746639"/>
              <a:gd name="connsiteX10" fmla="*/ 3594538 w 5780690"/>
              <a:gd name="connsiteY10" fmla="*/ 326194 h 746639"/>
              <a:gd name="connsiteX11" fmla="*/ 3930869 w 5780690"/>
              <a:gd name="connsiteY11" fmla="*/ 736097 h 746639"/>
              <a:gd name="connsiteX12" fmla="*/ 4351283 w 5780690"/>
              <a:gd name="connsiteY12" fmla="*/ 326194 h 746639"/>
              <a:gd name="connsiteX13" fmla="*/ 4698125 w 5780690"/>
              <a:gd name="connsiteY13" fmla="*/ 373 h 746639"/>
              <a:gd name="connsiteX14" fmla="*/ 5087008 w 5780690"/>
              <a:gd name="connsiteY14" fmla="*/ 389256 h 746639"/>
              <a:gd name="connsiteX15" fmla="*/ 5412828 w 5780690"/>
              <a:gd name="connsiteY15" fmla="*/ 725587 h 746639"/>
              <a:gd name="connsiteX16" fmla="*/ 5780690 w 5780690"/>
              <a:gd name="connsiteY16" fmla="*/ 347215 h 746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780690" h="746639">
                <a:moveTo>
                  <a:pt x="0" y="357725"/>
                </a:moveTo>
                <a:cubicBezTo>
                  <a:pt x="106855" y="191311"/>
                  <a:pt x="266262" y="35408"/>
                  <a:pt x="388883" y="31905"/>
                </a:cubicBezTo>
                <a:cubicBezTo>
                  <a:pt x="511504" y="28402"/>
                  <a:pt x="620111" y="217587"/>
                  <a:pt x="735725" y="336704"/>
                </a:cubicBezTo>
                <a:cubicBezTo>
                  <a:pt x="851339" y="455821"/>
                  <a:pt x="965201" y="750111"/>
                  <a:pt x="1082566" y="746608"/>
                </a:cubicBezTo>
                <a:cubicBezTo>
                  <a:pt x="1199931" y="743105"/>
                  <a:pt x="1317297" y="440056"/>
                  <a:pt x="1439918" y="315684"/>
                </a:cubicBezTo>
                <a:cubicBezTo>
                  <a:pt x="1562539" y="191312"/>
                  <a:pt x="1697421" y="374"/>
                  <a:pt x="1818290" y="374"/>
                </a:cubicBezTo>
                <a:cubicBezTo>
                  <a:pt x="1939159" y="374"/>
                  <a:pt x="2047766" y="198319"/>
                  <a:pt x="2165131" y="315684"/>
                </a:cubicBezTo>
                <a:cubicBezTo>
                  <a:pt x="2282496" y="433049"/>
                  <a:pt x="2401614" y="704566"/>
                  <a:pt x="2522483" y="704566"/>
                </a:cubicBezTo>
                <a:cubicBezTo>
                  <a:pt x="2643352" y="704566"/>
                  <a:pt x="2767724" y="431298"/>
                  <a:pt x="2890345" y="315684"/>
                </a:cubicBezTo>
                <a:cubicBezTo>
                  <a:pt x="3012966" y="200070"/>
                  <a:pt x="3140843" y="9132"/>
                  <a:pt x="3258208" y="10884"/>
                </a:cubicBezTo>
                <a:cubicBezTo>
                  <a:pt x="3375573" y="12636"/>
                  <a:pt x="3482428" y="205325"/>
                  <a:pt x="3594538" y="326194"/>
                </a:cubicBezTo>
                <a:cubicBezTo>
                  <a:pt x="3706648" y="447063"/>
                  <a:pt x="3804745" y="736097"/>
                  <a:pt x="3930869" y="736097"/>
                </a:cubicBezTo>
                <a:cubicBezTo>
                  <a:pt x="4056993" y="736097"/>
                  <a:pt x="4223407" y="448815"/>
                  <a:pt x="4351283" y="326194"/>
                </a:cubicBezTo>
                <a:cubicBezTo>
                  <a:pt x="4479159" y="203573"/>
                  <a:pt x="4575504" y="-10137"/>
                  <a:pt x="4698125" y="373"/>
                </a:cubicBezTo>
                <a:cubicBezTo>
                  <a:pt x="4820746" y="10883"/>
                  <a:pt x="4967891" y="268387"/>
                  <a:pt x="5087008" y="389256"/>
                </a:cubicBezTo>
                <a:cubicBezTo>
                  <a:pt x="5206125" y="510125"/>
                  <a:pt x="5297214" y="732594"/>
                  <a:pt x="5412828" y="725587"/>
                </a:cubicBezTo>
                <a:cubicBezTo>
                  <a:pt x="5528442" y="718580"/>
                  <a:pt x="5658945" y="532897"/>
                  <a:pt x="5780690" y="347215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B23F1B6-CFD8-EFD5-B657-DDE6B3F04416}"/>
              </a:ext>
            </a:extLst>
          </p:cNvPr>
          <p:cNvGrpSpPr/>
          <p:nvPr/>
        </p:nvGrpSpPr>
        <p:grpSpPr>
          <a:xfrm>
            <a:off x="7984718" y="1709703"/>
            <a:ext cx="366242" cy="938858"/>
            <a:chOff x="8217465" y="1196763"/>
            <a:chExt cx="366242" cy="938858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44DDB41-EE4B-F2C8-1265-A04365A6FABB}"/>
                </a:ext>
              </a:extLst>
            </p:cNvPr>
            <p:cNvSpPr/>
            <p:nvPr/>
          </p:nvSpPr>
          <p:spPr bwMode="auto">
            <a:xfrm rot="16200000">
              <a:off x="7907109" y="1617971"/>
              <a:ext cx="938858" cy="96442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</a:ln>
            <a:scene3d>
              <a:camera prst="perspectiveRelaxedModerately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DF096CC-4E84-6879-2BA3-E3C6BF174E1F}"/>
                </a:ext>
              </a:extLst>
            </p:cNvPr>
            <p:cNvSpPr/>
            <p:nvPr/>
          </p:nvSpPr>
          <p:spPr>
            <a:xfrm rot="14079305">
              <a:off x="8217465" y="1786060"/>
              <a:ext cx="215805" cy="21580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FD29863-F183-D0A8-864D-9314EBCC220F}"/>
                </a:ext>
              </a:extLst>
            </p:cNvPr>
            <p:cNvSpPr/>
            <p:nvPr/>
          </p:nvSpPr>
          <p:spPr>
            <a:xfrm rot="14079305">
              <a:off x="8367901" y="1362241"/>
              <a:ext cx="215805" cy="215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29B2EAC-EC69-24F0-3602-868923B0C335}"/>
              </a:ext>
            </a:extLst>
          </p:cNvPr>
          <p:cNvGrpSpPr/>
          <p:nvPr/>
        </p:nvGrpSpPr>
        <p:grpSpPr>
          <a:xfrm>
            <a:off x="8391665" y="1075236"/>
            <a:ext cx="366242" cy="938858"/>
            <a:chOff x="8217465" y="1196763"/>
            <a:chExt cx="366242" cy="938858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779A23E-49FD-DC44-91D1-A61154A463BF}"/>
                </a:ext>
              </a:extLst>
            </p:cNvPr>
            <p:cNvSpPr/>
            <p:nvPr/>
          </p:nvSpPr>
          <p:spPr bwMode="auto">
            <a:xfrm rot="16200000">
              <a:off x="7907109" y="1617971"/>
              <a:ext cx="938858" cy="96442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</a:ln>
            <a:scene3d>
              <a:camera prst="perspectiveRelaxedModerately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601A842-0308-E9FE-E43C-93B444D0B985}"/>
                </a:ext>
              </a:extLst>
            </p:cNvPr>
            <p:cNvSpPr/>
            <p:nvPr/>
          </p:nvSpPr>
          <p:spPr>
            <a:xfrm rot="14079305">
              <a:off x="8217465" y="1786060"/>
              <a:ext cx="215805" cy="21580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F935BC1-5966-8079-C088-4ED8541C4A2D}"/>
                </a:ext>
              </a:extLst>
            </p:cNvPr>
            <p:cNvSpPr/>
            <p:nvPr/>
          </p:nvSpPr>
          <p:spPr>
            <a:xfrm rot="14079305">
              <a:off x="8367901" y="1362241"/>
              <a:ext cx="215805" cy="215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1E6DE59-68EB-0996-9365-6D59D4A82EF7}"/>
              </a:ext>
            </a:extLst>
          </p:cNvPr>
          <p:cNvGrpSpPr/>
          <p:nvPr/>
        </p:nvGrpSpPr>
        <p:grpSpPr>
          <a:xfrm>
            <a:off x="7797431" y="2582533"/>
            <a:ext cx="366242" cy="938858"/>
            <a:chOff x="8217465" y="1196763"/>
            <a:chExt cx="366242" cy="938858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9E86721-720C-50D9-A310-C5B440D63649}"/>
                </a:ext>
              </a:extLst>
            </p:cNvPr>
            <p:cNvSpPr/>
            <p:nvPr/>
          </p:nvSpPr>
          <p:spPr bwMode="auto">
            <a:xfrm rot="16200000">
              <a:off x="7907109" y="1617971"/>
              <a:ext cx="938858" cy="96442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</a:ln>
            <a:scene3d>
              <a:camera prst="perspectiveRelaxedModerately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0574C04-5869-D18C-648D-6825E3B8BB64}"/>
                </a:ext>
              </a:extLst>
            </p:cNvPr>
            <p:cNvSpPr/>
            <p:nvPr/>
          </p:nvSpPr>
          <p:spPr>
            <a:xfrm rot="14079305">
              <a:off x="8217465" y="1786060"/>
              <a:ext cx="215805" cy="21580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D909BC9C-0422-9970-DE51-BC1F0FBA02AE}"/>
                </a:ext>
              </a:extLst>
            </p:cNvPr>
            <p:cNvSpPr/>
            <p:nvPr/>
          </p:nvSpPr>
          <p:spPr>
            <a:xfrm rot="14079305">
              <a:off x="8367901" y="1362241"/>
              <a:ext cx="215805" cy="215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FB17B00-FA68-81AA-74FF-410347C1B436}"/>
              </a:ext>
            </a:extLst>
          </p:cNvPr>
          <p:cNvGrpSpPr/>
          <p:nvPr/>
        </p:nvGrpSpPr>
        <p:grpSpPr>
          <a:xfrm>
            <a:off x="8397449" y="2247508"/>
            <a:ext cx="366242" cy="938858"/>
            <a:chOff x="8217465" y="1196763"/>
            <a:chExt cx="366242" cy="93885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8EC819B-02DA-291D-B4E4-D23F7EEDEE4A}"/>
                </a:ext>
              </a:extLst>
            </p:cNvPr>
            <p:cNvSpPr/>
            <p:nvPr/>
          </p:nvSpPr>
          <p:spPr bwMode="auto">
            <a:xfrm rot="16200000">
              <a:off x="7907109" y="1617971"/>
              <a:ext cx="938858" cy="96442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</a:ln>
            <a:scene3d>
              <a:camera prst="perspectiveRelaxedModerately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2514637-6D2B-49CF-D9CC-BA6216651EB1}"/>
                </a:ext>
              </a:extLst>
            </p:cNvPr>
            <p:cNvSpPr/>
            <p:nvPr/>
          </p:nvSpPr>
          <p:spPr>
            <a:xfrm rot="14079305">
              <a:off x="8217465" y="1786060"/>
              <a:ext cx="215805" cy="21580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752F2700-2EB9-6960-6227-1509778A7336}"/>
                </a:ext>
              </a:extLst>
            </p:cNvPr>
            <p:cNvSpPr/>
            <p:nvPr/>
          </p:nvSpPr>
          <p:spPr>
            <a:xfrm rot="14079305">
              <a:off x="8367901" y="1362241"/>
              <a:ext cx="215805" cy="215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73CD4DD-B122-EAC2-A302-1BCF5ABE841C}"/>
              </a:ext>
            </a:extLst>
          </p:cNvPr>
          <p:cNvGrpSpPr/>
          <p:nvPr/>
        </p:nvGrpSpPr>
        <p:grpSpPr>
          <a:xfrm>
            <a:off x="8710469" y="4655537"/>
            <a:ext cx="3370237" cy="1451349"/>
            <a:chOff x="7294883" y="3943875"/>
            <a:chExt cx="4305962" cy="185430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25DBD77-7DB8-8366-0586-405BEF459615}"/>
                </a:ext>
              </a:extLst>
            </p:cNvPr>
            <p:cNvSpPr/>
            <p:nvPr/>
          </p:nvSpPr>
          <p:spPr bwMode="auto">
            <a:xfrm>
              <a:off x="7294883" y="3943875"/>
              <a:ext cx="4305962" cy="1854307"/>
            </a:xfrm>
            <a:prstGeom prst="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pic>
          <p:nvPicPr>
            <p:cNvPr id="62" name="Picture 2" descr="http://skullsinthestars.files.wordpress.com/2008/06/polarizer1.jpg">
              <a:extLst>
                <a:ext uri="{FF2B5EF4-FFF2-40B4-BE49-F238E27FC236}">
                  <a16:creationId xmlns:a16="http://schemas.microsoft.com/office/drawing/2014/main" id="{336D777A-F89C-9848-2C4C-4CF0B8FEE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8813" y="4016641"/>
              <a:ext cx="3753183" cy="17049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テキスト ボックス 105">
              <a:extLst>
                <a:ext uri="{FF2B5EF4-FFF2-40B4-BE49-F238E27FC236}">
                  <a16:creationId xmlns:a16="http://schemas.microsoft.com/office/drawing/2014/main" id="{397AD909-CC2D-255E-777F-9B19EE51743B}"/>
                </a:ext>
              </a:extLst>
            </p:cNvPr>
            <p:cNvSpPr txBox="1"/>
            <p:nvPr/>
          </p:nvSpPr>
          <p:spPr>
            <a:xfrm>
              <a:off x="9995548" y="5292868"/>
              <a:ext cx="1242682" cy="4718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Polarizer</a:t>
              </a:r>
              <a:endParaRPr lang="ja-JP" altLang="en-US" sz="2400" dirty="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21ADAE8-524C-8D6D-691C-1F336DD65BFC}"/>
              </a:ext>
            </a:extLst>
          </p:cNvPr>
          <p:cNvSpPr txBox="1"/>
          <p:nvPr/>
        </p:nvSpPr>
        <p:spPr>
          <a:xfrm>
            <a:off x="6678852" y="6173447"/>
            <a:ext cx="5354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Cf. Magneto-optic effects</a:t>
            </a:r>
          </a:p>
          <a:p>
            <a:r>
              <a:rPr lang="en-US" altLang="ja-JP" dirty="0"/>
              <a:t>Cotton-Mouton effect, Faraday effect, </a:t>
            </a:r>
            <a:r>
              <a:rPr lang="en-US" altLang="ja-JP" dirty="0" err="1"/>
              <a:t>etc</a:t>
            </a:r>
            <a:r>
              <a:rPr lang="en-US" altLang="ja-JP" dirty="0"/>
              <a:t> in optics</a:t>
            </a:r>
            <a:endParaRPr lang="ja-JP" altLang="en-US" dirty="0"/>
          </a:p>
        </p:txBody>
      </p:sp>
      <p:sp>
        <p:nvSpPr>
          <p:cNvPr id="77" name="Arrow: Up 76">
            <a:extLst>
              <a:ext uri="{FF2B5EF4-FFF2-40B4-BE49-F238E27FC236}">
                <a16:creationId xmlns:a16="http://schemas.microsoft.com/office/drawing/2014/main" id="{75B5EB6A-F267-3C10-166A-CD4CD3ECEDF9}"/>
              </a:ext>
            </a:extLst>
          </p:cNvPr>
          <p:cNvSpPr/>
          <p:nvPr/>
        </p:nvSpPr>
        <p:spPr>
          <a:xfrm>
            <a:off x="9054829" y="467509"/>
            <a:ext cx="441789" cy="1285893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</a:t>
            </a:r>
            <a:endParaRPr kumimoji="1" lang="ja-JP" alt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926F5BB-2EEC-5533-230F-700572B91BFB}"/>
              </a:ext>
            </a:extLst>
          </p:cNvPr>
          <p:cNvSpPr txBox="1"/>
          <p:nvPr/>
        </p:nvSpPr>
        <p:spPr>
          <a:xfrm>
            <a:off x="339038" y="3985661"/>
            <a:ext cx="53062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In medium: Refractive index</a:t>
            </a:r>
          </a:p>
          <a:p>
            <a:endParaRPr kumimoji="1" lang="en-US" altLang="ja-JP" sz="2400" dirty="0"/>
          </a:p>
          <a:p>
            <a:r>
              <a:rPr lang="en-US" altLang="ja-JP" sz="2400" dirty="0"/>
              <a:t>In vacuum: No change in refractive index</a:t>
            </a:r>
          </a:p>
          <a:p>
            <a:r>
              <a:rPr kumimoji="1" lang="en-US" altLang="ja-JP" sz="2400" dirty="0"/>
              <a:t>(Gauge and Lorentz symmetries)</a:t>
            </a:r>
            <a:endParaRPr kumimoji="1" lang="ja-JP" altLang="en-US" sz="24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11FF0D5-9C09-FF7F-ABEB-DB247AFD1156}"/>
              </a:ext>
            </a:extLst>
          </p:cNvPr>
          <p:cNvSpPr txBox="1"/>
          <p:nvPr/>
        </p:nvSpPr>
        <p:spPr>
          <a:xfrm>
            <a:off x="339038" y="979556"/>
            <a:ext cx="2100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Without B field</a:t>
            </a:r>
            <a:endParaRPr kumimoji="1" lang="ja-JP" altLang="en-US" sz="24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9C75B8D-8BE2-48DE-0BDC-E577CB81C08C}"/>
              </a:ext>
            </a:extLst>
          </p:cNvPr>
          <p:cNvSpPr txBox="1"/>
          <p:nvPr/>
        </p:nvSpPr>
        <p:spPr>
          <a:xfrm>
            <a:off x="6096000" y="993905"/>
            <a:ext cx="1362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In</a:t>
            </a:r>
            <a:r>
              <a:rPr kumimoji="1" lang="en-US" altLang="ja-JP" sz="2400" dirty="0"/>
              <a:t> B field</a:t>
            </a:r>
            <a:endParaRPr kumimoji="1" lang="ja-JP" altLang="en-US" sz="24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2A0D4E9-B581-EF91-148B-81D8F9CE5812}"/>
              </a:ext>
            </a:extLst>
          </p:cNvPr>
          <p:cNvSpPr txBox="1"/>
          <p:nvPr/>
        </p:nvSpPr>
        <p:spPr>
          <a:xfrm>
            <a:off x="2954512" y="184590"/>
            <a:ext cx="5251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Effects of B on photon propagation</a:t>
            </a:r>
            <a:endParaRPr kumimoji="1" lang="ja-JP" altLang="en-US" sz="2800" dirty="0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F210D78-08FB-186F-6C21-C8E23B064010}"/>
              </a:ext>
            </a:extLst>
          </p:cNvPr>
          <p:cNvGrpSpPr/>
          <p:nvPr/>
        </p:nvGrpSpPr>
        <p:grpSpPr>
          <a:xfrm rot="20940886">
            <a:off x="9316028" y="2137682"/>
            <a:ext cx="2700638" cy="860805"/>
            <a:chOff x="2223880" y="1913521"/>
            <a:chExt cx="5467417" cy="1776721"/>
          </a:xfrm>
          <a:solidFill>
            <a:srgbClr val="33CC33">
              <a:alpha val="43137"/>
            </a:srgbClr>
          </a:solidFill>
        </p:grpSpPr>
        <p:sp>
          <p:nvSpPr>
            <p:cNvPr id="85" name="フリーフォーム 100 1">
              <a:extLst>
                <a:ext uri="{FF2B5EF4-FFF2-40B4-BE49-F238E27FC236}">
                  <a16:creationId xmlns:a16="http://schemas.microsoft.com/office/drawing/2014/main" id="{0E7AF0CC-75FC-27E6-5908-4B3DB7B3FF96}"/>
                </a:ext>
              </a:extLst>
            </p:cNvPr>
            <p:cNvSpPr/>
            <p:nvPr/>
          </p:nvSpPr>
          <p:spPr>
            <a:xfrm rot="11602814">
              <a:off x="2223880" y="1913521"/>
              <a:ext cx="2437403" cy="1039207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86" name="フリーフォーム 100 1">
              <a:extLst>
                <a:ext uri="{FF2B5EF4-FFF2-40B4-BE49-F238E27FC236}">
                  <a16:creationId xmlns:a16="http://schemas.microsoft.com/office/drawing/2014/main" id="{09F95958-0450-32A2-F1CD-0D71B0BF2AE2}"/>
                </a:ext>
              </a:extLst>
            </p:cNvPr>
            <p:cNvSpPr/>
            <p:nvPr/>
          </p:nvSpPr>
          <p:spPr>
            <a:xfrm rot="11602814">
              <a:off x="4500816" y="2373604"/>
              <a:ext cx="3190481" cy="1316638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grpFill/>
            <a:ln w="28575">
              <a:solidFill>
                <a:srgbClr val="00B050"/>
              </a:solidFill>
            </a:ln>
            <a:scene3d>
              <a:camera prst="isometricOffAxis2Top">
                <a:rot lat="18448669" lon="2370242" rev="1973442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DE3A307-A91E-12E0-63F5-FE6890F86A9E}"/>
              </a:ext>
            </a:extLst>
          </p:cNvPr>
          <p:cNvGrpSpPr/>
          <p:nvPr/>
        </p:nvGrpSpPr>
        <p:grpSpPr>
          <a:xfrm rot="21001646">
            <a:off x="9403958" y="2835886"/>
            <a:ext cx="2325101" cy="753291"/>
            <a:chOff x="5623393" y="4017024"/>
            <a:chExt cx="3294760" cy="1067443"/>
          </a:xfrm>
        </p:grpSpPr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80CF2024-384B-EBFF-FE08-11F62180D8E7}"/>
                </a:ext>
              </a:extLst>
            </p:cNvPr>
            <p:cNvSpPr/>
            <p:nvPr/>
          </p:nvSpPr>
          <p:spPr>
            <a:xfrm rot="1203300">
              <a:off x="6463952" y="4409243"/>
              <a:ext cx="2454201" cy="675224"/>
            </a:xfrm>
            <a:prstGeom prst="arc">
              <a:avLst>
                <a:gd name="adj1" fmla="val 6543651"/>
                <a:gd name="adj2" fmla="val 15306960"/>
              </a:avLst>
            </a:prstGeom>
            <a:ln w="57150" cmpd="dbl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 100 1">
              <a:extLst>
                <a:ext uri="{FF2B5EF4-FFF2-40B4-BE49-F238E27FC236}">
                  <a16:creationId xmlns:a16="http://schemas.microsoft.com/office/drawing/2014/main" id="{B5230D06-5FDD-C80F-8F28-7F104D2388D1}"/>
                </a:ext>
              </a:extLst>
            </p:cNvPr>
            <p:cNvSpPr/>
            <p:nvPr/>
          </p:nvSpPr>
          <p:spPr>
            <a:xfrm rot="1598369">
              <a:off x="5623393" y="4017024"/>
              <a:ext cx="927646" cy="151176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C994709C-0D6B-96DF-5D77-1F3E55811D8C}"/>
              </a:ext>
            </a:extLst>
          </p:cNvPr>
          <p:cNvSpPr txBox="1"/>
          <p:nvPr/>
        </p:nvSpPr>
        <p:spPr>
          <a:xfrm>
            <a:off x="9663560" y="1723971"/>
            <a:ext cx="2462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00B050"/>
                </a:solidFill>
              </a:rPr>
              <a:t>Polarization rotation</a:t>
            </a:r>
            <a:endParaRPr kumimoji="1" lang="ja-JP" altLang="en-US" sz="2000" b="1" dirty="0">
              <a:solidFill>
                <a:srgbClr val="00B050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1BEEE8B-1349-AC40-CA5C-090D6E68516E}"/>
              </a:ext>
            </a:extLst>
          </p:cNvPr>
          <p:cNvSpPr txBox="1"/>
          <p:nvPr/>
        </p:nvSpPr>
        <p:spPr>
          <a:xfrm>
            <a:off x="9590851" y="3573815"/>
            <a:ext cx="2228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00B050"/>
                </a:solidFill>
              </a:rPr>
              <a:t>Real-photon deca</a:t>
            </a:r>
            <a:r>
              <a:rPr lang="en-US" altLang="ja-JP" sz="2000" b="1" dirty="0">
                <a:solidFill>
                  <a:srgbClr val="00B050"/>
                </a:solidFill>
              </a:rPr>
              <a:t>y</a:t>
            </a:r>
          </a:p>
          <a:p>
            <a:r>
              <a:rPr kumimoji="1" lang="en-US" altLang="ja-JP" sz="2000" b="1" dirty="0">
                <a:solidFill>
                  <a:srgbClr val="00B050"/>
                </a:solidFill>
              </a:rPr>
              <a:t>(Dichroism)</a:t>
            </a:r>
            <a:endParaRPr kumimoji="1" lang="ja-JP" altLang="en-US" sz="2000" b="1" dirty="0">
              <a:solidFill>
                <a:srgbClr val="00B050"/>
              </a:solidFill>
            </a:endParaRPr>
          </a:p>
        </p:txBody>
      </p:sp>
      <p:pic>
        <p:nvPicPr>
          <p:cNvPr id="92" name="Picture 18">
            <a:extLst>
              <a:ext uri="{FF2B5EF4-FFF2-40B4-BE49-F238E27FC236}">
                <a16:creationId xmlns:a16="http://schemas.microsoft.com/office/drawing/2014/main" id="{F9600CF8-B0CF-954A-56FE-F221622AF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alphaModFix amt="85000"/>
          </a:blip>
          <a:srcRect/>
          <a:stretch>
            <a:fillRect/>
          </a:stretch>
        </p:blipFill>
        <p:spPr bwMode="auto">
          <a:xfrm>
            <a:off x="6096000" y="4491272"/>
            <a:ext cx="2341207" cy="162117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CD558BDC-A507-A74E-9FF7-481CC57EFDCE}"/>
              </a:ext>
            </a:extLst>
          </p:cNvPr>
          <p:cNvSpPr txBox="1"/>
          <p:nvPr/>
        </p:nvSpPr>
        <p:spPr>
          <a:xfrm>
            <a:off x="9532876" y="790907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Lorentz symm</a:t>
            </a:r>
            <a:r>
              <a:rPr lang="en-US" altLang="ja-JP" dirty="0"/>
              <a:t>etry</a:t>
            </a:r>
            <a:r>
              <a:rPr kumimoji="1" lang="en-US" altLang="ja-JP" dirty="0"/>
              <a:t> broken</a:t>
            </a:r>
            <a:endParaRPr kumimoji="1" lang="ja-JP" alt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7BC5B51-2046-4242-7553-83DF8CC0B52C}"/>
              </a:ext>
            </a:extLst>
          </p:cNvPr>
          <p:cNvSpPr txBox="1"/>
          <p:nvPr/>
        </p:nvSpPr>
        <p:spPr>
          <a:xfrm>
            <a:off x="6792931" y="5740057"/>
            <a:ext cx="1674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Birefringence</a:t>
            </a:r>
            <a:endParaRPr kumimoji="1" lang="ja-JP" altLang="en-US" sz="2000" b="1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500E6BE-DE1F-3709-EAE7-E10B5538F2BB}"/>
              </a:ext>
            </a:extLst>
          </p:cNvPr>
          <p:cNvSpPr txBox="1"/>
          <p:nvPr/>
        </p:nvSpPr>
        <p:spPr>
          <a:xfrm>
            <a:off x="6225583" y="3674266"/>
            <a:ext cx="33072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B0F0"/>
                </a:solidFill>
              </a:rPr>
              <a:t>Not experimentally confirmed yet</a:t>
            </a:r>
          </a:p>
        </p:txBody>
      </p:sp>
    </p:spTree>
    <p:extLst>
      <p:ext uri="{BB962C8B-B14F-4D97-AF65-F5344CB8AC3E}">
        <p14:creationId xmlns:p14="http://schemas.microsoft.com/office/powerpoint/2010/main" val="3742067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tangle 159">
            <a:extLst>
              <a:ext uri="{FF2B5EF4-FFF2-40B4-BE49-F238E27FC236}">
                <a16:creationId xmlns:a16="http://schemas.microsoft.com/office/drawing/2014/main" id="{EB97132A-BDF3-456F-9706-42D5962DE14D}"/>
              </a:ext>
            </a:extLst>
          </p:cNvPr>
          <p:cNvSpPr/>
          <p:nvPr/>
        </p:nvSpPr>
        <p:spPr bwMode="auto">
          <a:xfrm>
            <a:off x="6292102" y="484024"/>
            <a:ext cx="4931157" cy="63293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21BC186-6D11-4E91-8CDE-CFC1A3EAD8CA}"/>
              </a:ext>
            </a:extLst>
          </p:cNvPr>
          <p:cNvSpPr/>
          <p:nvPr/>
        </p:nvSpPr>
        <p:spPr bwMode="auto">
          <a:xfrm>
            <a:off x="1631505" y="484024"/>
            <a:ext cx="4633037" cy="63293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1946992" y="2724519"/>
            <a:ext cx="8784976" cy="2915899"/>
            <a:chOff x="540291" y="3960935"/>
            <a:chExt cx="8784976" cy="2915899"/>
          </a:xfrm>
        </p:grpSpPr>
        <p:pic>
          <p:nvPicPr>
            <p:cNvPr id="23" name="Picture 2 1" descr="http://www.animations.physics.unsw.edu.au/jw/light/images/optics_of_wineglass2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291" y="3960935"/>
              <a:ext cx="3388550" cy="2420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 2" descr="http://www.animations.physics.unsw.edu.au/jw/light/images/optics_of_wineglass2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GlowEdges trans="0" smoothness="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9684" y="3960935"/>
              <a:ext cx="3465583" cy="24754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1436394" y="6436708"/>
              <a:ext cx="22477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Photon refraction</a:t>
              </a:r>
              <a:endParaRPr lang="ja-JP" altLang="en-US" sz="20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303829" y="6476724"/>
              <a:ext cx="28023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Di-fermion production</a:t>
              </a:r>
              <a:endParaRPr lang="ja-JP" altLang="en-US" sz="2000" dirty="0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4170532" y="-9504"/>
            <a:ext cx="4668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Complex refractive indices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5828938-4D46-A4E4-882F-1724206881B2}"/>
              </a:ext>
            </a:extLst>
          </p:cNvPr>
          <p:cNvGrpSpPr/>
          <p:nvPr/>
        </p:nvGrpSpPr>
        <p:grpSpPr>
          <a:xfrm>
            <a:off x="6642061" y="1250253"/>
            <a:ext cx="3732306" cy="825459"/>
            <a:chOff x="5520214" y="1091373"/>
            <a:chExt cx="3732306" cy="82545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86228FA-5AE7-47F9-9BF2-C1B975B579F3}"/>
                </a:ext>
              </a:extLst>
            </p:cNvPr>
            <p:cNvGrpSpPr/>
            <p:nvPr/>
          </p:nvGrpSpPr>
          <p:grpSpPr>
            <a:xfrm>
              <a:off x="7665558" y="1207531"/>
              <a:ext cx="1586962" cy="709301"/>
              <a:chOff x="5364088" y="913915"/>
              <a:chExt cx="2160238" cy="965529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FB53F71B-10AF-4F7D-9C0D-3C3CAF199EA5}"/>
                  </a:ext>
                </a:extLst>
              </p:cNvPr>
              <p:cNvGrpSpPr/>
              <p:nvPr/>
            </p:nvGrpSpPr>
            <p:grpSpPr>
              <a:xfrm>
                <a:off x="5963953" y="913915"/>
                <a:ext cx="1560373" cy="965529"/>
                <a:chOff x="4889392" y="1004978"/>
                <a:chExt cx="1998198" cy="1236447"/>
              </a:xfrm>
            </p:grpSpPr>
            <p:sp>
              <p:nvSpPr>
                <p:cNvPr id="15" name="円/楕円 51 2">
                  <a:extLst>
                    <a:ext uri="{FF2B5EF4-FFF2-40B4-BE49-F238E27FC236}">
                      <a16:creationId xmlns:a16="http://schemas.microsoft.com/office/drawing/2014/main" id="{D02A92D4-F03D-420E-B6F8-CAEAC4503DF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92241">
                  <a:off x="5504279" y="1225606"/>
                  <a:ext cx="795195" cy="795195"/>
                </a:xfrm>
                <a:prstGeom prst="ellipse">
                  <a:avLst/>
                </a:prstGeom>
                <a:noFill/>
                <a:ln w="76200" cmpd="dbl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16" name="フリーフォーム 100 1 3">
                  <a:extLst>
                    <a:ext uri="{FF2B5EF4-FFF2-40B4-BE49-F238E27FC236}">
                      <a16:creationId xmlns:a16="http://schemas.microsoft.com/office/drawing/2014/main" id="{2B5D385F-16E3-4802-9F5F-315F1264C013}"/>
                    </a:ext>
                  </a:extLst>
                </p:cNvPr>
                <p:cNvSpPr/>
                <p:nvPr/>
              </p:nvSpPr>
              <p:spPr>
                <a:xfrm rot="10800000">
                  <a:off x="4889392" y="1568564"/>
                  <a:ext cx="577592" cy="109277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sp>
              <p:nvSpPr>
                <p:cNvPr id="17" name="フリーフォーム 100 1 4">
                  <a:extLst>
                    <a:ext uri="{FF2B5EF4-FFF2-40B4-BE49-F238E27FC236}">
                      <a16:creationId xmlns:a16="http://schemas.microsoft.com/office/drawing/2014/main" id="{5A9F3776-D982-4548-B9F5-E463E4DC5B0B}"/>
                    </a:ext>
                  </a:extLst>
                </p:cNvPr>
                <p:cNvSpPr/>
                <p:nvPr/>
              </p:nvSpPr>
              <p:spPr>
                <a:xfrm rot="10800000">
                  <a:off x="6309998" y="1591046"/>
                  <a:ext cx="577592" cy="109277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B582137C-5CD8-4C83-A9AA-42471BD777AD}"/>
                    </a:ext>
                  </a:extLst>
                </p:cNvPr>
                <p:cNvGrpSpPr/>
                <p:nvPr/>
              </p:nvGrpSpPr>
              <p:grpSpPr>
                <a:xfrm>
                  <a:off x="5762605" y="1004978"/>
                  <a:ext cx="278541" cy="1236447"/>
                  <a:chOff x="5796136" y="1027009"/>
                  <a:chExt cx="278541" cy="1236447"/>
                </a:xfrm>
              </p:grpSpPr>
              <p:cxnSp>
                <p:nvCxnSpPr>
                  <p:cNvPr id="3" name="Straight Connector 2">
                    <a:extLst>
                      <a:ext uri="{FF2B5EF4-FFF2-40B4-BE49-F238E27FC236}">
                        <a16:creationId xmlns:a16="http://schemas.microsoft.com/office/drawing/2014/main" id="{8181427D-583D-40A0-AE32-9FB8D5F41FBD}"/>
                      </a:ext>
                    </a:extLst>
                  </p:cNvPr>
                  <p:cNvCxnSpPr/>
                  <p:nvPr/>
                </p:nvCxnSpPr>
                <p:spPr>
                  <a:xfrm>
                    <a:off x="5796136" y="1027009"/>
                    <a:ext cx="144016" cy="72008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Straight Connector 5">
                    <a:extLst>
                      <a:ext uri="{FF2B5EF4-FFF2-40B4-BE49-F238E27FC236}">
                        <a16:creationId xmlns:a16="http://schemas.microsoft.com/office/drawing/2014/main" id="{E83B312E-93C3-4BC3-8897-2C2757DAEBFC}"/>
                      </a:ext>
                    </a:extLst>
                  </p:cNvPr>
                  <p:cNvCxnSpPr/>
                  <p:nvPr/>
                </p:nvCxnSpPr>
                <p:spPr>
                  <a:xfrm>
                    <a:off x="5940152" y="1088129"/>
                    <a:ext cx="0" cy="1116735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4E98A9E2-C6FD-45ED-B185-487E19BE1364}"/>
                      </a:ext>
                    </a:extLst>
                  </p:cNvPr>
                  <p:cNvCxnSpPr/>
                  <p:nvPr/>
                </p:nvCxnSpPr>
                <p:spPr>
                  <a:xfrm>
                    <a:off x="5930661" y="2191448"/>
                    <a:ext cx="144016" cy="72008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5FA30ECE-37C9-4919-9E69-96B27694E881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1342149"/>
                <a:ext cx="355589" cy="210375"/>
              </a:xfrm>
              <a:prstGeom prst="rect">
                <a:avLst/>
              </a:prstGeom>
            </p:spPr>
          </p:pic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176FE60-2015-4BCE-AF1A-6370E88CC495}"/>
                </a:ext>
              </a:extLst>
            </p:cNvPr>
            <p:cNvGrpSpPr/>
            <p:nvPr/>
          </p:nvGrpSpPr>
          <p:grpSpPr>
            <a:xfrm>
              <a:off x="5520214" y="1091373"/>
              <a:ext cx="1692757" cy="738274"/>
              <a:chOff x="7452320" y="192128"/>
              <a:chExt cx="2304250" cy="1004968"/>
            </a:xfrm>
          </p:grpSpPr>
          <p:sp>
            <p:nvSpPr>
              <p:cNvPr id="31" name="フリーフォーム 100 1 1">
                <a:extLst>
                  <a:ext uri="{FF2B5EF4-FFF2-40B4-BE49-F238E27FC236}">
                    <a16:creationId xmlns:a16="http://schemas.microsoft.com/office/drawing/2014/main" id="{73A94BA6-810B-40B8-8CCE-DBAE737878C6}"/>
                  </a:ext>
                </a:extLst>
              </p:cNvPr>
              <p:cNvSpPr/>
              <p:nvPr/>
            </p:nvSpPr>
            <p:spPr>
              <a:xfrm rot="10800000">
                <a:off x="7586871" y="780234"/>
                <a:ext cx="577592" cy="109277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F39AFD73-F10B-488B-97AE-8D926A1C1539}"/>
                  </a:ext>
                </a:extLst>
              </p:cNvPr>
              <p:cNvSpPr/>
              <p:nvPr/>
            </p:nvSpPr>
            <p:spPr>
              <a:xfrm>
                <a:off x="8166795" y="608034"/>
                <a:ext cx="1589775" cy="467933"/>
              </a:xfrm>
              <a:prstGeom prst="arc">
                <a:avLst>
                  <a:gd name="adj1" fmla="val 6543651"/>
                  <a:gd name="adj2" fmla="val 15306960"/>
                </a:avLst>
              </a:prstGeom>
              <a:ln w="57150" cmpd="dbl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638A1F6-5202-446B-825A-A79D253DEE74}"/>
                  </a:ext>
                </a:extLst>
              </p:cNvPr>
              <p:cNvCxnSpPr/>
              <p:nvPr/>
            </p:nvCxnSpPr>
            <p:spPr>
              <a:xfrm>
                <a:off x="7452320" y="486903"/>
                <a:ext cx="0" cy="71019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FDDC56FF-91C8-4AE2-B954-42F3CE6D3416}"/>
                  </a:ext>
                </a:extLst>
              </p:cNvPr>
              <p:cNvCxnSpPr/>
              <p:nvPr/>
            </p:nvCxnSpPr>
            <p:spPr>
              <a:xfrm>
                <a:off x="9036496" y="446531"/>
                <a:ext cx="0" cy="71019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ECA46A23-59C1-42A8-AA46-B2C0DE81E13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55481" y="192128"/>
                <a:ext cx="154954" cy="254403"/>
              </a:xfrm>
              <a:prstGeom prst="rect">
                <a:avLst/>
              </a:prstGeom>
            </p:spPr>
          </p:pic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65C2CA7-F0FB-4275-99D7-C1F0C6DA3A03}"/>
                </a:ext>
              </a:extLst>
            </p:cNvPr>
            <p:cNvSpPr txBox="1"/>
            <p:nvPr/>
          </p:nvSpPr>
          <p:spPr>
            <a:xfrm>
              <a:off x="7103413" y="143295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=</a:t>
              </a:r>
              <a:endParaRPr lang="ja-JP" altLang="en-US" sz="240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C4E4196A-5F2F-46A6-B807-3F80C2C4D6C2}"/>
              </a:ext>
            </a:extLst>
          </p:cNvPr>
          <p:cNvSpPr txBox="1"/>
          <p:nvPr/>
        </p:nvSpPr>
        <p:spPr>
          <a:xfrm>
            <a:off x="1703512" y="539681"/>
            <a:ext cx="4512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Refraction (real part of the index of refraction)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683FD3A-A6B3-4AA6-8C6A-644E60E154AA}"/>
              </a:ext>
            </a:extLst>
          </p:cNvPr>
          <p:cNvSpPr txBox="1"/>
          <p:nvPr/>
        </p:nvSpPr>
        <p:spPr>
          <a:xfrm>
            <a:off x="6666894" y="478413"/>
            <a:ext cx="3821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Decay cross-section</a:t>
            </a:r>
          </a:p>
          <a:p>
            <a:r>
              <a:rPr lang="en-US" altLang="ja-JP" dirty="0">
                <a:solidFill>
                  <a:srgbClr val="00B050"/>
                </a:solidFill>
              </a:rPr>
              <a:t>Optical theorem for the imaginary part </a:t>
            </a:r>
            <a:endParaRPr lang="ja-JP" altLang="en-US" dirty="0">
              <a:solidFill>
                <a:srgbClr val="00B05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4BF088-A7B0-4B67-83F9-444FE62976AD}"/>
              </a:ext>
            </a:extLst>
          </p:cNvPr>
          <p:cNvGrpSpPr/>
          <p:nvPr/>
        </p:nvGrpSpPr>
        <p:grpSpPr>
          <a:xfrm>
            <a:off x="2031874" y="1076631"/>
            <a:ext cx="3628107" cy="1578009"/>
            <a:chOff x="251520" y="1124744"/>
            <a:chExt cx="4745029" cy="2063803"/>
          </a:xfrm>
        </p:grpSpPr>
        <p:sp>
          <p:nvSpPr>
            <p:cNvPr id="81" name="円/楕円 51">
              <a:extLst>
                <a:ext uri="{FF2B5EF4-FFF2-40B4-BE49-F238E27FC236}">
                  <a16:creationId xmlns:a16="http://schemas.microsoft.com/office/drawing/2014/main" id="{CF57D27E-DFD4-46DA-A581-34B36499E6F9}"/>
                </a:ext>
              </a:extLst>
            </p:cNvPr>
            <p:cNvSpPr>
              <a:spLocks noChangeAspect="1"/>
            </p:cNvSpPr>
            <p:nvPr/>
          </p:nvSpPr>
          <p:spPr>
            <a:xfrm rot="10892241">
              <a:off x="2948738" y="2251880"/>
              <a:ext cx="458236" cy="458237"/>
            </a:xfrm>
            <a:prstGeom prst="ellipse">
              <a:avLst/>
            </a:prstGeom>
            <a:noFill/>
            <a:ln w="28575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82" name="グループ化 4">
              <a:extLst>
                <a:ext uri="{FF2B5EF4-FFF2-40B4-BE49-F238E27FC236}">
                  <a16:creationId xmlns:a16="http://schemas.microsoft.com/office/drawing/2014/main" id="{04885639-4668-4F39-A7F0-05635CD2744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88452" y="2128127"/>
              <a:ext cx="330545" cy="150003"/>
              <a:chOff x="5267450" y="3810639"/>
              <a:chExt cx="848735" cy="391695"/>
            </a:xfrm>
            <a:noFill/>
          </p:grpSpPr>
          <p:sp>
            <p:nvSpPr>
              <p:cNvPr id="118" name="フリーフォーム 45">
                <a:extLst>
                  <a:ext uri="{FF2B5EF4-FFF2-40B4-BE49-F238E27FC236}">
                    <a16:creationId xmlns:a16="http://schemas.microsoft.com/office/drawing/2014/main" id="{7C3CB6B7-69E5-49B8-99A5-B7FDD6EDC63C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9" name="グループ化 46">
                <a:extLst>
                  <a:ext uri="{FF2B5EF4-FFF2-40B4-BE49-F238E27FC236}">
                    <a16:creationId xmlns:a16="http://schemas.microsoft.com/office/drawing/2014/main" id="{42227CA6-BDA1-49C4-BA5C-4BF56DCD0EDA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120" name="直線コネクタ 47">
                  <a:extLst>
                    <a:ext uri="{FF2B5EF4-FFF2-40B4-BE49-F238E27FC236}">
                      <a16:creationId xmlns:a16="http://schemas.microsoft.com/office/drawing/2014/main" id="{C876A82C-FFCA-4002-8476-BB1E9D7F72BA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直線コネクタ 48">
                  <a:extLst>
                    <a:ext uri="{FF2B5EF4-FFF2-40B4-BE49-F238E27FC236}">
                      <a16:creationId xmlns:a16="http://schemas.microsoft.com/office/drawing/2014/main" id="{3EF3C7BD-7320-46E2-84CD-1A1830E498A4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線コネクタ 49">
                  <a:extLst>
                    <a:ext uri="{FF2B5EF4-FFF2-40B4-BE49-F238E27FC236}">
                      <a16:creationId xmlns:a16="http://schemas.microsoft.com/office/drawing/2014/main" id="{A9A80993-3DEE-445A-881F-A01784B8F3AD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線コネクタ 50">
                  <a:extLst>
                    <a:ext uri="{FF2B5EF4-FFF2-40B4-BE49-F238E27FC236}">
                      <a16:creationId xmlns:a16="http://schemas.microsoft.com/office/drawing/2014/main" id="{A40EAE25-B496-4809-8BE8-81BB48081ECD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3" name="グループ化 5">
              <a:extLst>
                <a:ext uri="{FF2B5EF4-FFF2-40B4-BE49-F238E27FC236}">
                  <a16:creationId xmlns:a16="http://schemas.microsoft.com/office/drawing/2014/main" id="{E0319931-3042-49BE-AA08-63E2AA651776}"/>
                </a:ext>
              </a:extLst>
            </p:cNvPr>
            <p:cNvGrpSpPr>
              <a:grpSpLocks noChangeAspect="1"/>
            </p:cNvGrpSpPr>
            <p:nvPr/>
          </p:nvGrpSpPr>
          <p:grpSpPr>
            <a:xfrm rot="3091139">
              <a:off x="3043694" y="1970281"/>
              <a:ext cx="330546" cy="150003"/>
              <a:chOff x="5267450" y="3810639"/>
              <a:chExt cx="848735" cy="391695"/>
            </a:xfrm>
            <a:noFill/>
          </p:grpSpPr>
          <p:sp>
            <p:nvSpPr>
              <p:cNvPr id="112" name="フリーフォーム 39">
                <a:extLst>
                  <a:ext uri="{FF2B5EF4-FFF2-40B4-BE49-F238E27FC236}">
                    <a16:creationId xmlns:a16="http://schemas.microsoft.com/office/drawing/2014/main" id="{F26757AE-E5BC-4872-8D94-CDBCB2AAB1F5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3" name="グループ化 40">
                <a:extLst>
                  <a:ext uri="{FF2B5EF4-FFF2-40B4-BE49-F238E27FC236}">
                    <a16:creationId xmlns:a16="http://schemas.microsoft.com/office/drawing/2014/main" id="{D1AE8212-5C74-44E6-8554-D9909B5C0BCC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114" name="直線コネクタ 41">
                  <a:extLst>
                    <a:ext uri="{FF2B5EF4-FFF2-40B4-BE49-F238E27FC236}">
                      <a16:creationId xmlns:a16="http://schemas.microsoft.com/office/drawing/2014/main" id="{DC052A7C-7A95-4A4C-AF06-B9C3179D4B23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線コネクタ 42">
                  <a:extLst>
                    <a:ext uri="{FF2B5EF4-FFF2-40B4-BE49-F238E27FC236}">
                      <a16:creationId xmlns:a16="http://schemas.microsoft.com/office/drawing/2014/main" id="{16CC40A1-27F3-4870-8CD3-9D3048EA12C0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線コネクタ 43">
                  <a:extLst>
                    <a:ext uri="{FF2B5EF4-FFF2-40B4-BE49-F238E27FC236}">
                      <a16:creationId xmlns:a16="http://schemas.microsoft.com/office/drawing/2014/main" id="{2F67A3A2-9EFE-44ED-BF24-97EDE4FA94CE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線コネクタ 44">
                  <a:extLst>
                    <a:ext uri="{FF2B5EF4-FFF2-40B4-BE49-F238E27FC236}">
                      <a16:creationId xmlns:a16="http://schemas.microsoft.com/office/drawing/2014/main" id="{4148EAEC-C392-4A96-984C-4A79EF40D6F0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4" name="グループ化 6">
              <a:extLst>
                <a:ext uri="{FF2B5EF4-FFF2-40B4-BE49-F238E27FC236}">
                  <a16:creationId xmlns:a16="http://schemas.microsoft.com/office/drawing/2014/main" id="{477ABFEF-29C3-4D9B-86D9-059F40417DE5}"/>
                </a:ext>
              </a:extLst>
            </p:cNvPr>
            <p:cNvGrpSpPr>
              <a:grpSpLocks noChangeAspect="1"/>
            </p:cNvGrpSpPr>
            <p:nvPr/>
          </p:nvGrpSpPr>
          <p:grpSpPr>
            <a:xfrm rot="6080961">
              <a:off x="3382893" y="2184629"/>
              <a:ext cx="330546" cy="150003"/>
              <a:chOff x="5267450" y="3810639"/>
              <a:chExt cx="848735" cy="391695"/>
            </a:xfrm>
            <a:noFill/>
          </p:grpSpPr>
          <p:sp>
            <p:nvSpPr>
              <p:cNvPr id="106" name="フリーフォーム 33">
                <a:extLst>
                  <a:ext uri="{FF2B5EF4-FFF2-40B4-BE49-F238E27FC236}">
                    <a16:creationId xmlns:a16="http://schemas.microsoft.com/office/drawing/2014/main" id="{59260345-172F-4171-901E-E448DF4FC26B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7" name="グループ化 34">
                <a:extLst>
                  <a:ext uri="{FF2B5EF4-FFF2-40B4-BE49-F238E27FC236}">
                    <a16:creationId xmlns:a16="http://schemas.microsoft.com/office/drawing/2014/main" id="{AE6D55A6-F7EB-4A39-91FD-E38CB17ECBB3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108" name="直線コネクタ 35">
                  <a:extLst>
                    <a:ext uri="{FF2B5EF4-FFF2-40B4-BE49-F238E27FC236}">
                      <a16:creationId xmlns:a16="http://schemas.microsoft.com/office/drawing/2014/main" id="{5690F80A-99AA-42CA-9F23-453174D0B1FF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直線コネクタ 36">
                  <a:extLst>
                    <a:ext uri="{FF2B5EF4-FFF2-40B4-BE49-F238E27FC236}">
                      <a16:creationId xmlns:a16="http://schemas.microsoft.com/office/drawing/2014/main" id="{4EC1790C-4E1D-43FB-B9D7-DDEF75AA090E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線コネクタ 37">
                  <a:extLst>
                    <a:ext uri="{FF2B5EF4-FFF2-40B4-BE49-F238E27FC236}">
                      <a16:creationId xmlns:a16="http://schemas.microsoft.com/office/drawing/2014/main" id="{E4F59D83-1085-4B98-AE0A-7EFB203DE577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線コネクタ 38">
                  <a:extLst>
                    <a:ext uri="{FF2B5EF4-FFF2-40B4-BE49-F238E27FC236}">
                      <a16:creationId xmlns:a16="http://schemas.microsoft.com/office/drawing/2014/main" id="{A5578AFE-25BE-4177-9195-C1E18B90C9C9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5" name="グループ化 8">
              <a:extLst>
                <a:ext uri="{FF2B5EF4-FFF2-40B4-BE49-F238E27FC236}">
                  <a16:creationId xmlns:a16="http://schemas.microsoft.com/office/drawing/2014/main" id="{80F483EE-4F6B-4B9B-9C27-2DB64F16E0B1}"/>
                </a:ext>
              </a:extLst>
            </p:cNvPr>
            <p:cNvGrpSpPr>
              <a:grpSpLocks noChangeAspect="1"/>
            </p:cNvGrpSpPr>
            <p:nvPr/>
          </p:nvGrpSpPr>
          <p:grpSpPr>
            <a:xfrm rot="17091119">
              <a:off x="2639076" y="2628654"/>
              <a:ext cx="330546" cy="150003"/>
              <a:chOff x="5267450" y="3810639"/>
              <a:chExt cx="848735" cy="391695"/>
            </a:xfrm>
            <a:noFill/>
          </p:grpSpPr>
          <p:sp>
            <p:nvSpPr>
              <p:cNvPr id="100" name="フリーフォーム 27">
                <a:extLst>
                  <a:ext uri="{FF2B5EF4-FFF2-40B4-BE49-F238E27FC236}">
                    <a16:creationId xmlns:a16="http://schemas.microsoft.com/office/drawing/2014/main" id="{D4D9F7D1-386B-4E51-B9D9-83C14D5B078F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" name="グループ化 28">
                <a:extLst>
                  <a:ext uri="{FF2B5EF4-FFF2-40B4-BE49-F238E27FC236}">
                    <a16:creationId xmlns:a16="http://schemas.microsoft.com/office/drawing/2014/main" id="{4D1B6290-7FE9-43B6-BA39-1DD781E0D064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102" name="直線コネクタ 29">
                  <a:extLst>
                    <a:ext uri="{FF2B5EF4-FFF2-40B4-BE49-F238E27FC236}">
                      <a16:creationId xmlns:a16="http://schemas.microsoft.com/office/drawing/2014/main" id="{77DB4830-DB88-4B91-8EE8-312B633C99DC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線コネクタ 30">
                  <a:extLst>
                    <a:ext uri="{FF2B5EF4-FFF2-40B4-BE49-F238E27FC236}">
                      <a16:creationId xmlns:a16="http://schemas.microsoft.com/office/drawing/2014/main" id="{927A3C76-5F85-430B-91F2-125EA649BBB8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直線コネクタ 31">
                  <a:extLst>
                    <a:ext uri="{FF2B5EF4-FFF2-40B4-BE49-F238E27FC236}">
                      <a16:creationId xmlns:a16="http://schemas.microsoft.com/office/drawing/2014/main" id="{3A1F5BD5-31EB-409C-BD61-26394EFA6C30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線コネクタ 32">
                  <a:extLst>
                    <a:ext uri="{FF2B5EF4-FFF2-40B4-BE49-F238E27FC236}">
                      <a16:creationId xmlns:a16="http://schemas.microsoft.com/office/drawing/2014/main" id="{16F07766-2309-4608-B9CB-FCA94588013D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6" name="グループ化 9">
              <a:extLst>
                <a:ext uri="{FF2B5EF4-FFF2-40B4-BE49-F238E27FC236}">
                  <a16:creationId xmlns:a16="http://schemas.microsoft.com/office/drawing/2014/main" id="{7AD78699-8FC0-451F-BE04-056E77012600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3320605" y="2711724"/>
              <a:ext cx="330545" cy="150003"/>
              <a:chOff x="5267450" y="3810639"/>
              <a:chExt cx="848735" cy="391695"/>
            </a:xfrm>
            <a:noFill/>
          </p:grpSpPr>
          <p:sp>
            <p:nvSpPr>
              <p:cNvPr id="94" name="フリーフォーム 21">
                <a:extLst>
                  <a:ext uri="{FF2B5EF4-FFF2-40B4-BE49-F238E27FC236}">
                    <a16:creationId xmlns:a16="http://schemas.microsoft.com/office/drawing/2014/main" id="{7911F7A9-1F32-4EE6-B9DD-00FB7CDB9EDF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" name="グループ化 22">
                <a:extLst>
                  <a:ext uri="{FF2B5EF4-FFF2-40B4-BE49-F238E27FC236}">
                    <a16:creationId xmlns:a16="http://schemas.microsoft.com/office/drawing/2014/main" id="{913ACA0F-C23A-4AF3-8A4F-49E5FF29A06D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96" name="直線コネクタ 23">
                  <a:extLst>
                    <a:ext uri="{FF2B5EF4-FFF2-40B4-BE49-F238E27FC236}">
                      <a16:creationId xmlns:a16="http://schemas.microsoft.com/office/drawing/2014/main" id="{E4920159-3943-48E2-A616-504153D47AAF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24">
                  <a:extLst>
                    <a:ext uri="{FF2B5EF4-FFF2-40B4-BE49-F238E27FC236}">
                      <a16:creationId xmlns:a16="http://schemas.microsoft.com/office/drawing/2014/main" id="{8538A39D-0B66-4612-B183-8229ECA01CDB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コネクタ 25">
                  <a:extLst>
                    <a:ext uri="{FF2B5EF4-FFF2-40B4-BE49-F238E27FC236}">
                      <a16:creationId xmlns:a16="http://schemas.microsoft.com/office/drawing/2014/main" id="{78ACFA57-C860-4F62-8DE8-184F0C4C9224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線コネクタ 26">
                  <a:extLst>
                    <a:ext uri="{FF2B5EF4-FFF2-40B4-BE49-F238E27FC236}">
                      <a16:creationId xmlns:a16="http://schemas.microsoft.com/office/drawing/2014/main" id="{8689F722-83DE-420F-AC7D-F2E0388AE42D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7" name="グループ化 10">
              <a:extLst>
                <a:ext uri="{FF2B5EF4-FFF2-40B4-BE49-F238E27FC236}">
                  <a16:creationId xmlns:a16="http://schemas.microsoft.com/office/drawing/2014/main" id="{45636EA9-EE7A-411C-9262-ADA3EE0AB6F3}"/>
                </a:ext>
              </a:extLst>
            </p:cNvPr>
            <p:cNvGrpSpPr>
              <a:grpSpLocks noChangeAspect="1"/>
            </p:cNvGrpSpPr>
            <p:nvPr/>
          </p:nvGrpSpPr>
          <p:grpSpPr>
            <a:xfrm rot="13922608">
              <a:off x="2979832" y="2827709"/>
              <a:ext cx="330546" cy="150003"/>
              <a:chOff x="5267450" y="3810639"/>
              <a:chExt cx="848735" cy="391695"/>
            </a:xfrm>
            <a:noFill/>
          </p:grpSpPr>
          <p:sp>
            <p:nvSpPr>
              <p:cNvPr id="88" name="フリーフォーム 15">
                <a:extLst>
                  <a:ext uri="{FF2B5EF4-FFF2-40B4-BE49-F238E27FC236}">
                    <a16:creationId xmlns:a16="http://schemas.microsoft.com/office/drawing/2014/main" id="{18197793-31C8-40E5-9DA6-983688E83B21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" name="グループ化 16">
                <a:extLst>
                  <a:ext uri="{FF2B5EF4-FFF2-40B4-BE49-F238E27FC236}">
                    <a16:creationId xmlns:a16="http://schemas.microsoft.com/office/drawing/2014/main" id="{90D3A6BD-F4BF-47A5-8F1C-F7F06DA4E54E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90" name="直線コネクタ 17">
                  <a:extLst>
                    <a:ext uri="{FF2B5EF4-FFF2-40B4-BE49-F238E27FC236}">
                      <a16:creationId xmlns:a16="http://schemas.microsoft.com/office/drawing/2014/main" id="{C2D16C15-822E-414D-9C22-29E42D6645DD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線コネクタ 18">
                  <a:extLst>
                    <a:ext uri="{FF2B5EF4-FFF2-40B4-BE49-F238E27FC236}">
                      <a16:creationId xmlns:a16="http://schemas.microsoft.com/office/drawing/2014/main" id="{89259591-4BA3-4425-A815-5AC892FF7913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線コネクタ 19">
                  <a:extLst>
                    <a:ext uri="{FF2B5EF4-FFF2-40B4-BE49-F238E27FC236}">
                      <a16:creationId xmlns:a16="http://schemas.microsoft.com/office/drawing/2014/main" id="{5DDA0867-4F94-471B-BABF-8DAD72173655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20">
                  <a:extLst>
                    <a:ext uri="{FF2B5EF4-FFF2-40B4-BE49-F238E27FC236}">
                      <a16:creationId xmlns:a16="http://schemas.microsoft.com/office/drawing/2014/main" id="{96C6AB32-5147-459E-ACAB-FD90D2C0DEED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2" name="円/楕円 51">
              <a:extLst>
                <a:ext uri="{FF2B5EF4-FFF2-40B4-BE49-F238E27FC236}">
                  <a16:creationId xmlns:a16="http://schemas.microsoft.com/office/drawing/2014/main" id="{7E7C694F-2CE8-4111-8501-5C6D737E19FD}"/>
                </a:ext>
              </a:extLst>
            </p:cNvPr>
            <p:cNvSpPr>
              <a:spLocks noChangeAspect="1"/>
            </p:cNvSpPr>
            <p:nvPr/>
          </p:nvSpPr>
          <p:spPr>
            <a:xfrm rot="10892241">
              <a:off x="1436099" y="2244234"/>
              <a:ext cx="458237" cy="458237"/>
            </a:xfrm>
            <a:prstGeom prst="ellipse">
              <a:avLst/>
            </a:prstGeom>
            <a:noFill/>
            <a:ln w="28575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dirty="0"/>
            </a:p>
          </p:txBody>
        </p:sp>
        <p:grpSp>
          <p:nvGrpSpPr>
            <p:cNvPr id="53" name="グループ化 4">
              <a:extLst>
                <a:ext uri="{FF2B5EF4-FFF2-40B4-BE49-F238E27FC236}">
                  <a16:creationId xmlns:a16="http://schemas.microsoft.com/office/drawing/2014/main" id="{2C253F06-2FC4-4A94-8362-340F2B16A77B}"/>
                </a:ext>
              </a:extLst>
            </p:cNvPr>
            <p:cNvGrpSpPr>
              <a:grpSpLocks noChangeAspect="1"/>
            </p:cNvGrpSpPr>
            <p:nvPr/>
          </p:nvGrpSpPr>
          <p:grpSpPr>
            <a:xfrm rot="177466">
              <a:off x="1190271" y="2103871"/>
              <a:ext cx="330546" cy="150003"/>
              <a:chOff x="5267450" y="3810639"/>
              <a:chExt cx="848735" cy="391695"/>
            </a:xfrm>
            <a:noFill/>
          </p:grpSpPr>
          <p:sp>
            <p:nvSpPr>
              <p:cNvPr id="75" name="フリーフォーム 45">
                <a:extLst>
                  <a:ext uri="{FF2B5EF4-FFF2-40B4-BE49-F238E27FC236}">
                    <a16:creationId xmlns:a16="http://schemas.microsoft.com/office/drawing/2014/main" id="{AABD6698-A9AE-4D11-AF9A-203DD98C51BC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6" name="グループ化 46">
                <a:extLst>
                  <a:ext uri="{FF2B5EF4-FFF2-40B4-BE49-F238E27FC236}">
                    <a16:creationId xmlns:a16="http://schemas.microsoft.com/office/drawing/2014/main" id="{B3B23E00-3F78-4953-B0B0-A6F632AD84D3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77" name="直線コネクタ 47">
                  <a:extLst>
                    <a:ext uri="{FF2B5EF4-FFF2-40B4-BE49-F238E27FC236}">
                      <a16:creationId xmlns:a16="http://schemas.microsoft.com/office/drawing/2014/main" id="{3118090B-A1CD-4E08-A3D8-C5B09D5972E2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線コネクタ 48">
                  <a:extLst>
                    <a:ext uri="{FF2B5EF4-FFF2-40B4-BE49-F238E27FC236}">
                      <a16:creationId xmlns:a16="http://schemas.microsoft.com/office/drawing/2014/main" id="{751E2554-7D0E-46C8-8C46-0E9767AC6241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線コネクタ 49">
                  <a:extLst>
                    <a:ext uri="{FF2B5EF4-FFF2-40B4-BE49-F238E27FC236}">
                      <a16:creationId xmlns:a16="http://schemas.microsoft.com/office/drawing/2014/main" id="{C403EFAC-3E13-4693-9ABB-3C1C9E740079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線コネクタ 50">
                  <a:extLst>
                    <a:ext uri="{FF2B5EF4-FFF2-40B4-BE49-F238E27FC236}">
                      <a16:creationId xmlns:a16="http://schemas.microsoft.com/office/drawing/2014/main" id="{6390D404-4496-46B9-B681-76389E64A9F9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4" name="グループ化 6">
              <a:extLst>
                <a:ext uri="{FF2B5EF4-FFF2-40B4-BE49-F238E27FC236}">
                  <a16:creationId xmlns:a16="http://schemas.microsoft.com/office/drawing/2014/main" id="{8BF68FF1-02F2-4C5E-84B1-F82D52C6C02F}"/>
                </a:ext>
              </a:extLst>
            </p:cNvPr>
            <p:cNvGrpSpPr>
              <a:grpSpLocks noChangeAspect="1"/>
            </p:cNvGrpSpPr>
            <p:nvPr/>
          </p:nvGrpSpPr>
          <p:grpSpPr>
            <a:xfrm rot="6080961">
              <a:off x="1857086" y="2163167"/>
              <a:ext cx="330546" cy="150003"/>
              <a:chOff x="5267450" y="3810639"/>
              <a:chExt cx="848735" cy="391695"/>
            </a:xfrm>
            <a:noFill/>
          </p:grpSpPr>
          <p:sp>
            <p:nvSpPr>
              <p:cNvPr id="69" name="フリーフォーム 33">
                <a:extLst>
                  <a:ext uri="{FF2B5EF4-FFF2-40B4-BE49-F238E27FC236}">
                    <a16:creationId xmlns:a16="http://schemas.microsoft.com/office/drawing/2014/main" id="{D61B4A6C-F6EE-48C7-8736-02C5E5724E9A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0" name="グループ化 34">
                <a:extLst>
                  <a:ext uri="{FF2B5EF4-FFF2-40B4-BE49-F238E27FC236}">
                    <a16:creationId xmlns:a16="http://schemas.microsoft.com/office/drawing/2014/main" id="{758D1FC2-B4F2-4FDA-9BF3-504CE0184C3B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71" name="直線コネクタ 35">
                  <a:extLst>
                    <a:ext uri="{FF2B5EF4-FFF2-40B4-BE49-F238E27FC236}">
                      <a16:creationId xmlns:a16="http://schemas.microsoft.com/office/drawing/2014/main" id="{2A10D7EA-7324-4F46-84D4-F152EDCB52BB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線コネクタ 36">
                  <a:extLst>
                    <a:ext uri="{FF2B5EF4-FFF2-40B4-BE49-F238E27FC236}">
                      <a16:creationId xmlns:a16="http://schemas.microsoft.com/office/drawing/2014/main" id="{FB0FEC0E-6988-48FC-8729-512E05F11DF2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線コネクタ 37">
                  <a:extLst>
                    <a:ext uri="{FF2B5EF4-FFF2-40B4-BE49-F238E27FC236}">
                      <a16:creationId xmlns:a16="http://schemas.microsoft.com/office/drawing/2014/main" id="{6FEEE392-FFB6-456B-854D-DEB75FC8E18A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コネクタ 38">
                  <a:extLst>
                    <a:ext uri="{FF2B5EF4-FFF2-40B4-BE49-F238E27FC236}">
                      <a16:creationId xmlns:a16="http://schemas.microsoft.com/office/drawing/2014/main" id="{8CAB1D97-AB35-48BE-B736-932D3F9F6FE3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5" name="グループ化 8">
              <a:extLst>
                <a:ext uri="{FF2B5EF4-FFF2-40B4-BE49-F238E27FC236}">
                  <a16:creationId xmlns:a16="http://schemas.microsoft.com/office/drawing/2014/main" id="{CC8E4314-2FF3-45BE-9621-1CE9777C5544}"/>
                </a:ext>
              </a:extLst>
            </p:cNvPr>
            <p:cNvGrpSpPr>
              <a:grpSpLocks noChangeAspect="1"/>
            </p:cNvGrpSpPr>
            <p:nvPr/>
          </p:nvGrpSpPr>
          <p:grpSpPr>
            <a:xfrm rot="17091119">
              <a:off x="1133188" y="2631192"/>
              <a:ext cx="330546" cy="150003"/>
              <a:chOff x="5267450" y="3810639"/>
              <a:chExt cx="848735" cy="391695"/>
            </a:xfrm>
            <a:noFill/>
          </p:grpSpPr>
          <p:sp>
            <p:nvSpPr>
              <p:cNvPr id="63" name="フリーフォーム 27">
                <a:extLst>
                  <a:ext uri="{FF2B5EF4-FFF2-40B4-BE49-F238E27FC236}">
                    <a16:creationId xmlns:a16="http://schemas.microsoft.com/office/drawing/2014/main" id="{79DA97A7-DAEA-452C-AA18-0B8049880AEC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" name="グループ化 28">
                <a:extLst>
                  <a:ext uri="{FF2B5EF4-FFF2-40B4-BE49-F238E27FC236}">
                    <a16:creationId xmlns:a16="http://schemas.microsoft.com/office/drawing/2014/main" id="{62C423F4-C8BE-4B3C-BD72-F6B4828A15D7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65" name="直線コネクタ 29">
                  <a:extLst>
                    <a:ext uri="{FF2B5EF4-FFF2-40B4-BE49-F238E27FC236}">
                      <a16:creationId xmlns:a16="http://schemas.microsoft.com/office/drawing/2014/main" id="{12722B7E-8C9C-4F45-99A9-625C2276F93A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線コネクタ 30">
                  <a:extLst>
                    <a:ext uri="{FF2B5EF4-FFF2-40B4-BE49-F238E27FC236}">
                      <a16:creationId xmlns:a16="http://schemas.microsoft.com/office/drawing/2014/main" id="{BB81B08D-CD51-4769-A3DC-B1C1DFF4E31F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線コネクタ 31">
                  <a:extLst>
                    <a:ext uri="{FF2B5EF4-FFF2-40B4-BE49-F238E27FC236}">
                      <a16:creationId xmlns:a16="http://schemas.microsoft.com/office/drawing/2014/main" id="{8F8B0D5E-F253-4196-8433-EF6F1161807A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線コネクタ 32">
                  <a:extLst>
                    <a:ext uri="{FF2B5EF4-FFF2-40B4-BE49-F238E27FC236}">
                      <a16:creationId xmlns:a16="http://schemas.microsoft.com/office/drawing/2014/main" id="{06281533-E7AB-48C3-9651-5A2AEB757BD6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" name="グループ化 9">
              <a:extLst>
                <a:ext uri="{FF2B5EF4-FFF2-40B4-BE49-F238E27FC236}">
                  <a16:creationId xmlns:a16="http://schemas.microsoft.com/office/drawing/2014/main" id="{FCE590BD-B552-4A56-B9D3-00923AC12738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1799997" y="2711723"/>
              <a:ext cx="330546" cy="150003"/>
              <a:chOff x="5267450" y="3810639"/>
              <a:chExt cx="848735" cy="391695"/>
            </a:xfrm>
            <a:noFill/>
          </p:grpSpPr>
          <p:sp>
            <p:nvSpPr>
              <p:cNvPr id="57" name="フリーフォーム 21">
                <a:extLst>
                  <a:ext uri="{FF2B5EF4-FFF2-40B4-BE49-F238E27FC236}">
                    <a16:creationId xmlns:a16="http://schemas.microsoft.com/office/drawing/2014/main" id="{19B81481-0767-4739-A28C-417B9B5AC90B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8" name="グループ化 22">
                <a:extLst>
                  <a:ext uri="{FF2B5EF4-FFF2-40B4-BE49-F238E27FC236}">
                    <a16:creationId xmlns:a16="http://schemas.microsoft.com/office/drawing/2014/main" id="{C026456F-A8CC-423F-AB9D-1D386E271150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59" name="直線コネクタ 23">
                  <a:extLst>
                    <a:ext uri="{FF2B5EF4-FFF2-40B4-BE49-F238E27FC236}">
                      <a16:creationId xmlns:a16="http://schemas.microsoft.com/office/drawing/2014/main" id="{F03E8DF4-AAFA-4687-A592-9B1CE4A3815B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線コネクタ 24">
                  <a:extLst>
                    <a:ext uri="{FF2B5EF4-FFF2-40B4-BE49-F238E27FC236}">
                      <a16:creationId xmlns:a16="http://schemas.microsoft.com/office/drawing/2014/main" id="{5B4DF869-D374-4A96-8108-FE9AA2130046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線コネクタ 25">
                  <a:extLst>
                    <a:ext uri="{FF2B5EF4-FFF2-40B4-BE49-F238E27FC236}">
                      <a16:creationId xmlns:a16="http://schemas.microsoft.com/office/drawing/2014/main" id="{9CBF6588-4581-4500-A876-D57BBB127B4C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線コネクタ 26">
                  <a:extLst>
                    <a:ext uri="{FF2B5EF4-FFF2-40B4-BE49-F238E27FC236}">
                      <a16:creationId xmlns:a16="http://schemas.microsoft.com/office/drawing/2014/main" id="{E3391596-E845-4D65-9162-EA84083586D2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B32C75-E444-4700-B22F-6D4F7C81F351}"/>
                </a:ext>
              </a:extLst>
            </p:cNvPr>
            <p:cNvSpPr txBox="1"/>
            <p:nvPr/>
          </p:nvSpPr>
          <p:spPr>
            <a:xfrm>
              <a:off x="3715813" y="2343241"/>
              <a:ext cx="1280736" cy="845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/>
                <a:t>＋　・・・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4F7E635-105A-4F68-BA4E-75F1DEF86FB7}"/>
                </a:ext>
              </a:extLst>
            </p:cNvPr>
            <p:cNvSpPr/>
            <p:nvPr/>
          </p:nvSpPr>
          <p:spPr>
            <a:xfrm>
              <a:off x="786147" y="2385581"/>
              <a:ext cx="543410" cy="4830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dirty="0"/>
                <a:t>＋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C5F6EA0-F3DF-4447-AEF8-CE908E54C192}"/>
                </a:ext>
              </a:extLst>
            </p:cNvPr>
            <p:cNvSpPr/>
            <p:nvPr/>
          </p:nvSpPr>
          <p:spPr>
            <a:xfrm>
              <a:off x="2307362" y="2343241"/>
              <a:ext cx="543410" cy="4830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dirty="0"/>
                <a:t>＋</a:t>
              </a:r>
            </a:p>
          </p:txBody>
        </p:sp>
        <p:sp>
          <p:nvSpPr>
            <p:cNvPr id="151" name="フリーフォーム 100 1 1">
              <a:extLst>
                <a:ext uri="{FF2B5EF4-FFF2-40B4-BE49-F238E27FC236}">
                  <a16:creationId xmlns:a16="http://schemas.microsoft.com/office/drawing/2014/main" id="{70CBFC4B-E2C5-4594-AD36-86520D13D4EE}"/>
                </a:ext>
              </a:extLst>
            </p:cNvPr>
            <p:cNvSpPr/>
            <p:nvPr/>
          </p:nvSpPr>
          <p:spPr>
            <a:xfrm rot="10800000">
              <a:off x="1213907" y="2456325"/>
              <a:ext cx="198937" cy="70324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sp>
          <p:nvSpPr>
            <p:cNvPr id="152" name="フリーフォーム 100 1 1">
              <a:extLst>
                <a:ext uri="{FF2B5EF4-FFF2-40B4-BE49-F238E27FC236}">
                  <a16:creationId xmlns:a16="http://schemas.microsoft.com/office/drawing/2014/main" id="{B1E23B39-7DA5-45C0-B851-AA9881AB4548}"/>
                </a:ext>
              </a:extLst>
            </p:cNvPr>
            <p:cNvSpPr/>
            <p:nvPr/>
          </p:nvSpPr>
          <p:spPr>
            <a:xfrm rot="10800000">
              <a:off x="1900400" y="2460796"/>
              <a:ext cx="198937" cy="70324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sp>
          <p:nvSpPr>
            <p:cNvPr id="153" name="フリーフォーム 100 1 1">
              <a:extLst>
                <a:ext uri="{FF2B5EF4-FFF2-40B4-BE49-F238E27FC236}">
                  <a16:creationId xmlns:a16="http://schemas.microsoft.com/office/drawing/2014/main" id="{79345D95-0190-4D69-9C3B-BC322AB4732D}"/>
                </a:ext>
              </a:extLst>
            </p:cNvPr>
            <p:cNvSpPr/>
            <p:nvPr/>
          </p:nvSpPr>
          <p:spPr>
            <a:xfrm rot="10800000">
              <a:off x="3420817" y="2477924"/>
              <a:ext cx="198937" cy="70324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sp>
          <p:nvSpPr>
            <p:cNvPr id="154" name="フリーフォーム 100 1 1">
              <a:extLst>
                <a:ext uri="{FF2B5EF4-FFF2-40B4-BE49-F238E27FC236}">
                  <a16:creationId xmlns:a16="http://schemas.microsoft.com/office/drawing/2014/main" id="{9DDC8622-9C22-4951-B308-CE3AFB2C4B9B}"/>
                </a:ext>
              </a:extLst>
            </p:cNvPr>
            <p:cNvSpPr/>
            <p:nvPr/>
          </p:nvSpPr>
          <p:spPr>
            <a:xfrm rot="10800000">
              <a:off x="2740677" y="2451453"/>
              <a:ext cx="198937" cy="70324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sp>
          <p:nvSpPr>
            <p:cNvPr id="125" name="円/楕円 51">
              <a:extLst>
                <a:ext uri="{FF2B5EF4-FFF2-40B4-BE49-F238E27FC236}">
                  <a16:creationId xmlns:a16="http://schemas.microsoft.com/office/drawing/2014/main" id="{7A3F73AF-396A-41C2-A8F2-F3C1506796F4}"/>
                </a:ext>
              </a:extLst>
            </p:cNvPr>
            <p:cNvSpPr>
              <a:spLocks noChangeAspect="1"/>
            </p:cNvSpPr>
            <p:nvPr/>
          </p:nvSpPr>
          <p:spPr>
            <a:xfrm rot="10952241">
              <a:off x="3688606" y="1365208"/>
              <a:ext cx="514802" cy="514802"/>
            </a:xfrm>
            <a:prstGeom prst="ellipse">
              <a:avLst/>
            </a:prstGeom>
            <a:noFill/>
            <a:ln w="28575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26" name="グループ化 5">
              <a:extLst>
                <a:ext uri="{FF2B5EF4-FFF2-40B4-BE49-F238E27FC236}">
                  <a16:creationId xmlns:a16="http://schemas.microsoft.com/office/drawing/2014/main" id="{DF9B7967-1205-49EE-B48E-D965C14B2B34}"/>
                </a:ext>
              </a:extLst>
            </p:cNvPr>
            <p:cNvGrpSpPr>
              <a:grpSpLocks noChangeAspect="1"/>
            </p:cNvGrpSpPr>
            <p:nvPr/>
          </p:nvGrpSpPr>
          <p:grpSpPr>
            <a:xfrm rot="789182">
              <a:off x="3522452" y="1174751"/>
              <a:ext cx="335714" cy="152349"/>
              <a:chOff x="5267450" y="3810639"/>
              <a:chExt cx="848735" cy="391695"/>
            </a:xfrm>
            <a:noFill/>
          </p:grpSpPr>
          <p:sp>
            <p:nvSpPr>
              <p:cNvPr id="138" name="フリーフォーム 39">
                <a:extLst>
                  <a:ext uri="{FF2B5EF4-FFF2-40B4-BE49-F238E27FC236}">
                    <a16:creationId xmlns:a16="http://schemas.microsoft.com/office/drawing/2014/main" id="{553EF2E2-CB61-43BD-A625-FD0A2583AB52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9" name="グループ化 40">
                <a:extLst>
                  <a:ext uri="{FF2B5EF4-FFF2-40B4-BE49-F238E27FC236}">
                    <a16:creationId xmlns:a16="http://schemas.microsoft.com/office/drawing/2014/main" id="{B0A915A8-4E6A-4748-894A-AAFDAB55E908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140" name="直線コネクタ 41">
                  <a:extLst>
                    <a:ext uri="{FF2B5EF4-FFF2-40B4-BE49-F238E27FC236}">
                      <a16:creationId xmlns:a16="http://schemas.microsoft.com/office/drawing/2014/main" id="{1650504A-031E-4478-9CF8-DE3529CB272C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直線コネクタ 42">
                  <a:extLst>
                    <a:ext uri="{FF2B5EF4-FFF2-40B4-BE49-F238E27FC236}">
                      <a16:creationId xmlns:a16="http://schemas.microsoft.com/office/drawing/2014/main" id="{E4D6B0BB-385B-4B92-818B-E60B894DBEC4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線コネクタ 43">
                  <a:extLst>
                    <a:ext uri="{FF2B5EF4-FFF2-40B4-BE49-F238E27FC236}">
                      <a16:creationId xmlns:a16="http://schemas.microsoft.com/office/drawing/2014/main" id="{F471E562-FD2A-4DFE-988E-C4D8841F7B9A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直線コネクタ 44">
                  <a:extLst>
                    <a:ext uri="{FF2B5EF4-FFF2-40B4-BE49-F238E27FC236}">
                      <a16:creationId xmlns:a16="http://schemas.microsoft.com/office/drawing/2014/main" id="{C96FA129-D4B8-4637-9EDD-E84815112D59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7" name="グループ化 10">
              <a:extLst>
                <a:ext uri="{FF2B5EF4-FFF2-40B4-BE49-F238E27FC236}">
                  <a16:creationId xmlns:a16="http://schemas.microsoft.com/office/drawing/2014/main" id="{FF1AF328-B945-4419-91F9-3C074D1F8BF8}"/>
                </a:ext>
              </a:extLst>
            </p:cNvPr>
            <p:cNvGrpSpPr>
              <a:grpSpLocks noChangeAspect="1"/>
            </p:cNvGrpSpPr>
            <p:nvPr/>
          </p:nvGrpSpPr>
          <p:grpSpPr>
            <a:xfrm rot="5837639">
              <a:off x="4131130" y="1226158"/>
              <a:ext cx="371348" cy="168519"/>
              <a:chOff x="5267450" y="3810639"/>
              <a:chExt cx="848735" cy="391695"/>
            </a:xfrm>
            <a:noFill/>
          </p:grpSpPr>
          <p:sp>
            <p:nvSpPr>
              <p:cNvPr id="132" name="フリーフォーム 15">
                <a:extLst>
                  <a:ext uri="{FF2B5EF4-FFF2-40B4-BE49-F238E27FC236}">
                    <a16:creationId xmlns:a16="http://schemas.microsoft.com/office/drawing/2014/main" id="{CA181CE0-F8E4-43B6-8BCC-62AB090F8903}"/>
                  </a:ext>
                </a:extLst>
              </p:cNvPr>
              <p:cNvSpPr/>
              <p:nvPr/>
            </p:nvSpPr>
            <p:spPr>
              <a:xfrm rot="2260291">
                <a:off x="5351970" y="4104714"/>
                <a:ext cx="764215" cy="9762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grpFill/>
              <a:ln w="38100">
                <a:solidFill>
                  <a:srgbClr val="00E2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3" name="グループ化 16">
                <a:extLst>
                  <a:ext uri="{FF2B5EF4-FFF2-40B4-BE49-F238E27FC236}">
                    <a16:creationId xmlns:a16="http://schemas.microsoft.com/office/drawing/2014/main" id="{9CE1467A-BD47-4F1E-9D97-7AC3BD634380}"/>
                  </a:ext>
                </a:extLst>
              </p:cNvPr>
              <p:cNvGrpSpPr/>
              <p:nvPr/>
            </p:nvGrpSpPr>
            <p:grpSpPr>
              <a:xfrm>
                <a:off x="5267450" y="3810639"/>
                <a:ext cx="141461" cy="141461"/>
                <a:chOff x="7240824" y="2855449"/>
                <a:chExt cx="141461" cy="141461"/>
              </a:xfrm>
              <a:grpFill/>
            </p:grpSpPr>
            <p:cxnSp>
              <p:nvCxnSpPr>
                <p:cNvPr id="134" name="直線コネクタ 17">
                  <a:extLst>
                    <a:ext uri="{FF2B5EF4-FFF2-40B4-BE49-F238E27FC236}">
                      <a16:creationId xmlns:a16="http://schemas.microsoft.com/office/drawing/2014/main" id="{AD77A918-78D9-41CC-8DE9-C647980DA13D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直線コネクタ 18">
                  <a:extLst>
                    <a:ext uri="{FF2B5EF4-FFF2-40B4-BE49-F238E27FC236}">
                      <a16:creationId xmlns:a16="http://schemas.microsoft.com/office/drawing/2014/main" id="{14375CE1-36FF-4B18-B17D-3D9073D373AF}"/>
                    </a:ext>
                  </a:extLst>
                </p:cNvPr>
                <p:cNvCxnSpPr/>
                <p:nvPr/>
              </p:nvCxnSpPr>
              <p:spPr>
                <a:xfrm flipH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直線コネクタ 19">
                  <a:extLst>
                    <a:ext uri="{FF2B5EF4-FFF2-40B4-BE49-F238E27FC236}">
                      <a16:creationId xmlns:a16="http://schemas.microsoft.com/office/drawing/2014/main" id="{0AD48EFE-9F22-413A-91F4-F5D6B65A6C36}"/>
                    </a:ext>
                  </a:extLst>
                </p:cNvPr>
                <p:cNvCxnSpPr/>
                <p:nvPr/>
              </p:nvCxnSpPr>
              <p:spPr>
                <a:xfrm flipV="1"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直線コネクタ 20">
                  <a:extLst>
                    <a:ext uri="{FF2B5EF4-FFF2-40B4-BE49-F238E27FC236}">
                      <a16:creationId xmlns:a16="http://schemas.microsoft.com/office/drawing/2014/main" id="{8A7358E9-7FCE-4CA9-A212-8D829351E560}"/>
                    </a:ext>
                  </a:extLst>
                </p:cNvPr>
                <p:cNvCxnSpPr/>
                <p:nvPr/>
              </p:nvCxnSpPr>
              <p:spPr>
                <a:xfrm>
                  <a:off x="7240824" y="2855449"/>
                  <a:ext cx="141461" cy="141461"/>
                </a:xfrm>
                <a:prstGeom prst="line">
                  <a:avLst/>
                </a:prstGeom>
                <a:grpFill/>
                <a:ln w="28575">
                  <a:solidFill>
                    <a:srgbClr val="00E2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2E9BB78A-B4DC-462D-A413-18C4B2DF4F47}"/>
                </a:ext>
              </a:extLst>
            </p:cNvPr>
            <p:cNvSpPr/>
            <p:nvPr/>
          </p:nvSpPr>
          <p:spPr>
            <a:xfrm>
              <a:off x="3057146" y="1465395"/>
              <a:ext cx="223494" cy="483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dirty="0"/>
                <a:t>＋</a:t>
              </a:r>
            </a:p>
          </p:txBody>
        </p:sp>
        <p:sp>
          <p:nvSpPr>
            <p:cNvPr id="129" name="円/楕円 51">
              <a:extLst>
                <a:ext uri="{FF2B5EF4-FFF2-40B4-BE49-F238E27FC236}">
                  <a16:creationId xmlns:a16="http://schemas.microsoft.com/office/drawing/2014/main" id="{80D60298-3ACB-4EDF-B4F5-AAF05DA0F4DA}"/>
                </a:ext>
              </a:extLst>
            </p:cNvPr>
            <p:cNvSpPr>
              <a:spLocks noChangeAspect="1"/>
            </p:cNvSpPr>
            <p:nvPr/>
          </p:nvSpPr>
          <p:spPr>
            <a:xfrm rot="10892241">
              <a:off x="2318140" y="1366657"/>
              <a:ext cx="514802" cy="514802"/>
            </a:xfrm>
            <a:prstGeom prst="ellipse">
              <a:avLst/>
            </a:prstGeom>
            <a:noFill/>
            <a:ln w="28575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44327049-E6D7-4CAB-B7ED-DA04060801A2}"/>
                </a:ext>
              </a:extLst>
            </p:cNvPr>
            <p:cNvSpPr/>
            <p:nvPr/>
          </p:nvSpPr>
          <p:spPr>
            <a:xfrm>
              <a:off x="1636470" y="1340156"/>
              <a:ext cx="205048" cy="684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800" dirty="0"/>
                <a:t>=</a:t>
              </a:r>
              <a:endParaRPr lang="ja-JP" altLang="en-US" sz="2800" dirty="0"/>
            </a:p>
          </p:txBody>
        </p:sp>
        <p:sp>
          <p:nvSpPr>
            <p:cNvPr id="145" name="フリーフォーム 100 1 1">
              <a:extLst>
                <a:ext uri="{FF2B5EF4-FFF2-40B4-BE49-F238E27FC236}">
                  <a16:creationId xmlns:a16="http://schemas.microsoft.com/office/drawing/2014/main" id="{AE6E6A65-63EA-46CF-A265-4E9B52BB8707}"/>
                </a:ext>
              </a:extLst>
            </p:cNvPr>
            <p:cNvSpPr/>
            <p:nvPr/>
          </p:nvSpPr>
          <p:spPr>
            <a:xfrm rot="10800000">
              <a:off x="2064847" y="1587315"/>
              <a:ext cx="223494" cy="79005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sp>
          <p:nvSpPr>
            <p:cNvPr id="148" name="フリーフォーム 100 1 1">
              <a:extLst>
                <a:ext uri="{FF2B5EF4-FFF2-40B4-BE49-F238E27FC236}">
                  <a16:creationId xmlns:a16="http://schemas.microsoft.com/office/drawing/2014/main" id="{EAB0C79B-F05D-4283-B540-AD825A0C39E4}"/>
                </a:ext>
              </a:extLst>
            </p:cNvPr>
            <p:cNvSpPr/>
            <p:nvPr/>
          </p:nvSpPr>
          <p:spPr>
            <a:xfrm rot="10800000">
              <a:off x="2876435" y="1595929"/>
              <a:ext cx="223494" cy="79005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sp>
          <p:nvSpPr>
            <p:cNvPr id="149" name="フリーフォーム 100 1 1">
              <a:extLst>
                <a:ext uri="{FF2B5EF4-FFF2-40B4-BE49-F238E27FC236}">
                  <a16:creationId xmlns:a16="http://schemas.microsoft.com/office/drawing/2014/main" id="{500935ED-F9BD-48CD-A88D-B9F1C5E72B1B}"/>
                </a:ext>
              </a:extLst>
            </p:cNvPr>
            <p:cNvSpPr/>
            <p:nvPr/>
          </p:nvSpPr>
          <p:spPr>
            <a:xfrm rot="10800000">
              <a:off x="4232707" y="1592487"/>
              <a:ext cx="223494" cy="79005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sp>
          <p:nvSpPr>
            <p:cNvPr id="150" name="フリーフォーム 100 1 1">
              <a:extLst>
                <a:ext uri="{FF2B5EF4-FFF2-40B4-BE49-F238E27FC236}">
                  <a16:creationId xmlns:a16="http://schemas.microsoft.com/office/drawing/2014/main" id="{9AA6CF22-BAA3-443F-83F7-615F6D284848}"/>
                </a:ext>
              </a:extLst>
            </p:cNvPr>
            <p:cNvSpPr/>
            <p:nvPr/>
          </p:nvSpPr>
          <p:spPr>
            <a:xfrm rot="10800000">
              <a:off x="3453490" y="1574558"/>
              <a:ext cx="223494" cy="79005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D280E22F-34C0-435F-B3A2-40BFC3B6915B}"/>
                </a:ext>
              </a:extLst>
            </p:cNvPr>
            <p:cNvGrpSpPr/>
            <p:nvPr/>
          </p:nvGrpSpPr>
          <p:grpSpPr>
            <a:xfrm>
              <a:off x="251520" y="1293908"/>
              <a:ext cx="1357335" cy="630431"/>
              <a:chOff x="334345" y="1474746"/>
              <a:chExt cx="1357335" cy="630431"/>
            </a:xfrm>
          </p:grpSpPr>
          <p:sp>
            <p:nvSpPr>
              <p:cNvPr id="12" name="円/楕円 51 1">
                <a:extLst>
                  <a:ext uri="{FF2B5EF4-FFF2-40B4-BE49-F238E27FC236}">
                    <a16:creationId xmlns:a16="http://schemas.microsoft.com/office/drawing/2014/main" id="{A704C36E-709B-482C-AB04-55C04074E17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92241">
                <a:off x="695474" y="1474746"/>
                <a:ext cx="630431" cy="630431"/>
              </a:xfrm>
              <a:prstGeom prst="ellipse">
                <a:avLst/>
              </a:prstGeom>
              <a:noFill/>
              <a:ln w="76200" cmpd="dbl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 100 1 1">
                <a:extLst>
                  <a:ext uri="{FF2B5EF4-FFF2-40B4-BE49-F238E27FC236}">
                    <a16:creationId xmlns:a16="http://schemas.microsoft.com/office/drawing/2014/main" id="{861DC33E-B14F-4E8D-A6EC-A9815C8F2881}"/>
                  </a:ext>
                </a:extLst>
              </p:cNvPr>
              <p:cNvSpPr/>
              <p:nvPr/>
            </p:nvSpPr>
            <p:spPr>
              <a:xfrm rot="10800000">
                <a:off x="334345" y="1764466"/>
                <a:ext cx="331560" cy="68811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158" name="フリーフォーム 100 1 1">
                <a:extLst>
                  <a:ext uri="{FF2B5EF4-FFF2-40B4-BE49-F238E27FC236}">
                    <a16:creationId xmlns:a16="http://schemas.microsoft.com/office/drawing/2014/main" id="{921873EF-CCD4-46DD-AF53-AB8B68A09F1C}"/>
                  </a:ext>
                </a:extLst>
              </p:cNvPr>
              <p:cNvSpPr/>
              <p:nvPr/>
            </p:nvSpPr>
            <p:spPr>
              <a:xfrm rot="10800000">
                <a:off x="1360120" y="1782998"/>
                <a:ext cx="331560" cy="68811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</p:grpSp>
      </p:grpSp>
      <p:grpSp>
        <p:nvGrpSpPr>
          <p:cNvPr id="146" name="グループ化 29">
            <a:extLst>
              <a:ext uri="{FF2B5EF4-FFF2-40B4-BE49-F238E27FC236}">
                <a16:creationId xmlns:a16="http://schemas.microsoft.com/office/drawing/2014/main" id="{C33EBE14-1FB0-4AB3-BCDF-776E0782545F}"/>
              </a:ext>
            </a:extLst>
          </p:cNvPr>
          <p:cNvGrpSpPr/>
          <p:nvPr/>
        </p:nvGrpSpPr>
        <p:grpSpPr>
          <a:xfrm>
            <a:off x="12328772" y="2476137"/>
            <a:ext cx="6292446" cy="532640"/>
            <a:chOff x="2495763" y="1079212"/>
            <a:chExt cx="5095341" cy="532640"/>
          </a:xfrm>
        </p:grpSpPr>
        <p:sp>
          <p:nvSpPr>
            <p:cNvPr id="147" name="角丸四角形 10">
              <a:extLst>
                <a:ext uri="{FF2B5EF4-FFF2-40B4-BE49-F238E27FC236}">
                  <a16:creationId xmlns:a16="http://schemas.microsoft.com/office/drawing/2014/main" id="{7601097F-FDCF-4119-BFA1-AA3FBDCA3807}"/>
                </a:ext>
              </a:extLst>
            </p:cNvPr>
            <p:cNvSpPr/>
            <p:nvPr/>
          </p:nvSpPr>
          <p:spPr>
            <a:xfrm>
              <a:off x="2495763" y="1079212"/>
              <a:ext cx="5095341" cy="532640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ja-JP" sz="2400" dirty="0">
                  <a:solidFill>
                    <a:schemeClr val="bg1"/>
                  </a:solidFill>
                </a:rPr>
                <a:t> Lorentz &amp; gauge symmetries  </a:t>
              </a:r>
              <a:r>
                <a:rPr lang="en-US" altLang="ja-JP" sz="2400" dirty="0">
                  <a:solidFill>
                    <a:schemeClr val="bg1"/>
                  </a:solidFill>
                  <a:sym typeface="Wingdings" pitchFamily="2" charset="2"/>
                </a:rPr>
                <a:t> n </a:t>
              </a:r>
              <a:r>
                <a:rPr lang="ja-JP" altLang="en-US" sz="2400" dirty="0">
                  <a:solidFill>
                    <a:schemeClr val="bg1"/>
                  </a:solidFill>
                  <a:sym typeface="Wingdings" pitchFamily="2" charset="2"/>
                </a:rPr>
                <a:t>≠ </a:t>
              </a:r>
              <a:r>
                <a:rPr lang="en-US" altLang="ja-JP" sz="2400" dirty="0">
                  <a:solidFill>
                    <a:schemeClr val="bg1"/>
                  </a:solidFill>
                  <a:sym typeface="Wingdings" pitchFamily="2" charset="2"/>
                </a:rPr>
                <a:t>1 in general</a:t>
              </a:r>
            </a:p>
          </p:txBody>
        </p:sp>
        <p:grpSp>
          <p:nvGrpSpPr>
            <p:cNvPr id="161" name="グループ化 11">
              <a:extLst>
                <a:ext uri="{FF2B5EF4-FFF2-40B4-BE49-F238E27FC236}">
                  <a16:creationId xmlns:a16="http://schemas.microsoft.com/office/drawing/2014/main" id="{167A8AD3-E9EF-4446-A60A-59C19006CC44}"/>
                </a:ext>
              </a:extLst>
            </p:cNvPr>
            <p:cNvGrpSpPr/>
            <p:nvPr/>
          </p:nvGrpSpPr>
          <p:grpSpPr>
            <a:xfrm>
              <a:off x="2924844" y="1092050"/>
              <a:ext cx="347147" cy="350609"/>
              <a:chOff x="-1579487" y="1019012"/>
              <a:chExt cx="534746" cy="529301"/>
            </a:xfrm>
          </p:grpSpPr>
          <p:cxnSp>
            <p:nvCxnSpPr>
              <p:cNvPr id="162" name="直線コネクタ 12">
                <a:extLst>
                  <a:ext uri="{FF2B5EF4-FFF2-40B4-BE49-F238E27FC236}">
                    <a16:creationId xmlns:a16="http://schemas.microsoft.com/office/drawing/2014/main" id="{C75BD29A-E3ED-40E0-B1C9-755FB90933AF}"/>
                  </a:ext>
                </a:extLst>
              </p:cNvPr>
              <p:cNvCxnSpPr/>
              <p:nvPr/>
            </p:nvCxnSpPr>
            <p:spPr>
              <a:xfrm>
                <a:off x="-1548803" y="1019012"/>
                <a:ext cx="504057" cy="517248"/>
              </a:xfrm>
              <a:prstGeom prst="line">
                <a:avLst/>
              </a:prstGeom>
              <a:ln w="28575">
                <a:solidFill>
                  <a:srgbClr val="FF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線コネクタ 13">
                <a:extLst>
                  <a:ext uri="{FF2B5EF4-FFF2-40B4-BE49-F238E27FC236}">
                    <a16:creationId xmlns:a16="http://schemas.microsoft.com/office/drawing/2014/main" id="{A073902E-1720-443A-A42A-4785D878D2E8}"/>
                  </a:ext>
                </a:extLst>
              </p:cNvPr>
              <p:cNvCxnSpPr/>
              <p:nvPr/>
            </p:nvCxnSpPr>
            <p:spPr>
              <a:xfrm flipV="1">
                <a:off x="-1579487" y="1019015"/>
                <a:ext cx="534746" cy="529298"/>
              </a:xfrm>
              <a:prstGeom prst="line">
                <a:avLst/>
              </a:prstGeom>
              <a:ln w="28575">
                <a:solidFill>
                  <a:srgbClr val="FF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" name="Picture 18">
            <a:extLst>
              <a:ext uri="{FF2B5EF4-FFF2-40B4-BE49-F238E27FC236}">
                <a16:creationId xmlns:a16="http://schemas.microsoft.com/office/drawing/2014/main" id="{52F5FDAB-2228-E346-81AA-1B1BFB5E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35976" y="4028068"/>
            <a:ext cx="2341207" cy="162117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FF8750E-23C2-8683-17FA-72388E4059D7}"/>
              </a:ext>
            </a:extLst>
          </p:cNvPr>
          <p:cNvSpPr txBox="1"/>
          <p:nvPr/>
        </p:nvSpPr>
        <p:spPr>
          <a:xfrm>
            <a:off x="13073015" y="881699"/>
            <a:ext cx="7484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Strong B provides a preferred orientation.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 “Vacuum birefringence”: Polarization dependent refractive indices</a:t>
            </a:r>
            <a:endParaRPr lang="ja-JP" alt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9AB2AEE-85F2-2E3C-836D-9F0A8AD52981}"/>
              </a:ext>
            </a:extLst>
          </p:cNvPr>
          <p:cNvGrpSpPr/>
          <p:nvPr/>
        </p:nvGrpSpPr>
        <p:grpSpPr>
          <a:xfrm>
            <a:off x="5149478" y="2861126"/>
            <a:ext cx="6006759" cy="3798714"/>
            <a:chOff x="3419872" y="2861125"/>
            <a:chExt cx="6006759" cy="379871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20A2D60-7DCE-4256-86DB-FB7F1C5D7F61}"/>
                </a:ext>
              </a:extLst>
            </p:cNvPr>
            <p:cNvSpPr txBox="1"/>
            <p:nvPr/>
          </p:nvSpPr>
          <p:spPr>
            <a:xfrm>
              <a:off x="3632575" y="5291916"/>
              <a:ext cx="1933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chemeClr val="bg2">
                      <a:lumMod val="50000"/>
                    </a:schemeClr>
                  </a:solidFill>
                </a:rPr>
                <a:t>Dispersion integral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25BACF6-FC6C-3D15-6B08-5DA315CE1528}"/>
                </a:ext>
              </a:extLst>
            </p:cNvPr>
            <p:cNvGrpSpPr/>
            <p:nvPr/>
          </p:nvGrpSpPr>
          <p:grpSpPr>
            <a:xfrm>
              <a:off x="3419872" y="2861125"/>
              <a:ext cx="2156068" cy="2590886"/>
              <a:chOff x="3419872" y="2861125"/>
              <a:chExt cx="2156068" cy="2590886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557612A2-2CE3-4650-B2D4-9FD0421DA3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11252" y="3492011"/>
                <a:ext cx="474651" cy="1017109"/>
              </a:xfrm>
              <a:prstGeom prst="rect">
                <a:avLst/>
              </a:prstGeom>
            </p:spPr>
          </p:pic>
          <p:sp>
            <p:nvSpPr>
              <p:cNvPr id="44" name="Arrow: Left-Right 43">
                <a:extLst>
                  <a:ext uri="{FF2B5EF4-FFF2-40B4-BE49-F238E27FC236}">
                    <a16:creationId xmlns:a16="http://schemas.microsoft.com/office/drawing/2014/main" id="{F50ED5BF-84EF-401C-A19D-710FE9023B0D}"/>
                  </a:ext>
                </a:extLst>
              </p:cNvPr>
              <p:cNvSpPr/>
              <p:nvPr/>
            </p:nvSpPr>
            <p:spPr bwMode="auto">
              <a:xfrm>
                <a:off x="3743293" y="2861125"/>
                <a:ext cx="1714827" cy="663670"/>
              </a:xfrm>
              <a:prstGeom prst="leftRightArrow">
                <a:avLst/>
              </a:prstGeom>
              <a:solidFill>
                <a:srgbClr val="CC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dirty="0">
                    <a:solidFill>
                      <a:schemeClr val="tx1"/>
                    </a:solidFill>
                  </a:rPr>
                  <a:t>Both sides of a coin</a:t>
                </a:r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73" name="Picture 172" descr="A picture containing bridge&#10;&#10;Description automatically generated">
                <a:extLst>
                  <a:ext uri="{FF2B5EF4-FFF2-40B4-BE49-F238E27FC236}">
                    <a16:creationId xmlns:a16="http://schemas.microsoft.com/office/drawing/2014/main" id="{0C8048F3-9DC8-47F2-94D4-3D632DD2FE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19872" y="4005064"/>
                <a:ext cx="2156068" cy="1446947"/>
              </a:xfrm>
              <a:prstGeom prst="rect">
                <a:avLst/>
              </a:prstGeom>
            </p:spPr>
          </p:pic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65FAACF-2BCB-4D83-1FD7-BC9B9A656047}"/>
                </a:ext>
              </a:extLst>
            </p:cNvPr>
            <p:cNvSpPr txBox="1"/>
            <p:nvPr/>
          </p:nvSpPr>
          <p:spPr>
            <a:xfrm>
              <a:off x="4610889" y="5951953"/>
              <a:ext cx="481574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Imaginary part = On-shell processes</a:t>
              </a:r>
              <a:endParaRPr lang="en-US" altLang="ja-JP" sz="2000" u="sng" dirty="0"/>
            </a:p>
            <a:p>
              <a:pPr marL="342900" indent="-342900">
                <a:buFont typeface="Wingdings" panose="05000000000000000000" pitchFamily="2" charset="2"/>
                <a:buChar char="à"/>
              </a:pPr>
              <a:r>
                <a:rPr lang="en-US" altLang="ja-JP" sz="2000" dirty="0">
                  <a:sym typeface="Wingdings" panose="05000000000000000000" pitchFamily="2" charset="2"/>
                </a:rPr>
                <a:t>Simpler to understand  (than the real part)</a:t>
              </a:r>
              <a:endParaRPr lang="en-US" altLang="ja-JP" sz="2000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D0D0EE4A-A4C4-416A-0638-6450549AE0DD}"/>
              </a:ext>
            </a:extLst>
          </p:cNvPr>
          <p:cNvSpPr txBox="1"/>
          <p:nvPr/>
        </p:nvSpPr>
        <p:spPr>
          <a:xfrm>
            <a:off x="7099940" y="2192645"/>
            <a:ext cx="3568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B-field opens 1-to-2 kinematics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7960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8CAD5C6A-2B84-4BBC-929B-3427D0FDA24B}"/>
              </a:ext>
            </a:extLst>
          </p:cNvPr>
          <p:cNvSpPr/>
          <p:nvPr/>
        </p:nvSpPr>
        <p:spPr bwMode="auto">
          <a:xfrm>
            <a:off x="1254259" y="1962016"/>
            <a:ext cx="10237386" cy="41408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0" name="テキスト ボックス 1 1"/>
          <p:cNvSpPr txBox="1">
            <a:spLocks noChangeArrowheads="1"/>
          </p:cNvSpPr>
          <p:nvPr/>
        </p:nvSpPr>
        <p:spPr bwMode="auto">
          <a:xfrm>
            <a:off x="2680036" y="257411"/>
            <a:ext cx="65569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  <a:latin typeface="Calibri" pitchFamily="34" charset="0"/>
              </a:rPr>
              <a:t>Refractive index from the Maxwell equation</a:t>
            </a:r>
            <a:endParaRPr lang="ja-JP" altLang="en-US" sz="2800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33" name="テキスト ボックス 24">
            <a:extLst>
              <a:ext uri="{FF2B5EF4-FFF2-40B4-BE49-F238E27FC236}">
                <a16:creationId xmlns:a16="http://schemas.microsoft.com/office/drawing/2014/main" id="{A24E13E7-3809-4B80-9515-A0DC7BEEA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735" y="2252441"/>
            <a:ext cx="44573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00B0F0"/>
                </a:solidFill>
                <a:latin typeface="Calibri" pitchFamily="34" charset="0"/>
              </a:rPr>
              <a:t>Ward identity: </a:t>
            </a:r>
            <a:endParaRPr lang="ja-JP" altLang="en-US" sz="2400" dirty="0">
              <a:solidFill>
                <a:srgbClr val="00B0F0"/>
              </a:solidFill>
              <a:latin typeface="Calibri" pitchFamily="34" charset="0"/>
            </a:endParaRPr>
          </a:p>
          <a:p>
            <a:r>
              <a:rPr lang="en-US" altLang="ja-JP" sz="2400" dirty="0">
                <a:solidFill>
                  <a:srgbClr val="00B0F0"/>
                </a:solidFill>
                <a:latin typeface="Calibri" pitchFamily="34" charset="0"/>
              </a:rPr>
              <a:t>Constraint by the gauge symmetry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C24627-38FC-47F3-AC81-3E5362DD0AF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623" y="1001382"/>
            <a:ext cx="4680522" cy="397084"/>
          </a:xfrm>
          <a:prstGeom prst="rect">
            <a:avLst/>
          </a:prstGeom>
        </p:spPr>
      </p:pic>
      <p:grpSp>
        <p:nvGrpSpPr>
          <p:cNvPr id="71" name="Group 70">
            <a:extLst>
              <a:ext uri="{FF2B5EF4-FFF2-40B4-BE49-F238E27FC236}">
                <a16:creationId xmlns:a16="http://schemas.microsoft.com/office/drawing/2014/main" id="{BE10E840-6A05-425F-8526-53C19402AD03}"/>
              </a:ext>
            </a:extLst>
          </p:cNvPr>
          <p:cNvGrpSpPr/>
          <p:nvPr/>
        </p:nvGrpSpPr>
        <p:grpSpPr>
          <a:xfrm>
            <a:off x="1600637" y="3376286"/>
            <a:ext cx="5898462" cy="1715312"/>
            <a:chOff x="923234" y="1988653"/>
            <a:chExt cx="4731487" cy="1375948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5CD4E883-0890-4219-9984-06CCA91CAB6F}"/>
                </a:ext>
              </a:extLst>
            </p:cNvPr>
            <p:cNvSpPr/>
            <p:nvPr/>
          </p:nvSpPr>
          <p:spPr bwMode="auto">
            <a:xfrm>
              <a:off x="3635896" y="2615556"/>
              <a:ext cx="2018825" cy="74904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8A2C846-2245-4C75-9D92-CF1C416CB964}"/>
                </a:ext>
              </a:extLst>
            </p:cNvPr>
            <p:cNvSpPr/>
            <p:nvPr/>
          </p:nvSpPr>
          <p:spPr bwMode="auto">
            <a:xfrm>
              <a:off x="1517922" y="2619749"/>
              <a:ext cx="2018825" cy="3962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4" name="グループ化 65">
              <a:extLst>
                <a:ext uri="{FF2B5EF4-FFF2-40B4-BE49-F238E27FC236}">
                  <a16:creationId xmlns:a16="http://schemas.microsoft.com/office/drawing/2014/main" id="{BCD3AA56-8DEB-4049-8387-4E18E38D73FF}"/>
                </a:ext>
              </a:extLst>
            </p:cNvPr>
            <p:cNvGrpSpPr/>
            <p:nvPr/>
          </p:nvGrpSpPr>
          <p:grpSpPr>
            <a:xfrm>
              <a:off x="2483768" y="1988653"/>
              <a:ext cx="3012926" cy="517586"/>
              <a:chOff x="2455079" y="1484783"/>
              <a:chExt cx="3413065" cy="586325"/>
            </a:xfrm>
          </p:grpSpPr>
          <p:sp>
            <p:nvSpPr>
              <p:cNvPr id="42" name="円/楕円 73">
                <a:extLst>
                  <a:ext uri="{FF2B5EF4-FFF2-40B4-BE49-F238E27FC236}">
                    <a16:creationId xmlns:a16="http://schemas.microsoft.com/office/drawing/2014/main" id="{1BAE2888-0F2C-482C-9E96-56A25811A15B}"/>
                  </a:ext>
                </a:extLst>
              </p:cNvPr>
              <p:cNvSpPr/>
              <p:nvPr/>
            </p:nvSpPr>
            <p:spPr>
              <a:xfrm>
                <a:off x="3923360" y="1484784"/>
                <a:ext cx="576064" cy="57606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円/楕円 74">
                <a:extLst>
                  <a:ext uri="{FF2B5EF4-FFF2-40B4-BE49-F238E27FC236}">
                    <a16:creationId xmlns:a16="http://schemas.microsoft.com/office/drawing/2014/main" id="{AB5C1C5A-7966-4388-B339-37C1CE67E0EE}"/>
                  </a:ext>
                </a:extLst>
              </p:cNvPr>
              <p:cNvSpPr/>
              <p:nvPr/>
            </p:nvSpPr>
            <p:spPr>
              <a:xfrm>
                <a:off x="5292080" y="1495044"/>
                <a:ext cx="576064" cy="57606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円/楕円 75">
                <a:extLst>
                  <a:ext uri="{FF2B5EF4-FFF2-40B4-BE49-F238E27FC236}">
                    <a16:creationId xmlns:a16="http://schemas.microsoft.com/office/drawing/2014/main" id="{CB868562-CCC0-442E-BE40-2C5E77EEA1ED}"/>
                  </a:ext>
                </a:extLst>
              </p:cNvPr>
              <p:cNvSpPr/>
              <p:nvPr/>
            </p:nvSpPr>
            <p:spPr>
              <a:xfrm>
                <a:off x="2455079" y="1484783"/>
                <a:ext cx="576064" cy="57606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pic>
          <p:nvPicPr>
            <p:cNvPr id="41" name="図 72" descr="\begin{document}&#10;\begin{align*}&#10;P^{\mu\nu}_0 = q^2 \eta^{\mu\nu}  - q^\mu q^\nu &#10;\end{align*}&#10;\end{document}">
              <a:extLst>
                <a:ext uri="{FF2B5EF4-FFF2-40B4-BE49-F238E27FC236}">
                  <a16:creationId xmlns:a16="http://schemas.microsoft.com/office/drawing/2014/main" id="{2437942D-2A7D-4C7E-B124-7732FC4D5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40026" y="2692908"/>
              <a:ext cx="1746387" cy="240478"/>
            </a:xfrm>
            <a:prstGeom prst="rect">
              <a:avLst/>
            </a:prstGeom>
          </p:spPr>
        </p:pic>
        <p:pic>
          <p:nvPicPr>
            <p:cNvPr id="38" name="図 69" descr="\begin{document}&#10;\begin{align*}&#10;P^{\mu\nu}_1 = q^2_\parallel  \eta^{\mu\nu}_\parallel  - q^\mu_\parallel  q^\nu_ \parallel &#10;\end{align*}&#10;\end{document}">
              <a:extLst>
                <a:ext uri="{FF2B5EF4-FFF2-40B4-BE49-F238E27FC236}">
                  <a16:creationId xmlns:a16="http://schemas.microsoft.com/office/drawing/2014/main" id="{C31EFF6C-7122-467D-B70B-60751B3583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36700" y="2666208"/>
              <a:ext cx="1746387" cy="287564"/>
            </a:xfrm>
            <a:prstGeom prst="rect">
              <a:avLst/>
            </a:prstGeom>
          </p:spPr>
        </p:pic>
        <p:pic>
          <p:nvPicPr>
            <p:cNvPr id="39" name="図 70" descr="\begin{document}&#10;\begin{align*}&#10;P^{\mu\nu}_2 = q^2_\perp \eta^{\mu\nu}_\perp - q^\mu_\perp q^\nu_\perp&#10;\end{align*}&#10;\end{document}">
              <a:extLst>
                <a:ext uri="{FF2B5EF4-FFF2-40B4-BE49-F238E27FC236}">
                  <a16:creationId xmlns:a16="http://schemas.microsoft.com/office/drawing/2014/main" id="{13B4488B-C617-430C-8E08-DE080F3D0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36700" y="3047604"/>
              <a:ext cx="1822025" cy="243841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9DF22CDB-E09B-4E55-9421-57B4A651EEF0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234" y="2052198"/>
              <a:ext cx="4646243" cy="325568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BC71341-DA30-4894-916C-9AA2D072D96B}"/>
              </a:ext>
            </a:extLst>
          </p:cNvPr>
          <p:cNvGrpSpPr/>
          <p:nvPr/>
        </p:nvGrpSpPr>
        <p:grpSpPr>
          <a:xfrm>
            <a:off x="8399427" y="3293535"/>
            <a:ext cx="2960940" cy="2520987"/>
            <a:chOff x="5724128" y="1403483"/>
            <a:chExt cx="2960940" cy="2520987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4E2B9C7-4D99-4F90-BD5E-335A97C0C406}"/>
                </a:ext>
              </a:extLst>
            </p:cNvPr>
            <p:cNvSpPr/>
            <p:nvPr/>
          </p:nvSpPr>
          <p:spPr bwMode="auto">
            <a:xfrm>
              <a:off x="5724128" y="1403483"/>
              <a:ext cx="2838863" cy="25209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D94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A02DB77-5A9F-4964-8FB4-AA89FC38953F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2168" y="3196944"/>
              <a:ext cx="1437425" cy="582804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792E0F16-F4E6-43C1-9F5F-1B00BE6CEC2B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3499" y="2483604"/>
              <a:ext cx="2162622" cy="588997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C87CB9E9-7765-4712-878B-1B6F100CE17F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1472" y="1793806"/>
              <a:ext cx="1773896" cy="325539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C101200-D4A0-4924-9647-88EC2C952827}"/>
                </a:ext>
              </a:extLst>
            </p:cNvPr>
            <p:cNvSpPr txBox="1"/>
            <p:nvPr/>
          </p:nvSpPr>
          <p:spPr>
            <a:xfrm>
              <a:off x="5796136" y="1403484"/>
              <a:ext cx="28889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DF4521"/>
                  </a:solidFill>
                </a:rPr>
                <a:t>Preferred orientation in B</a:t>
              </a:r>
              <a:endParaRPr lang="ja-JP" altLang="en-US" dirty="0">
                <a:solidFill>
                  <a:srgbClr val="DF4521"/>
                </a:solidFill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BE32D268-3107-49B2-845D-B6ADBC0D8ACC}"/>
              </a:ext>
            </a:extLst>
          </p:cNvPr>
          <p:cNvSpPr txBox="1"/>
          <p:nvPr/>
        </p:nvSpPr>
        <p:spPr>
          <a:xfrm>
            <a:off x="4106098" y="5182801"/>
            <a:ext cx="4180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>
                <a:solidFill>
                  <a:srgbClr val="FF0000"/>
                </a:solidFill>
              </a:rPr>
              <a:t>B-induced anisotropic structures</a:t>
            </a:r>
            <a:endParaRPr lang="ja-JP" altLang="en-US" sz="2400" u="sng" dirty="0">
              <a:solidFill>
                <a:srgbClr val="FF0000"/>
              </a:solidFill>
            </a:endParaRPr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3E5B5384-FB57-49CC-8224-9BC2B86FBE3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399" y="2359088"/>
            <a:ext cx="2409978" cy="5514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8322C5-FAB7-96A7-CF13-64C26726CAD9}"/>
              </a:ext>
            </a:extLst>
          </p:cNvPr>
          <p:cNvSpPr txBox="1"/>
          <p:nvPr/>
        </p:nvSpPr>
        <p:spPr>
          <a:xfrm>
            <a:off x="3216165" y="6237965"/>
            <a:ext cx="5677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Medium effects may induce more structures.</a:t>
            </a:r>
            <a:endParaRPr kumimoji="1" lang="ja-JP" altLang="en-US" sz="2400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FE181C6-98C5-7967-AFFD-67926866F30A}"/>
              </a:ext>
            </a:extLst>
          </p:cNvPr>
          <p:cNvGrpSpPr/>
          <p:nvPr/>
        </p:nvGrpSpPr>
        <p:grpSpPr>
          <a:xfrm>
            <a:off x="10204377" y="956949"/>
            <a:ext cx="1037835" cy="482035"/>
            <a:chOff x="334345" y="1474746"/>
            <a:chExt cx="1357335" cy="630431"/>
          </a:xfrm>
        </p:grpSpPr>
        <p:sp>
          <p:nvSpPr>
            <p:cNvPr id="52" name="円/楕円 51 1">
              <a:extLst>
                <a:ext uri="{FF2B5EF4-FFF2-40B4-BE49-F238E27FC236}">
                  <a16:creationId xmlns:a16="http://schemas.microsoft.com/office/drawing/2014/main" id="{B7210BB9-F340-1999-03AA-0081EEECF513}"/>
                </a:ext>
              </a:extLst>
            </p:cNvPr>
            <p:cNvSpPr>
              <a:spLocks noChangeAspect="1"/>
            </p:cNvSpPr>
            <p:nvPr/>
          </p:nvSpPr>
          <p:spPr>
            <a:xfrm rot="10892241">
              <a:off x="695474" y="1474746"/>
              <a:ext cx="630431" cy="630431"/>
            </a:xfrm>
            <a:prstGeom prst="ellipse">
              <a:avLst/>
            </a:prstGeom>
            <a:noFill/>
            <a:ln w="76200" cmpd="dbl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54" name="フリーフォーム 100 1 1">
              <a:extLst>
                <a:ext uri="{FF2B5EF4-FFF2-40B4-BE49-F238E27FC236}">
                  <a16:creationId xmlns:a16="http://schemas.microsoft.com/office/drawing/2014/main" id="{9E043C54-57AC-07E9-8B11-C1B9A2D34DB9}"/>
                </a:ext>
              </a:extLst>
            </p:cNvPr>
            <p:cNvSpPr/>
            <p:nvPr/>
          </p:nvSpPr>
          <p:spPr>
            <a:xfrm rot="10800000">
              <a:off x="334345" y="1764466"/>
              <a:ext cx="331560" cy="68811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  <p:sp>
          <p:nvSpPr>
            <p:cNvPr id="55" name="フリーフォーム 100 1 1">
              <a:extLst>
                <a:ext uri="{FF2B5EF4-FFF2-40B4-BE49-F238E27FC236}">
                  <a16:creationId xmlns:a16="http://schemas.microsoft.com/office/drawing/2014/main" id="{A0138614-087B-C2A1-91BE-F25B38F1395B}"/>
                </a:ext>
              </a:extLst>
            </p:cNvPr>
            <p:cNvSpPr/>
            <p:nvPr/>
          </p:nvSpPr>
          <p:spPr>
            <a:xfrm rot="10800000">
              <a:off x="1360120" y="1782998"/>
              <a:ext cx="331560" cy="68811"/>
            </a:xfrm>
            <a:custGeom>
              <a:avLst/>
              <a:gdLst>
                <a:gd name="connsiteX0" fmla="*/ 0 w 5780690"/>
                <a:gd name="connsiteY0" fmla="*/ 357725 h 746722"/>
                <a:gd name="connsiteX1" fmla="*/ 336331 w 5780690"/>
                <a:gd name="connsiteY1" fmla="*/ 10884 h 746722"/>
                <a:gd name="connsiteX2" fmla="*/ 735725 w 5780690"/>
                <a:gd name="connsiteY2" fmla="*/ 273642 h 746722"/>
                <a:gd name="connsiteX3" fmla="*/ 1082566 w 5780690"/>
                <a:gd name="connsiteY3" fmla="*/ 746608 h 746722"/>
                <a:gd name="connsiteX4" fmla="*/ 1439918 w 5780690"/>
                <a:gd name="connsiteY4" fmla="*/ 315684 h 746722"/>
                <a:gd name="connsiteX5" fmla="*/ 1755228 w 5780690"/>
                <a:gd name="connsiteY5" fmla="*/ 10884 h 746722"/>
                <a:gd name="connsiteX6" fmla="*/ 2165131 w 5780690"/>
                <a:gd name="connsiteY6" fmla="*/ 315684 h 746722"/>
                <a:gd name="connsiteX7" fmla="*/ 2490952 w 5780690"/>
                <a:gd name="connsiteY7" fmla="*/ 715077 h 746722"/>
                <a:gd name="connsiteX8" fmla="*/ 2890345 w 5780690"/>
                <a:gd name="connsiteY8" fmla="*/ 315684 h 746722"/>
                <a:gd name="connsiteX9" fmla="*/ 3216166 w 5780690"/>
                <a:gd name="connsiteY9" fmla="*/ 373 h 746722"/>
                <a:gd name="connsiteX10" fmla="*/ 3594538 w 5780690"/>
                <a:gd name="connsiteY10" fmla="*/ 326194 h 746722"/>
                <a:gd name="connsiteX11" fmla="*/ 3930869 w 5780690"/>
                <a:gd name="connsiteY11" fmla="*/ 736097 h 746722"/>
                <a:gd name="connsiteX12" fmla="*/ 4351283 w 5780690"/>
                <a:gd name="connsiteY12" fmla="*/ 326194 h 746722"/>
                <a:gd name="connsiteX13" fmla="*/ 4698125 w 5780690"/>
                <a:gd name="connsiteY13" fmla="*/ 373 h 746722"/>
                <a:gd name="connsiteX14" fmla="*/ 5034456 w 5780690"/>
                <a:gd name="connsiteY14" fmla="*/ 389256 h 746722"/>
                <a:gd name="connsiteX15" fmla="*/ 5412828 w 5780690"/>
                <a:gd name="connsiteY15" fmla="*/ 725587 h 746722"/>
                <a:gd name="connsiteX16" fmla="*/ 5780690 w 5780690"/>
                <a:gd name="connsiteY16" fmla="*/ 347215 h 746722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55228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490952 w 5780690"/>
                <a:gd name="connsiteY7" fmla="*/ 715077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34456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36331 w 5780690"/>
                <a:gd name="connsiteY1" fmla="*/ 10884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786759 w 5780690"/>
                <a:gd name="connsiteY5" fmla="*/ 1088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16166 w 5780690"/>
                <a:gd name="connsiteY9" fmla="*/ 373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  <a:gd name="connsiteX0" fmla="*/ 0 w 5780690"/>
                <a:gd name="connsiteY0" fmla="*/ 357725 h 746639"/>
                <a:gd name="connsiteX1" fmla="*/ 388883 w 5780690"/>
                <a:gd name="connsiteY1" fmla="*/ 31905 h 746639"/>
                <a:gd name="connsiteX2" fmla="*/ 735725 w 5780690"/>
                <a:gd name="connsiteY2" fmla="*/ 336704 h 746639"/>
                <a:gd name="connsiteX3" fmla="*/ 1082566 w 5780690"/>
                <a:gd name="connsiteY3" fmla="*/ 746608 h 746639"/>
                <a:gd name="connsiteX4" fmla="*/ 1439918 w 5780690"/>
                <a:gd name="connsiteY4" fmla="*/ 315684 h 746639"/>
                <a:gd name="connsiteX5" fmla="*/ 1818290 w 5780690"/>
                <a:gd name="connsiteY5" fmla="*/ 374 h 746639"/>
                <a:gd name="connsiteX6" fmla="*/ 2165131 w 5780690"/>
                <a:gd name="connsiteY6" fmla="*/ 315684 h 746639"/>
                <a:gd name="connsiteX7" fmla="*/ 2522483 w 5780690"/>
                <a:gd name="connsiteY7" fmla="*/ 704566 h 746639"/>
                <a:gd name="connsiteX8" fmla="*/ 2890345 w 5780690"/>
                <a:gd name="connsiteY8" fmla="*/ 315684 h 746639"/>
                <a:gd name="connsiteX9" fmla="*/ 3258208 w 5780690"/>
                <a:gd name="connsiteY9" fmla="*/ 10884 h 746639"/>
                <a:gd name="connsiteX10" fmla="*/ 3594538 w 5780690"/>
                <a:gd name="connsiteY10" fmla="*/ 326194 h 746639"/>
                <a:gd name="connsiteX11" fmla="*/ 3930869 w 5780690"/>
                <a:gd name="connsiteY11" fmla="*/ 736097 h 746639"/>
                <a:gd name="connsiteX12" fmla="*/ 4351283 w 5780690"/>
                <a:gd name="connsiteY12" fmla="*/ 326194 h 746639"/>
                <a:gd name="connsiteX13" fmla="*/ 4698125 w 5780690"/>
                <a:gd name="connsiteY13" fmla="*/ 373 h 746639"/>
                <a:gd name="connsiteX14" fmla="*/ 5087008 w 5780690"/>
                <a:gd name="connsiteY14" fmla="*/ 389256 h 746639"/>
                <a:gd name="connsiteX15" fmla="*/ 5412828 w 5780690"/>
                <a:gd name="connsiteY15" fmla="*/ 725587 h 746639"/>
                <a:gd name="connsiteX16" fmla="*/ 5780690 w 5780690"/>
                <a:gd name="connsiteY16" fmla="*/ 347215 h 7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0690" h="746639">
                  <a:moveTo>
                    <a:pt x="0" y="357725"/>
                  </a:moveTo>
                  <a:cubicBezTo>
                    <a:pt x="106855" y="191311"/>
                    <a:pt x="266262" y="35408"/>
                    <a:pt x="388883" y="31905"/>
                  </a:cubicBezTo>
                  <a:cubicBezTo>
                    <a:pt x="511504" y="28402"/>
                    <a:pt x="620111" y="217587"/>
                    <a:pt x="735725" y="336704"/>
                  </a:cubicBezTo>
                  <a:cubicBezTo>
                    <a:pt x="851339" y="455821"/>
                    <a:pt x="965201" y="750111"/>
                    <a:pt x="1082566" y="746608"/>
                  </a:cubicBezTo>
                  <a:cubicBezTo>
                    <a:pt x="1199931" y="743105"/>
                    <a:pt x="1317297" y="440056"/>
                    <a:pt x="1439918" y="315684"/>
                  </a:cubicBezTo>
                  <a:cubicBezTo>
                    <a:pt x="1562539" y="191312"/>
                    <a:pt x="1697421" y="374"/>
                    <a:pt x="1818290" y="374"/>
                  </a:cubicBezTo>
                  <a:cubicBezTo>
                    <a:pt x="1939159" y="374"/>
                    <a:pt x="2047766" y="198319"/>
                    <a:pt x="2165131" y="315684"/>
                  </a:cubicBezTo>
                  <a:cubicBezTo>
                    <a:pt x="2282496" y="433049"/>
                    <a:pt x="2401614" y="704566"/>
                    <a:pt x="2522483" y="704566"/>
                  </a:cubicBezTo>
                  <a:cubicBezTo>
                    <a:pt x="2643352" y="704566"/>
                    <a:pt x="2767724" y="431298"/>
                    <a:pt x="2890345" y="315684"/>
                  </a:cubicBezTo>
                  <a:cubicBezTo>
                    <a:pt x="3012966" y="200070"/>
                    <a:pt x="3140843" y="9132"/>
                    <a:pt x="3258208" y="10884"/>
                  </a:cubicBezTo>
                  <a:cubicBezTo>
                    <a:pt x="3375573" y="12636"/>
                    <a:pt x="3482428" y="205325"/>
                    <a:pt x="3594538" y="326194"/>
                  </a:cubicBezTo>
                  <a:cubicBezTo>
                    <a:pt x="3706648" y="447063"/>
                    <a:pt x="3804745" y="736097"/>
                    <a:pt x="3930869" y="736097"/>
                  </a:cubicBezTo>
                  <a:cubicBezTo>
                    <a:pt x="4056993" y="736097"/>
                    <a:pt x="4223407" y="448815"/>
                    <a:pt x="4351283" y="326194"/>
                  </a:cubicBezTo>
                  <a:cubicBezTo>
                    <a:pt x="4479159" y="203573"/>
                    <a:pt x="4575504" y="-10137"/>
                    <a:pt x="4698125" y="373"/>
                  </a:cubicBezTo>
                  <a:cubicBezTo>
                    <a:pt x="4820746" y="10883"/>
                    <a:pt x="4967891" y="268387"/>
                    <a:pt x="5087008" y="389256"/>
                  </a:cubicBezTo>
                  <a:cubicBezTo>
                    <a:pt x="5206125" y="510125"/>
                    <a:pt x="5297214" y="732594"/>
                    <a:pt x="5412828" y="725587"/>
                  </a:cubicBezTo>
                  <a:cubicBezTo>
                    <a:pt x="5528442" y="718580"/>
                    <a:pt x="5658945" y="532897"/>
                    <a:pt x="5780690" y="347215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dirty="0"/>
            </a:p>
          </p:txBody>
        </p:sp>
      </p:grpSp>
      <p:pic>
        <p:nvPicPr>
          <p:cNvPr id="146" name="Picture 145" descr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Pi^{\mu\nu} \ =  \ &#10;\nn&#10;\end{eqnarray}&#10;&#10;&#10;\end{document}&#10;&#10;" title="IguanaTex Bitmap Display">
            <a:extLst>
              <a:ext uri="{FF2B5EF4-FFF2-40B4-BE49-F238E27FC236}">
                <a16:creationId xmlns:a16="http://schemas.microsoft.com/office/drawing/2014/main" id="{3D2EB7DC-53E4-7434-C97F-489CFD80B78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267" y="1095143"/>
            <a:ext cx="1136634" cy="27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483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18">
            <a:extLst>
              <a:ext uri="{FF2B5EF4-FFF2-40B4-BE49-F238E27FC236}">
                <a16:creationId xmlns:a16="http://schemas.microsoft.com/office/drawing/2014/main" id="{9BCE781B-7B4D-4463-AAF3-4D2C4D209578}"/>
              </a:ext>
            </a:extLst>
          </p:cNvPr>
          <p:cNvGrpSpPr/>
          <p:nvPr/>
        </p:nvGrpSpPr>
        <p:grpSpPr>
          <a:xfrm>
            <a:off x="2018694" y="5162631"/>
            <a:ext cx="5080077" cy="509282"/>
            <a:chOff x="500035" y="2487670"/>
            <a:chExt cx="5080077" cy="509282"/>
          </a:xfrm>
        </p:grpSpPr>
        <p:pic>
          <p:nvPicPr>
            <p:cNvPr id="11" name="図 4" descr="\begin{document}&#10;\begin{align*}&#10;\chi_0 \rightarrow \Pi_{\rm vac} \, , \ &#10;\chi_{1,2} \rightarrow 0&#10;\end{align*}&#10;\end{document}">
              <a:extLst>
                <a:ext uri="{FF2B5EF4-FFF2-40B4-BE49-F238E27FC236}">
                  <a16:creationId xmlns:a16="http://schemas.microsoft.com/office/drawing/2014/main" id="{96921F90-B15F-4866-8C8A-2F7CC0424706}"/>
                </a:ext>
              </a:extLst>
            </p:cNvPr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4121" y="2561468"/>
              <a:ext cx="3101975" cy="339951"/>
            </a:xfrm>
            <a:prstGeom prst="rect">
              <a:avLst/>
            </a:prstGeom>
          </p:spPr>
        </p:pic>
        <p:sp>
          <p:nvSpPr>
            <p:cNvPr id="12" name="テキスト ボックス 9">
              <a:extLst>
                <a:ext uri="{FF2B5EF4-FFF2-40B4-BE49-F238E27FC236}">
                  <a16:creationId xmlns:a16="http://schemas.microsoft.com/office/drawing/2014/main" id="{4511426C-AAE5-4999-9864-5962B55B0B20}"/>
                </a:ext>
              </a:extLst>
            </p:cNvPr>
            <p:cNvSpPr txBox="1"/>
            <p:nvPr/>
          </p:nvSpPr>
          <p:spPr>
            <a:xfrm>
              <a:off x="561574" y="2564904"/>
              <a:ext cx="2114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Vanishing B limit: </a:t>
              </a:r>
              <a:endParaRPr lang="ja-JP" altLang="en-US" dirty="0"/>
            </a:p>
          </p:txBody>
        </p:sp>
        <p:sp>
          <p:nvSpPr>
            <p:cNvPr id="13" name="正方形/長方形 15">
              <a:extLst>
                <a:ext uri="{FF2B5EF4-FFF2-40B4-BE49-F238E27FC236}">
                  <a16:creationId xmlns:a16="http://schemas.microsoft.com/office/drawing/2014/main" id="{9052E37E-0DA3-4110-83AA-1F7757B72C43}"/>
                </a:ext>
              </a:extLst>
            </p:cNvPr>
            <p:cNvSpPr/>
            <p:nvPr/>
          </p:nvSpPr>
          <p:spPr>
            <a:xfrm>
              <a:off x="500035" y="2487670"/>
              <a:ext cx="5080077" cy="509282"/>
            </a:xfrm>
            <a:prstGeom prst="rect">
              <a:avLst/>
            </a:prstGeom>
            <a:noFill/>
            <a:ln>
              <a:solidFill>
                <a:srgbClr val="0594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C10C3BB4-8393-4099-9157-FDCEFFD889D8}"/>
              </a:ext>
            </a:extLst>
          </p:cNvPr>
          <p:cNvSpPr txBox="1"/>
          <p:nvPr/>
        </p:nvSpPr>
        <p:spPr>
          <a:xfrm>
            <a:off x="1966916" y="2013134"/>
            <a:ext cx="6174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Two distinct solutions for the Maxwell equation: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BC0CFF55-9445-4AA1-9264-6B3762FFC20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67" y="3103335"/>
            <a:ext cx="4271185" cy="1396876"/>
          </a:xfrm>
          <a:prstGeom prst="rect">
            <a:avLst/>
          </a:prstGeom>
        </p:spPr>
      </p:pic>
      <p:sp>
        <p:nvSpPr>
          <p:cNvPr id="50" name="Arrow: Up 49">
            <a:extLst>
              <a:ext uri="{FF2B5EF4-FFF2-40B4-BE49-F238E27FC236}">
                <a16:creationId xmlns:a16="http://schemas.microsoft.com/office/drawing/2014/main" id="{435D0894-1D15-434C-8A56-5A2DD1D6C588}"/>
              </a:ext>
            </a:extLst>
          </p:cNvPr>
          <p:cNvSpPr/>
          <p:nvPr/>
        </p:nvSpPr>
        <p:spPr bwMode="auto">
          <a:xfrm>
            <a:off x="4794240" y="4574749"/>
            <a:ext cx="448399" cy="369332"/>
          </a:xfrm>
          <a:prstGeom prst="upArrow">
            <a:avLst/>
          </a:prstGeom>
          <a:solidFill>
            <a:srgbClr val="CCFF66"/>
          </a:solidFill>
          <a:ln>
            <a:solidFill>
              <a:srgbClr val="059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79" name="図 7" descr="\begin{document}&#10;\begin{align*}&#10;n = \frac{ \vert \bq \vert }{ \omega }&#10;\end{align*}&#10;\end{document}">
            <a:extLst>
              <a:ext uri="{FF2B5EF4-FFF2-40B4-BE49-F238E27FC236}">
                <a16:creationId xmlns:a16="http://schemas.microsoft.com/office/drawing/2014/main" id="{60567473-F63D-4EA8-B786-2C4BA80984C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719" y="1021946"/>
            <a:ext cx="936104" cy="641261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B3E19DCD-DF4D-4822-868B-F63660D8F925}"/>
              </a:ext>
            </a:extLst>
          </p:cNvPr>
          <p:cNvSpPr txBox="1"/>
          <p:nvPr/>
        </p:nvSpPr>
        <p:spPr>
          <a:xfrm>
            <a:off x="4483897" y="256765"/>
            <a:ext cx="2672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B0F0"/>
                </a:solidFill>
              </a:rPr>
              <a:t>Birefringence</a:t>
            </a:r>
            <a:endParaRPr lang="ja-JP" altLang="en-US" sz="3200" dirty="0">
              <a:solidFill>
                <a:srgbClr val="00B0F0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7A5B01D-A43C-49C1-BC6D-24375D742B4F}"/>
              </a:ext>
            </a:extLst>
          </p:cNvPr>
          <p:cNvSpPr txBox="1"/>
          <p:nvPr/>
        </p:nvSpPr>
        <p:spPr>
          <a:xfrm>
            <a:off x="5819924" y="3801773"/>
            <a:ext cx="6163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Direct consequence of the </a:t>
            </a:r>
            <a:r>
              <a:rPr lang="en-US" altLang="ja-JP" sz="2400" u="sng" dirty="0">
                <a:solidFill>
                  <a:srgbClr val="FF0000"/>
                </a:solidFill>
              </a:rPr>
              <a:t>gauge symmetry</a:t>
            </a:r>
            <a:r>
              <a:rPr lang="en-US" altLang="ja-JP" sz="2400" dirty="0"/>
              <a:t> and the </a:t>
            </a:r>
            <a:r>
              <a:rPr lang="en-US" altLang="ja-JP" sz="2400" u="sng" dirty="0">
                <a:solidFill>
                  <a:srgbClr val="FF0000"/>
                </a:solidFill>
              </a:rPr>
              <a:t>breaking</a:t>
            </a:r>
            <a:r>
              <a:rPr lang="en-US" altLang="ja-JP" sz="2400" u="sng" dirty="0"/>
              <a:t> </a:t>
            </a:r>
            <a:r>
              <a:rPr lang="en-US" altLang="ja-JP" sz="2400" dirty="0"/>
              <a:t>of one spatial rotational symmetry.</a:t>
            </a:r>
            <a:endParaRPr lang="ja-JP" alt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B3C837-BBB4-111B-C0E9-B13E383D12A0}"/>
              </a:ext>
            </a:extLst>
          </p:cNvPr>
          <p:cNvSpPr txBox="1"/>
          <p:nvPr/>
        </p:nvSpPr>
        <p:spPr>
          <a:xfrm>
            <a:off x="9059120" y="527903"/>
            <a:ext cx="3007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hlinkClick r:id="rId6"/>
              </a:rPr>
              <a:t>Cf. KH, Itakura,   1209.2663</a:t>
            </a:r>
            <a:endParaRPr lang="ja-JP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5BE5E5-2E9A-0B4F-9CF7-10BD7AC6A6D5}"/>
              </a:ext>
            </a:extLst>
          </p:cNvPr>
          <p:cNvSpPr txBox="1"/>
          <p:nvPr/>
        </p:nvSpPr>
        <p:spPr>
          <a:xfrm>
            <a:off x="1997767" y="1173104"/>
            <a:ext cx="3190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Definition of refractive index</a:t>
            </a:r>
            <a:endParaRPr kumimoji="1" lang="ja-JP" alt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1589BE-1647-CDB9-BF03-4D285DEBE8C9}"/>
              </a:ext>
            </a:extLst>
          </p:cNvPr>
          <p:cNvSpPr txBox="1"/>
          <p:nvPr/>
        </p:nvSpPr>
        <p:spPr>
          <a:xfrm>
            <a:off x="2457824" y="6138740"/>
            <a:ext cx="7276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Theoretical issues boil down to computation of χ.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241104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2.48969"/>
  <p:tag name="ORIGINALWIDTH" val="50.2437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2&#10;\nn&#10;\end{eqnarray}&#10;&#10;%%%%%%%%%%%%%%%%%%%%%%%%%%%%%%%%%%%%%%%%&#10;\end{document}&#10;%%%%%%%%%%%%%%%%%%%%%%%%%%%%%%%%%%%%%%%%"/>
  <p:tag name="IGUANATEXSIZE" val="50"/>
  <p:tag name="IGUANATEXCURSOR" val="369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11.1736"/>
  <p:tag name="ORIGINALWIDTH" val="1868.766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n_\para^2 \= &#10;\frac{1+\chi_0+\chi_1}{1+\chi_0+\chi_1\cos^2\theta}&#10;\quad \com{\to \ 1}&#10;\nnb&#10;n_\perp^2 \= &#10;\frac{1+\chi_0}{1+\chi_0+\chi_2\sin^2\theta}&#10;\quad \com{\to \ 1}&#10;\nn&#10;\end{eqnarray}&#10;&#10;%%%%%%%%%%%%%%%%%%%%%%%%%%%%%%%%%%%%%%%%&#10;\end{document}&#10;%%%%%%%%%%%%%%%%%%%%%%%%%%%%%%%%%%%%%%%%"/>
  <p:tag name="IGUANATEXSIZE" val="50"/>
  <p:tag name="IGUANATEXCURSOR" val="3847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9843"/>
  <p:tag name="ORIGINALWIDTH" val="1488.56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Onsager's relation: $\zeta_\times = \zeta_\times'$&#10;&#10;&#10;\end{document}&#10;&#10;"/>
  <p:tag name="IGUANATEXSIZE" val="20"/>
  <p:tag name="IGUANATEXCURSOR" val="5985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189.726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green{\delta p_\perp}&#10;\nn&#10;\end{eqnarray}&#10;&#10;%%%%%%%%%%%%%%%%%%%%%%%%%%%%%%%%%%%%%%%%&#10;\end{document}&#10;%%%%%%%%%%%%%%%%%%%%%%%%%%%%%%%%%%%%%%%%"/>
  <p:tag name="IGUANATEXSIZE" val="50"/>
  <p:tag name="IGUANATEXCURSOR" val="3478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8.9839"/>
  <p:tag name="ORIGINALWIDTH" val="296.9629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blue{ \nabla \cdot u_\parallel}&#10;\nn&#10;\end{eqnarray}&#10;&#10;%%%%%%%%%%%%%%%%%%%%%%%%%%%%%%%%%%%%%%%%&#10;\end{document}&#10;%%%%%%%%%%%%%%%%%%%%%%%%%%%%%%%%%%%%%%%%"/>
  <p:tag name="IGUANATEXSIZE" val="50"/>
  <p:tag name="IGUANATEXCURSOR" val="3505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3.4833"/>
  <p:tag name="ORIGINALWIDTH" val="254.2182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blue{ \partial_\perp u_\parallel}&#10;\nn&#10;\end{eqnarray}&#10;&#10;%%%%%%%%%%%%%%%%%%%%%%%%%%%%%%%%%%%%%%%%&#10;\end{document}&#10;%%%%%%%%%%%%%%%%%%%%%%%%%%%%%%%%%%%%%%%%"/>
  <p:tag name="IGUANATEXSIZE" val="50"/>
  <p:tag name="IGUANATEXCURSOR" val="352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470.191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eta \to \eta_{\para,\perp}&#10;\nn&#10;\end{eqnarray}&#10;&#10;&#10;\end{document}&#10;&#10;"/>
  <p:tag name="IGUANATEXSIZE" val="20"/>
  <p:tag name="IGUANATEXCURSOR" val="5979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287.964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blue{ \partial_\perp u_\perp}&#10;\nn&#10;\end{eqnarray}&#10;&#10;%%%%%%%%%%%%%%%%%%%%%%%%%%%%%%%%%%%%%%%%&#10;\end{document}&#10;%%%%%%%%%%%%%%%%%%%%%%%%%%%%%%%%%%%%%%%%"/>
  <p:tag name="IGUANATEXSIZE" val="50"/>
  <p:tag name="IGUANATEXCURSOR" val="352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09.9362"/>
  <p:tag name="ORIGINALWIDTH" val="4040.495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b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&#10;&#10;%%%%%%%%%%%%%%%%%%%%%%%%%%%%%%%%%%%%%%%%%%%%%%%%%%%%%&#10;\begin{document}&#10;&#10;\begin{eqnarray}&#10; \eta^{\mu\nu\rho\sigma}&#10;\= \com{ \eta_{\perp}} %\xout{\frac{1}{2}} \red{1}&#10;  \big( &#10;  \Xi^{\mu\rho} \Xi^{\nu\sigma} &#10;  + \Xi^{\mu\sigma} \Xi^{\nu\rho} &#10;  - \Xi^{\mu\nu} \Xi^{\rho\sigma}  &#10;  \big)&#10;  + 2 \com{ \eta_{\para} }&#10;  \big( \home^\mu \Xi^{\nu(\rho} \home^{\sigma)}&#10;  + \home^\nu \Xi^{\mu(\rho} \home^{\sigma)} &#10;  \big) &#10;\nnb&#10;&amp;&amp; + &#10;\begin{pmatrix}&#10;\Xi^{\mu\nu} &amp; \home^\mu \home^\nu &#10;\end{pmatrix}&#10;\cgd{&#10;\begin{pmatrix}&#10;\zeta_{\perp} &amp; \zeta_{\times} \\&#10;\zeta_{\times}' &amp; \zeta_{\para}&#10;\end{pmatrix}&#10;}&#10;\begin{pmatrix}&#10;\Xi^{\rho\sigma} \\ \home^\rho \home^\sigma&#10;\end{pmatrix}&#10;\nn&#10;\end{eqnarray}&#10;&#10;&#10;\end{document}&#10;&#10;"/>
  <p:tag name="IGUANATEXSIZE" val="20"/>
  <p:tag name="IGUANATEXCURSOR" val="6530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92.98835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\cgd{\Delta}&#10;\nn&#10;\end{eqnarray}&#10;&#10;%%%%%%%%%%%%%%%%%%%%%%%%%%%%%%%%%%%%%%%%&#10;\end{document}&#10;%%%%%%%%%%%%%%%%%%%%%%%%%%%%%%%%%%%%%%%%"/>
  <p:tag name="IGUANATEXSIZE" val="50"/>
  <p:tag name="IGUANATEXCURSOR" val="3694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74.9906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omega&#10;\nn&#10;\end{eqnarray}&#10;&#10;%%%%%%%%%%%%%%%%%%%%%%%%%%%%%%%%%%%%%%%%&#10;\end{document}&#10;%%%%%%%%%%%%%%%%%%%%%%%%%%%%%%%%%%%%%%%%"/>
  <p:tag name="IGUANATEXSIZE" val="50"/>
  <p:tag name="IGUANATEXCURSOR" val="3619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56.99291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k&#10;\nn&#10;\end{eqnarray}&#10;&#10;%%%%%%%%%%%%%%%%%%%%%%%%%%%%%%%%%%%%%%%%&#10;\end{document}&#10;%%%%%%%%%%%%%%%%%%%%%%%%%%%%%%%%%%%%%%%%"/>
  <p:tag name="IGUANATEXSIZE" val="50"/>
  <p:tag name="IGUANATEXCURSOR" val="3614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3.2133"/>
  <p:tag name="ORIGINALWIDTH" val="2576.678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S(p) &#10;%&amp;=&amp; \frac{i}{ \sla D - m + i \epsilon}&#10;%\nn&#10;%\\&#10;&amp;=&amp; i ( \sla D + m) \times i^{-1} \int_0 ^\infty d\tau&#10;e^{ i \tau ( \sla D \sla D - m^2 + i \epsilon)}&#10;\nn&#10;\end{eqnarray}&#10;&#10;%%%%%%%%%%%%%%%%%%%%%%%%%%%%%%%%%%%%%%%%&#10;\end{document}&#10;%%%%%%%%%%%%%%%%%%%%%%%%%%%%%%%%%%%%%%%%"/>
  <p:tag name="IGUANATEXSIZE" val="50"/>
  <p:tag name="IGUANATEXCURSOR" val="3743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1.961"/>
  <p:tag name="ORIGINALWIDTH" val="2431.196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e \to e+ \delta e (x), \quad &#10; {u^\mu } \to u^\mu  + \delta {u^\mu }(x) ,&#10;\label{don01}&#10; \nnb&#10; &amp;&amp;&#10;{B^\mu } \to B^\mu  + \delta {B^\mu } (x), \quad &#10;%{\mkern 1mu} B = {  B} + \delta B\\&#10;{S^{\mu \nu }} \to { S^{\mu \nu }} + \delta {S^{\mu \nu }} (x) &#10;\nn&#10;\end{eqnarray}&#10;&#10;&#10;\end{document}&#10;&#10;"/>
  <p:tag name="IGUANATEXSIZE" val="20"/>
  <p:tag name="IGUANATEXCURSOR" val="6049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6.1379"/>
  <p:tag name="ORIGINALWIDTH" val="1688.039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\begin{pmatrix} &#10;\cdot &amp; \cdot &amp;\cdot &amp; \cdot &amp; \cdot &amp; \cdot&#10;\\&#10;\cdot &amp; \cdot &amp;\cdot &amp; \cdot &amp; \cdot &amp; \cdot&#10;\\&#10;\cdot &amp; \cdot &amp;\cdot &amp; \cdot &amp; \cdot &amp; \cdot&#10;\\&#10;\cdot &amp; \cdot &amp;\cdot &amp; \cdot &amp; \cdot &amp; \cdot&#10;\\&#10;\cdot &amp; \cdot &amp;\cdot &amp; \cdot &amp; \cdot &amp; \cdot&#10;\\&#10;\cdot &amp; \cdot &amp;\cdot &amp; \cdot &amp; \cdot &amp; \cdot &#10;\end{pmatrix} &#10;\begin{pmatrix}&#10;\delta u_y \\   \delta B_y \\ \delta S_x \\ \delta S_z \\&#10;\cdot \\ \cdot&#10;\end{pmatrix} &#10;= 0 \nn&#10;\end{eqnarray}&#10;&#10;&#10;\end{document}&#10;&#10;"/>
  <p:tag name="IGUANATEXSIZE" val="20"/>
  <p:tag name="IGUANATEXCURSOR" val="6256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3.4833"/>
  <p:tag name="ORIGINALWIDTH" val="731.1586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delta e^2 , \delta e \delta u^\mu, \dots&#10;\nn&#10;\end{eqnarray}&#10;&#10;&#10;\end{document}&#10;&#10;"/>
  <p:tag name="IGUANATEXSIZE" val="20"/>
  <p:tag name="IGUANATEXCURSOR" val="599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theta&#10;\nn&#10;\end{eqnarray}&#10;&#10;&#10;\end{document}&#10;&#10;"/>
  <p:tag name="IGUANATEXSIZE" val="20"/>
  <p:tag name="IGUANATEXCURSOR" val="5977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56.9929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lue{k}&#10;\nn&#10;\end{eqnarray}&#10;&#10;&#10;\end{document}&#10;&#10;"/>
  <p:tag name="IGUANATEXSIZE" val="20"/>
  <p:tag name="IGUANATEXCURSOR" val="5978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.2179"/>
  <p:tag name="ORIGINALWIDTH" val="1556.805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omega = \pm v k - i \Gamma k^2 &#10;+ O(\frac{k^n}{\cos^n\theta})&#10;\nn&#10;\end{eqnarray}&#10;&#10;&#10;\end{document}&#10;&#10;"/>
  <p:tag name="IGUANATEXSIZE" val="20"/>
  <p:tag name="IGUANATEXCURSOR" val="598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8.4665"/>
  <p:tag name="ORIGINALWIDTH" val="3496.81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cgd{Small cosine expansion }  &#10;$\quad \not = \quad$ Small k expansion (Dotted lines)&#10;&#10;\com{Without any expansion}&#10;&#10;&#10;\end{document}&#10;&#10;"/>
  <p:tag name="IGUANATEXSIZE" val="20"/>
  <p:tag name="IGUANATEXCURSOR" val="6038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1.4099"/>
  <p:tag name="ORIGINALWIDTH" val="3490.06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omega_+  \= - i k^2 \rho'_\parallel&#10;- i \Big( ( \rho'_\perp - \rho'_\para) k^2&#10;+ \frac{v_A^2}{\eta'_\perp - \rho'_\para} \Big)&#10;\cos^2\theta+\order(\cos^4\theta) , &#10;\nnb&#10;\omega_- \=&#10;- i k^2 \eta'_\perp&#10;- i \Big( (\eta'_\para - \eta'_\perp) k^2&#10;-\frac{ v_A^2}{\eta'_\perp- \rho'_\para}\Big)\cos^2\theta+\order(\cos^4\theta)&#10;%,\quad |\cos\theta| &lt; \hat{k} &#10;\nn&#10;\end{eqnarray}&#10;&#10;&#10;\end{document}&#10;&#10;"/>
  <p:tag name="IGUANATEXSIZE" val="20"/>
  <p:tag name="IGUANATEXCURSOR" val="5979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0.7312"/>
  <p:tag name="ORIGINALWIDTH" val="935.133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{\rm For} \quad |\cos\theta| &lt; \hat{k} :&#10;\nn&#10;\end{eqnarray}&#10;&#10;&#10;\end{document}&#10;&#10;"/>
  <p:tag name="IGUANATEXSIZE" val="20"/>
  <p:tag name="IGUANATEXCURSOR" val="601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3.967"/>
  <p:tag name="ORIGINALWIDTH" val="3485.56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cgd{Small cosine expansion }  &#10;$\quad \not  \leftrightarrow \quad$ Dotted lines: Small k expansion&#10;&#10;\com{Without any expansion}&#10;&#10;&#10;\end{document}&#10;&#10;"/>
  <p:tag name="IGUANATEXSIZE" val="20"/>
  <p:tag name="IGUANATEXCURSOR" val="607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2118"/>
  <p:tag name="ORIGINALWIDTH" val="2290.964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i \Pi^{\mu\nu} = e^2 \int \frac{d^4 p}{(2\pi)^4} &#10;\tr[ \gam^\mu S_A(p) \gam^\nu S_A(p-q)]&#10;\nn&#10;\end{eqnarray}&#10;&#10;%%%%%%%%%%%%%%%%%%%%%%%%%%%%%%%%%%%%%%%%&#10;\end{document}&#10;%%%%%%%%%%%%%%%%%%%%%%%%%%%%%%%%%%%%%%%%"/>
  <p:tag name="IGUANATEXSIZE" val="50"/>
  <p:tag name="IGUANATEXCURSOR" val="3777"/>
  <p:tag name="TRANSPARENCY" val="True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99.4001"/>
  <p:tag name="ORIGINALWIDTH" val="1526.059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\omega \= -   i \Gamma_\perp - i  \frac{\gam_\perp}{h} k_\perp^2 &#10;\nnb&#10;\omega \= -   i \Gamma_\para &#10;- i  \frac{ (\gam_\para - \xi)^2 }{h \gam_\para} k_\para^2&#10;\nnb&#10;\omega \=   - i  \Gamma_\para - i  w_3 k^2&#10;\nn&#10;\end{eqnarray}&#10;&#10;&#10;\end{document}&#10;&#10;"/>
  <p:tag name="IGUANATEXSIZE" val="20"/>
  <p:tag name="IGUANATEXCURSOR" val="6019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5.7105"/>
  <p:tag name="ORIGINALWIDTH" val="716.1605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&#10;\begin{eqnarray} &#10;\omega \= -   i \Gamma_\perp  &#10;\nnb&#10;\omega \= -   i \Gamma_\para  &#10;\nn&#10;\end{eqnarray}&#10;&#10;&#10;\end{document}&#10;&#10;"/>
  <p:tag name="IGUANATEXSIZE" val="20"/>
  <p:tag name="IGUANATEXCURSOR" val="5999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3.4646"/>
  <p:tag name="ORIGINALWIDTH" val="1721.035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$\Gamma_{\para,\perp} = \frac{8}{\chi}\gam_{\para,\perp}$&#10;&#10;Spin susceptibility: $S^{\mu\nu} = \chi \mu^{\mu\nu}$&#10; &#10;&#10;\end{document}&#10;&#10;"/>
  <p:tag name="IGUANATEXSIZE" val="20"/>
  <p:tag name="IGUANATEXCURSOR" val="6050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.4807"/>
  <p:tag name="ORIGINALWIDTH" val="993.6257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 \Sigma^{\mu\a\b}  &#10;= - 2 \Theta^{[\mu\nu]}&#10;\nn&#10;\end{eqnarray}&#10;&#10;&#10;\end{document}&#10;&#10;"/>
  <p:tag name="IGUANATEXSIZE" val="20"/>
  <p:tag name="IGUANATEXCURSOR" val="5948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2.9547"/>
  <p:tag name="ORIGINALWIDTH" val="2431.196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w_3 &#10;\= \frac{(\gam'_\para - \xi')^2}{\gam'_\para} &#10; \frac{ 1 - v_A^2 \cos^2 \theta}{1-v_A^2} &#10;+ 4 \xi' \frac{\sin^2 \theta }{1-v_A^2} &#10;\nn&#10;\end{eqnarray}&#10;&#10;&#10;\end{document}&#10;&#10;"/>
  <p:tag name="IGUANATEXSIZE" val="20"/>
  <p:tag name="IGUANATEXCURSOR" val="5953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479.190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h =  \hat \bp \cdot  \bsig &#10;\nn&#10;\end{eqnarray}&#10;&#10;&#10;\end{document}&#10;&#10;"/>
  <p:tag name="IGUANATEXSIZE" val="20"/>
  <p:tag name="IGUANATEXCURSOR" val="598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092.988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mu_A = (\mu_R - \mu_L)/2 , \quad &#10;\mu= (\mu_R + \mu_L)/2&#10;\nn&#10;\end{eqnarray}&#10;&#10;&#10;\end{document}&#10;&#10;"/>
  <p:tag name="IGUANATEXSIZE" val="20"/>
  <p:tag name="IGUANATEXCURSOR" val="6019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722.9096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j_{\rm CME}\propto \mu_A \bB&#10;\nn&#10;\end{eqnarray}&#10;&#10;&#10;\end{document}&#10;&#10;"/>
  <p:tag name="IGUANATEXSIZE" val="20"/>
  <p:tag name="IGUANATEXCURSOR" val="599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761.1549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j_{\rm CVE} \propto \mu \mu_A  {\bm \omega}&#10;\nn&#10;\end{eqnarray}&#10;&#10;&#10;\end{document}&#10;&#10;"/>
  <p:tag name="IGUANATEXSIZE" val="20"/>
  <p:tag name="IGUANATEXCURSOR" val="5997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1415.82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egin{pmatrix}&#10;\gray{-m} &amp; \cgd{p_\mu} \com{\sigma^\mu} \\&#10;\cgd{ p_\mu} \com{ \bar \sigma^\mu} &amp; \gray{ - m }&#10;\end{pmatrix}&#10;\begin{pmatrix}&#10;\psi_\gr{L} \\ \psi_\gr{R}&#10;\end{pmatrix} =0&#10;\nn&#10;\end{eqnarray}&#10;&#10;&#10;\end{document}&#10;&#10;"/>
  <p:tag name="IGUANATEXSIZE" val="20"/>
  <p:tag name="IGUANATEXCURSOR" val="6138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.74016"/>
  <p:tag name="ORIGINALWIDTH" val="65.9917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p&#10;\nn&#10;\end{eqnarray}&#10;&#10;%%%%%%%%%%%%%%%%%%%%%%%%%%%%%%%%%%%%%%%%&#10;\end{document}&#10;%%%%%%%%%%%%%%%%%%%%%%%%%%%%%%%%%%%%%%%%"/>
  <p:tag name="IGUANATEXSIZE" val="50"/>
  <p:tag name="IGUANATEXCURSOR" val="3692"/>
  <p:tag name="TRANSPARENCY" val="True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.74016"/>
  <p:tag name="ORIGINALWIDTH" val="51.7435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q&#10;\nn&#10;\end{eqnarray}&#10;&#10;&#10;\end{document}&#10;&#10;"/>
  <p:tag name="IGUANATEXSIZE" val="20"/>
  <p:tag name="IGUANATEXCURSOR" val="5972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7.48779"/>
  <p:tag name="ORIGINALWIDTH" val="58.49268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ar q&#10;\nn&#10;\end{eqnarray}&#10;&#10;&#10;\end{document}&#10;&#10;"/>
  <p:tag name="IGUANATEXSIZE" val="20"/>
  <p:tag name="IGUANATEXCURSOR" val="5976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.74016"/>
  <p:tag name="ORIGINALWIDTH" val="51.7435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q&#10;\nn&#10;\end{eqnarray}&#10;&#10;&#10;\end{document}&#10;&#10;"/>
  <p:tag name="IGUANATEXSIZE" val="20"/>
  <p:tag name="IGUANATEXCURSOR" val="5972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7.48779"/>
  <p:tag name="ORIGINALWIDTH" val="58.49268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bar q&#10;\nn&#10;\end{eqnarray}&#10;&#10;&#10;\end{document}&#10;&#10;"/>
  <p:tag name="IGUANATEXSIZE" val="20"/>
  <p:tag name="IGUANATEXCURSOR" val="5976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834.6457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j^0 = C_A \frac{1}{2} {\bm \omega} \cdot \bB&#10;\nn&#10;\end{eqnarray}&#10;&#10;&#10;\end{document}&#10;&#10;"/>
  <p:tag name="IGUANATEXSIZE" val="20"/>
  <p:tag name="IGUANATEXCURSOR" val="598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1.2298"/>
  <p:tag name="ORIGINALWIDTH" val="3198.35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Charge-dependent energy shift: &#10;$\Delta E = {\bm S} \cdot {\bm \omega}&#10;=  \big( \pm \frac12 \hat \bB \big)\cdot {\bm \omega}$&#10;&#10;&#10;\end{document}&#10;&#10;"/>
  <p:tag name="IGUANATEXSIZE" val="20"/>
  <p:tag name="IGUANATEXCURSOR" val="5987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1337.08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Landau degeneracy: $\frac{|eB|}{2\pi}$&#10;&#10;&#10;\end{document}&#10;&#10;"/>
  <p:tag name="IGUANATEXSIZE" val="20"/>
  <p:tag name="IGUANATEXCURSOR" val="5990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1931.009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j^0 = C_A \big( \frac{1}{2} \cgd{-1} \big) {\bm \omega} \cdot \bB&#10;= \cgd{-} C_A \frac{1}{2} {\bm \omega} \cdot \bB&#10;\nn&#10;\end{eqnarray}&#10;&#10;&#10;\end{document}&#10;&#10;"/>
  <p:tag name="IGUANATEXSIZE" val="20"/>
  <p:tag name="IGUANATEXCURSOR" val="6006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699.288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lg n| M_{\rm kin} | n \rg = - \sgn(eB) (2n +1)&#10;\nn&#10;\end{eqnarray}&#10;&#10;&#10;\end{document}&#10;&#10;"/>
  <p:tag name="IGUANATEXSIZE" val="20"/>
  <p:tag name="IGUANATEXCURSOR" val="599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.2354"/>
  <p:tag name="ORIGINALWIDTH" val="2414.698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\begin{document}&#10;&#10;Kinetic momentum $\not =$ Canonical momentum&#10; &#10;&#10;&#10;\end{document}&#10;&#10;"/>
  <p:tag name="IGUANATEXSIZE" val="20"/>
  <p:tag name="IGUANATEXCURSOR" val="5952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.74016"/>
  <p:tag name="ORIGINALWIDTH" val="275.9655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p-q&#10;\nn&#10;\end{eqnarray}&#10;&#10;%%%%%%%%%%%%%%%%%%%%%%%%%%%%%%%%%%%%%%%%&#10;\end{document}&#10;%%%%%%%%%%%%%%%%%%%%%%%%%%%%%%%%%%%%%%%%"/>
  <p:tag name="IGUANATEXSIZE" val="50"/>
  <p:tag name="IGUANATEXCURSOR" val="3694"/>
  <p:tag name="TRANSPARENCY" val="True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782.902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[x^i ,p_{\rm can}^j] = i  \delta^{ij}&#10;\nn&#10;\end{eqnarray}&#10;&#10;&#10;\end{document}&#10;&#10;"/>
  <p:tag name="IGUANATEXSIZE" val="20"/>
  <p:tag name="IGUANATEXCURSOR" val="5987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.2179"/>
  <p:tag name="ORIGINALWIDTH" val="1280.09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p_{\rm kin} = \frac{1}{m} \frac{d x}{dt} &#10;= - i [ x,H ]&#10;\nn&#10;\end{eqnarray}&#10;&#10;&#10;\end{document}&#10;&#10;"/>
  <p:tag name="IGUANATEXSIZE" val="20"/>
  <p:tag name="IGUANATEXCURSOR" val="602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.74016"/>
  <p:tag name="ORIGINALWIDTH" val="51.74354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q&#10;\nn&#10;\end{eqnarray}&#10;&#10;%%%%%%%%%%%%%%%%%%%%%%%%%%%%%%%%%%%%%%%%&#10;\end{document}&#10;%%%%%%%%%%%%%%%%%%%%%%%%%%%%%%%%%%%%%%%%"/>
  <p:tag name="IGUANATEXSIZE" val="50"/>
  <p:tag name="IGUANATEXCURSOR" val="3692"/>
  <p:tag name="TRANSPARENCY" val="True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4.7094"/>
  <p:tag name="ORIGINALWIDTH" val="640.4199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&amp;&amp;&#10;\gamma \to (f \bar f)_B&#10;\nnb&#10;&amp;&amp;&#10;\gamma^\ast \to (f \bar f)_B&#10;\nn&#10;\end{eqnarray}&#10;&#10;%%%%%%%%%%%%%%%%%%%%%%%%%%%%%%%%%%%%%%%%&#10;\end{document}&#10;%%%%%%%%%%%%%%%%%%%%%%%%%%%%%%%%%%%%%%%%"/>
  <p:tag name="IGUANATEXSIZE" val="50"/>
  <p:tag name="IGUANATEXCURSOR" val="3725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855.6431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|\M|^2 \sim \order(\alpha_{\rm EM})&#10;\nn&#10;\end{eqnarray}&#10;&#10;%%%%%%%%%%%%%%%%%%%%%%%%%%%%%%%%%%%%%%%%&#10;\end{document}&#10;%%%%%%%%%%%%%%%%%%%%%%%%%%%%%%%%%%%%%%%%"/>
  <p:tag name="IGUANATEXSIZE" val="50"/>
  <p:tag name="IGUANATEXCURSOR" val="3691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855.6431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|\M|^2 \sim \order(\alpha_{\rm EM}^2)&#10;\nn&#10;\end{eqnarray}&#10;&#10;%%%%%%%%%%%%%%%%%%%%%%%%%%%%%%%%%%%%%%%%&#10;\end{document}&#10;%%%%%%%%%%%%%%%%%%%%%%%%%%%%%%%%%%%%%%%%"/>
  <p:tag name="IGUANATEXSIZE" val="50"/>
  <p:tag name="IGUANATEXCURSOR" val="3727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19.985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\com{\ell^-}&#10;\nn&#10;\end{eqnarray}&#10;&#10;%%%%%%%%%%%%%%%%%%%%%%%%%%%%%%%%%%%%%%%%&#10;\end{document}&#10;%%%%%%%%%%%%%%%%%%%%%%%%%%%%%%%%%%%%%%%%"/>
  <p:tag name="IGUANATEXSIZE" val="50"/>
  <p:tag name="IGUANATEXCURSOR" val="370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143.2321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{\rm Im}&#10;\nn&#10;\end{eqnarray}&#10;&#10;%%%%%%%%%%%%%%%%%%%%%%%%%%%%%%%%%%%%%%%%&#10;\end{document}&#10;%%%%%%%%%%%%%%%%%%%%%%%%%%%%%%%%%%%%%%%%"/>
  <p:tag name="IGUANATEXSIZE" val="50"/>
  <p:tag name="IGUANATEXCURSOR" val="3699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59.2426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\cgd{\bar \nu}&#10;\nn&#10;\end{eqnarray}&#10;&#10;%%%%%%%%%%%%%%%%%%%%%%%%%%%%%%%%%%%%%%%%&#10;\end{document}&#10;%%%%%%%%%%%%%%%%%%%%%%%%%%%%%%%%%%%%%%%%"/>
  <p:tag name="IGUANATEXSIZE" val="50"/>
  <p:tag name="IGUANATEXCURSOR" val="3701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300.7124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S = 0&#10;\nn&#10;\end{eqnarray}&#10;&#10;%%%%%%%%%%%%%%%%%%%%%%%%%%%%%%%%%%%%%%%%&#10;\end{document}&#10;%%%%%%%%%%%%%%%%%%%%%%%%%%%%%%%%%%%%%%%%"/>
  <p:tag name="IGUANATEXSIZE" val="50"/>
  <p:tag name="IGUANATEXCURSOR" val="369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458.1927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S_\ell = \pm \frac12&#10;\nn&#10;\end{eqnarray}&#10;&#10;%%%%%%%%%%%%%%%%%%%%%%%%%%%%%%%%%%%%%%%%&#10;\end{document}&#10;%%%%%%%%%%%%%%%%%%%%%%%%%%%%%%%%%%%%%%%%"/>
  <p:tag name="IGUANATEXSIZE" val="50"/>
  <p:tag name="IGUANATEXCURSOR" val="3711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472.4409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S_{\bar \nu} = \mp \frac12&#10;\nn&#10;\end{eqnarray}&#10;&#10;%%%%%%%%%%%%%%%%%%%%%%%%%%%%%%%%%%%%%%%%&#10;\end{document}&#10;%%%%%%%%%%%%%%%%%%%%%%%%%%%%%%%%%%%%%%%%"/>
  <p:tag name="IGUANATEXSIZE" val="50"/>
  <p:tag name="IGUANATEXCURSOR" val="3703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452.9434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h_\ell = \pm \frac12&#10;\nn&#10;\end{eqnarray}&#10;&#10;%%%%%%%%%%%%%%%%%%%%%%%%%%%%%%%%%%%%%%%%&#10;\end{document}&#10;%%%%%%%%%%%%%%%%%%%%%%%%%%%%%%%%%%%%%%%%"/>
  <p:tag name="IGUANATEXSIZE" val="50"/>
  <p:tag name="IGUANATEXCURSOR" val="369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466.4417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h_{\bar \nu} = \pm \frac12&#10;\nn&#10;\end{eqnarray}&#10;&#10;%%%%%%%%%%%%%%%%%%%%%%%%%%%%%%%%%%%%%%%%&#10;\end{document}&#10;%%%%%%%%%%%%%%%%%%%%%%%%%%%%%%%%%%%%%%%%"/>
  <p:tag name="IGUANATEXSIZE" val="50"/>
  <p:tag name="IGUANATEXCURSOR" val="3703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.4672"/>
  <p:tag name="ORIGINALWIDTH" val="1594.301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\begin{array}{ll}&#10;\pi^- \to \mu^- \bar \nu_\mu &amp; 99.9877 \ \%&#10;\\&#10;\pi^- \to e^- \bar \nu_e &amp; 10.23 \times 10^{-4} \ \% &#10;\end{array}&#10;\nn&#10;\end{eqnarray}&#10;&#10;%%%%%%%%%%%%%%%%%%%%%%%%%%%%%%%%%%%%%%%%&#10;\end{document}&#10;%%%%%%%%%%%%%%%%%%%%%%%%%%%%%%%%%%%%%%%%"/>
  <p:tag name="IGUANATEXSIZE" val="50"/>
  <p:tag name="IGUANATEXCURSOR" val="3821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7.24032"/>
  <p:tag name="ORIGINALWIDTH" val="141.732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\pi^-&#10;\nn&#10;\end{eqnarray}&#10;&#10;%%%%%%%%%%%%%%%%%%%%%%%%%%%%%%%%%%%%%%%%&#10;\end{document}&#10;%%%%%%%%%%%%%%%%%%%%%%%%%%%%%%%%%%%%%%%%"/>
  <p:tag name="IGUANATEXSIZE" val="50"/>
  <p:tag name="IGUANATEXCURSOR" val="3696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57.705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S_\gam = 0&#10;\nn&#10;\end{eqnarray}&#10;&#10;%%%%%%%%%%%%%%%%%%%%%%%%%%%%%%%%%%%%%%%%&#10;\end{document}&#10;%%%%%%%%%%%%%%%%%%%%%%%%%%%%%%%%%%%%%%%%"/>
  <p:tag name="IGUANATEXSIZE" val="50"/>
  <p:tag name="IGUANATEXCURSOR" val="3697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531.6835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S_{\ell^-} = - \frac12&#10;\nn&#10;\end{eqnarray}&#10;&#10;%%%%%%%%%%%%%%%%%%%%%%%%%%%%%%%%%%%%%%%%&#10;\end{document}&#10;%%%%%%%%%%%%%%%%%%%%%%%%%%%%%%%%%%%%%%%%"/>
  <p:tag name="IGUANATEXSIZE" val="50"/>
  <p:tag name="IGUANATEXCURSOR" val="369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1661.792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[ q^2 g^{\mu\nu} - q^\mu q^\nu - \cgd{ \Pi^{\mu\nu} }] &#10;A_\nu (q) =0&#10;\nn&#10;\end{eqnarray}&#10;&#10;%%%%%%%%%%%%%%%%%%%%%%%%%%%%%%%%%%%%%%%%&#10;\end{document}&#10;%%%%%%%%%%%%%%%%%%%%%%%%%%%%%%%%%%%%%%%%"/>
  <p:tag name="IGUANATEXSIZE" val="50"/>
  <p:tag name="IGUANATEXCURSOR" val="3728"/>
  <p:tag name="TRANSPARENCY" val="True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528.684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S_{\ell^+} = + \frac12&#10;\nn&#10;\end{eqnarray}&#10;&#10;%%%%%%%%%%%%%%%%%%%%%%%%%%%%%%%%%%%%%%%%&#10;\end{document}&#10;%%%%%%%%%%%%%%%%%%%%%%%%%%%%%%%%%%%%%%%%"/>
  <p:tag name="IGUANATEXSIZE" val="50"/>
  <p:tag name="IGUANATEXCURSOR" val="370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526.4341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h_{\ell^-} = - \frac12&#10;\nn&#10;\end{eqnarray}&#10;&#10;%%%%%%%%%%%%%%%%%%%%%%%%%%%%%%%%%%%%%%%%&#10;\end{document}&#10;%%%%%%%%%%%%%%%%%%%%%%%%%%%%%%%%%%%%%%%%"/>
  <p:tag name="IGUANATEXSIZE" val="50"/>
  <p:tag name="IGUANATEXCURSOR" val="3701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523.4346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h_{\ell^+} = - \frac12&#10;\nn&#10;\end{eqnarray}&#10;&#10;%%%%%%%%%%%%%%%%%%%%%%%%%%%%%%%%%%%%%%%%&#10;\end{document}&#10;%%%%%%%%%%%%%%%%%%%%%%%%%%%%%%%%%%%%%%%%"/>
  <p:tag name="IGUANATEXSIZE" val="50"/>
  <p:tag name="IGUANATEXCURSOR" val="3705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245.594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Superposition of ($\pm,L$)&#10;&#10;%%%%%%%%%%%%%%%%%%%%%%%%%%%%%%%%%%%%%%%%&#10;\end{document}&#10;%%%%%%%%%%%%%%%%%%%%%%%%%%%%%%%%%%%%%%%%"/>
  <p:tag name="IGUANATEXSIZE" val="50"/>
  <p:tag name="IGUANATEXCURSOR" val="3698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6.4605"/>
  <p:tag name="ORIGINALWIDTH" val="1406.074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\frac{N_{\mu^+ \mu^-}}{N_{e^+e^-}} &#10;\propto \frac{m_\mu^2}{ m_e^2} \sim 4.4 \times 10^{4}&#10;\nn&#10;\end{eqnarray}&#10;&#10;%%%%%%%%%%%%%%%%%%%%%%%%%%%%%%%%%%%%%%%%&#10;\end{document}&#10;%%%%%%%%%%%%%%%%%%%%%%%%%%%%%%%%%%%%%%%%"/>
  <p:tag name="IGUANATEXSIZE" val="50"/>
  <p:tag name="IGUANATEXCURSOR" val="3778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04.724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rho(s)&#10;\nn&#10;\end{eqnarray}&#10;&#10;&#10;\end{document}&#10;&#10;"/>
  <p:tag name="IGUANATEXSIZE" val="20"/>
  <p:tag name="IGUANATEXCURSOR" val="5978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46.49417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s&#10;\nn&#10;\end{eqnarray}&#10;&#10;&#10;\end{document}&#10;&#10;"/>
  <p:tag name="IGUANATEXSIZE" val="20"/>
  <p:tag name="IGUANATEXCURSOR" val="5972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1.73976"/>
  <p:tag name="ORIGINALWIDTH" val="101.9872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eta_c&#10;\nn&#10;\end{eqnarray}&#10;&#10;&#10;\end{document}&#10;&#10;"/>
  <p:tag name="IGUANATEXSIZE" val="20"/>
  <p:tag name="IGUANATEXCURSOR" val="5977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659.9175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J/\psi(S_z=0)&#10;\nn&#10;\end{eqnarray}&#10;&#10;&#10;\end{document}&#10;&#10;"/>
  <p:tag name="IGUANATEXSIZE" val="20"/>
  <p:tag name="IGUANATEXCURSOR" val="5983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2175"/>
  <p:tag name="ORIGINALWIDTH" val="710.9111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la}{\slashed}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\newcommand{\nn}{{\nonumber}}&#10;&#10;%%%%%%%%%%%%%%%%%%%%%%%%%%%%%%%%%%%%%%%%&#10;\begin{document}&#10;%%%%%%%%%%%%%%%%%%%%%%%%%%%%%%%%%%%%%%%%&#10;&#10;\begin{eqnarray} &#10;\sim \log \frac{\Lambda}{\Lambda-d\Lambda}&#10;\nn&#10;\end{eqnarray}&#10;&#10;%%%%%%%%%%%%%%%%%%%%%%%%%%%%%%%%%%%%%%%%&#10;\end{document}&#10;%%%%%%%%%%%%%%%%%%%%%%%%%%%%%%%%%%%%%%%%"/>
  <p:tag name="IGUANATEXSIZE" val="50"/>
  <p:tag name="IGUANATEXCURSOR" val="1308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.4841"/>
  <p:tag name="ORIGINALWIDTH" val="557.180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q_\mu \Pi^{\mu\nu} =0&#10;\nn&#10;\end{eqnarray}&#10;&#10;%%%%%%%%%%%%%%%%%%%%%%%%%%%%%%%%%%%%%%%%&#10;\end{document}&#10;%%%%%%%%%%%%%%%%%%%%%%%%%%%%%%%%%%%%%%%%"/>
  <p:tag name="IGUANATEXSIZE" val="50"/>
  <p:tag name="IGUANATEXCURSOR" val="371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3.4646"/>
  <p:tag name="ORIGINALWIDTH" val="1230.596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la}{\slashed}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\newcommand{\nn}{{\nonumber}}&#10;&#10;%%%%%%%%%%%%%%%%%%%%%%%%%%%%%%%%%%%%%%%%&#10;\begin{document}&#10;%%%%%%%%%%%%%%%%%%%%%%%%%%%%%%%%%%%%%%%%&#10;&#10;\begin{eqnarray}&#10;\int^{\epsilon_F} \!\! \frac{d\epsilon}{\epsilon}&#10;\sim \com{-} \log \frac{\Lambda}{\Lambda-d\Lambda}&#10;\nn&#10;\end{eqnarray}&#10;&#10;%%%%%%%%%%%%%%%%%%%%%%%%%%%%%%%%%%%%%%%%&#10;\end{document}&#10;%%%%%%%%%%%%%%%%%%%%%%%%%%%%%%%%%%%%%%%%"/>
  <p:tag name="IGUANATEXSIZE" val="50"/>
  <p:tag name="IGUANATEXCURSOR" val="130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1175.85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la}{\slashed}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\newcommand{\nn}{{\nonumber}}&#10;&#10;%%%%%%%%%%%%%%%%%%%%%%%%%%%%%%%%%%%%%%%%&#10;\begin{document}&#10;%%%%%%%%%%%%%%%%%%%%%%%%%%%%%%%%%%%%%%%%&#10;&#10;\begin{eqnarray}&#10; \int_{\epsilon_F} \!\! \frac{d\epsilon}{\epsilon}&#10;\sim \cgd{+} \log \frac{\Lambda}{\Lambda-d\Lambda}&#10;\nn&#10;\end{eqnarray}&#10;&#10;%%%%%%%%%%%%%%%%%%%%%%%%%%%%%%%%%%%%%%%%&#10;\end{document}&#10;%%%%%%%%%%%%%%%%%%%%%%%%%%%%%%%%%%%%%%%%"/>
  <p:tag name="IGUANATEXSIZE" val="50"/>
  <p:tag name="IGUANATEXCURSOR" val="130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.4841"/>
  <p:tag name="ORIGINALWIDTH" val="564.679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T^{\mu\nu} = 0&#10;\nn&#10;\end{eqnarray}&#10;&#10;&#10;\end{document}&#10;&#10;"/>
  <p:tag name="IGUANATEXSIZE" val="20"/>
  <p:tag name="IGUANATEXCURSOR" val="5943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74.9906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omega&#10;\nn&#10;\end{eqnarray}&#10;&#10;%%%%%%%%%%%%%%%%%%%%%%%%%%%%%%%%%%%%%%%%&#10;\end{document}&#10;%%%%%%%%%%%%%%%%%%%%%%%%%%%%%%%%%%%%%%%%"/>
  <p:tag name="IGUANATEXSIZE" val="50"/>
  <p:tag name="IGUANATEXCURSOR" val="3619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56.99291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k&#10;\nn&#10;\end{eqnarray}&#10;&#10;%%%%%%%%%%%%%%%%%%%%%%%%%%%%%%%%%%%%%%%%&#10;\end{document}&#10;%%%%%%%%%%%%%%%%%%%%%%%%%%%%%%%%%%%%%%%%"/>
  <p:tag name="IGUANATEXSIZE" val="50"/>
  <p:tag name="IGUANATEXCURSOR" val="3614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71.9535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%%%%%%%%%%%%%%%%%%%%%%%%%%%%%%%%%%%%%%%%&#10;\begin{document}&#10;%%%%%%%%%%%%%%%%%%%%%%%%%%%%%%%%%%%%%%%%&#10;\{$\epsilon$, $u^\mu$\}&#10;&#10;%%%%%%%%%%%%%%%%%%%%%%%%%%%%%%%%%%%%%%%%&#10;\end{document}&#10;%%%%%%%%%%%%%%%%%%%%%%%%%%%%%%%%%%%%%%%%"/>
  <p:tag name="IGUANATEXSIZE" val="50"/>
  <p:tag name="IGUANATEXCURSOR" val="1248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6.4829"/>
  <p:tag name="ORIGINALWIDTH" val="636.6704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$\partial_\mu T^{\mu\nu}_{\rm total} =0$&#10;&#10;%%%%%%%%%%%%%%%%%%%%%%%%%%%%%%%%%%%%%%%%&#10;\end{document}&#10;%%%%%%%%%%%%%%%%%%%%%%%%%%%%%%%%%%%%%%%%"/>
  <p:tag name="IGUANATEXSIZE" val="50"/>
  <p:tag name="IGUANATEXCURSOR" val="3481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364.079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Translational symmetries&#10;&#10;%%%%%%%%%%%%%%%%%%%%%%%%%%%%%%%%%%%%%%%%&#10;\end{document}&#10;%%%%%%%%%%%%%%%%%%%%%%%%%%%%%%%%%%%%%%%%"/>
  <p:tag name="IGUANATEXSIZE" val="50"/>
  <p:tag name="IGUANATEXCURSOR" val="347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101.2373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bB&#10;\nn&#10;\end{eqnarray}&#10;&#10;%%%%%%%%%%%%%%%%%%%%%%%%%%%%%%%%%%%%%%%%&#10;\end{document}&#10;%%%%%%%%%%%%%%%%%%%%%%%%%%%%%%%%%%%%%%%%"/>
  <p:tag name="IGUANATEXSIZE" val="50"/>
  <p:tag name="IGUANATEXCURSOR" val="3463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.2309"/>
  <p:tag name="ORIGINALWIDTH" val="572.1785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%%%%%%%%%%%%%%%%%%%%%%%%%%%%%%%%%%%%%%%%&#10;\begin{document}&#10;%%%%%%%%%%%%%%%%%%%%%%%%%%%%%%%%%%%%%%%%&#10;&#10; &#10;&#10;$\partial_\mu \tilde F^{\mu\nu} = 0$&#10;&#10;%%%%%%%%%%%%%%%%%%%%%%%%%%%%%%%%%%%%%%%%&#10;\end{document}&#10;%%%%%%%%%%%%%%%%%%%%%%%%%%%%%%%%%%%%%%%%"/>
  <p:tag name="IGUANATEXSIZE" val="50"/>
  <p:tag name="IGUANATEXCURSOR" val="1264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98874"/>
  <p:tag name="ORIGINALWIDTH" val="378.7027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\Pi^{\mu\nu} \ =  \ &#10;\nn&#10;\end{eqnarray}&#10;&#10;&#10;\end{document}&#10;&#10;"/>
  <p:tag name="IGUANATEXSIZE" val="20"/>
  <p:tag name="IGUANATEXCURSOR" val="599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368.579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E^\mu(u^\mu, B^\mu)&#10;, \quad &#10;j^\mu(u^\mu, B^\mu)&#10;\nn&#10;\end{eqnarray}&#10;&#10;%%%%%%%%%%%%%%%%%%%%%%%%%%%%%%%%%%%%%%%%&#10;\end{document}&#10;%%%%%%%%%%%%%%%%%%%%%%%%%%%%%%%%%%%%%%%%"/>
  <p:tag name="IGUANATEXSIZE" val="50"/>
  <p:tag name="IGUANATEXCURSOR" val="3547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345.7068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E \to 0&#10;\nn&#10;\end{eqnarray}&#10;&#10;%%%%%%%%%%%%%%%%%%%%%%%%%%%%%%%%%%%%%%%%&#10;\end{document}&#10;%%%%%%%%%%%%%%%%%%%%%%%%%%%%%%%%%%%%%%%%"/>
  <p:tag name="IGUANATEXSIZE" val="50"/>
  <p:tag name="IGUANATEXCURSOR" val="350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65.204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bE, \ \bB ?&#10;\nn&#10;\end{eqnarray}&#10;&#10;%%%%%%%%%%%%%%%%%%%%%%%%%%%%%%%%%%%%%%%%&#10;\end{document}&#10;%%%%%%%%%%%%%%%%%%%%%%%%%%%%%%%%%%%%%%%%"/>
  <p:tag name="IGUANATEXSIZE" val="50"/>
  <p:tag name="IGUANATEXCURSOR" val="3475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9.4638"/>
  <p:tag name="ORIGINALWIDTH" val="686.1642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%%%%%%%%%%%%%%%%%%%%%%%%%%%%%%%%%%%%%%%%&#10;\begin{document}&#10;%%%%%%%%%%%%%%%%%%%%%%%%%%%%%%%%%%%%%%%%&#10;&#10;&#10;$\partial_\mu  F^{\mu\nu} = j^\nu$?&#10;&#10;$\partial_\mu \tilde F^{\mu\nu} = 0$?&#10;&#10;%%%%%%%%%%%%%%%%%%%%%%%%%%%%%%%%%%%%%%%%&#10;\end{document}&#10;%%%%%%%%%%%%%%%%%%%%%%%%%%%%%%%%%%%%%%%%"/>
  <p:tag name="IGUANATEXSIZE" val="50"/>
  <p:tag name="IGUANATEXCURSOR" val="130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.2354"/>
  <p:tag name="ORIGINALWIDTH" val="347.2066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B \not \to 0&#10;\nn&#10;\end{eqnarray}&#10;&#10;%%%%%%%%%%%%%%%%%%%%%%%%%%%%%%%%%%%%%%%%&#10;\end{document}&#10;%%%%%%%%%%%%%%%%%%%%%%%%%%%%%%%%%%%%%%%%"/>
  <p:tag name="IGUANATEXSIZE" val="50"/>
  <p:tag name="IGUANATEXCURSOR" val="350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9.715"/>
  <p:tag name="ORIGINALWIDTH" val="698.9126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H^\mu = \frac{1}{\mu_m} B^\mu&#10;\nn&#10;\end{eqnarray}&#10;&#10;&#10;\end{document}&#10;&#10;"/>
  <p:tag name="IGUANATEXSIZE" val="20"/>
  <p:tag name="IGUANATEXCURSOR" val="5976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2500.188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$p_\perp$ and $p_\para$ are different by the Maxwell stress.&#10;&#10;&#10;\end{document}&#10;&#10;"/>
  <p:tag name="IGUANATEXSIZE" val="18"/>
  <p:tag name="IGUANATEXCURSOR" val="5996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1892.76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Theta^{\mu\nu} _\zero &#10;\= \epsilon u^\mu u^\nu - p_\perp \Xi^{\mu\nu} &#10;+ p_\para b^\mu b^\nu&#10;\nn&#10;\end{eqnarray}&#10;&#10;&#10;\end{document}&#10;&#10;"/>
  <p:tag name="IGUANATEXSIZE" val="20"/>
  <p:tag name="IGUANATEXCURSOR" val="603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5.4856"/>
  <p:tag name="ORIGINALWIDTH" val="1353.58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\Xi^{\mu\nu} = g^{\mu\nu} + u^\mu u^\nu - b^\mu b^\nu &#10;\nn&#10;\end{eqnarray}&#10;&#10;&#10;\end{document}&#10;&#10;"/>
  <p:tag name="IGUANATEXSIZE" val="20"/>
  <p:tag name="IGUANATEXCURSOR" val="6010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430.82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g^{\mu\nu} \to \com{(g^{\mu\nu} -u^\mu u^\nu) , \ u^\mu u^\nu}&#10;\to \cgd{(g^{\mu\nu} -u^\mu u^\nu + b^\mu b^\nu) , \ u^\mu u^\nu, \  b^\mu b^\nu}&#10;\nn&#10;\end{eqnarray}&#10;&#10;&#10;\end{document}&#10;&#10;"/>
  <p:tag name="IGUANATEXSIZE" val="18"/>
  <p:tag name="IGUANATEXCURSOR" val="6115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8.2039"/>
  <p:tag name="ORIGINALWIDTH" val="908.1365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q^\mu_\para = (q^0 , 0, 0, q^3)&#10;\nnb&#10;q^\mu_\perp = (0, q^1 , q^2 , 0)&#10;\nn&#10;\end{eqnarray}&#10;&#10;%%%%%%%%%%%%%%%%%%%%%%%%%%%%%%%%%%%%%%%%&#10;\end{document}&#10;%%%%%%%%%%%%%%%%%%%%%%%%%%%%%%%%%%%%%%%%"/>
  <p:tag name="IGUANATEXSIZE" val="50"/>
  <p:tag name="IGUANATEXCURSOR" val="3739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4.2107"/>
  <p:tag name="ORIGINALWIDTH" val="1355.08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\Xi^{\mu\nu} = g^{\mu\nu} + u^\mu u^\nu - b^\mu b^\nu&#10;\nnb&#10;&amp;&amp;&#10;u_\mu \Xi^{\mu\nu} = 0 = b_\mu \Xi^{\mu\nu}&#10;\nn&#10;\end{eqnarray}&#10;&#10;&#10;\end{document}&#10;&#10;"/>
  <p:tag name="IGUANATEXSIZE" val="20"/>
  <p:tag name="IGUANATEXCURSOR" val="598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9843"/>
  <p:tag name="ORIGINALWIDTH" val="1488.56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Onsager's relation: $\zeta_\times = \zeta_\times'$&#10;&#10;&#10;\end{document}&#10;&#10;"/>
  <p:tag name="IGUANATEXSIZE" val="20"/>
  <p:tag name="IGUANATEXCURSOR" val="5985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63.442"/>
  <p:tag name="ORIGINALWIDTH" val="4068.24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b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&#10;&#10;%%%%%%%%%%%%%%%%%%%%%%%%%%%%%%%%%%%%%%%%%%%%%%%%%%%%%&#10;\begin{document}&#10;&#10;\begin{eqnarray}&#10; \eta^{\mu\nu\rho\sigma}&#10;\= \eta &#10;  \big( &#10;  \Delta^{\mu\rho} \Delta^{\nu\sigma} &#10;  + \Delta^{\mu\sigma} \Delta^{\nu\rho} &#10;  - \frac13 \Delta^{\mu\nu} \Delta^{\rho\sigma}  &#10;  \big)&#10;\nnb&#10;&amp;\to&amp; \com{ \eta_{\perp}} %\xout{\frac{1}{2}} \red{1}&#10;  \big( &#10;  \Xi^{\mu\rho} \Xi^{\nu\sigma} &#10;  + \Xi^{\mu\sigma} \Xi^{\nu\rho} &#10;  - \Xi^{\mu\nu} \Xi^{\rho\sigma}  &#10;  \big)&#10;  + 2 \com{ \eta_{\para} }&#10;  \big( \home^\mu \Xi^{\nu(\rho} \home^{\sigma)}&#10;  + \home^\nu \Xi^{\mu(\rho} \home^{\sigma)} &#10;  \big) &#10;\nn&#10;\end{eqnarray}&#10;&#10;&#10;\end{document}&#10;&#10;"/>
  <p:tag name="IGUANATEXSIZE" val="20"/>
  <p:tag name="IGUANATEXCURSOR" val="6078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1.2298"/>
  <p:tag name="ORIGINALWIDTH" val="1330.33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 \delta \Theta^{(\mu\nu)}&#10;= - T  \eta^{\mu\nu\rho\sigma} &#10;\partial_{(\rho} \beta_{\sigma)}  &#10;\nn&#10;\end{eqnarray}&#10;&#10;&#10;\end{document}&#10;&#10;"/>
  <p:tag name="IGUANATEXSIZE" val="20"/>
  <p:tag name="IGUANATEXCURSOR" val="598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189.726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green{\delta p_\perp}&#10;\nn&#10;\end{eqnarray}&#10;&#10;%%%%%%%%%%%%%%%%%%%%%%%%%%%%%%%%%%%%%%%%&#10;\end{document}&#10;%%%%%%%%%%%%%%%%%%%%%%%%%%%%%%%%%%%%%%%%"/>
  <p:tag name="IGUANATEXSIZE" val="50"/>
  <p:tag name="IGUANATEXCURSOR" val="3478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8.9839"/>
  <p:tag name="ORIGINALWIDTH" val="296.9629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blue{ \nabla \cdot u_\parallel}&#10;\nn&#10;\end{eqnarray}&#10;&#10;%%%%%%%%%%%%%%%%%%%%%%%%%%%%%%%%%%%%%%%%&#10;\end{document}&#10;%%%%%%%%%%%%%%%%%%%%%%%%%%%%%%%%%%%%%%%%"/>
  <p:tag name="IGUANATEXSIZE" val="50"/>
  <p:tag name="IGUANATEXCURSOR" val="3505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3.4833"/>
  <p:tag name="ORIGINALWIDTH" val="254.2182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blue{ \partial_\perp u_\parallel}&#10;\nn&#10;\end{eqnarray}&#10;&#10;%%%%%%%%%%%%%%%%%%%%%%%%%%%%%%%%%%%%%%%%&#10;\end{document}&#10;%%%%%%%%%%%%%%%%%%%%%%%%%%%%%%%%%%%%%%%%"/>
  <p:tag name="IGUANATEXSIZE" val="50"/>
  <p:tag name="IGUANATEXCURSOR" val="352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470.191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eta \to \eta_{\para,\perp}&#10;\nn&#10;\end{eqnarray}&#10;&#10;&#10;\end{document}&#10;&#10;"/>
  <p:tag name="IGUANATEXSIZE" val="20"/>
  <p:tag name="IGUANATEXCURSOR" val="5979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287.964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blue{ \partial_\perp u_\perp}&#10;\nn&#10;\end{eqnarray}&#10;&#10;%%%%%%%%%%%%%%%%%%%%%%%%%%%%%%%%%%%%%%%%&#10;\end{document}&#10;%%%%%%%%%%%%%%%%%%%%%%%%%%%%%%%%%%%%%%%%"/>
  <p:tag name="IGUANATEXSIZE" val="50"/>
  <p:tag name="IGUANATEXCURSOR" val="352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.74016"/>
  <p:tag name="ORIGINALWIDTH" val="138.7327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green{ p_\perp}&#10;\nn&#10;\end{eqnarray}&#10;&#10;%%%%%%%%%%%%%%%%%%%%%%%%%%%%%%%%%%%%%%%%&#10;\end{document}&#10;%%%%%%%%%%%%%%%%%%%%%%%%%%%%%%%%%%%%%%%%"/>
  <p:tag name="IGUANATEXSIZE" val="50"/>
  <p:tag name="IGUANATEXCURSOR" val="347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7.2066"/>
  <p:tag name="ORIGINALWIDTH" val="1274.841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&amp;&amp;&#10;\eta^{\mu\nu}_\para = {\rm diag} (1,0,0,-1)&#10;\nnb&#10;&amp;&amp;&#10;\eta^{\mu\nu}_\perp = {\rm diag} (0,-1,-1,0)&#10;\nn&#10;\end{eqnarray}&#10;&#10;%%%%%%%%%%%%%%%%%%%%%%%%%%%%%%%%%%%%%%%%&#10;\end{document}&#10;%%%%%%%%%%%%%%%%%%%%%%%%%%%%%%%%%%%%%%%%"/>
  <p:tag name="IGUANATEXSIZE" val="50"/>
  <p:tag name="IGUANATEXCURSOR" val="3745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8.98764"/>
  <p:tag name="ORIGINALWIDTH" val="104.9868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green{ p_\para}&#10;\nn&#10;\end{eqnarray}&#10;&#10;%%%%%%%%%%%%%%%%%%%%%%%%%%%%%%%%%%%%%%%%&#10;\end{document}&#10;%%%%%%%%%%%%%%%%%%%%%%%%%%%%%%%%%%%%%%%%"/>
  <p:tag name="IGUANATEXSIZE" val="50"/>
  <p:tag name="IGUANATEXCURSOR" val="3508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1.4811"/>
  <p:tag name="ORIGINALWIDTH" val="625.4218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J^{\mu\a\b} = 0&#10;\nn&#10;\end{eqnarray}&#10;&#10;&#10;\end{document}&#10;&#10;"/>
  <p:tag name="IGUANATEXSIZE" val="20"/>
  <p:tag name="IGUANATEXCURSOR" val="594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2.2085"/>
  <p:tag name="ORIGINALWIDTH" val="1547.057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 \Sigma^{\mu\a\b} \= - \pd_\mu  L^{\mu\a\b} &#10;\nnb&#10;\= - ( \Theta^{\a\b} - \Theta^{\b\a})&#10;\nn&#10;\end{eqnarray}&#10;&#10;&#10;\end{document}&#10;&#10;"/>
  <p:tag name="IGUANATEXSIZE" val="20"/>
  <p:tag name="IGUANATEXCURSOR" val="6016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.9854"/>
  <p:tag name="ORIGINALWIDTH" val="1312.336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L^{\mu\a\b} = x^\a \Theta^{\mu\b} - x^\b \Theta^{\mu\a}&#10;\nn&#10;\end{eqnarray}&#10;&#10;&#10;\end{document}&#10;&#10;"/>
  <p:tag name="IGUANATEXSIZE" val="20"/>
  <p:tag name="IGUANATEXCURSOR" val="601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465.317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la}{\slashed}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\newcommand{\nn}{{\nonumber}}&#10;&#10;%%%%%%%%%%%%%%%%%%%%%%%%%%%%%%%%%%%%%%%%&#10;\begin{document}&#10;%%%%%%%%%%%%%%%%%%%%%%%%%%%%%%%%%%%%%%%%&#10;&#10;Antisymmetric part of $\Theta^{\mu\nu}$&#10;&#10;%%%%%%%%%%%%%%%%%%%%%%%%%%%%%%%%%%%%%%%%&#10;\end{document}&#10;%%%%%%%%%%%%%%%%%%%%%%%%%%%%%%%%%%%%%%%%"/>
  <p:tag name="IGUANATEXSIZE" val="50"/>
  <p:tag name="IGUANATEXCURSOR" val="1314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240.345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ans}[1]{{\sf\color[rgb]{0,1,0}{#1}}}&#10;\newcommand{\blue}[1]{\textcolor[named]{Blue}{#1}}&#10;\newcommand{\green}[1]{\textcolor[named]{Green}{#1}}&#10;\newcommand{\red}[1]{\textcolor[named]{Red}{#1}}&#10;&#10;%%%%%%%%%%%%%%%%%%%%%%%%%%%%%%%%%%%%%%%%%%%%%%%%%%%%%%%%&#10;&#10;\newcommand{\sla}{\slashed}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\newcommand{\F}{ {\mathscr{F}} }&#10;\newcommand{\G}{ {\mathscr{G}} }&#10;\newcommand{\bB}{{\bm{B}}}&#10;\newcommand{\bE}{{\bm{E}}}&#10;&#10;\newcommand{\bv}{{\bm{v}}}&#10;\newcommand{\bl}{{\bm{\ell}}}&#10;\newcommand{\para}{{\parallel}}&#10;&#10;\newcommand{\nn}{{\nonumber}}&#10;&#10;%%%%%%%%%%%%%%%%%%%%%%%%%%%%%%%%%%%%%%%%&#10;\begin{document}&#10;%%%%%%%%%%%%%%%%%%%%%%%%%%%%%%%%%%%%%%%%&#10;&#10;Symmetric part of $\Theta^{\mu\nu}$&#10;&#10;%%%%%%%%%%%%%%%%%%%%%%%%%%%%%%%%%%%%%%%%&#10;\end{document}&#10;%%%%%%%%%%%%%%%%%%%%%%%%%%%%%%%%%%%%%%%%"/>
  <p:tag name="IGUANATEXSIZE" val="50"/>
  <p:tag name="IGUANATEXCURSOR" val="1310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95.7255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xy}&#10;\nn&#10;\end{eqnarray}&#10;&#10;%%%%%%%%%%%%%%%%%%%%%%%%%%%%%%%%%%%%%%%%&#10;\end{document}&#10;%%%%%%%%%%%%%%%%%%%%%%%%%%%%%%%%%%%%%%%%"/>
  <p:tag name="IGUANATEXSIZE" val="50"/>
  <p:tag name="IGUANATEXCURSOR" val="3619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94.2258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yx}&#10;\nn&#10;\end{eqnarray}&#10;&#10;%%%%%%%%%%%%%%%%%%%%%%%%%%%%%%%%%%%%%%%%&#10;\end{document}&#10;%%%%%%%%%%%%%%%%%%%%%%%%%%%%%%%%%%%%%%%%"/>
  <p:tag name="IGUANATEXSIZE" val="50"/>
  <p:tag name="IGUANATEXCURSOR" val="3619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197.2254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xx}\nn&#10;\end{eqnarray}&#10;&#10;%%%%%%%%%%%%%%%%%%%%%%%%%%%%%%%%%%%%%%%%&#10;\end{document}&#10;%%%%%%%%%%%%%%%%%%%%%%%%%%%%%%%%%%%%%%%%"/>
  <p:tag name="IGUANATEXSIZE" val="50"/>
  <p:tag name="IGUANATEXCURSOR" val="3619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93.4758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yy}\nn&#10;\end{eqnarray}&#10;&#10;%%%%%%%%%%%%%%%%%%%%%%%%%%%%%%%%%%%%%%%%&#10;\end{document}&#10;%%%%%%%%%%%%%%%%%%%%%%%%%%%%%%%%%%%%%%%%"/>
  <p:tag name="IGUANATEXSIZE" val="50"/>
  <p:tag name="IGUANATEXCURSOR" val="3619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682.4147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\green{ B=(0,0,B) }&#10;\nn&#10;\end{eqnarray}&#10;&#10;%%%%%%%%%%%%%%%%%%%%%%%%%%%%%%%%%%%%%%%%&#10;\end{document}&#10;%%%%%%%%%%%%%%%%%%%%%%%%%%%%%%%%%%%%%%%%"/>
  <p:tag name="IGUANATEXSIZE" val="50"/>
  <p:tag name="IGUANATEXCURSOR" val="3710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95.7255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xy}&#10;\nn&#10;\end{eqnarray}&#10;&#10;%%%%%%%%%%%%%%%%%%%%%%%%%%%%%%%%%%%%%%%%&#10;\end{document}&#10;%%%%%%%%%%%%%%%%%%%%%%%%%%%%%%%%%%%%%%%%"/>
  <p:tag name="IGUANATEXSIZE" val="50"/>
  <p:tag name="IGUANATEXCURSOR" val="3619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671.916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Theta_{yx} = - \Theta_{xy}&#10;\nn&#10;\end{eqnarray}&#10;&#10;%%%%%%%%%%%%%%%%%%%%%%%%%%%%%%%%%%%%%%%%&#10;\end{document}&#10;%%%%%%%%%%%%%%%%%%%%%%%%%%%%%%%%%%%%%%%%"/>
  <p:tag name="IGUANATEXSIZE" val="50"/>
  <p:tag name="IGUANATEXCURSOR" val="3619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7.4803"/>
  <p:tag name="ORIGINALWIDTH" val="1178.10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\big( L^{\mu\a\b} + \Sigma^{\mu\a\b} \big) = 0&#10;\nn&#10;\end{eqnarray}&#10;&#10;&#10;\end{document}&#10;&#10;"/>
  <p:tag name="IGUANATEXSIZE" val="20"/>
  <p:tag name="IGUANATEXCURSOR" val="5933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9.955"/>
  <p:tag name="ORIGINALWIDTH" val="2165.729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b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  \gamma^{\mu\nu\rho\sigma}&#10;\= %\xout{ \frac{1}{2} } \red{1} &#10; \com{ \gamma_\perp }&#10;  \big(&#10;  \Xi^{\mu\rho} \Xi^{\nu\sigma} - \Xi^{\mu\sigma} \Xi^{\nu\rho}&#10;  \big)&#10;\nnb&#10;&amp;&amp;&#10;- 2 \com{ \gamma_{\para}  }&#10;  \big( &#10;  \home^\mu \Xi^{\nu[\rho} \home^{\sigma]}&#10;  -  \home^\nu \Xi^{\mu[\rho} \home^{\sigma]} &#10;  \big) &#10;\nn&#10;\end{eqnarray}&#10;&#10;&#10;\end{document}&#10;&#10;"/>
  <p:tag name="IGUANATEXSIZE" val="20"/>
  <p:tag name="IGUANATEXCURSOR" val="611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3.892"/>
  <p:tag name="ORIGINALWIDTH" val="3947.506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&amp;&amp;&#10;  \big(&#10;  \Xi^{\mu\rho} \Xi^{\nu\sigma} - \Xi^{\mu\sigma} \Xi^{\nu\rho}&#10;  \big)&#10;- 2 \big( &#10;  \home^\mu \Xi^{\nu[\rho} \home^{\sigma]}&#10;  -  \home^\nu \Xi^{\mu[\rho} \home^{\sigma]} &#10;  \big)&#10;\nnb&#10;\=  \Xi^{\mu\rho} \Xi^{\nu\sigma} &#10;+ (\home^\nu \Xi^{\mu\rho} \home^{\sigma}&#10;- \home^\nu \Xi^{\mu\sigma} \home^{\rho} )&#10;- \Xi^{\mu\sigma} \Xi^{\nu\rho}&#10;-( \home^\mu \Xi^{\nu\rho} \home^{\sigma}&#10;- \home^\mu \Xi^{\nu\sigma} \home^{\rho} )&#10;\nnb&#10;\= ( \Delta^{\mu\rho} \Delta^{\nu\sigma} &#10;- \Delta^{\mu\rho} \home^{\nu} \home^{\sigma}&#10;- \home^{\mu} \home^{\rho} \Delta^{\nu\sigma} &#10;)&#10;+ (\home^\nu \Delta^{\mu\rho} \home^{\sigma}&#10;- \home^\nu \Delta^{\mu\sigma} \home^{\rho} )&#10;\nnb&#10;&amp;&amp;&#10;- (\Delta^{\mu\sigma} \Delta^{\nu\rho}&#10;- \Delta^{\mu\sigma} \home^{\nu} \home^{\rho}&#10;- \home^{\mu} \home^{\sigma} \Delta^{\nu\rho} &#10;)&#10;-( \home^\mu \Delta^{\nu\rho} \home^{\sigma}&#10;- \home^\mu \Delta^{\nu\sigma} \home^{\rho} )&#10;\nnb&#10;\=   \Delta^{\mu\rho} \Delta^{\nu\sigma} &#10;- \Delta^{\mu\sigma} \Delta^{\nu\rho}&#10;\nn&#10;\end{eqnarray}&#10;&#10;&#10;\end{document}&#10;&#10;"/>
  <p:tag name="IGUANATEXSIZE" val="20"/>
  <p:tag name="IGUANATEXCURSOR" val="6038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.4837"/>
  <p:tag name="ORIGINALWIDTH" val="1349.83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Isotropic limit: $\gam_{\perp,\para} \to \gam $&#10;&#10;&#10;&#10;\end{document}&#10;&#10;"/>
  <p:tag name="IGUANATEXSIZE" val="20"/>
  <p:tag name="IGUANATEXCURSOR" val="595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1727.034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 T d s &#10;  = d e - \frac{1}{2} \mu^{\nu\rho} d \sigma_{\nu\rho}&#10; - H_\mu d B^\mu &#10;\nn&#10;\end{eqnarray}&#10;&#10;&#10;\end{document}&#10;&#10;"/>
  <p:tag name="IGUANATEXSIZE" val="20"/>
  <p:tag name="IGUANATEXCURSOR" val="6000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6.213"/>
  <p:tag name="ORIGINALWIDTH" val="860.892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 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 &#10;  \beta \mu^{\nu\rho} \equiv - 2 \frac{\partial s}{\partial \sigma_{\nu\rho}} &#10;\nn&#10;\end{eqnarray}&#10;&#10;&#10;\end{document}&#10;&#10;"/>
  <p:tag name="IGUANATEXSIZE" val="20"/>
  <p:tag name="IGUANATEXCURSOR" val="6000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1.2298"/>
  <p:tag name="ORIGINALWIDTH" val="1815.52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 \delta \Theta^{[\mu\nu]}&#10;\sim - T  \gamma^{\mu\nu\rho\sigma} &#10;\cgd{(\partial_{[\rho} \beta_{\sigma]} - \beta \mu_{\rho\sigma} ) }&#10;\nn&#10;\end{eqnarray}&#10;&#10;&#10;\end{document}&#10;&#10;"/>
  <p:tag name="IGUANATEXSIZE" val="20"/>
  <p:tag name="IGUANATEXCURSOR" val="6083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7.2141"/>
  <p:tag name="ORIGINALWIDTH" val="1354.33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 &#10;$p_\perp = p $ ($p$ in the 1st law)&#10;&#10;$&#10;({p_\parallel } - {p_ \bot }){b^\nu } + {H^\nu }B = 0&#10;$&#10;&#10;&#10;\end{document}&#10;&#10;"/>
  <p:tag name="IGUANATEXSIZE" val="20"/>
  <p:tag name="IGUANATEXCURSOR" val="5971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2.7334"/>
  <p:tag name="ORIGINALWIDTH" val="1894.263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{\color[rgb]{0.1,0.6,0.2}{#1}}}&#10;\newcommand{\red}[1]{\textcolor[named]{Red}{#1}}&#10;\newcommand{\gray}[1]{{\color[rgb]{0.7,0.7,0.7}{#1}}}&#10;\newcommand{\pp}[1]{{\color[rgb]{0.7,0.3,0.9}{#1}}}&#10;&#10;%%%%%%%%%%%%%%%%%%%%%%%%%%&#10;&#10;\newcommand{\QED}{\mathrm{QED}}&#10;\newcommand{\eq}{\mathrm{eq}}&#10;&#10;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\newcommand{\pd}{\partial}&#10;\renewcommand{\=}{&amp;=&amp;}&#10;\newcommand{\nnb}{\nn\\}&#10;&#10;%%%%%%%%%%%%%%%%%%%%%%%%%%%%%%%%%%%%%%%%&#10;\begin{document}&#10;%%%%%%%%%%%%%%%%%%%%%%%%%%%%%%%%%%%%%%%%&#10;&#10;\begin{eqnarray}&#10;\Pi^{\mu\nu} = -[ \chi_0 P_0^{\mu\nu}&#10;+ \chi_1 P_1^{\mu\nu} + \chi_2 P_2^{\mu\nu}]&#10;\nn&#10;\end{eqnarray}&#10;&#10;%%%%%%%%%%%%%%%%%%%%%%%%%%%%%%%%%%%%%%%%&#10;\end{document}&#10;%%%%%%%%%%%%%%%%%%%%%%%%%%%%%%%%%%%%%%%%"/>
  <p:tag name="IGUANATEXSIZE" val="50"/>
  <p:tag name="IGUANATEXCURSOR" val="3737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70.1913"/>
  <p:tag name="ORIGINALWIDTH" val="2473.19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pd_\mu s^\mu  &#10;\= \beta  ( Ts - \epsilon - \com{ p_\perp }&#10;+  H_\mu B^\mu ) \pd_\mu u^\mu&#10;\nnb&#10;&amp;&amp;&#10;- \beta \big[\, \com{ (p_\para - p_\perp)  b^\mu b^\nu &#10;+ B  b^\mu H^\nu }&#10;%+ 2  S^{\m\a} \omega^\n_{\ \, \a} &#10;\, \big] \pd_\mu u_\nu &#10;\nnb&#10;\= 0&#10;\nn&#10;\end{eqnarray}&#10;&#10;&#10;\end{document}&#10;&#10;"/>
  <p:tag name="IGUANATEXSIZE" val="20"/>
  <p:tag name="IGUANATEXCURSOR" val="6015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9.715"/>
  <p:tag name="ORIGINALWIDTH" val="698.9126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H^\mu = \frac{1}{\mu_m} B^\mu&#10;\nn&#10;\end{eqnarray}&#10;&#10;&#10;\end{document}&#10;&#10;"/>
  <p:tag name="IGUANATEXSIZE" val="20"/>
  <p:tag name="IGUANATEXCURSOR" val="5976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2500.188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$p_\perp$ and $p_\para$ are different by the Maxwell stress.&#10;&#10;&#10;\end{document}&#10;&#10;"/>
  <p:tag name="IGUANATEXSIZE" val="18"/>
  <p:tag name="IGUANATEXCURSOR" val="5996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1892.763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\Theta^{\mu\nu} _\zero &#10;\= \epsilon u^\mu u^\nu - p_\perp \Xi^{\mu\nu} &#10;+ p_\para b^\mu b^\nu&#10;\nn&#10;\end{eqnarray}&#10;&#10;&#10;\end{document}&#10;&#10;"/>
  <p:tag name="IGUANATEXSIZE" val="20"/>
  <p:tag name="IGUANATEXCURSOR" val="603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5.4856"/>
  <p:tag name="ORIGINALWIDTH" val="1353.58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\Xi^{\mu\nu} = g^{\mu\nu} + u^\mu u^\nu - b^\mu b^\nu &#10;\nn&#10;\end{eqnarray}&#10;&#10;&#10;\end{document}&#10;&#10;"/>
  <p:tag name="IGUANATEXSIZE" val="20"/>
  <p:tag name="IGUANATEXCURSOR" val="6010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430.82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&#10;\textwidth 500pt&#10;&#10;&#10;\begin{document}&#10;&#10;\begin{eqnarray}&#10;g^{\mu\nu} \to \com{(g^{\mu\nu} -u^\mu u^\nu) , \ u^\mu u^\nu}&#10;\to \cgd{(g^{\mu\nu} -u^\mu u^\nu + b^\mu b^\nu) , \ u^\mu u^\nu, \  b^\mu b^\nu}&#10;\nn&#10;\end{eqnarray}&#10;&#10;&#10;\end{document}&#10;&#10;"/>
  <p:tag name="IGUANATEXSIZE" val="18"/>
  <p:tag name="IGUANATEXCURSOR" val="6115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4.2107"/>
  <p:tag name="ORIGINALWIDTH" val="1355.081"/>
  <p:tag name="OUTPUTTYPE" val="PNG"/>
  <p:tag name="IGUANATEXVERSION" val="160"/>
  <p:tag name="LATEXADDIN" val="\documentclass{article}&#10;&#10;\pagestyle{empty}&#10;&#10;%\usepackage[dvipdfmx]{graphicx,color}&#10;%\usepackage[dvipdfmx]{graphicx}&#10;\usepackage{graphicx}&#10;\usepackage{latexsym}&#10;\usepackage{amsfonts}&#10;\usepackage{amssymb}&#10;\usepackage{amsmath}&#10;\usepackage{bm}&#10;\usepackage{mathrsfs}&#10;\usepackage{slashed}&#10;\usepackage{ascmac}&#10;\usepackage{comment}&#10;%\usepackage{stix}&#10;%\usepackage{wrapft}&#10;%\usepackage{nidanfloat}&#10;&#10;\usepackage{dcolumn}% Align table columns on decimal point&#10;&#10;&#10;%%%%%%%%%%%%%%%%%%%%%%%%&#10;\newcommand{\home}{\hat{\omega}}&#10;&#10;\newcommand{\zero}{{(0)}}&#10;\newcommand{\one}{{(1)}}&#10;\newcommand{\two}{{(2)}}&#10;&#10;\renewcommand{\lg}{\langle}&#10;\newcommand{\rg}{\rangle}&#10;&#10;\newcommand{\Rcal}{{\vec {\mathcal R}}}&#10;\newcommand{\Acal}{{\vec {\mathcal A}}}&#10;\newcommand{\Bcal}{{\vec {\mathcal B}}}&#10;&#10;\def\dint{\int \hspace{-1.1em} - \, } &#10;\newcommand{\overlr}[1]{\overleftrightarrow{#1}}&#10;\newcommand{\overl}[1]{\overleftarrow{#1}}&#10;\newcommand{\overr}[1]{\overrightarrow{#1}}&#10;\newcommand{\Com}[2]{ {}_{#1} C_{#2} }&#10;&#10;\newcommand{\with}{\quad{\rm with}\quad}&#10;\newcommand{\an}{\quad{\rm and}\quad}&#10;\newcommand{\kin}{{\rm kin}}&#10;\newcommand{\can}{{\rm can}} &#10;&#10;\newcommand{\cout}[1]{ \if 0 {#1} \fi }&#10;\newcommand{\nn}{\nonumber}&#10;\renewcommand{\=}{&amp;=&amp;}&#10;\newcommand{\nnb}{\nonumber \\}&#10;\newcommand{\pd}{\partial}&#10;&#10;\newcommand{\f}[2]{\frac{ {#1} }{ {#2} } }&#10;\newcommand{\lr}[1]{\langle {#1} \rangle}&#10;\newcommand{\LR}[1]{\left\langle {#1} \right\rangle}&#10;\newcommand{\lan}{\langle} &#10;\newcommand{\ran}{\rangle}&#10;\renewcommand{\l}{\left}&#10;\renewcommand{\r}{\right}&#10;\newcommand{\sbra}[1]{ { \left[ #1 \right] } }&#10;\newcommand{\pare}[1]{ { \left\{ #1 \right\} } }&#10;&#10;\newcommand{\sla}{ \slashed }&#10;\newcommand{\vect}[1]{\mathbf{#1}}&#10;\newcommand{\abs}[1]{\left|#1\right|}&#10;&#10;%%%%%%%%%% Greek alphabets&#10;\renewcommand{\a}{\alpha}&#10;\renewcommand{\b}{\beta}&#10;\renewcommand{\d}{{\delta}}&#10;\renewcommand{\k}{\kappa}&#10;\renewcommand{\l}{\lambda}&#10;\newcommand{\m}{\mu}&#10;\newcommand{\n}{\nu}&#10;\renewcommand{\r}{\rho}&#10;\newcommand{\s}{\sigma}&#10;&#10;&#10;\newcommand{\lam}{\lambda}&#10;\newcommand{\Lam}{ \Lambda }&#10;&#10;&#10;\newcommand{\ve}{\varepsilon}&#10;\newcommand{\ep}{ \epsilon }&#10;\newcommand{\vep}{ \varepsilon }&#10;\newcommand{\Gam}{ \Gamma }&#10;\newcommand{\gam}{ \gamma }&#10;\newcommand{\bgam}{ {\bm \gamma} }&#10;&#10;%%%%%%%%%% 3D vectors&#10;\newcommand{\bx}{{\bm{x}}}&#10;\newcommand{\by}{{\bm{y}}}&#10;\newcommand{\bz}{{\bm{z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\newcommand{\bsig}{{\bm \sigma}}&#10;\newcommand{\bs}{{\bm s}}&#10;\newcommand{\bn}{{\bm n}}&#10;\newcommand{\bW}{\bm{W}}&#10;\newcommand{\bP}{\bm{P}}&#10;\newcommand{\bT}{\bm{T}}&#10;\newcommand{\be}{\bm{e}}&#10;&#10;\newcommand{\ba}{\bm{a}}&#10;\newcommand{\bb}{\bm{b}}&#10;\newcommand{\bc}{\bm{c}}&#10;&#10;\newcommand{\integ}{\int\!\!}&#10;\newcommand{\xint}{\int d^4x}&#10;\newcommand{\pint}{\int \frac{d^4p}{ (2\pi)^4}}&#10;\newcommand{\tint}{\int_{-\infty}^{\infty}} &#10;&#10;\newcommand{\re}{\Re e}&#10;\newcommand{\im}{\Im m}&#10;%\newcommand{\arg}{{\rm arg}}&#10;\newcommand{\id}{\mbox{1}\hspace{-0.25em}\mbox{l}}&#10;\newcommand{\1}{\mbox{1}\hspace{-0.25em}\mbox{l}}&#10;&#10;&#10;\newcommand{\A}{ {\mathcal A} }&#10;\newcommand{\B}{ {\mathcal B} }&#10;\newcommand{\C}{ {\mathcal C} }&#10;\newcommand{\D}{ {\mathcal D} }&#10;\newcommand{\E}{ {\mathcal E} }&#10;\newcommand{\F}{ {\mathscr{F}} }&#10;\newcommand{\G}{ {\mathscr{G}} }&#10;\newcommand{\Ham}{ {\mathcal H} }&#10;&#10;\newcommand{\K}{ {\mathcal K} }&#10;\newcommand{\Lag}{ {\mathcal{L}} }&#10;\newcommand{\M}{ {\mathcal M} }&#10;\newcommand{\N}{ {\mathcal N} }&#10;\newcommand{\order}{{\mathcal O}}&#10;\newcommand{\prj}{ {\mathcal P} }&#10;\newcommand{\Q}{ {\mathcal Q} }&#10;&#10;\newcommand{\R}{ {\mathcal R} }&#10;\newcommand{\T}{ {\mathcal T} }&#10;\newcommand{\U}{ {\mathcal U} }&#10;\newcommand{\V}{ {\mathcal V} }&#10;\newcommand{\W}{ {\mathcal W} }&#10;\newcommand{\X}{ {\mathcal X} }&#10;\newcommand{\Y}{ {\mathcal Y } }&#10;\newcommand{\Z}{ {\mathcal Z} }&#10;&#10;\renewcommand{\Finv}{ {\mathscr{F}} }&#10;\newcommand{\Ginv}{ {\mathscr{G}} }&#10;&#10;\newcommand{\herc}{{\rm h.c.}}&#10;\newcommand{\MeV}{ {\rm MeV} }&#10;\newcommand{\GeV}{ {\rm GeV} }&#10;\newcommand{\fm}{ {\rm fm} }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\newcommand{\Li}{ {\rm  Li} }&#10; &#10;&#10;&#10;%%%%%%%%%%%%%%%%%%%%%%%%%%%%%%%%%%%%%%%%%%%%%%%%%%%%%%&#10;\usepackage{color} % For blue in-text comments and additions&#10;\usepackage[normalem]{ulem}  % \sout{old text} for strikeout&#10;%\renewcommand\sout{\bgroup \color{red} \ULdepth=-.5ex \ULset}&#10;\newcommand{\com}[1]{{\color[rgb]{0,0,1}{#1}}}&#10;\newcommand{\modi}[1]{{\color[rgb]{0,0,1}{#1}}}&#10;\newcommand{\cgd}[1]{{\color[rgb]{1,0,0}{#1}}}&#10;\newcommand{\changed}[1]{{\color[rgb]{1,0,0}{#1}}}&#10;\newcommand{\gray}[1]{{\color[rgb]{0.7,0.7,0.7}{#1}}}&#10;\newcommand{\gr}[1]{{\color[rgb]{0.3,0.6,0.3}{#1}}}&#10;\newcommand{\blue}[1]{{\color[rgb]{0.2,0.6,0.9}{#1}}}&#10;\newcommand{\red}[1]{{\color[rgb]{0.9,0.2,0.6}{#1}}}&#10;\newcommand{\pp}[1]{{\color[rgb]{0.7,0.3,0.9}{#1}}}&#10;\newcommand{\bro}[1]{{\color[rgb]{0.5,0.3,0.3}{#1}}}&#10;\newcommand{\wh}[1]{{\color[rgb]{1,1,1}{#1}}}&#10;%%%%%%%%%%%%%%%%%%%%%%%%%%%%%%%%%%%%%%%%%%%%%%%%%%%%%&#10;\begin{document}&#10;&#10;\begin{eqnarray}&#10;&amp;&amp; \Xi^{\mu\nu} = g^{\mu\nu} + u^\mu u^\nu - b^\mu b^\nu&#10;\nnb&#10;&amp;&amp;&#10;u_\mu \Xi^{\mu\nu} = 0 = b_\mu \Xi^{\mu\nu}&#10;\nn&#10;\end{eqnarray}&#10;&#10;&#10;\end{document}&#10;&#10;"/>
  <p:tag name="IGUANATEXSIZE" val="20"/>
  <p:tag name="IGUANATEXCURSOR" val="5984"/>
  <p:tag name="TRANSPARENCY" val="True"/>
  <p:tag name="LATEXENGINEID" val="0"/>
  <p:tag name="TEMPFOLDER" val="c:\temp-tex\"/>
  <p:tag name="LATEXFORMHEIGHT" val="320"/>
  <p:tag name="LATEXFORMWIDTH" val="385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.74016"/>
  <p:tag name="ORIGINALWIDTH" val="138.7327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green{ p_\perp}&#10;\nn&#10;\end{eqnarray}&#10;&#10;%%%%%%%%%%%%%%%%%%%%%%%%%%%%%%%%%%%%%%%%&#10;\end{document}&#10;%%%%%%%%%%%%%%%%%%%%%%%%%%%%%%%%%%%%%%%%"/>
  <p:tag name="IGUANATEXSIZE" val="50"/>
  <p:tag name="IGUANATEXCURSOR" val="3472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8.98764"/>
  <p:tag name="ORIGINALWIDTH" val="104.9868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\newcommand{\order}{ {\mathcal O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&#10;\green{ p_\para}&#10;\nn&#10;\end{eqnarray}&#10;&#10;%%%%%%%%%%%%%%%%%%%%%%%%%%%%%%%%%%%%%%%%&#10;\end{document}&#10;%%%%%%%%%%%%%%%%%%%%%%%%%%%%%%%%%%%%%%%%"/>
  <p:tag name="IGUANATEXSIZE" val="50"/>
  <p:tag name="IGUANATEXCURSOR" val="3508"/>
  <p:tag name="TRANSPARENCY" val="True"/>
  <p:tag name="FILENAME" val=""/>
  <p:tag name="LATEXENGINEID" val="0"/>
  <p:tag name="TEMPFOLDER" val="C:\w32tex\IguanaTex\temp\"/>
  <p:tag name="LATEXFORMHEIGHT" val="312"/>
  <p:tag name="LATEXFORMWIDTH" val="384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.7308"/>
  <p:tag name="ORIGINALWIDTH" val="2991.376"/>
  <p:tag name="OUTPUTTYPE" val="PNG"/>
  <p:tag name="IGUANATEXVERSION" val="160"/>
  <p:tag name="LATEXADDIN" val="\documentclass{article}&#10;\pagestyle{empty}&#10;&#10;\usepackage{latexsym}&#10;\usepackage{amsfonts}&#10;\usepackage{amssymb}&#10;\usepackage{amsmath}&#10;\usepackage{bm}&#10;\usepackage{mathrsfs} &#10;\usepackage{color}&#10;&#10;\usepackage{slashed}&#10;&#10;\newcommand{\com}[1]{{\color[rgb]{0,0,1}{#1}}}&#10;\newcommand{\cgd}[1]{{\color[rgb]{1,0,0}{#1}}}&#10;\newcommand{\gr}[1]{{\color[rgb]{0.25,0.7,0.25}{#1}}}&#10;\newcommand{\blue}[1]{\textcolor[named]{Blue}{#1}}&#10;\newcommand{\green}[1]{\textcolor[named]{Green}{#1}}&#10;\newcommand{\red}[1]{\textcolor[named]{Red}{#1}}&#10;\newcommand{\gray}[1]{{\color[rgb]{0.7,0.7,0.7}{#1}}}&#10;&#10;%%%%%%%%%%%%%%%%%%%%%%%%%%%%%%%%%%%%%%%%%%%%%%%%%%%%%%%%&#10;&#10;\newcommand{\sla}{\slashed}&#10;\newcommand{\nn}{\nonumber}&#10;\newcommand\eref[1]{Eq.~(\ref{#1})}&#10;\newcommand\fref[1]{Fig.~\ref{#1}}&#10;&#10;%%%%%%%%%% Greek alphabets&#10;\renewcommand{\a}{\alpha}&#10;\renewcommand{\b}{\beta}&#10;\renewcommand{\d}{{\delta}}&#10;\renewcommand{\k}{\kappa}&#10;\renewcommand{\l}{\lambda}&#10;\newcommand{\Lam}{ \Lambda }&#10;\newcommand{\al}{\alpha}&#10;\newcommand{\be}{\beta}&#10;&#10;\newcommand{\ep}{ \epsilon }&#10;\newcommand{\vep}{ \varepsilon }&#10;\newcommand{\Gam}{ \Gamma }&#10;\newcommand{\gam}{ \gamma }&#10;\newcommand{\bgam}{ {\bm \gamma} }&#10;&#10;\newcommand{\Lm}{ \Lambda }&#10;&#10;%%%%%%%%%% 3D vectors&#10;\newcommand{\bx}{{\bm{x}}}&#10;\newcommand{\br}{{\bm{r}}}&#10;\newcommand{\bk}{{\bm{k}}}&#10;\newcommand{\bp}{{\bm{p}}}&#10;\newcommand{\bq}{{\bm{q}}}&#10;\newcommand{\bv}{{\bm{v}}}&#10;\newcommand{\bA}{{\bm{A}}}&#10;\newcommand{\bB}{{\bm B}}&#10;\newcommand{\bE}{{\bm E}}&#10;\newcommand{\bj}{{\bm j}}&#10;&#10;\newcommand{\integ}{\int\!\!}&#10;\newcommand{\xint}{\int d^4x}&#10;\newcommand{\pint}{\int \frac{d^4p}{ (2\pi)^4}}&#10;\newcommand{\tint}{\int_{-\infty}^{\infty}}&#10;&#10;\newcommand{\id}{\mbox{1}\hspace{-0.25em}\mbox{l}}&#10;\newcommand{\1}{\mbox{1}\hspace{-0.25em}\mbox{l}}&#10;&#10;&#10;\newcommand{\F}{ {\mathscr{F}} }&#10;\newcommand{\G}{ {\mathscr{G}} }&#10;\renewcommand{\Finv}{ {\mathscr{F}} }&#10;\newcommand{\Ginv}{ {\mathscr{G}} }&#10;\newcommand{\prj}{ {\mathcal P} }&#10;\newcommand{\Q}{ {\mathcal Q} }&#10;\newcommand{\Ham}{ {\mathcal H} }&#10;\newcommand{\Lag}{ {\cal{L}} }&#10;\newcommand{\M}{ {\mathcal M} }&#10;\newcommand{\N}{ {\mathcal N} }&#10;\newcommand{\T}{ {\mathcal T} }&#10;&#10;\newcommand{\as}{ \alpha_s }&#10;\newcommand{\para}{ \parallel}&#10;\newcommand{\tot}{ {\rm tot} }&#10;\newcommand{\EM}{{\rm em}}&#10;\newcommand{\Tr}{ {\rm Tr} }&#10;\newcommand{\tr}{ {\rm tr} }&#10;\newcommand{\diag}{ {\rm diag} }&#10;\newcommand{\sgn}{ {\rm sgn} }&#10;\newcommand{\ext}{ {\rm ext} }&#10;\newcommand{\vac}{ {\rm vac} }&#10;\newcommand{\Hall}{ {\rm Hall} }&#10;\newcommand{\eff}{ {\rm eff} }&#10;\newcommand{\fermion}{ {\rm fermion} }&#10;\newcommand{\bson}{ {\rm boson} }&#10;\newcommand{\quark}{ {\rm quark} }&#10;\newcommand{\gluon}{ {\rm gluon} }&#10;\newcommand{\ghost}{ {\rm ghost} }&#10;\newcommand{\fin}{ {\rm fin} }&#10;\renewcommand{\div}{ {\rm div} }&#10;\newcommand{\UV}{ {\rm UV} }&#10;\newcommand{\IR}{ {\rm IR} }&#10;\newcommand{\NO}{ {\rm NO} }&#10;\newcommand{\q}{ {\rm q} }&#10;\newcommand{\YM}{ {\rm YM} }&#10;\newcommand{\dyn}{ {\rm dyn} }&#10;\newcommand{\LLL}{ {\rm LLL} }&#10;\newcommand{\hLL}{ {\rm hLL} }&#10;\newcommand{\QCD}{ {\rm QCD} }&#10;\newcommand{\Res}{{ \rm Res }}&#10;\newcommand{\Deb}{ {\rm Debye} }&#10;&#10;\newcommand{\vp}{\vect{p}}&#10;\newcommand{\vk}{\vect{k}}&#10;\newcommand{\vl}{\vect{l}}&#10;\newcommand{\vx}{\vect{x}}&#10;\newcommand{\vgamma}{{\boldsymbol \gamma}}&#10;\newcommand{\vzero}{\vect{0}}&#10;\newcommand{\vv}{\vect{v}}&#10;\newcommand{\vB}{\vect{B}}&#10;&#10;\newcommand{\zero}{ {(0)} }&#10;\newcommand{\one}{ {(1)} }&#10;\newcommand{\two}{ {(2)} }&#10;&#10;%%%%%%%%%%%%%%%%%%%%%%%%%%%%%%%%%%%%%%%%&#10;\begin{document}&#10;%%%%%%%%%%%%%%%%%%%%%%%%%%%%%%%%%%%%%%%%&#10;&#10;\begin{eqnarray} &#10;\eta_\para \geq 0 &#10;\, , \quad&#10;\eta_\perp \geq 0 &#10;\, , \quad&#10; \zeta_\para \geq 0 &#10;\, , \quad&#10; \zeta_\perp \geq 0 &#10;\, , \quad&#10; \zeta_\para  \zeta_\perp -  \zeta_\times ^2 \geq 0 &#10;\nn&#10;\end{eqnarray}&#10;&#10;%%%%%%%%%%%%%%%%%%%%%%%%%%%%%%%%%%%%%%%%&#10;\end{document}&#10;%%%%%%%%%%%%%%%%%%%%%%%%%%%%%%%%%%%%%%%%"/>
  <p:tag name="IGUANATEXSIZE" val="50"/>
  <p:tag name="IGUANATEXCURSOR" val="3587"/>
  <p:tag name="TRANSPARENCY" val="True"/>
  <p:tag name="LATEXENGINEID" val="0"/>
  <p:tag name="TEMPFOLDER" val="c:\temp-tex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H-1">
      <a:majorFont>
        <a:latin typeface="Times New Roman"/>
        <a:ea typeface="メイリオ"/>
        <a:cs typeface=""/>
      </a:majorFont>
      <a:minorFont>
        <a:latin typeface="Times New Roman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3185</TotalTime>
  <Words>2480</Words>
  <Application>Microsoft Office PowerPoint</Application>
  <PresentationFormat>Widescreen</PresentationFormat>
  <Paragraphs>493</Paragraphs>
  <Slides>40</Slides>
  <Notes>2</Notes>
  <HiddenSlides>5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1" baseType="lpstr">
      <vt:lpstr>AdvOT19ee2aa8.B</vt:lpstr>
      <vt:lpstr>AdvOT483a8203</vt:lpstr>
      <vt:lpstr>Arial Unicode MS</vt:lpstr>
      <vt:lpstr>Whitney-Semibold</vt:lpstr>
      <vt:lpstr>游ゴシック</vt:lpstr>
      <vt:lpstr>Arial</vt:lpstr>
      <vt:lpstr>Calibri</vt:lpstr>
      <vt:lpstr>Times New Roman</vt:lpstr>
      <vt:lpstr>Trebuchet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服部 恒一</dc:creator>
  <cp:lastModifiedBy>服部 恒一</cp:lastModifiedBy>
  <cp:revision>290</cp:revision>
  <dcterms:created xsi:type="dcterms:W3CDTF">2025-01-11T00:11:44Z</dcterms:created>
  <dcterms:modified xsi:type="dcterms:W3CDTF">2025-01-13T05:16:58Z</dcterms:modified>
</cp:coreProperties>
</file>