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sldIdLst>
    <p:sldId id="259" r:id="rId2"/>
    <p:sldId id="262" r:id="rId3"/>
    <p:sldId id="308" r:id="rId4"/>
    <p:sldId id="288" r:id="rId5"/>
    <p:sldId id="287" r:id="rId6"/>
    <p:sldId id="331" r:id="rId7"/>
    <p:sldId id="291" r:id="rId8"/>
    <p:sldId id="292" r:id="rId9"/>
    <p:sldId id="300" r:id="rId10"/>
    <p:sldId id="298" r:id="rId11"/>
    <p:sldId id="293" r:id="rId12"/>
    <p:sldId id="294" r:id="rId13"/>
    <p:sldId id="299" r:id="rId14"/>
    <p:sldId id="295" r:id="rId15"/>
    <p:sldId id="307" r:id="rId16"/>
    <p:sldId id="296" r:id="rId17"/>
    <p:sldId id="312" r:id="rId18"/>
    <p:sldId id="314" r:id="rId19"/>
    <p:sldId id="325" r:id="rId20"/>
    <p:sldId id="324" r:id="rId21"/>
    <p:sldId id="315" r:id="rId22"/>
    <p:sldId id="328" r:id="rId23"/>
    <p:sldId id="326" r:id="rId24"/>
    <p:sldId id="316" r:id="rId25"/>
    <p:sldId id="317" r:id="rId26"/>
    <p:sldId id="319" r:id="rId27"/>
    <p:sldId id="281" r:id="rId28"/>
    <p:sldId id="323" r:id="rId29"/>
    <p:sldId id="322" r:id="rId30"/>
    <p:sldId id="297" r:id="rId31"/>
    <p:sldId id="301" r:id="rId32"/>
    <p:sldId id="263" r:id="rId33"/>
    <p:sldId id="306" r:id="rId34"/>
    <p:sldId id="302" r:id="rId35"/>
    <p:sldId id="303" r:id="rId36"/>
    <p:sldId id="305" r:id="rId37"/>
    <p:sldId id="304" r:id="rId38"/>
    <p:sldId id="329" r:id="rId39"/>
    <p:sldId id="318" r:id="rId40"/>
    <p:sldId id="320" r:id="rId41"/>
    <p:sldId id="334" r:id="rId42"/>
    <p:sldId id="333" r:id="rId43"/>
    <p:sldId id="327" r:id="rId44"/>
    <p:sldId id="332" r:id="rId45"/>
    <p:sldId id="335" r:id="rId4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EE4793-1D12-44FB-9ACA-C2C5E1D3DCF4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C8B14-E16E-43E1-8DF0-99594A5F57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102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Antenna length: 1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=5.4×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Am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3/2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−3/2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Antenna length: 1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i="0">
                    <a:latin typeface="Cambria Math" panose="02040503050406030204" pitchFamily="18" charset="0"/>
                  </a:rPr>
                  <a:t>𝑘_𝑙=5.4×10^(−9)  〖"Am" 〗^(3/2) "V" ^(−3/2)</a:t>
                </a:r>
                <a:r>
                  <a:rPr lang="en-GB" dirty="0"/>
                  <a:t> </a:t>
                </a:r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DC8B14-E16E-43E1-8DF0-99594A5F576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170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4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04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1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7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3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99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86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5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2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2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08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6D5F7-C6D6-48C0-9C3D-21AF29DB9549}" type="datetimeFigureOut">
              <a:rPr lang="en-GB" smtClean="0"/>
              <a:t>02/06/2025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37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Pablo.martinez.Reviriego@cern.ch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5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1.png"/><Relationship Id="rId5" Type="http://schemas.openxmlformats.org/officeDocument/2006/relationships/image" Target="../media/image240.png"/><Relationship Id="rId4" Type="http://schemas.openxmlformats.org/officeDocument/2006/relationships/image" Target="../media/image2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290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9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0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et.2024.08.033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hyperlink" Target="https://indico.cern.ch/event/1424597/contributions/6532647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5" Type="http://schemas.openxmlformats.org/officeDocument/2006/relationships/image" Target="../media/image560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4597/contributions/6532647/" TargetMode="External"/><Relationship Id="rId2" Type="http://schemas.openxmlformats.org/officeDocument/2006/relationships/hyperlink" Target="https://doi.org/10.1016/j.net.2024.08.033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jp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58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8.png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69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5.png"/><Relationship Id="rId7" Type="http://schemas.openxmlformats.org/officeDocument/2006/relationships/image" Target="../media/image80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7" Type="http://schemas.openxmlformats.org/officeDocument/2006/relationships/image" Target="../media/image91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png"/><Relationship Id="rId5" Type="http://schemas.openxmlformats.org/officeDocument/2006/relationships/image" Target="../media/image810.png"/><Relationship Id="rId4" Type="http://schemas.openxmlformats.org/officeDocument/2006/relationships/image" Target="../media/image80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7" Type="http://schemas.openxmlformats.org/officeDocument/2006/relationships/image" Target="../media/image98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60.png"/><Relationship Id="rId5" Type="http://schemas.openxmlformats.org/officeDocument/2006/relationships/image" Target="../media/image97.png"/><Relationship Id="rId4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indico.cern.ch/event/1424597/contributions/6532647/" TargetMode="External"/><Relationship Id="rId4" Type="http://schemas.openxmlformats.org/officeDocument/2006/relationships/hyperlink" Target="https://doi.org/10.1016/j.net.2024.08.033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0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0.png"/><Relationship Id="rId5" Type="http://schemas.openxmlformats.org/officeDocument/2006/relationships/image" Target="../media/image123.png"/><Relationship Id="rId4" Type="http://schemas.openxmlformats.org/officeDocument/2006/relationships/image" Target="../media/image1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89.png"/><Relationship Id="rId7" Type="http://schemas.openxmlformats.org/officeDocument/2006/relationships/image" Target="../media/image129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0.png"/><Relationship Id="rId5" Type="http://schemas.openxmlformats.org/officeDocument/2006/relationships/image" Target="../media/image128.png"/><Relationship Id="rId10" Type="http://schemas.openxmlformats.org/officeDocument/2006/relationships/image" Target="../media/image130.png"/><Relationship Id="rId4" Type="http://schemas.openxmlformats.org/officeDocument/2006/relationships/image" Target="../media/image127.png"/><Relationship Id="rId9" Type="http://schemas.openxmlformats.org/officeDocument/2006/relationships/image" Target="../media/image12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4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0.png"/><Relationship Id="rId3" Type="http://schemas.openxmlformats.org/officeDocument/2006/relationships/image" Target="../media/image135.png"/><Relationship Id="rId7" Type="http://schemas.openxmlformats.org/officeDocument/2006/relationships/image" Target="../media/image138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9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72.png"/><Relationship Id="rId7" Type="http://schemas.openxmlformats.org/officeDocument/2006/relationships/image" Target="../media/image77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0.png"/><Relationship Id="rId5" Type="http://schemas.openxmlformats.org/officeDocument/2006/relationships/image" Target="../media/image140.png"/><Relationship Id="rId4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5.png"/><Relationship Id="rId4" Type="http://schemas.openxmlformats.org/officeDocument/2006/relationships/image" Target="../media/image8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0405"/>
            <a:ext cx="9144000" cy="2990904"/>
          </a:xfrm>
        </p:spPr>
        <p:txBody>
          <a:bodyPr>
            <a:normAutofit fontScale="90000"/>
          </a:bodyPr>
          <a:lstStyle/>
          <a:p>
            <a:r>
              <a:rPr lang="en-GB" dirty="0"/>
              <a:t>Exploring RF Breakdown and Conditioning in High-Gradient Accelerating Cavities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6692"/>
            <a:ext cx="9144000" cy="2162818"/>
          </a:xfrm>
        </p:spPr>
        <p:txBody>
          <a:bodyPr>
            <a:normAutofit/>
          </a:bodyPr>
          <a:lstStyle/>
          <a:p>
            <a:r>
              <a:rPr lang="en-GB" dirty="0"/>
              <a:t>03.06.2025</a:t>
            </a:r>
          </a:p>
          <a:p>
            <a:r>
              <a:rPr lang="en-GB" dirty="0"/>
              <a:t>Pablo Mart</a:t>
            </a:r>
            <a:r>
              <a:rPr lang="en-US" dirty="0" err="1"/>
              <a:t>inez</a:t>
            </a:r>
            <a:r>
              <a:rPr lang="en-US" dirty="0"/>
              <a:t>-Reviriego</a:t>
            </a:r>
          </a:p>
          <a:p>
            <a:r>
              <a:rPr lang="en-GB" dirty="0"/>
              <a:t>On behalf of CERN SY-RF-MKS, SY-RF-LIS and IFIC accelerator group</a:t>
            </a:r>
          </a:p>
          <a:p>
            <a:r>
              <a:rPr lang="en-GB" dirty="0">
                <a:hlinkClick r:id="rId2"/>
              </a:rPr>
              <a:t>pablo.martinez.reviriego@cern.ch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AA3B392-0AFA-2F17-57F8-86FE22D2CADF}"/>
              </a:ext>
            </a:extLst>
          </p:cNvPr>
          <p:cNvSpPr/>
          <p:nvPr/>
        </p:nvSpPr>
        <p:spPr>
          <a:xfrm>
            <a:off x="0" y="0"/>
            <a:ext cx="12192000" cy="24130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 descr="clic logo ile ilgili görsel sonucu">
            <a:extLst>
              <a:ext uri="{FF2B5EF4-FFF2-40B4-BE49-F238E27FC236}">
                <a16:creationId xmlns:a16="http://schemas.microsoft.com/office/drawing/2014/main" id="{785EFB4C-EB48-1C23-85C7-D627E22E0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8547" y="120650"/>
            <a:ext cx="1933453" cy="19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69C1E376-C4BB-90E9-9579-992705731C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997" y="414044"/>
            <a:ext cx="1185315" cy="11853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13A4DB-801F-76BD-9340-F7F6ED0480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0790"/>
            <a:ext cx="12192000" cy="130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851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BE6F3F-6E59-8665-DD9A-13ADAC71E1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82F6EDC-3398-5482-4A11-2AA6FD722E25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5D0911B-2BF3-F8A1-5803-152E90F8B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10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9DFCA8C0-7C06-D1CA-4B41-182A7353B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Enhancement factor evolution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C96E7B-4726-3D06-5516-264DB25E6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554" y="2900407"/>
            <a:ext cx="4743714" cy="34869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751925-9015-10C4-AC0F-22AFDFEEC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1733" y="2899057"/>
            <a:ext cx="4532940" cy="34882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FC6B885-DAA7-78EC-F75F-0F8A3B537CB9}"/>
                  </a:ext>
                </a:extLst>
              </p:cNvPr>
              <p:cNvSpPr txBox="1"/>
              <p:nvPr/>
            </p:nvSpPr>
            <p:spPr>
              <a:xfrm>
                <a:off x="1079389" y="1005913"/>
                <a:ext cx="4065104" cy="923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latin typeface="NimbusSanL-Regu"/>
                  </a:rPr>
                  <a:t>Dark current scans were performed at different stages of conditioning.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800" b="0" i="0" u="none" strike="noStrike" baseline="0" dirty="0">
                    <a:latin typeface="CMMI6"/>
                  </a:rPr>
                  <a:t>   </a:t>
                </a:r>
                <a:r>
                  <a:rPr lang="en-GB" sz="1800" b="0" i="0" u="none" strike="noStrike" baseline="0" dirty="0">
                    <a:latin typeface="NimbusSanL-Regu"/>
                  </a:rPr>
                  <a:t>can be fit for each scan.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FC6B885-DAA7-78EC-F75F-0F8A3B537C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389" y="1005913"/>
                <a:ext cx="4065104" cy="923330"/>
              </a:xfrm>
              <a:prstGeom prst="rect">
                <a:avLst/>
              </a:prstGeom>
              <a:blipFill>
                <a:blip r:embed="rId4"/>
                <a:stretch>
                  <a:fillRect l="-900" t="-3311" r="-900" b="-99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1C57ED-BE50-2F4F-E99D-2EFF99E3EAFA}"/>
                  </a:ext>
                </a:extLst>
              </p:cNvPr>
              <p:cNvSpPr txBox="1"/>
              <p:nvPr/>
            </p:nvSpPr>
            <p:spPr>
              <a:xfrm>
                <a:off x="1608629" y="2106759"/>
                <a:ext cx="2619563" cy="6161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log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2.5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(1/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11C57ED-BE50-2F4F-E99D-2EFF99E3E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8629" y="2106759"/>
                <a:ext cx="2619563" cy="6161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D2FCCC-F944-BD36-AA71-F5729A1244DC}"/>
                  </a:ext>
                </a:extLst>
              </p:cNvPr>
              <p:cNvSpPr txBox="1"/>
              <p:nvPr/>
            </p:nvSpPr>
            <p:spPr>
              <a:xfrm>
                <a:off x="7374190" y="1237311"/>
                <a:ext cx="3588026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u="none" strike="noStrike" baseline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800" b="0" i="0" u="none" strike="noStrike" baseline="0" dirty="0">
                    <a:latin typeface="CMMI6"/>
                  </a:rPr>
                  <a:t>  </a:t>
                </a:r>
                <a:r>
                  <a:rPr lang="en-GB" sz="1800" b="0" i="0" u="none" strike="noStrike" baseline="0" dirty="0">
                    <a:latin typeface="NimbusSanL-Regu"/>
                  </a:rPr>
                  <a:t>evolution during conditioning.</a:t>
                </a:r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D2FCCC-F944-BD36-AA71-F5729A124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4190" y="1237311"/>
                <a:ext cx="3588026" cy="369332"/>
              </a:xfrm>
              <a:prstGeom prst="rect">
                <a:avLst/>
              </a:prstGeom>
              <a:blipFill>
                <a:blip r:embed="rId6"/>
                <a:stretch>
                  <a:fillRect l="-1190" t="-9836" r="-680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1725BE-A712-FD33-1D0D-7E79CD83B727}"/>
                  </a:ext>
                </a:extLst>
              </p:cNvPr>
              <p:cNvSpPr txBox="1"/>
              <p:nvPr/>
            </p:nvSpPr>
            <p:spPr>
              <a:xfrm>
                <a:off x="8197584" y="1975850"/>
                <a:ext cx="19412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constant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1725BE-A712-FD33-1D0D-7E79CD83B7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7584" y="1975850"/>
                <a:ext cx="1941237" cy="276999"/>
              </a:xfrm>
              <a:prstGeom prst="rect">
                <a:avLst/>
              </a:prstGeom>
              <a:blipFill>
                <a:blip r:embed="rId7"/>
                <a:stretch>
                  <a:fillRect l="-3774" t="-2174" r="-2516" b="-326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4519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8A4213-11A2-6DBA-7A21-059D42742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86EFAB6-3D84-9E68-670D-599ECDF84E09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F382DB0-B2A8-A088-7E21-6AB416B11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11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D9FC8584-7E97-01CD-27F3-6907E6687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BD localization: Edge method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47C0CF-3CD4-04CA-F6AB-0DAB6FD86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870" y="739313"/>
            <a:ext cx="4303160" cy="32534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ED99B3-51DB-F6EC-2AB3-B5E44A7461A4}"/>
              </a:ext>
            </a:extLst>
          </p:cNvPr>
          <p:cNvSpPr txBox="1"/>
          <p:nvPr/>
        </p:nvSpPr>
        <p:spPr>
          <a:xfrm>
            <a:off x="1174804" y="4023455"/>
            <a:ext cx="35244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latin typeface="NimbusSanL-Regu"/>
              </a:rPr>
              <a:t>Search of reflection rise and transmission drop.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C4263CF-DA89-79FE-33E3-B86B40C1FEA4}"/>
                  </a:ext>
                </a:extLst>
              </p:cNvPr>
              <p:cNvSpPr txBox="1"/>
              <p:nvPr/>
            </p:nvSpPr>
            <p:spPr>
              <a:xfrm>
                <a:off x="1668389" y="4752837"/>
                <a:ext cx="2164119" cy="5264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𝑒𝑑𝑔𝑒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𝑡𝑟𝑎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C4263CF-DA89-79FE-33E3-B86B40C1FE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8389" y="4752837"/>
                <a:ext cx="2164119" cy="5264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D8CEBEC0-294B-AAE5-21C4-B2F4000771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241" y="3553391"/>
            <a:ext cx="5820061" cy="29190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58C48B-448D-9C4F-2A9A-24CDD89FB250}"/>
                  </a:ext>
                </a:extLst>
              </p:cNvPr>
              <p:cNvSpPr txBox="1"/>
              <p:nvPr/>
            </p:nvSpPr>
            <p:spPr>
              <a:xfrm>
                <a:off x="1859628" y="5536179"/>
                <a:ext cx="1781642" cy="7561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𝑒𝑑𝑔𝑒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858C48B-448D-9C4F-2A9A-24CDD89FB2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9628" y="5536179"/>
                <a:ext cx="1781642" cy="7561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83F91BE-FE70-A0EF-310D-C7B6D67BCC6C}"/>
              </a:ext>
            </a:extLst>
          </p:cNvPr>
          <p:cNvSpPr txBox="1"/>
          <p:nvPr/>
        </p:nvSpPr>
        <p:spPr>
          <a:xfrm>
            <a:off x="7572192" y="3358585"/>
            <a:ext cx="2492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No hot cells detected</a:t>
            </a:r>
            <a:endParaRPr lang="en-GB" b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887A880-5413-BD70-942E-7DEC6F13CE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9822" y="238628"/>
            <a:ext cx="4586553" cy="307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72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1D254-9F1D-3F0A-F570-A308FAA290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AC3A920-BC71-90C3-ADF5-5A3AF98AD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2140" y="3342562"/>
            <a:ext cx="6167870" cy="30591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B261D02-7FFB-AE20-B0CE-50BA694376A2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C69BFD-9AC1-6ABC-0769-E43163A57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12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400980C-60C4-4A35-0021-742342085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BD localization: Short pulses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0BA3AD-6CE0-C183-7660-77E068ABF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617" y="938254"/>
            <a:ext cx="3834399" cy="28845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BE6E05-39C6-EEBB-2755-A05D5785B4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450" y="233861"/>
            <a:ext cx="4368270" cy="30498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675CDB-80D4-7322-781E-516C1A7E08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4712" y="3429000"/>
            <a:ext cx="5653200" cy="29726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AE90E3-3AF7-B120-E8FB-4F09C78A883F}"/>
                  </a:ext>
                </a:extLst>
              </p:cNvPr>
              <p:cNvSpPr txBox="1"/>
              <p:nvPr/>
            </p:nvSpPr>
            <p:spPr>
              <a:xfrm>
                <a:off x="1023731" y="4256587"/>
                <a:ext cx="3906077" cy="17768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latin typeface="NimbusSanL-Regu"/>
                  </a:rPr>
                  <a:t>Transmitted pulse does not show a flat top: rise time must be increased.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800" b="0" i="0" u="none" strike="noStrike" baseline="0" dirty="0">
                  <a:latin typeface="NimbusSanL-Regu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latin typeface="NimbusSanL-Regu"/>
                  </a:rPr>
                  <a:t>High accumulation of BDs characterized by low reflection and similar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𝑒𝑑𝑔𝑒</m:t>
                        </m:r>
                      </m:sub>
                    </m:sSub>
                  </m:oMath>
                </a14:m>
                <a:r>
                  <a:rPr lang="en-GB" sz="1800" b="0" i="0" u="none" strike="noStrike" baseline="0" dirty="0">
                    <a:latin typeface="NimbusSanL-Regu"/>
                  </a:rPr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EAE90E3-3AF7-B120-E8FB-4F09C78A88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731" y="4256587"/>
                <a:ext cx="3906077" cy="1776897"/>
              </a:xfrm>
              <a:prstGeom prst="rect">
                <a:avLst/>
              </a:prstGeom>
              <a:blipFill>
                <a:blip r:embed="rId6"/>
                <a:stretch>
                  <a:fillRect l="-1092" t="-1712" r="-936" b="-34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8136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3F14A-121F-29E1-C534-D8F0C02857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58197A-1E3E-F6D3-6FBA-20FCEC844F60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5C69B2-A73D-18A3-A214-07151EE52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13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A14BCE4B-5D51-6AF4-3094-1DF36DC8C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59" y="84195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Dark current dynamic simulations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2B1B6F5-D5C2-6CCE-CF2A-EFABF1B51BD8}"/>
                  </a:ext>
                </a:extLst>
              </p:cNvPr>
              <p:cNvSpPr txBox="1"/>
              <p:nvPr/>
            </p:nvSpPr>
            <p:spPr>
              <a:xfrm>
                <a:off x="467139" y="986873"/>
                <a:ext cx="4685306" cy="2031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Electrodynamic simulations in CST for field emitted electrons:</a:t>
                </a:r>
                <a:endParaRPr lang="en-GB" dirty="0">
                  <a:solidFill>
                    <a:srgbClr val="000000"/>
                  </a:solidFill>
                  <a:latin typeface="NimbusSanL-Regu"/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Ratio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800" b="0" i="0" u="none" strike="noStrike" baseline="0" dirty="0">
                    <a:solidFill>
                      <a:srgbClr val="000000"/>
                    </a:solidFill>
                    <a:latin typeface="CMSY6"/>
                  </a:rPr>
                  <a:t> </a:t>
                </a: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reaching FC.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Energy deposited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Scans: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Emission cell.</a:t>
                </a:r>
                <a:endParaRPr lang="en-GB" dirty="0">
                  <a:solidFill>
                    <a:srgbClr val="3333B3"/>
                  </a:solidFill>
                  <a:latin typeface="CMSY9"/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Input RF power.</a:t>
                </a: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2B1B6F5-D5C2-6CCE-CF2A-EFABF1B51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39" y="986873"/>
                <a:ext cx="4685306" cy="2031325"/>
              </a:xfrm>
              <a:prstGeom prst="rect">
                <a:avLst/>
              </a:prstGeom>
              <a:blipFill>
                <a:blip r:embed="rId2"/>
                <a:stretch>
                  <a:fillRect l="-911" t="-1802" b="-39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C1F994C-4CC7-3A71-F34F-9C3FF9E3B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9" y="3909825"/>
            <a:ext cx="6299122" cy="2184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7545F9-D52D-4CEE-5A53-1F260D752C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4299" y="613965"/>
            <a:ext cx="5007300" cy="29411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FA6B2D-F062-FD69-276F-40144637F9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8426" y="3652085"/>
            <a:ext cx="4026322" cy="2770506"/>
          </a:xfrm>
          <a:prstGeom prst="rect">
            <a:avLst/>
          </a:prstGeom>
        </p:spPr>
      </p:pic>
      <p:sp>
        <p:nvSpPr>
          <p:cNvPr id="2" name="Flecha derecha 27">
            <a:extLst>
              <a:ext uri="{FF2B5EF4-FFF2-40B4-BE49-F238E27FC236}">
                <a16:creationId xmlns:a16="http://schemas.microsoft.com/office/drawing/2014/main" id="{158AA784-0D2F-A2ED-24A9-AAE942055C18}"/>
              </a:ext>
            </a:extLst>
          </p:cNvPr>
          <p:cNvSpPr/>
          <p:nvPr/>
        </p:nvSpPr>
        <p:spPr>
          <a:xfrm rot="10800000">
            <a:off x="9139214" y="4839608"/>
            <a:ext cx="681318" cy="129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960C22B-57D5-978F-4336-8B830BF8192A}"/>
                  </a:ext>
                </a:extLst>
              </p:cNvPr>
              <p:cNvSpPr txBox="1"/>
              <p:nvPr/>
            </p:nvSpPr>
            <p:spPr>
              <a:xfrm>
                <a:off x="8927896" y="5008784"/>
                <a:ext cx="1103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400" dirty="0"/>
                  <a:t> </a:t>
                </a:r>
                <a:r>
                  <a:rPr lang="en-ES" sz="1400" dirty="0"/>
                  <a:t>travelling</a:t>
                </a:r>
              </a:p>
              <a:p>
                <a:pPr algn="ctr"/>
                <a:r>
                  <a:rPr lang="en-GB" sz="1400" dirty="0"/>
                  <a:t>D</a:t>
                </a:r>
                <a:r>
                  <a:rPr lang="en-ES" sz="1400" dirty="0"/>
                  <a:t>own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960C22B-57D5-978F-4336-8B830BF819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7896" y="5008784"/>
                <a:ext cx="1103957" cy="523220"/>
              </a:xfrm>
              <a:prstGeom prst="rect">
                <a:avLst/>
              </a:prstGeom>
              <a:blipFill>
                <a:blip r:embed="rId6"/>
                <a:stretch>
                  <a:fillRect t="-2353" r="-1105" b="-11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lecha derecha 27">
            <a:extLst>
              <a:ext uri="{FF2B5EF4-FFF2-40B4-BE49-F238E27FC236}">
                <a16:creationId xmlns:a16="http://schemas.microsoft.com/office/drawing/2014/main" id="{936F7186-7D6D-D7AA-A72E-CAE6C19BE993}"/>
              </a:ext>
            </a:extLst>
          </p:cNvPr>
          <p:cNvSpPr/>
          <p:nvPr/>
        </p:nvSpPr>
        <p:spPr>
          <a:xfrm>
            <a:off x="10436876" y="5391042"/>
            <a:ext cx="681318" cy="1294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3250611-80AD-4E71-2E7B-9674A2B71070}"/>
                  </a:ext>
                </a:extLst>
              </p:cNvPr>
              <p:cNvSpPr txBox="1"/>
              <p:nvPr/>
            </p:nvSpPr>
            <p:spPr>
              <a:xfrm>
                <a:off x="10120791" y="5506815"/>
                <a:ext cx="1103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ES" sz="1400" dirty="0"/>
                  <a:t> travelling</a:t>
                </a:r>
              </a:p>
              <a:p>
                <a:pPr algn="ctr"/>
                <a:r>
                  <a:rPr lang="en-GB" sz="1400" dirty="0"/>
                  <a:t>U</a:t>
                </a:r>
                <a:r>
                  <a:rPr lang="en-US" sz="1400" dirty="0"/>
                  <a:t>p</a:t>
                </a:r>
                <a:endParaRPr lang="en-ES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3250611-80AD-4E71-2E7B-9674A2B71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0791" y="5506815"/>
                <a:ext cx="1103957" cy="523220"/>
              </a:xfrm>
              <a:prstGeom prst="rect">
                <a:avLst/>
              </a:prstGeom>
              <a:blipFill>
                <a:blip r:embed="rId7"/>
                <a:stretch>
                  <a:fillRect t="-1163" r="-1105" b="-116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Arrow: Right 11">
            <a:extLst>
              <a:ext uri="{FF2B5EF4-FFF2-40B4-BE49-F238E27FC236}">
                <a16:creationId xmlns:a16="http://schemas.microsoft.com/office/drawing/2014/main" id="{73279FC1-95B1-23AA-5827-875E9A40CAEC}"/>
              </a:ext>
            </a:extLst>
          </p:cNvPr>
          <p:cNvSpPr/>
          <p:nvPr/>
        </p:nvSpPr>
        <p:spPr>
          <a:xfrm>
            <a:off x="1612938" y="5881589"/>
            <a:ext cx="1485900" cy="27305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77CE361-191D-39D2-2794-FB736274C0C8}"/>
                  </a:ext>
                </a:extLst>
              </p:cNvPr>
              <p:cNvSpPr txBox="1"/>
              <p:nvPr/>
            </p:nvSpPr>
            <p:spPr>
              <a:xfrm>
                <a:off x="1889125" y="6126542"/>
                <a:ext cx="9335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=0.38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77CE361-191D-39D2-2794-FB736274C0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9125" y="6126542"/>
                <a:ext cx="933525" cy="276999"/>
              </a:xfrm>
              <a:prstGeom prst="rect">
                <a:avLst/>
              </a:prstGeom>
              <a:blipFill>
                <a:blip r:embed="rId8"/>
                <a:stretch>
                  <a:fillRect l="-8497" t="-2222" r="-5882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103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7" grpId="0" animBg="1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D06BF-3D99-71B0-F3B8-BE4F6D36E4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902115E-D274-E876-672F-453DD08F9FE9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6A89CEA-1F10-D249-1F92-F38C0B0D7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14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0AFEE6B-E65B-4D9C-76CD-B3473C762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Radiation simulations and measurements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B8EB05B-B7A5-8750-91DE-EFDBA91409A0}"/>
                  </a:ext>
                </a:extLst>
              </p:cNvPr>
              <p:cNvSpPr txBox="1"/>
              <p:nvPr/>
            </p:nvSpPr>
            <p:spPr>
              <a:xfrm>
                <a:off x="689777" y="1443841"/>
                <a:ext cx="4995406" cy="2031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800" b="0" u="none" strike="noStrike" baseline="0" dirty="0">
                    <a:solidFill>
                      <a:srgbClr val="000000"/>
                    </a:solidFill>
                  </a:rPr>
                  <a:t>Simulation</a:t>
                </a:r>
                <a:r>
                  <a:rPr lang="en-US" sz="1800" b="0" u="none" strike="noStrike" baseline="0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: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800" b="0" i="0" u="none" strike="noStrike" baseline="0" dirty="0">
                    <a:solidFill>
                      <a:srgbClr val="000000"/>
                    </a:solidFill>
                    <a:latin typeface="CMSY6"/>
                  </a:rPr>
                  <a:t>  </a:t>
                </a: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interacting with Cu wall.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X-rays photons produced by </a:t>
                </a:r>
                <a:r>
                  <a:rPr lang="en-GB" b="0" i="0" u="none" strike="noStrike" baseline="0" dirty="0">
                    <a:solidFill>
                      <a:srgbClr val="0000CD"/>
                    </a:solidFill>
                    <a:latin typeface="NimbusSanL-Regu"/>
                  </a:rPr>
                  <a:t>bremsstrahlung</a:t>
                </a: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Spectrum </a:t>
                </a:r>
                <a:r>
                  <a:rPr lang="en-GB" b="0" i="0" u="none" strike="noStrike" baseline="0" dirty="0">
                    <a:solidFill>
                      <a:srgbClr val="0000CD"/>
                    </a:solidFill>
                    <a:latin typeface="NimbusSanL-Regu"/>
                  </a:rPr>
                  <a:t>decays exponentially up to maximum energy </a:t>
                </a: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of incoming </a:t>
                </a: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CMMI9"/>
                  </a:rPr>
                  <a:t>e</a:t>
                </a:r>
                <a:r>
                  <a:rPr lang="en-GB" sz="800" b="0" i="0" u="none" strike="noStrike" baseline="0" dirty="0">
                    <a:solidFill>
                      <a:srgbClr val="000000"/>
                    </a:solidFill>
                    <a:latin typeface="CMSY6"/>
                  </a:rPr>
                  <a:t>−</a:t>
                </a:r>
                <a:r>
                  <a:rPr lang="en-GB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800" b="0" i="0" u="none" strike="noStrike" baseline="0" dirty="0">
                  <a:solidFill>
                    <a:srgbClr val="000000"/>
                  </a:solidFill>
                  <a:latin typeface="NimbusSanL-Regu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B8EB05B-B7A5-8750-91DE-EFDBA91409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777" y="1443841"/>
                <a:ext cx="4995406" cy="2031325"/>
              </a:xfrm>
              <a:prstGeom prst="rect">
                <a:avLst/>
              </a:prstGeom>
              <a:blipFill>
                <a:blip r:embed="rId2"/>
                <a:stretch>
                  <a:fillRect l="-732" t="-24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AC7930C6-58F7-B8C6-213C-A1E8D1F13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9583" y="665337"/>
            <a:ext cx="4303160" cy="30797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E4A781-F8BC-9F7B-60DB-887EA11426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195" y="3786691"/>
            <a:ext cx="3221016" cy="2673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2B9CA5-2FB5-0607-11A1-61E808D0E31F}"/>
              </a:ext>
            </a:extLst>
          </p:cNvPr>
          <p:cNvSpPr txBox="1"/>
          <p:nvPr/>
        </p:nvSpPr>
        <p:spPr>
          <a:xfrm>
            <a:off x="689777" y="3664288"/>
            <a:ext cx="610235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NimbusSanL-Regu"/>
              </a:rPr>
              <a:t>Measurement challenge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High fluence 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of photons during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RF pulse: huge pile-up.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800" b="0" i="0" u="none" strike="noStrike" baseline="0" dirty="0">
              <a:solidFill>
                <a:srgbClr val="000000"/>
              </a:solidFill>
              <a:latin typeface="NimbusSanL-Regu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Solution: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Small CeBr</a:t>
            </a:r>
            <a:r>
              <a:rPr lang="en-GB" sz="800" b="0" i="0" u="none" strike="noStrike" baseline="0" dirty="0">
                <a:solidFill>
                  <a:srgbClr val="000000"/>
                </a:solidFill>
                <a:latin typeface="CMR6"/>
              </a:rPr>
              <a:t>3 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scintillating crystal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detector.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Pb collimator system: Holes of 4 and 2 mm.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Measurements directly from PMT.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8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54593-0169-C849-556A-5D44ED061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E9534DC0-F504-074C-8AE7-2538DE11B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" y="130494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Spectrum measurement set-up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84B321-142A-D727-215C-2561007D9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452" y="630041"/>
            <a:ext cx="7380874" cy="29159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667FB1-0598-FCD6-4A16-A6776BF41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7452" y="3958006"/>
            <a:ext cx="3197367" cy="24688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E837C33-DCA4-B473-A9BD-956EA0C4A6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3786" y="3958006"/>
            <a:ext cx="3260865" cy="24688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DE42A2-5609-6ABE-AC9C-7470442C3F9D}"/>
              </a:ext>
            </a:extLst>
          </p:cNvPr>
          <p:cNvSpPr txBox="1"/>
          <p:nvPr/>
        </p:nvSpPr>
        <p:spPr>
          <a:xfrm>
            <a:off x="2671260" y="3515719"/>
            <a:ext cx="117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Pulse Amp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6BA7EB-1607-B509-186C-C66598494390}"/>
              </a:ext>
            </a:extLst>
          </p:cNvPr>
          <p:cNvSpPr txBox="1"/>
          <p:nvPr/>
        </p:nvSpPr>
        <p:spPr>
          <a:xfrm>
            <a:off x="7529343" y="3625251"/>
            <a:ext cx="116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Pulse PMT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D68481-1EEA-5B55-973A-7BCD468E389E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9B43ABF3-7C2C-7A82-0DE8-4E66FC269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15</a:t>
            </a:fld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011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95110-5C77-6164-962C-BB62BC6BE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64B32A-5F19-B762-D124-3A6111091235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B38F294-B19C-6083-8548-4C68A5F9C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16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B314793-2B16-233E-1500-7270311CE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Spectrum measurements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85CA43F-A055-9553-C5CC-42FF188B30D6}"/>
                  </a:ext>
                </a:extLst>
              </p:cNvPr>
              <p:cNvSpPr txBox="1"/>
              <p:nvPr/>
            </p:nvSpPr>
            <p:spPr>
              <a:xfrm>
                <a:off x="2153809" y="5490384"/>
                <a:ext cx="7884381" cy="669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latin typeface="NimbusSanL-Regu"/>
                  </a:rPr>
                  <a:t>Maximum energy of photons in agreement with dark current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800" b="0" i="0" u="none" strike="noStrike" baseline="0" dirty="0">
                    <a:latin typeface="CMSY6"/>
                  </a:rPr>
                  <a:t> </a:t>
                </a:r>
                <a:r>
                  <a:rPr lang="en-GB" sz="1800" b="0" i="0" u="none" strike="noStrike" baseline="0" dirty="0">
                    <a:latin typeface="NimbusSanL-Regu"/>
                  </a:rPr>
                  <a:t>simulations.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latin typeface="NimbusSanL-Regu"/>
                  </a:rPr>
                  <a:t>Measurement campaign stopped due to a klystron </a:t>
                </a:r>
                <a:r>
                  <a:rPr lang="en-GB" sz="1800" b="0" i="0" u="none" strike="noStrike" baseline="0" dirty="0" err="1">
                    <a:latin typeface="NimbusSanL-Regu"/>
                  </a:rPr>
                  <a:t>mulfunctioning</a:t>
                </a:r>
                <a:r>
                  <a:rPr lang="en-GB" sz="1800" b="0" i="0" u="none" strike="noStrike" baseline="0" dirty="0">
                    <a:latin typeface="NimbusSanL-Regu"/>
                  </a:rPr>
                  <a:t>.</a:t>
                </a:r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85CA43F-A055-9553-C5CC-42FF188B3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3809" y="5490384"/>
                <a:ext cx="7884381" cy="669992"/>
              </a:xfrm>
              <a:prstGeom prst="rect">
                <a:avLst/>
              </a:prstGeom>
              <a:blipFill>
                <a:blip r:embed="rId2"/>
                <a:stretch>
                  <a:fillRect l="-464" t="-5455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D195C23-0A5F-C53D-B749-79C21F7BD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32" y="1141234"/>
            <a:ext cx="5465858" cy="406311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B5D016-CE25-33E1-B2CC-B41EA2929B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1141234"/>
            <a:ext cx="5465858" cy="39715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AD3D4B-4302-3421-53FF-908B575D795C}"/>
              </a:ext>
            </a:extLst>
          </p:cNvPr>
          <p:cNvSpPr txBox="1"/>
          <p:nvPr/>
        </p:nvSpPr>
        <p:spPr>
          <a:xfrm>
            <a:off x="2385391" y="826918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mm hole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3B5F5A-BAD3-4AC0-B826-3C2103837C6E}"/>
              </a:ext>
            </a:extLst>
          </p:cNvPr>
          <p:cNvSpPr txBox="1"/>
          <p:nvPr/>
        </p:nvSpPr>
        <p:spPr>
          <a:xfrm>
            <a:off x="8618463" y="834333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 mm hole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889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2CBE6-029C-6981-44DB-ADD9C9028B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1D2AB-27AB-5738-99F9-78A449F75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9B3F4F-A751-BD6C-26FE-9AFE25B9F467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37CA11C-9EDA-EC0E-5366-F3D1B4C04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17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C1183F-9DE0-F1C3-7F1F-CDFF143A6F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2895"/>
          <a:stretch/>
        </p:blipFill>
        <p:spPr>
          <a:xfrm>
            <a:off x="6829988" y="365125"/>
            <a:ext cx="3883732" cy="224591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013343-1C4A-7BC2-BDFC-91FBD9EF4239}"/>
              </a:ext>
            </a:extLst>
          </p:cNvPr>
          <p:cNvSpPr txBox="1"/>
          <p:nvPr/>
        </p:nvSpPr>
        <p:spPr>
          <a:xfrm>
            <a:off x="1218040" y="1768337"/>
            <a:ext cx="52335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power conditioning and Breakdown studies: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</a:rPr>
              <a:t>BTW cavity for medical applications:</a:t>
            </a:r>
          </a:p>
          <a:p>
            <a:r>
              <a:rPr lang="en-US" dirty="0">
                <a:solidFill>
                  <a:schemeClr val="bg2"/>
                </a:solidFill>
              </a:rPr>
              <a:t>Publication: </a:t>
            </a:r>
            <a:r>
              <a:rPr lang="en-GB" b="0" i="0" u="none" strike="noStrike" dirty="0">
                <a:solidFill>
                  <a:schemeClr val="bg2"/>
                </a:solidFill>
                <a:effectLst/>
                <a:latin typeface="ElsevierSans"/>
                <a:hlinkClick r:id="rId3" tooltip="Persistent link using digital object identifier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https://doi.org/10.1016/j.net.2024.08.033</a:t>
            </a:r>
            <a:endParaRPr lang="en-US" dirty="0">
              <a:solidFill>
                <a:schemeClr val="bg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chemeClr val="bg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RFQ2 for Linac4 (ongoing):</a:t>
            </a:r>
          </a:p>
          <a:p>
            <a:r>
              <a:rPr lang="en-US" dirty="0"/>
              <a:t>Poster: </a:t>
            </a:r>
            <a:r>
              <a:rPr lang="en-US" dirty="0">
                <a:hlinkClick r:id="rId4"/>
              </a:rPr>
              <a:t>https://indico.cern.ch/event/1424597/contributions/6532647/</a:t>
            </a:r>
            <a:endParaRPr lang="en-US" dirty="0">
              <a:solidFill>
                <a:schemeClr val="bg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F8ED6E-26B6-67FB-114C-022E668E52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4408" y="2660650"/>
            <a:ext cx="2775885" cy="379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46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1938D-C312-368D-80B4-4181BFCD31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9363A68-E981-FBE2-4C25-23F38E010886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CAB346-9927-E88C-E227-21E142150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18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CF97C58C-18AB-FD0D-C3E3-814DF0251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Radio Frequency Quadrupole (RFQ)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47E2D6-2734-D1B3-0728-B4E330E866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147341" y="2096933"/>
            <a:ext cx="7044659" cy="396202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6F4D12B-D987-EAC0-8B4E-0C872CEFA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753" y="1599405"/>
            <a:ext cx="4370839" cy="280057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67985DED-6004-07CD-D642-B5DF895A0B83}"/>
              </a:ext>
            </a:extLst>
          </p:cNvPr>
          <p:cNvSpPr/>
          <p:nvPr/>
        </p:nvSpPr>
        <p:spPr>
          <a:xfrm>
            <a:off x="7715250" y="4927600"/>
            <a:ext cx="457200" cy="4127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9CBD71-4D43-8EEF-E8ED-61310E037A87}"/>
              </a:ext>
            </a:extLst>
          </p:cNvPr>
          <p:cNvCxnSpPr>
            <a:cxnSpLocks/>
            <a:stCxn id="5" idx="2"/>
          </p:cNvCxnSpPr>
          <p:nvPr/>
        </p:nvCxnSpPr>
        <p:spPr>
          <a:xfrm flipH="1" flipV="1">
            <a:off x="4787900" y="4083050"/>
            <a:ext cx="2927350" cy="105092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1E98DAF-E507-6084-97B3-965E47F253BD}"/>
                  </a:ext>
                </a:extLst>
              </p:cNvPr>
              <p:cNvSpPr txBox="1"/>
              <p:nvPr/>
            </p:nvSpPr>
            <p:spPr>
              <a:xfrm>
                <a:off x="800100" y="1178287"/>
                <a:ext cx="101499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GB" dirty="0"/>
                  <a:t> m structure that </a:t>
                </a:r>
                <a:r>
                  <a:rPr lang="en-GB" b="1" dirty="0"/>
                  <a:t>focuses, bunches and accelerates </a:t>
                </a:r>
                <a:r>
                  <a:rPr lang="en-GB" dirty="0"/>
                  <a:t>continuous beam of low energy hadrons (few MeV)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1E98DAF-E507-6084-97B3-965E47F25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100" y="1178287"/>
                <a:ext cx="10149958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D7AD086B-1D71-A6BB-1937-D1DCA5D15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17" y="4451766"/>
            <a:ext cx="2129130" cy="18414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FC7C130-C550-C871-FFB4-7B10DFF2F2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42" t="7989" r="10532" b="8907"/>
          <a:stretch/>
        </p:blipFill>
        <p:spPr>
          <a:xfrm>
            <a:off x="2613996" y="4451766"/>
            <a:ext cx="2514016" cy="1849314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6184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758624-64C9-F44F-028D-362AD139D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F25886A-4B9C-DD18-5900-1CCF1B077BF9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D21685A-15D1-7284-DE30-B389939F8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19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CA9B17E6-F171-FA1F-1D5A-35A43D280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Linac4 RFQ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78A694-CED2-778C-5845-541F8AB19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246" y="2009175"/>
            <a:ext cx="4295163" cy="36743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9EBD3F-3B42-D0B0-5748-4EC583F4FC1B}"/>
              </a:ext>
            </a:extLst>
          </p:cNvPr>
          <p:cNvSpPr txBox="1"/>
          <p:nvPr/>
        </p:nvSpPr>
        <p:spPr>
          <a:xfrm>
            <a:off x="6883400" y="1380035"/>
            <a:ext cx="4631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Critical element in CERN proton chain: No spare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B05E80-8408-6EBF-05C6-6444C67696E7}"/>
              </a:ext>
            </a:extLst>
          </p:cNvPr>
          <p:cNvSpPr txBox="1"/>
          <p:nvPr/>
        </p:nvSpPr>
        <p:spPr>
          <a:xfrm>
            <a:off x="1082857" y="1380035"/>
            <a:ext cx="3922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 damage observed in Linac4 RFQ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D7F1B1-BE25-308F-71B9-96294C6E54B2}"/>
                  </a:ext>
                </a:extLst>
              </p:cNvPr>
              <p:cNvSpPr txBox="1"/>
              <p:nvPr/>
            </p:nvSpPr>
            <p:spPr>
              <a:xfrm>
                <a:off x="6815125" y="2076493"/>
                <a:ext cx="419813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b="0" i="0" u="none" strike="noStrike" baseline="0" dirty="0">
                    <a:solidFill>
                      <a:srgbClr val="0000CD"/>
                    </a:solidFill>
                    <a:latin typeface="NimbusSanL-Regu"/>
                  </a:rPr>
                  <a:t>Hypothesis</a:t>
                </a:r>
                <a:r>
                  <a:rPr lang="en-US" b="0" i="0" u="none" strike="noStrike" baseline="0" dirty="0">
                    <a:solidFill>
                      <a:srgbClr val="0000CD"/>
                    </a:solidFill>
                    <a:latin typeface="NimbusSanL-Regu"/>
                  </a:rPr>
                  <a:t>:</a:t>
                </a:r>
                <a:endParaRPr lang="en-US" dirty="0"/>
              </a:p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dirty="0"/>
                  <a:t> irradiation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Degradation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More BDs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D7F1B1-BE25-308F-71B9-96294C6E54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5125" y="2076493"/>
                <a:ext cx="4198137" cy="646331"/>
              </a:xfrm>
              <a:prstGeom prst="rect">
                <a:avLst/>
              </a:prstGeom>
              <a:blipFill>
                <a:blip r:embed="rId3"/>
                <a:stretch>
                  <a:fillRect t="-5660" r="-871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35D381B-08E4-EF1F-7BEE-E472C79E40A2}"/>
              </a:ext>
            </a:extLst>
          </p:cNvPr>
          <p:cNvCxnSpPr>
            <a:cxnSpLocks/>
          </p:cNvCxnSpPr>
          <p:nvPr/>
        </p:nvCxnSpPr>
        <p:spPr>
          <a:xfrm flipV="1">
            <a:off x="9103068" y="2790685"/>
            <a:ext cx="0" cy="25777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AE03021-2442-3B3D-AFFB-00063073CA6D}"/>
              </a:ext>
            </a:extLst>
          </p:cNvPr>
          <p:cNvCxnSpPr/>
          <p:nvPr/>
        </p:nvCxnSpPr>
        <p:spPr>
          <a:xfrm>
            <a:off x="9103068" y="3048455"/>
            <a:ext cx="13335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CD9D4A1-6BB1-44B3-5CB9-3864C8A691D6}"/>
              </a:ext>
            </a:extLst>
          </p:cNvPr>
          <p:cNvCxnSpPr>
            <a:cxnSpLocks/>
          </p:cNvCxnSpPr>
          <p:nvPr/>
        </p:nvCxnSpPr>
        <p:spPr>
          <a:xfrm flipV="1">
            <a:off x="10436568" y="2790685"/>
            <a:ext cx="0" cy="2577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4F383885-CCBB-03C8-4518-70F8FEFE54F7}"/>
              </a:ext>
            </a:extLst>
          </p:cNvPr>
          <p:cNvSpPr txBox="1"/>
          <p:nvPr/>
        </p:nvSpPr>
        <p:spPr>
          <a:xfrm>
            <a:off x="6970671" y="3953742"/>
            <a:ext cx="3765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Solution:</a:t>
            </a:r>
            <a:endParaRPr lang="en-US" dirty="0"/>
          </a:p>
          <a:p>
            <a:pPr algn="ctr"/>
            <a:r>
              <a:rPr lang="en-GB" dirty="0"/>
              <a:t>New RFQ fabrication and </a:t>
            </a:r>
            <a:r>
              <a:rPr lang="en-GB" b="1" dirty="0"/>
              <a:t>conditioning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15B7676-1EAD-13B4-D59F-820111D4AAD7}"/>
              </a:ext>
            </a:extLst>
          </p:cNvPr>
          <p:cNvCxnSpPr>
            <a:cxnSpLocks/>
            <a:stCxn id="41" idx="2"/>
            <a:endCxn id="45" idx="0"/>
          </p:cNvCxnSpPr>
          <p:nvPr/>
        </p:nvCxnSpPr>
        <p:spPr>
          <a:xfrm>
            <a:off x="8853526" y="4600073"/>
            <a:ext cx="0" cy="3726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5DBC51F-8859-DC79-B413-2E1DAFBA6576}"/>
              </a:ext>
            </a:extLst>
          </p:cNvPr>
          <p:cNvSpPr txBox="1"/>
          <p:nvPr/>
        </p:nvSpPr>
        <p:spPr>
          <a:xfrm>
            <a:off x="7194129" y="4972766"/>
            <a:ext cx="3318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Great opportunity for BD studies!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B14C14-3998-512F-46CD-841A21FD7B10}"/>
              </a:ext>
            </a:extLst>
          </p:cNvPr>
          <p:cNvSpPr txBox="1"/>
          <p:nvPr/>
        </p:nvSpPr>
        <p:spPr>
          <a:xfrm>
            <a:off x="6380700" y="5778870"/>
            <a:ext cx="4945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0000CD"/>
                </a:solidFill>
                <a:latin typeface="NimbusSanL-Regu"/>
              </a:rPr>
              <a:t>Limitation</a:t>
            </a: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:</a:t>
            </a:r>
            <a:r>
              <a:rPr lang="en-US" dirty="0">
                <a:solidFill>
                  <a:srgbClr val="0000CD"/>
                </a:solidFill>
                <a:latin typeface="NimbusSanL-Regu"/>
              </a:rPr>
              <a:t> </a:t>
            </a:r>
            <a:r>
              <a:rPr lang="en-US" dirty="0">
                <a:latin typeface="NimbusSanL-Regu"/>
              </a:rPr>
              <a:t>New RFQ must survive the conditioning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1E6B02-A163-4FA7-57FD-7A6D4A6EF337}"/>
              </a:ext>
            </a:extLst>
          </p:cNvPr>
          <p:cNvSpPr txBox="1"/>
          <p:nvPr/>
        </p:nvSpPr>
        <p:spPr>
          <a:xfrm>
            <a:off x="6263843" y="3085600"/>
            <a:ext cx="567844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Serafim, C., </a:t>
            </a:r>
            <a:r>
              <a:rPr lang="en-GB" sz="10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Calatroni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S., </a:t>
            </a:r>
            <a:r>
              <a:rPr lang="en-GB" sz="10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Djurabekova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F., Peacock, R., Bjelland, V., Perez-</a:t>
            </a:r>
            <a:r>
              <a:rPr lang="en-GB" sz="10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Fontenla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A. T., ... &amp; Sargsyan, E. (2025). Effects of H− low beam irradiation and high field pulsing tests in different metals. </a:t>
            </a:r>
            <a:r>
              <a:rPr lang="en-GB" sz="10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Physical Review Accelerators and Beams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 </a:t>
            </a:r>
            <a:r>
              <a:rPr lang="en-GB" sz="10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28</a:t>
            </a:r>
            <a:r>
              <a:rPr lang="en-GB" sz="10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(1), 013101.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35457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3CA41B-0430-3636-6F41-4D1A1ABA2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E853F4-2E51-EC5F-4ABB-090318E92724}"/>
              </a:ext>
            </a:extLst>
          </p:cNvPr>
          <p:cNvSpPr txBox="1"/>
          <p:nvPr/>
        </p:nvSpPr>
        <p:spPr>
          <a:xfrm>
            <a:off x="1160890" y="1749287"/>
            <a:ext cx="523356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power conditioning and Breakdown studies: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BTW cavity for medical applications:</a:t>
            </a:r>
          </a:p>
          <a:p>
            <a:r>
              <a:rPr lang="en-US" dirty="0"/>
              <a:t>Publication: </a:t>
            </a:r>
            <a:r>
              <a:rPr lang="en-GB" b="0" i="0" u="none" strike="noStrike" dirty="0">
                <a:solidFill>
                  <a:srgbClr val="0272B1"/>
                </a:solidFill>
                <a:effectLst/>
                <a:latin typeface="ElsevierSans"/>
                <a:hlinkClick r:id="rId2" tooltip="Persistent link using digital object identifier"/>
              </a:rPr>
              <a:t>https://doi.org/10.1016/j.net.2024.08.033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RFQ2 for Linac4 (ongoing):</a:t>
            </a:r>
          </a:p>
          <a:p>
            <a:r>
              <a:rPr lang="en-US" dirty="0"/>
              <a:t>Poster: </a:t>
            </a:r>
            <a:r>
              <a:rPr lang="en-US" dirty="0">
                <a:hlinkClick r:id="rId3"/>
              </a:rPr>
              <a:t>https://indico.cern.ch/event/1424597/contributions/6532647/</a:t>
            </a:r>
            <a:endParaRPr lang="en-US" dirty="0">
              <a:solidFill>
                <a:schemeClr val="bg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AF3EDC-F5FB-63B4-EF90-918609C62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2330" y="2067109"/>
            <a:ext cx="5039580" cy="224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2706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D6BA6-288C-BEAD-8A6F-2C012CFD90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D60D363-547B-7D17-0728-625FFCAA84B6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F5801B8-55B3-1ACE-79C0-6E9B5F95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20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3E1F5FF7-7D31-3F18-3162-CD9211C88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A very different structure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72B559-77D6-A4B0-71E7-D4FC68621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9506305" y="837851"/>
            <a:ext cx="1777293" cy="11722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2B415D1-128C-C27C-C521-6ED2D675BA0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599" t="17272" r="18438" b="32441"/>
          <a:stretch/>
        </p:blipFill>
        <p:spPr>
          <a:xfrm>
            <a:off x="7535596" y="754905"/>
            <a:ext cx="1307204" cy="13287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DE312C3-5BA3-10B0-4635-B866C70521D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3324911"/>
                  </p:ext>
                </p:extLst>
              </p:nvPr>
            </p:nvGraphicFramePr>
            <p:xfrm>
              <a:off x="558323" y="2175181"/>
              <a:ext cx="10791826" cy="402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8063">
                      <a:extLst>
                        <a:ext uri="{9D8B030D-6E8A-4147-A177-3AD203B41FA5}">
                          <a16:colId xmlns:a16="http://schemas.microsoft.com/office/drawing/2014/main" val="3619743919"/>
                        </a:ext>
                      </a:extLst>
                    </a:gridCol>
                    <a:gridCol w="2281714">
                      <a:extLst>
                        <a:ext uri="{9D8B030D-6E8A-4147-A177-3AD203B41FA5}">
                          <a16:colId xmlns:a16="http://schemas.microsoft.com/office/drawing/2014/main" val="329128553"/>
                        </a:ext>
                      </a:extLst>
                    </a:gridCol>
                    <a:gridCol w="1890236">
                      <a:extLst>
                        <a:ext uri="{9D8B030D-6E8A-4147-A177-3AD203B41FA5}">
                          <a16:colId xmlns:a16="http://schemas.microsoft.com/office/drawing/2014/main" val="2717394321"/>
                        </a:ext>
                      </a:extLst>
                    </a:gridCol>
                    <a:gridCol w="2368550">
                      <a:extLst>
                        <a:ext uri="{9D8B030D-6E8A-4147-A177-3AD203B41FA5}">
                          <a16:colId xmlns:a16="http://schemas.microsoft.com/office/drawing/2014/main" val="3924088290"/>
                        </a:ext>
                      </a:extLst>
                    </a:gridCol>
                    <a:gridCol w="1973263">
                      <a:extLst>
                        <a:ext uri="{9D8B030D-6E8A-4147-A177-3AD203B41FA5}">
                          <a16:colId xmlns:a16="http://schemas.microsoft.com/office/drawing/2014/main" val="1803276855"/>
                        </a:ext>
                      </a:extLst>
                    </a:gridCol>
                  </a:tblGrid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Parameter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CLIC T24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Crab cavity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BTW (hypothetical)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RFQ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9263179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Type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Standing wave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7950877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Mode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TM01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TM11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TM01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TE210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4598952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sz="1600" dirty="0"/>
                            <a:t>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11.994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11.994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2.9985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0.352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5368442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Length [m]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0.190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3.06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3873158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Repetition Rate [Hz]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20 - 200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20 - 200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0.833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886441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Pulse length [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sz="1600" dirty="0"/>
                            <a:t>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1000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2225371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𝑖𝑛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/>
                            <a:t> [MW]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42.4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2155777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Max. E-field [MV/m]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220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154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281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7121468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Max. H-field [kA/m]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410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505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319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5.17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8913465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Max.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/>
                            <a:t> [MW/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600" dirty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5.48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0.01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6286360"/>
                      </a:ext>
                    </a:extLst>
                  </a:tr>
                  <a:tr h="324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600" dirty="0"/>
                            <a:t> [MV/m]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123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105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?</a:t>
                          </a:r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000467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DE312C3-5BA3-10B0-4635-B866C70521D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3324911"/>
                  </p:ext>
                </p:extLst>
              </p:nvPr>
            </p:nvGraphicFramePr>
            <p:xfrm>
              <a:off x="558323" y="2175181"/>
              <a:ext cx="10791826" cy="402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78063">
                      <a:extLst>
                        <a:ext uri="{9D8B030D-6E8A-4147-A177-3AD203B41FA5}">
                          <a16:colId xmlns:a16="http://schemas.microsoft.com/office/drawing/2014/main" val="3619743919"/>
                        </a:ext>
                      </a:extLst>
                    </a:gridCol>
                    <a:gridCol w="2281714">
                      <a:extLst>
                        <a:ext uri="{9D8B030D-6E8A-4147-A177-3AD203B41FA5}">
                          <a16:colId xmlns:a16="http://schemas.microsoft.com/office/drawing/2014/main" val="329128553"/>
                        </a:ext>
                      </a:extLst>
                    </a:gridCol>
                    <a:gridCol w="1890236">
                      <a:extLst>
                        <a:ext uri="{9D8B030D-6E8A-4147-A177-3AD203B41FA5}">
                          <a16:colId xmlns:a16="http://schemas.microsoft.com/office/drawing/2014/main" val="2717394321"/>
                        </a:ext>
                      </a:extLst>
                    </a:gridCol>
                    <a:gridCol w="2368550">
                      <a:extLst>
                        <a:ext uri="{9D8B030D-6E8A-4147-A177-3AD203B41FA5}">
                          <a16:colId xmlns:a16="http://schemas.microsoft.com/office/drawing/2014/main" val="3924088290"/>
                        </a:ext>
                      </a:extLst>
                    </a:gridCol>
                    <a:gridCol w="1973263">
                      <a:extLst>
                        <a:ext uri="{9D8B030D-6E8A-4147-A177-3AD203B41FA5}">
                          <a16:colId xmlns:a16="http://schemas.microsoft.com/office/drawing/2014/main" val="1803276855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Parameter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CLIC T24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Crab cavity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BTW (hypothetical)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RFQ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9263179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Type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Travelling wave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Standing wave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795087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Mode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TM01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TM11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TM01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TE210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459895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7" t="-303636" r="-374866" b="-82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11.994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11.994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2.9985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0.352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2536844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Length [m]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0.190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3.06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387315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Repetition Rate [Hz]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20 - 200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20 - 200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0.833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88644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7" t="-605455" r="-374866" b="-5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1000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222537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7" t="-705455" r="-374866" b="-4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42.4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2155777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Max. E-field [MV/m]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220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154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281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34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7121468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/>
                            <a:t>Max. H-field [kA/m]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410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505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319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5.17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5891346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7" t="-1005455" r="-374866" b="-1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3.4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5.48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5.13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0.01</a:t>
                          </a:r>
                          <a:endParaRPr lang="en-GB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6628636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7" t="-1105455" r="-374866" b="-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123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105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115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?</a:t>
                          </a:r>
                          <a:endParaRPr lang="en-GB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000467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Content Placeholder 17" descr="A machine with many metal parts&#10;&#10;Description automatically generated with medium confidence">
            <a:extLst>
              <a:ext uri="{FF2B5EF4-FFF2-40B4-BE49-F238E27FC236}">
                <a16:creationId xmlns:a16="http://schemas.microsoft.com/office/drawing/2014/main" id="{C24E7A64-9F29-ADBA-B9DE-FF08B212330E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5"/>
          <a:srcRect t="10803"/>
          <a:stretch/>
        </p:blipFill>
        <p:spPr>
          <a:xfrm>
            <a:off x="3094192" y="870047"/>
            <a:ext cx="1841500" cy="12319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00988FA-576A-E507-1B2E-FF2380FF5B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431633" y="779217"/>
            <a:ext cx="1328732" cy="13803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3FFE64-CE84-CA2C-D6CB-3A91C79EA816}"/>
              </a:ext>
            </a:extLst>
          </p:cNvPr>
          <p:cNvSpPr txBox="1"/>
          <p:nvPr/>
        </p:nvSpPr>
        <p:spPr>
          <a:xfrm>
            <a:off x="968374" y="6227935"/>
            <a:ext cx="87026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TeXGyreTermes-Regular"/>
              </a:rPr>
              <a:t>Paszkiewicz, J. (2020). Studies of breakdown and pre-breakdown phenomena in high-gradient accelerating structures (Doctoral dissertation, University of Oxford).</a:t>
            </a:r>
          </a:p>
        </p:txBody>
      </p:sp>
    </p:spTree>
    <p:extLst>
      <p:ext uri="{BB962C8B-B14F-4D97-AF65-F5344CB8AC3E}">
        <p14:creationId xmlns:p14="http://schemas.microsoft.com/office/powerpoint/2010/main" val="3720016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2D382B-9F7D-769E-5757-1DA239230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D6D3A88-DECA-F787-97FA-1C8DA5CDA240}"/>
              </a:ext>
            </a:extLst>
          </p:cNvPr>
          <p:cNvSpPr/>
          <p:nvPr/>
        </p:nvSpPr>
        <p:spPr>
          <a:xfrm>
            <a:off x="0" y="6570153"/>
            <a:ext cx="12192000" cy="29277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13244A-94EF-5041-A41B-56AC68DA8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522367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21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3303906-A7F1-6AC4-20FD-5AC50F369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Field distribution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ADDA4B-00D2-6177-A125-3CD10E22F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6310" y="947042"/>
            <a:ext cx="2105978" cy="22746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ED12AE-0B0D-F4F1-A9E6-C12D19F71C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42" t="7989" r="10532" b="8907"/>
          <a:stretch/>
        </p:blipFill>
        <p:spPr>
          <a:xfrm>
            <a:off x="405352" y="2354591"/>
            <a:ext cx="2921171" cy="2148818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DAE4DD-0562-D66F-402F-98382016E4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2822" y="3677083"/>
            <a:ext cx="2443813" cy="22746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C07D332-2D78-691A-C689-CB49ED0B55B4}"/>
              </a:ext>
            </a:extLst>
          </p:cNvPr>
          <p:cNvSpPr txBox="1"/>
          <p:nvPr/>
        </p:nvSpPr>
        <p:spPr>
          <a:xfrm>
            <a:off x="4776128" y="591450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E-field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47030E1-8CFD-E2B8-F4B1-5D2824E56126}"/>
              </a:ext>
            </a:extLst>
          </p:cNvPr>
          <p:cNvSpPr txBox="1"/>
          <p:nvPr/>
        </p:nvSpPr>
        <p:spPr>
          <a:xfrm>
            <a:off x="4755527" y="3309044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H-field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0AE047E6-D7D2-C279-40F2-EE15C8AE74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0425591"/>
                  </p:ext>
                </p:extLst>
              </p:nvPr>
            </p:nvGraphicFramePr>
            <p:xfrm>
              <a:off x="6993493" y="3288806"/>
              <a:ext cx="4697254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35055">
                      <a:extLst>
                        <a:ext uri="{9D8B030D-6E8A-4147-A177-3AD203B41FA5}">
                          <a16:colId xmlns:a16="http://schemas.microsoft.com/office/drawing/2014/main" val="3619743919"/>
                        </a:ext>
                      </a:extLst>
                    </a:gridCol>
                    <a:gridCol w="1190438">
                      <a:extLst>
                        <a:ext uri="{9D8B030D-6E8A-4147-A177-3AD203B41FA5}">
                          <a16:colId xmlns:a16="http://schemas.microsoft.com/office/drawing/2014/main" val="1803276855"/>
                        </a:ext>
                      </a:extLst>
                    </a:gridCol>
                    <a:gridCol w="1171761">
                      <a:extLst>
                        <a:ext uri="{9D8B030D-6E8A-4147-A177-3AD203B41FA5}">
                          <a16:colId xmlns:a16="http://schemas.microsoft.com/office/drawing/2014/main" val="14049233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RFQ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LES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92631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dirty="0"/>
                            <a:t>[MHz]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9783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Repetition Rate [Hz]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0.833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1 - 6000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8864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Pulse length [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GB" dirty="0"/>
                            <a:t>s]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1 - 1000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2225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Gap [mm]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517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Voltage [kV]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18843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Max. E-field [MV/m]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77.5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71214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0AE047E6-D7D2-C279-40F2-EE15C8AE743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0425591"/>
                  </p:ext>
                </p:extLst>
              </p:nvPr>
            </p:nvGraphicFramePr>
            <p:xfrm>
              <a:off x="6993493" y="3288806"/>
              <a:ext cx="4697254" cy="25958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35055">
                      <a:extLst>
                        <a:ext uri="{9D8B030D-6E8A-4147-A177-3AD203B41FA5}">
                          <a16:colId xmlns:a16="http://schemas.microsoft.com/office/drawing/2014/main" val="3619743919"/>
                        </a:ext>
                      </a:extLst>
                    </a:gridCol>
                    <a:gridCol w="1190438">
                      <a:extLst>
                        <a:ext uri="{9D8B030D-6E8A-4147-A177-3AD203B41FA5}">
                          <a16:colId xmlns:a16="http://schemas.microsoft.com/office/drawing/2014/main" val="1803276855"/>
                        </a:ext>
                      </a:extLst>
                    </a:gridCol>
                    <a:gridCol w="1171761">
                      <a:extLst>
                        <a:ext uri="{9D8B030D-6E8A-4147-A177-3AD203B41FA5}">
                          <a16:colId xmlns:a16="http://schemas.microsoft.com/office/drawing/2014/main" val="14049233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RFQ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LES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92631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61" t="-108197" r="-102350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9783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Repetition Rate [Hz]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0.833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1 - 6000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8864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61" t="-308197" r="-102350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1 - 1000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7222537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Gap [mm]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55178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Voltage [kV]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188433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Max. E-field [MV/m]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77.5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71214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2C923CC5-34B1-A7B8-7B75-3A0F74FD486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85" t="4356" r="10586"/>
          <a:stretch/>
        </p:blipFill>
        <p:spPr>
          <a:xfrm>
            <a:off x="7405493" y="725557"/>
            <a:ext cx="1598583" cy="19535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206C1EA-86A6-FA07-6DF5-4CCE17318A14}"/>
              </a:ext>
            </a:extLst>
          </p:cNvPr>
          <p:cNvSpPr txBox="1"/>
          <p:nvPr/>
        </p:nvSpPr>
        <p:spPr>
          <a:xfrm>
            <a:off x="921287" y="1623793"/>
            <a:ext cx="1889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RFQ cross section:</a:t>
            </a:r>
          </a:p>
          <a:p>
            <a:pPr algn="ctr"/>
            <a:r>
              <a:rPr lang="en-US" dirty="0"/>
              <a:t> TE210 mode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814B5D5-A352-77FF-1E52-02CA5F70C6ED}"/>
              </a:ext>
            </a:extLst>
          </p:cNvPr>
          <p:cNvSpPr txBox="1"/>
          <p:nvPr/>
        </p:nvSpPr>
        <p:spPr>
          <a:xfrm>
            <a:off x="8204785" y="269273"/>
            <a:ext cx="286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Large Electrode System (LES)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EA5BF09-83FC-A3D0-D593-5B05E75023F0}"/>
                  </a:ext>
                </a:extLst>
              </p:cNvPr>
              <p:cNvSpPr txBox="1"/>
              <p:nvPr/>
            </p:nvSpPr>
            <p:spPr>
              <a:xfrm>
                <a:off x="10192455" y="1126325"/>
                <a:ext cx="10425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0.72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EA5BF09-83FC-A3D0-D593-5B05E7502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2455" y="1126325"/>
                <a:ext cx="1042529" cy="276999"/>
              </a:xfrm>
              <a:prstGeom prst="rect">
                <a:avLst/>
              </a:prstGeom>
              <a:blipFill>
                <a:blip r:embed="rId7"/>
                <a:stretch>
                  <a:fillRect l="-5263" t="-4444" r="-1754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62CBFE6-889E-7FB3-BF96-1DA9E74DC2F7}"/>
                  </a:ext>
                </a:extLst>
              </p:cNvPr>
              <p:cNvSpPr txBox="1"/>
              <p:nvPr/>
            </p:nvSpPr>
            <p:spPr>
              <a:xfrm>
                <a:off x="10037845" y="1766019"/>
                <a:ext cx="1060803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0.28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62CBFE6-889E-7FB3-BF96-1DA9E74DC2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7845" y="1766019"/>
                <a:ext cx="1060803" cy="5203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0C5C9E5-8874-3CEF-8B69-B51D6C05E7AE}"/>
              </a:ext>
            </a:extLst>
          </p:cNvPr>
          <p:cNvSpPr txBox="1"/>
          <p:nvPr/>
        </p:nvSpPr>
        <p:spPr>
          <a:xfrm>
            <a:off x="6766477" y="2664726"/>
            <a:ext cx="531884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TeXGyreTermes-Regular"/>
              </a:rPr>
              <a:t>I. </a:t>
            </a:r>
            <a:r>
              <a:rPr lang="en-GB" sz="1000" dirty="0" err="1">
                <a:latin typeface="TeXGyreTermes-Regular"/>
              </a:rPr>
              <a:t>Profilatova</a:t>
            </a:r>
            <a:r>
              <a:rPr lang="en-GB" sz="1000" dirty="0">
                <a:latin typeface="TeXGyreTermes-Regular"/>
              </a:rPr>
              <a:t>, Recent progress at pulsed dc systems, 8</a:t>
            </a:r>
            <a:r>
              <a:rPr lang="en-GB" sz="1000" baseline="30000" dirty="0">
                <a:latin typeface="TeXGyreTermes-Regular"/>
              </a:rPr>
              <a:t>th</a:t>
            </a:r>
            <a:r>
              <a:rPr lang="en-GB" sz="1000" dirty="0">
                <a:latin typeface="TeXGyreTermes-Regular"/>
              </a:rPr>
              <a:t> International Workshop on Mechanism of Vacuum Arcs, 2019.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DD3F91-CC9D-3809-B280-5419977A8A2C}"/>
              </a:ext>
            </a:extLst>
          </p:cNvPr>
          <p:cNvSpPr txBox="1"/>
          <p:nvPr/>
        </p:nvSpPr>
        <p:spPr>
          <a:xfrm>
            <a:off x="520727" y="4936153"/>
            <a:ext cx="2690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separation between electric and magnetic field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92B137-5F44-48BD-A4D7-43B937AFDB9E}"/>
              </a:ext>
            </a:extLst>
          </p:cNvPr>
          <p:cNvSpPr txBox="1"/>
          <p:nvPr/>
        </p:nvSpPr>
        <p:spPr>
          <a:xfrm>
            <a:off x="2725596" y="6108656"/>
            <a:ext cx="5685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RFQ might be a key to connect High Frequency and DC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2241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  <p:bldP spid="3" grpId="0"/>
      <p:bldP spid="7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39B460-16CC-EFA3-A509-A1DAAC470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2CCC746A-9749-ADA5-FC26-0CB11A8D5D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725" y="4045214"/>
            <a:ext cx="3689754" cy="21565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D7C514-525F-BB28-C887-F1052D5111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3167" y="634690"/>
            <a:ext cx="3772487" cy="292890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9832070-1FB3-0216-84A3-2B39E454EEC9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612268-0D77-E92C-DBFE-8F13CEA71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22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E2F9B9B4-44E1-09D1-A76A-FFA53205A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Local power coupling simulation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C80FD36-E196-752E-EB5E-BBA2B1D179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745" y="915075"/>
            <a:ext cx="3552905" cy="2360471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B339FE5E-8A20-10E8-B6C5-73DF48785721}"/>
              </a:ext>
            </a:extLst>
          </p:cNvPr>
          <p:cNvSpPr/>
          <p:nvPr/>
        </p:nvSpPr>
        <p:spPr>
          <a:xfrm>
            <a:off x="2308529" y="1402381"/>
            <a:ext cx="373711" cy="4866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AF06B4-9263-2B86-D72B-2EF724AA870A}"/>
              </a:ext>
            </a:extLst>
          </p:cNvPr>
          <p:cNvCxnSpPr>
            <a:cxnSpLocks/>
            <a:stCxn id="23" idx="5"/>
          </p:cNvCxnSpPr>
          <p:nvPr/>
        </p:nvCxnSpPr>
        <p:spPr>
          <a:xfrm>
            <a:off x="2627511" y="1817737"/>
            <a:ext cx="410269" cy="3387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F5310FC-F5B6-4454-96E2-13148EF77D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7780" y="2095310"/>
            <a:ext cx="2283093" cy="21565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EB2755-36BE-BD97-91C2-E7684262E111}"/>
              </a:ext>
            </a:extLst>
          </p:cNvPr>
          <p:cNvSpPr txBox="1"/>
          <p:nvPr/>
        </p:nvSpPr>
        <p:spPr>
          <a:xfrm>
            <a:off x="7511649" y="233861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Angular dependence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258752-9D41-DBD6-9F95-7866A4C4307D}"/>
              </a:ext>
            </a:extLst>
          </p:cNvPr>
          <p:cNvCxnSpPr/>
          <p:nvPr/>
        </p:nvCxnSpPr>
        <p:spPr>
          <a:xfrm>
            <a:off x="4724959" y="3174547"/>
            <a:ext cx="5088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3435D48-EE17-5FB1-673F-4433337A2B32}"/>
              </a:ext>
            </a:extLst>
          </p:cNvPr>
          <p:cNvCxnSpPr>
            <a:cxnSpLocks/>
          </p:cNvCxnSpPr>
          <p:nvPr/>
        </p:nvCxnSpPr>
        <p:spPr>
          <a:xfrm>
            <a:off x="4899888" y="2796277"/>
            <a:ext cx="333955" cy="3782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>
            <a:extLst>
              <a:ext uri="{FF2B5EF4-FFF2-40B4-BE49-F238E27FC236}">
                <a16:creationId xmlns:a16="http://schemas.microsoft.com/office/drawing/2014/main" id="{9344ADCF-DC2B-DB7A-E018-93784C11A792}"/>
              </a:ext>
            </a:extLst>
          </p:cNvPr>
          <p:cNvSpPr/>
          <p:nvPr/>
        </p:nvSpPr>
        <p:spPr>
          <a:xfrm rot="16200000">
            <a:off x="5012905" y="3024459"/>
            <a:ext cx="229841" cy="296848"/>
          </a:xfrm>
          <a:prstGeom prst="arc">
            <a:avLst>
              <a:gd name="adj1" fmla="val 16200000"/>
              <a:gd name="adj2" fmla="val 16515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064C9F9-03CB-2DF1-F54E-2B8930F0F50F}"/>
                  </a:ext>
                </a:extLst>
              </p:cNvPr>
              <p:cNvSpPr txBox="1"/>
              <p:nvPr/>
            </p:nvSpPr>
            <p:spPr>
              <a:xfrm>
                <a:off x="4789927" y="2902479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064C9F9-03CB-2DF1-F54E-2B8930F0F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927" y="2902479"/>
                <a:ext cx="189474" cy="276999"/>
              </a:xfrm>
              <a:prstGeom prst="rect">
                <a:avLst/>
              </a:prstGeom>
              <a:blipFill>
                <a:blip r:embed="rId7"/>
                <a:stretch>
                  <a:fillRect l="-32258" r="-22581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FED2ADA8-1B93-6BE7-DE60-6AB459B7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2434" y="3676427"/>
            <a:ext cx="3109070" cy="265971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E0766A-B06C-3F94-FCE3-CCA415501CFB}"/>
              </a:ext>
            </a:extLst>
          </p:cNvPr>
          <p:cNvSpPr txBox="1"/>
          <p:nvPr/>
        </p:nvSpPr>
        <p:spPr>
          <a:xfrm>
            <a:off x="4294" y="6209777"/>
            <a:ext cx="870267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TeXGyreTermes-Regular"/>
              </a:rPr>
              <a:t>Paszkiewicz, J. Local power coupling as a predictor of high-gradient breakdown performance. High Gradient Workshop 2021.</a:t>
            </a:r>
          </a:p>
        </p:txBody>
      </p:sp>
    </p:spTree>
    <p:extLst>
      <p:ext uri="{BB962C8B-B14F-4D97-AF65-F5344CB8AC3E}">
        <p14:creationId xmlns:p14="http://schemas.microsoft.com/office/powerpoint/2010/main" val="99945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4D33C9-1CDC-9701-9048-DE8D43BBC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F87539-92D9-16C0-FD9D-61B9075E77DF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63707F6-D354-2390-88E9-BC0FD5DF5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23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492E3F2-44FF-4891-0059-E48A2CEF9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Local power coupling simulation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2E8DEA95-963C-4969-1332-9E8835EE31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751087"/>
                  </p:ext>
                </p:extLst>
              </p:nvPr>
            </p:nvGraphicFramePr>
            <p:xfrm>
              <a:off x="6408774" y="4337529"/>
              <a:ext cx="5063932" cy="18415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5983">
                      <a:extLst>
                        <a:ext uri="{9D8B030D-6E8A-4147-A177-3AD203B41FA5}">
                          <a16:colId xmlns:a16="http://schemas.microsoft.com/office/drawing/2014/main" val="2829702554"/>
                        </a:ext>
                      </a:extLst>
                    </a:gridCol>
                    <a:gridCol w="1265983">
                      <a:extLst>
                        <a:ext uri="{9D8B030D-6E8A-4147-A177-3AD203B41FA5}">
                          <a16:colId xmlns:a16="http://schemas.microsoft.com/office/drawing/2014/main" val="3515417138"/>
                        </a:ext>
                      </a:extLst>
                    </a:gridCol>
                    <a:gridCol w="1265983">
                      <a:extLst>
                        <a:ext uri="{9D8B030D-6E8A-4147-A177-3AD203B41FA5}">
                          <a16:colId xmlns:a16="http://schemas.microsoft.com/office/drawing/2014/main" val="3041094261"/>
                        </a:ext>
                      </a:extLst>
                    </a:gridCol>
                    <a:gridCol w="1265983">
                      <a:extLst>
                        <a:ext uri="{9D8B030D-6E8A-4147-A177-3AD203B41FA5}">
                          <a16:colId xmlns:a16="http://schemas.microsoft.com/office/drawing/2014/main" val="39341032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 [mm]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GB" dirty="0"/>
                            <a:t>[MV/m]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dirty="0"/>
                            <a:t> [MV/m]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sSub>
                                          <m:sSubPr>
                                            <m:ctrlPr>
                                              <a:rPr lang="en-US" b="1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1" i="1" smtClean="0">
                                                <a:latin typeface="Cambria Math" panose="02040503050406030204" pitchFamily="18" charset="0"/>
                                              </a:rPr>
                                              <m:t>𝑬</m:t>
                                            </m:r>
                                          </m:e>
                                          <m:sub>
                                            <m:r>
                                              <a:rPr lang="en-US" b="1" i="1" smtClean="0">
                                                <a:latin typeface="Cambria Math" panose="02040503050406030204" pitchFamily="18" charset="0"/>
                                              </a:rPr>
                                              <m:t>𝟎</m:t>
                                            </m:r>
                                            <m:r>
                                              <a:rPr lang="en-US" b="1" i="1" smtClean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b="1" i="1" smtClean="0">
                                                <a:latin typeface="Cambria Math" panose="02040503050406030204" pitchFamily="18" charset="0"/>
                                              </a:rPr>
                                              <m:t>𝟏</m:t>
                                            </m:r>
                                          </m:sub>
                                        </m:s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  <m:sup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0.28</m:t>
                                        </m:r>
                                      </m:sup>
                                    </m:sSubSup>
                                  </m:num>
                                  <m:den>
                                    <m:sSubSup>
                                      <m:sSub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Sup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  <m:r>
                                              <a:rPr lang="en-US" b="1" i="1" smtClean="0">
                                                <a:latin typeface="Cambria Math" panose="02040503050406030204" pitchFamily="18" charset="0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b="1" i="1" smtClean="0"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b>
                                        </m:s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𝑑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0.28</m:t>
                                        </m:r>
                                      </m:sup>
                                    </m:sSubSup>
                                  </m:den>
                                </m:f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619192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0.986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39946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54110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700173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1" name="Table 30">
                <a:extLst>
                  <a:ext uri="{FF2B5EF4-FFF2-40B4-BE49-F238E27FC236}">
                    <a16:creationId xmlns:a16="http://schemas.microsoft.com/office/drawing/2014/main" id="{2E8DEA95-963C-4969-1332-9E8835EE31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751087"/>
                  </p:ext>
                </p:extLst>
              </p:nvPr>
            </p:nvGraphicFramePr>
            <p:xfrm>
              <a:off x="6408774" y="4337529"/>
              <a:ext cx="5063932" cy="18415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65983">
                      <a:extLst>
                        <a:ext uri="{9D8B030D-6E8A-4147-A177-3AD203B41FA5}">
                          <a16:colId xmlns:a16="http://schemas.microsoft.com/office/drawing/2014/main" val="2829702554"/>
                        </a:ext>
                      </a:extLst>
                    </a:gridCol>
                    <a:gridCol w="1265983">
                      <a:extLst>
                        <a:ext uri="{9D8B030D-6E8A-4147-A177-3AD203B41FA5}">
                          <a16:colId xmlns:a16="http://schemas.microsoft.com/office/drawing/2014/main" val="3515417138"/>
                        </a:ext>
                      </a:extLst>
                    </a:gridCol>
                    <a:gridCol w="1265983">
                      <a:extLst>
                        <a:ext uri="{9D8B030D-6E8A-4147-A177-3AD203B41FA5}">
                          <a16:colId xmlns:a16="http://schemas.microsoft.com/office/drawing/2014/main" val="3041094261"/>
                        </a:ext>
                      </a:extLst>
                    </a:gridCol>
                    <a:gridCol w="1265983">
                      <a:extLst>
                        <a:ext uri="{9D8B030D-6E8A-4147-A177-3AD203B41FA5}">
                          <a16:colId xmlns:a16="http://schemas.microsoft.com/office/drawing/2014/main" val="3934103268"/>
                        </a:ext>
                      </a:extLst>
                    </a:gridCol>
                  </a:tblGrid>
                  <a:tr h="7289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 [mm]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481" t="-4167" r="-201923" b="-16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481" t="-4167" r="-101923" b="-16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481" t="-4167" r="-1923" b="-16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19192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2.47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0.986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39946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54110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1.12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6700173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6" name="Picture 35">
            <a:extLst>
              <a:ext uri="{FF2B5EF4-FFF2-40B4-BE49-F238E27FC236}">
                <a16:creationId xmlns:a16="http://schemas.microsoft.com/office/drawing/2014/main" id="{88458347-C964-DC3C-93B6-5A6415951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1644" y="812827"/>
            <a:ext cx="4464325" cy="34152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6FEAA8-0831-4DBB-E90F-227DB2EFF258}"/>
                  </a:ext>
                </a:extLst>
              </p:cNvPr>
              <p:cNvSpPr txBox="1"/>
              <p:nvPr/>
            </p:nvSpPr>
            <p:spPr>
              <a:xfrm>
                <a:off x="7029212" y="546056"/>
                <a:ext cx="349429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Gap dependence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=400</m:t>
                    </m:r>
                  </m:oMath>
                </a14:m>
                <a:r>
                  <a:rPr lang="en-US" dirty="0"/>
                  <a:t> kW </a:t>
                </a:r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E6FEAA8-0831-4DBB-E90F-227DB2EFF2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9212" y="546056"/>
                <a:ext cx="3494290" cy="369332"/>
              </a:xfrm>
              <a:prstGeom prst="rect">
                <a:avLst/>
              </a:prstGeom>
              <a:blipFill>
                <a:blip r:embed="rId4"/>
                <a:stretch>
                  <a:fillRect l="-1396" t="-10000" r="-698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7A46621D-A694-38A8-9DA6-5428E2C47A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745" y="915075"/>
            <a:ext cx="3552905" cy="2360471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626A1670-0456-2999-752A-BFEA0F2963B9}"/>
              </a:ext>
            </a:extLst>
          </p:cNvPr>
          <p:cNvSpPr/>
          <p:nvPr/>
        </p:nvSpPr>
        <p:spPr>
          <a:xfrm>
            <a:off x="2308529" y="1402381"/>
            <a:ext cx="373711" cy="4866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2010B01-0184-2941-66D5-12C5291C1DDA}"/>
              </a:ext>
            </a:extLst>
          </p:cNvPr>
          <p:cNvCxnSpPr>
            <a:cxnSpLocks/>
            <a:stCxn id="5" idx="5"/>
          </p:cNvCxnSpPr>
          <p:nvPr/>
        </p:nvCxnSpPr>
        <p:spPr>
          <a:xfrm>
            <a:off x="2627511" y="1817737"/>
            <a:ext cx="410269" cy="3387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A969E6EC-D049-FB63-B5B5-F27C1F01B8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7780" y="2095310"/>
            <a:ext cx="2283093" cy="215653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AC70920-F68A-BAD7-4980-8C0BC8F37D63}"/>
              </a:ext>
            </a:extLst>
          </p:cNvPr>
          <p:cNvCxnSpPr/>
          <p:nvPr/>
        </p:nvCxnSpPr>
        <p:spPr>
          <a:xfrm flipH="1">
            <a:off x="3460750" y="2489200"/>
            <a:ext cx="387350" cy="34925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33E0ED-C304-F2CA-F4D2-943174382954}"/>
                  </a:ext>
                </a:extLst>
              </p:cNvPr>
              <p:cNvSpPr txBox="1"/>
              <p:nvPr/>
            </p:nvSpPr>
            <p:spPr>
              <a:xfrm>
                <a:off x="3460750" y="2386826"/>
                <a:ext cx="1932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33E0ED-C304-F2CA-F4D2-943174382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0750" y="2386826"/>
                <a:ext cx="193258" cy="276999"/>
              </a:xfrm>
              <a:prstGeom prst="rect">
                <a:avLst/>
              </a:prstGeom>
              <a:blipFill>
                <a:blip r:embed="rId7"/>
                <a:stretch>
                  <a:fillRect l="-32258" r="-29032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DE054E1-6EEF-EA85-0025-6BBB4DD6A621}"/>
                  </a:ext>
                </a:extLst>
              </p:cNvPr>
              <p:cNvSpPr txBox="1"/>
              <p:nvPr/>
            </p:nvSpPr>
            <p:spPr>
              <a:xfrm>
                <a:off x="1089221" y="4693417"/>
                <a:ext cx="2438616" cy="14773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   →  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   →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   → 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   → 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DE054E1-6EEF-EA85-0025-6BBB4DD6A6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9221" y="4693417"/>
                <a:ext cx="2438616" cy="1477328"/>
              </a:xfrm>
              <a:prstGeom prst="rect">
                <a:avLst/>
              </a:prstGeom>
              <a:blipFill>
                <a:blip r:embed="rId8"/>
                <a:stretch>
                  <a:fillRect l="-1750" t="-1240" b="-41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0149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0B9AF-9DC5-77DB-CE50-BB9EAFCF4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52046F6-06AE-25F1-723F-6278BDFC4717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54DD12-244E-F240-7D45-6CC0F55DA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24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CF734D06-F26E-6EA6-EF2D-FB57C186C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RFQ measurements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4D79B11-73DD-CB2F-25DF-8C8FD2EA4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081" y="1395337"/>
            <a:ext cx="3839349" cy="25685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EA0DF5-8ECE-AED2-CF18-25A446D3EE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5146" y="763631"/>
            <a:ext cx="4755471" cy="37789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3F68893-13AD-67B1-3B85-4E1FD5227D9E}"/>
              </a:ext>
            </a:extLst>
          </p:cNvPr>
          <p:cNvSpPr txBox="1"/>
          <p:nvPr/>
        </p:nvSpPr>
        <p:spPr>
          <a:xfrm>
            <a:off x="3386615" y="4927497"/>
            <a:ext cx="58530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Reflected power increases: Different coupling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Antennas show different behavior: BD localization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B4E7F5-4EB1-652F-03FB-E0791941DE86}"/>
              </a:ext>
            </a:extLst>
          </p:cNvPr>
          <p:cNvSpPr txBox="1"/>
          <p:nvPr/>
        </p:nvSpPr>
        <p:spPr>
          <a:xfrm>
            <a:off x="106680" y="6235792"/>
            <a:ext cx="80071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 err="1">
                <a:latin typeface="TeXGyreTermes-Regular"/>
              </a:rPr>
              <a:t>Vnuchenko</a:t>
            </a:r>
            <a:r>
              <a:rPr lang="en-GB" sz="1000" dirty="0">
                <a:latin typeface="TeXGyreTermes-Regular"/>
              </a:rPr>
              <a:t>, A. (2020). High-gradient issues in S-band RF acceleration structure for </a:t>
            </a:r>
            <a:r>
              <a:rPr lang="en-GB" sz="1000" dirty="0" err="1">
                <a:latin typeface="TeXGyreTermes-Regular"/>
              </a:rPr>
              <a:t>hadrontherapy</a:t>
            </a:r>
            <a:r>
              <a:rPr lang="en-GB" sz="1000" dirty="0">
                <a:latin typeface="TeXGyreTermes-Regular"/>
              </a:rPr>
              <a:t> accelerators and radio frequency Quadrupoles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5445118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626D2-562D-C894-5ACF-6D2CC3A0A6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FA243F6-1A79-5889-29E6-64DFB8725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1562"/>
            <a:ext cx="9684689" cy="496306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31ECF1-7135-6E7E-692C-C634362C084A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D5C2432-D163-E9E7-F87C-3AFF309E3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25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FE84715F-E963-5657-197B-1CB18DDC2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RFQ conditioning (ongoing work)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1C030A-147D-45B7-8211-54BCD0DC31CB}"/>
              </a:ext>
            </a:extLst>
          </p:cNvPr>
          <p:cNvSpPr txBox="1"/>
          <p:nvPr/>
        </p:nvSpPr>
        <p:spPr>
          <a:xfrm>
            <a:off x="4239418" y="5834630"/>
            <a:ext cx="2586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D"/>
                </a:solidFill>
              </a:rPr>
              <a:t>How can we localize BDs?</a:t>
            </a:r>
            <a:endParaRPr lang="en-GB" dirty="0">
              <a:solidFill>
                <a:srgbClr val="0000CD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909FFC-EE97-FA72-D936-AE14D583F41F}"/>
              </a:ext>
            </a:extLst>
          </p:cNvPr>
          <p:cNvSpPr txBox="1"/>
          <p:nvPr/>
        </p:nvSpPr>
        <p:spPr>
          <a:xfrm>
            <a:off x="9342120" y="3389123"/>
            <a:ext cx="25717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Experimental set-up: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Incident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Reflected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16 antenna signals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dirty="0"/>
              <a:t>Lack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Transmitted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Dark current</a:t>
            </a:r>
          </a:p>
        </p:txBody>
      </p:sp>
    </p:spTree>
    <p:extLst>
      <p:ext uri="{BB962C8B-B14F-4D97-AF65-F5344CB8AC3E}">
        <p14:creationId xmlns:p14="http://schemas.microsoft.com/office/powerpoint/2010/main" val="380047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B467D-F645-FF6A-4AB2-5C5446043B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4CFFEE7-E700-9277-8D91-53D97B35742C}"/>
              </a:ext>
            </a:extLst>
          </p:cNvPr>
          <p:cNvSpPr/>
          <p:nvPr/>
        </p:nvSpPr>
        <p:spPr>
          <a:xfrm>
            <a:off x="0" y="6553199"/>
            <a:ext cx="12192000" cy="30973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32356BB-4075-601F-021A-C5600643D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26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BA2397E0-2B58-607E-052F-43DBF3701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BD simulation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77AA52-4F6E-FBCF-DE86-178E88251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753" y="958309"/>
            <a:ext cx="2667913" cy="25574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C06E5B-9E3D-4277-34AE-3FCA66B9B8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815" y="963510"/>
            <a:ext cx="2832812" cy="25574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351D6C-CD98-5F56-E546-8056C0A081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176"/>
          <a:stretch/>
        </p:blipFill>
        <p:spPr>
          <a:xfrm>
            <a:off x="5859624" y="969863"/>
            <a:ext cx="1411429" cy="25574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9A8693E-A17C-8561-594C-FCEDB74A25E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01" r="4520" b="50337"/>
          <a:stretch/>
        </p:blipFill>
        <p:spPr>
          <a:xfrm rot="16200000">
            <a:off x="3952199" y="1607174"/>
            <a:ext cx="2557439" cy="127011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86928AD-A6F2-8420-C08F-78644B75E78E}"/>
              </a:ext>
            </a:extLst>
          </p:cNvPr>
          <p:cNvSpPr txBox="1"/>
          <p:nvPr/>
        </p:nvSpPr>
        <p:spPr>
          <a:xfrm>
            <a:off x="1419323" y="643468"/>
            <a:ext cx="162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Axial symmetry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D8AA055-0B34-BD80-C2DF-CA2513FF8782}"/>
              </a:ext>
            </a:extLst>
          </p:cNvPr>
          <p:cNvSpPr txBox="1"/>
          <p:nvPr/>
        </p:nvSpPr>
        <p:spPr>
          <a:xfrm>
            <a:off x="5199287" y="600531"/>
            <a:ext cx="1551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Half symmetry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620188-DC1F-6301-4B31-5C8BCCCD9977}"/>
              </a:ext>
            </a:extLst>
          </p:cNvPr>
          <p:cNvSpPr txBox="1"/>
          <p:nvPr/>
        </p:nvSpPr>
        <p:spPr>
          <a:xfrm>
            <a:off x="9274227" y="532353"/>
            <a:ext cx="1443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symmetry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6CD90DA-5F33-E501-06B5-5CB58FF216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76" y="3705735"/>
            <a:ext cx="3403414" cy="263237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1A17900-56AC-3B14-C119-4B35895B09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4942" y="3686269"/>
            <a:ext cx="3495749" cy="267538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961DE29-7546-C5F6-75BB-8418F76D7393}"/>
              </a:ext>
            </a:extLst>
          </p:cNvPr>
          <p:cNvCxnSpPr/>
          <p:nvPr/>
        </p:nvCxnSpPr>
        <p:spPr>
          <a:xfrm>
            <a:off x="6150041" y="5230349"/>
            <a:ext cx="98596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6C3EF28-8768-111F-41B7-2BC20602889E}"/>
              </a:ext>
            </a:extLst>
          </p:cNvPr>
          <p:cNvCxnSpPr/>
          <p:nvPr/>
        </p:nvCxnSpPr>
        <p:spPr>
          <a:xfrm>
            <a:off x="6199074" y="5875729"/>
            <a:ext cx="985962" cy="0"/>
          </a:xfrm>
          <a:prstGeom prst="line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D9BA4E5-E549-DCF5-929E-AD78D7AD4440}"/>
              </a:ext>
            </a:extLst>
          </p:cNvPr>
          <p:cNvSpPr txBox="1"/>
          <p:nvPr/>
        </p:nvSpPr>
        <p:spPr>
          <a:xfrm>
            <a:off x="6456253" y="4894333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15B287C-7540-DC4A-0E59-03B946F37474}"/>
              </a:ext>
            </a:extLst>
          </p:cNvPr>
          <p:cNvSpPr txBox="1"/>
          <p:nvPr/>
        </p:nvSpPr>
        <p:spPr>
          <a:xfrm>
            <a:off x="6311502" y="5453425"/>
            <a:ext cx="761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</a:t>
            </a: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220E7-CBB3-0726-8329-3BE868AC84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5939" y="3705735"/>
            <a:ext cx="3403415" cy="2636448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9E6CFEE-C79C-7D30-FC94-4AD50DC1B83B}"/>
              </a:ext>
            </a:extLst>
          </p:cNvPr>
          <p:cNvCxnSpPr/>
          <p:nvPr/>
        </p:nvCxnSpPr>
        <p:spPr>
          <a:xfrm>
            <a:off x="11100229" y="4121412"/>
            <a:ext cx="985962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1F59BC0-0209-6CEB-6CB5-4FB6BE7B331A}"/>
              </a:ext>
            </a:extLst>
          </p:cNvPr>
          <p:cNvCxnSpPr/>
          <p:nvPr/>
        </p:nvCxnSpPr>
        <p:spPr>
          <a:xfrm>
            <a:off x="11149262" y="4766792"/>
            <a:ext cx="985962" cy="0"/>
          </a:xfrm>
          <a:prstGeom prst="line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477A3B8-62E2-BFBF-2EA3-26B45390CBE5}"/>
              </a:ext>
            </a:extLst>
          </p:cNvPr>
          <p:cNvSpPr txBox="1"/>
          <p:nvPr/>
        </p:nvSpPr>
        <p:spPr>
          <a:xfrm>
            <a:off x="11142085" y="3753197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 right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6848E04-CEA6-8538-C6D8-A79E08DEE91B}"/>
              </a:ext>
            </a:extLst>
          </p:cNvPr>
          <p:cNvSpPr txBox="1"/>
          <p:nvPr/>
        </p:nvSpPr>
        <p:spPr>
          <a:xfrm>
            <a:off x="10997333" y="4344488"/>
            <a:ext cx="125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 right</a:t>
            </a:r>
            <a:endParaRPr lang="en-GB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492B461-E118-0344-C8BE-762F2B4A3E15}"/>
              </a:ext>
            </a:extLst>
          </p:cNvPr>
          <p:cNvCxnSpPr/>
          <p:nvPr/>
        </p:nvCxnSpPr>
        <p:spPr>
          <a:xfrm>
            <a:off x="11109246" y="5456196"/>
            <a:ext cx="985962" cy="0"/>
          </a:xfrm>
          <a:prstGeom prst="line">
            <a:avLst/>
          </a:prstGeom>
          <a:ln w="38100"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8860CCF-664C-E654-FAAE-1A61E7EDB456}"/>
              </a:ext>
            </a:extLst>
          </p:cNvPr>
          <p:cNvCxnSpPr/>
          <p:nvPr/>
        </p:nvCxnSpPr>
        <p:spPr>
          <a:xfrm>
            <a:off x="11158279" y="6101576"/>
            <a:ext cx="985962" cy="0"/>
          </a:xfrm>
          <a:prstGeom prst="line">
            <a:avLst/>
          </a:prstGeom>
          <a:ln w="381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E2DABF3-229F-5C7B-2FE1-1FB5FCA80F44}"/>
              </a:ext>
            </a:extLst>
          </p:cNvPr>
          <p:cNvSpPr txBox="1"/>
          <p:nvPr/>
        </p:nvSpPr>
        <p:spPr>
          <a:xfrm>
            <a:off x="11179803" y="5100434"/>
            <a:ext cx="84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 left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21FA816-6A0C-E5D9-A1D4-BC2A88BF7C04}"/>
              </a:ext>
            </a:extLst>
          </p:cNvPr>
          <p:cNvSpPr txBox="1"/>
          <p:nvPr/>
        </p:nvSpPr>
        <p:spPr>
          <a:xfrm>
            <a:off x="11084085" y="5722446"/>
            <a:ext cx="1134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Down left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5993EC-C8A1-552C-3603-BB4CD466489B}"/>
              </a:ext>
            </a:extLst>
          </p:cNvPr>
          <p:cNvSpPr txBox="1"/>
          <p:nvPr/>
        </p:nvSpPr>
        <p:spPr>
          <a:xfrm>
            <a:off x="56776" y="6361649"/>
            <a:ext cx="86169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000" b="0" i="0" u="none" strike="noStrike" baseline="0" dirty="0">
                <a:latin typeface="Calibri" panose="020F0502020204030204" pitchFamily="34" charset="0"/>
              </a:rPr>
              <a:t>Wang, F., &amp; Adolphsen, C. (2009). Localization of rf breakdowns in a standing wave cavity. Physical Review Special Topics—Accelerators and Beams, 12(4), 042001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82962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0" grpId="0"/>
      <p:bldP spid="31" grpId="0"/>
      <p:bldP spid="44" grpId="0"/>
      <p:bldP spid="45" grpId="0"/>
      <p:bldP spid="48" grpId="0"/>
      <p:bldP spid="4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92C60-FA14-9563-B17D-C8F8D87A11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37B54-A969-28D1-9ADE-36E18E007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93" y="222637"/>
            <a:ext cx="10515600" cy="723569"/>
          </a:xfrm>
        </p:spPr>
        <p:txBody>
          <a:bodyPr/>
          <a:lstStyle/>
          <a:p>
            <a:r>
              <a:rPr lang="en-US" dirty="0"/>
              <a:t>From measurement to simulation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2D5432-F769-FF25-DF80-7913DADF3080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36FF247-CAB7-CAFB-5325-A937ABB3E89D}"/>
              </a:ext>
            </a:extLst>
          </p:cNvPr>
          <p:cNvSpPr txBox="1"/>
          <p:nvPr/>
        </p:nvSpPr>
        <p:spPr>
          <a:xfrm>
            <a:off x="3669502" y="4624264"/>
            <a:ext cx="1621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Normalization:</a:t>
            </a:r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AA9DF7F-CE36-A2DA-D9C1-343A1CE98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52" y="4798922"/>
            <a:ext cx="3019846" cy="1343212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3A194BE-DCF6-9AC9-D5DB-186A7AD0FF1A}"/>
              </a:ext>
            </a:extLst>
          </p:cNvPr>
          <p:cNvCxnSpPr/>
          <p:nvPr/>
        </p:nvCxnSpPr>
        <p:spPr>
          <a:xfrm>
            <a:off x="2357198" y="5069283"/>
            <a:ext cx="0" cy="49967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EC77371-1709-5AC6-8F8C-1C27B52B014D}"/>
                  </a:ext>
                </a:extLst>
              </p:cNvPr>
              <p:cNvSpPr txBox="1"/>
              <p:nvPr/>
            </p:nvSpPr>
            <p:spPr>
              <a:xfrm>
                <a:off x="2431842" y="5150424"/>
                <a:ext cx="5011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EC77371-1709-5AC6-8F8C-1C27B52B01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1842" y="5150424"/>
                <a:ext cx="501163" cy="276999"/>
              </a:xfrm>
              <a:prstGeom prst="rect">
                <a:avLst/>
              </a:prstGeom>
              <a:blipFill>
                <a:blip r:embed="rId4"/>
                <a:stretch>
                  <a:fillRect l="-12195" r="-4878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E8E973B-7133-4579-9520-12A8623FFBC6}"/>
                  </a:ext>
                </a:extLst>
              </p:cNvPr>
              <p:cNvSpPr txBox="1"/>
              <p:nvPr/>
            </p:nvSpPr>
            <p:spPr>
              <a:xfrm>
                <a:off x="3635051" y="5288923"/>
                <a:ext cx="2239587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E8E973B-7133-4579-9520-12A8623FFB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051" y="5288923"/>
                <a:ext cx="2239587" cy="5752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AE00C9F1-CC54-8ACC-5ED4-45F37DEE57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115" y="843102"/>
            <a:ext cx="4630730" cy="36866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0158BE-4634-5615-CCF6-50DE546A9544}"/>
              </a:ext>
            </a:extLst>
          </p:cNvPr>
          <p:cNvSpPr txBox="1"/>
          <p:nvPr/>
        </p:nvSpPr>
        <p:spPr>
          <a:xfrm>
            <a:off x="5578845" y="3334944"/>
            <a:ext cx="2507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Most similar simulation</a:t>
            </a:r>
            <a:endParaRPr lang="en-GB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9E1F508E-7313-F6B9-31C6-DAC795317A3A}"/>
              </a:ext>
            </a:extLst>
          </p:cNvPr>
          <p:cNvCxnSpPr>
            <a:cxnSpLocks/>
            <a:endCxn id="5" idx="0"/>
          </p:cNvCxnSpPr>
          <p:nvPr/>
        </p:nvCxnSpPr>
        <p:spPr>
          <a:xfrm rot="10800000" flipV="1">
            <a:off x="6832459" y="1799016"/>
            <a:ext cx="1358351" cy="1535927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E87B894A-EA62-875E-2FBD-18D47B38E273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6900039" y="3636694"/>
            <a:ext cx="1223189" cy="1358351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EA381D35-DA1C-82EE-60D5-C49124F77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27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BCEB72-962A-2936-3FB5-3F48E9EE31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7065" y="397175"/>
            <a:ext cx="3446727" cy="28036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7C874F-F9C2-EF67-66F1-468452AEC9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07065" y="3525623"/>
            <a:ext cx="3375733" cy="28036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D2980C-407D-B16F-1E4F-4FB1BAD29E0D}"/>
              </a:ext>
            </a:extLst>
          </p:cNvPr>
          <p:cNvSpPr txBox="1"/>
          <p:nvPr/>
        </p:nvSpPr>
        <p:spPr>
          <a:xfrm>
            <a:off x="262393" y="6216125"/>
            <a:ext cx="778192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dirty="0"/>
              <a:t>W.L. Millar. Workshop on Breakdown Science and High Gradient Technology 2023, https://agenda.infn.it/event/34253/contributions/210153/</a:t>
            </a:r>
            <a:endParaRPr lang="en-GB" sz="1000" dirty="0">
              <a:latin typeface="TeXGyreTermes-Regular"/>
            </a:endParaRPr>
          </a:p>
        </p:txBody>
      </p:sp>
    </p:spTree>
    <p:extLst>
      <p:ext uri="{BB962C8B-B14F-4D97-AF65-F5344CB8AC3E}">
        <p14:creationId xmlns:p14="http://schemas.microsoft.com/office/powerpoint/2010/main" val="444818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46988-BFC2-BEE4-9B1C-D068AD04E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65B24-4045-2BAB-3856-88A52DFF0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93" y="222637"/>
            <a:ext cx="10515600" cy="723569"/>
          </a:xfrm>
        </p:spPr>
        <p:txBody>
          <a:bodyPr/>
          <a:lstStyle/>
          <a:p>
            <a:r>
              <a:rPr lang="en-US" dirty="0"/>
              <a:t>What information can be obtained?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C91D57D-9789-F8A1-CE89-DFC010D3EDAD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D30DDC-70FC-07C6-C400-B9E670BA40B4}"/>
              </a:ext>
            </a:extLst>
          </p:cNvPr>
          <p:cNvSpPr txBox="1"/>
          <p:nvPr/>
        </p:nvSpPr>
        <p:spPr>
          <a:xfrm>
            <a:off x="680278" y="2048123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BD longitudinal position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D31EF4-BB35-EB3D-9FDA-B3F9AB8F3658}"/>
              </a:ext>
            </a:extLst>
          </p:cNvPr>
          <p:cNvSpPr txBox="1"/>
          <p:nvPr/>
        </p:nvSpPr>
        <p:spPr>
          <a:xfrm>
            <a:off x="4600988" y="1909623"/>
            <a:ext cx="2990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Measurement and simulation agreement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1D9B6D-D84C-FAA1-21E4-12024B896DE1}"/>
              </a:ext>
            </a:extLst>
          </p:cNvPr>
          <p:cNvSpPr txBox="1"/>
          <p:nvPr/>
        </p:nvSpPr>
        <p:spPr>
          <a:xfrm>
            <a:off x="8425659" y="2048122"/>
            <a:ext cx="3384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Most similar mode distribution</a:t>
            </a:r>
            <a:endParaRPr lang="en-GB" dirty="0"/>
          </a:p>
        </p:txBody>
      </p:sp>
      <p:sp>
        <p:nvSpPr>
          <p:cNvPr id="7" name="Slide Number Placeholder 7">
            <a:extLst>
              <a:ext uri="{FF2B5EF4-FFF2-40B4-BE49-F238E27FC236}">
                <a16:creationId xmlns:a16="http://schemas.microsoft.com/office/drawing/2014/main" id="{5CE2EB29-49FF-3E69-4758-A04F10789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28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DF2DF0-A0BD-58D9-8DD7-A17ACDF7B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0880" y="3071345"/>
            <a:ext cx="3804357" cy="29306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3D5F52-8859-6A7B-7C31-F3C25F0C6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80026"/>
            <a:ext cx="3943231" cy="3021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0A7D88E-4719-0541-8FC8-C518A3301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2886" y="3035432"/>
            <a:ext cx="3804358" cy="296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3202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9A48C-1D18-3580-71C4-227A0913F5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529940D-31AB-8F58-6D63-2FB20144A4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313" y="3009831"/>
            <a:ext cx="3789582" cy="35950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B9B235-E78F-F05D-9AE0-0C46394C8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344" y="1"/>
            <a:ext cx="10515600" cy="1003902"/>
          </a:xfrm>
        </p:spPr>
        <p:txBody>
          <a:bodyPr/>
          <a:lstStyle/>
          <a:p>
            <a:r>
              <a:rPr lang="en-US" dirty="0"/>
              <a:t>Axial position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DCF384-B8A3-A513-8A6A-58A07A51D8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44" y="1157615"/>
            <a:ext cx="2667913" cy="255744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8CAF4E5-F2AD-EF79-E400-119778BC2A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7681" y="3715052"/>
            <a:ext cx="3043105" cy="27472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3E21E4-2DED-26E1-9CA8-DA136D42DF1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176"/>
          <a:stretch/>
        </p:blipFill>
        <p:spPr>
          <a:xfrm>
            <a:off x="4880909" y="1157615"/>
            <a:ext cx="1411429" cy="25574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B00344-C991-0218-17BE-FD5AB1F336B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01" r="4520" b="50337"/>
          <a:stretch/>
        </p:blipFill>
        <p:spPr>
          <a:xfrm rot="16200000">
            <a:off x="2967134" y="1801276"/>
            <a:ext cx="2557439" cy="127011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2838462-E60A-9DF9-EE0B-A6D7E8B7DC9E}"/>
              </a:ext>
            </a:extLst>
          </p:cNvPr>
          <p:cNvGrpSpPr/>
          <p:nvPr/>
        </p:nvGrpSpPr>
        <p:grpSpPr>
          <a:xfrm>
            <a:off x="8996899" y="0"/>
            <a:ext cx="3043105" cy="2747291"/>
            <a:chOff x="6683070" y="1468258"/>
            <a:chExt cx="4620270" cy="424874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81D7DB7-299E-F1FF-53F0-39DACE3AB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683070" y="1468258"/>
              <a:ext cx="4620270" cy="4248743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A06DED1-8FF4-4CEC-3A51-D9915F64B016}"/>
                </a:ext>
              </a:extLst>
            </p:cNvPr>
            <p:cNvGrpSpPr/>
            <p:nvPr/>
          </p:nvGrpSpPr>
          <p:grpSpPr>
            <a:xfrm>
              <a:off x="8816741" y="1848051"/>
              <a:ext cx="542014" cy="1500343"/>
              <a:chOff x="8816741" y="1848051"/>
              <a:chExt cx="542014" cy="1500343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89E2CD8-6AD8-A400-AE0B-7638793D9DFE}"/>
                  </a:ext>
                </a:extLst>
              </p:cNvPr>
              <p:cNvCxnSpPr/>
              <p:nvPr/>
            </p:nvCxnSpPr>
            <p:spPr>
              <a:xfrm>
                <a:off x="8816741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08FC2E0D-BA07-1682-01BE-95916024266C}"/>
                  </a:ext>
                </a:extLst>
              </p:cNvPr>
              <p:cNvCxnSpPr/>
              <p:nvPr/>
            </p:nvCxnSpPr>
            <p:spPr>
              <a:xfrm>
                <a:off x="9350804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F168CD3D-84FC-4453-0673-1D732EFB00A4}"/>
                  </a:ext>
                </a:extLst>
              </p:cNvPr>
              <p:cNvSpPr/>
              <p:nvPr/>
            </p:nvSpPr>
            <p:spPr>
              <a:xfrm rot="5400000">
                <a:off x="8713064" y="2702704"/>
                <a:ext cx="753559" cy="537822"/>
              </a:xfrm>
              <a:prstGeom prst="arc">
                <a:avLst>
                  <a:gd name="adj1" fmla="val 17164669"/>
                  <a:gd name="adj2" fmla="val 4932864"/>
                </a:avLst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831EAB7-09FE-8236-EA5A-DA6117C8C7E4}"/>
                </a:ext>
              </a:extLst>
            </p:cNvPr>
            <p:cNvGrpSpPr/>
            <p:nvPr/>
          </p:nvGrpSpPr>
          <p:grpSpPr>
            <a:xfrm rot="16200000">
              <a:off x="7815998" y="2858957"/>
              <a:ext cx="542014" cy="1500343"/>
              <a:chOff x="8816741" y="1848051"/>
              <a:chExt cx="542014" cy="1500343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4B467F04-210E-9C32-6F5B-23B0D8B6F4D1}"/>
                  </a:ext>
                </a:extLst>
              </p:cNvPr>
              <p:cNvCxnSpPr/>
              <p:nvPr/>
            </p:nvCxnSpPr>
            <p:spPr>
              <a:xfrm>
                <a:off x="8816741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4F07F1A7-6D2B-5741-5E51-5524022A39E3}"/>
                  </a:ext>
                </a:extLst>
              </p:cNvPr>
              <p:cNvCxnSpPr/>
              <p:nvPr/>
            </p:nvCxnSpPr>
            <p:spPr>
              <a:xfrm>
                <a:off x="9350804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Arc 20">
                <a:extLst>
                  <a:ext uri="{FF2B5EF4-FFF2-40B4-BE49-F238E27FC236}">
                    <a16:creationId xmlns:a16="http://schemas.microsoft.com/office/drawing/2014/main" id="{8D6EE20C-FC8D-C422-2918-510B832BBB61}"/>
                  </a:ext>
                </a:extLst>
              </p:cNvPr>
              <p:cNvSpPr/>
              <p:nvPr/>
            </p:nvSpPr>
            <p:spPr>
              <a:xfrm rot="5400000">
                <a:off x="8713064" y="2702704"/>
                <a:ext cx="753559" cy="537822"/>
              </a:xfrm>
              <a:prstGeom prst="arc">
                <a:avLst>
                  <a:gd name="adj1" fmla="val 17164669"/>
                  <a:gd name="adj2" fmla="val 4932864"/>
                </a:avLst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2944AA35-823F-43F1-8954-07307A96DF49}"/>
                </a:ext>
              </a:extLst>
            </p:cNvPr>
            <p:cNvGrpSpPr/>
            <p:nvPr/>
          </p:nvGrpSpPr>
          <p:grpSpPr>
            <a:xfrm rot="5400000">
              <a:off x="9829968" y="2869231"/>
              <a:ext cx="542014" cy="1500343"/>
              <a:chOff x="8816741" y="1848051"/>
              <a:chExt cx="542014" cy="1500343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D30E8FF8-2619-C7F6-BA8B-5FB0886DA551}"/>
                  </a:ext>
                </a:extLst>
              </p:cNvPr>
              <p:cNvCxnSpPr/>
              <p:nvPr/>
            </p:nvCxnSpPr>
            <p:spPr>
              <a:xfrm>
                <a:off x="8816741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689E2442-D9FB-1FC9-35FA-FB3FFB9F3F4E}"/>
                  </a:ext>
                </a:extLst>
              </p:cNvPr>
              <p:cNvCxnSpPr/>
              <p:nvPr/>
            </p:nvCxnSpPr>
            <p:spPr>
              <a:xfrm>
                <a:off x="9350804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FA923BAF-16E4-A6F1-1DD7-8D1E8139EAD0}"/>
                  </a:ext>
                </a:extLst>
              </p:cNvPr>
              <p:cNvSpPr/>
              <p:nvPr/>
            </p:nvSpPr>
            <p:spPr>
              <a:xfrm rot="5400000">
                <a:off x="8713064" y="2702704"/>
                <a:ext cx="753559" cy="537822"/>
              </a:xfrm>
              <a:prstGeom prst="arc">
                <a:avLst>
                  <a:gd name="adj1" fmla="val 17164669"/>
                  <a:gd name="adj2" fmla="val 4932864"/>
                </a:avLst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E9FC661-D8E7-82AB-E1D8-0E88ED0EF9C7}"/>
                </a:ext>
              </a:extLst>
            </p:cNvPr>
            <p:cNvGrpSpPr/>
            <p:nvPr/>
          </p:nvGrpSpPr>
          <p:grpSpPr>
            <a:xfrm rot="10800000">
              <a:off x="8818836" y="3856006"/>
              <a:ext cx="542014" cy="1500343"/>
              <a:chOff x="8816741" y="1848051"/>
              <a:chExt cx="542014" cy="1500343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1E3B7246-4C98-3605-8DE3-EEC8F0DA61E9}"/>
                  </a:ext>
                </a:extLst>
              </p:cNvPr>
              <p:cNvCxnSpPr/>
              <p:nvPr/>
            </p:nvCxnSpPr>
            <p:spPr>
              <a:xfrm>
                <a:off x="8816741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57ECA2A-D8D6-E6CF-ACFF-ED6E07D40A23}"/>
                  </a:ext>
                </a:extLst>
              </p:cNvPr>
              <p:cNvCxnSpPr/>
              <p:nvPr/>
            </p:nvCxnSpPr>
            <p:spPr>
              <a:xfrm>
                <a:off x="9350804" y="1848051"/>
                <a:ext cx="0" cy="1222408"/>
              </a:xfrm>
              <a:prstGeom prst="line">
                <a:avLst/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1A6FB252-E78E-1EF7-14FD-1825FF160582}"/>
                  </a:ext>
                </a:extLst>
              </p:cNvPr>
              <p:cNvSpPr/>
              <p:nvPr/>
            </p:nvSpPr>
            <p:spPr>
              <a:xfrm rot="5400000">
                <a:off x="8713064" y="2702704"/>
                <a:ext cx="753559" cy="537822"/>
              </a:xfrm>
              <a:prstGeom prst="arc">
                <a:avLst>
                  <a:gd name="adj1" fmla="val 17164669"/>
                  <a:gd name="adj2" fmla="val 4932864"/>
                </a:avLst>
              </a:prstGeom>
              <a:ln w="3810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DD5D24B0-9A3D-A069-7E90-168B99D17E48}"/>
              </a:ext>
            </a:extLst>
          </p:cNvPr>
          <p:cNvSpPr txBox="1"/>
          <p:nvPr/>
        </p:nvSpPr>
        <p:spPr>
          <a:xfrm>
            <a:off x="437322" y="128359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24D6E1-A6FD-2F56-3E0B-A0EAB35546DD}"/>
              </a:ext>
            </a:extLst>
          </p:cNvPr>
          <p:cNvSpPr txBox="1"/>
          <p:nvPr/>
        </p:nvSpPr>
        <p:spPr>
          <a:xfrm>
            <a:off x="3638757" y="128359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615CA98-DC3A-6127-B441-7C6F050D650C}"/>
              </a:ext>
            </a:extLst>
          </p:cNvPr>
          <p:cNvSpPr txBox="1"/>
          <p:nvPr/>
        </p:nvSpPr>
        <p:spPr>
          <a:xfrm>
            <a:off x="1734765" y="377777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1B5C350-3E51-9540-51EE-DB2DA370766F}"/>
              </a:ext>
            </a:extLst>
          </p:cNvPr>
          <p:cNvGrpSpPr/>
          <p:nvPr/>
        </p:nvGrpSpPr>
        <p:grpSpPr>
          <a:xfrm>
            <a:off x="7963984" y="3250393"/>
            <a:ext cx="542014" cy="1164157"/>
            <a:chOff x="8816741" y="1848051"/>
            <a:chExt cx="542014" cy="1500343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5CAAB73-EDA5-040B-CFFB-0295218C5F24}"/>
                </a:ext>
              </a:extLst>
            </p:cNvPr>
            <p:cNvCxnSpPr/>
            <p:nvPr/>
          </p:nvCxnSpPr>
          <p:spPr>
            <a:xfrm>
              <a:off x="8816741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FE1782C-9A07-609B-0381-8FD533B99658}"/>
                </a:ext>
              </a:extLst>
            </p:cNvPr>
            <p:cNvCxnSpPr/>
            <p:nvPr/>
          </p:nvCxnSpPr>
          <p:spPr>
            <a:xfrm>
              <a:off x="9350804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B2C29FFE-2E77-3BC0-8A03-ED8EFF1DB252}"/>
                </a:ext>
              </a:extLst>
            </p:cNvPr>
            <p:cNvSpPr/>
            <p:nvPr/>
          </p:nvSpPr>
          <p:spPr>
            <a:xfrm rot="5400000">
              <a:off x="8713064" y="2702704"/>
              <a:ext cx="753559" cy="537822"/>
            </a:xfrm>
            <a:prstGeom prst="arc">
              <a:avLst>
                <a:gd name="adj1" fmla="val 17164669"/>
                <a:gd name="adj2" fmla="val 4932864"/>
              </a:avLst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781D243-EB98-1FCD-52D8-94303EBD104E}"/>
              </a:ext>
            </a:extLst>
          </p:cNvPr>
          <p:cNvGrpSpPr/>
          <p:nvPr/>
        </p:nvGrpSpPr>
        <p:grpSpPr>
          <a:xfrm rot="16200000">
            <a:off x="7010786" y="4184735"/>
            <a:ext cx="542014" cy="1164157"/>
            <a:chOff x="8816741" y="1848051"/>
            <a:chExt cx="542014" cy="1500343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00548E0B-1CD9-B15E-17B2-F963AF2D7376}"/>
                </a:ext>
              </a:extLst>
            </p:cNvPr>
            <p:cNvCxnSpPr/>
            <p:nvPr/>
          </p:nvCxnSpPr>
          <p:spPr>
            <a:xfrm>
              <a:off x="8816741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4C905B0-3E49-E57B-36F3-A9F0D2AF4B25}"/>
                </a:ext>
              </a:extLst>
            </p:cNvPr>
            <p:cNvCxnSpPr/>
            <p:nvPr/>
          </p:nvCxnSpPr>
          <p:spPr>
            <a:xfrm>
              <a:off x="9350804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3E51E1C5-7032-BB6A-AD10-35618BE4F6E0}"/>
                </a:ext>
              </a:extLst>
            </p:cNvPr>
            <p:cNvSpPr/>
            <p:nvPr/>
          </p:nvSpPr>
          <p:spPr>
            <a:xfrm rot="5400000">
              <a:off x="8713064" y="2702704"/>
              <a:ext cx="753559" cy="537822"/>
            </a:xfrm>
            <a:prstGeom prst="arc">
              <a:avLst>
                <a:gd name="adj1" fmla="val 17164669"/>
                <a:gd name="adj2" fmla="val 4932864"/>
              </a:avLst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94DE1ED-7068-DA9E-F978-F5C78CE0A75D}"/>
              </a:ext>
            </a:extLst>
          </p:cNvPr>
          <p:cNvGrpSpPr/>
          <p:nvPr/>
        </p:nvGrpSpPr>
        <p:grpSpPr>
          <a:xfrm rot="5400000">
            <a:off x="8886443" y="4217339"/>
            <a:ext cx="542014" cy="1164157"/>
            <a:chOff x="8816741" y="1848051"/>
            <a:chExt cx="542014" cy="1500343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5318BAB-89AC-A1BD-9B30-FE13FDC0B8E4}"/>
                </a:ext>
              </a:extLst>
            </p:cNvPr>
            <p:cNvCxnSpPr/>
            <p:nvPr/>
          </p:nvCxnSpPr>
          <p:spPr>
            <a:xfrm>
              <a:off x="8816741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FBF960E-7728-0B50-780B-760A08C5D71C}"/>
                </a:ext>
              </a:extLst>
            </p:cNvPr>
            <p:cNvCxnSpPr/>
            <p:nvPr/>
          </p:nvCxnSpPr>
          <p:spPr>
            <a:xfrm>
              <a:off x="9350804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Arc 42">
              <a:extLst>
                <a:ext uri="{FF2B5EF4-FFF2-40B4-BE49-F238E27FC236}">
                  <a16:creationId xmlns:a16="http://schemas.microsoft.com/office/drawing/2014/main" id="{5D3FE4B4-89A4-590B-FE21-CFAD84A28BDE}"/>
                </a:ext>
              </a:extLst>
            </p:cNvPr>
            <p:cNvSpPr/>
            <p:nvPr/>
          </p:nvSpPr>
          <p:spPr>
            <a:xfrm rot="5400000">
              <a:off x="8713064" y="2702704"/>
              <a:ext cx="753559" cy="537822"/>
            </a:xfrm>
            <a:prstGeom prst="arc">
              <a:avLst>
                <a:gd name="adj1" fmla="val 17164669"/>
                <a:gd name="adj2" fmla="val 4932864"/>
              </a:avLst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8EEBEA-0A10-DD93-D095-BB65093FBBEB}"/>
              </a:ext>
            </a:extLst>
          </p:cNvPr>
          <p:cNvGrpSpPr/>
          <p:nvPr/>
        </p:nvGrpSpPr>
        <p:grpSpPr>
          <a:xfrm rot="10800000">
            <a:off x="7951393" y="5160262"/>
            <a:ext cx="542014" cy="1164157"/>
            <a:chOff x="8816741" y="1848051"/>
            <a:chExt cx="542014" cy="1500343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EAFB38A-E459-7A24-BA70-35966E298D5A}"/>
                </a:ext>
              </a:extLst>
            </p:cNvPr>
            <p:cNvCxnSpPr/>
            <p:nvPr/>
          </p:nvCxnSpPr>
          <p:spPr>
            <a:xfrm>
              <a:off x="8816741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8F5E9E6-57E9-45DE-1E86-FB557F7441E3}"/>
                </a:ext>
              </a:extLst>
            </p:cNvPr>
            <p:cNvCxnSpPr/>
            <p:nvPr/>
          </p:nvCxnSpPr>
          <p:spPr>
            <a:xfrm>
              <a:off x="9350804" y="1848051"/>
              <a:ext cx="0" cy="1222408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Arc 46">
              <a:extLst>
                <a:ext uri="{FF2B5EF4-FFF2-40B4-BE49-F238E27FC236}">
                  <a16:creationId xmlns:a16="http://schemas.microsoft.com/office/drawing/2014/main" id="{5304265F-CDC7-9B38-ABFC-51F08F0C3F8D}"/>
                </a:ext>
              </a:extLst>
            </p:cNvPr>
            <p:cNvSpPr/>
            <p:nvPr/>
          </p:nvSpPr>
          <p:spPr>
            <a:xfrm rot="5400000">
              <a:off x="8713064" y="2702704"/>
              <a:ext cx="753559" cy="537822"/>
            </a:xfrm>
            <a:prstGeom prst="arc">
              <a:avLst>
                <a:gd name="adj1" fmla="val 17164669"/>
                <a:gd name="adj2" fmla="val 4932864"/>
              </a:avLst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E8C6AF1-31C1-4B73-7F58-4BC4F06ECD21}"/>
                  </a:ext>
                </a:extLst>
              </p:cNvPr>
              <p:cNvSpPr txBox="1"/>
              <p:nvPr/>
            </p:nvSpPr>
            <p:spPr>
              <a:xfrm>
                <a:off x="6827592" y="909142"/>
                <a:ext cx="23550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12 and 1 type BD can be rotated by integers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/4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E8C6AF1-31C1-4B73-7F58-4BC4F06ECD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592" y="909142"/>
                <a:ext cx="2355024" cy="923330"/>
              </a:xfrm>
              <a:prstGeom prst="rect">
                <a:avLst/>
              </a:prstGeom>
              <a:blipFill>
                <a:blip r:embed="rId6"/>
                <a:stretch>
                  <a:fillRect l="-2073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ectangle 47">
            <a:extLst>
              <a:ext uri="{FF2B5EF4-FFF2-40B4-BE49-F238E27FC236}">
                <a16:creationId xmlns:a16="http://schemas.microsoft.com/office/drawing/2014/main" id="{E56219E0-365F-320E-0883-2C9DCF64520D}"/>
              </a:ext>
            </a:extLst>
          </p:cNvPr>
          <p:cNvSpPr/>
          <p:nvPr/>
        </p:nvSpPr>
        <p:spPr>
          <a:xfrm>
            <a:off x="1" y="6542806"/>
            <a:ext cx="12192000" cy="315193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Slide Number Placeholder 7">
            <a:extLst>
              <a:ext uri="{FF2B5EF4-FFF2-40B4-BE49-F238E27FC236}">
                <a16:creationId xmlns:a16="http://schemas.microsoft.com/office/drawing/2014/main" id="{F59DD2E2-122C-52E6-1B2B-61CFD2021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29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3795F83-6D40-016C-AC1F-2C4F8E3A7732}"/>
              </a:ext>
            </a:extLst>
          </p:cNvPr>
          <p:cNvSpPr txBox="1"/>
          <p:nvPr/>
        </p:nvSpPr>
        <p:spPr>
          <a:xfrm>
            <a:off x="8978744" y="2867605"/>
            <a:ext cx="152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Sum of all BDs</a:t>
            </a:r>
            <a:endParaRPr lang="en-GB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08328B0E-534D-6121-9D8F-F39A4B9B3C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74993" y="4681225"/>
            <a:ext cx="1800018" cy="1782414"/>
          </a:xfrm>
          <a:prstGeom prst="rect">
            <a:avLst/>
          </a:prstGeom>
          <a:ln w="19050">
            <a:solidFill>
              <a:srgbClr val="002678"/>
            </a:solidFill>
          </a:ln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3FFA09AB-07EA-4057-A663-37C2EF6530BE}"/>
              </a:ext>
            </a:extLst>
          </p:cNvPr>
          <p:cNvSpPr txBox="1"/>
          <p:nvPr/>
        </p:nvSpPr>
        <p:spPr>
          <a:xfrm>
            <a:off x="11735378" y="5333159"/>
            <a:ext cx="47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V4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69D98E-7C4D-8666-9A4F-62B26C2462D1}"/>
              </a:ext>
            </a:extLst>
          </p:cNvPr>
          <p:cNvSpPr txBox="1"/>
          <p:nvPr/>
        </p:nvSpPr>
        <p:spPr>
          <a:xfrm>
            <a:off x="10937761" y="4628525"/>
            <a:ext cx="47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V1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52F4E5D-1D60-BC21-6248-537C827A1783}"/>
              </a:ext>
            </a:extLst>
          </p:cNvPr>
          <p:cNvSpPr txBox="1"/>
          <p:nvPr/>
        </p:nvSpPr>
        <p:spPr>
          <a:xfrm>
            <a:off x="10216769" y="5343052"/>
            <a:ext cx="47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V2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7D047BF-DC54-5B1E-C77A-AC3E63CC4262}"/>
              </a:ext>
            </a:extLst>
          </p:cNvPr>
          <p:cNvSpPr txBox="1"/>
          <p:nvPr/>
        </p:nvSpPr>
        <p:spPr>
          <a:xfrm>
            <a:off x="10923934" y="6132180"/>
            <a:ext cx="474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</a:rPr>
              <a:t>V3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2B77A70-8E48-3288-5552-FC27BC44136F}"/>
              </a:ext>
            </a:extLst>
          </p:cNvPr>
          <p:cNvSpPr txBox="1"/>
          <p:nvPr/>
        </p:nvSpPr>
        <p:spPr>
          <a:xfrm>
            <a:off x="11297453" y="5780158"/>
            <a:ext cx="7775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F2F2F"/>
                </a:solidFill>
              </a:rPr>
              <a:t>Power Coupler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3554EEE-5DA2-DF3B-F762-C6495B5522D9}"/>
              </a:ext>
            </a:extLst>
          </p:cNvPr>
          <p:cNvCxnSpPr>
            <a:cxnSpLocks/>
          </p:cNvCxnSpPr>
          <p:nvPr/>
        </p:nvCxnSpPr>
        <p:spPr>
          <a:xfrm>
            <a:off x="11842083" y="6252221"/>
            <a:ext cx="200836" cy="18814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556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5ADAF-0849-16ED-F155-E61EE47CF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5D130-866A-3655-D016-245F474B0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ADCDF3-8208-B62F-ED59-A72182D163C8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C6F7606-565F-47D8-30B1-8ADE004AA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3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3" name="Picture 2" descr="A machine on a table&#10;&#10;AI-generated content may be incorrect.">
            <a:extLst>
              <a:ext uri="{FF2B5EF4-FFF2-40B4-BE49-F238E27FC236}">
                <a16:creationId xmlns:a16="http://schemas.microsoft.com/office/drawing/2014/main" id="{142F4E77-DE9F-855E-7936-D3CC391012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46502" y="551635"/>
            <a:ext cx="3037474" cy="22781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E17809-3C6A-45B2-850A-E970561846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700" y="2490056"/>
            <a:ext cx="5740876" cy="393683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861D4DF-681F-8901-2FE5-F455F1C2AC8B}"/>
              </a:ext>
            </a:extLst>
          </p:cNvPr>
          <p:cNvSpPr txBox="1"/>
          <p:nvPr/>
        </p:nvSpPr>
        <p:spPr>
          <a:xfrm>
            <a:off x="1160890" y="1749287"/>
            <a:ext cx="520181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 power conditioning and Breakdown studies: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BTW cavity for medical applications:</a:t>
            </a:r>
          </a:p>
          <a:p>
            <a:r>
              <a:rPr lang="en-US" dirty="0"/>
              <a:t>Publication: </a:t>
            </a:r>
            <a:r>
              <a:rPr lang="en-GB" b="0" i="0" u="none" strike="noStrike" dirty="0">
                <a:solidFill>
                  <a:srgbClr val="0272B1"/>
                </a:solidFill>
                <a:effectLst/>
                <a:latin typeface="ElsevierSans"/>
                <a:hlinkClick r:id="rId4" tooltip="Persistent link using digital object identifier"/>
              </a:rPr>
              <a:t>https://doi.org/10.1016/j.net.2024.08.033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2"/>
                </a:solidFill>
              </a:rPr>
              <a:t>RFQ2 for Linac4 (ongoing):</a:t>
            </a:r>
          </a:p>
          <a:p>
            <a:r>
              <a:rPr lang="en-US" dirty="0">
                <a:solidFill>
                  <a:schemeClr val="bg2"/>
                </a:solidFill>
              </a:rPr>
              <a:t>Poster: </a:t>
            </a:r>
            <a:r>
              <a:rPr lang="en-US" dirty="0">
                <a:solidFill>
                  <a:schemeClr val="bg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https://indico.cern.ch/event/1424597/contributions/6532647/</a:t>
            </a:r>
            <a:endParaRPr lang="en-US" dirty="0">
              <a:solidFill>
                <a:schemeClr val="bg2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7568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E0FC51-1CD0-A70F-C937-2B5766951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A3062B-70BC-8811-D8C7-FFB404204F1E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35C35E-D2F1-8532-ED91-558D1734E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30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413708B2-D180-A71C-8370-FFFCB08C1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066" y="369033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51C767-D3D5-0455-45E9-D813770FE47F}"/>
              </a:ext>
            </a:extLst>
          </p:cNvPr>
          <p:cNvSpPr txBox="1"/>
          <p:nvPr/>
        </p:nvSpPr>
        <p:spPr>
          <a:xfrm>
            <a:off x="416504" y="1041459"/>
            <a:ext cx="11064295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BTW structure: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A </a:t>
            </a: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maximum gradient of 39 MV/m 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was achieved with </a:t>
            </a: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800 ns 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pulses </a:t>
            </a: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without saturation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0" i="0" u="none" strike="noStrike" baseline="0" dirty="0">
              <a:solidFill>
                <a:srgbClr val="000000"/>
              </a:solidFill>
              <a:latin typeface="NimbusSanL-Regu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CD"/>
                </a:solidFill>
                <a:latin typeface="NimbusSanL-Regu"/>
              </a:rPr>
              <a:t>No hot cells detected.</a:t>
            </a:r>
            <a:endParaRPr lang="en-GB" dirty="0">
              <a:solidFill>
                <a:srgbClr val="000000"/>
              </a:solidFill>
              <a:latin typeface="NimbusSanL-Regu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0" i="0" u="none" strike="noStrike" baseline="0" dirty="0">
              <a:solidFill>
                <a:srgbClr val="000000"/>
              </a:solidFill>
              <a:latin typeface="NimbusSanL-Regu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Dark current simulations show good agreement 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with experimental observations.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0" i="0" u="none" strike="noStrike" baseline="0" dirty="0">
              <a:solidFill>
                <a:srgbClr val="000000"/>
              </a:solidFill>
              <a:latin typeface="NimbusSanL-Regu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Spectroscopy measurements 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showed good results. </a:t>
            </a: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Klystron malfunction 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stopped measurements campaign.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b="0" i="0" u="none" strike="noStrike" baseline="0" dirty="0">
              <a:solidFill>
                <a:srgbClr val="000000"/>
              </a:solidFill>
              <a:latin typeface="NimbusSanL-Regu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Dose </a:t>
            </a:r>
            <a:r>
              <a:rPr lang="en-GB" dirty="0">
                <a:solidFill>
                  <a:srgbClr val="000000"/>
                </a:solidFill>
                <a:latin typeface="NimbusSanL-Regu"/>
              </a:rPr>
              <a:t>decreases with conditioning. </a:t>
            </a:r>
            <a:r>
              <a:rPr lang="en-GB" b="0" i="0" u="none" strike="noStrike" baseline="0" dirty="0">
                <a:solidFill>
                  <a:srgbClr val="0000CD"/>
                </a:solidFill>
                <a:latin typeface="NimbusSanL-Regu"/>
              </a:rPr>
              <a:t>HG linacs produce high radioactive dose</a:t>
            </a:r>
            <a:r>
              <a:rPr lang="en-GB" b="0" i="0" u="none" strike="noStrike" baseline="0" dirty="0">
                <a:solidFill>
                  <a:srgbClr val="000000"/>
                </a:solidFill>
                <a:latin typeface="NimbusSanL-Regu"/>
              </a:rPr>
              <a:t>, requiring shielding.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  <a:latin typeface="NimbusSanL-Regu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latin typeface="NimbusSanL-Regu"/>
              </a:rPr>
              <a:t>Radio-Frequency Quadrupole: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CD"/>
                </a:solidFill>
              </a:rPr>
              <a:t>Local power coupling </a:t>
            </a:r>
            <a:r>
              <a:rPr lang="en-GB" dirty="0"/>
              <a:t>simulations agree with </a:t>
            </a:r>
            <a:r>
              <a:rPr lang="en-GB" dirty="0">
                <a:solidFill>
                  <a:srgbClr val="0000CD"/>
                </a:solidFill>
              </a:rPr>
              <a:t>BD location </a:t>
            </a:r>
            <a:r>
              <a:rPr lang="en-GB" dirty="0"/>
              <a:t>and </a:t>
            </a:r>
            <a:r>
              <a:rPr lang="en-GB" dirty="0">
                <a:solidFill>
                  <a:srgbClr val="0000CD"/>
                </a:solidFill>
              </a:rPr>
              <a:t>field gap dependence in DC</a:t>
            </a:r>
            <a:r>
              <a:rPr lang="en-GB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CD"/>
                </a:solidFill>
              </a:rPr>
              <a:t>First conditioning curve </a:t>
            </a:r>
            <a:r>
              <a:rPr lang="en-GB" dirty="0"/>
              <a:t>for an RFQ structure (ongoing).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Testing of method to compare </a:t>
            </a:r>
            <a:r>
              <a:rPr lang="en-GB" dirty="0">
                <a:solidFill>
                  <a:srgbClr val="0000CD"/>
                </a:solidFill>
              </a:rPr>
              <a:t>antenna signals and BD localization simulation</a:t>
            </a:r>
            <a:r>
              <a:rPr lang="en-GB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B2E59D-179F-4776-AE2B-EF3DD5A5C56F}"/>
              </a:ext>
            </a:extLst>
          </p:cNvPr>
          <p:cNvSpPr txBox="1"/>
          <p:nvPr/>
        </p:nvSpPr>
        <p:spPr>
          <a:xfrm>
            <a:off x="3916099" y="5781081"/>
            <a:ext cx="406510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4000" b="0" i="0" u="none" strike="noStrike" baseline="0" dirty="0">
                <a:solidFill>
                  <a:srgbClr val="0000CD"/>
                </a:solidFill>
                <a:latin typeface="NimbusSanL-Regu"/>
              </a:rPr>
              <a:t>THANK YOU!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66124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6A637A-DFD2-C684-9AFA-859E3D5B2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1BA45D0-48B5-53E9-D8D7-CBB51D5210E9}"/>
              </a:ext>
            </a:extLst>
          </p:cNvPr>
          <p:cNvSpPr/>
          <p:nvPr/>
        </p:nvSpPr>
        <p:spPr>
          <a:xfrm>
            <a:off x="4982817" y="3116872"/>
            <a:ext cx="2226365" cy="62425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/>
              <a:t>Back up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7963969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C5873-8CA4-A065-3368-522A30028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34CD80F-7883-5E04-F5C0-58B6A06E9179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7E21E49-9D3C-BD50-4B50-90F278F70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32</a:t>
            </a:fld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9" name="Imagen 18" descr="Diagrama&#10;&#10;Descripción generada automáticamente">
            <a:extLst>
              <a:ext uri="{FF2B5EF4-FFF2-40B4-BE49-F238E27FC236}">
                <a16:creationId xmlns:a16="http://schemas.microsoft.com/office/drawing/2014/main" id="{57EECD91-54DA-8F8A-ED8F-44B27B4F25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5" t="10205" r="6879" b="10298"/>
          <a:stretch/>
        </p:blipFill>
        <p:spPr>
          <a:xfrm>
            <a:off x="399138" y="678519"/>
            <a:ext cx="4229662" cy="3140772"/>
          </a:xfrm>
          <a:prstGeom prst="rect">
            <a:avLst/>
          </a:prstGeom>
        </p:spPr>
      </p:pic>
      <p:graphicFrame>
        <p:nvGraphicFramePr>
          <p:cNvPr id="10" name="Content Placeholder 25">
            <a:extLst>
              <a:ext uri="{FF2B5EF4-FFF2-40B4-BE49-F238E27FC236}">
                <a16:creationId xmlns:a16="http://schemas.microsoft.com/office/drawing/2014/main" id="{7ED981DD-8CCF-AA02-3962-A9458788D324}"/>
              </a:ext>
            </a:extLst>
          </p:cNvPr>
          <p:cNvGraphicFramePr>
            <a:graphicFrameLocks/>
          </p:cNvGraphicFramePr>
          <p:nvPr/>
        </p:nvGraphicFramePr>
        <p:xfrm>
          <a:off x="5126830" y="366143"/>
          <a:ext cx="6826102" cy="2679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0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1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9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2146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Accelerator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Beam always present during treatment?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variation by electronic means?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Time needed for varying the energy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16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Cyclotron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80-100 ms (*)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526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Synchrotron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1-2 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628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Linac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1-2 </a:t>
                      </a:r>
                      <a:r>
                        <a:rPr lang="en-GB" sz="1600" b="1" noProof="0" dirty="0" err="1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GB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E744EFF-5691-AFE4-3DD0-A8131CDA2C2B}"/>
              </a:ext>
            </a:extLst>
          </p:cNvPr>
          <p:cNvSpPr txBox="1"/>
          <p:nvPr/>
        </p:nvSpPr>
        <p:spPr>
          <a:xfrm>
            <a:off x="637579" y="4657662"/>
            <a:ext cx="39912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ES" dirty="0"/>
              <a:t>Relative Biological Effectiveness (RBE)</a:t>
            </a:r>
          </a:p>
          <a:p>
            <a:endParaRPr lang="en-ES" dirty="0"/>
          </a:p>
          <a:p>
            <a:pPr marL="285750" indent="-285750">
              <a:buFont typeface="Wingdings" pitchFamily="2" charset="2"/>
              <a:buChar char="q"/>
            </a:pPr>
            <a:r>
              <a:rPr lang="en-GB" dirty="0"/>
              <a:t>Linear Energy Transfer (LET)</a:t>
            </a:r>
          </a:p>
          <a:p>
            <a:endParaRPr lang="en-E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BE3B914-CA88-7DDA-7963-DD9A7F11B6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11" t="3903"/>
          <a:stretch/>
        </p:blipFill>
        <p:spPr>
          <a:xfrm>
            <a:off x="5483793" y="3188091"/>
            <a:ext cx="6309069" cy="29391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0E12D68-C211-2EC2-B25A-A1FC4F35A2C3}"/>
              </a:ext>
            </a:extLst>
          </p:cNvPr>
          <p:cNvSpPr txBox="1"/>
          <p:nvPr/>
        </p:nvSpPr>
        <p:spPr>
          <a:xfrm>
            <a:off x="7747635" y="6127341"/>
            <a:ext cx="611777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Marx, V. (2014, April 4). Sharp shooters. 508. Nature, p. 137</a:t>
            </a:r>
            <a:endParaRPr lang="en-ES" sz="11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7C8E12D-6987-B540-07FE-ACC85B6700E9}"/>
              </a:ext>
            </a:extLst>
          </p:cNvPr>
          <p:cNvSpPr/>
          <p:nvPr/>
        </p:nvSpPr>
        <p:spPr>
          <a:xfrm>
            <a:off x="5126830" y="2554313"/>
            <a:ext cx="6558840" cy="48074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6D558C6-85EE-47AF-412D-E38DC6C74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920" y="113289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Hadron therapy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20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79AAEA-BC07-2875-0D50-21B5299F92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BA80746C-2BA1-666A-89AA-F562BB9F1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" y="130494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Some pulses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038D0A-60D4-0D26-1E0E-F7F7146E3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8062" y="727850"/>
            <a:ext cx="3944964" cy="29416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6AB47F-6454-76D0-8D0D-70D3F1FB2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062" y="3720927"/>
            <a:ext cx="3954421" cy="31162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B783D3-B6EC-DD18-095C-6B9195BC78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19756"/>
            <a:ext cx="3847928" cy="29416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36B2AC-A4C7-99EA-AB53-49D89DD917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" y="3661434"/>
            <a:ext cx="3987758" cy="311622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55A330-F59F-65FD-ABF5-E33C10A6F0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2483" y="690010"/>
            <a:ext cx="3993984" cy="29416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06BD2F9-A492-4BCE-8BE8-BAF8AB91D4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0060" y="3699273"/>
            <a:ext cx="4184918" cy="302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22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6168E-01CF-8279-3BE0-1487D3D718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5E12C89A-DA43-4061-6AF6-FDE072657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" y="130494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The S-band BTW structure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7F5845-4CD2-80C8-A981-0B5FA9D19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369" y="849794"/>
            <a:ext cx="9576484" cy="594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0999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2EA0FB-41EE-2F7B-1B43-13EF51C97E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7D96CB92-A38E-84D5-F24D-64ABF11A7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" y="130494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Tapering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DFBDBC-10A0-28AD-C0FF-F056BCE1B82F}"/>
              </a:ext>
            </a:extLst>
          </p:cNvPr>
          <p:cNvSpPr txBox="1"/>
          <p:nvPr/>
        </p:nvSpPr>
        <p:spPr>
          <a:xfrm>
            <a:off x="1340776" y="1188229"/>
            <a:ext cx="299268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The </a:t>
            </a:r>
            <a:r>
              <a:rPr lang="en-GB" sz="1800" b="0" i="0" u="none" strike="noStrike" baseline="0" dirty="0">
                <a:solidFill>
                  <a:srgbClr val="0000CD"/>
                </a:solidFill>
                <a:latin typeface="NimbusSanL-Regu"/>
              </a:rPr>
              <a:t>tapering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makes the structure asymmetrical in the longitudinal direction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058A62-E4F3-1EC2-5185-A840CC389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7683"/>
            <a:ext cx="5941586" cy="42667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605F03-9931-5891-9AC2-0A24CEE68A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9840" y="314354"/>
            <a:ext cx="3937900" cy="31146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3C9145-E96C-EF52-241E-094C881DE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0606" y="3717307"/>
            <a:ext cx="3867134" cy="31146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ADF6E6-9577-5DE1-9652-B74B9D6AC0A9}"/>
              </a:ext>
            </a:extLst>
          </p:cNvPr>
          <p:cNvSpPr txBox="1"/>
          <p:nvPr/>
        </p:nvSpPr>
        <p:spPr>
          <a:xfrm>
            <a:off x="8380317" y="26047"/>
            <a:ext cx="1707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Design direction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BA71AD-0D8A-8FAB-C827-2E1430055CC1}"/>
              </a:ext>
            </a:extLst>
          </p:cNvPr>
          <p:cNvSpPr txBox="1"/>
          <p:nvPr/>
        </p:nvSpPr>
        <p:spPr>
          <a:xfrm>
            <a:off x="8235577" y="3429000"/>
            <a:ext cx="1926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Opposite direction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128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F97B31-2F23-0FD8-A0C5-C323933BA9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CBD16D-03C3-F8B7-A221-BEC03FB6E78D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B0F7CDF-9291-4E4B-74F3-24B926DD9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36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A56E8733-4B3B-D81D-51CD-6647F7A7B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BD localization: Phase method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A5369E-9D95-E144-74A6-C673D85D0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291" y="941662"/>
            <a:ext cx="4389512" cy="31292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DE42F6-0D46-B3D4-AEF5-FAF2EE141C9A}"/>
                  </a:ext>
                </a:extLst>
              </p:cNvPr>
              <p:cNvSpPr txBox="1"/>
              <p:nvPr/>
            </p:nvSpPr>
            <p:spPr>
              <a:xfrm>
                <a:off x="1047584" y="4422619"/>
                <a:ext cx="4389512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latin typeface="NimbusSanL-Regu"/>
                  </a:rPr>
                  <a:t>Search for BD phase.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</m:sub>
                      </m:sSub>
                      <m:r>
                        <a:rPr lang="en-US" sz="1800" b="0" i="1" u="none" strike="noStrike" baseline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𝑅𝐸𝐹</m:t>
                          </m:r>
                        </m:sub>
                      </m:sSub>
                      <m:d>
                        <m:dPr>
                          <m:ctrlP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b="0" i="1" u="none" strike="noStrike" baseline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u="none" strike="noStrike" baseline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800" b="0" i="1" u="none" strike="noStrike" baseline="0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e>
                      </m:d>
                      <m:r>
                        <a:rPr lang="en-US" sz="1800" b="0" i="1" u="none" strike="noStrike" baseline="0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𝐼𝑁𝐶</m:t>
                          </m:r>
                        </m:sub>
                      </m:sSub>
                      <m:d>
                        <m:dPr>
                          <m:ctrlP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sz="1800" b="0" i="0" u="none" strike="noStrike" baseline="0" dirty="0">
                  <a:latin typeface="NimbusSanL-Regu"/>
                </a:endParaRPr>
              </a:p>
              <a:p>
                <a:pPr algn="l"/>
                <a:endParaRPr lang="en-GB" sz="1800" b="0" i="0" u="none" strike="noStrike" baseline="0" dirty="0">
                  <a:latin typeface="NimbusSanL-Regu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latin typeface="NimbusSanL-Regu"/>
                  </a:rPr>
                  <a:t>Cell localization.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</m:sub>
                      </m:sSub>
                      <m:r>
                        <a:rPr lang="en-US" sz="1800" b="0" i="1" u="none" strike="noStrike" baseline="0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n-US" sz="1800" b="0" i="0" u="none" strike="noStrike" baseline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800" b="0" i="1" u="none" strike="noStrike" baseline="0" smtClean="0">
                          <a:latin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</m:sub>
                      </m:sSub>
                      <m:r>
                        <a:rPr lang="en-US" sz="1800" b="0" i="1" u="none" strike="noStrike" baseline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b="0" i="1" u="none" strike="noStrike" baseline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800" b="0" i="0" u="none" strike="noStrike" baseline="0" dirty="0">
                  <a:latin typeface="NimbusSanL-Regu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5DE42F6-0D46-B3D4-AEF5-FAF2EE141C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584" y="4422619"/>
                <a:ext cx="4389512" cy="1477328"/>
              </a:xfrm>
              <a:prstGeom prst="rect">
                <a:avLst/>
              </a:prstGeom>
              <a:blipFill>
                <a:blip r:embed="rId3"/>
                <a:stretch>
                  <a:fillRect l="-972" t="-2058" b="-20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DF4E0D6B-BE41-2E64-D474-E004CBE58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6233" y="923181"/>
            <a:ext cx="5169084" cy="26412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6554B5-4AE6-AADD-92A4-EBF0C25586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221296"/>
            <a:ext cx="5382372" cy="21090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C764C35-5C0C-241E-E209-04F66C6154E2}"/>
                  </a:ext>
                </a:extLst>
              </p:cNvPr>
              <p:cNvSpPr txBox="1"/>
              <p:nvPr/>
            </p:nvSpPr>
            <p:spPr>
              <a:xfrm>
                <a:off x="7449537" y="534429"/>
                <a:ext cx="30157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dirty="0"/>
                  <a:t> is highly affected by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C764C35-5C0C-241E-E209-04F66C615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9537" y="534429"/>
                <a:ext cx="3015762" cy="369332"/>
              </a:xfrm>
              <a:prstGeom prst="rect">
                <a:avLst/>
              </a:prstGeom>
              <a:blipFill>
                <a:blip r:embed="rId6"/>
                <a:stretch>
                  <a:fillRect l="-1212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553091AB-70CE-6979-1646-21D9B1ECEFAC}"/>
              </a:ext>
            </a:extLst>
          </p:cNvPr>
          <p:cNvSpPr txBox="1"/>
          <p:nvPr/>
        </p:nvSpPr>
        <p:spPr>
          <a:xfrm>
            <a:off x="6347153" y="3816504"/>
            <a:ext cx="5382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Accumulation of BDs in agreement with short pulses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2066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C14FF-0A19-EC31-5972-892EE952F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032680E0-61FD-37B4-FF26-D0A776194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" y="130494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Hole size impact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F507A4-2022-7D77-9ABD-7ADB4E211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89" y="1113182"/>
            <a:ext cx="5097590" cy="55030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37C68C-0A39-DEEC-48B5-F47390225070}"/>
              </a:ext>
            </a:extLst>
          </p:cNvPr>
          <p:cNvSpPr txBox="1"/>
          <p:nvPr/>
        </p:nvSpPr>
        <p:spPr>
          <a:xfrm>
            <a:off x="6759306" y="804537"/>
            <a:ext cx="385638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latin typeface="NimbusSanL-Regu"/>
              </a:rPr>
              <a:t>Small hole: Photons must pass through small Pb region. Attenuation is higher for photons of lower energy.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latin typeface="NimbusSanL-Regu"/>
              </a:rPr>
              <a:t>Big hole: Photons can reach directly to the detector.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F2C275-87B1-95C6-5467-7E077F802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87635"/>
            <a:ext cx="5282643" cy="393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3001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827CE-D9F7-8979-31F5-0C663C72F9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83DB7980-6160-7684-3807-A3AFFC958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089" y="130494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Local power coupling</a:t>
            </a:r>
            <a:endParaRPr lang="en-GB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89398369-83D8-48EE-2358-7AE2D0E00035}"/>
              </a:ext>
            </a:extLst>
          </p:cNvPr>
          <p:cNvCxnSpPr/>
          <p:nvPr/>
        </p:nvCxnSpPr>
        <p:spPr>
          <a:xfrm flipV="1">
            <a:off x="558136" y="1839309"/>
            <a:ext cx="0" cy="26187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D0341168-C948-07F1-6341-53664579D85F}"/>
              </a:ext>
            </a:extLst>
          </p:cNvPr>
          <p:cNvCxnSpPr/>
          <p:nvPr/>
        </p:nvCxnSpPr>
        <p:spPr>
          <a:xfrm>
            <a:off x="285420" y="4293711"/>
            <a:ext cx="6059259" cy="282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E11339A-A470-5101-F06B-AEF3D9118172}"/>
              </a:ext>
            </a:extLst>
          </p:cNvPr>
          <p:cNvSpPr txBox="1"/>
          <p:nvPr/>
        </p:nvSpPr>
        <p:spPr>
          <a:xfrm>
            <a:off x="6344679" y="4062878"/>
            <a:ext cx="805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time</a:t>
            </a:r>
            <a:endParaRPr lang="en-GB" sz="2400" dirty="0"/>
          </a:p>
        </p:txBody>
      </p:sp>
      <p:sp>
        <p:nvSpPr>
          <p:cNvPr id="6" name="Freeform 26">
            <a:extLst>
              <a:ext uri="{FF2B5EF4-FFF2-40B4-BE49-F238E27FC236}">
                <a16:creationId xmlns:a16="http://schemas.microsoft.com/office/drawing/2014/main" id="{BAB95A60-90EA-DDD0-464F-470311B21626}"/>
              </a:ext>
            </a:extLst>
          </p:cNvPr>
          <p:cNvSpPr/>
          <p:nvPr/>
        </p:nvSpPr>
        <p:spPr>
          <a:xfrm>
            <a:off x="558136" y="2157754"/>
            <a:ext cx="5435767" cy="2129191"/>
          </a:xfrm>
          <a:custGeom>
            <a:avLst/>
            <a:gdLst>
              <a:gd name="connsiteX0" fmla="*/ 0 w 3384884"/>
              <a:gd name="connsiteY0" fmla="*/ 0 h 1676400"/>
              <a:gd name="connsiteX1" fmla="*/ 1339516 w 3384884"/>
              <a:gd name="connsiteY1" fmla="*/ 3208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97175 h 1773575"/>
              <a:gd name="connsiteX1" fmla="*/ 1339516 w 3384884"/>
              <a:gd name="connsiteY1" fmla="*/ 129259 h 1773575"/>
              <a:gd name="connsiteX2" fmla="*/ 2149642 w 3384884"/>
              <a:gd name="connsiteY2" fmla="*/ 1757533 h 1773575"/>
              <a:gd name="connsiteX3" fmla="*/ 3384884 w 3384884"/>
              <a:gd name="connsiteY3" fmla="*/ 1773575 h 1773575"/>
              <a:gd name="connsiteX0" fmla="*/ 0 w 3384884"/>
              <a:gd name="connsiteY0" fmla="*/ 0 h 1676400"/>
              <a:gd name="connsiteX1" fmla="*/ 1339516 w 3384884"/>
              <a:gd name="connsiteY1" fmla="*/ 3208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0 h 1676400"/>
              <a:gd name="connsiteX1" fmla="*/ 1339516 w 3384884"/>
              <a:gd name="connsiteY1" fmla="*/ 3208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0 h 1676400"/>
              <a:gd name="connsiteX1" fmla="*/ 1358566 w 3384884"/>
              <a:gd name="connsiteY1" fmla="*/ 1303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0 h 1676400"/>
              <a:gd name="connsiteX1" fmla="*/ 1358566 w 3384884"/>
              <a:gd name="connsiteY1" fmla="*/ 1303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0 h 1676400"/>
              <a:gd name="connsiteX1" fmla="*/ 1155366 w 3384884"/>
              <a:gd name="connsiteY1" fmla="*/ 668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4884" h="1676400">
                <a:moveTo>
                  <a:pt x="0" y="0"/>
                </a:moveTo>
                <a:lnTo>
                  <a:pt x="1155366" y="6684"/>
                </a:lnTo>
                <a:cubicBezTo>
                  <a:pt x="1569119" y="6016"/>
                  <a:pt x="1784684" y="1651000"/>
                  <a:pt x="2149642" y="1660358"/>
                </a:cubicBezTo>
                <a:lnTo>
                  <a:pt x="3384884" y="167640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EC346E6F-45D6-CCB4-A537-08E07DD06A69}"/>
              </a:ext>
            </a:extLst>
          </p:cNvPr>
          <p:cNvSpPr/>
          <p:nvPr/>
        </p:nvSpPr>
        <p:spPr>
          <a:xfrm flipH="1">
            <a:off x="600203" y="2156696"/>
            <a:ext cx="5392049" cy="2137013"/>
          </a:xfrm>
          <a:custGeom>
            <a:avLst/>
            <a:gdLst>
              <a:gd name="connsiteX0" fmla="*/ 0 w 3384884"/>
              <a:gd name="connsiteY0" fmla="*/ 0 h 1676400"/>
              <a:gd name="connsiteX1" fmla="*/ 1339516 w 3384884"/>
              <a:gd name="connsiteY1" fmla="*/ 3208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97175 h 1773575"/>
              <a:gd name="connsiteX1" fmla="*/ 1339516 w 3384884"/>
              <a:gd name="connsiteY1" fmla="*/ 129259 h 1773575"/>
              <a:gd name="connsiteX2" fmla="*/ 2149642 w 3384884"/>
              <a:gd name="connsiteY2" fmla="*/ 1757533 h 1773575"/>
              <a:gd name="connsiteX3" fmla="*/ 3384884 w 3384884"/>
              <a:gd name="connsiteY3" fmla="*/ 1773575 h 1773575"/>
              <a:gd name="connsiteX0" fmla="*/ 0 w 3384884"/>
              <a:gd name="connsiteY0" fmla="*/ 0 h 1676400"/>
              <a:gd name="connsiteX1" fmla="*/ 1339516 w 3384884"/>
              <a:gd name="connsiteY1" fmla="*/ 3208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0 h 1676400"/>
              <a:gd name="connsiteX1" fmla="*/ 1339516 w 3384884"/>
              <a:gd name="connsiteY1" fmla="*/ 3208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0 h 1676400"/>
              <a:gd name="connsiteX1" fmla="*/ 1358566 w 3384884"/>
              <a:gd name="connsiteY1" fmla="*/ 1303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0 h 1676400"/>
              <a:gd name="connsiteX1" fmla="*/ 1358566 w 3384884"/>
              <a:gd name="connsiteY1" fmla="*/ 1303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  <a:gd name="connsiteX0" fmla="*/ 0 w 3384884"/>
              <a:gd name="connsiteY0" fmla="*/ 0 h 1676400"/>
              <a:gd name="connsiteX1" fmla="*/ 1155366 w 3384884"/>
              <a:gd name="connsiteY1" fmla="*/ 6684 h 1676400"/>
              <a:gd name="connsiteX2" fmla="*/ 2149642 w 3384884"/>
              <a:gd name="connsiteY2" fmla="*/ 1660358 h 1676400"/>
              <a:gd name="connsiteX3" fmla="*/ 3384884 w 3384884"/>
              <a:gd name="connsiteY3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4884" h="1676400">
                <a:moveTo>
                  <a:pt x="0" y="0"/>
                </a:moveTo>
                <a:lnTo>
                  <a:pt x="1155366" y="6684"/>
                </a:lnTo>
                <a:cubicBezTo>
                  <a:pt x="1569119" y="6016"/>
                  <a:pt x="1784684" y="1651000"/>
                  <a:pt x="2149642" y="1660358"/>
                </a:cubicBezTo>
                <a:lnTo>
                  <a:pt x="3384884" y="1676400"/>
                </a:lnTo>
              </a:path>
            </a:pathLst>
          </a:cu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29">
            <a:extLst>
              <a:ext uri="{FF2B5EF4-FFF2-40B4-BE49-F238E27FC236}">
                <a16:creationId xmlns:a16="http://schemas.microsoft.com/office/drawing/2014/main" id="{B5A7221C-75E5-848A-D616-01B9690BB8CE}"/>
              </a:ext>
            </a:extLst>
          </p:cNvPr>
          <p:cNvSpPr/>
          <p:nvPr/>
        </p:nvSpPr>
        <p:spPr>
          <a:xfrm>
            <a:off x="583642" y="2661216"/>
            <a:ext cx="5408610" cy="1584276"/>
          </a:xfrm>
          <a:custGeom>
            <a:avLst/>
            <a:gdLst>
              <a:gd name="connsiteX0" fmla="*/ 0 w 3346450"/>
              <a:gd name="connsiteY0" fmla="*/ 1301750 h 1314450"/>
              <a:gd name="connsiteX1" fmla="*/ 1276350 w 3346450"/>
              <a:gd name="connsiteY1" fmla="*/ 1301750 h 1314450"/>
              <a:gd name="connsiteX2" fmla="*/ 1695450 w 3346450"/>
              <a:gd name="connsiteY2" fmla="*/ 0 h 1314450"/>
              <a:gd name="connsiteX3" fmla="*/ 2178050 w 3346450"/>
              <a:gd name="connsiteY3" fmla="*/ 1314450 h 1314450"/>
              <a:gd name="connsiteX4" fmla="*/ 3346450 w 3346450"/>
              <a:gd name="connsiteY4" fmla="*/ 1314450 h 1314450"/>
              <a:gd name="connsiteX0" fmla="*/ 0 w 3346450"/>
              <a:gd name="connsiteY0" fmla="*/ 1301753 h 1314453"/>
              <a:gd name="connsiteX1" fmla="*/ 1276350 w 3346450"/>
              <a:gd name="connsiteY1" fmla="*/ 1301753 h 1314453"/>
              <a:gd name="connsiteX2" fmla="*/ 1695450 w 3346450"/>
              <a:gd name="connsiteY2" fmla="*/ 3 h 1314453"/>
              <a:gd name="connsiteX3" fmla="*/ 2178050 w 3346450"/>
              <a:gd name="connsiteY3" fmla="*/ 1314453 h 1314453"/>
              <a:gd name="connsiteX4" fmla="*/ 3346450 w 3346450"/>
              <a:gd name="connsiteY4" fmla="*/ 1314453 h 1314453"/>
              <a:gd name="connsiteX0" fmla="*/ 0 w 3346450"/>
              <a:gd name="connsiteY0" fmla="*/ 1301762 h 1327162"/>
              <a:gd name="connsiteX1" fmla="*/ 1276350 w 3346450"/>
              <a:gd name="connsiteY1" fmla="*/ 1301762 h 1327162"/>
              <a:gd name="connsiteX2" fmla="*/ 1695450 w 3346450"/>
              <a:gd name="connsiteY2" fmla="*/ 12 h 1327162"/>
              <a:gd name="connsiteX3" fmla="*/ 2114550 w 3346450"/>
              <a:gd name="connsiteY3" fmla="*/ 1327162 h 1327162"/>
              <a:gd name="connsiteX4" fmla="*/ 3346450 w 3346450"/>
              <a:gd name="connsiteY4" fmla="*/ 1314462 h 1327162"/>
              <a:gd name="connsiteX0" fmla="*/ 0 w 3346450"/>
              <a:gd name="connsiteY0" fmla="*/ 1301762 h 1327162"/>
              <a:gd name="connsiteX1" fmla="*/ 1276350 w 3346450"/>
              <a:gd name="connsiteY1" fmla="*/ 1301762 h 1327162"/>
              <a:gd name="connsiteX2" fmla="*/ 1695450 w 3346450"/>
              <a:gd name="connsiteY2" fmla="*/ 12 h 1327162"/>
              <a:gd name="connsiteX3" fmla="*/ 2114550 w 3346450"/>
              <a:gd name="connsiteY3" fmla="*/ 1327162 h 1327162"/>
              <a:gd name="connsiteX4" fmla="*/ 3346450 w 3346450"/>
              <a:gd name="connsiteY4" fmla="*/ 1301762 h 1327162"/>
              <a:gd name="connsiteX0" fmla="*/ 0 w 3346450"/>
              <a:gd name="connsiteY0" fmla="*/ 1301751 h 1308101"/>
              <a:gd name="connsiteX1" fmla="*/ 1276350 w 3346450"/>
              <a:gd name="connsiteY1" fmla="*/ 1301751 h 1308101"/>
              <a:gd name="connsiteX2" fmla="*/ 1695450 w 3346450"/>
              <a:gd name="connsiteY2" fmla="*/ 1 h 1308101"/>
              <a:gd name="connsiteX3" fmla="*/ 2101850 w 3346450"/>
              <a:gd name="connsiteY3" fmla="*/ 1308101 h 1308101"/>
              <a:gd name="connsiteX4" fmla="*/ 3346450 w 3346450"/>
              <a:gd name="connsiteY4" fmla="*/ 1301751 h 1308101"/>
              <a:gd name="connsiteX0" fmla="*/ 0 w 3346450"/>
              <a:gd name="connsiteY0" fmla="*/ 1301769 h 1308119"/>
              <a:gd name="connsiteX1" fmla="*/ 1276350 w 3346450"/>
              <a:gd name="connsiteY1" fmla="*/ 1276369 h 1308119"/>
              <a:gd name="connsiteX2" fmla="*/ 1695450 w 3346450"/>
              <a:gd name="connsiteY2" fmla="*/ 19 h 1308119"/>
              <a:gd name="connsiteX3" fmla="*/ 2101850 w 3346450"/>
              <a:gd name="connsiteY3" fmla="*/ 1308119 h 1308119"/>
              <a:gd name="connsiteX4" fmla="*/ 3346450 w 3346450"/>
              <a:gd name="connsiteY4" fmla="*/ 1301769 h 1308119"/>
              <a:gd name="connsiteX0" fmla="*/ 0 w 3352800"/>
              <a:gd name="connsiteY0" fmla="*/ 1276369 h 1308119"/>
              <a:gd name="connsiteX1" fmla="*/ 1282700 w 3352800"/>
              <a:gd name="connsiteY1" fmla="*/ 1276369 h 1308119"/>
              <a:gd name="connsiteX2" fmla="*/ 1701800 w 3352800"/>
              <a:gd name="connsiteY2" fmla="*/ 19 h 1308119"/>
              <a:gd name="connsiteX3" fmla="*/ 2108200 w 3352800"/>
              <a:gd name="connsiteY3" fmla="*/ 1308119 h 1308119"/>
              <a:gd name="connsiteX4" fmla="*/ 3352800 w 3352800"/>
              <a:gd name="connsiteY4" fmla="*/ 1301769 h 1308119"/>
              <a:gd name="connsiteX0" fmla="*/ 0 w 3352800"/>
              <a:gd name="connsiteY0" fmla="*/ 1276354 h 1308104"/>
              <a:gd name="connsiteX1" fmla="*/ 1259102 w 3352800"/>
              <a:gd name="connsiteY1" fmla="*/ 1294289 h 1308104"/>
              <a:gd name="connsiteX2" fmla="*/ 1701800 w 3352800"/>
              <a:gd name="connsiteY2" fmla="*/ 4 h 1308104"/>
              <a:gd name="connsiteX3" fmla="*/ 2108200 w 3352800"/>
              <a:gd name="connsiteY3" fmla="*/ 1308104 h 1308104"/>
              <a:gd name="connsiteX4" fmla="*/ 3352800 w 3352800"/>
              <a:gd name="connsiteY4" fmla="*/ 1301754 h 1308104"/>
              <a:gd name="connsiteX0" fmla="*/ 0 w 3349850"/>
              <a:gd name="connsiteY0" fmla="*/ 1300267 h 1308104"/>
              <a:gd name="connsiteX1" fmla="*/ 1256152 w 3349850"/>
              <a:gd name="connsiteY1" fmla="*/ 1294289 h 1308104"/>
              <a:gd name="connsiteX2" fmla="*/ 1698850 w 3349850"/>
              <a:gd name="connsiteY2" fmla="*/ 4 h 1308104"/>
              <a:gd name="connsiteX3" fmla="*/ 2105250 w 3349850"/>
              <a:gd name="connsiteY3" fmla="*/ 1308104 h 1308104"/>
              <a:gd name="connsiteX4" fmla="*/ 3349850 w 3349850"/>
              <a:gd name="connsiteY4" fmla="*/ 1301754 h 1308104"/>
              <a:gd name="connsiteX0" fmla="*/ 0 w 3349850"/>
              <a:gd name="connsiteY0" fmla="*/ 1300264 h 1301751"/>
              <a:gd name="connsiteX1" fmla="*/ 1256152 w 3349850"/>
              <a:gd name="connsiteY1" fmla="*/ 1294286 h 1301751"/>
              <a:gd name="connsiteX2" fmla="*/ 1698850 w 3349850"/>
              <a:gd name="connsiteY2" fmla="*/ 1 h 1301751"/>
              <a:gd name="connsiteX3" fmla="*/ 2105250 w 3349850"/>
              <a:gd name="connsiteY3" fmla="*/ 1290166 h 1301751"/>
              <a:gd name="connsiteX4" fmla="*/ 3349850 w 3349850"/>
              <a:gd name="connsiteY4" fmla="*/ 1301751 h 1301751"/>
              <a:gd name="connsiteX0" fmla="*/ 0 w 3349850"/>
              <a:gd name="connsiteY0" fmla="*/ 1300264 h 1301751"/>
              <a:gd name="connsiteX1" fmla="*/ 1256152 w 3349850"/>
              <a:gd name="connsiteY1" fmla="*/ 1294286 h 1301751"/>
              <a:gd name="connsiteX2" fmla="*/ 1698850 w 3349850"/>
              <a:gd name="connsiteY2" fmla="*/ 1 h 1301751"/>
              <a:gd name="connsiteX3" fmla="*/ 2105250 w 3349850"/>
              <a:gd name="connsiteY3" fmla="*/ 1290166 h 1301751"/>
              <a:gd name="connsiteX4" fmla="*/ 3349850 w 3349850"/>
              <a:gd name="connsiteY4" fmla="*/ 1301751 h 1301751"/>
              <a:gd name="connsiteX0" fmla="*/ 0 w 3349850"/>
              <a:gd name="connsiteY0" fmla="*/ 1300264 h 1301751"/>
              <a:gd name="connsiteX1" fmla="*/ 1256152 w 3349850"/>
              <a:gd name="connsiteY1" fmla="*/ 1294286 h 1301751"/>
              <a:gd name="connsiteX2" fmla="*/ 1698850 w 3349850"/>
              <a:gd name="connsiteY2" fmla="*/ 1 h 1301751"/>
              <a:gd name="connsiteX3" fmla="*/ 2105250 w 3349850"/>
              <a:gd name="connsiteY3" fmla="*/ 1290166 h 1301751"/>
              <a:gd name="connsiteX4" fmla="*/ 3349850 w 3349850"/>
              <a:gd name="connsiteY4" fmla="*/ 1301751 h 1301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9850" h="1301751">
                <a:moveTo>
                  <a:pt x="0" y="1300264"/>
                </a:moveTo>
                <a:lnTo>
                  <a:pt x="1256152" y="1294286"/>
                </a:lnTo>
                <a:cubicBezTo>
                  <a:pt x="1559374" y="1283576"/>
                  <a:pt x="1557334" y="688"/>
                  <a:pt x="1698850" y="1"/>
                </a:cubicBezTo>
                <a:cubicBezTo>
                  <a:pt x="1840366" y="-686"/>
                  <a:pt x="1776989" y="1286306"/>
                  <a:pt x="2105250" y="1290166"/>
                </a:cubicBezTo>
                <a:lnTo>
                  <a:pt x="3349850" y="1301751"/>
                </a:lnTo>
              </a:path>
            </a:pathLst>
          </a:cu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183991-8294-FA3C-89CD-C91B8D12F7DC}"/>
              </a:ext>
            </a:extLst>
          </p:cNvPr>
          <p:cNvSpPr txBox="1"/>
          <p:nvPr/>
        </p:nvSpPr>
        <p:spPr>
          <a:xfrm>
            <a:off x="830853" y="1669099"/>
            <a:ext cx="1180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voltage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234426-983F-318C-0C00-24AD7314F600}"/>
              </a:ext>
            </a:extLst>
          </p:cNvPr>
          <p:cNvSpPr txBox="1"/>
          <p:nvPr/>
        </p:nvSpPr>
        <p:spPr>
          <a:xfrm>
            <a:off x="4503634" y="1683803"/>
            <a:ext cx="1180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current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16BBE1-9787-B35E-BCC4-2195976D11AF}"/>
              </a:ext>
            </a:extLst>
          </p:cNvPr>
          <p:cNvSpPr txBox="1"/>
          <p:nvPr/>
        </p:nvSpPr>
        <p:spPr>
          <a:xfrm>
            <a:off x="3732109" y="3225202"/>
            <a:ext cx="11806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4"/>
                </a:solidFill>
              </a:rPr>
              <a:t>power</a:t>
            </a:r>
            <a:endParaRPr lang="en-GB" sz="2400" dirty="0">
              <a:solidFill>
                <a:schemeClr val="accent4"/>
              </a:solidFill>
            </a:endParaRP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D3FA200E-FFBE-6414-3875-9E79CCA0CFC6}"/>
              </a:ext>
            </a:extLst>
          </p:cNvPr>
          <p:cNvSpPr/>
          <p:nvPr/>
        </p:nvSpPr>
        <p:spPr>
          <a:xfrm rot="5400000">
            <a:off x="1473548" y="3630249"/>
            <a:ext cx="230650" cy="1977339"/>
          </a:xfrm>
          <a:prstGeom prst="rightBrace">
            <a:avLst>
              <a:gd name="adj1" fmla="val 67800"/>
              <a:gd name="adj2" fmla="val 59591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03CDBBD3-10B5-9FD1-1868-3D01028486FF}"/>
              </a:ext>
            </a:extLst>
          </p:cNvPr>
          <p:cNvSpPr/>
          <p:nvPr/>
        </p:nvSpPr>
        <p:spPr>
          <a:xfrm rot="5400000">
            <a:off x="4867277" y="3609270"/>
            <a:ext cx="230650" cy="2019298"/>
          </a:xfrm>
          <a:prstGeom prst="rightBrace">
            <a:avLst>
              <a:gd name="adj1" fmla="val 67800"/>
              <a:gd name="adj2" fmla="val 51884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1C38AAB3-E695-0E9B-2036-45B465DD5F65}"/>
              </a:ext>
            </a:extLst>
          </p:cNvPr>
          <p:cNvSpPr/>
          <p:nvPr/>
        </p:nvSpPr>
        <p:spPr>
          <a:xfrm rot="5400000">
            <a:off x="3146677" y="3979223"/>
            <a:ext cx="230651" cy="1279391"/>
          </a:xfrm>
          <a:prstGeom prst="rightBrace">
            <a:avLst>
              <a:gd name="adj1" fmla="val 72378"/>
              <a:gd name="adj2" fmla="val 54862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7BBA39-25BC-CFC6-E07A-9E48F75F4F62}"/>
              </a:ext>
            </a:extLst>
          </p:cNvPr>
          <p:cNvSpPr txBox="1"/>
          <p:nvPr/>
        </p:nvSpPr>
        <p:spPr>
          <a:xfrm>
            <a:off x="0" y="4843873"/>
            <a:ext cx="2842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Field emission, </a:t>
            </a:r>
          </a:p>
          <a:p>
            <a:pPr algn="ctr"/>
            <a:r>
              <a:rPr lang="en-US" sz="2000" dirty="0"/>
              <a:t>no plasma, tiny currents</a:t>
            </a:r>
            <a:endParaRPr lang="en-GB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B6C5B6-2B6C-0BE7-7168-9032A7CA2DF8}"/>
              </a:ext>
            </a:extLst>
          </p:cNvPr>
          <p:cNvSpPr txBox="1"/>
          <p:nvPr/>
        </p:nvSpPr>
        <p:spPr>
          <a:xfrm>
            <a:off x="2098088" y="5603593"/>
            <a:ext cx="2622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Onset of breakdown and plasma formation</a:t>
            </a:r>
            <a:endParaRPr lang="en-GB" sz="20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9FCCE53-6665-E7D6-9DC6-DB37CBCA4098}"/>
              </a:ext>
            </a:extLst>
          </p:cNvPr>
          <p:cNvCxnSpPr/>
          <p:nvPr/>
        </p:nvCxnSpPr>
        <p:spPr>
          <a:xfrm>
            <a:off x="3200592" y="4846425"/>
            <a:ext cx="0" cy="79257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F1BA3F7-5E7D-8914-76FB-D4BDA8B8EBC7}"/>
              </a:ext>
            </a:extLst>
          </p:cNvPr>
          <p:cNvSpPr txBox="1"/>
          <p:nvPr/>
        </p:nvSpPr>
        <p:spPr>
          <a:xfrm>
            <a:off x="3972953" y="4809478"/>
            <a:ext cx="26222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Fully formed plasma</a:t>
            </a:r>
          </a:p>
          <a:p>
            <a:pPr algn="ctr"/>
            <a:r>
              <a:rPr lang="en-US" sz="2000" dirty="0"/>
              <a:t>Voltage collapse</a:t>
            </a:r>
            <a:endParaRPr lang="en-GB" sz="2000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275549B-9773-B4CB-9E8B-63279C3BAD8C}"/>
              </a:ext>
            </a:extLst>
          </p:cNvPr>
          <p:cNvGrpSpPr/>
          <p:nvPr/>
        </p:nvGrpSpPr>
        <p:grpSpPr>
          <a:xfrm>
            <a:off x="3262002" y="1100830"/>
            <a:ext cx="3184799" cy="1497516"/>
            <a:chOff x="5639454" y="1005580"/>
            <a:chExt cx="3184799" cy="1497516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6E0B1922-03F8-45FB-9FA5-B024BCE93B92}"/>
                </a:ext>
              </a:extLst>
            </p:cNvPr>
            <p:cNvCxnSpPr/>
            <p:nvPr/>
          </p:nvCxnSpPr>
          <p:spPr>
            <a:xfrm flipH="1">
              <a:off x="5692501" y="1728569"/>
              <a:ext cx="197759" cy="77452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3CD3530-E71A-76CA-EA15-7404401E48E6}"/>
                </a:ext>
              </a:extLst>
            </p:cNvPr>
            <p:cNvSpPr txBox="1"/>
            <p:nvPr/>
          </p:nvSpPr>
          <p:spPr>
            <a:xfrm>
              <a:off x="5639454" y="1005580"/>
              <a:ext cx="31847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Peak power demand during breakdown onset!</a:t>
              </a:r>
              <a:endParaRPr lang="en-GB" sz="2000" dirty="0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40C55976-D9D3-1D91-6552-91E594F22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604" y="1164421"/>
            <a:ext cx="4706462" cy="34544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F4AE1E-35B5-8ED3-3F21-F135AFC674E5}"/>
                  </a:ext>
                </a:extLst>
              </p:cNvPr>
              <p:cNvSpPr txBox="1"/>
              <p:nvPr/>
            </p:nvSpPr>
            <p:spPr>
              <a:xfrm>
                <a:off x="9848243" y="2599007"/>
                <a:ext cx="17435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𝑎𝑛𝑡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F4AE1E-35B5-8ED3-3F21-F135AFC674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8243" y="2599007"/>
                <a:ext cx="1743554" cy="276999"/>
              </a:xfrm>
              <a:prstGeom prst="rect">
                <a:avLst/>
              </a:prstGeom>
              <a:blipFill>
                <a:blip r:embed="rId3"/>
                <a:stretch>
                  <a:fillRect l="-2797" r="-1049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3A868E9-0CB2-2EEE-CB30-E5011BF10CED}"/>
                  </a:ext>
                </a:extLst>
              </p:cNvPr>
              <p:cNvSpPr txBox="1"/>
              <p:nvPr/>
            </p:nvSpPr>
            <p:spPr>
              <a:xfrm>
                <a:off x="10483850" y="1100735"/>
                <a:ext cx="1472967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𝐼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𝑎𝑛𝑡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3/2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3A868E9-0CB2-2EEE-CB30-E5011BF10C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3850" y="1100735"/>
                <a:ext cx="1472967" cy="287323"/>
              </a:xfrm>
              <a:prstGeom prst="rect">
                <a:avLst/>
              </a:prstGeom>
              <a:blipFill>
                <a:blip r:embed="rId4"/>
                <a:stretch>
                  <a:fillRect l="-3734" t="-8511" r="-1660" b="-148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15E3AA7-9F40-42CD-AE8C-F1C61B2BDEED}"/>
                  </a:ext>
                </a:extLst>
              </p:cNvPr>
              <p:cNvSpPr txBox="1"/>
              <p:nvPr/>
            </p:nvSpPr>
            <p:spPr>
              <a:xfrm>
                <a:off x="8394700" y="5134400"/>
                <a:ext cx="2498889" cy="2873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∗3/2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15E3AA7-9F40-42CD-AE8C-F1C61B2BDE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700" y="5134400"/>
                <a:ext cx="2498889" cy="287323"/>
              </a:xfrm>
              <a:prstGeom prst="rect">
                <a:avLst/>
              </a:prstGeom>
              <a:blipFill>
                <a:blip r:embed="rId5"/>
                <a:stretch>
                  <a:fillRect l="-1951" t="-8511" r="-1951" b="-170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9596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8A1DA-DADC-08EC-E905-C5DEB18C7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0166B6-746C-3521-8772-1C52734DE6A6}"/>
              </a:ext>
            </a:extLst>
          </p:cNvPr>
          <p:cNvSpPr/>
          <p:nvPr/>
        </p:nvSpPr>
        <p:spPr>
          <a:xfrm>
            <a:off x="0" y="6553199"/>
            <a:ext cx="12192000" cy="309731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0DCA74A-00EB-3BC8-6253-079F94C4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39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E1FFCB9B-31DD-1733-602D-F716D568B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BD simulation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FE072FE-F671-3C57-AEFA-1F0A06828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45" y="815345"/>
            <a:ext cx="4225456" cy="279764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999975-751E-0341-530E-27AF1FE68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121" y="3664702"/>
            <a:ext cx="3603288" cy="27339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A87955-4E23-0B59-79E3-C7C3F7DE03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5006" y="3535180"/>
            <a:ext cx="4034990" cy="29845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DC1F23-421B-9FEF-A351-EFAC9E270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0598" y="316804"/>
            <a:ext cx="3843805" cy="29389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B4A50D-33E8-C1A2-F6F7-09CFEE306ED1}"/>
              </a:ext>
            </a:extLst>
          </p:cNvPr>
          <p:cNvSpPr txBox="1"/>
          <p:nvPr/>
        </p:nvSpPr>
        <p:spPr>
          <a:xfrm>
            <a:off x="5980448" y="1565828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TE110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68B768D-728C-E766-841B-A2210D38004C}"/>
              </a:ext>
            </a:extLst>
          </p:cNvPr>
          <p:cNvSpPr txBox="1"/>
          <p:nvPr/>
        </p:nvSpPr>
        <p:spPr>
          <a:xfrm>
            <a:off x="7091974" y="2569368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TE210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CAE479-53C6-0A52-8D80-64592FCACF62}"/>
              </a:ext>
            </a:extLst>
          </p:cNvPr>
          <p:cNvSpPr txBox="1"/>
          <p:nvPr/>
        </p:nvSpPr>
        <p:spPr>
          <a:xfrm>
            <a:off x="8373625" y="148276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TE112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CA3803-9C49-B8D9-E515-5465A80A318D}"/>
              </a:ext>
            </a:extLst>
          </p:cNvPr>
          <p:cNvSpPr txBox="1"/>
          <p:nvPr/>
        </p:nvSpPr>
        <p:spPr>
          <a:xfrm>
            <a:off x="2791207" y="3060114"/>
            <a:ext cx="1339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Input power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7F101C3-2B61-2CD4-4014-3D65581A1531}"/>
              </a:ext>
            </a:extLst>
          </p:cNvPr>
          <p:cNvCxnSpPr>
            <a:cxnSpLocks/>
          </p:cNvCxnSpPr>
          <p:nvPr/>
        </p:nvCxnSpPr>
        <p:spPr>
          <a:xfrm flipH="1" flipV="1">
            <a:off x="3238500" y="2754034"/>
            <a:ext cx="222250" cy="32915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8A3E55E-FEEA-94D1-E873-B6188DF1C943}"/>
              </a:ext>
            </a:extLst>
          </p:cNvPr>
          <p:cNvSpPr txBox="1"/>
          <p:nvPr/>
        </p:nvSpPr>
        <p:spPr>
          <a:xfrm>
            <a:off x="9426623" y="1047630"/>
            <a:ext cx="23512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Before BD: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Mostly TE210 is excited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Close to critical coupling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D53E9DA-4BB8-5752-3CCB-D113BAE19630}"/>
                  </a:ext>
                </a:extLst>
              </p:cNvPr>
              <p:cNvSpPr txBox="1"/>
              <p:nvPr/>
            </p:nvSpPr>
            <p:spPr>
              <a:xfrm>
                <a:off x="9426623" y="4333043"/>
                <a:ext cx="261297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After BD: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Different eigenmode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New field distribution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D53E9DA-4BB8-5752-3CCB-D113BAE196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6623" y="4333043"/>
                <a:ext cx="2612977" cy="1200329"/>
              </a:xfrm>
              <a:prstGeom prst="rect">
                <a:avLst/>
              </a:prstGeom>
              <a:blipFill>
                <a:blip r:embed="rId6"/>
                <a:stretch>
                  <a:fillRect l="-1865" t="-304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9548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7D916-88D9-A619-7A0F-C3FD3A5A42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7CFAD2A-17AF-4D45-1903-5BCF45766782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5397419-C6C5-63D4-8B49-B92197BEB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4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97DAA2EF-88B7-7DBA-48DB-E67B9A15D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Hadron therapy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2FCBCA-4E10-F897-564E-5FD5E55E7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17" y="2756584"/>
            <a:ext cx="4470401" cy="32800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791506-0B8B-64E7-6ED1-6DFDE2CFCA55}"/>
              </a:ext>
            </a:extLst>
          </p:cNvPr>
          <p:cNvSpPr txBox="1"/>
          <p:nvPr/>
        </p:nvSpPr>
        <p:spPr>
          <a:xfrm>
            <a:off x="725242" y="1442952"/>
            <a:ext cx="42108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</a:rPr>
              <a:t>Hadron Therapy centres are growing fast, but all of them are based on </a:t>
            </a:r>
            <a:r>
              <a:rPr lang="en-GB" sz="1800" b="0" i="0" u="none" strike="noStrike" baseline="0" dirty="0">
                <a:solidFill>
                  <a:srgbClr val="0000CD"/>
                </a:solidFill>
              </a:rPr>
              <a:t>circular machines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B18CFC-A74A-026F-691A-5E82138A25A7}"/>
              </a:ext>
            </a:extLst>
          </p:cNvPr>
          <p:cNvSpPr txBox="1"/>
          <p:nvPr/>
        </p:nvSpPr>
        <p:spPr>
          <a:xfrm>
            <a:off x="7131489" y="3304838"/>
            <a:ext cx="344291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0" i="0" u="none" strike="noStrike" baseline="0" dirty="0">
                <a:solidFill>
                  <a:srgbClr val="000000"/>
                </a:solidFill>
              </a:rPr>
              <a:t>Advantages of </a:t>
            </a:r>
            <a:r>
              <a:rPr lang="en-GB" sz="1800" b="0" i="0" u="none" strike="noStrike" baseline="0" dirty="0" err="1">
                <a:solidFill>
                  <a:srgbClr val="0000CD"/>
                </a:solidFill>
              </a:rPr>
              <a:t>linacs</a:t>
            </a:r>
            <a:r>
              <a:rPr lang="en-GB" sz="1800" b="0" i="0" u="none" strike="noStrike" baseline="0" dirty="0">
                <a:solidFill>
                  <a:srgbClr val="000000"/>
                </a:solidFill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</a:rPr>
              <a:t>Fast dose delivery.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</a:rPr>
              <a:t>High beam quality.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</a:rPr>
              <a:t>High repetition rate.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</a:rPr>
              <a:t>Almost 100% of transmission: low radiation levels.</a:t>
            </a:r>
          </a:p>
          <a:p>
            <a:pPr algn="l"/>
            <a:endParaRPr lang="en-GB" sz="1800" b="0" i="0" u="none" strike="noStrike" baseline="0" dirty="0">
              <a:solidFill>
                <a:srgbClr val="000000"/>
              </a:solidFill>
            </a:endParaRPr>
          </a:p>
          <a:p>
            <a:pPr algn="l"/>
            <a:r>
              <a:rPr lang="en-GB" sz="1800" b="0" i="0" u="none" strike="noStrike" baseline="0" dirty="0"/>
              <a:t>Technological challenges: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/>
              <a:t>Large machines.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/>
              <a:t>Complexity.</a:t>
            </a:r>
            <a:endParaRPr lang="en-GB" dirty="0"/>
          </a:p>
        </p:txBody>
      </p:sp>
      <p:graphicFrame>
        <p:nvGraphicFramePr>
          <p:cNvPr id="10" name="Content Placeholder 25">
            <a:extLst>
              <a:ext uri="{FF2B5EF4-FFF2-40B4-BE49-F238E27FC236}">
                <a16:creationId xmlns:a16="http://schemas.microsoft.com/office/drawing/2014/main" id="{6575736E-E00B-EB05-B2CA-7ECC73C7D3FC}"/>
              </a:ext>
            </a:extLst>
          </p:cNvPr>
          <p:cNvGraphicFramePr>
            <a:graphicFrameLocks/>
          </p:cNvGraphicFramePr>
          <p:nvPr/>
        </p:nvGraphicFramePr>
        <p:xfrm>
          <a:off x="5126830" y="366143"/>
          <a:ext cx="6826102" cy="26794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0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50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13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94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02146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Accelerator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Beam always present during treatment?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Energy variation by electronic means?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Time needed for varying the energy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160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Cyclotron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/>
                        <a:t>80-100 </a:t>
                      </a:r>
                      <a:r>
                        <a:rPr lang="en-GB" sz="1600" b="1" noProof="0" dirty="0" err="1"/>
                        <a:t>ms</a:t>
                      </a:r>
                      <a:r>
                        <a:rPr lang="en-GB" sz="1600" b="1" noProof="0" dirty="0"/>
                        <a:t> (*)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3526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Synchrotron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No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/>
                        <a:t>1-2 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628"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Linac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>
                          <a:solidFill>
                            <a:schemeClr val="tx1"/>
                          </a:solidFill>
                        </a:rPr>
                        <a:t>Yes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noProof="0" dirty="0">
                          <a:solidFill>
                            <a:schemeClr val="tx1"/>
                          </a:solidFill>
                        </a:rPr>
                        <a:t>1-2 </a:t>
                      </a:r>
                      <a:r>
                        <a:rPr lang="en-GB" sz="1600" b="1" noProof="0" dirty="0" err="1">
                          <a:solidFill>
                            <a:schemeClr val="tx1"/>
                          </a:solidFill>
                        </a:rPr>
                        <a:t>ms</a:t>
                      </a:r>
                      <a:endParaRPr lang="en-GB" sz="16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5504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09D74-846B-E7F0-3DE4-7C1A78DD6A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A chart of a number of squares&#10;&#10;AI-generated content may be incorrect.">
            <a:extLst>
              <a:ext uri="{FF2B5EF4-FFF2-40B4-BE49-F238E27FC236}">
                <a16:creationId xmlns:a16="http://schemas.microsoft.com/office/drawing/2014/main" id="{D2031614-DA31-5B1D-2EC1-2BD525CCE0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595" y="146527"/>
            <a:ext cx="3771576" cy="28286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F8D54A-592B-9587-9F9F-97A2912E3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43" y="93839"/>
            <a:ext cx="10515600" cy="723569"/>
          </a:xfrm>
        </p:spPr>
        <p:txBody>
          <a:bodyPr/>
          <a:lstStyle/>
          <a:p>
            <a:r>
              <a:rPr lang="en-US" dirty="0"/>
              <a:t>Measurement normalization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D8A7AB-1DEA-6C73-597E-33ACF08A4F00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F37269B6-6619-4EEA-6B1A-44FD8942C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40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98ADAD-741A-19C9-FD88-7D17DEB6EE95}"/>
              </a:ext>
            </a:extLst>
          </p:cNvPr>
          <p:cNvSpPr txBox="1"/>
          <p:nvPr/>
        </p:nvSpPr>
        <p:spPr>
          <a:xfrm>
            <a:off x="4881139" y="2938756"/>
            <a:ext cx="173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 1: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14183A2-1F13-D32A-B324-FCD871B375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10" y="817408"/>
            <a:ext cx="3019846" cy="1343212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D8EA85-0522-9B95-D0C3-633EA8DBEDBC}"/>
              </a:ext>
            </a:extLst>
          </p:cNvPr>
          <p:cNvCxnSpPr/>
          <p:nvPr/>
        </p:nvCxnSpPr>
        <p:spPr>
          <a:xfrm>
            <a:off x="2963056" y="1087769"/>
            <a:ext cx="0" cy="499676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EF60D2E-AD73-63FC-7692-71F21A1A4267}"/>
                  </a:ext>
                </a:extLst>
              </p:cNvPr>
              <p:cNvSpPr txBox="1"/>
              <p:nvPr/>
            </p:nvSpPr>
            <p:spPr>
              <a:xfrm>
                <a:off x="3037700" y="1168910"/>
                <a:ext cx="5011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EF60D2E-AD73-63FC-7692-71F21A1A42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700" y="1168910"/>
                <a:ext cx="501163" cy="276999"/>
              </a:xfrm>
              <a:prstGeom prst="rect">
                <a:avLst/>
              </a:prstGeom>
              <a:blipFill>
                <a:blip r:embed="rId4"/>
                <a:stretch>
                  <a:fillRect l="-10843" r="-4819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ECB3794-E8BD-7F4E-97DF-6FB50E8CD0EB}"/>
                  </a:ext>
                </a:extLst>
              </p:cNvPr>
              <p:cNvSpPr txBox="1"/>
              <p:nvPr/>
            </p:nvSpPr>
            <p:spPr>
              <a:xfrm>
                <a:off x="4639764" y="3380728"/>
                <a:ext cx="2239587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ECB3794-E8BD-7F4E-97DF-6FB50E8CD0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9764" y="3380728"/>
                <a:ext cx="2239587" cy="5752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26926719-CDC9-7BD1-406D-299ED006F4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5820" y="2700896"/>
            <a:ext cx="4194894" cy="3339696"/>
          </a:xfrm>
          <a:prstGeom prst="rect">
            <a:avLst/>
          </a:prstGeom>
        </p:spPr>
      </p:pic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23251301-C909-8636-0C1A-FD04435DAA36}"/>
              </a:ext>
            </a:extLst>
          </p:cNvPr>
          <p:cNvCxnSpPr>
            <a:cxnSpLocks/>
            <a:endCxn id="7" idx="0"/>
          </p:cNvCxnSpPr>
          <p:nvPr/>
        </p:nvCxnSpPr>
        <p:spPr>
          <a:xfrm rot="5400000">
            <a:off x="5734111" y="1948666"/>
            <a:ext cx="1006331" cy="973848"/>
          </a:xfrm>
          <a:prstGeom prst="bentConnector3">
            <a:avLst>
              <a:gd name="adj1" fmla="val 222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4DC755B5-E507-DEB6-F391-FF2913E9C777}"/>
              </a:ext>
            </a:extLst>
          </p:cNvPr>
          <p:cNvCxnSpPr>
            <a:cxnSpLocks/>
            <a:endCxn id="16" idx="0"/>
          </p:cNvCxnSpPr>
          <p:nvPr/>
        </p:nvCxnSpPr>
        <p:spPr>
          <a:xfrm rot="16200000" flipH="1">
            <a:off x="10073850" y="2383133"/>
            <a:ext cx="1176812" cy="894602"/>
          </a:xfrm>
          <a:prstGeom prst="bentConnector3">
            <a:avLst>
              <a:gd name="adj1" fmla="val -67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0E3C4CF-8263-D2CD-75AB-A39019954BEC}"/>
              </a:ext>
            </a:extLst>
          </p:cNvPr>
          <p:cNvSpPr txBox="1"/>
          <p:nvPr/>
        </p:nvSpPr>
        <p:spPr>
          <a:xfrm>
            <a:off x="7899598" y="3219751"/>
            <a:ext cx="173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 2: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D8324E8-8C71-2C7D-CB57-2D06EA8D1B75}"/>
                  </a:ext>
                </a:extLst>
              </p:cNvPr>
              <p:cNvSpPr txBox="1"/>
              <p:nvPr/>
            </p:nvSpPr>
            <p:spPr>
              <a:xfrm>
                <a:off x="7674172" y="3717684"/>
                <a:ext cx="2022861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D8324E8-8C71-2C7D-CB57-2D06EA8D1B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172" y="3717684"/>
                <a:ext cx="2022861" cy="299313"/>
              </a:xfrm>
              <a:prstGeom prst="rect">
                <a:avLst/>
              </a:prstGeom>
              <a:blipFill>
                <a:blip r:embed="rId7"/>
                <a:stretch>
                  <a:fillRect l="-2410" r="-904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43" descr="A colorful squares with numbers&#10;&#10;AI-generated content may be incorrect.">
            <a:extLst>
              <a:ext uri="{FF2B5EF4-FFF2-40B4-BE49-F238E27FC236}">
                <a16:creationId xmlns:a16="http://schemas.microsoft.com/office/drawing/2014/main" id="{D6EA5B4B-7210-F12D-C7CF-3BB8278059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808" y="4122259"/>
            <a:ext cx="2957925" cy="22184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3581FD-1E6C-30A8-D087-1AA7089F5D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60313" y="4230350"/>
            <a:ext cx="2631626" cy="214156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5FF1B8B-A71B-D9CD-A95F-EF4067581904}"/>
              </a:ext>
            </a:extLst>
          </p:cNvPr>
          <p:cNvCxnSpPr>
            <a:stCxn id="46" idx="2"/>
          </p:cNvCxnSpPr>
          <p:nvPr/>
        </p:nvCxnSpPr>
        <p:spPr>
          <a:xfrm>
            <a:off x="8589383" y="2975209"/>
            <a:ext cx="8340" cy="2445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A94BE1B-CC8E-EC03-C0C0-638F7E4DFB78}"/>
              </a:ext>
            </a:extLst>
          </p:cNvPr>
          <p:cNvSpPr txBox="1"/>
          <p:nvPr/>
        </p:nvSpPr>
        <p:spPr>
          <a:xfrm>
            <a:off x="10240344" y="3418840"/>
            <a:ext cx="1738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 3:</a:t>
            </a:r>
          </a:p>
          <a:p>
            <a:pPr algn="ctr"/>
            <a:r>
              <a:rPr lang="en-US" dirty="0"/>
              <a:t>Linear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26E7F5D-7BA4-7561-26D9-5CB7B6D71D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97033" y="4261564"/>
            <a:ext cx="2494967" cy="207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98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A485D7-8518-73FE-C808-D776C3A00E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0607E-29BC-6BD1-871F-7CDFA272E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43" y="93839"/>
            <a:ext cx="10515600" cy="723569"/>
          </a:xfrm>
        </p:spPr>
        <p:txBody>
          <a:bodyPr/>
          <a:lstStyle/>
          <a:p>
            <a:r>
              <a:rPr lang="en-US" dirty="0"/>
              <a:t>Simulation normalization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70BBE2-EA32-C1A5-3201-E99A07A41965}"/>
              </a:ext>
            </a:extLst>
          </p:cNvPr>
          <p:cNvSpPr/>
          <p:nvPr/>
        </p:nvSpPr>
        <p:spPr>
          <a:xfrm>
            <a:off x="1" y="6503064"/>
            <a:ext cx="12192000" cy="35493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E624D9B8-D10C-83FC-69E4-026EF2CB1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41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28269A-C229-2934-8449-BAA66655E335}"/>
              </a:ext>
            </a:extLst>
          </p:cNvPr>
          <p:cNvSpPr txBox="1"/>
          <p:nvPr/>
        </p:nvSpPr>
        <p:spPr>
          <a:xfrm>
            <a:off x="6067930" y="4781366"/>
            <a:ext cx="173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Normalization 1: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BF72F9-719D-2BD6-DB30-87076948A322}"/>
                  </a:ext>
                </a:extLst>
              </p:cNvPr>
              <p:cNvSpPr txBox="1"/>
              <p:nvPr/>
            </p:nvSpPr>
            <p:spPr>
              <a:xfrm>
                <a:off x="5758840" y="5365164"/>
                <a:ext cx="2239587" cy="5752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BF72F9-719D-2BD6-DB30-87076948A3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8840" y="5365164"/>
                <a:ext cx="2239587" cy="5752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E9CB8188-1EBB-2B98-9FD2-D09837032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43" y="1852503"/>
            <a:ext cx="4338477" cy="3355601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581CD3F-025C-B0FA-A8B8-32125EBAD872}"/>
              </a:ext>
            </a:extLst>
          </p:cNvPr>
          <p:cNvCxnSpPr/>
          <p:nvPr/>
        </p:nvCxnSpPr>
        <p:spPr>
          <a:xfrm>
            <a:off x="1033669" y="2850228"/>
            <a:ext cx="0" cy="206084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38B1635-D4C9-BE99-A695-BFEE950DF150}"/>
              </a:ext>
            </a:extLst>
          </p:cNvPr>
          <p:cNvCxnSpPr/>
          <p:nvPr/>
        </p:nvCxnSpPr>
        <p:spPr>
          <a:xfrm>
            <a:off x="2028907" y="2850228"/>
            <a:ext cx="0" cy="206084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F41435D-22FB-247D-1964-B2763B1E576A}"/>
              </a:ext>
            </a:extLst>
          </p:cNvPr>
          <p:cNvCxnSpPr/>
          <p:nvPr/>
        </p:nvCxnSpPr>
        <p:spPr>
          <a:xfrm>
            <a:off x="2952583" y="2837703"/>
            <a:ext cx="0" cy="206084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B8B42FD-8BE2-826D-515D-0FEB2BA32C1E}"/>
              </a:ext>
            </a:extLst>
          </p:cNvPr>
          <p:cNvCxnSpPr/>
          <p:nvPr/>
        </p:nvCxnSpPr>
        <p:spPr>
          <a:xfrm>
            <a:off x="3923968" y="2837703"/>
            <a:ext cx="0" cy="2060842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58A46B9-8313-D36B-FE48-8FC21433386F}"/>
              </a:ext>
            </a:extLst>
          </p:cNvPr>
          <p:cNvCxnSpPr>
            <a:cxnSpLocks/>
          </p:cNvCxnSpPr>
          <p:nvPr/>
        </p:nvCxnSpPr>
        <p:spPr>
          <a:xfrm flipV="1">
            <a:off x="4632076" y="914400"/>
            <a:ext cx="3279472" cy="124561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20985CB-EBB6-E774-AEE2-04083E2A4D10}"/>
              </a:ext>
            </a:extLst>
          </p:cNvPr>
          <p:cNvSpPr txBox="1"/>
          <p:nvPr/>
        </p:nvSpPr>
        <p:spPr>
          <a:xfrm>
            <a:off x="6211921" y="2679247"/>
            <a:ext cx="2383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dB (Normalization 2)</a:t>
            </a:r>
            <a:endParaRPr lang="en-GB" dirty="0"/>
          </a:p>
        </p:txBody>
      </p: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4317BB5B-E83E-C387-AC7C-6E0ED7EE6EFA}"/>
              </a:ext>
            </a:extLst>
          </p:cNvPr>
          <p:cNvCxnSpPr>
            <a:cxnSpLocks/>
            <a:endCxn id="7" idx="0"/>
          </p:cNvCxnSpPr>
          <p:nvPr/>
        </p:nvCxnSpPr>
        <p:spPr>
          <a:xfrm rot="10800000" flipV="1">
            <a:off x="6937144" y="3429000"/>
            <a:ext cx="1826639" cy="1352366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19EE66FB-5718-728D-1EAE-75AA35EA8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2579" y="2243212"/>
            <a:ext cx="2567700" cy="21333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2F15F6D-DDBF-D124-1458-1A315B0EAE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1848" y="4445817"/>
            <a:ext cx="2567699" cy="2156083"/>
          </a:xfrm>
          <a:prstGeom prst="rect">
            <a:avLst/>
          </a:prstGeom>
        </p:spPr>
      </p:pic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2619DCCB-FF3A-C277-A05E-18497C928CB7}"/>
              </a:ext>
            </a:extLst>
          </p:cNvPr>
          <p:cNvCxnSpPr>
            <a:cxnSpLocks/>
          </p:cNvCxnSpPr>
          <p:nvPr/>
        </p:nvCxnSpPr>
        <p:spPr>
          <a:xfrm rot="5400000">
            <a:off x="7371407" y="1462839"/>
            <a:ext cx="1255759" cy="1191576"/>
          </a:xfrm>
          <a:prstGeom prst="bentConnector3">
            <a:avLst>
              <a:gd name="adj1" fmla="val 1245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CDBB2BE0-D6EF-1EE3-A47B-D6B80D458B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2123" y="16410"/>
            <a:ext cx="2601365" cy="219627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135DE16-AC0B-2895-F5F4-B94018AFDD23}"/>
              </a:ext>
            </a:extLst>
          </p:cNvPr>
          <p:cNvSpPr txBox="1"/>
          <p:nvPr/>
        </p:nvSpPr>
        <p:spPr>
          <a:xfrm rot="20312849">
            <a:off x="4980755" y="1060169"/>
            <a:ext cx="244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(Normalization 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80993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02B45-A509-CD95-BFA6-E1717CCDBB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622C29B-6466-9D05-F336-0F9C2DEC5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65" y="1116492"/>
            <a:ext cx="3446727" cy="28036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55979B-172C-88E5-8142-6888B867A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43" y="93839"/>
            <a:ext cx="10515600" cy="723569"/>
          </a:xfrm>
        </p:spPr>
        <p:txBody>
          <a:bodyPr/>
          <a:lstStyle/>
          <a:p>
            <a:r>
              <a:rPr lang="en-US" dirty="0"/>
              <a:t>Error minimization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C4EE54-0F53-4229-5B56-A8C0709F4AE2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876C92-A4DF-4E99-B17F-F1144766BF9E}"/>
              </a:ext>
            </a:extLst>
          </p:cNvPr>
          <p:cNvSpPr txBox="1"/>
          <p:nvPr/>
        </p:nvSpPr>
        <p:spPr>
          <a:xfrm>
            <a:off x="1200145" y="799206"/>
            <a:ext cx="1569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8B87DAE-916A-8E9D-900C-061E8AD37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045" y="985694"/>
            <a:ext cx="3529744" cy="26934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FCA99A1-5EC6-4204-A22E-6E15584CC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488" y="4065809"/>
            <a:ext cx="2725999" cy="22640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8707637-D77D-BDB1-9832-A9519D79B0A3}"/>
              </a:ext>
            </a:extLst>
          </p:cNvPr>
          <p:cNvSpPr txBox="1"/>
          <p:nvPr/>
        </p:nvSpPr>
        <p:spPr>
          <a:xfrm>
            <a:off x="377994" y="3932242"/>
            <a:ext cx="234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E8E39E-6567-137A-7EF5-EA6E695F38DE}"/>
              </a:ext>
            </a:extLst>
          </p:cNvPr>
          <p:cNvSpPr txBox="1"/>
          <p:nvPr/>
        </p:nvSpPr>
        <p:spPr>
          <a:xfrm>
            <a:off x="9249961" y="38745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D6037AC-BB99-F869-FBE6-DF0A1C518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0732" y="4104502"/>
            <a:ext cx="2681644" cy="226405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63A916D-E7A2-D196-8619-719A874B0F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9082" y="4104502"/>
            <a:ext cx="2661519" cy="226405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8D4F13F-9D9E-04EA-A602-7D7F86F82F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7307" y="4059234"/>
            <a:ext cx="2630660" cy="22640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7638A0-D3B0-5085-9E44-BE93C6058F76}"/>
              </a:ext>
            </a:extLst>
          </p:cNvPr>
          <p:cNvSpPr txBox="1"/>
          <p:nvPr/>
        </p:nvSpPr>
        <p:spPr>
          <a:xfrm>
            <a:off x="6404750" y="386999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A483148-52AE-B3FE-5429-07FCBA5CA520}"/>
                  </a:ext>
                </a:extLst>
              </p:cNvPr>
              <p:cNvSpPr txBox="1"/>
              <p:nvPr/>
            </p:nvSpPr>
            <p:spPr>
              <a:xfrm>
                <a:off x="4292226" y="1897794"/>
                <a:ext cx="3258328" cy="10776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error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16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𝑠𝑖𝑚</m:t>
                                          </m:r>
                                        </m:sup>
                                      </m:sSub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sSubSup>
                                        <m:sSubSup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  <m:sup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𝑚𝑒𝑎𝑠</m:t>
                                          </m:r>
                                        </m:sup>
                                      </m:sSubSup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ra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16A994B-C117-B19E-5BED-3FF44938F6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2226" y="1897794"/>
                <a:ext cx="3258328" cy="107760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CD7451E-A128-3EBF-2B92-B021917FA469}"/>
              </a:ext>
            </a:extLst>
          </p:cNvPr>
          <p:cNvSpPr txBox="1"/>
          <p:nvPr/>
        </p:nvSpPr>
        <p:spPr>
          <a:xfrm>
            <a:off x="3532193" y="3869990"/>
            <a:ext cx="192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8DEEF9A7-CA3F-EA4D-34AE-D8E987F2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42</a:t>
            </a:fld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2517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FAF79B-004E-9CD9-8508-5BE25C2B5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487A34A-0A0C-7BF5-D372-06C5117CE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7327" y="3498968"/>
            <a:ext cx="3776393" cy="29289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1EA2E0-992B-8A25-C754-825F3698B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023" y="414124"/>
            <a:ext cx="3772487" cy="292890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6B0E5DB-DA07-9A56-417E-64287DA3E03E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FA4BEC-3E66-EA73-5EDD-01CC08B87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43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CD88F89F-BC97-BBBF-1FE6-3F3C81BB1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Local power coupling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0C39BF9-557E-0EE7-509F-19B74EA2C5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745" y="915075"/>
            <a:ext cx="4408498" cy="2928908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E6FA0158-248A-3E2B-F767-0FD23FFF5916}"/>
              </a:ext>
            </a:extLst>
          </p:cNvPr>
          <p:cNvSpPr/>
          <p:nvPr/>
        </p:nvSpPr>
        <p:spPr>
          <a:xfrm>
            <a:off x="2918129" y="1612524"/>
            <a:ext cx="373711" cy="4866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E623A3E-38E6-57EE-1B18-2FD9DE7A494D}"/>
              </a:ext>
            </a:extLst>
          </p:cNvPr>
          <p:cNvCxnSpPr>
            <a:cxnSpLocks/>
            <a:stCxn id="23" idx="5"/>
          </p:cNvCxnSpPr>
          <p:nvPr/>
        </p:nvCxnSpPr>
        <p:spPr>
          <a:xfrm>
            <a:off x="3237111" y="2027880"/>
            <a:ext cx="1295132" cy="16810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40A65E8-EA7E-629F-17BE-FA1F399FED0E}"/>
                  </a:ext>
                </a:extLst>
              </p:cNvPr>
              <p:cNvSpPr txBox="1"/>
              <p:nvPr/>
            </p:nvSpPr>
            <p:spPr>
              <a:xfrm>
                <a:off x="109322" y="4536874"/>
                <a:ext cx="3413563" cy="9336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Antenna length: 1 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=5.4×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−9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Am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3/2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−3/2</m:t>
                        </m:r>
                      </m:sup>
                    </m:sSup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40A65E8-EA7E-629F-17BE-FA1F399FED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22" y="4536874"/>
                <a:ext cx="3413563" cy="933654"/>
              </a:xfrm>
              <a:prstGeom prst="rect">
                <a:avLst/>
              </a:prstGeom>
              <a:blipFill>
                <a:blip r:embed="rId5"/>
                <a:stretch>
                  <a:fillRect l="-1250" t="-3268" b="-7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B79CBFC5-E010-F820-4EC7-638134ADF9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0376" y="3708940"/>
            <a:ext cx="2847224" cy="26893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B7B75B-33A9-3CBB-19E7-58C00A8BA8BF}"/>
              </a:ext>
            </a:extLst>
          </p:cNvPr>
          <p:cNvSpPr txBox="1"/>
          <p:nvPr/>
        </p:nvSpPr>
        <p:spPr>
          <a:xfrm>
            <a:off x="5412505" y="138891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Angular dependence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9AA103-711F-8186-C86D-E253F88E108E}"/>
              </a:ext>
            </a:extLst>
          </p:cNvPr>
          <p:cNvSpPr txBox="1"/>
          <p:nvPr/>
        </p:nvSpPr>
        <p:spPr>
          <a:xfrm>
            <a:off x="7920304" y="3297238"/>
            <a:ext cx="2298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Quadrant dependence</a:t>
            </a:r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FA1FC14-11DE-E97A-1405-42483A86B884}"/>
              </a:ext>
            </a:extLst>
          </p:cNvPr>
          <p:cNvCxnSpPr/>
          <p:nvPr/>
        </p:nvCxnSpPr>
        <p:spPr>
          <a:xfrm>
            <a:off x="5438692" y="5069540"/>
            <a:ext cx="5088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BBCF370-DD42-0500-358E-D6224D978CF9}"/>
              </a:ext>
            </a:extLst>
          </p:cNvPr>
          <p:cNvCxnSpPr>
            <a:cxnSpLocks/>
          </p:cNvCxnSpPr>
          <p:nvPr/>
        </p:nvCxnSpPr>
        <p:spPr>
          <a:xfrm>
            <a:off x="5613621" y="4691270"/>
            <a:ext cx="333955" cy="37827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>
            <a:extLst>
              <a:ext uri="{FF2B5EF4-FFF2-40B4-BE49-F238E27FC236}">
                <a16:creationId xmlns:a16="http://schemas.microsoft.com/office/drawing/2014/main" id="{566F8C9D-37E5-0FF3-9943-67114A7141B3}"/>
              </a:ext>
            </a:extLst>
          </p:cNvPr>
          <p:cNvSpPr/>
          <p:nvPr/>
        </p:nvSpPr>
        <p:spPr>
          <a:xfrm rot="16200000">
            <a:off x="5726638" y="4919452"/>
            <a:ext cx="229841" cy="296848"/>
          </a:xfrm>
          <a:prstGeom prst="arc">
            <a:avLst>
              <a:gd name="adj1" fmla="val 16200000"/>
              <a:gd name="adj2" fmla="val 16515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A70C887-71B3-CA17-470F-CDDF62C4A887}"/>
                  </a:ext>
                </a:extLst>
              </p:cNvPr>
              <p:cNvSpPr txBox="1"/>
              <p:nvPr/>
            </p:nvSpPr>
            <p:spPr>
              <a:xfrm>
                <a:off x="5503660" y="4797472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A70C887-71B3-CA17-470F-CDDF62C4A8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660" y="4797472"/>
                <a:ext cx="189474" cy="276999"/>
              </a:xfrm>
              <a:prstGeom prst="rect">
                <a:avLst/>
              </a:prstGeom>
              <a:blipFill>
                <a:blip r:embed="rId7"/>
                <a:stretch>
                  <a:fillRect l="-32258" r="-22581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EF92ACEC-5002-8B40-DFB7-0A5A1302E743}"/>
              </a:ext>
            </a:extLst>
          </p:cNvPr>
          <p:cNvSpPr txBox="1"/>
          <p:nvPr/>
        </p:nvSpPr>
        <p:spPr>
          <a:xfrm>
            <a:off x="8970538" y="129414"/>
            <a:ext cx="2568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dependence</a:t>
            </a:r>
            <a:endParaRPr lang="en-GB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95084345-CF0F-663A-50D4-407EE649F9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66508" y="455877"/>
            <a:ext cx="3776393" cy="288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5212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2E044-1659-5E48-C35B-AB52B1253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B886B-6788-1C44-4FAA-E1B91BDB7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393" y="222637"/>
            <a:ext cx="10515600" cy="723569"/>
          </a:xfrm>
        </p:spPr>
        <p:txBody>
          <a:bodyPr/>
          <a:lstStyle/>
          <a:p>
            <a:r>
              <a:rPr lang="en-US" dirty="0"/>
              <a:t>BD distribution RFQ1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3A02DB-B169-31B4-F696-9515D50B54A9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38B9E7-312F-CA19-82AB-52DCBC5690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41" y="866808"/>
            <a:ext cx="10655166" cy="544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46064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7E257-925E-BA59-7D06-44C9DE46A2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278796-55DC-FA35-22FF-E6EFD1EB792E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CD73CA9-D2BC-AA09-884E-543DF467E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45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DD7C081-5DF8-2E62-B795-0D926F2F3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RFQ measurements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4C56CE1-1815-73BC-6540-050683B6F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816" y="810546"/>
            <a:ext cx="3839349" cy="2568503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D1E24B-05D5-452B-5466-7ACEDA4F4C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228" y="424725"/>
            <a:ext cx="3982544" cy="29869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42B685-B252-7F09-8EBF-308DB5D775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613" y="3472343"/>
            <a:ext cx="3516574" cy="27944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3CE4F7-9C26-6BA7-8676-55E5B6770CDC}"/>
              </a:ext>
            </a:extLst>
          </p:cNvPr>
          <p:cNvSpPr txBox="1"/>
          <p:nvPr/>
        </p:nvSpPr>
        <p:spPr>
          <a:xfrm>
            <a:off x="3814169" y="3823083"/>
            <a:ext cx="22096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Reflected power increases: Different coupling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Antennas show different behavior: BD localization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382456-880B-BE40-619A-F73732B29AF9}"/>
              </a:ext>
            </a:extLst>
          </p:cNvPr>
          <p:cNvSpPr txBox="1"/>
          <p:nvPr/>
        </p:nvSpPr>
        <p:spPr>
          <a:xfrm>
            <a:off x="9705997" y="1456514"/>
            <a:ext cx="2276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BD recovery and soon activation with the same antenna pattern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6672E8C-161B-0B78-F023-64CB9046CB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424117"/>
            <a:ext cx="3609997" cy="285738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E1166FA-8906-9393-E6D6-543237A620CD}"/>
              </a:ext>
            </a:extLst>
          </p:cNvPr>
          <p:cNvSpPr txBox="1"/>
          <p:nvPr/>
        </p:nvSpPr>
        <p:spPr>
          <a:xfrm>
            <a:off x="9733979" y="4472859"/>
            <a:ext cx="2276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Consecutive BDs (1 s separation) with the same antenna pattern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96E48B-556D-5DE1-DF1C-DAD1C7E5CD39}"/>
              </a:ext>
            </a:extLst>
          </p:cNvPr>
          <p:cNvSpPr txBox="1"/>
          <p:nvPr/>
        </p:nvSpPr>
        <p:spPr>
          <a:xfrm>
            <a:off x="106680" y="6235792"/>
            <a:ext cx="80071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 err="1">
                <a:latin typeface="TeXGyreTermes-Regular"/>
              </a:rPr>
              <a:t>Vnuchenko</a:t>
            </a:r>
            <a:r>
              <a:rPr lang="en-GB" sz="1000" dirty="0">
                <a:latin typeface="TeXGyreTermes-Regular"/>
              </a:rPr>
              <a:t>, A. (2020). High-gradient issues in S-band RF acceleration structure for </a:t>
            </a:r>
            <a:r>
              <a:rPr lang="en-GB" sz="1000" dirty="0" err="1">
                <a:latin typeface="TeXGyreTermes-Regular"/>
              </a:rPr>
              <a:t>hadrontherapy</a:t>
            </a:r>
            <a:r>
              <a:rPr lang="en-GB" sz="1000" dirty="0">
                <a:latin typeface="TeXGyreTermes-Regular"/>
              </a:rPr>
              <a:t> accelerators and radio frequency Quadrupoles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77828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C154D7-5B07-3547-AF2B-7B994D6CCB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32" t="15733" r="9433" b="27734"/>
          <a:stretch/>
        </p:blipFill>
        <p:spPr>
          <a:xfrm>
            <a:off x="5354416" y="4392602"/>
            <a:ext cx="2198915" cy="195362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0F22068-7030-3B4F-99C6-2FDA2260EC51}"/>
              </a:ext>
            </a:extLst>
          </p:cNvPr>
          <p:cNvSpPr txBox="1"/>
          <p:nvPr/>
        </p:nvSpPr>
        <p:spPr>
          <a:xfrm>
            <a:off x="1855424" y="865375"/>
            <a:ext cx="28478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LIGHT project by A.D.A.M</a:t>
            </a:r>
            <a:endParaRPr lang="en-GB" b="1" dirty="0"/>
          </a:p>
        </p:txBody>
      </p:sp>
      <p:sp>
        <p:nvSpPr>
          <p:cNvPr id="9" name="Title 18">
            <a:extLst>
              <a:ext uri="{FF2B5EF4-FFF2-40B4-BE49-F238E27FC236}">
                <a16:creationId xmlns:a16="http://schemas.microsoft.com/office/drawing/2014/main" id="{970A0FEF-EC2B-0378-8BF2-96B44A277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0920" y="113289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Linear accelerators for hadron therapy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202DF24-E81E-BB2F-0BC0-923F19946C77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A7F903E2-F74E-F9E5-7830-DE8AC4C74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5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E9CB8C-0142-029C-DCB2-82E9F4E6F8F7}"/>
              </a:ext>
            </a:extLst>
          </p:cNvPr>
          <p:cNvSpPr txBox="1"/>
          <p:nvPr/>
        </p:nvSpPr>
        <p:spPr>
          <a:xfrm>
            <a:off x="1580322" y="4312929"/>
            <a:ext cx="369139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latin typeface="NimbusSanL-Regu"/>
              </a:rPr>
              <a:t>230 MeV proton beam at 200 Hz. Coupled Cavity </a:t>
            </a:r>
            <a:r>
              <a:rPr lang="en-GB" sz="1800" b="0" i="0" u="none" strike="noStrike" baseline="0" dirty="0" err="1">
                <a:latin typeface="NimbusSanL-Regu"/>
              </a:rPr>
              <a:t>Linac</a:t>
            </a:r>
            <a:r>
              <a:rPr lang="en-GB" sz="1800" b="0" i="0" u="none" strike="noStrike" baseline="0" dirty="0">
                <a:latin typeface="NimbusSanL-Regu"/>
              </a:rPr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latin typeface="NimbusSanL-Regu"/>
              </a:rPr>
              <a:t>18-20 MV/m.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latin typeface="NimbusSanL-Regu"/>
              </a:rPr>
              <a:t>Total length </a:t>
            </a:r>
            <a:r>
              <a:rPr lang="en-GB" sz="1800" b="0" i="0" u="none" strike="noStrike" baseline="0" dirty="0">
                <a:latin typeface="CMSY9"/>
              </a:rPr>
              <a:t>∼</a:t>
            </a:r>
            <a:r>
              <a:rPr lang="en-GB" sz="1800" b="0" i="0" u="none" strike="noStrike" baseline="0" dirty="0">
                <a:latin typeface="NimbusSanL-Regu"/>
              </a:rPr>
              <a:t>28 m.</a:t>
            </a:r>
            <a:endParaRPr lang="en-GB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EADAA71-4EF1-8A1D-21A9-E0EB83F06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7746" y="1331345"/>
            <a:ext cx="4108747" cy="296461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A505618-904A-E7B6-C5DE-073BF52951AD}"/>
              </a:ext>
            </a:extLst>
          </p:cNvPr>
          <p:cNvSpPr txBox="1"/>
          <p:nvPr/>
        </p:nvSpPr>
        <p:spPr>
          <a:xfrm>
            <a:off x="8600659" y="865375"/>
            <a:ext cx="14829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TULIP project</a:t>
            </a:r>
            <a:endParaRPr lang="en-GB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5698BC-4AD0-2467-6A6F-495864FDF68C}"/>
              </a:ext>
            </a:extLst>
          </p:cNvPr>
          <p:cNvSpPr txBox="1"/>
          <p:nvPr/>
        </p:nvSpPr>
        <p:spPr>
          <a:xfrm>
            <a:off x="7636033" y="4563460"/>
            <a:ext cx="36866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230 MeV proton beam at 200 Hz.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latin typeface="NimbusSanL-Regu"/>
              </a:rPr>
              <a:t>BTW cavities: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40 MV/m.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Length reduced by a factor 2.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2AA0585-6880-DA83-6708-17922DAFB0CB}"/>
              </a:ext>
            </a:extLst>
          </p:cNvPr>
          <p:cNvCxnSpPr/>
          <p:nvPr/>
        </p:nvCxnSpPr>
        <p:spPr>
          <a:xfrm flipV="1">
            <a:off x="7378810" y="2003729"/>
            <a:ext cx="1582310" cy="255973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4">
            <a:extLst>
              <a:ext uri="{FF2B5EF4-FFF2-40B4-BE49-F238E27FC236}">
                <a16:creationId xmlns:a16="http://schemas.microsoft.com/office/drawing/2014/main" id="{0FFE22F8-55B1-EAA5-7188-4A28B8A36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455" y="1313937"/>
            <a:ext cx="6827197" cy="291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18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4A648-A325-C7EC-A9DD-E02B0C0FB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43E576C-3A5D-A162-9EF6-3D7448207C8B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941EC00-3692-CDFD-FC10-70BA183E6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6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6131F3C3-1F25-538C-2BCA-B4532335B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IFIC High-Power S-band facility and BTW structure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72093D-712E-71D5-D8F7-AA7E35CFC64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0783"/>
          <a:stretch/>
        </p:blipFill>
        <p:spPr>
          <a:xfrm>
            <a:off x="582913" y="995997"/>
            <a:ext cx="6459078" cy="235457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6C45FAC-7399-E9A9-DCCD-E0FA02D27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6404" y="840227"/>
            <a:ext cx="3355899" cy="28834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4EEABDC-9641-725E-649F-EBE29A99B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53" y="3910661"/>
            <a:ext cx="2090017" cy="21388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B00D5A6-4295-A4C8-68B7-239D3488A39E}"/>
                  </a:ext>
                </a:extLst>
              </p:cNvPr>
              <p:cNvSpPr txBox="1"/>
              <p:nvPr/>
            </p:nvSpPr>
            <p:spPr>
              <a:xfrm>
                <a:off x="2346569" y="4107677"/>
                <a:ext cx="4287740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/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Designed at CERN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 u="none" strike="noStrike" baseline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800" b="0" i="1" u="none" strike="noStrike" baseline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=50 </m:t>
                    </m:r>
                  </m:oMath>
                </a14:m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MV/m</a:t>
                </a:r>
                <a:r>
                  <a:rPr lang="en-GB" dirty="0">
                    <a:solidFill>
                      <a:srgbClr val="000000"/>
                    </a:solidFill>
                    <a:latin typeface="NimbusSanL-Regu"/>
                  </a:rPr>
                  <a:t>:</a:t>
                </a:r>
              </a:p>
              <a:p>
                <a:pPr algn="l"/>
                <a:endParaRPr lang="en-GB" dirty="0">
                  <a:solidFill>
                    <a:srgbClr val="000000"/>
                  </a:solidFill>
                  <a:latin typeface="NimbusSanL-Regu"/>
                </a:endParaRPr>
              </a:p>
              <a:p>
                <a:pPr marL="342900" indent="-342900" algn="l">
                  <a:buFont typeface="+mj-lt"/>
                  <a:buAutoNum type="arabicPeriod"/>
                </a:pP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RF</a:t>
                </a:r>
                <a:r>
                  <a:rPr lang="en-GB" sz="1800" b="0" i="0" u="none" strike="noStrike" dirty="0">
                    <a:solidFill>
                      <a:srgbClr val="000000"/>
                    </a:solidFill>
                    <a:latin typeface="NimbusSanL-Regu"/>
                  </a:rPr>
                  <a:t> conditioning evolution</a:t>
                </a:r>
              </a:p>
              <a:p>
                <a:pPr marL="342900" indent="-342900" algn="l">
                  <a:buFont typeface="+mj-lt"/>
                  <a:buAutoNum type="arabicPeriod"/>
                </a:pPr>
                <a:r>
                  <a:rPr lang="en-GB" dirty="0">
                    <a:solidFill>
                      <a:srgbClr val="000000"/>
                    </a:solidFill>
                    <a:latin typeface="NimbusSanL-Regu"/>
                  </a:rPr>
                  <a:t>Breakdown localization</a:t>
                </a:r>
              </a:p>
              <a:p>
                <a:pPr marL="342900" indent="-342900" algn="l">
                  <a:buFont typeface="+mj-lt"/>
                  <a:buAutoNum type="arabicPeriod"/>
                </a:pPr>
                <a:r>
                  <a:rPr lang="en-GB" dirty="0">
                    <a:solidFill>
                      <a:srgbClr val="000000"/>
                    </a:solidFill>
                    <a:latin typeface="NimbusSanL-Regu"/>
                  </a:rPr>
                  <a:t>Field emission electron dynamics</a:t>
                </a:r>
              </a:p>
              <a:p>
                <a:pPr marL="342900" indent="-342900" algn="l">
                  <a:buFont typeface="+mj-lt"/>
                  <a:buAutoNum type="arabicPeriod"/>
                </a:pP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Radiation characterization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B00D5A6-4295-A4C8-68B7-239D3488A3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569" y="4107677"/>
                <a:ext cx="4287740" cy="1754326"/>
              </a:xfrm>
              <a:prstGeom prst="rect">
                <a:avLst/>
              </a:prstGeom>
              <a:blipFill>
                <a:blip r:embed="rId5"/>
                <a:stretch>
                  <a:fillRect l="-1280" t="-2083" b="-45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uadroTexto 39">
            <a:extLst>
              <a:ext uri="{FF2B5EF4-FFF2-40B4-BE49-F238E27FC236}">
                <a16:creationId xmlns:a16="http://schemas.microsoft.com/office/drawing/2014/main" id="{82E9083F-3919-9005-B56F-7DFCAE4D9039}"/>
              </a:ext>
            </a:extLst>
          </p:cNvPr>
          <p:cNvSpPr txBox="1"/>
          <p:nvPr/>
        </p:nvSpPr>
        <p:spPr>
          <a:xfrm>
            <a:off x="11105623" y="4848773"/>
            <a:ext cx="908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>
                <a:solidFill>
                  <a:schemeClr val="bg1"/>
                </a:solidFill>
              </a:rPr>
              <a:t>FC-Down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367B7C4-4930-DA22-D993-72300E243F36}"/>
              </a:ext>
            </a:extLst>
          </p:cNvPr>
          <p:cNvSpPr/>
          <p:nvPr/>
        </p:nvSpPr>
        <p:spPr>
          <a:xfrm>
            <a:off x="5086350" y="1441450"/>
            <a:ext cx="863600" cy="660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D753B4B-728E-EADC-014C-EAF7445DE40B}"/>
              </a:ext>
            </a:extLst>
          </p:cNvPr>
          <p:cNvCxnSpPr>
            <a:stCxn id="21" idx="6"/>
            <a:endCxn id="2" idx="1"/>
          </p:cNvCxnSpPr>
          <p:nvPr/>
        </p:nvCxnSpPr>
        <p:spPr>
          <a:xfrm>
            <a:off x="5949950" y="1771650"/>
            <a:ext cx="2186454" cy="5103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4536A5F-7119-A88C-6C3A-4D6A474E871B}"/>
              </a:ext>
            </a:extLst>
          </p:cNvPr>
          <p:cNvGrpSpPr/>
          <p:nvPr/>
        </p:nvGrpSpPr>
        <p:grpSpPr>
          <a:xfrm>
            <a:off x="6383304" y="4499116"/>
            <a:ext cx="2090017" cy="1754327"/>
            <a:chOff x="371474" y="2527670"/>
            <a:chExt cx="5500687" cy="4330330"/>
          </a:xfrm>
        </p:grpSpPr>
        <p:pic>
          <p:nvPicPr>
            <p:cNvPr id="25" name="Picture 24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5152D212-5ED8-C058-B054-5C7C1589CF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1172" r="32383"/>
            <a:stretch/>
          </p:blipFill>
          <p:spPr>
            <a:xfrm>
              <a:off x="371474" y="2527670"/>
              <a:ext cx="4443414" cy="4330330"/>
            </a:xfrm>
            <a:prstGeom prst="rect">
              <a:avLst/>
            </a:prstGeom>
          </p:spPr>
        </p:pic>
        <p:pic>
          <p:nvPicPr>
            <p:cNvPr id="26" name="Picture 25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DC209133-E554-282C-D337-5D9CB41C5F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91329"/>
            <a:stretch/>
          </p:blipFill>
          <p:spPr>
            <a:xfrm>
              <a:off x="4814888" y="2527670"/>
              <a:ext cx="1057273" cy="4330330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9FB8A48-9624-1F14-9B7E-7D3FB5A2138A}"/>
              </a:ext>
            </a:extLst>
          </p:cNvPr>
          <p:cNvGrpSpPr/>
          <p:nvPr/>
        </p:nvGrpSpPr>
        <p:grpSpPr>
          <a:xfrm>
            <a:off x="8512691" y="4499115"/>
            <a:ext cx="2004968" cy="1754327"/>
            <a:chOff x="6096000" y="2041601"/>
            <a:chExt cx="5276848" cy="4330330"/>
          </a:xfrm>
        </p:grpSpPr>
        <p:pic>
          <p:nvPicPr>
            <p:cNvPr id="28" name="Picture 27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12534298-7BF8-4261-8F9B-43BC0CA599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2242" r="33103"/>
            <a:stretch/>
          </p:blipFill>
          <p:spPr>
            <a:xfrm>
              <a:off x="6096000" y="2041601"/>
              <a:ext cx="4225160" cy="4330330"/>
            </a:xfrm>
            <a:prstGeom prst="rect">
              <a:avLst/>
            </a:prstGeom>
          </p:spPr>
        </p:pic>
        <p:pic>
          <p:nvPicPr>
            <p:cNvPr id="29" name="Picture 28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B8C7642D-54EB-3131-E53E-ED11C4CB5A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91328"/>
            <a:stretch/>
          </p:blipFill>
          <p:spPr>
            <a:xfrm>
              <a:off x="10315575" y="2041601"/>
              <a:ext cx="1057273" cy="433033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CBF1694-EB3A-BA05-B46E-FD61E31B3633}"/>
              </a:ext>
            </a:extLst>
          </p:cNvPr>
          <p:cNvGrpSpPr/>
          <p:nvPr/>
        </p:nvGrpSpPr>
        <p:grpSpPr>
          <a:xfrm>
            <a:off x="10201023" y="4499115"/>
            <a:ext cx="1990977" cy="1718868"/>
            <a:chOff x="5849429" y="3962310"/>
            <a:chExt cx="3494893" cy="2692153"/>
          </a:xfrm>
        </p:grpSpPr>
        <p:pic>
          <p:nvPicPr>
            <p:cNvPr id="31" name="Picture 30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2CFC1B5A-7D96-BE10-518E-872F8617D6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9569" r="27673"/>
            <a:stretch/>
          </p:blipFill>
          <p:spPr>
            <a:xfrm>
              <a:off x="5849429" y="3962310"/>
              <a:ext cx="2857015" cy="2692153"/>
            </a:xfrm>
            <a:prstGeom prst="rect">
              <a:avLst/>
            </a:prstGeom>
          </p:spPr>
        </p:pic>
        <p:pic>
          <p:nvPicPr>
            <p:cNvPr id="32" name="Picture 31" descr="A picture containing clipart&#10;&#10;Description automatically generated">
              <a:extLst>
                <a:ext uri="{FF2B5EF4-FFF2-40B4-BE49-F238E27FC236}">
                  <a16:creationId xmlns:a16="http://schemas.microsoft.com/office/drawing/2014/main" id="{FA3B45E9-0E04-2A0D-286A-7D62FB8921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9826"/>
            <a:stretch/>
          </p:blipFill>
          <p:spPr>
            <a:xfrm>
              <a:off x="8664578" y="3962310"/>
              <a:ext cx="679744" cy="269215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65DD3C5-6237-F94C-E39E-CD5CC6E0474A}"/>
                  </a:ext>
                </a:extLst>
              </p:cNvPr>
              <p:cNvSpPr txBox="1"/>
              <p:nvPr/>
            </p:nvSpPr>
            <p:spPr>
              <a:xfrm>
                <a:off x="10881074" y="4069765"/>
                <a:ext cx="4490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65DD3C5-6237-F94C-E39E-CD5CC6E047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1074" y="4069765"/>
                <a:ext cx="44909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FC5298A-ADDB-5C57-A9D1-B2C074727B07}"/>
                  </a:ext>
                </a:extLst>
              </p:cNvPr>
              <p:cNvSpPr txBox="1"/>
              <p:nvPr/>
            </p:nvSpPr>
            <p:spPr>
              <a:xfrm>
                <a:off x="7041991" y="4069765"/>
                <a:ext cx="8220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GB" dirty="0"/>
                  <a:t>-field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FC5298A-ADDB-5C57-A9D1-B2C074727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1991" y="4069765"/>
                <a:ext cx="822085" cy="369332"/>
              </a:xfrm>
              <a:prstGeom prst="rect">
                <a:avLst/>
              </a:prstGeom>
              <a:blipFill>
                <a:blip r:embed="rId10"/>
                <a:stretch>
                  <a:fillRect t="-10000" r="-7407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B11FD95-C6A4-9D52-CF61-0E9C0DD9E19B}"/>
                  </a:ext>
                </a:extLst>
              </p:cNvPr>
              <p:cNvSpPr txBox="1"/>
              <p:nvPr/>
            </p:nvSpPr>
            <p:spPr>
              <a:xfrm>
                <a:off x="8920209" y="4069765"/>
                <a:ext cx="8438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GB" dirty="0"/>
                  <a:t>-field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5B11FD95-C6A4-9D52-CF61-0E9C0DD9E1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0209" y="4069765"/>
                <a:ext cx="843821" cy="369332"/>
              </a:xfrm>
              <a:prstGeom prst="rect">
                <a:avLst/>
              </a:prstGeom>
              <a:blipFill>
                <a:blip r:embed="rId11"/>
                <a:stretch>
                  <a:fillRect t="-10000" r="-6475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634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 animBg="1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A5E4E-C9C4-3C5D-F6C6-0B880D58C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62D31C-B285-E716-05B3-0126AAA0D567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31C440-1EF4-4C1D-ED9E-EA6F3F70F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7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E09B5A2D-A113-304C-1590-CEE4A80E2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RF conditioning</a:t>
            </a:r>
            <a:endParaRPr lang="en-GB" dirty="0"/>
          </a:p>
        </p:txBody>
      </p:sp>
      <p:pic>
        <p:nvPicPr>
          <p:cNvPr id="3" name="Picture 2" descr="A graph of a pulse&#10;&#10;AI-generated content may be incorrect.">
            <a:extLst>
              <a:ext uri="{FF2B5EF4-FFF2-40B4-BE49-F238E27FC236}">
                <a16:creationId xmlns:a16="http://schemas.microsoft.com/office/drawing/2014/main" id="{12E4E279-38D7-0F0A-9006-28C6CC951C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686" y="903535"/>
            <a:ext cx="5410479" cy="30798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BA94E1-8DC7-FB2D-F475-5253D8FB4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5943" y="1121440"/>
            <a:ext cx="6209377" cy="29257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35C87C5-EB69-F4DB-FCE4-0739F21B6354}"/>
              </a:ext>
            </a:extLst>
          </p:cNvPr>
          <p:cNvSpPr txBox="1"/>
          <p:nvPr/>
        </p:nvSpPr>
        <p:spPr>
          <a:xfrm>
            <a:off x="7651285" y="4505623"/>
            <a:ext cx="3492610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FC down signal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CMSY9"/>
              </a:rPr>
              <a:t>∼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CMR9"/>
              </a:rPr>
              <a:t>0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FC up signal saturates.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solidFill>
                  <a:srgbClr val="000000"/>
                </a:solidFill>
                <a:latin typeface="NimbusSanL-Regu"/>
              </a:rPr>
              <a:t>Dose reduced with conditioning.</a:t>
            </a:r>
          </a:p>
          <a:p>
            <a:pPr algn="l"/>
            <a:r>
              <a:rPr lang="en-GB" sz="800" b="1" i="0" u="none" strike="noStrike" baseline="0" dirty="0">
                <a:solidFill>
                  <a:srgbClr val="FFFFFF"/>
                </a:solidFill>
                <a:latin typeface="NimbusSanL-Bold"/>
              </a:rPr>
              <a:t>Pablo Martinez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EE35015-6D67-DBF6-A4EF-C6844655B9BF}"/>
                  </a:ext>
                </a:extLst>
              </p:cNvPr>
              <p:cNvSpPr txBox="1"/>
              <p:nvPr/>
            </p:nvSpPr>
            <p:spPr>
              <a:xfrm>
                <a:off x="1207133" y="4351734"/>
                <a:ext cx="3333584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trike="noStrike" baseline="0" smtClean="0">
                            <a:solidFill>
                              <a:srgbClr val="0000CD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 strike="noStrike" baseline="0" smtClean="0">
                            <a:solidFill>
                              <a:srgbClr val="0000CD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u="none" strike="noStrike" baseline="0" smtClean="0">
                            <a:solidFill>
                              <a:srgbClr val="0000CD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sz="800" b="0" i="0" u="none" strike="noStrike" baseline="0" dirty="0">
                    <a:solidFill>
                      <a:srgbClr val="0000CD"/>
                    </a:solidFill>
                    <a:latin typeface="CMMI6"/>
                  </a:rPr>
                  <a:t> </a:t>
                </a:r>
                <a:r>
                  <a:rPr lang="en-GB" sz="1800" b="0" i="0" u="none" strike="noStrike" baseline="0" dirty="0">
                    <a:solidFill>
                      <a:srgbClr val="0000CD"/>
                    </a:solidFill>
                    <a:latin typeface="NimbusSanL-Regu"/>
                  </a:rPr>
                  <a:t>up to 39 MV/m.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800 M pulses.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Over 25000 </a:t>
                </a:r>
                <a:r>
                  <a:rPr lang="en-GB" sz="1800" b="0" i="0" u="none" strike="noStrike" baseline="0" dirty="0" err="1">
                    <a:solidFill>
                      <a:srgbClr val="000000"/>
                    </a:solidFill>
                    <a:latin typeface="NimbusSanL-Regu"/>
                  </a:rPr>
                  <a:t>BDs.</a:t>
                </a:r>
                <a:endParaRPr lang="en-GB" sz="1800" b="0" i="0" u="none" strike="noStrike" baseline="0" dirty="0">
                  <a:solidFill>
                    <a:srgbClr val="000000"/>
                  </a:solidFill>
                  <a:latin typeface="NimbusSanL-Regu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solidFill>
                      <a:srgbClr val="000000"/>
                    </a:solidFill>
                    <a:latin typeface="NimbusSanL-Regu"/>
                  </a:rPr>
                  <a:t>Limited by lab peak power.</a:t>
                </a:r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EE35015-6D67-DBF6-A4EF-C6844655B9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7133" y="4351734"/>
                <a:ext cx="3333584" cy="1200329"/>
              </a:xfrm>
              <a:prstGeom prst="rect">
                <a:avLst/>
              </a:prstGeom>
              <a:blipFill>
                <a:blip r:embed="rId4"/>
                <a:stretch>
                  <a:fillRect l="-1097" t="-3046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510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D8E59C-CC0D-A630-66A2-852FAC10A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B551BF4-AC7F-2FB5-838A-CA611EB6581B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7F24BA-07ED-2C5B-D3B4-9F9ECB302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8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7B671C8D-DBB7-521F-0319-0E13A002D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Comparison with other tests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FAB42E1-322E-BAAF-BABC-00C4192B23E2}"/>
                  </a:ext>
                </a:extLst>
              </p:cNvPr>
              <p:cNvSpPr txBox="1"/>
              <p:nvPr/>
            </p:nvSpPr>
            <p:spPr>
              <a:xfrm>
                <a:off x="1864916" y="1080966"/>
                <a:ext cx="3549926" cy="4001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0" u="none" strike="noStrike" baseline="0" dirty="0"/>
                  <a:t>Normalization factor: </a:t>
                </a:r>
                <a14:m>
                  <m:oMath xmlns:m="http://schemas.openxmlformats.org/officeDocument/2006/math">
                    <m:r>
                      <a:rPr lang="en-US" sz="1800" b="0" i="1" u="none" strike="noStrike" baseline="0" smtClean="0">
                        <a:latin typeface="Cambria Math" panose="02040503050406030204" pitchFamily="18" charset="0"/>
                      </a:rPr>
                      <m:t>𝐵𝐷𝑅</m:t>
                    </m:r>
                    <m:r>
                      <a:rPr lang="en-US" sz="1800" b="0" i="1" u="none" strike="noStrike" baseline="0" smtClean="0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bSup>
                    <m:sSubSup>
                      <m:sSubSupPr>
                        <m:ctrl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b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FAB42E1-322E-BAAF-BABC-00C4192B23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916" y="1080966"/>
                <a:ext cx="3549926" cy="400174"/>
              </a:xfrm>
              <a:prstGeom prst="rect">
                <a:avLst/>
              </a:prstGeom>
              <a:blipFill>
                <a:blip r:embed="rId2"/>
                <a:stretch>
                  <a:fillRect l="-1546" t="-4545" b="-1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55CFA645-B467-1D61-E097-D1AE98563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85" y="2105113"/>
            <a:ext cx="5715563" cy="42551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98E2895-0528-954F-EB3F-B679AFA7F0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5518" y="2060394"/>
            <a:ext cx="5715564" cy="426858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A5909EF-40B4-0F9D-E0DC-0B6CAF2599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6232" y="2082437"/>
            <a:ext cx="5841834" cy="43652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A9DA1161-9BD3-8ECD-2D12-E62DDA2E644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9175695"/>
                  </p:ext>
                </p:extLst>
              </p:nvPr>
            </p:nvGraphicFramePr>
            <p:xfrm>
              <a:off x="7488866" y="26270"/>
              <a:ext cx="4064001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4667">
                      <a:extLst>
                        <a:ext uri="{9D8B030D-6E8A-4147-A177-3AD203B41FA5}">
                          <a16:colId xmlns:a16="http://schemas.microsoft.com/office/drawing/2014/main" val="3682089770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1549849838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96248587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Structure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Mode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7519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TD24 N2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TM01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72774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TD26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TM01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98845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Crab cavity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TM11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51514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BTW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2.9985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TM01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48831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A9DA1161-9BD3-8ECD-2D12-E62DDA2E644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89175695"/>
                  </p:ext>
                </p:extLst>
              </p:nvPr>
            </p:nvGraphicFramePr>
            <p:xfrm>
              <a:off x="7488866" y="26270"/>
              <a:ext cx="4064001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54667">
                      <a:extLst>
                        <a:ext uri="{9D8B030D-6E8A-4147-A177-3AD203B41FA5}">
                          <a16:colId xmlns:a16="http://schemas.microsoft.com/office/drawing/2014/main" val="3682089770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1549849838"/>
                        </a:ext>
                      </a:extLst>
                    </a:gridCol>
                    <a:gridCol w="1354667">
                      <a:extLst>
                        <a:ext uri="{9D8B030D-6E8A-4147-A177-3AD203B41FA5}">
                          <a16:colId xmlns:a16="http://schemas.microsoft.com/office/drawing/2014/main" val="96248587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Structure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901" t="-8197" r="-102252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Mode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275196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TD24 N2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TM01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72774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TD26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TM01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988458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Crab cavity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TM11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515142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BTW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2.9985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TM01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488316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8731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468D16-3C0A-E1F2-5303-52DA7B916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763232-9F01-2C2D-EF03-86921A9634BB}"/>
              </a:ext>
            </a:extLst>
          </p:cNvPr>
          <p:cNvSpPr/>
          <p:nvPr/>
        </p:nvSpPr>
        <p:spPr>
          <a:xfrm>
            <a:off x="0" y="6467277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3840E5B-EE20-3F96-8167-013A25678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2120" y="6462346"/>
            <a:ext cx="2743200" cy="365125"/>
          </a:xfrm>
        </p:spPr>
        <p:txBody>
          <a:bodyPr/>
          <a:lstStyle/>
          <a:p>
            <a:fld id="{F0714D7F-3F75-407C-9CFC-2293788BC674}" type="slidenum">
              <a:rPr lang="en-GB" sz="1800" smtClean="0">
                <a:solidFill>
                  <a:schemeClr val="bg1"/>
                </a:solidFill>
              </a:rPr>
              <a:t>9</a:t>
            </a:fld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CDF86721-342E-21B4-4756-33D7E4752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5017" y="233861"/>
            <a:ext cx="10515600" cy="529770"/>
          </a:xfrm>
        </p:spPr>
        <p:txBody>
          <a:bodyPr>
            <a:normAutofit fontScale="90000"/>
          </a:bodyPr>
          <a:lstStyle/>
          <a:p>
            <a:r>
              <a:rPr lang="en-US" dirty="0"/>
              <a:t>BD studies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0A010D-72B4-F5AE-8C78-4AE1D6763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487" y="832673"/>
            <a:ext cx="5054708" cy="38967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9D4EB5-4ABE-9A12-31D6-38509BBEDE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105" y="832672"/>
            <a:ext cx="4930787" cy="3719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B412DB7-12DC-164A-F005-E5988DDA6362}"/>
                  </a:ext>
                </a:extLst>
              </p:cNvPr>
              <p:cNvSpPr txBox="1"/>
              <p:nvPr/>
            </p:nvSpPr>
            <p:spPr>
              <a:xfrm>
                <a:off x="1230464" y="4847965"/>
                <a:ext cx="3850419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latin typeface="NimbusSanL-Regu"/>
                  </a:rPr>
                  <a:t>Good agreement with previous results: </a:t>
                </a:r>
                <a14:m>
                  <m:oMath xmlns:m="http://schemas.openxmlformats.org/officeDocument/2006/math">
                    <m:r>
                      <a:rPr lang="en-US" sz="1800" b="0" i="1" u="none" strike="noStrike" baseline="0" smtClean="0">
                        <a:latin typeface="Cambria Math" panose="02040503050406030204" pitchFamily="18" charset="0"/>
                      </a:rPr>
                      <m:t>𝐵𝐷𝑅</m:t>
                    </m:r>
                    <m:r>
                      <a:rPr lang="en-US" sz="1800" b="0" i="1" u="none" strike="noStrike" baseline="0" smtClean="0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  <m:sup>
                        <m:r>
                          <a:rPr lang="en-US" sz="1800" b="0" i="1" u="none" strike="noStrike" baseline="0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bSup>
                  </m:oMath>
                </a14:m>
                <a:endParaRPr lang="en-GB" sz="800" b="0" i="0" u="none" strike="noStrike" baseline="0" dirty="0">
                  <a:latin typeface="CMMI6"/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sz="1800" b="0" i="0" u="none" strike="noStrike" baseline="0" dirty="0">
                    <a:latin typeface="CMMI9"/>
                  </a:rPr>
                  <a:t>BDR </a:t>
                </a:r>
                <a:r>
                  <a:rPr lang="en-GB" sz="1800" b="0" i="0" u="none" strike="noStrike" baseline="0" dirty="0">
                    <a:latin typeface="NimbusSanL-Regu"/>
                  </a:rPr>
                  <a:t>decreases after operating at constant power.</a:t>
                </a:r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B412DB7-12DC-164A-F005-E5988DDA63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0464" y="4847965"/>
                <a:ext cx="3850419" cy="1200329"/>
              </a:xfrm>
              <a:prstGeom prst="rect">
                <a:avLst/>
              </a:prstGeom>
              <a:blipFill>
                <a:blip r:embed="rId4"/>
                <a:stretch>
                  <a:fillRect l="-1109" t="-2538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FF149BC-C27D-6EEA-2956-78A4BD4F0BFC}"/>
              </a:ext>
            </a:extLst>
          </p:cNvPr>
          <p:cNvSpPr txBox="1"/>
          <p:nvPr/>
        </p:nvSpPr>
        <p:spPr>
          <a:xfrm>
            <a:off x="6940198" y="4893647"/>
            <a:ext cx="3850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baseline="0" dirty="0">
                <a:latin typeface="NimbusSanL-Regu"/>
              </a:rPr>
              <a:t>Double exponential: tendency of BDs to produce clusters.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3961A1E-5A19-3AA2-D069-EF63D52DBB99}"/>
                  </a:ext>
                </a:extLst>
              </p:cNvPr>
              <p:cNvSpPr txBox="1"/>
              <p:nvPr/>
            </p:nvSpPr>
            <p:spPr>
              <a:xfrm>
                <a:off x="7697715" y="5716759"/>
                <a:ext cx="2335383" cy="2819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𝑃𝐷𝐹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𝑎𝑛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𝑏𝑛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3961A1E-5A19-3AA2-D069-EF63D52DB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7715" y="5716759"/>
                <a:ext cx="2335383" cy="281937"/>
              </a:xfrm>
              <a:prstGeom prst="rect">
                <a:avLst/>
              </a:prstGeom>
              <a:blipFill>
                <a:blip r:embed="rId5"/>
                <a:stretch>
                  <a:fillRect l="-2089" t="-4348" r="-783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944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19325</TotalTime>
  <Words>1965</Words>
  <Application>Microsoft Office PowerPoint</Application>
  <PresentationFormat>Widescreen</PresentationFormat>
  <Paragraphs>501</Paragraphs>
  <Slides>45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63" baseType="lpstr">
      <vt:lpstr>Aptos</vt:lpstr>
      <vt:lpstr>Arial</vt:lpstr>
      <vt:lpstr>Calibri</vt:lpstr>
      <vt:lpstr>Calibri Light</vt:lpstr>
      <vt:lpstr>Cambria Math</vt:lpstr>
      <vt:lpstr>CMMI6</vt:lpstr>
      <vt:lpstr>CMMI9</vt:lpstr>
      <vt:lpstr>CMR6</vt:lpstr>
      <vt:lpstr>CMR9</vt:lpstr>
      <vt:lpstr>CMSY6</vt:lpstr>
      <vt:lpstr>CMSY9</vt:lpstr>
      <vt:lpstr>Courier New</vt:lpstr>
      <vt:lpstr>ElsevierSans</vt:lpstr>
      <vt:lpstr>NimbusSanL-Bold</vt:lpstr>
      <vt:lpstr>NimbusSanL-Regu</vt:lpstr>
      <vt:lpstr>TeXGyreTermes-Regular</vt:lpstr>
      <vt:lpstr>Wingdings</vt:lpstr>
      <vt:lpstr>Office Theme</vt:lpstr>
      <vt:lpstr>Exploring RF Breakdown and Conditioning in High-Gradient Accelerating Cavities</vt:lpstr>
      <vt:lpstr>Outline</vt:lpstr>
      <vt:lpstr>Outline</vt:lpstr>
      <vt:lpstr>Hadron therapy</vt:lpstr>
      <vt:lpstr>Linear accelerators for hadron therapy</vt:lpstr>
      <vt:lpstr>IFIC High-Power S-band facility and BTW structure</vt:lpstr>
      <vt:lpstr>RF conditioning</vt:lpstr>
      <vt:lpstr>Comparison with other tests</vt:lpstr>
      <vt:lpstr>BD studies</vt:lpstr>
      <vt:lpstr>Enhancement factor evolution</vt:lpstr>
      <vt:lpstr>BD localization: Edge method</vt:lpstr>
      <vt:lpstr>BD localization: Short pulses</vt:lpstr>
      <vt:lpstr>Dark current dynamic simulations</vt:lpstr>
      <vt:lpstr>Radiation simulations and measurements</vt:lpstr>
      <vt:lpstr>Spectrum measurement set-up</vt:lpstr>
      <vt:lpstr>Spectrum measurements</vt:lpstr>
      <vt:lpstr>Outline</vt:lpstr>
      <vt:lpstr>Radio Frequency Quadrupole (RFQ)</vt:lpstr>
      <vt:lpstr>The Linac4 RFQ</vt:lpstr>
      <vt:lpstr>A very different structure</vt:lpstr>
      <vt:lpstr>Field distribution</vt:lpstr>
      <vt:lpstr>Local power coupling simulation</vt:lpstr>
      <vt:lpstr>Local power coupling simulation</vt:lpstr>
      <vt:lpstr>RFQ measurements</vt:lpstr>
      <vt:lpstr>RFQ conditioning (ongoing work)</vt:lpstr>
      <vt:lpstr>BD simulation</vt:lpstr>
      <vt:lpstr>From measurement to simulation</vt:lpstr>
      <vt:lpstr>What information can be obtained?</vt:lpstr>
      <vt:lpstr>Axial position</vt:lpstr>
      <vt:lpstr>Conclusions</vt:lpstr>
      <vt:lpstr>PowerPoint Presentation</vt:lpstr>
      <vt:lpstr>Hadron therapy</vt:lpstr>
      <vt:lpstr>Some pulses</vt:lpstr>
      <vt:lpstr>The S-band BTW structure</vt:lpstr>
      <vt:lpstr>Tapering</vt:lpstr>
      <vt:lpstr>BD localization: Phase method</vt:lpstr>
      <vt:lpstr>Hole size impact</vt:lpstr>
      <vt:lpstr>Local power coupling</vt:lpstr>
      <vt:lpstr>BD simulation</vt:lpstr>
      <vt:lpstr>Measurement normalization</vt:lpstr>
      <vt:lpstr>Simulation normalization</vt:lpstr>
      <vt:lpstr>Error minimization</vt:lpstr>
      <vt:lpstr>Local power coupling</vt:lpstr>
      <vt:lpstr>BD distribution RFQ1</vt:lpstr>
      <vt:lpstr>RFQ measurements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Hikmet Bursali</dc:creator>
  <cp:lastModifiedBy>Pablo Martinez Reviriego</cp:lastModifiedBy>
  <cp:revision>381</cp:revision>
  <cp:lastPrinted>2020-02-14T13:06:01Z</cp:lastPrinted>
  <dcterms:created xsi:type="dcterms:W3CDTF">2020-02-10T17:47:00Z</dcterms:created>
  <dcterms:modified xsi:type="dcterms:W3CDTF">2025-06-02T21:26:47Z</dcterms:modified>
</cp:coreProperties>
</file>