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40"/>
  </p:handoutMasterIdLst>
  <p:sldIdLst>
    <p:sldId id="2403" r:id="rId3"/>
    <p:sldId id="2462" r:id="rId5"/>
    <p:sldId id="2567" r:id="rId6"/>
    <p:sldId id="2756" r:id="rId7"/>
    <p:sldId id="2757" r:id="rId8"/>
    <p:sldId id="2758" r:id="rId9"/>
    <p:sldId id="2660" r:id="rId10"/>
    <p:sldId id="2636" r:id="rId11"/>
    <p:sldId id="2760" r:id="rId12"/>
    <p:sldId id="2696" r:id="rId13"/>
    <p:sldId id="2588" r:id="rId14"/>
    <p:sldId id="2761" r:id="rId15"/>
    <p:sldId id="2788" r:id="rId16"/>
    <p:sldId id="2762" r:id="rId17"/>
    <p:sldId id="2638" r:id="rId18"/>
    <p:sldId id="2763" r:id="rId19"/>
    <p:sldId id="2732" r:id="rId20"/>
    <p:sldId id="2727" r:id="rId21"/>
    <p:sldId id="2728" r:id="rId22"/>
    <p:sldId id="2729" r:id="rId23"/>
    <p:sldId id="2730" r:id="rId24"/>
    <p:sldId id="2764" r:id="rId25"/>
    <p:sldId id="2734" r:id="rId26"/>
    <p:sldId id="2735" r:id="rId27"/>
    <p:sldId id="2736" r:id="rId28"/>
    <p:sldId id="2737" r:id="rId29"/>
    <p:sldId id="2738" r:id="rId30"/>
    <p:sldId id="2740" r:id="rId31"/>
    <p:sldId id="2739" r:id="rId32"/>
    <p:sldId id="2741" r:id="rId33"/>
    <p:sldId id="2742" r:id="rId34"/>
    <p:sldId id="2743" r:id="rId35"/>
    <p:sldId id="2766" r:id="rId36"/>
    <p:sldId id="2767" r:id="rId37"/>
    <p:sldId id="2751" r:id="rId38"/>
    <p:sldId id="2499" r:id="rId39"/>
  </p:sldIdLst>
  <p:sldSz cx="9144000" cy="5143500" type="screen16x9"/>
  <p:notesSz cx="6648450" cy="9782175"/>
  <p:defaultTextStyle>
    <a:defPPr>
      <a:defRPr lang="zh-CN"/>
    </a:defPPr>
    <a:lvl1pPr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华文细黑" panose="0201060004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0" userDrawn="1">
          <p15:clr>
            <a:srgbClr val="A4A3A4"/>
          </p15:clr>
        </p15:guide>
        <p15:guide id="2" pos="2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953735"/>
    <a:srgbClr val="CC0000"/>
    <a:srgbClr val="00FF00"/>
    <a:srgbClr val="6600FF"/>
    <a:srgbClr val="0000CC"/>
    <a:srgbClr val="FF6699"/>
    <a:srgbClr val="FFFFCC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73" autoAdjust="0"/>
    <p:restoredTop sz="99680" autoAdjust="0"/>
  </p:normalViewPr>
  <p:slideViewPr>
    <p:cSldViewPr snapToGrid="0">
      <p:cViewPr>
        <p:scale>
          <a:sx n="150" d="100"/>
          <a:sy n="150" d="100"/>
        </p:scale>
        <p:origin x="1158" y="1230"/>
      </p:cViewPr>
      <p:guideLst>
        <p:guide orient="horz" pos="1610"/>
        <p:guide pos="2838"/>
      </p:guideLst>
    </p:cSldViewPr>
  </p:slideViewPr>
  <p:outlineViewPr>
    <p:cViewPr>
      <p:scale>
        <a:sx n="33" d="100"/>
        <a:sy n="33" d="100"/>
      </p:scale>
      <p:origin x="0" y="-41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20"/>
    </p:cViewPr>
  </p:sorterViewPr>
  <p:notesViewPr>
    <p:cSldViewPr snapToGrid="0">
      <p:cViewPr varScale="1">
        <p:scale>
          <a:sx n="80" d="100"/>
          <a:sy n="80" d="100"/>
        </p:scale>
        <p:origin x="-4068" y="-96"/>
      </p:cViewPr>
      <p:guideLst>
        <p:guide orient="horz" pos="3062"/>
        <p:guide pos="20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5EE52-ADF4-4D26-883E-20F521FEDF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765550" y="9291638"/>
            <a:ext cx="28813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08D7D-EF06-4868-B669-B78A595F3BB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3500" y="733425"/>
            <a:ext cx="6521450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67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7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spcBef>
                <a:spcPct val="0"/>
              </a:spcBef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CDB5FC6-E4AC-4964-8A9A-670351EF02E4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60C631-1A68-4F01-BD0B-63189FCBF93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60C631-1A68-4F01-BD0B-63189FCBF93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1A3DC-D1C0-4D8D-B02F-B26DEE47E32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1A3DC-D1C0-4D8D-B02F-B26DEE47E32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1A3DC-D1C0-4D8D-B02F-B26DEE47E32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1A3DC-D1C0-4D8D-B02F-B26DEE47E32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716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61A3DC-D1C0-4D8D-B02F-B26DEE47E32C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60C631-1A68-4F01-BD0B-63189FCBF93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60C631-1A68-4F01-BD0B-63189FCBF93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60C631-1A68-4F01-BD0B-63189FCBF937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image" Target="../media/image1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9"/>
          <p:cNvGraphicFramePr>
            <a:graphicFrameLocks noChangeAspect="1"/>
          </p:cNvGraphicFramePr>
          <p:nvPr/>
        </p:nvGraphicFramePr>
        <p:xfrm>
          <a:off x="0" y="21431"/>
          <a:ext cx="9144000" cy="515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39" name="Image" r:id="rId2" imgW="12928600" imgH="9715500" progId="">
                  <p:embed/>
                </p:oleObj>
              </mc:Choice>
              <mc:Fallback>
                <p:oleObj name="Image" r:id="rId2" imgW="12928600" imgH="9715500" progId="">
                  <p:embed/>
                  <p:pic>
                    <p:nvPicPr>
                      <p:cNvPr id="0" name="Picture 9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431"/>
                        <a:ext cx="9144000" cy="515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 userDrawn="1"/>
        </p:nvSpPr>
        <p:spPr bwMode="auto">
          <a:xfrm>
            <a:off x="0" y="11"/>
            <a:ext cx="9144000" cy="957941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9705" indent="-179705">
              <a:buFont typeface="Arial" panose="020B0604020202020204" pitchFamily="34" charset="0"/>
              <a:buChar char="•"/>
              <a:defRPr sz="2400"/>
            </a:lvl1pPr>
            <a:lvl2pPr>
              <a:buNone/>
              <a:defRPr sz="2000"/>
            </a:lvl2pPr>
            <a:lvl3pPr>
              <a:defRPr sz="2000"/>
            </a:lvl3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 userDrawn="1"/>
        </p:nvSpPr>
        <p:spPr bwMode="auto">
          <a:xfrm>
            <a:off x="329500" y="4258163"/>
            <a:ext cx="1245600" cy="917079"/>
          </a:xfrm>
          <a:prstGeom prst="triangle">
            <a:avLst/>
          </a:prstGeom>
          <a:solidFill>
            <a:schemeClr val="bg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0" y="4701612"/>
            <a:ext cx="864000" cy="461665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  <p:sp>
        <p:nvSpPr>
          <p:cNvPr id="6" name="等腰三角形 5"/>
          <p:cNvSpPr/>
          <p:nvPr userDrawn="1"/>
        </p:nvSpPr>
        <p:spPr bwMode="auto">
          <a:xfrm>
            <a:off x="7498650" y="4238398"/>
            <a:ext cx="1245600" cy="917079"/>
          </a:xfrm>
          <a:prstGeom prst="triangle">
            <a:avLst/>
          </a:prstGeom>
          <a:solidFill>
            <a:schemeClr val="bg1"/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8280000" y="4681847"/>
            <a:ext cx="864000" cy="461665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  <p:pic>
        <p:nvPicPr>
          <p:cNvPr id="8" name="图片 7" descr="九所新LOGO0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51" y="4792009"/>
            <a:ext cx="914400" cy="351503"/>
          </a:xfrm>
          <a:prstGeom prst="rect">
            <a:avLst/>
          </a:prstGeom>
        </p:spPr>
      </p:pic>
      <p:pic>
        <p:nvPicPr>
          <p:cNvPr id="9" name="图片 8" descr="标志与中英文全称模式组合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33113" y="4764468"/>
            <a:ext cx="1025149" cy="353632"/>
          </a:xfrm>
          <a:prstGeom prst="rect">
            <a:avLst/>
          </a:prstGeom>
        </p:spPr>
      </p:pic>
      <p:grpSp>
        <p:nvGrpSpPr>
          <p:cNvPr id="17" name="组合 16"/>
          <p:cNvGrpSpPr/>
          <p:nvPr userDrawn="1"/>
        </p:nvGrpSpPr>
        <p:grpSpPr>
          <a:xfrm>
            <a:off x="6350" y="4780203"/>
            <a:ext cx="1631952" cy="445859"/>
            <a:chOff x="12700" y="4780191"/>
            <a:chExt cx="1631952" cy="445859"/>
          </a:xfrm>
        </p:grpSpPr>
        <p:cxnSp>
          <p:nvCxnSpPr>
            <p:cNvPr id="11" name="直接连接符 10"/>
            <p:cNvCxnSpPr/>
            <p:nvPr userDrawn="1"/>
          </p:nvCxnSpPr>
          <p:spPr bwMode="auto">
            <a:xfrm flipV="1">
              <a:off x="12700" y="4780191"/>
              <a:ext cx="1317600" cy="1359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接连接符 14"/>
            <p:cNvCxnSpPr/>
            <p:nvPr userDrawn="1"/>
          </p:nvCxnSpPr>
          <p:spPr bwMode="auto">
            <a:xfrm rot="16200000" flipH="1">
              <a:off x="1263652" y="4845051"/>
              <a:ext cx="444499" cy="317500"/>
            </a:xfrm>
            <a:prstGeom prst="line">
              <a:avLst/>
            </a:prstGeom>
            <a:solidFill>
              <a:schemeClr val="bg1"/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9" name="直接连接符 18"/>
          <p:cNvCxnSpPr/>
          <p:nvPr userDrawn="1"/>
        </p:nvCxnSpPr>
        <p:spPr bwMode="auto">
          <a:xfrm flipH="1" flipV="1">
            <a:off x="7766052" y="4723043"/>
            <a:ext cx="1620000" cy="1359"/>
          </a:xfrm>
          <a:prstGeom prst="line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接连接符 19"/>
          <p:cNvCxnSpPr/>
          <p:nvPr userDrawn="1"/>
        </p:nvCxnSpPr>
        <p:spPr bwMode="auto">
          <a:xfrm rot="5400000">
            <a:off x="7396075" y="4795944"/>
            <a:ext cx="444499" cy="301439"/>
          </a:xfrm>
          <a:prstGeom prst="line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矩形 13"/>
          <p:cNvSpPr/>
          <p:nvPr userDrawn="1"/>
        </p:nvSpPr>
        <p:spPr bwMode="auto">
          <a:xfrm>
            <a:off x="-1" y="4124124"/>
            <a:ext cx="9144001" cy="103803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细黑" panose="0201060004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55A0F-8BEF-440B-AFE2-532A0AA4974E}" type="datetime1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5E191-2F08-448C-942F-49C344445B15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hangingPunct="0"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hangingPunct="0"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hangingPunct="0">
              <a:defRPr>
                <a:latin typeface="Trebuchet MS" panose="020B0603020202020204" pitchFamily="34" charset="0"/>
              </a:defRPr>
            </a:lvl1pPr>
          </a:lstStyle>
          <a:p>
            <a:fld id="{AE983251-E63C-4B1E-91A4-25D91FA86BA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9"/>
          <p:cNvGraphicFramePr>
            <a:graphicFrameLocks noChangeAspect="1"/>
          </p:cNvGraphicFramePr>
          <p:nvPr/>
        </p:nvGraphicFramePr>
        <p:xfrm>
          <a:off x="0" y="1"/>
          <a:ext cx="9144000" cy="515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3180" name="Image" r:id="rId6" imgW="12954000" imgH="9740900" progId="">
                  <p:embed/>
                </p:oleObj>
              </mc:Choice>
              <mc:Fallback>
                <p:oleObj name="Image" r:id="rId6" imgW="12954000" imgH="9740900" progId="">
                  <p:embed/>
                  <p:pic>
                    <p:nvPicPr>
                      <p:cNvPr id="0" name="Picture 9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9144000" cy="515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999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4338" name="Rectangle 18"/>
          <p:cNvSpPr>
            <a:spLocks noChangeArrowheads="1"/>
          </p:cNvSpPr>
          <p:nvPr/>
        </p:nvSpPr>
        <p:spPr bwMode="auto">
          <a:xfrm>
            <a:off x="0" y="281000"/>
            <a:ext cx="184730" cy="461665"/>
          </a:xfrm>
          <a:prstGeom prst="rect">
            <a:avLst/>
          </a:prstGeom>
          <a:solidFill>
            <a:schemeClr val="bg1"/>
          </a:solidFill>
          <a:ln w="38100" algn="ctr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pic>
        <p:nvPicPr>
          <p:cNvPr id="1031" name="图片 1" descr="上边框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357188" y="481229"/>
            <a:ext cx="9858376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461"/>
            <a:ext cx="8229600" cy="4893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8702374" y="0"/>
            <a:ext cx="441649" cy="285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82DCD7B-2227-4C6B-A748-DB1BE11DBC6F}" type="slidenum">
              <a:rPr kumimoji="0" lang="en-US" altLang="zh-CN" sz="16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华文细黑" panose="02010600040101010101" pitchFamily="2" charset="-122"/>
                <a:cs typeface="+mn-cs"/>
              </a:rPr>
            </a:fld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华文细黑" panose="02010600040101010101" pitchFamily="2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156429"/>
            <a:ext cx="91440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2853" y="709128"/>
            <a:ext cx="8677469" cy="38854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ü"/>
        <a:defRPr sz="2000">
          <a:solidFill>
            <a:schemeClr val="tx1"/>
          </a:solidFill>
          <a:latin typeface="+mn-lt"/>
          <a:ea typeface="楷体_GB2312" pitchFamily="49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ea typeface="楷体_GB2312" pitchFamily="49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楷体_GB2312" pitchFamily="49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楷体_GB2312" pitchFamily="49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楷体_GB2312" pitchFamily="49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楷体_GB2312" pitchFamily="49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楷体_GB2312" pitchFamily="49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emf"/><Relationship Id="rId1" Type="http://schemas.openxmlformats.org/officeDocument/2006/relationships/image" Target="../media/image31.GI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3" Type="http://schemas.openxmlformats.org/officeDocument/2006/relationships/image" Target="../media/image13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5.emf"/><Relationship Id="rId4" Type="http://schemas.openxmlformats.org/officeDocument/2006/relationships/image" Target="../media/image74.emf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84.png"/><Relationship Id="rId8" Type="http://schemas.openxmlformats.org/officeDocument/2006/relationships/image" Target="../media/image83.png"/><Relationship Id="rId7" Type="http://schemas.openxmlformats.org/officeDocument/2006/relationships/image" Target="../media/image82.png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jpeg"/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1.jpeg"/><Relationship Id="rId8" Type="http://schemas.openxmlformats.org/officeDocument/2006/relationships/image" Target="../media/image90.jpeg"/><Relationship Id="rId7" Type="http://schemas.openxmlformats.org/officeDocument/2006/relationships/image" Target="../media/image89.jpeg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79.jpeg"/><Relationship Id="rId3" Type="http://schemas.openxmlformats.org/officeDocument/2006/relationships/image" Target="../media/image86.jpeg"/><Relationship Id="rId2" Type="http://schemas.openxmlformats.org/officeDocument/2006/relationships/image" Target="../media/image77.jpeg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94.png"/><Relationship Id="rId11" Type="http://schemas.openxmlformats.org/officeDocument/2006/relationships/image" Target="../media/image93.png"/><Relationship Id="rId10" Type="http://schemas.openxmlformats.org/officeDocument/2006/relationships/image" Target="../media/image92.png"/><Relationship Id="rId1" Type="http://schemas.openxmlformats.org/officeDocument/2006/relationships/image" Target="../media/image85.pn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9.png"/><Relationship Id="rId1" Type="http://schemas.openxmlformats.org/officeDocument/2006/relationships/image" Target="../media/image98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1" Type="http://schemas.openxmlformats.org/officeDocument/2006/relationships/image" Target="../media/image100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3.png"/><Relationship Id="rId1" Type="http://schemas.openxmlformats.org/officeDocument/2006/relationships/image" Target="../media/image102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image" Target="../media/image10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emf"/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23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九所新LOGO02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63125" y="88221"/>
            <a:ext cx="3622732" cy="1392609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644396" y="3368040"/>
            <a:ext cx="5646420" cy="711113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Tx/>
              <a:buSzTx/>
              <a:defRPr/>
            </a:pPr>
            <a:endParaRPr kumimoji="0" lang="zh-CN" altLang="zh-CN" sz="2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n-ea"/>
              <a:cs typeface="Arial Unicode MS" panose="020B0604020202020204" pitchFamily="34" charset="-122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91146" y="1353704"/>
            <a:ext cx="8361844" cy="136941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2" charset="-122"/>
                <a:cs typeface="Times New Roman" panose="02020603050405020304" pitchFamily="18" charset="0"/>
              </a:rPr>
              <a:t>Three-dimension hybrid simulation on plasma jet formation</a:t>
            </a:r>
            <a:r>
              <a:rPr lang="en-US" altLang="zh-CN" sz="2800" dirty="0">
                <a:solidFill>
                  <a:srgbClr val="0000FF"/>
                </a:solidFill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2" charset="-122"/>
                <a:cs typeface="Times New Roman" panose="02020603050405020304" pitchFamily="18" charset="0"/>
              </a:rPr>
              <a:t>in Zirconium-Deuterium multi-component vacuum arc</a:t>
            </a:r>
            <a:r>
              <a:rPr lang="en-US" altLang="zh-CN" sz="2800" dirty="0">
                <a:solidFill>
                  <a:srgbClr val="0000FF"/>
                </a:solidFill>
                <a:ea typeface="黑体" panose="0201060906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800" dirty="0">
                <a:solidFill>
                  <a:srgbClr val="0000FF"/>
                </a:solidFill>
                <a:ea typeface="黑体" panose="02010609060101010101" pitchFamily="2" charset="-122"/>
                <a:cs typeface="Times New Roman" panose="02020603050405020304" pitchFamily="18" charset="0"/>
              </a:rPr>
              <a:t>discharge</a:t>
            </a:r>
            <a:endParaRPr lang="zh-CN" altLang="en-US" sz="2800" dirty="0">
              <a:solidFill>
                <a:srgbClr val="0000FF"/>
              </a:solidFill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 descr="AisinoDzqzPicSmall,公开,无,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700" cy="127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" name="矩形 1"/>
          <p:cNvSpPr/>
          <p:nvPr/>
        </p:nvSpPr>
        <p:spPr>
          <a:xfrm>
            <a:off x="859790" y="2832735"/>
            <a:ext cx="7296785" cy="1906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  <a:buClr>
                <a:srgbClr val="953735"/>
              </a:buClr>
              <a:buSzPct val="95000"/>
              <a:tabLst>
                <a:tab pos="266700" algn="l"/>
              </a:tabLst>
              <a:defRPr/>
            </a:pPr>
            <a:r>
              <a:rPr lang="en-US" altLang="zh-CN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Wei Yang, Qiang Sun, Mengmeng Song, Qianhong Zhou</a:t>
            </a:r>
            <a:endParaRPr lang="en-US" altLang="zh-CN" sz="20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10000"/>
              </a:lnSpc>
              <a:buClr>
                <a:srgbClr val="953735"/>
              </a:buClr>
              <a:buSzPct val="95000"/>
              <a:tabLst>
                <a:tab pos="266700" algn="l"/>
              </a:tabLst>
              <a:defRPr/>
            </a:pPr>
            <a:r>
              <a:rPr lang="en-US" altLang="zh-CN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yangwei861212@126.com</a:t>
            </a:r>
            <a:endParaRPr lang="en-US" altLang="zh-CN" sz="20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10000"/>
              </a:lnSpc>
              <a:buClr>
                <a:srgbClr val="953735"/>
              </a:buClr>
              <a:buSzPct val="95000"/>
              <a:tabLst>
                <a:tab pos="266700" algn="l"/>
              </a:tabLst>
              <a:defRPr/>
            </a:pPr>
            <a:r>
              <a:rPr lang="en-US" altLang="zh-CN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Institute of Applied Physics and Computational Mathematics</a:t>
            </a:r>
            <a:r>
              <a:rPr lang="zh-CN" altLang="en-US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en-US" altLang="zh-CN" sz="20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0" hangingPunct="0">
              <a:lnSpc>
                <a:spcPct val="110000"/>
              </a:lnSpc>
              <a:buClr>
                <a:srgbClr val="953735"/>
              </a:buClr>
              <a:buSzPct val="95000"/>
              <a:tabLst>
                <a:tab pos="266700" algn="l"/>
              </a:tabLst>
              <a:defRPr/>
            </a:pPr>
            <a:r>
              <a:rPr lang="zh-CN" altLang="en-US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025.06 </a:t>
            </a:r>
            <a:endParaRPr lang="zh-CN" altLang="zh-CN" sz="20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0325" y="278130"/>
            <a:ext cx="385635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2000"/>
              <a:t>12th International Workshop on the Mechanisms of Vacuum Arcs (MeVArc 2025)</a:t>
            </a:r>
            <a:endParaRPr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34010" y="147320"/>
            <a:ext cx="9726930" cy="489585"/>
          </a:xfrm>
        </p:spPr>
        <p:txBody>
          <a:bodyPr/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Fully kinetic 2D modeling on short-gap vacuum breakdown</a:t>
            </a:r>
            <a:r>
              <a:rPr lang="en-US" altLang="zh-CN" b="1" kern="1200" dirty="0" smtClean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b="1" kern="1200" dirty="0" smtClean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8948" y="4836795"/>
            <a:ext cx="8206105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zh-CN" altLang="en-US" sz="1400" b="0" dirty="0">
                <a:sym typeface="+mn-ea"/>
              </a:rPr>
              <a:t>Wei Yang, Qianhong Zhou </a:t>
            </a:r>
            <a:r>
              <a:rPr lang="en-US" altLang="zh-CN" sz="1400" b="0" i="1" dirty="0" smtClean="0">
                <a:sym typeface="+mn-ea"/>
              </a:rPr>
              <a:t>... </a:t>
            </a:r>
            <a:r>
              <a:rPr sz="1400" b="0" i="1" dirty="0">
                <a:sym typeface="+mn-ea"/>
              </a:rPr>
              <a:t>J. Appl. Phys. </a:t>
            </a:r>
            <a:r>
              <a:rPr sz="1400" dirty="0">
                <a:sym typeface="+mn-ea"/>
              </a:rPr>
              <a:t>126</a:t>
            </a:r>
            <a:r>
              <a:rPr sz="1400" b="0" dirty="0">
                <a:sym typeface="+mn-ea"/>
              </a:rPr>
              <a:t>, 243303 (2019);</a:t>
            </a:r>
            <a:r>
              <a:rPr lang="zh-CN" altLang="en-US" sz="1400" b="0" dirty="0">
                <a:sym typeface="+mn-ea"/>
              </a:rPr>
              <a:t>Wei Yang,  </a:t>
            </a:r>
            <a:r>
              <a:rPr lang="en-US" altLang="zh-CN" sz="1400" b="0" i="1" dirty="0" smtClean="0">
                <a:sym typeface="+mn-ea"/>
              </a:rPr>
              <a:t>... </a:t>
            </a:r>
            <a:r>
              <a:rPr sz="1400" b="0" i="1" dirty="0">
                <a:sym typeface="+mn-ea"/>
              </a:rPr>
              <a:t>J. Appl. Phys. </a:t>
            </a:r>
            <a:r>
              <a:rPr sz="1400" dirty="0">
                <a:sym typeface="+mn-ea"/>
              </a:rPr>
              <a:t>128</a:t>
            </a:r>
            <a:r>
              <a:rPr sz="1400" b="0" dirty="0">
                <a:sym typeface="+mn-ea"/>
              </a:rPr>
              <a:t>, 060905 (2020)</a:t>
            </a:r>
            <a:endParaRPr sz="1400" b="0" dirty="0"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140" y="1605280"/>
            <a:ext cx="3132000" cy="25763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370" y="1528445"/>
            <a:ext cx="4824000" cy="2879825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133350" y="665480"/>
            <a:ext cx="8941435" cy="81597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342900" lvl="1" indent="-342900" algn="l" defTabSz="622300" eaLnBrk="1" latinLnBrk="0" hangingPunct="1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Previously, a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2D r-z geometry electrostatic (ES) PIC-DSMC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fully kinetic model is used to simulate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micro-meters scale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 short-gap vacuum breakdown.  </a:t>
            </a:r>
            <a:endParaRPr lang="en-US" altLang="zh-CN" sz="2000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-84052" y="4291173"/>
            <a:ext cx="4032448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The computing cycle of PIC-DSMC simulation at each time step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13983" y="4338163"/>
            <a:ext cx="4032448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Cu</a:t>
            </a:r>
            <a:r>
              <a:rPr lang="en-US" altLang="zh-CN" sz="1600" b="1" baseline="30000">
                <a:solidFill>
                  <a:srgbClr val="0000FF"/>
                </a:solidFill>
              </a:rPr>
              <a:t>+</a:t>
            </a:r>
            <a:r>
              <a:rPr lang="en-US" altLang="zh-CN" sz="1600" b="1">
                <a:solidFill>
                  <a:srgbClr val="0000FF"/>
                </a:solidFill>
              </a:rPr>
              <a:t> density distribution at different times during the short-gap vacuum breakdown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189865" y="738505"/>
            <a:ext cx="4255135" cy="61976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Time-saving technique</a:t>
            </a:r>
            <a:r>
              <a:rPr lang="zh-CN" altLang="en-US" sz="16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effective cross-section method for Coulomb collision</a:t>
            </a:r>
            <a:endParaRPr lang="en-US" altLang="zh-CN" sz="1400" b="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13030" y="124460"/>
            <a:ext cx="9194800" cy="48958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1D3V spherical PIC-DSMC method: time-saving technique</a:t>
            </a:r>
            <a:endParaRPr 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543" y="4831080"/>
            <a:ext cx="8844915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en-US" sz="1400" b="0" dirty="0">
                <a:sym typeface="+mn-ea"/>
              </a:rPr>
              <a:t>Song et al., </a:t>
            </a:r>
            <a:r>
              <a:rPr sz="1400" b="0" i="1" dirty="0">
                <a:sym typeface="+mn-ea"/>
              </a:rPr>
              <a:t>High Power Laser and Particle Beams</a:t>
            </a:r>
            <a:r>
              <a:rPr sz="1400" b="0" dirty="0">
                <a:sym typeface="+mn-ea"/>
              </a:rPr>
              <a:t>, 2021, </a:t>
            </a:r>
            <a:r>
              <a:rPr sz="1400" dirty="0">
                <a:sym typeface="+mn-ea"/>
              </a:rPr>
              <a:t>33</a:t>
            </a:r>
            <a:r>
              <a:rPr sz="1400" b="0" dirty="0">
                <a:sym typeface="+mn-ea"/>
              </a:rPr>
              <a:t>: 034004</a:t>
            </a:r>
            <a:r>
              <a:rPr lang="en-US" sz="1400" b="0" dirty="0">
                <a:sym typeface="+mn-ea"/>
              </a:rPr>
              <a:t>; </a:t>
            </a:r>
            <a:r>
              <a:rPr sz="1400" b="0" i="1" dirty="0">
                <a:sym typeface="+mn-ea"/>
              </a:rPr>
              <a:t>Computer Physics Communications</a:t>
            </a:r>
            <a:r>
              <a:rPr sz="1400" b="0" dirty="0">
                <a:sym typeface="+mn-ea"/>
              </a:rPr>
              <a:t>. under review </a:t>
            </a:r>
            <a:endParaRPr sz="1400" b="0" dirty="0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615" y="2329180"/>
            <a:ext cx="2160000" cy="190421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930" y="2308225"/>
            <a:ext cx="2160000" cy="196243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455" y="2360930"/>
            <a:ext cx="4320000" cy="1925911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4760595" y="724535"/>
            <a:ext cx="4321175" cy="59880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Time-saving technique</a:t>
            </a:r>
            <a:r>
              <a:rPr lang="zh-CN" altLang="en-US" sz="16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1D 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spherical 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momentum-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con</a:t>
            </a:r>
            <a:r>
              <a:rPr lang="en-US" altLang="zh-CN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serving </a:t>
            </a:r>
            <a:r>
              <a:rPr lang="en-US" altLang="zh-CN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implicit PIC scheme </a:t>
            </a:r>
            <a:endParaRPr lang="en-US" altLang="zh-CN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" y="1580515"/>
            <a:ext cx="3600000" cy="340851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189633" y="4286728"/>
            <a:ext cx="4032448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comparison with traditional TA and Nanbu method: accuracy and improved efficiency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53940" y="4298315"/>
            <a:ext cx="4147185" cy="58356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Implicit scheme with larger spatial and time steps compared with explicit scheme: 1dr1dt 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3325" y="1414145"/>
            <a:ext cx="3816000" cy="856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189865" y="738505"/>
            <a:ext cx="8743950" cy="61976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1D spherical PIC-DSMC method was used to study ion acceleration in vacuum spark and arcs, VA plasmas of composite cathode in longer gaps (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~100 microns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endParaRPr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13030" y="68580"/>
            <a:ext cx="9194800" cy="48958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1D spherical PIC-DSMC simul</a:t>
            </a: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tion on plasma expansion</a:t>
            </a:r>
            <a:endParaRPr 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2515" y="4513580"/>
            <a:ext cx="6885940" cy="629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 eaLnBrk="1" latinLnBrk="0" hangingPunct="1">
              <a:spcBef>
                <a:spcPts val="0"/>
              </a:spcBef>
            </a:pPr>
            <a:r>
              <a:rPr lang="en-US" sz="1400" b="0" dirty="0">
                <a:sym typeface="+mn-ea"/>
              </a:rPr>
              <a:t>Song et al., </a:t>
            </a:r>
            <a:r>
              <a:rPr sz="1400" b="0" dirty="0">
                <a:sym typeface="+mn-ea"/>
              </a:rPr>
              <a:t> </a:t>
            </a:r>
            <a:r>
              <a:rPr sz="1400" b="0" i="1" dirty="0">
                <a:sym typeface="+mn-ea"/>
              </a:rPr>
              <a:t>Phys Plasmas.</a:t>
            </a:r>
            <a:r>
              <a:rPr sz="1400" b="0" dirty="0">
                <a:sym typeface="+mn-ea"/>
              </a:rPr>
              <a:t> </a:t>
            </a:r>
            <a:r>
              <a:rPr sz="1400" dirty="0">
                <a:sym typeface="+mn-ea"/>
              </a:rPr>
              <a:t>32</a:t>
            </a:r>
            <a:r>
              <a:rPr sz="1400" b="0" dirty="0">
                <a:sym typeface="+mn-ea"/>
              </a:rPr>
              <a:t>, 023506, 2025; </a:t>
            </a:r>
            <a:r>
              <a:rPr sz="1400" b="0" i="1" dirty="0">
                <a:sym typeface="+mn-ea"/>
              </a:rPr>
              <a:t>J</a:t>
            </a:r>
            <a:r>
              <a:rPr lang="en-US" sz="1400" b="0" i="1" dirty="0">
                <a:sym typeface="+mn-ea"/>
              </a:rPr>
              <a:t> </a:t>
            </a:r>
            <a:r>
              <a:rPr sz="1400" b="0" i="1" dirty="0">
                <a:sym typeface="+mn-ea"/>
              </a:rPr>
              <a:t>Phys D: Appl Phys</a:t>
            </a:r>
            <a:r>
              <a:rPr sz="1400" b="0" dirty="0">
                <a:sym typeface="+mn-ea"/>
              </a:rPr>
              <a:t>,</a:t>
            </a:r>
            <a:r>
              <a:rPr sz="1400" dirty="0">
                <a:sym typeface="+mn-ea"/>
              </a:rPr>
              <a:t> 57</a:t>
            </a:r>
            <a:r>
              <a:rPr sz="1400" b="0" dirty="0">
                <a:sym typeface="+mn-ea"/>
              </a:rPr>
              <a:t>, 315207, 2024</a:t>
            </a:r>
            <a:endParaRPr sz="1400" b="0" dirty="0">
              <a:sym typeface="+mn-ea"/>
            </a:endParaRPr>
          </a:p>
          <a:p>
            <a:pPr algn="ctr"/>
            <a:r>
              <a:rPr sz="1400" b="0" i="1" dirty="0">
                <a:sym typeface="+mn-ea"/>
              </a:rPr>
              <a:t>Plasma Source Sci Technol</a:t>
            </a:r>
            <a:r>
              <a:rPr sz="1400" b="0" dirty="0">
                <a:sym typeface="+mn-ea"/>
              </a:rPr>
              <a:t>, </a:t>
            </a:r>
            <a:r>
              <a:rPr sz="1400" dirty="0">
                <a:sym typeface="+mn-ea"/>
              </a:rPr>
              <a:t>33</a:t>
            </a:r>
            <a:r>
              <a:rPr sz="1400" b="0" dirty="0">
                <a:sym typeface="+mn-ea"/>
              </a:rPr>
              <a:t>, 105009, 2024;  </a:t>
            </a:r>
            <a:r>
              <a:rPr sz="1400" b="0" i="1" dirty="0">
                <a:sym typeface="+mn-ea"/>
              </a:rPr>
              <a:t>Plasma Source Sci Technol</a:t>
            </a:r>
            <a:r>
              <a:rPr sz="1400" b="0" dirty="0">
                <a:sym typeface="+mn-ea"/>
              </a:rPr>
              <a:t>,</a:t>
            </a:r>
            <a:r>
              <a:rPr lang="en-US" sz="1400" b="0" dirty="0">
                <a:sym typeface="+mn-ea"/>
              </a:rPr>
              <a:t> </a:t>
            </a:r>
            <a:r>
              <a:rPr sz="1400" dirty="0">
                <a:sym typeface="+mn-ea"/>
              </a:rPr>
              <a:t>32</a:t>
            </a:r>
            <a:r>
              <a:rPr sz="1400" b="0" dirty="0">
                <a:sym typeface="+mn-ea"/>
              </a:rPr>
              <a:t>, 095002, 2023</a:t>
            </a:r>
            <a:r>
              <a:rPr sz="1400" dirty="0">
                <a:sym typeface="+mn-ea"/>
              </a:rPr>
              <a:t> </a:t>
            </a:r>
            <a:endParaRPr sz="1400" dirty="0">
              <a:sym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574943" y="4176238"/>
            <a:ext cx="4032448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Phase-space plot showing ion acceleration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2325" y="1455420"/>
            <a:ext cx="3449955" cy="24218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178935"/>
            <a:ext cx="4411980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plasma expansion in quasi-spherical geometry 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" y="1455420"/>
            <a:ext cx="2880000" cy="2723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200025" y="633730"/>
            <a:ext cx="8743950" cy="105283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directed velocity of light and heavy ions is quite close. However,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light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ions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show higher thermal velocity. These effects make the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expansion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D ions more isotropically in broad area (thermal energy-&gt;kinetic energy),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but is not affordable in PIC simulation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(mm-scale)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13030" y="68580"/>
            <a:ext cx="9194800" cy="48958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Insights from 1D3V PIC simulation</a:t>
            </a:r>
            <a:endParaRPr 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22170" y="4817745"/>
            <a:ext cx="5681345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eaLnBrk="1" latinLnBrk="0" hangingPunct="1">
              <a:spcBef>
                <a:spcPts val="0"/>
              </a:spcBef>
            </a:pPr>
            <a:r>
              <a:rPr lang="en-US" sz="1400" b="0" dirty="0">
                <a:sym typeface="+mn-ea"/>
              </a:rPr>
              <a:t>M Song, Q Sun, W Yang et al., </a:t>
            </a:r>
            <a:r>
              <a:rPr sz="1400" b="0" dirty="0">
                <a:sym typeface="+mn-ea"/>
              </a:rPr>
              <a:t> </a:t>
            </a:r>
            <a:r>
              <a:rPr sz="1400" b="0" i="1" dirty="0">
                <a:sym typeface="+mn-ea"/>
              </a:rPr>
              <a:t>Plasma Source Sci Technol</a:t>
            </a:r>
            <a:r>
              <a:rPr lang="en-US" sz="1400" b="0" i="1" dirty="0">
                <a:sym typeface="+mn-ea"/>
              </a:rPr>
              <a:t> </a:t>
            </a:r>
            <a:r>
              <a:rPr sz="1400" dirty="0">
                <a:sym typeface="+mn-ea"/>
              </a:rPr>
              <a:t>33</a:t>
            </a:r>
            <a:r>
              <a:rPr sz="1400" b="0" dirty="0">
                <a:sym typeface="+mn-ea"/>
              </a:rPr>
              <a:t>, 075004, 2024</a:t>
            </a:r>
            <a:endParaRPr sz="1400" dirty="0">
              <a:sym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43523" y="4488023"/>
            <a:ext cx="4032448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>
                <a:solidFill>
                  <a:srgbClr val="0000FF"/>
                </a:solidFill>
              </a:rPr>
              <a:t>Ion velocity distribution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7985" y="4312920"/>
            <a:ext cx="3813175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ctr" eaLnBrk="1" latinLnBrk="0" hangingPunct="1">
              <a:spcBef>
                <a:spcPts val="0"/>
              </a:spcBef>
            </a:pPr>
            <a:r>
              <a:rPr lang="en-US" altLang="zh-CN" sz="1600" b="1">
                <a:solidFill>
                  <a:srgbClr val="0000FF"/>
                </a:solidFill>
              </a:rPr>
              <a:t> The directed velocity of ions (solid line) as well as potential distribution (</a:t>
            </a:r>
            <a:r>
              <a:rPr lang="en-US" altLang="zh-CN" sz="1600" b="1">
                <a:solidFill>
                  <a:srgbClr val="FF0000"/>
                </a:solidFill>
              </a:rPr>
              <a:t>red dash</a:t>
            </a:r>
            <a:r>
              <a:rPr lang="en-US" altLang="zh-CN" sz="1600" b="1">
                <a:solidFill>
                  <a:srgbClr val="0000FF"/>
                </a:solidFill>
              </a:rPr>
              <a:t>) </a:t>
            </a:r>
            <a:endParaRPr lang="en-US" altLang="zh-CN" sz="1600" b="1">
              <a:solidFill>
                <a:srgbClr val="0000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1035" y="1686560"/>
            <a:ext cx="3416300" cy="2717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530" y="1686560"/>
            <a:ext cx="3060000" cy="2835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4"/>
          <p:cNvSpPr>
            <a:spLocks noChangeArrowheads="1"/>
          </p:cNvSpPr>
          <p:nvPr/>
        </p:nvSpPr>
        <p:spPr bwMode="auto">
          <a:xfrm>
            <a:off x="2717001" y="1033451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indent="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Introduction: vacuum arcs of composite electrode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44"/>
          <p:cNvSpPr>
            <a:spLocks noChangeArrowheads="1"/>
          </p:cNvSpPr>
          <p:nvPr/>
        </p:nvSpPr>
        <p:spPr bwMode="auto">
          <a:xfrm>
            <a:off x="2697947" y="2600643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algn="l"/>
            <a:r>
              <a:rPr lang="en-US" altLang="zh-CN" sz="1600" dirty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multi-component fluid simulation</a:t>
            </a:r>
            <a:endParaRPr lang="en-US" altLang="zh-CN" sz="16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44"/>
          <p:cNvSpPr>
            <a:spLocks noChangeArrowheads="1"/>
          </p:cNvSpPr>
          <p:nvPr/>
        </p:nvSpPr>
        <p:spPr bwMode="auto">
          <a:xfrm>
            <a:off x="2697947" y="3386455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Recent 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esults  of three-dimension hybrid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1764500" y="1057264"/>
            <a:ext cx="812800" cy="519112"/>
            <a:chOff x="857222" y="1881113"/>
            <a:chExt cx="740668" cy="619193"/>
          </a:xfrm>
        </p:grpSpPr>
        <p:grpSp>
          <p:nvGrpSpPr>
            <p:cNvPr id="3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 bwMode="auto">
          <a:xfrm>
            <a:off x="1761321" y="2623662"/>
            <a:ext cx="781050" cy="519113"/>
            <a:chOff x="857222" y="1881113"/>
            <a:chExt cx="740668" cy="619193"/>
          </a:xfrm>
        </p:grpSpPr>
        <p:grpSp>
          <p:nvGrpSpPr>
            <p:cNvPr id="8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3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III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4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5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2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5"/>
          <p:cNvGrpSpPr/>
          <p:nvPr/>
        </p:nvGrpSpPr>
        <p:grpSpPr bwMode="auto">
          <a:xfrm>
            <a:off x="1762115" y="3403918"/>
            <a:ext cx="779462" cy="520700"/>
            <a:chOff x="857222" y="1881113"/>
            <a:chExt cx="740668" cy="619193"/>
          </a:xfrm>
        </p:grpSpPr>
        <p:grpSp>
          <p:nvGrpSpPr>
            <p:cNvPr id="10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3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3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8" name="Rectangle 2"/>
          <p:cNvSpPr>
            <a:spLocks noGrp="1"/>
          </p:cNvSpPr>
          <p:nvPr>
            <p:ph type="title" idx="4294967295"/>
          </p:nvPr>
        </p:nvSpPr>
        <p:spPr>
          <a:xfrm>
            <a:off x="1846684" y="81255"/>
            <a:ext cx="5472112" cy="476250"/>
          </a:xfrm>
        </p:spPr>
        <p:txBody>
          <a:bodyPr/>
          <a:lstStyle/>
          <a:p>
            <a:pPr algn="ctr"/>
            <a:r>
              <a:rPr lang="en-US" altLang="zh-CN" sz="4000" b="1" dirty="0" smtClean="0">
                <a:solidFill>
                  <a:srgbClr val="9537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altLang="zh-CN" sz="4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144"/>
          <p:cNvSpPr>
            <a:spLocks noChangeArrowheads="1"/>
          </p:cNvSpPr>
          <p:nvPr/>
        </p:nvSpPr>
        <p:spPr bwMode="auto">
          <a:xfrm>
            <a:off x="2697947" y="1786392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Insights from PIC-DSMC simulations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761321" y="1809411"/>
            <a:ext cx="781050" cy="519113"/>
            <a:chOff x="857222" y="1881113"/>
            <a:chExt cx="740668" cy="619193"/>
          </a:xfrm>
        </p:grpSpPr>
        <p:grpSp>
          <p:nvGrpSpPr>
            <p:cNvPr id="12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AutoShape 144"/>
          <p:cNvSpPr>
            <a:spLocks noChangeArrowheads="1"/>
          </p:cNvSpPr>
          <p:nvPr/>
        </p:nvSpPr>
        <p:spPr bwMode="auto">
          <a:xfrm>
            <a:off x="2671277" y="4149090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Conclusions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grpSp>
        <p:nvGrpSpPr>
          <p:cNvPr id="14" name="组合 35"/>
          <p:cNvGrpSpPr/>
          <p:nvPr/>
        </p:nvGrpSpPr>
        <p:grpSpPr bwMode="auto">
          <a:xfrm>
            <a:off x="1735445" y="4166553"/>
            <a:ext cx="779462" cy="520700"/>
            <a:chOff x="857222" y="1881113"/>
            <a:chExt cx="740668" cy="619193"/>
          </a:xfrm>
        </p:grpSpPr>
        <p:grpSp>
          <p:nvGrpSpPr>
            <p:cNvPr id="15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11150" y="52070"/>
            <a:ext cx="9484360" cy="48958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domain, assumptions and BCs of fluid model  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84630" y="4852035"/>
            <a:ext cx="5392420" cy="291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zh-CN" sz="1300" b="0" dirty="0" smtClean="0"/>
              <a:t>Q. Sun, W. Yang,  Q. </a:t>
            </a:r>
            <a:r>
              <a:rPr lang="en-US" altLang="zh-CN" sz="1300" b="0" dirty="0"/>
              <a:t>Zhou*,</a:t>
            </a:r>
            <a:r>
              <a:rPr lang="en-US" altLang="zh-CN" sz="1300" b="0" i="1" dirty="0"/>
              <a:t> </a:t>
            </a:r>
            <a:r>
              <a:rPr lang="en-US" altLang="zh-CN" sz="1300" b="0" i="1" dirty="0" smtClean="0"/>
              <a:t>J</a:t>
            </a:r>
            <a:r>
              <a:rPr lang="en-US" altLang="zh-CN" sz="1300" b="0" i="1" dirty="0"/>
              <a:t>. Phys. D: Appl. </a:t>
            </a:r>
            <a:r>
              <a:rPr lang="en-US" altLang="zh-CN" sz="1300" b="0" i="1" dirty="0" smtClean="0"/>
              <a:t>Phys.</a:t>
            </a:r>
            <a:r>
              <a:rPr lang="en-US" altLang="zh-CN" sz="1300" b="0" dirty="0"/>
              <a:t> </a:t>
            </a:r>
            <a:r>
              <a:rPr lang="en-US" altLang="zh-CN" sz="1300" b="0" dirty="0" smtClean="0"/>
              <a:t> </a:t>
            </a:r>
            <a:r>
              <a:rPr lang="en-US" altLang="zh-CN" sz="1300" dirty="0" smtClean="0"/>
              <a:t>53</a:t>
            </a:r>
            <a:r>
              <a:rPr lang="en-US" altLang="zh-CN" sz="1300" b="0" dirty="0" smtClean="0"/>
              <a:t>, 375201 </a:t>
            </a:r>
            <a:r>
              <a:rPr lang="en-US" altLang="zh-CN" sz="1300" b="0" dirty="0"/>
              <a:t>(2020). </a:t>
            </a:r>
            <a:r>
              <a:rPr lang="en-US" altLang="zh-CN" sz="1300" b="0" i="1" dirty="0" smtClean="0"/>
              <a:t> </a:t>
            </a:r>
            <a:endParaRPr lang="en-US" altLang="zh-CN" sz="1300" b="0" dirty="0"/>
          </a:p>
        </p:txBody>
      </p:sp>
      <p:sp>
        <p:nvSpPr>
          <p:cNvPr id="7" name="圆角矩形 6"/>
          <p:cNvSpPr/>
          <p:nvPr/>
        </p:nvSpPr>
        <p:spPr>
          <a:xfrm>
            <a:off x="3114675" y="667385"/>
            <a:ext cx="5923280" cy="291973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system is assumed to be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2D axisymmetric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and in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steady state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Each species (for example Ti, Ti</a:t>
            </a:r>
            <a:r>
              <a:rPr lang="en-US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Ti</a:t>
            </a:r>
            <a:r>
              <a:rPr lang="en-US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2+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Ti</a:t>
            </a:r>
            <a:r>
              <a:rPr lang="en-US" sz="1600" b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3+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 has the same velocity and temperature.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plasma is assumed to be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quasi-neutral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electron inertia and viscosity can be neglected.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Lorentz forces can be ignored compared to the pressure gradients.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-457200" algn="l" eaLnBrk="1" latinLnBrk="0" hangingPunct="1">
              <a:lnSpc>
                <a:spcPct val="13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electrons and ions are regarded as ideal gases.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620" y="998220"/>
            <a:ext cx="2880000" cy="250900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" y="3712845"/>
            <a:ext cx="7920000" cy="1186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2011"/>
            <a:ext cx="8229600" cy="48934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Fluid model of multi-component plasma jet 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TextBox 5"/>
          <p:cNvSpPr txBox="1">
            <a:spLocks noChangeArrowheads="1"/>
          </p:cNvSpPr>
          <p:nvPr/>
        </p:nvSpPr>
        <p:spPr bwMode="auto">
          <a:xfrm>
            <a:off x="-52928" y="4534878"/>
            <a:ext cx="235204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schematic of fluid model 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6" name="TextBox 8"/>
          <p:cNvSpPr txBox="1">
            <a:spLocks noChangeArrowheads="1"/>
          </p:cNvSpPr>
          <p:nvPr/>
        </p:nvSpPr>
        <p:spPr bwMode="auto">
          <a:xfrm>
            <a:off x="5921440" y="4514558"/>
            <a:ext cx="32219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governing equations in steady state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TextBox 5"/>
          <p:cNvSpPr txBox="1">
            <a:spLocks noChangeArrowheads="1"/>
          </p:cNvSpPr>
          <p:nvPr/>
        </p:nvSpPr>
        <p:spPr bwMode="auto">
          <a:xfrm>
            <a:off x="2768311" y="4514558"/>
            <a:ext cx="19519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28 reaction channels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84630" y="4852035"/>
            <a:ext cx="5392420" cy="291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zh-CN" sz="1300" b="0" dirty="0" smtClean="0"/>
              <a:t>Q. Sun, W. Yang,  Q. </a:t>
            </a:r>
            <a:r>
              <a:rPr lang="en-US" altLang="zh-CN" sz="1300" b="0" dirty="0"/>
              <a:t>Zhou*,</a:t>
            </a:r>
            <a:r>
              <a:rPr lang="en-US" altLang="zh-CN" sz="1300" b="0" i="1" dirty="0"/>
              <a:t> </a:t>
            </a:r>
            <a:r>
              <a:rPr lang="en-US" altLang="zh-CN" sz="1300" b="0" i="1" dirty="0" smtClean="0"/>
              <a:t>J</a:t>
            </a:r>
            <a:r>
              <a:rPr lang="en-US" altLang="zh-CN" sz="1300" b="0" i="1" dirty="0"/>
              <a:t>. Phys. D: Appl. </a:t>
            </a:r>
            <a:r>
              <a:rPr lang="en-US" altLang="zh-CN" sz="1300" b="0" i="1" dirty="0" smtClean="0"/>
              <a:t>Phys.</a:t>
            </a:r>
            <a:r>
              <a:rPr lang="en-US" altLang="zh-CN" sz="1300" b="0" dirty="0"/>
              <a:t> </a:t>
            </a:r>
            <a:r>
              <a:rPr lang="en-US" altLang="zh-CN" sz="1300" b="0" dirty="0" smtClean="0"/>
              <a:t> </a:t>
            </a:r>
            <a:r>
              <a:rPr lang="en-US" altLang="zh-CN" sz="1300" dirty="0" smtClean="0"/>
              <a:t>53</a:t>
            </a:r>
            <a:r>
              <a:rPr lang="en-US" altLang="zh-CN" sz="1300" b="0" dirty="0" smtClean="0"/>
              <a:t>, 375201 </a:t>
            </a:r>
            <a:r>
              <a:rPr lang="en-US" altLang="zh-CN" sz="1300" b="0" dirty="0"/>
              <a:t>(2020). </a:t>
            </a:r>
            <a:r>
              <a:rPr lang="en-US" altLang="zh-CN" sz="1300" b="0" i="1" dirty="0" smtClean="0"/>
              <a:t> </a:t>
            </a:r>
            <a:endParaRPr lang="en-US" altLang="zh-CN" sz="1300" b="0" dirty="0"/>
          </a:p>
        </p:txBody>
      </p:sp>
      <p:pic>
        <p:nvPicPr>
          <p:cNvPr id="9" name="Picture 11" descr="D:\文章\3.三流体\revised paper\图\Figure 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" y="2566035"/>
            <a:ext cx="2019935" cy="17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9410" y="2509520"/>
            <a:ext cx="3636000" cy="19521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905" y="2364740"/>
            <a:ext cx="3456000" cy="2077777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200025" y="695325"/>
            <a:ext cx="8486775" cy="140462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 study the physical process of a cathode spot jet in VA with metal deuteride cathode (TiD),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 two-dimensional hydrodynamic model based on three-fluid theory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is established. 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28 reaction channels with 8 plasma species are considered, including ionization and recombination processes.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69265" y="106680"/>
            <a:ext cx="9611995" cy="489585"/>
          </a:xfrm>
        </p:spPr>
        <p:txBody>
          <a:bodyPr/>
          <a:p>
            <a:pPr algn="ctr">
              <a:lnSpc>
                <a:spcPct val="90000"/>
              </a:lnSpc>
              <a:buClrTx/>
              <a:buSzTx/>
              <a:buFontTx/>
            </a:pPr>
            <a:r>
              <a:rPr lang="en-US" altLang="zh-CN" sz="24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calculated plasma parameters and comparison with experiment</a:t>
            </a:r>
            <a:endParaRPr lang="en-US" altLang="zh-CN" sz="24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lenovo\Desktop\Ti-1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390" y="1510953"/>
            <a:ext cx="3024000" cy="212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enovo\Desktop\TiD-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" t="9100" r="12904"/>
          <a:stretch>
            <a:fillRect/>
          </a:stretch>
        </p:blipFill>
        <p:spPr bwMode="auto">
          <a:xfrm>
            <a:off x="5073010" y="1502951"/>
            <a:ext cx="2880000" cy="226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2248188" y="3724310"/>
              <a:ext cx="4932680" cy="95313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48700"/>
                    <a:gridCol w="1567913"/>
                    <a:gridCol w="1815938"/>
                  </a:tblGrid>
                  <a:tr h="268605"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Plasma parameter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Simulation results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Experimental results</a:t>
                          </a:r>
                          <a:endParaRPr lang="zh-CN" sz="1200" kern="10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38125"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200" i="1" kern="1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Cambria Math" panose="02040503050406030204"/>
                                        <a:cs typeface="宋体" panose="02010600030101010101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宋体" panose="02010600030101010101" pitchFamily="2" charset="-122"/>
                                        <a:cs typeface="宋体" panose="02010600030101010101" pitchFamily="2" charset="-122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US" sz="1200" b="1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宋体" panose="02010600030101010101" pitchFamily="2" charset="-122"/>
                                        <a:cs typeface="宋体" panose="02010600030101010101" pitchFamily="2" charset="-122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2.03-2.33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2.0-2.3 </a:t>
                          </a:r>
                          <a:r>
                            <a:rPr lang="en-US" sz="1200" b="1" u="none" strike="noStrike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strike="noStrike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</a:t>
                          </a:r>
                          <a:r>
                            <a:rPr lang="en-US" sz="1200" b="1" u="none" strike="noStrike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b="1" u="none" strike="noStrike" kern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215265"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zh-CN" sz="1200" i="1" kern="1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Cambria Math" panose="02040503050406030204"/>
                                        <a:cs typeface="宋体" panose="02010600030101010101" pitchFamily="2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1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宋体" panose="02010600030101010101" pitchFamily="2" charset="-122"/>
                                        <a:cs typeface="宋体" panose="02010600030101010101" pitchFamily="2" charset="-122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1200" b="1" i="1" ker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/>
                                        <a:ea typeface="宋体" panose="02010600030101010101" pitchFamily="2" charset="-122"/>
                                        <a:cs typeface="宋体" panose="02010600030101010101" pitchFamily="2" charset="-122"/>
                                      </a:rPr>
                                      <m:t>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16320m/s</a:t>
                          </a:r>
                          <a:endParaRPr lang="zh-CN" sz="1200" kern="10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15400m/s 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231140"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ker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/>
                                    <a:ea typeface="宋体" panose="02010600030101010101" pitchFamily="2" charset="-122"/>
                                    <a:cs typeface="宋体" panose="02010600030101010101" pitchFamily="2" charset="-122"/>
                                  </a:rPr>
                                  <m:t>𝑴𝒂</m:t>
                                </m:r>
                              </m:oMath>
                            </m:oMathPara>
                          </a14:m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4.43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4.3 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strike="noStrike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/>
            </p:nvGraphicFramePr>
            <p:xfrm>
              <a:off x="2248188" y="3724310"/>
              <a:ext cx="4932680" cy="95313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48700"/>
                    <a:gridCol w="1567913"/>
                    <a:gridCol w="1815938"/>
                  </a:tblGrid>
                  <a:tr h="268605"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Plasma parameter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Simulation results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微软雅黑" panose="020B0503020204020204" pitchFamily="34" charset="-122"/>
                              <a:cs typeface="Times New Roman" panose="02020603050405020304"/>
                            </a:rPr>
                            <a:t>Experimental results</a:t>
                          </a:r>
                          <a:endParaRPr lang="zh-CN" sz="1200" kern="10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  <a:tr h="23812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2.03-2.33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2.0-2.3 </a:t>
                          </a:r>
                          <a:r>
                            <a:rPr lang="en-US" sz="1200" b="1" u="none" strike="noStrike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strike="noStrike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</a:t>
                          </a:r>
                          <a:r>
                            <a:rPr lang="en-US" sz="1200" b="1" u="none" strike="noStrike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b="1" u="none" strike="noStrike" kern="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2152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16320m/s</a:t>
                          </a:r>
                          <a:endParaRPr lang="zh-CN" sz="1200" kern="10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15400m/s 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>
                          <a:noFill/>
                        </a:lnB>
                        <a:solidFill>
                          <a:srgbClr val="FFFFFF"/>
                        </a:solidFill>
                      </a:tcPr>
                    </a:tc>
                  </a:tr>
                  <a:tr h="2311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4.43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200" b="1" kern="0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4.3 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[</a:t>
                          </a:r>
                          <a:r>
                            <a:rPr lang="en-US" sz="1200" b="1" u="sng" strike="noStrike" kern="0" dirty="0" smtClean="0">
                              <a:solidFill>
                                <a:srgbClr val="0000FF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2</a:t>
                          </a:r>
                          <a:r>
                            <a:rPr lang="en-US" sz="1200" b="1" kern="0" dirty="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/>
                              <a:ea typeface="宋体" panose="02010600030101010101" pitchFamily="2" charset="-122"/>
                              <a:cs typeface="Times New Roman" panose="02020603050405020304"/>
                            </a:rPr>
                            <a:t>]</a:t>
                          </a:r>
                          <a:endParaRPr lang="zh-CN" sz="1200" kern="100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/>
                            <a:ea typeface="宋体" panose="02010600030101010101" pitchFamily="2" charset="-122"/>
                            <a:cs typeface="Times New Roman" panose="02020603050405020304"/>
                          </a:endParaRPr>
                        </a:p>
                      </a:txBody>
                      <a:tcPr marL="68580" marR="68580" marT="0" marB="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矩形 11"/>
          <p:cNvSpPr/>
          <p:nvPr/>
        </p:nvSpPr>
        <p:spPr>
          <a:xfrm>
            <a:off x="1193800" y="4677410"/>
            <a:ext cx="6597650" cy="52197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en-US" altLang="zh-CN" sz="1400" b="0" dirty="0" smtClean="0"/>
              <a:t>[</a:t>
            </a:r>
            <a:r>
              <a:rPr lang="en-US" altLang="zh-CN" sz="1400" b="0" dirty="0" smtClean="0">
                <a:solidFill>
                  <a:srgbClr val="0000FF"/>
                </a:solidFill>
              </a:rPr>
              <a:t>1</a:t>
            </a:r>
            <a:r>
              <a:rPr lang="en-US" altLang="zh-CN" sz="1400" b="0" dirty="0" smtClean="0"/>
              <a:t>] Oks </a:t>
            </a:r>
            <a:r>
              <a:rPr lang="en-US" altLang="zh-CN" sz="1400" b="0" dirty="0"/>
              <a:t>E M, Anders A, Brown I, Dickinson M and </a:t>
            </a:r>
            <a:r>
              <a:rPr lang="en-US" altLang="zh-CN" sz="1400" b="0" dirty="0" err="1"/>
              <a:t>MacGill</a:t>
            </a:r>
            <a:r>
              <a:rPr lang="en-US" altLang="zh-CN" sz="1400" b="0" dirty="0"/>
              <a:t> R 1996 </a:t>
            </a:r>
            <a:r>
              <a:rPr lang="en-US" altLang="zh-CN" sz="1400" b="0" i="1" dirty="0" smtClean="0"/>
              <a:t>IEEE </a:t>
            </a:r>
            <a:r>
              <a:rPr lang="en-US" altLang="zh-CN" sz="1400" b="0" i="1" dirty="0"/>
              <a:t>TPS </a:t>
            </a:r>
            <a:r>
              <a:rPr lang="en-US" altLang="zh-CN" sz="1400" dirty="0"/>
              <a:t>24</a:t>
            </a:r>
            <a:r>
              <a:rPr lang="en-US" altLang="zh-CN" sz="1400" b="0" dirty="0"/>
              <a:t> 1174</a:t>
            </a:r>
            <a:endParaRPr lang="en-US" altLang="zh-CN" sz="1400" b="0" dirty="0"/>
          </a:p>
          <a:p>
            <a:pPr algn="just" eaLnBrk="1" latinLnBrk="0" hangingPunct="1">
              <a:spcBef>
                <a:spcPts val="0"/>
              </a:spcBef>
            </a:pPr>
            <a:r>
              <a:rPr lang="en-US" altLang="zh-CN" sz="1400" b="0" dirty="0" smtClean="0"/>
              <a:t>[</a:t>
            </a:r>
            <a:r>
              <a:rPr lang="en-US" altLang="zh-CN" sz="1400" b="0" dirty="0">
                <a:solidFill>
                  <a:srgbClr val="0000FF"/>
                </a:solidFill>
              </a:rPr>
              <a:t>2</a:t>
            </a:r>
            <a:r>
              <a:rPr lang="en-US" altLang="zh-CN" sz="1400" b="0" dirty="0" smtClean="0"/>
              <a:t>] Anders </a:t>
            </a:r>
            <a:r>
              <a:rPr lang="en-US" altLang="zh-CN" sz="1400" b="0" dirty="0"/>
              <a:t>A and </a:t>
            </a:r>
            <a:r>
              <a:rPr lang="en-US" altLang="zh-CN" sz="1400" b="0" dirty="0" err="1"/>
              <a:t>Yushkov</a:t>
            </a:r>
            <a:r>
              <a:rPr lang="en-US" altLang="zh-CN" sz="1400" b="0" dirty="0"/>
              <a:t> G Y 2002 </a:t>
            </a:r>
            <a:r>
              <a:rPr lang="en-US" altLang="zh-CN" sz="1400" b="0" i="1" dirty="0" smtClean="0"/>
              <a:t>J</a:t>
            </a:r>
            <a:r>
              <a:rPr lang="en-US" altLang="zh-CN" sz="1400" b="0" i="1" dirty="0"/>
              <a:t>AP </a:t>
            </a:r>
            <a:r>
              <a:rPr lang="en-US" altLang="zh-CN" sz="1400" dirty="0"/>
              <a:t>91</a:t>
            </a:r>
            <a:r>
              <a:rPr lang="en-US" altLang="zh-CN" sz="1400" b="0" dirty="0"/>
              <a:t> </a:t>
            </a:r>
            <a:r>
              <a:rPr lang="en-US" altLang="zh-CN" sz="1400" b="0" dirty="0" smtClean="0"/>
              <a:t>4824</a:t>
            </a:r>
            <a:endParaRPr lang="en-US" altLang="zh-CN" sz="1400" b="0" dirty="0"/>
          </a:p>
        </p:txBody>
      </p:sp>
      <p:sp>
        <p:nvSpPr>
          <p:cNvPr id="35" name="TextBox 5"/>
          <p:cNvSpPr txBox="1">
            <a:spLocks noChangeArrowheads="1"/>
          </p:cNvSpPr>
          <p:nvPr/>
        </p:nvSpPr>
        <p:spPr bwMode="auto">
          <a:xfrm>
            <a:off x="248920" y="2268220"/>
            <a:ext cx="189674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calculated plasma parameters along the z axis </a:t>
            </a:r>
            <a:endParaRPr lang="en-US" altLang="zh-CN" sz="16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248920" y="3832225"/>
            <a:ext cx="189674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comparison with experimental results in literature</a:t>
            </a:r>
            <a:endParaRPr lang="en-US" altLang="zh-CN" sz="16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00025" y="695325"/>
            <a:ext cx="8486775" cy="74549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charge states and directed velocity of metal ions agreed well with previous experiment.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However, the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directed velocity of light and heavy ions is quite close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in simulation.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2011"/>
            <a:ext cx="8229600" cy="48934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plasma jet mixing of multi-component VA plasma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TextBox 5"/>
          <p:cNvSpPr txBox="1">
            <a:spLocks noChangeArrowheads="1"/>
          </p:cNvSpPr>
          <p:nvPr/>
        </p:nvSpPr>
        <p:spPr bwMode="auto">
          <a:xfrm>
            <a:off x="258222" y="4525988"/>
            <a:ext cx="218821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schematic of jet mixing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22095" y="4831080"/>
            <a:ext cx="580263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altLang="zh-CN" sz="1400" b="0" i="1" dirty="0" smtClean="0"/>
              <a:t> </a:t>
            </a:r>
            <a:r>
              <a:rPr lang="en-US" altLang="zh-CN" sz="1400" b="0" dirty="0" smtClean="0"/>
              <a:t>Q. </a:t>
            </a:r>
            <a:r>
              <a:rPr lang="en-US" altLang="zh-CN" sz="1400" b="0" dirty="0"/>
              <a:t>Sun, Q. Zhou</a:t>
            </a:r>
            <a:r>
              <a:rPr lang="en-US" altLang="zh-CN" sz="1400" b="0" dirty="0" smtClean="0"/>
              <a:t>* …, </a:t>
            </a:r>
            <a:r>
              <a:rPr lang="en-US" altLang="zh-CN" sz="1400" b="0" i="1" dirty="0" smtClean="0"/>
              <a:t>Plasma </a:t>
            </a:r>
            <a:r>
              <a:rPr lang="en-US" altLang="zh-CN" sz="1400" b="0" i="1" dirty="0"/>
              <a:t>Sources Sci. and Technol. </a:t>
            </a:r>
            <a:r>
              <a:rPr lang="en-US" altLang="zh-CN" sz="1400" dirty="0" smtClean="0"/>
              <a:t>31</a:t>
            </a:r>
            <a:r>
              <a:rPr lang="en-US" altLang="zh-CN" sz="1400" b="0" dirty="0" smtClean="0"/>
              <a:t>, 015014 </a:t>
            </a:r>
            <a:r>
              <a:rPr lang="en-US" altLang="zh-CN" sz="1400" b="0" dirty="0"/>
              <a:t>(2022)</a:t>
            </a:r>
            <a:endParaRPr lang="en-US" altLang="zh-CN" sz="1400" b="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935" y="2106930"/>
            <a:ext cx="2880000" cy="2581534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17932" y="4529163"/>
            <a:ext cx="29171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simulation domain with two CS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10540" y="715010"/>
            <a:ext cx="8289290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l"/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阴极斑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：</a:t>
            </a:r>
            <a:r>
              <a:rPr lang="zh-CN" alt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轻重离子速度一致（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Zr</a:t>
            </a:r>
            <a:r>
              <a:rPr lang="zh-CN" alt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、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zh-CN" alt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设为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12000m/s</a:t>
            </a:r>
            <a:r>
              <a:rPr lang="zh-CN" alt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）</a:t>
            </a:r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，</a:t>
            </a:r>
            <a:r>
              <a:rPr lang="zh-CN" alt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速度</a:t>
            </a:r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方向为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75</a:t>
            </a:r>
            <a:r>
              <a:rPr lang="zh-CN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度角射流。</a:t>
            </a:r>
            <a:r>
              <a:rPr lang="zh-CN" alt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由于二维轴对称结构，阴极斑</a:t>
            </a:r>
            <a:r>
              <a:rPr lang="en-US" altLang="zh-CN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zh-CN" alt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呈圆形，而</a:t>
            </a:r>
            <a:r>
              <a:rPr lang="en-US" altLang="zh-CN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zh-CN" alt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呈环状，代表阴极斑</a:t>
            </a:r>
            <a:r>
              <a:rPr lang="en-US" altLang="zh-CN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zh-CN" altLang="en-US" sz="1600" b="1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周围的许多个单独的阴极斑点。</a:t>
            </a:r>
            <a:endParaRPr lang="zh-CN" altLang="en-US" sz="16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970" y="2187576"/>
            <a:ext cx="3420000" cy="241981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015991" y="4526915"/>
            <a:ext cx="305879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 eaLnBrk="0" hangingPunct="0">
              <a:buClrTx/>
              <a:buSzTx/>
              <a:buFontTx/>
              <a:defRPr/>
            </a:pPr>
            <a:r>
              <a:rPr lang="en-US" altLang="zh-CN" sz="160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velocity separation in arc column</a:t>
            </a:r>
            <a:endParaRPr lang="en-US" altLang="zh-CN" sz="1600" dirty="0">
              <a:solidFill>
                <a:srgbClr val="0000FF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00025" y="653415"/>
            <a:ext cx="8486775" cy="136461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While directed velocity of light and heavy ions is close in plasma expansion of single cathode spot (CS), the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plasma jet mixing of multiply CS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is simulated in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mm-scale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Due to 2D r-z geometry, two CS is set in the inlet: the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spot 1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has a circular shape but the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spot 2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has a ring shape, representing a number of separate CS. 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" y="2346960"/>
            <a:ext cx="2880000" cy="218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60" y="2702560"/>
            <a:ext cx="2556000" cy="19559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velocity and flux separation of light and heavy ions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678" y="650895"/>
            <a:ext cx="2538714" cy="187220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351827" y="2459748"/>
            <a:ext cx="4070985" cy="33718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zh-CN" altLang="en-US" sz="16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</a:t>
            </a:r>
            <a:r>
              <a:rPr lang="zh-CN" altLang="en-US" sz="1600" b="1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ion flux</a:t>
            </a:r>
            <a:r>
              <a:rPr lang="zh-CN" altLang="en-US" sz="16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: </a:t>
            </a:r>
            <a:r>
              <a:rPr lang="en-US" altLang="zh-CN" sz="16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experiment*</a:t>
            </a:r>
            <a:endParaRPr lang="en-US" altLang="zh-CN" sz="1600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7729" y="2452763"/>
            <a:ext cx="3902710" cy="33718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</a:t>
            </a:r>
            <a:r>
              <a:rPr lang="en-US" altLang="zh-CN" sz="1600" b="1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ion flux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: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" name="图片 17" descr="C:\Users\sun_qiang\Desktop\捕获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4050" y="657880"/>
            <a:ext cx="2748869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231351" y="4591443"/>
            <a:ext cx="4229735" cy="33718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</a:t>
            </a:r>
            <a:r>
              <a:rPr lang="zh-CN" altLang="en-US" sz="1600" b="1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ion </a:t>
            </a:r>
            <a:r>
              <a:rPr lang="en-US" altLang="zh-CN" sz="1600" b="1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velocity</a:t>
            </a: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: simu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ation</a:t>
            </a:r>
            <a:endParaRPr lang="zh-CN" altLang="en-US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45517" y="4596523"/>
            <a:ext cx="4185285" cy="33718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</a:t>
            </a:r>
            <a:r>
              <a:rPr lang="zh-CN" altLang="en-US" sz="1600" b="1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ion </a:t>
            </a:r>
            <a:r>
              <a:rPr lang="en-US" altLang="zh-CN" sz="1600" b="1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density</a:t>
            </a: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: simu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l</a:t>
            </a:r>
            <a:r>
              <a:rPr lang="zh-CN" altLang="en-US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ation</a:t>
            </a:r>
            <a:endParaRPr lang="zh-CN" altLang="en-US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9755" y="4906645"/>
            <a:ext cx="5802630" cy="306705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spcBef>
                <a:spcPts val="0"/>
              </a:spcBef>
            </a:pPr>
            <a:r>
              <a:rPr lang="en-US" altLang="zh-CN" sz="1300" b="0" i="1" dirty="0" smtClean="0"/>
              <a:t>* </a:t>
            </a:r>
            <a:r>
              <a:rPr sz="1400" b="0" dirty="0"/>
              <a:t>Nikolaev A G 2019 IEEE </a:t>
            </a:r>
            <a:r>
              <a:rPr sz="1400" b="0" i="1" dirty="0"/>
              <a:t>Trans. Plasma Sci.</a:t>
            </a:r>
            <a:r>
              <a:rPr sz="1400" b="0" dirty="0"/>
              <a:t> </a:t>
            </a:r>
            <a:r>
              <a:rPr sz="1400" dirty="0"/>
              <a:t>47</a:t>
            </a:r>
            <a:r>
              <a:rPr sz="1400" b="0" dirty="0"/>
              <a:t> 3590</a:t>
            </a:r>
            <a:endParaRPr sz="1400" b="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61" y="2702316"/>
            <a:ext cx="2520000" cy="19283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4"/>
          <p:cNvSpPr>
            <a:spLocks noChangeArrowheads="1"/>
          </p:cNvSpPr>
          <p:nvPr/>
        </p:nvSpPr>
        <p:spPr bwMode="auto">
          <a:xfrm>
            <a:off x="2717001" y="1033451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indent="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Introduction: vacuum arcs of composite electrode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44"/>
          <p:cNvSpPr>
            <a:spLocks noChangeArrowheads="1"/>
          </p:cNvSpPr>
          <p:nvPr/>
        </p:nvSpPr>
        <p:spPr bwMode="auto">
          <a:xfrm>
            <a:off x="2697947" y="2600643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algn="l"/>
            <a:r>
              <a:rPr lang="en-US" altLang="zh-CN" sz="1600" dirty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multi-component fluid simulation</a:t>
            </a:r>
            <a:endParaRPr lang="en-US" altLang="zh-CN" sz="16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44"/>
          <p:cNvSpPr>
            <a:spLocks noChangeArrowheads="1"/>
          </p:cNvSpPr>
          <p:nvPr/>
        </p:nvSpPr>
        <p:spPr bwMode="auto">
          <a:xfrm>
            <a:off x="2697947" y="3386455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Recent 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esults of three-dimension hybrid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1764500" y="1057264"/>
            <a:ext cx="812800" cy="519112"/>
            <a:chOff x="857222" y="1881113"/>
            <a:chExt cx="740668" cy="619193"/>
          </a:xfrm>
        </p:grpSpPr>
        <p:grpSp>
          <p:nvGrpSpPr>
            <p:cNvPr id="3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 bwMode="auto">
          <a:xfrm>
            <a:off x="1761321" y="2623662"/>
            <a:ext cx="781050" cy="519113"/>
            <a:chOff x="857222" y="1881113"/>
            <a:chExt cx="740668" cy="619193"/>
          </a:xfrm>
        </p:grpSpPr>
        <p:grpSp>
          <p:nvGrpSpPr>
            <p:cNvPr id="8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3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III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4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5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2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5"/>
          <p:cNvGrpSpPr/>
          <p:nvPr/>
        </p:nvGrpSpPr>
        <p:grpSpPr bwMode="auto">
          <a:xfrm>
            <a:off x="1762115" y="3403918"/>
            <a:ext cx="779462" cy="520700"/>
            <a:chOff x="857222" y="1881113"/>
            <a:chExt cx="740668" cy="619193"/>
          </a:xfrm>
        </p:grpSpPr>
        <p:grpSp>
          <p:nvGrpSpPr>
            <p:cNvPr id="10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3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3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8" name="Rectangle 2"/>
          <p:cNvSpPr>
            <a:spLocks noGrp="1"/>
          </p:cNvSpPr>
          <p:nvPr>
            <p:ph type="title" idx="4294967295"/>
          </p:nvPr>
        </p:nvSpPr>
        <p:spPr>
          <a:xfrm>
            <a:off x="1846684" y="81255"/>
            <a:ext cx="5472112" cy="476250"/>
          </a:xfrm>
        </p:spPr>
        <p:txBody>
          <a:bodyPr/>
          <a:lstStyle/>
          <a:p>
            <a:pPr algn="ctr"/>
            <a:r>
              <a:rPr lang="en-US" altLang="zh-CN" sz="4000" b="1" dirty="0" smtClean="0">
                <a:solidFill>
                  <a:srgbClr val="9537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altLang="zh-CN" sz="4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144"/>
          <p:cNvSpPr>
            <a:spLocks noChangeArrowheads="1"/>
          </p:cNvSpPr>
          <p:nvPr/>
        </p:nvSpPr>
        <p:spPr bwMode="auto">
          <a:xfrm>
            <a:off x="2697947" y="1786392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Insights from PIC-DSMC simulations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761321" y="1809411"/>
            <a:ext cx="781050" cy="519113"/>
            <a:chOff x="857222" y="1881113"/>
            <a:chExt cx="740668" cy="619193"/>
          </a:xfrm>
        </p:grpSpPr>
        <p:grpSp>
          <p:nvGrpSpPr>
            <p:cNvPr id="12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AutoShape 144"/>
          <p:cNvSpPr>
            <a:spLocks noChangeArrowheads="1"/>
          </p:cNvSpPr>
          <p:nvPr/>
        </p:nvSpPr>
        <p:spPr bwMode="auto">
          <a:xfrm>
            <a:off x="2671277" y="4149090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Conclusions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grpSp>
        <p:nvGrpSpPr>
          <p:cNvPr id="14" name="组合 35"/>
          <p:cNvGrpSpPr/>
          <p:nvPr/>
        </p:nvGrpSpPr>
        <p:grpSpPr bwMode="auto">
          <a:xfrm>
            <a:off x="1735445" y="4166553"/>
            <a:ext cx="779462" cy="520700"/>
            <a:chOff x="857222" y="1881113"/>
            <a:chExt cx="740668" cy="619193"/>
          </a:xfrm>
        </p:grpSpPr>
        <p:grpSp>
          <p:nvGrpSpPr>
            <p:cNvPr id="15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31" grpId="0" bldLvl="0" animBg="1"/>
      <p:bldP spid="13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" y="106680"/>
            <a:ext cx="8686800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underline mechanism: 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collision between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D-Zr ions   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4835" y="2409825"/>
            <a:ext cx="5868000" cy="229240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894330" y="4607560"/>
            <a:ext cx="658050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zh-CN" altLang="en-US" sz="1600" dirty="0" smtClean="0">
                <a:solidFill>
                  <a:srgbClr val="0000FF"/>
                </a:solidFill>
              </a:rPr>
              <a:t>The ion flux angular distribution with and without Zr–D collisions</a:t>
            </a:r>
            <a:endParaRPr lang="zh-CN" alt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30810" y="4599940"/>
            <a:ext cx="3507740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collision term v.s. pressure gradient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2095" y="4879975"/>
            <a:ext cx="5802630" cy="306705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spcBef>
                <a:spcPts val="0"/>
              </a:spcBef>
            </a:pPr>
            <a:r>
              <a:rPr lang="en-US" altLang="zh-CN" sz="1400" b="0" i="1" dirty="0" smtClean="0"/>
              <a:t> </a:t>
            </a:r>
            <a:r>
              <a:rPr lang="en-US" altLang="zh-CN" sz="1400" b="0" dirty="0" smtClean="0"/>
              <a:t>Q. </a:t>
            </a:r>
            <a:r>
              <a:rPr lang="en-US" altLang="zh-CN" sz="1400" b="0" dirty="0"/>
              <a:t>Sun, Q. Zhou</a:t>
            </a:r>
            <a:r>
              <a:rPr lang="en-US" altLang="zh-CN" sz="1400" b="0" dirty="0" smtClean="0"/>
              <a:t>* …,</a:t>
            </a:r>
            <a:r>
              <a:rPr lang="en-US" altLang="zh-CN" sz="1400" b="0" i="1" dirty="0" smtClean="0"/>
              <a:t> Plasma </a:t>
            </a:r>
            <a:r>
              <a:rPr lang="en-US" altLang="zh-CN" sz="1400" b="0" i="1" dirty="0"/>
              <a:t>Sources Sci. and Technol. </a:t>
            </a:r>
            <a:r>
              <a:rPr lang="en-US" altLang="zh-CN" sz="1400" dirty="0"/>
              <a:t>32</a:t>
            </a:r>
            <a:r>
              <a:rPr lang="en-US" altLang="zh-CN" sz="1400" b="0" dirty="0"/>
              <a:t> (2023) 085021</a:t>
            </a:r>
            <a:endParaRPr lang="en-US" altLang="zh-CN" sz="1400" b="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" y="2558415"/>
            <a:ext cx="2880000" cy="209379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921125" y="3908425"/>
            <a:ext cx="100457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 smtClean="0">
                <a:solidFill>
                  <a:srgbClr val="0000FF"/>
                </a:solidFill>
                <a:sym typeface="+mn-ea"/>
              </a:rPr>
              <a:t>D ions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873240" y="3908425"/>
            <a:ext cx="111696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 smtClean="0">
                <a:solidFill>
                  <a:srgbClr val="0000FF"/>
                </a:solidFill>
                <a:sym typeface="+mn-ea"/>
              </a:rPr>
              <a:t>Zr ions</a:t>
            </a: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00025" y="653415"/>
            <a:ext cx="8722360" cy="175641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Zr–D ion collision force R</a:t>
            </a:r>
            <a:r>
              <a:rPr lang="en-US" sz="1600" b="1" baseline="-25000" dirty="0" smtClean="0">
                <a:solidFill>
                  <a:srgbClr val="0000FF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Zr-D</a:t>
            </a:r>
            <a:r>
              <a:rPr lang="en-US" sz="1600" b="1" baseline="-250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is close to the pressure gradient of D, but far less than that of Zr. Therefore,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</a:t>
            </a:r>
            <a:r>
              <a:rPr lang="en-US" sz="1600" baseline="-25000" dirty="0" smtClea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Zr-D 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has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little effect on Zr ions momentum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but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significant effect on D ions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Comparing the situation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whether the </a:t>
            </a:r>
            <a:r>
              <a:rPr lang="en-US" sz="16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Zr–D ion collision is considered in the model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the angular distribution of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 ions differs substantially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but that of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Zr ion is similar (</a:t>
            </a:r>
            <a:r>
              <a:rPr lang="en-US" sz="1600" b="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 experiment, angular distribution of heavy ions is similar for pure metal cathode and composite cathode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)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40335" y="79375"/>
            <a:ext cx="9189085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influencing factors: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ion density, temperature and mass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0446" y="3017720"/>
            <a:ext cx="2277745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en-US" altLang="zh-CN" sz="14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The influence of ion density</a:t>
            </a:r>
            <a:endParaRPr lang="en-US" altLang="zh-CN" sz="1400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5" t="8296" r="13506" b="3355"/>
          <a:stretch>
            <a:fillRect/>
          </a:stretch>
        </p:blipFill>
        <p:spPr>
          <a:xfrm>
            <a:off x="144000" y="749720"/>
            <a:ext cx="2605499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" t="3802" r="3904"/>
          <a:stretch>
            <a:fillRect/>
          </a:stretch>
        </p:blipFill>
        <p:spPr>
          <a:xfrm>
            <a:off x="6000750" y="735330"/>
            <a:ext cx="2921635" cy="226695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646329" y="3027245"/>
            <a:ext cx="2109470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hangingPunct="0">
              <a:defRPr/>
            </a:pPr>
            <a:r>
              <a:rPr lang="en-US" altLang="zh-CN" sz="14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The influence of ion mass</a:t>
            </a:r>
            <a:endParaRPr lang="en-US" altLang="zh-CN" sz="1400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" t="8967" r="11360" b="2299"/>
          <a:stretch>
            <a:fillRect/>
          </a:stretch>
        </p:blipFill>
        <p:spPr>
          <a:xfrm>
            <a:off x="3050655" y="735115"/>
            <a:ext cx="2649199" cy="2160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50454" y="2895165"/>
            <a:ext cx="2721610" cy="521970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0" latinLnBrk="0" hangingPunct="0">
              <a:spcBef>
                <a:spcPts val="0"/>
              </a:spcBef>
              <a:defRPr/>
            </a:pPr>
            <a:r>
              <a:rPr lang="en-US" altLang="zh-CN" sz="14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The influence of ion temperature </a:t>
            </a:r>
            <a:endParaRPr lang="en-US" altLang="zh-CN" sz="1400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eaLnBrk="0" latinLnBrk="0" hangingPunct="0">
              <a:spcBef>
                <a:spcPts val="0"/>
              </a:spcBef>
              <a:defRPr/>
            </a:pPr>
            <a:r>
              <a:rPr lang="en-US" altLang="zh-CN" sz="1400" b="1" dirty="0">
                <a:ea typeface="微软雅黑" panose="020B0503020204020204" pitchFamily="34" charset="-122"/>
                <a:cs typeface="Times New Roman" panose="02020603050405020304" pitchFamily="18" charset="0"/>
              </a:rPr>
              <a:t>(via incident angle)</a:t>
            </a:r>
            <a:endParaRPr lang="en-US" altLang="zh-CN" sz="1400" b="1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10820" y="3358515"/>
            <a:ext cx="8722360" cy="83883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separation of ions can be enhanced by increasing ion temperature, decreasing ion density and selecting electrode components with significant differences in elemental mass.</a:t>
            </a:r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2128520" y="4321175"/>
                <a:ext cx="6401435" cy="58991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di</m:t>
                          </m:r>
                        </m:sub>
                      </m:sSub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zh-CN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altLang="zh-CN" sz="14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ei</m:t>
                          </m:r>
                        </m:sub>
                      </m:sSub>
                      <m:r>
                        <a:rPr lang="en-US" altLang="zh-CN" sz="14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ei</m:t>
                          </m:r>
                        </m:sub>
                      </m:sSub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zh-CN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lnΛ</m:t>
                          </m:r>
                          <m: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.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</m:sup>
                          </m:sSup>
                          <m:sSup>
                            <m:sSup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zh-CN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zh-CN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ev</m:t>
                                  </m:r>
                                </m:e>
                              </m:d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</m:t>
                      </m:r>
                    </m:oMath>
                  </m:oMathPara>
                </a14:m>
                <a:endParaRPr lang="zh-CN" altLang="en-US" sz="140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8520" y="4321175"/>
                <a:ext cx="6401435" cy="58991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622618" y="4462780"/>
                <a:ext cx="2126615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altLang="zh-CN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𝐝</m:t>
                                  </m:r>
                                  <m:r>
                                    <a:rPr lang="en-US" altLang="zh-CN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zh-CN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𝐢</m:t>
                                  </m:r>
                                </m:sub>
                              </m:sSub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sub>
                          </m:sSub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𝒅</m:t>
                          </m:r>
                        </m:sub>
                      </m:sSub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𝑑𝑖</m:t>
                          </m:r>
                        </m:sub>
                      </m:sSub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zh-CN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zh-CN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d</m:t>
                              </m:r>
                            </m:sub>
                          </m:sSub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en-US" altLang="zh-CN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altLang="zh-CN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140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618" y="4462780"/>
                <a:ext cx="2126615" cy="306705"/>
              </a:xfrm>
              <a:prstGeom prst="rect">
                <a:avLst/>
              </a:prstGeom>
              <a:blipFill rotWithShape="1">
                <a:blip r:embed="rId5"/>
                <a:stretch>
                  <a:fillRect l="-15" r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4"/>
          <p:cNvSpPr>
            <a:spLocks noChangeArrowheads="1"/>
          </p:cNvSpPr>
          <p:nvPr/>
        </p:nvSpPr>
        <p:spPr bwMode="auto">
          <a:xfrm>
            <a:off x="2717001" y="1033451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indent="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Introduction: vacuum arcs of composite electrode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44"/>
          <p:cNvSpPr>
            <a:spLocks noChangeArrowheads="1"/>
          </p:cNvSpPr>
          <p:nvPr/>
        </p:nvSpPr>
        <p:spPr bwMode="auto">
          <a:xfrm>
            <a:off x="2697947" y="2600643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algn="l"/>
            <a:r>
              <a:rPr lang="en-US" altLang="zh-CN" sz="1600" dirty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multi-component fluid simulation</a:t>
            </a:r>
            <a:endParaRPr lang="en-US" altLang="zh-CN" sz="16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44"/>
          <p:cNvSpPr>
            <a:spLocks noChangeArrowheads="1"/>
          </p:cNvSpPr>
          <p:nvPr/>
        </p:nvSpPr>
        <p:spPr bwMode="auto">
          <a:xfrm>
            <a:off x="2697947" y="3386455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Recent 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esults  of three-dimension hybrid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1764500" y="1057264"/>
            <a:ext cx="812800" cy="519112"/>
            <a:chOff x="857222" y="1881113"/>
            <a:chExt cx="740668" cy="619193"/>
          </a:xfrm>
        </p:grpSpPr>
        <p:grpSp>
          <p:nvGrpSpPr>
            <p:cNvPr id="3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 bwMode="auto">
          <a:xfrm>
            <a:off x="1761321" y="2623662"/>
            <a:ext cx="781050" cy="519113"/>
            <a:chOff x="857222" y="1881113"/>
            <a:chExt cx="740668" cy="619193"/>
          </a:xfrm>
        </p:grpSpPr>
        <p:grpSp>
          <p:nvGrpSpPr>
            <p:cNvPr id="8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3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III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4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5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2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5"/>
          <p:cNvGrpSpPr/>
          <p:nvPr/>
        </p:nvGrpSpPr>
        <p:grpSpPr bwMode="auto">
          <a:xfrm>
            <a:off x="1762115" y="3403918"/>
            <a:ext cx="779462" cy="520700"/>
            <a:chOff x="857222" y="1881113"/>
            <a:chExt cx="740668" cy="619193"/>
          </a:xfrm>
        </p:grpSpPr>
        <p:grpSp>
          <p:nvGrpSpPr>
            <p:cNvPr id="10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3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3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8" name="Rectangle 2"/>
          <p:cNvSpPr>
            <a:spLocks noGrp="1"/>
          </p:cNvSpPr>
          <p:nvPr>
            <p:ph type="title" idx="4294967295"/>
          </p:nvPr>
        </p:nvSpPr>
        <p:spPr>
          <a:xfrm>
            <a:off x="1846684" y="81255"/>
            <a:ext cx="5472112" cy="476250"/>
          </a:xfrm>
        </p:spPr>
        <p:txBody>
          <a:bodyPr/>
          <a:lstStyle/>
          <a:p>
            <a:pPr algn="ctr"/>
            <a:r>
              <a:rPr lang="en-US" altLang="zh-CN" sz="4000" b="1" dirty="0" smtClean="0">
                <a:solidFill>
                  <a:srgbClr val="9537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altLang="zh-CN" sz="4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144"/>
          <p:cNvSpPr>
            <a:spLocks noChangeArrowheads="1"/>
          </p:cNvSpPr>
          <p:nvPr/>
        </p:nvSpPr>
        <p:spPr bwMode="auto">
          <a:xfrm>
            <a:off x="2697947" y="1786392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Insights from PIC-DSMC simulations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761321" y="1809411"/>
            <a:ext cx="781050" cy="519113"/>
            <a:chOff x="857222" y="1881113"/>
            <a:chExt cx="740668" cy="619193"/>
          </a:xfrm>
        </p:grpSpPr>
        <p:grpSp>
          <p:nvGrpSpPr>
            <p:cNvPr id="12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AutoShape 144"/>
          <p:cNvSpPr>
            <a:spLocks noChangeArrowheads="1"/>
          </p:cNvSpPr>
          <p:nvPr/>
        </p:nvSpPr>
        <p:spPr bwMode="auto">
          <a:xfrm>
            <a:off x="2671277" y="4149090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Conclusions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grpSp>
        <p:nvGrpSpPr>
          <p:cNvPr id="14" name="组合 35"/>
          <p:cNvGrpSpPr/>
          <p:nvPr/>
        </p:nvGrpSpPr>
        <p:grpSpPr bwMode="auto">
          <a:xfrm>
            <a:off x="1735445" y="4166553"/>
            <a:ext cx="779462" cy="520700"/>
            <a:chOff x="857222" y="1881113"/>
            <a:chExt cx="740668" cy="619193"/>
          </a:xfrm>
        </p:grpSpPr>
        <p:grpSp>
          <p:nvGrpSpPr>
            <p:cNvPr id="15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Hybrid model of multi-component plasma jets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488315" y="1551305"/>
                <a:ext cx="3075940" cy="78549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altLang="zh-CN" b="1" dirty="0" smtClean="0">
                  <a:solidFill>
                    <a:schemeClr val="tx1"/>
                  </a:solidFill>
                </a:endParaRPr>
              </a:p>
              <a:p>
                <a:pPr algn="ctr" eaLnBrk="1" latinLnBrk="0" hangingPunct="1">
                  <a:spcBef>
                    <a:spcPts val="0"/>
                  </a:spcBef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PIC module</a:t>
                </a:r>
                <a:endParaRPr lang="en-US" altLang="zh-CN" sz="1600" b="1" dirty="0" smtClean="0">
                  <a:solidFill>
                    <a:schemeClr val="tx1"/>
                  </a:solidFill>
                </a:endParaRPr>
              </a:p>
              <a:p>
                <a:pPr algn="ctr" eaLnBrk="1" latinLnBrk="0" hangingPunct="1">
                  <a:spcBef>
                    <a:spcPts val="0"/>
                  </a:spcBef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(ions: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and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zh-CN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altLang="zh-CN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1600" dirty="0">
                  <a:solidFill>
                    <a:schemeClr val="tx1"/>
                  </a:solidFill>
                </a:endParaRPr>
              </a:p>
              <a:p>
                <a:pPr algn="ctr"/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5" y="1551305"/>
                <a:ext cx="3075940" cy="785495"/>
              </a:xfrm>
              <a:prstGeom prst="rect">
                <a:avLst/>
              </a:prstGeom>
              <a:blipFill rotWithShape="1">
                <a:blip r:embed="rId1"/>
                <a:stretch>
                  <a:fillRect l="-310" t="-39208" r="-310" b="-39289"/>
                </a:stretch>
              </a:blip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4045691" y="1533922"/>
                <a:ext cx="3267933" cy="712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indent="409575" algn="ctr">
                  <a:spcAft>
                    <a:spcPts val="0"/>
                  </a:spcAft>
                </a:pPr>
                <a:r>
                  <a:rPr lang="en-US" altLang="zh-CN" sz="1400" kern="100" dirty="0">
                    <a:latin typeface="Times New Roman" panose="02020603050405020304" pitchFamily="18" charset="0"/>
                    <a:ea typeface="仿宋_GB2312" panose="02010609030101010101" charset="-12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𝑑</m:t>
                        </m:r>
                        <m:sSub>
                          <m:sSubPr>
                            <m:ctrlPr>
                              <a:rPr lang="zh-CN" altLang="zh-CN" sz="1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𝑑𝑡</m:t>
                        </m:r>
                      </m:den>
                    </m:f>
                    <m:r>
                      <a:rPr lang="en-US" altLang="zh-CN" sz="1400" i="1" kern="100">
                        <a:latin typeface="Cambria Math" panose="02040503050406030204" pitchFamily="18" charset="0"/>
                        <a:ea typeface="仿宋_GB2312" panose="02010609030101010101" charset="-122"/>
                      </a:rPr>
                      <m:t>=</m:t>
                    </m:r>
                    <m:sSub>
                      <m:sSubPr>
                        <m:ctrlPr>
                          <a:rPr lang="zh-CN" altLang="zh-CN" sz="1400" b="1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𝒗</m:t>
                        </m:r>
                      </m:e>
                      <m:sub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altLang="zh-CN" sz="1400" kern="100" dirty="0" smtClean="0">
                    <a:latin typeface="仿宋_GB2312" panose="02010609030101010101" charset="-122"/>
                  </a:rPr>
                  <a:t>                                         </a:t>
                </a:r>
                <a:endParaRPr lang="zh-CN" altLang="zh-CN" sz="1400" kern="100" dirty="0">
                  <a:effectLst/>
                  <a:latin typeface="Times New Roman" panose="02020603050405020304" pitchFamily="18" charset="0"/>
                </a:endParaRPr>
              </a:p>
              <a:p>
                <a:pPr indent="409575" algn="ctr"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𝑚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𝑑</m:t>
                        </m:r>
                        <m:sSub>
                          <m:sSubPr>
                            <m:ctrlPr>
                              <a:rPr lang="zh-CN" altLang="zh-CN" sz="1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𝒊</m:t>
                            </m:r>
                          </m:sub>
                        </m:sSub>
                      </m:num>
                      <m:den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𝑑𝑡</m:t>
                        </m:r>
                      </m:den>
                    </m:f>
                    <m:r>
                      <a:rPr lang="en-US" altLang="zh-CN" sz="1400" i="1" kern="100">
                        <a:latin typeface="Cambria Math" panose="02040503050406030204" pitchFamily="18" charset="0"/>
                        <a:ea typeface="仿宋_GB2312" panose="02010609030101010101" charset="-122"/>
                      </a:rPr>
                      <m:t>=</m:t>
                    </m:r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𝑞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𝑬</m:t>
                        </m:r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1400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仿宋_GB2312" panose="02010609030101010101" charset="-122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×</m:t>
                        </m:r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仿宋_GB2312" panose="02010609030101010101" charset="-122"/>
                          </a:rPr>
                          <m:t>𝑩</m:t>
                        </m:r>
                      </m:e>
                    </m:d>
                    <m:r>
                      <a:rPr lang="en-US" altLang="zh-CN" sz="1400" i="1" kern="100">
                        <a:latin typeface="Cambria Math" panose="02040503050406030204" pitchFamily="18" charset="0"/>
                        <a:ea typeface="仿宋_GB2312" panose="02010609030101010101" charset="-122"/>
                      </a:rPr>
                      <m:t>−</m:t>
                    </m:r>
                    <m:r>
                      <a:rPr lang="en-US" altLang="zh-CN" sz="1400" b="1" i="1" kern="100">
                        <a:latin typeface="Cambria Math" panose="02040503050406030204" pitchFamily="18" charset="0"/>
                        <a:ea typeface="仿宋_GB2312" panose="02010609030101010101" charset="-122"/>
                      </a:rPr>
                      <m:t>𝒇</m:t>
                    </m:r>
                  </m:oMath>
                </a14:m>
                <a:r>
                  <a:rPr lang="en-US" altLang="zh-CN" sz="1400" kern="100" dirty="0" smtClean="0">
                    <a:latin typeface="仿宋_GB2312" panose="02010609030101010101" charset="-122"/>
                  </a:rPr>
                  <a:t>    </a:t>
                </a:r>
                <a:endParaRPr lang="zh-CN" altLang="en-US" sz="1400" dirty="0"/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691" y="1533922"/>
                <a:ext cx="3267933" cy="712887"/>
              </a:xfrm>
              <a:prstGeom prst="rect">
                <a:avLst/>
              </a:prstGeom>
              <a:blipFill rotWithShape="1">
                <a:blip r:embed="rId2"/>
                <a:stretch>
                  <a:fillRect l="-3" t="-56" r="10" b="-160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488315" y="2441575"/>
            <a:ext cx="3075940" cy="1409065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</a:rPr>
              <a:t>fluid module</a:t>
            </a:r>
            <a:endParaRPr lang="en-US" sz="1600" dirty="0">
              <a:solidFill>
                <a:schemeClr val="tx1"/>
              </a:solidFill>
            </a:endParaRPr>
          </a:p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</a:rPr>
              <a:t>(electrons: density, velocity, and temperature)</a:t>
            </a:r>
            <a:endParaRPr lang="en-US" altLang="zh-CN" sz="1600" dirty="0" smtClean="0">
              <a:solidFill>
                <a:schemeClr val="tx1"/>
              </a:solidFill>
            </a:endParaRPr>
          </a:p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1600" kern="1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assumption 1</a:t>
            </a:r>
            <a:r>
              <a:rPr lang="zh-CN" altLang="en-US" sz="1600" kern="1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1600" kern="1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quasi-neutrality</a:t>
            </a:r>
            <a:endParaRPr lang="en-US" altLang="zh-CN" sz="1600" kern="10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</a:pPr>
            <a:r>
              <a:rPr lang="en-US" altLang="zh-CN" sz="1600" dirty="0" smtClean="0">
                <a:solidFill>
                  <a:srgbClr val="FF0000"/>
                </a:solidFill>
              </a:rPr>
              <a:t>assumption 2</a:t>
            </a:r>
            <a:r>
              <a:rPr lang="zh-CN" altLang="en-US" sz="1600" dirty="0" smtClean="0">
                <a:solidFill>
                  <a:srgbClr val="FF0000"/>
                </a:solidFill>
              </a:rPr>
              <a:t>：</a:t>
            </a:r>
            <a:r>
              <a:rPr lang="en-US" altLang="zh-CN" sz="1600" dirty="0" smtClean="0">
                <a:solidFill>
                  <a:srgbClr val="FF0000"/>
                </a:solidFill>
              </a:rPr>
              <a:t>mass-less fluid</a:t>
            </a:r>
            <a:endParaRPr lang="en-US" altLang="zh-CN" sz="1600" dirty="0" smtClean="0">
              <a:solidFill>
                <a:srgbClr val="FF000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563888" y="2483728"/>
            <a:ext cx="4968552" cy="1209347"/>
            <a:chOff x="3353190" y="2125307"/>
            <a:chExt cx="4968552" cy="120934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矩形 7"/>
                <p:cNvSpPr/>
                <p:nvPr/>
              </p:nvSpPr>
              <p:spPr>
                <a:xfrm>
                  <a:off x="3929254" y="2400703"/>
                  <a:ext cx="4014432" cy="5013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zh-CN" sz="1400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f>
                          <m:fPr>
                            <m:ctrlP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altLang="zh-CN" sz="1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1" i="1" smtClean="0"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altLang="zh-CN" sz="1400" b="1" i="1" smtClean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4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altLang="zh-CN" sz="1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1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CN" sz="1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zh-CN" altLang="en-US" sz="1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zh-CN" altLang="en-US" sz="1400" b="0" i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zh-CN" altLang="en-US" sz="1400" b="0" i="0">
                                <a:latin typeface="Cambria Math" panose="02040503050406030204" pitchFamily="18" charset="0"/>
                              </a:rPr>
                              <m:t>×</m:t>
                            </m:r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d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𝛻</m:t>
                        </m:r>
                        <m:sSub>
                          <m:sSubPr>
                            <m:ctrlP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zh-CN" altLang="en-US" sz="1400" b="0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zh-CN" altLang="en-US" sz="1400" i="1">
                                <a:latin typeface="Cambria Math" panose="02040503050406030204" pitchFamily="18" charset="0"/>
                              </a:rPr>
                              <m:t>𝒋</m:t>
                            </m:r>
                          </m:num>
                          <m:den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den>
                        </m:f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>
            <p:sp>
              <p:nvSpPr>
                <p:cNvPr id="8" name="矩形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9254" y="2400703"/>
                  <a:ext cx="4014432" cy="501356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矩形 8"/>
                <p:cNvSpPr/>
                <p:nvPr/>
              </p:nvSpPr>
              <p:spPr>
                <a:xfrm>
                  <a:off x="5318647" y="2125307"/>
                  <a:ext cx="96058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a14:m>
                  <a:r>
                    <a:rPr lang="en-US" altLang="zh-CN" sz="1400" kern="100" dirty="0">
                      <a:latin typeface="Times New Roman" panose="02020603050405020304" pitchFamily="18" charset="0"/>
                    </a:rPr>
                    <a:t> </a:t>
                  </a:r>
                  <a:endParaRPr lang="zh-CN" altLang="en-US" sz="1400" dirty="0"/>
                </a:p>
              </p:txBody>
            </p:sp>
          </mc:Choice>
          <mc:Fallback>
            <p:sp>
              <p:nvSpPr>
                <p:cNvPr id="9" name="矩形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8647" y="2125307"/>
                  <a:ext cx="960584" cy="307777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矩形 9"/>
                <p:cNvSpPr/>
                <p:nvPr/>
              </p:nvSpPr>
              <p:spPr>
                <a:xfrm>
                  <a:off x="3353190" y="2848239"/>
                  <a:ext cx="4968552" cy="48641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𝑘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𝒖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𝒖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𝒆</m:t>
                              </m:r>
                            </m:sub>
                          </m:sSub>
                        </m:e>
                      </m:d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sz="1400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e>
                            <m:sup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den>
                      </m:f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𝑒𝑖</m:t>
                          </m:r>
                        </m:sub>
                      </m:sSub>
                    </m:oMath>
                  </a14:m>
                  <a:r>
                    <a:rPr lang="en-US" altLang="zh-CN" sz="1400" kern="100" dirty="0">
                      <a:latin typeface="Times New Roman" panose="02020603050405020304" pitchFamily="18" charset="0"/>
                    </a:rPr>
                    <a:t> </a:t>
                  </a:r>
                  <a:endParaRPr lang="zh-CN" altLang="en-US" sz="1400" dirty="0"/>
                </a:p>
              </p:txBody>
            </p:sp>
          </mc:Choice>
          <mc:Fallback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3190" y="2848239"/>
                  <a:ext cx="4968552" cy="486415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488315" y="4056380"/>
                <a:ext cx="3075305" cy="1007745"/>
              </a:xfrm>
              <a:prstGeom prst="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 eaLnBrk="1" latinLnBrk="0" hangingPunct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600" b="1" dirty="0" smtClean="0">
                    <a:solidFill>
                      <a:schemeClr val="tx1"/>
                    </a:solidFill>
                  </a:rPr>
                  <a:t>Electromagnetic field module</a:t>
                </a:r>
                <a:endParaRPr lang="zh-CN" altLang="en-US" sz="1600" b="1" dirty="0" smtClean="0">
                  <a:solidFill>
                    <a:schemeClr val="tx1"/>
                  </a:solidFill>
                </a:endParaRPr>
              </a:p>
              <a:p>
                <a:pPr algn="ctr" eaLnBrk="1" latinLnBrk="0" hangingPunct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(electric field </a:t>
                </a:r>
                <a14:m>
                  <m:oMath xmlns:m="http://schemas.openxmlformats.org/officeDocument/2006/math">
                    <m:r>
                      <a:rPr lang="en-US" altLang="zh-CN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600" b="1" dirty="0" smtClean="0">
                    <a:solidFill>
                      <a:schemeClr val="tx1"/>
                    </a:solidFill>
                  </a:rPr>
                  <a:t>and magnetic field </a:t>
                </a:r>
                <a14:m>
                  <m:oMath xmlns:m="http://schemas.openxmlformats.org/officeDocument/2006/math">
                    <m:r>
                      <a:rPr lang="en-US" altLang="zh-CN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𝑩</m:t>
                    </m:r>
                    <m:r>
                      <a:rPr lang="en-US" altLang="zh-CN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1600" b="1" dirty="0" smtClean="0">
                  <a:solidFill>
                    <a:schemeClr val="tx1"/>
                  </a:solidFill>
                </a:endParaRPr>
              </a:p>
              <a:p>
                <a:pPr algn="ctr" eaLnBrk="1" latinLnBrk="0" hangingPunct="1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altLang="zh-CN" sz="1600" b="1" dirty="0" smtClean="0">
                    <a:solidFill>
                      <a:srgbClr val="C00000"/>
                    </a:solidFill>
                  </a:rPr>
                  <a:t>Darwin approximation</a:t>
                </a:r>
                <a:endParaRPr lang="en-US" altLang="zh-CN" sz="16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5" y="4056380"/>
                <a:ext cx="3075305" cy="1007745"/>
              </a:xfrm>
              <a:prstGeom prst="rect">
                <a:avLst/>
              </a:prstGeom>
              <a:blipFill rotWithShape="1">
                <a:blip r:embed="rId6"/>
                <a:stretch>
                  <a:fillRect l="-310" t="-945" r="-310" b="-945"/>
                </a:stretch>
              </a:blipFill>
              <a:ln w="1905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组合 18"/>
          <p:cNvGrpSpPr/>
          <p:nvPr/>
        </p:nvGrpSpPr>
        <p:grpSpPr>
          <a:xfrm>
            <a:off x="4913574" y="3993563"/>
            <a:ext cx="1518920" cy="1022187"/>
            <a:chOff x="4901414" y="3652510"/>
            <a:chExt cx="1518920" cy="102218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6" name="矩形 15"/>
                <p:cNvSpPr/>
                <p:nvPr/>
              </p:nvSpPr>
              <p:spPr>
                <a:xfrm>
                  <a:off x="4942877" y="3652510"/>
                  <a:ext cx="1273746" cy="501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40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1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num>
                          <m:den>
                            <m:r>
                              <a:rPr lang="zh-CN" altLang="en-US" sz="1400" b="0" i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zh-CN" altLang="en-US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>
            <p:sp>
              <p:nvSpPr>
                <p:cNvPr id="16" name="矩形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2877" y="3652510"/>
                  <a:ext cx="1273746" cy="501997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矩形 16"/>
                <p:cNvSpPr/>
                <p:nvPr/>
              </p:nvSpPr>
              <p:spPr>
                <a:xfrm>
                  <a:off x="4901414" y="4252422"/>
                  <a:ext cx="1518920" cy="4222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sz="140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1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sz="1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1400" b="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𝒋</m:t>
                      </m:r>
                    </m:oMath>
                  </a14:m>
                  <a:r>
                    <a:rPr lang="en-US" altLang="zh-CN" sz="1400" b="1" kern="100" dirty="0">
                      <a:latin typeface="Times New Roman" panose="02020603050405020304" pitchFamily="18" charset="0"/>
                    </a:rPr>
                    <a:t> </a:t>
                  </a:r>
                  <a:endParaRPr lang="zh-CN" altLang="en-US" sz="1400" dirty="0"/>
                </a:p>
              </p:txBody>
            </p:sp>
          </mc:Choice>
          <mc:Fallback>
            <p:sp>
              <p:nvSpPr>
                <p:cNvPr id="17" name="矩形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1414" y="4252422"/>
                  <a:ext cx="1518920" cy="422275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TextBox 7"/>
          <p:cNvSpPr txBox="1"/>
          <p:nvPr/>
        </p:nvSpPr>
        <p:spPr>
          <a:xfrm>
            <a:off x="358140" y="656590"/>
            <a:ext cx="8328660" cy="8299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p>
            <a:pPr indent="266700" algn="l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Ions are treated as super-particles, and ion kinetics are tracked.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 algn="l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l"/>
            </a:pPr>
            <a:r>
              <a:rPr 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Electrons are treated as mass-less fluids, and electron kinetics is not resolved.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995" y="106680"/>
            <a:ext cx="8838565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Pros and cons of Darwin approximation in hybrid model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56456" y="1170540"/>
            <a:ext cx="1745350" cy="979472"/>
            <a:chOff x="4788199" y="3617585"/>
            <a:chExt cx="1745350" cy="97947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" name="矩形 5"/>
                <p:cNvSpPr/>
                <p:nvPr/>
              </p:nvSpPr>
              <p:spPr>
                <a:xfrm>
                  <a:off x="4942877" y="3617585"/>
                  <a:ext cx="1273746" cy="501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40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1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num>
                          <m:den>
                            <m:r>
                              <a:rPr lang="zh-CN" altLang="en-US" sz="1400" b="0" i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zh-CN" altLang="en-US" sz="1400" b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zh-CN" altLang="en-US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>
            <p:sp>
              <p:nvSpPr>
                <p:cNvPr id="6" name="矩形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2877" y="3617585"/>
                  <a:ext cx="1273746" cy="501997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矩形 6"/>
                <p:cNvSpPr/>
                <p:nvPr/>
              </p:nvSpPr>
              <p:spPr>
                <a:xfrm>
                  <a:off x="4788199" y="4161617"/>
                  <a:ext cx="1745350" cy="43544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zh-CN" altLang="zh-CN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altLang="zh-CN" sz="1400" b="0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zh-CN" altLang="zh-CN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1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𝝏</m:t>
                          </m:r>
                          <m:r>
                            <a:rPr lang="en-US" altLang="zh-CN" sz="1400" b="1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lang="en-US" altLang="zh-CN" sz="1400" b="0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en-US" altLang="zh-CN" sz="1400" b="0" i="1" kern="1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1400" b="1" i="1" kern="1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1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sz="1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1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altLang="zh-CN" sz="1400" b="1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𝒋</m:t>
                      </m:r>
                    </m:oMath>
                  </a14:m>
                  <a:r>
                    <a:rPr lang="en-US" altLang="zh-CN" sz="1400" b="1" kern="100" dirty="0">
                      <a:latin typeface="Times New Roman" panose="02020603050405020304" pitchFamily="18" charset="0"/>
                    </a:rPr>
                    <a:t> </a:t>
                  </a:r>
                  <a:endParaRPr lang="zh-CN" altLang="en-US" sz="1400" dirty="0"/>
                </a:p>
              </p:txBody>
            </p:sp>
          </mc:Choice>
          <mc:Fallback>
            <p:sp>
              <p:nvSpPr>
                <p:cNvPr id="7" name="矩形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8199" y="4161617"/>
                  <a:ext cx="1745350" cy="435440"/>
                </a:xfrm>
                <a:prstGeom prst="rect">
                  <a:avLst/>
                </a:prstGeom>
                <a:blipFill rotWithShape="1">
                  <a:blip r:embed="rId2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组合 2"/>
          <p:cNvGrpSpPr/>
          <p:nvPr/>
        </p:nvGrpSpPr>
        <p:grpSpPr>
          <a:xfrm>
            <a:off x="5586868" y="1207021"/>
            <a:ext cx="1485087" cy="1029902"/>
            <a:chOff x="4788199" y="3652510"/>
            <a:chExt cx="1485087" cy="102990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矩形 8"/>
                <p:cNvSpPr/>
                <p:nvPr/>
              </p:nvSpPr>
              <p:spPr>
                <a:xfrm>
                  <a:off x="4942877" y="3652510"/>
                  <a:ext cx="1273746" cy="50199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zh-CN" altLang="en-US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zh-CN" altLang="en-US" sz="140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1" i="1">
                                <a:latin typeface="Cambria Math" panose="02040503050406030204" pitchFamily="18" charset="0"/>
                              </a:rPr>
                              <m:t>𝑩</m:t>
                            </m:r>
                          </m:num>
                          <m:den>
                            <m:r>
                              <a:rPr lang="zh-CN" altLang="en-US" sz="1400" b="0" i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zh-CN" altLang="en-US" sz="1400" b="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zh-CN" altLang="en-US" sz="1400" b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zh-CN" altLang="en-US" sz="1400" b="0" i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zh-CN" altLang="en-US" sz="1400" b="1" i="1">
                            <a:latin typeface="Cambria Math" panose="02040503050406030204" pitchFamily="18" charset="0"/>
                          </a:rPr>
                          <m:t>𝑬</m:t>
                        </m:r>
                      </m:oMath>
                    </m:oMathPara>
                  </a14:m>
                  <a:endParaRPr lang="zh-CN" altLang="en-US" sz="1400" dirty="0"/>
                </a:p>
              </p:txBody>
            </p:sp>
          </mc:Choice>
          <mc:Fallback>
            <p:sp>
              <p:nvSpPr>
                <p:cNvPr id="9" name="矩形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2877" y="3652510"/>
                  <a:ext cx="1273746" cy="501997"/>
                </a:xfrm>
                <a:prstGeom prst="rect">
                  <a:avLst/>
                </a:prstGeom>
                <a:blipFill rotWithShape="1">
                  <a:blip r:embed="rId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矩形 9"/>
                <p:cNvSpPr/>
                <p:nvPr/>
              </p:nvSpPr>
              <p:spPr>
                <a:xfrm>
                  <a:off x="4788199" y="4252422"/>
                  <a:ext cx="1485087" cy="42999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p>
                  <a14:m>
                    <m:oMath xmlns:m="http://schemas.openxmlformats.org/officeDocument/2006/math">
                      <m:r>
                        <a:rPr lang="en-US" altLang="zh-CN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altLang="zh-CN" sz="1400" b="1" i="1" kern="1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zh-CN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1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zh-CN" altLang="zh-CN" sz="1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1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altLang="zh-CN" sz="1400" b="1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  <m:r>
                        <a:rPr lang="en-US" altLang="zh-CN" sz="1400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𝛻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CN" sz="1400" b="1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𝒋</m:t>
                      </m:r>
                    </m:oMath>
                  </a14:m>
                  <a:r>
                    <a:rPr lang="en-US" altLang="zh-CN" sz="1400" b="1" kern="100" dirty="0">
                      <a:latin typeface="Times New Roman" panose="02020603050405020304" pitchFamily="18" charset="0"/>
                    </a:rPr>
                    <a:t> </a:t>
                  </a:r>
                  <a:endParaRPr lang="zh-CN" altLang="en-US" sz="1400" dirty="0"/>
                </a:p>
              </p:txBody>
            </p:sp>
          </mc:Choice>
          <mc:Fallback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8199" y="4252422"/>
                  <a:ext cx="1485087" cy="429990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/>
              <p:cNvSpPr/>
              <p:nvPr/>
            </p:nvSpPr>
            <p:spPr>
              <a:xfrm>
                <a:off x="1978977" y="2798733"/>
                <a:ext cx="2193677" cy="4360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p>
                <a14:m>
                  <m:oMath xmlns:m="http://schemas.openxmlformats.org/officeDocument/2006/math">
                    <m:r>
                      <a:rPr lang="en-US" altLang="zh-CN" sz="1400" i="1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𝒋</m:t>
                    </m:r>
                    <m:r>
                      <a:rPr lang="en-US" altLang="zh-CN" sz="1400" i="1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CN" sz="1400" i="1" kern="10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𝜎</m:t>
                    </m:r>
                    <m:d>
                      <m:dPr>
                        <m:ctrlP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  <m: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𝒆</m:t>
                            </m:r>
                          </m:sub>
                        </m:sSub>
                        <m: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  <m:r>
                          <a:rPr lang="en-US" altLang="zh-CN" sz="1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zh-CN" altLang="zh-CN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1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𝛻</m:t>
                            </m:r>
                            <m:sSub>
                              <m:sSubPr>
                                <m:ctrlPr>
                                  <a:rPr lang="zh-CN" altLang="zh-CN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sz="14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  <m:sSub>
                              <m:sSubPr>
                                <m:ctrlPr>
                                  <a:rPr lang="zh-CN" altLang="zh-CN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zh-CN" sz="1400" i="1" kern="10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altLang="zh-CN" sz="1400" kern="100" dirty="0">
                    <a:latin typeface="Times New Roman" panose="02020603050405020304" pitchFamily="18" charset="0"/>
                  </a:rPr>
                  <a:t>  </a:t>
                </a:r>
                <a:endParaRPr lang="zh-CN" altLang="en-US" sz="1400" dirty="0"/>
              </a:p>
            </p:txBody>
          </p:sp>
        </mc:Choice>
        <mc:Fallback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977" y="2798733"/>
                <a:ext cx="2193677" cy="436017"/>
              </a:xfrm>
              <a:prstGeom prst="rect">
                <a:avLst/>
              </a:prstGeom>
              <a:blipFill rotWithShape="1">
                <a:blip r:embed="rId4"/>
                <a:stretch>
                  <a:fillRect l="-14" t="-66" r="-135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5207561" y="2726151"/>
                <a:ext cx="2074671" cy="5343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 kern="1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𝑬</m:t>
                      </m:r>
                      <m:r>
                        <a:rPr lang="en-US" altLang="zh-CN" sz="1400" b="1" i="1" kern="1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𝒆</m:t>
                          </m:r>
                        </m:sub>
                      </m:sSub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r>
                        <a:rPr lang="en-US" altLang="zh-CN" sz="1400" i="1" kern="1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𝑩</m:t>
                      </m:r>
                      <m:r>
                        <a:rPr lang="en-US" altLang="zh-CN" sz="1400" b="1" i="1" kern="1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zh-CN" altLang="zh-CN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US" altLang="zh-CN" sz="14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zh-CN" altLang="zh-CN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altLang="zh-CN" sz="1400" i="1" kern="10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US" altLang="zh-CN" sz="1400" b="1" i="1" kern="10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400" b="1" i="1" kern="1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1" i="1" kern="1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𝒋</m:t>
                          </m:r>
                        </m:num>
                        <m:den>
                          <m:r>
                            <a:rPr lang="zh-CN" altLang="en-US" sz="1400" b="0" i="1" kern="1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den>
                      </m:f>
                    </m:oMath>
                  </m:oMathPara>
                </a14:m>
                <a:endParaRPr lang="zh-CN" altLang="en-US" sz="1400" dirty="0"/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561" y="2726151"/>
                <a:ext cx="2074671" cy="534313"/>
              </a:xfrm>
              <a:prstGeom prst="rect">
                <a:avLst/>
              </a:prstGeom>
              <a:blipFill rotWithShape="1">
                <a:blip r:embed="rId5"/>
                <a:stretch>
                  <a:fillRect l="-27" t="-18" r="3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矩形 13"/>
          <p:cNvSpPr/>
          <p:nvPr/>
        </p:nvSpPr>
        <p:spPr>
          <a:xfrm>
            <a:off x="1699609" y="684919"/>
            <a:ext cx="2122805" cy="39878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000" dirty="0">
                <a:ea typeface="微软雅黑" panose="020B0503020204020204" pitchFamily="34" charset="-122"/>
              </a:rPr>
              <a:t>Maxwell equation</a:t>
            </a:r>
            <a:endParaRPr lang="en-US" altLang="zh-CN" sz="2000" dirty="0"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95596" y="672020"/>
            <a:ext cx="2667635" cy="39878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000" dirty="0">
                <a:ea typeface="微软雅黑" panose="020B0503020204020204" pitchFamily="34" charset="-122"/>
                <a:cs typeface="Times New Roman" panose="02020603050405020304" pitchFamily="18" charset="0"/>
              </a:rPr>
              <a:t>Darwin approximation</a:t>
            </a:r>
            <a:endParaRPr lang="en-US" altLang="zh-CN" sz="20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08639" y="1173080"/>
            <a:ext cx="1905645" cy="1035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376587" y="1168286"/>
            <a:ext cx="1905645" cy="10353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188074" y="2356197"/>
            <a:ext cx="4506595" cy="398780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200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generalized Ohm’s law: different forms </a:t>
            </a:r>
            <a:endParaRPr lang="en-US" altLang="zh-CN" sz="2000" dirty="0">
              <a:solidFill>
                <a:srgbClr val="0000FF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-716280" y="3601085"/>
            <a:ext cx="2242185" cy="39878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2000" dirty="0">
                <a:solidFill>
                  <a:srgbClr val="C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Pros</a:t>
            </a:r>
            <a:endParaRPr lang="en-US" altLang="zh-CN" sz="2000" dirty="0">
              <a:solidFill>
                <a:srgbClr val="C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91210" y="3432175"/>
            <a:ext cx="4257040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self-consistent treatment of the electromagnetic field</a:t>
            </a: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allow</a:t>
            </a: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ing</a:t>
            </a:r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electromagnetic waves to propagate in vacuum</a:t>
            </a: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or plasma</a:t>
            </a:r>
            <a:endParaRPr lang="en-US" altLang="zh-CN" sz="1600" dirty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90491" y="3432318"/>
            <a:ext cx="3799072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Fast calculation</a:t>
            </a:r>
            <a:r>
              <a:rPr lang="en-US" altLang="zh-CN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, </a:t>
            </a:r>
            <a:r>
              <a:rPr lang="zh-CN" altLang="en-US" sz="1600" dirty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low-frequency approximation, ignoring light waves, only need to deal with ion time scales</a:t>
            </a:r>
            <a:endParaRPr lang="zh-CN" altLang="en-US" sz="1600" dirty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-1626832" y="4316768"/>
            <a:ext cx="4059496" cy="39878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2000" dirty="0">
                <a:ea typeface="微软雅黑" panose="020B0503020204020204" pitchFamily="34" charset="-122"/>
                <a:cs typeface="Times New Roman" panose="02020603050405020304" pitchFamily="18" charset="0"/>
              </a:rPr>
              <a:t>cons</a:t>
            </a:r>
            <a:endParaRPr lang="en-US" altLang="zh-CN" sz="20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4430" y="4360373"/>
            <a:ext cx="3621061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 FDTD scheme, the time step size is strictly limited </a:t>
            </a:r>
            <a:r>
              <a:rPr lang="en-US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by </a:t>
            </a:r>
            <a:r>
              <a:rPr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the speed of light</a:t>
            </a:r>
            <a:endParaRPr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72380" y="4365625"/>
            <a:ext cx="3930650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the transmission of magnetic field in low density or vacuum region is greatly limited</a:t>
            </a:r>
            <a:endParaRPr lang="zh-CN" altLang="en-US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262255" y="106680"/>
            <a:ext cx="9385300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predictor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corrector method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for </a:t>
            </a: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high accuracy field solution</a:t>
            </a:r>
            <a:endParaRPr lang="zh-CN" alt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5720" y="703580"/>
                <a:ext cx="9041765" cy="14859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p>
                <a:pPr indent="266700" algn="l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ion position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and electric 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ea typeface="MS Mincho" panose="02020609040205080304" charset="-128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are</a:t>
                </a:r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 defined on </a:t>
                </a:r>
                <a:r>
                  <a:rPr lang="en-US" altLang="zh-CN" sz="2000" b="0">
                    <a:solidFill>
                      <a:srgbClr val="0000FF"/>
                    </a:solidFill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integer time step</a:t>
                </a:r>
                <a:endParaRPr lang="en-US" altLang="zh-CN" sz="2000" b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42900" indent="-342900" algn="l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charset="0"/>
                  <a:buChar char="l"/>
                </a:pPr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ion velocity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magnetic 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sz="2000" b="1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ea typeface="MS Mincho" panose="02020609040205080304" charset="-128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b="1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𝑩</m:t>
                        </m:r>
                      </m:e>
                      <m:sup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0" i="1" kern="10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and electron fluid variables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  <a:sym typeface="+mn-ea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𝑒</m:t>
                        </m:r>
                      </m:sub>
                      <m:sup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000" b="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 ) are defined on </a:t>
                </a:r>
                <a:r>
                  <a:rPr lang="en-US" altLang="zh-CN" sz="2000" b="0">
                    <a:solidFill>
                      <a:srgbClr val="0000FF"/>
                    </a:solidFill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half integer time step</a:t>
                </a:r>
                <a:r>
                  <a:rPr lang="en-US" altLang="zh-CN" sz="2000" b="0">
                    <a:effectLst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zh-CN" sz="2000" b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indent="266700" algn="l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buFont typeface="Wingdings" panose="05000000000000000000" pitchFamily="2" charset="2"/>
                  <a:buChar char="l"/>
                </a:pPr>
                <a:r>
                  <a:rPr lang="en-US" altLang="zh-CN" sz="2000" b="0" dirty="0" smtClean="0"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field is updated by </a:t>
                </a:r>
                <a:r>
                  <a:rPr lang="en-US" altLang="zh-CN" sz="2000" dirty="0" smtClean="0">
                    <a:solidFill>
                      <a:srgbClr val="002060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predictor-corrector method</a:t>
                </a:r>
                <a:r>
                  <a:rPr lang="en-US" altLang="zh-CN" sz="2000" dirty="0" smtClean="0">
                    <a:solidFill>
                      <a:srgbClr val="0000FF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000" b="0" dirty="0" smtClean="0">
                    <a:solidFill>
                      <a:schemeClr val="tx1"/>
                    </a:solidFill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instead of 1st-order forward Euler</a:t>
                </a:r>
                <a:endParaRPr lang="en-US" altLang="zh-CN" sz="2000" b="0" dirty="0" smtClean="0">
                  <a:solidFill>
                    <a:schemeClr val="tx1"/>
                  </a:solidFill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" y="703580"/>
                <a:ext cx="9041765" cy="148590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/>
          <p:cNvSpPr txBox="1"/>
          <p:nvPr/>
        </p:nvSpPr>
        <p:spPr>
          <a:xfrm>
            <a:off x="5835650" y="3169920"/>
            <a:ext cx="2540000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just"/>
            <a:r>
              <a:rPr lang="zh-CN" altLang="en-US" sz="1400" b="0">
                <a:cs typeface="Times New Roman" panose="02020603050405020304" pitchFamily="18" charset="0"/>
              </a:rPr>
              <a:t>D. Winske, Homa Karimabadi, Ari Le, N. Omidi, Vadim Roytershteyn, Adam Stanier.</a:t>
            </a:r>
            <a:r>
              <a:rPr lang="en-US" altLang="zh-CN" sz="1400" b="0">
                <a:cs typeface="Times New Roman" panose="02020603050405020304" pitchFamily="18" charset="0"/>
              </a:rPr>
              <a:t> </a:t>
            </a:r>
            <a:r>
              <a:rPr lang="zh-CN" altLang="en-US" sz="1400" b="0">
                <a:cs typeface="Times New Roman" panose="02020603050405020304" pitchFamily="18" charset="0"/>
              </a:rPr>
              <a:t>2022.</a:t>
            </a:r>
            <a:r>
              <a:rPr lang="en-US" altLang="zh-CN" sz="1400" b="0">
                <a:cs typeface="Times New Roman" panose="02020603050405020304" pitchFamily="18" charset="0"/>
              </a:rPr>
              <a:t> </a:t>
            </a:r>
            <a:r>
              <a:rPr lang="zh-CN" altLang="en-US" sz="1400" b="0">
                <a:cs typeface="Times New Roman" panose="02020603050405020304" pitchFamily="18" charset="0"/>
              </a:rPr>
              <a:t>Hybrid codes (massless electron fluid)</a:t>
            </a:r>
            <a:endParaRPr lang="zh-CN" altLang="en-US" sz="1400" b="0"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115" y="2226945"/>
            <a:ext cx="4392000" cy="2949342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85420" y="106680"/>
            <a:ext cx="9262745" cy="489585"/>
          </a:xfrm>
        </p:spPr>
        <p:txBody>
          <a:bodyPr/>
          <a:p>
            <a:pPr algn="ctr"/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methods for electron-ion and ion-ion collision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55515" y="1546640"/>
                <a:ext cx="3736429" cy="8680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marL="215900" indent="266700" algn="ctr">
                  <a:lnSpc>
                    <a:spcPct val="125000"/>
                  </a:lnSpc>
                  <a:spcAft>
                    <a:spcPts val="0"/>
                  </a:spcAft>
                </a:pPr>
                <a:r>
                  <a:rPr lang="en-US" altLang="zh-CN" sz="1400" kern="100" dirty="0" smtClean="0"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zh-CN" altLang="zh-CN" sz="1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zh-CN" sz="1400" i="1" kern="100">
                        <a:latin typeface="Cambria Math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400" b="1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sub>
                    </m:sSub>
                  </m:oMath>
                </a14:m>
                <a:endParaRPr lang="zh-CN" altLang="zh-CN" sz="1400" kern="100" dirty="0">
                  <a:effectLst/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  <a:p>
                <a:pPr marL="215900" indent="266700" algn="ctr">
                  <a:lnSpc>
                    <a:spcPct val="125000"/>
                  </a:lnSpc>
                  <a:spcAft>
                    <a:spcPts val="0"/>
                  </a:spcAft>
                </a:pPr>
                <a:r>
                  <a:rPr lang="en-US" altLang="zh-CN" sz="1400" kern="100" dirty="0" smtClean="0">
                    <a:latin typeface="Times New Roman" panose="02020603050405020304" pitchFamily="18" charset="0"/>
                    <a:ea typeface="等线" panose="02010600030101010101" pitchFamily="2" charset="-122"/>
                    <a:cs typeface="Times New Roman" panose="02020603050405020304" pitchFamily="18" charset="0"/>
                  </a:rPr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f>
                      <m:f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zh-CN" altLang="zh-CN" sz="1400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</m:num>
                      <m:den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zh-CN" sz="1400" i="1" kern="100">
                        <a:latin typeface="Cambria Math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1400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zh-CN" altLang="zh-CN" sz="1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zh-CN" altLang="zh-CN" sz="1400" b="1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altLang="zh-CN" sz="1400" b="1" i="1" kern="100">
                                <a:latin typeface="Cambria Math" panose="02040503050406030204" pitchFamily="18" charset="0"/>
                                <a:ea typeface="等线" panose="02010600030101010101" pitchFamily="2" charset="-122"/>
                                <a:cs typeface="Times New Roman" panose="02020603050405020304" pitchFamily="18" charset="0"/>
                              </a:rPr>
                              <m:t>𝒊</m:t>
                            </m:r>
                          </m:sub>
                        </m:sSub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1400" b="1" i="1" kern="100">
                            <a:latin typeface="Cambria Math" panose="02040503050406030204" pitchFamily="18" charset="0"/>
                            <a:ea typeface="等线" panose="02010600030101010101" pitchFamily="2" charset="-122"/>
                            <a:cs typeface="Times New Roman" panose="02020603050405020304" pitchFamily="18" charset="0"/>
                          </a:rPr>
                          <m:t>𝑩</m:t>
                        </m:r>
                      </m:e>
                    </m:d>
                    <m:r>
                      <a:rPr lang="en-US" altLang="zh-CN" sz="1400" i="1" kern="100">
                        <a:latin typeface="Cambria Math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CN" sz="1400" i="1" kern="100">
                        <a:latin typeface="Cambria Math" panose="020405030504060302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rPr>
                      <m:t>𝑓</m:t>
                    </m:r>
                  </m:oMath>
                </a14:m>
                <a:endParaRPr lang="zh-CN" altLang="en-US" sz="1400" dirty="0"/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5" y="1546640"/>
                <a:ext cx="3736429" cy="868058"/>
              </a:xfrm>
              <a:prstGeom prst="rect">
                <a:avLst/>
              </a:prstGeom>
              <a:blipFill rotWithShape="1">
                <a:blip r:embed="rId1"/>
                <a:stretch>
                  <a:fillRect l="-7" t="-48" r="10" b="-129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/>
          <p:cNvSpPr/>
          <p:nvPr/>
        </p:nvSpPr>
        <p:spPr>
          <a:xfrm>
            <a:off x="139065" y="2667635"/>
            <a:ext cx="4109085" cy="737235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14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friction force is calculated according to the velocity of electrons and ions</a:t>
            </a:r>
            <a:endParaRPr lang="en-US" altLang="zh-CN" sz="1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132" y="3277931"/>
                <a:ext cx="4579877" cy="513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indent="266700" algn="just">
                  <a:lnSpc>
                    <a:spcPct val="125000"/>
                  </a:lnSpc>
                  <a:spcAft>
                    <a:spcPts val="0"/>
                  </a:spcAft>
                </a:pPr>
                <a:r>
                  <a:rPr lang="en-US" altLang="zh-CN" sz="1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Zr: </a:t>
                </a:r>
                <a14:m>
                  <m:oMath xmlns:m="http://schemas.openxmlformats.org/officeDocument/2006/math">
                    <m:r>
                      <a:rPr lang="en-US" altLang="zh-CN" sz="1400" i="1" ker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altLang="zh-CN" sz="1400" ker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altLang="zh-CN" sz="1400" i="1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400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𝑙𝑛</m:t>
                        </m:r>
                        <m:r>
                          <m:rPr>
                            <m:sty m:val="p"/>
                          </m:rP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1400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zh-CN" altLang="zh-CN" sz="14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i="1" ker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400" i="1" ker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zh-CN" sz="14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400" i="1" ker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𝑒𝑉</m:t>
                                </m:r>
                              </m:e>
                            </m:d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]</m:t>
                            </m:r>
                          </m:e>
                          <m:sup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a:rPr lang="en-US" altLang="zh-CN" sz="1400" ker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1400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sz="1400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sz="1400" ker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sz="1400" b="1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𝒁𝒓</m:t>
                        </m:r>
                      </m:sub>
                    </m:sSub>
                    <m:r>
                      <a:rPr lang="en-US" altLang="zh-CN" sz="1400" i="1" ker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sz="1400" b="1" i="1" ker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zh-CN" sz="1400" ker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altLang="zh-CN" sz="1400" kern="100" dirty="0" smtClean="0">
                  <a:effectLst/>
                  <a:latin typeface="等线" panose="02010600030101010101" pitchFamily="2" charset="-122"/>
                  <a:ea typeface="等线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" y="3277931"/>
                <a:ext cx="4579877" cy="513080"/>
              </a:xfrm>
              <a:prstGeom prst="rect">
                <a:avLst/>
              </a:prstGeom>
              <a:blipFill rotWithShape="1">
                <a:blip r:embed="rId2"/>
                <a:stretch>
                  <a:fillRect l="-3" t="-12" r="8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-7767" y="3901782"/>
                <a:ext cx="4320480" cy="4286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r>
                  <a:rPr lang="en-US" altLang="zh-CN" sz="1400" dirty="0">
                    <a:latin typeface="Times New Roman" panose="02020603050405020304" pitchFamily="18" charset="0"/>
                  </a:rPr>
                  <a:t>for D: </a:t>
                </a:r>
                <a14:m>
                  <m:oMath xmlns:m="http://schemas.openxmlformats.org/officeDocument/2006/math">
                    <m:r>
                      <a:rPr lang="en-US" altLang="zh-CN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altLang="zh-CN" sz="1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𝑙𝑛</m:t>
                        </m:r>
                        <m:r>
                          <m:rPr>
                            <m:sty m:val="p"/>
                          </m:rP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en-US" altLang="zh-CN" sz="1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10</m:t>
                            </m:r>
                          </m:sup>
                        </m:sSup>
                        <m:sSup>
                          <m:sSupPr>
                            <m:ctrlPr>
                              <a:rPr lang="zh-CN" altLang="zh-CN" sz="1400" i="1" ker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zh-CN" altLang="zh-CN" sz="14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1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zh-CN" altLang="zh-CN" sz="1400" i="1" ker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sz="14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𝑒𝑉</m:t>
                                </m:r>
                              </m:e>
                            </m:d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]</m:t>
                            </m:r>
                          </m:e>
                          <m:sup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a:rPr lang="en-US" altLang="zh-CN" sz="1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 sz="1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𝑫</m:t>
                        </m:r>
                      </m:sub>
                    </m:sSub>
                    <m:r>
                      <a:rPr lang="en-US" altLang="zh-CN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zh-CN" altLang="zh-CN" sz="1400" i="1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𝑽</m:t>
                        </m:r>
                      </m:e>
                      <m:sub>
                        <m:r>
                          <a:rPr lang="en-US" altLang="zh-CN" sz="1400" b="1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zh-CN" sz="14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zh-CN" altLang="en-US" sz="1400" dirty="0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67" y="3901782"/>
                <a:ext cx="4320480" cy="428625"/>
              </a:xfrm>
              <a:prstGeom prst="rect">
                <a:avLst/>
              </a:prstGeom>
              <a:blipFill rotWithShape="1">
                <a:blip r:embed="rId3"/>
                <a:stretch>
                  <a:fillRect l="3" t="-80" r="10" b="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159222" y="1224036"/>
            <a:ext cx="4063344" cy="364498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23272" y="1220861"/>
            <a:ext cx="4063344" cy="364498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623435" y="699135"/>
            <a:ext cx="4064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l">
              <a:buFont typeface="Wingdings" panose="05000000000000000000" charset="0"/>
              <a:buChar char="p"/>
            </a:pPr>
            <a:r>
              <a:rPr lang="en-US" sz="1600" b="1" dirty="0" smtClean="0">
                <a:solidFill>
                  <a:srgbClr val="0000FF"/>
                </a:solidFill>
              </a:rPr>
              <a:t>ion-ion collision by Monte-Carlo method</a:t>
            </a:r>
            <a:endParaRPr lang="en-US" sz="1600" b="1" dirty="0" smtClean="0">
              <a:solidFill>
                <a:srgbClr val="0000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6930" y="1218565"/>
            <a:ext cx="4016375" cy="1060450"/>
          </a:xfrm>
          <a:prstGeom prst="rect">
            <a:avLst/>
          </a:prstGeom>
        </p:spPr>
        <p:txBody>
          <a:bodyPr wrap="square">
            <a:spAutoFit/>
          </a:bodyPr>
          <a:p>
            <a:pPr algn="l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14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Post-collision velocity is related to pre-collision velocity according to momentum and energy conservation</a:t>
            </a:r>
            <a:endParaRPr lang="en-US" altLang="en-US" sz="1400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5600" y="2279015"/>
            <a:ext cx="2160000" cy="95179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87325" y="699135"/>
            <a:ext cx="369570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285750" indent="-285750" algn="l">
              <a:buFont typeface="Wingdings" panose="05000000000000000000" charset="0"/>
              <a:buChar char="p"/>
            </a:pPr>
            <a:r>
              <a:rPr lang="en-US" altLang="zh-CN" sz="1600" dirty="0" smtClean="0">
                <a:solidFill>
                  <a:srgbClr val="0000FF"/>
                </a:solidFill>
                <a:sym typeface="+mn-ea"/>
              </a:rPr>
              <a:t>electron-ion collision by fluid method</a:t>
            </a:r>
            <a:endParaRPr lang="zh-CN" altLang="en-US" sz="1600"/>
          </a:p>
        </p:txBody>
      </p:sp>
      <p:sp>
        <p:nvSpPr>
          <p:cNvPr id="14" name="矩形 13"/>
          <p:cNvSpPr/>
          <p:nvPr/>
        </p:nvSpPr>
        <p:spPr>
          <a:xfrm>
            <a:off x="108585" y="1214120"/>
            <a:ext cx="5012055" cy="41402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14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ion pushing, electron-ion friction force is treated</a:t>
            </a:r>
            <a:endParaRPr lang="en-US" altLang="zh-CN" sz="1400" b="1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23435" y="3130550"/>
            <a:ext cx="4016375" cy="1060450"/>
          </a:xfrm>
          <a:prstGeom prst="rect">
            <a:avLst/>
          </a:prstGeom>
        </p:spPr>
        <p:txBody>
          <a:bodyPr wrap="square">
            <a:spAutoFit/>
          </a:bodyPr>
          <a:p>
            <a:pPr algn="l" eaLnBrk="1" latinLnBrk="0" hangingPunct="1">
              <a:lnSpc>
                <a:spcPct val="150000"/>
              </a:lnSpc>
              <a:spcBef>
                <a:spcPts val="0"/>
              </a:spcBef>
            </a:pPr>
            <a:r>
              <a:rPr lang="en-US" altLang="zh-CN" sz="14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scattering angle and azimuthal angle sampled in Monte-Carlo method, the relative velocity is calculated.</a:t>
            </a:r>
            <a:endParaRPr lang="en-US" altLang="zh-CN" sz="1400" b="1" kern="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845" y="4130040"/>
            <a:ext cx="3600000" cy="66595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06400" y="106680"/>
            <a:ext cx="9954260" cy="489585"/>
          </a:xfrm>
        </p:spPr>
        <p:txBody>
          <a:bodyPr/>
          <a:p>
            <a:pPr algn="ctr"/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constraint on spatial step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in hybrid simulation with collision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35" y="734060"/>
            <a:ext cx="8508365" cy="55308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p>
            <a:pPr indent="0" algn="ctr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sz="2000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the minimum of inertial length and mean free path of ions</a:t>
            </a:r>
            <a:endParaRPr sz="2000" dirty="0" smtClean="0">
              <a:solidFill>
                <a:srgbClr val="0000FF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9435" y="1363345"/>
            <a:ext cx="188023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ion inertial length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556260" y="1688465"/>
            <a:ext cx="739140" cy="40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1421130" y="1632585"/>
            <a:ext cx="693420" cy="4724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4313555" y="1383665"/>
            <a:ext cx="357822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mean free path of ion-ion collision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04" name="图片 103"/>
          <p:cNvPicPr/>
          <p:nvPr/>
        </p:nvPicPr>
        <p:blipFill>
          <a:blip r:embed="rId3"/>
          <a:stretch>
            <a:fillRect/>
          </a:stretch>
        </p:blipFill>
        <p:spPr>
          <a:xfrm>
            <a:off x="4594860" y="1760855"/>
            <a:ext cx="669925" cy="3422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4"/>
          <a:stretch>
            <a:fillRect/>
          </a:stretch>
        </p:blipFill>
        <p:spPr>
          <a:xfrm>
            <a:off x="5520055" y="1761490"/>
            <a:ext cx="1440180" cy="350520"/>
          </a:xfrm>
          <a:prstGeom prst="rect">
            <a:avLst/>
          </a:prstGeom>
          <a:noFill/>
          <a:ln w="9525"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606679" y="4265231"/>
                <a:ext cx="1953895" cy="8782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𝜹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𝑫</m:t>
                              </m:r>
                            </m:sub>
                          </m:sSub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𝒊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𝒔𝒐𝒖𝒏𝒅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679" y="4265231"/>
                <a:ext cx="1953895" cy="878205"/>
              </a:xfrm>
              <a:prstGeom prst="rect">
                <a:avLst/>
              </a:prstGeom>
              <a:blipFill rotWithShape="1">
                <a:blip r:embed="rId5"/>
                <a:stretch>
                  <a:fillRect l="-13" t="-65" r="13" b="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4669727" y="4252531"/>
                <a:ext cx="2641600" cy="8909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𝒊𝒊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1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𝑫</m:t>
                              </m:r>
                            </m:sub>
                          </m:sSub>
                        </m:den>
                      </m:f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𝑫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𝒊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9727" y="4252531"/>
                <a:ext cx="2641600" cy="890905"/>
              </a:xfrm>
              <a:prstGeom prst="rect">
                <a:avLst/>
              </a:prstGeom>
              <a:blipFill rotWithShape="1">
                <a:blip r:embed="rId6"/>
                <a:stretch>
                  <a:fillRect l="-22" t="-64" r="22" b="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" y="2082165"/>
            <a:ext cx="2880000" cy="2203880"/>
          </a:xfrm>
          <a:prstGeom prst="rect">
            <a:avLst/>
          </a:prstGeom>
        </p:spPr>
      </p:pic>
      <p:pic>
        <p:nvPicPr>
          <p:cNvPr id="11" name="图片 10" descr="公开★yii-ni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30220" y="2082165"/>
            <a:ext cx="2880000" cy="2204082"/>
          </a:xfrm>
          <a:prstGeom prst="rect">
            <a:avLst/>
          </a:prstGeom>
        </p:spPr>
      </p:pic>
      <p:pic>
        <p:nvPicPr>
          <p:cNvPr id="12" name="图片 11" descr="公开★yii-di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5335" y="2103120"/>
            <a:ext cx="2880000" cy="220408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22910" y="106680"/>
            <a:ext cx="9697085" cy="489585"/>
          </a:xfrm>
        </p:spPr>
        <p:txBody>
          <a:bodyPr/>
          <a:p>
            <a:pPr algn="ctr"/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constraint on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time</a:t>
            </a: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step in hybrid simulation with collision</a:t>
            </a:r>
            <a:endParaRPr lang="zh-CN" alt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8455" y="1056005"/>
            <a:ext cx="1179195" cy="58356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ion plasma frequency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pic>
        <p:nvPicPr>
          <p:cNvPr id="15" name="图片 15" descr="C:\Users\sun_qiang\Documents\OriginLab\User Files\t2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19588" y="676910"/>
            <a:ext cx="2880000" cy="22040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7288530" y="944245"/>
            <a:ext cx="1880235" cy="58356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ion collision frequency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495" y="2982595"/>
            <a:ext cx="1888490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ctr"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CFL </a:t>
            </a:r>
            <a:r>
              <a:rPr lang="zh-CN" altLang="en-US" sz="1600" dirty="0" smtClean="0">
                <a:solidFill>
                  <a:srgbClr val="0000FF"/>
                </a:solidFill>
              </a:rPr>
              <a:t>stability criterion for waves in the whistler limit</a:t>
            </a:r>
            <a:endParaRPr lang="zh-CN" alt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16470" y="3107690"/>
            <a:ext cx="1772920" cy="829945"/>
          </a:xfrm>
          <a:prstGeom prst="rect">
            <a:avLst/>
          </a:prstGeom>
        </p:spPr>
        <p:txBody>
          <a:bodyPr wrap="square">
            <a:spAutoFit/>
          </a:bodyPr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resistive term of magnetic</a:t>
            </a:r>
            <a:endParaRPr lang="zh-CN" altLang="en-US" sz="16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 algn="ctr" eaLnBrk="1" latinLnBrk="0" hangingPunct="1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6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diffusion equation</a:t>
            </a:r>
            <a:endParaRPr lang="zh-CN" altLang="en-US" sz="1600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/>
          <p:nvPr/>
        </p:nvPicPr>
        <p:blipFill>
          <a:blip r:embed="rId2"/>
          <a:stretch>
            <a:fillRect/>
          </a:stretch>
        </p:blipFill>
        <p:spPr>
          <a:xfrm>
            <a:off x="581660" y="2099945"/>
            <a:ext cx="693420" cy="4724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图片 105"/>
          <p:cNvPicPr/>
          <p:nvPr/>
        </p:nvPicPr>
        <p:blipFill>
          <a:blip r:embed="rId3"/>
          <a:stretch>
            <a:fillRect/>
          </a:stretch>
        </p:blipFill>
        <p:spPr>
          <a:xfrm>
            <a:off x="383540" y="1713865"/>
            <a:ext cx="891540" cy="31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/>
          <p:nvPr/>
        </p:nvPicPr>
        <p:blipFill>
          <a:blip r:embed="rId4"/>
          <a:stretch>
            <a:fillRect/>
          </a:stretch>
        </p:blipFill>
        <p:spPr>
          <a:xfrm>
            <a:off x="7505065" y="1936115"/>
            <a:ext cx="1440180" cy="3505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7" name="文本框 106"/>
          <p:cNvSpPr txBox="1"/>
          <p:nvPr/>
        </p:nvSpPr>
        <p:spPr>
          <a:xfrm>
            <a:off x="2032000" y="2357755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0" algn="l"/>
            <a:r>
              <a:rPr lang="en-US" sz="1200" b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endParaRPr lang="zh-CN" altLang="en-US"/>
          </a:p>
        </p:txBody>
      </p:sp>
      <p:pic>
        <p:nvPicPr>
          <p:cNvPr id="18" name="图片 17"/>
          <p:cNvPicPr/>
          <p:nvPr/>
        </p:nvPicPr>
        <p:blipFill>
          <a:blip r:embed="rId5"/>
          <a:stretch>
            <a:fillRect/>
          </a:stretch>
        </p:blipFill>
        <p:spPr>
          <a:xfrm>
            <a:off x="7490460" y="1561465"/>
            <a:ext cx="936625" cy="2012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/>
          <p:nvPr/>
        </p:nvPicPr>
        <p:blipFill>
          <a:blip r:embed="rId6"/>
          <a:stretch>
            <a:fillRect/>
          </a:stretch>
        </p:blipFill>
        <p:spPr>
          <a:xfrm>
            <a:off x="271780" y="3893820"/>
            <a:ext cx="1333500" cy="3124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9" name="文本框 108"/>
          <p:cNvSpPr txBox="1"/>
          <p:nvPr/>
        </p:nvSpPr>
        <p:spPr>
          <a:xfrm>
            <a:off x="2032000" y="272796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0" indent="0" algn="l"/>
            <a:r>
              <a:rPr lang="en-US" sz="1200" b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pic>
        <p:nvPicPr>
          <p:cNvPr id="20" name="图片 19"/>
          <p:cNvPicPr/>
          <p:nvPr/>
        </p:nvPicPr>
        <p:blipFill>
          <a:blip r:embed="rId7"/>
          <a:stretch>
            <a:fillRect/>
          </a:stretch>
        </p:blipFill>
        <p:spPr>
          <a:xfrm>
            <a:off x="58420" y="4288790"/>
            <a:ext cx="2049780" cy="31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图片 109"/>
          <p:cNvPicPr/>
          <p:nvPr/>
        </p:nvPicPr>
        <p:blipFill>
          <a:blip r:embed="rId8"/>
          <a:stretch>
            <a:fillRect/>
          </a:stretch>
        </p:blipFill>
        <p:spPr>
          <a:xfrm>
            <a:off x="7490460" y="3955415"/>
            <a:ext cx="883920" cy="31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图片 110"/>
          <p:cNvPicPr/>
          <p:nvPr/>
        </p:nvPicPr>
        <p:blipFill>
          <a:blip r:embed="rId9"/>
          <a:stretch>
            <a:fillRect/>
          </a:stretch>
        </p:blipFill>
        <p:spPr>
          <a:xfrm>
            <a:off x="7600950" y="4260850"/>
            <a:ext cx="716280" cy="3124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14" descr="C:\Users\sun_qiang\Documents\OriginLab\User Files\t1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4865" y="676910"/>
            <a:ext cx="2880000" cy="22041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15" descr="C:\Users\sun_qiang\Documents\OriginLab\User Files\t2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5973" y="676910"/>
            <a:ext cx="2880000" cy="2204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7" descr="C:\Users\sun_qiang\Documents\OriginLab\User Files\哨声波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7563" y="2825115"/>
            <a:ext cx="2880000" cy="22040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2827020" y="4864735"/>
            <a:ext cx="3984625" cy="306705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spcBef>
                <a:spcPts val="0"/>
              </a:spcBef>
            </a:pPr>
            <a:r>
              <a:rPr lang="en-US" altLang="zh-CN" sz="1400" b="0" i="1" dirty="0" smtClean="0"/>
              <a:t> </a:t>
            </a:r>
            <a:r>
              <a:rPr lang="en-US" altLang="zh-CN" sz="1400" b="0" dirty="0"/>
              <a:t>M A. Belyaev</a:t>
            </a:r>
            <a:r>
              <a:rPr lang="en-US" altLang="zh-CN" sz="1400" b="0" dirty="0" smtClean="0"/>
              <a:t> …,</a:t>
            </a:r>
            <a:r>
              <a:rPr lang="en-US" altLang="zh-CN" sz="1400" b="0" i="1" dirty="0" smtClean="0"/>
              <a:t> </a:t>
            </a:r>
            <a:r>
              <a:rPr lang="en-US" altLang="zh-CN" sz="1400" b="0" i="1" dirty="0"/>
              <a:t>Phys. Plasmas</a:t>
            </a:r>
            <a:r>
              <a:rPr lang="en-US" altLang="zh-CN" sz="1400" b="0" dirty="0"/>
              <a:t> </a:t>
            </a:r>
            <a:r>
              <a:rPr lang="en-US" altLang="zh-CN" sz="1400" dirty="0"/>
              <a:t>31</a:t>
            </a:r>
            <a:r>
              <a:rPr lang="en-US" altLang="zh-CN" sz="1400" b="0" dirty="0"/>
              <a:t>, 012902 (2024)</a:t>
            </a:r>
            <a:endParaRPr lang="en-US" altLang="zh-CN" sz="1400" b="0" dirty="0"/>
          </a:p>
        </p:txBody>
      </p:sp>
      <p:pic>
        <p:nvPicPr>
          <p:cNvPr id="11" name="图片 9" descr="C:\Users\sun_qiang\Documents\OriginLab\User Files\tB-1eV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7728" y="2840990"/>
            <a:ext cx="2736000" cy="2093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220345" y="106680"/>
            <a:ext cx="9346565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plasma expansion of single CS: influence of spatial grid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" b="10268"/>
          <a:stretch>
            <a:fillRect/>
          </a:stretch>
        </p:blipFill>
        <p:spPr>
          <a:xfrm>
            <a:off x="1652270" y="3092450"/>
            <a:ext cx="5544000" cy="169513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640080" y="2656205"/>
            <a:ext cx="746442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Schematic of three-dimension hybrid simulation on plasma expansion of single CS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29410" y="4767580"/>
            <a:ext cx="188023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spatial grid 20 μm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70935" y="4777105"/>
            <a:ext cx="188023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10 </a:t>
            </a:r>
            <a:r>
              <a:rPr lang="en-US" altLang="zh-CN" sz="1600" dirty="0" smtClean="0">
                <a:solidFill>
                  <a:srgbClr val="0000FF"/>
                </a:solidFill>
                <a:sym typeface="+mn-ea"/>
              </a:rPr>
              <a:t>μ</a:t>
            </a:r>
            <a:r>
              <a:rPr lang="en-US" altLang="zh-CN" sz="1600" dirty="0" smtClean="0">
                <a:solidFill>
                  <a:srgbClr val="0000FF"/>
                </a:solidFill>
              </a:rPr>
              <a:t>m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20690" y="4784725"/>
            <a:ext cx="1880235" cy="33718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buNone/>
            </a:pPr>
            <a:r>
              <a:rPr lang="en-US" altLang="zh-CN" sz="1600" dirty="0" smtClean="0">
                <a:solidFill>
                  <a:srgbClr val="0000FF"/>
                </a:solidFill>
              </a:rPr>
              <a:t>5 </a:t>
            </a:r>
            <a:r>
              <a:rPr lang="en-US" altLang="zh-CN" sz="1600" dirty="0" smtClean="0">
                <a:solidFill>
                  <a:srgbClr val="0000FF"/>
                </a:solidFill>
                <a:sym typeface="+mn-ea"/>
              </a:rPr>
              <a:t>μ</a:t>
            </a:r>
            <a:r>
              <a:rPr lang="en-US" altLang="zh-CN" sz="1600" dirty="0" smtClean="0">
                <a:solidFill>
                  <a:srgbClr val="0000FF"/>
                </a:solidFill>
              </a:rPr>
              <a:t>m</a:t>
            </a:r>
            <a:endParaRPr lang="en-US" altLang="zh-CN" sz="1600" dirty="0" smtClean="0">
              <a:solidFill>
                <a:srgbClr val="0000FF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580" y="672465"/>
            <a:ext cx="2628000" cy="19914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185" y="672465"/>
            <a:ext cx="4320000" cy="20294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sz="28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Vacuum arcs of multi-component composite cathode</a:t>
            </a:r>
            <a:endParaRPr lang="zh-CN" altLang="en-US" sz="2800" b="1" dirty="0" smtClean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0" y="715645"/>
            <a:ext cx="8995410" cy="149796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342900" indent="-342900" algn="l">
              <a:lnSpc>
                <a:spcPct val="15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l"/>
            </a:pP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V</a:t>
            </a:r>
            <a:r>
              <a:rPr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acuum arc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s (VA) of </a:t>
            </a:r>
            <a:r>
              <a:rPr lang="en-US" sz="2000" dirty="0">
                <a:solidFill>
                  <a:srgbClr val="FF0000"/>
                </a:solidFill>
                <a:ea typeface="微软雅黑" panose="020B0503020204020204" pitchFamily="34" charset="-122"/>
              </a:rPr>
              <a:t>m</a:t>
            </a:r>
            <a:r>
              <a:rPr sz="2000" dirty="0">
                <a:solidFill>
                  <a:srgbClr val="FF0000"/>
                </a:solidFill>
                <a:ea typeface="微软雅黑" panose="020B0503020204020204" pitchFamily="34" charset="-122"/>
              </a:rPr>
              <a:t>ulti-component composite cathode</a:t>
            </a:r>
            <a:r>
              <a:rPr sz="2000" dirty="0">
                <a:solidFill>
                  <a:schemeClr val="tx1"/>
                </a:solidFill>
                <a:ea typeface="微软雅黑" panose="020B0503020204020204" pitchFamily="34" charset="-122"/>
              </a:rPr>
              <a:t>  ha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ve</a:t>
            </a:r>
            <a:r>
              <a:rPr sz="2000" dirty="0">
                <a:solidFill>
                  <a:schemeClr val="tx1"/>
                </a:solidFill>
                <a:ea typeface="微软雅黑" panose="020B0503020204020204" pitchFamily="34" charset="-122"/>
              </a:rPr>
              <a:t> been widely used in ion source,  thin film deposition and other industrial fields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,</a:t>
            </a:r>
            <a:r>
              <a:rPr sz="2000" dirty="0">
                <a:solidFill>
                  <a:schemeClr val="tx1"/>
                </a:solidFill>
                <a:ea typeface="微软雅黑" panose="020B0503020204020204" pitchFamily="34" charset="-122"/>
              </a:rPr>
              <a:t> due to its </a:t>
            </a:r>
            <a:r>
              <a:rPr sz="2000" dirty="0">
                <a:solidFill>
                  <a:srgbClr val="0000FF"/>
                </a:solidFill>
                <a:ea typeface="微软雅黑" panose="020B0503020204020204" pitchFamily="34" charset="-122"/>
              </a:rPr>
              <a:t>ability to generate ion beams of different elements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.</a:t>
            </a:r>
            <a:endParaRPr lang="en-US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50" y="2495706"/>
            <a:ext cx="4206745" cy="198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73957" y="4732020"/>
            <a:ext cx="3268345" cy="306705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</a:rPr>
              <a:t>A. G. Nikolaev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b="0" i="1" dirty="0" smtClean="0">
                <a:solidFill>
                  <a:srgbClr val="231F20"/>
                </a:solidFill>
                <a:latin typeface="Times-Roman"/>
              </a:rPr>
              <a:t>IEEE TPS </a:t>
            </a:r>
            <a:r>
              <a:rPr lang="en-US" altLang="zh-CN" sz="1400" dirty="0" smtClean="0">
                <a:solidFill>
                  <a:srgbClr val="231F20"/>
                </a:solidFill>
                <a:latin typeface="Times-Roman"/>
              </a:rPr>
              <a:t>47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3590 (2019)</a:t>
            </a:r>
            <a:endParaRPr lang="zh-CN" altLang="en-US" sz="1400" b="0" dirty="0"/>
          </a:p>
        </p:txBody>
      </p:sp>
      <p:pic>
        <p:nvPicPr>
          <p:cNvPr id="14" name="图像" descr="图像"/>
          <p:cNvPicPr>
            <a:picLocks noChangeAspect="1"/>
          </p:cNvPicPr>
          <p:nvPr/>
        </p:nvPicPr>
        <p:blipFill>
          <a:blip r:embed="rId1"/>
          <a:srcRect l="5885" t="3976" r="12075" b="2579"/>
          <a:stretch>
            <a:fillRect/>
          </a:stretch>
        </p:blipFill>
        <p:spPr>
          <a:xfrm>
            <a:off x="5563747" y="2495235"/>
            <a:ext cx="2340000" cy="2200085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4036695" y="4758690"/>
            <a:ext cx="5286375" cy="30670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en-US" altLang="zh-CN" sz="1400" b="0" smtClean="0">
                <a:solidFill>
                  <a:srgbClr val="231F20"/>
                </a:solidFill>
                <a:latin typeface="Times-Roman"/>
              </a:rPr>
              <a:t>Liu H,  et al. </a:t>
            </a:r>
            <a:r>
              <a:rPr lang="en-US" altLang="zh-CN" sz="1400" b="0" i="1" smtClean="0">
                <a:solidFill>
                  <a:srgbClr val="231F20"/>
                </a:solidFill>
                <a:latin typeface="Times-Roman"/>
              </a:rPr>
              <a:t>Appl Surf Sci</a:t>
            </a:r>
            <a:r>
              <a:rPr lang="en-US" altLang="zh-CN" sz="1400" b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smtClean="0">
                <a:solidFill>
                  <a:srgbClr val="231F20"/>
                </a:solidFill>
                <a:latin typeface="Times-Roman"/>
              </a:rPr>
              <a:t>501</a:t>
            </a:r>
            <a:r>
              <a:rPr lang="en-US" altLang="zh-CN" sz="1400" b="0" smtClean="0">
                <a:solidFill>
                  <a:srgbClr val="231F20"/>
                </a:solidFill>
                <a:latin typeface="Times-Roman"/>
              </a:rPr>
              <a:t>, 144025 (2020).</a:t>
            </a:r>
            <a:endParaRPr lang="en-US" altLang="zh-CN" sz="1400" b="0" smtClean="0">
              <a:solidFill>
                <a:srgbClr val="231F20"/>
              </a:solidFill>
              <a:latin typeface="Times-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08940" y="162560"/>
            <a:ext cx="9621520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Ion distribution during plasma expansion of single CS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03" y="1432243"/>
            <a:ext cx="4622165" cy="3599815"/>
          </a:xfrm>
          <a:prstGeom prst="rect">
            <a:avLst/>
          </a:prstGeom>
          <a:noFill/>
        </p:spPr>
      </p:pic>
      <p:pic>
        <p:nvPicPr>
          <p:cNvPr id="12" name="图片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432243"/>
            <a:ext cx="4622165" cy="35998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5900" y="671830"/>
            <a:ext cx="8830310" cy="7607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p>
            <a:pPr marL="0" indent="0" algn="just" eaLnBrk="1" fontAlgn="auto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sz="2000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 the XOZ plane, the distribution of ion density does not differ substantially </a:t>
            </a:r>
            <a:r>
              <a:rPr lang="en-US" altLang="zh-CN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during plasma expansion of single CS.</a:t>
            </a:r>
            <a:endParaRPr lang="en-US" altLang="zh-CN" sz="200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74980" y="114300"/>
            <a:ext cx="10022205" cy="489585"/>
          </a:xfrm>
        </p:spPr>
        <p:txBody>
          <a:bodyPr/>
          <a:p>
            <a:pPr algn="ctr"/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hybrid simulation on plasma jet mixing of multiply CS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8" name="图片 4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00" b="10610"/>
          <a:stretch>
            <a:fillRect/>
          </a:stretch>
        </p:blipFill>
        <p:spPr>
          <a:xfrm>
            <a:off x="197485" y="1517650"/>
            <a:ext cx="2196000" cy="1713798"/>
          </a:xfrm>
          <a:prstGeom prst="rect">
            <a:avLst/>
          </a:prstGeom>
          <a:noFill/>
        </p:spPr>
      </p:pic>
      <p:pic>
        <p:nvPicPr>
          <p:cNvPr id="4" name="图片 48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9" t="4511" r="-1463" b="10207"/>
          <a:stretch>
            <a:fillRect/>
          </a:stretch>
        </p:blipFill>
        <p:spPr>
          <a:xfrm>
            <a:off x="48895" y="3169285"/>
            <a:ext cx="2160000" cy="1960161"/>
          </a:xfrm>
          <a:prstGeom prst="round1Rect">
            <a:avLst/>
          </a:prstGeom>
          <a:noFill/>
        </p:spPr>
      </p:pic>
      <p:pic>
        <p:nvPicPr>
          <p:cNvPr id="26" name="图片 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17800" y="1762125"/>
            <a:ext cx="6228000" cy="33815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2735" y="643255"/>
            <a:ext cx="8830310" cy="8915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p>
            <a:pPr indent="0" algn="just" eaLnBrk="1" fontAlgn="auto" latinLnBrk="0" hangingPunct="1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The plasma jets originated from the separate CS </a:t>
            </a:r>
            <a:r>
              <a:rPr lang="en-US" sz="2000" dirty="0" smtClean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mix together to form a common arc column</a:t>
            </a: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after a certain distance from the cathode.</a:t>
            </a:r>
            <a:endParaRPr lang="en-US" sz="200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" y="106680"/>
            <a:ext cx="8806815" cy="489585"/>
          </a:xfrm>
        </p:spPr>
        <p:txBody>
          <a:bodyPr/>
          <a:p>
            <a:pPr algn="ctr">
              <a:buClrTx/>
              <a:buSzTx/>
              <a:buFontTx/>
            </a:pP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Ion distribution during plasma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jet mixing</a:t>
            </a: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of </a:t>
            </a: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multiply</a:t>
            </a:r>
            <a:r>
              <a:rPr lang="zh-CN" altLang="en-US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CS</a:t>
            </a:r>
            <a:endParaRPr lang="zh-CN" altLang="en-US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5" name="图片 4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" y="2470150"/>
            <a:ext cx="4500000" cy="2298070"/>
          </a:xfrm>
          <a:prstGeom prst="rect">
            <a:avLst/>
          </a:prstGeom>
          <a:noFill/>
        </p:spPr>
      </p:pic>
      <p:pic>
        <p:nvPicPr>
          <p:cNvPr id="46" name="图片 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2950" y="2447925"/>
            <a:ext cx="4500000" cy="232016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6685" y="771525"/>
            <a:ext cx="8830310" cy="14763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p>
            <a:pPr indent="0" algn="just" fontAlgn="auto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 the XOZ plane, the distribution of ion density differs for light ion and heavy ion: heavy ions is more concentrated in the central axis, but light ions are distributed in a much broader area.</a:t>
            </a:r>
            <a:endParaRPr lang="en-US" sz="200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公开★速度-粒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79725" y="2428875"/>
            <a:ext cx="2880000" cy="220408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>
              <a:buClrTx/>
              <a:buSzTx/>
              <a:buFontTx/>
            </a:pPr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ion density, velocity and flux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" y="2429078"/>
            <a:ext cx="2880000" cy="22038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924" y="2428875"/>
            <a:ext cx="2880000" cy="22038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20725" y="4598035"/>
            <a:ext cx="7703185" cy="583565"/>
          </a:xfrm>
          <a:prstGeom prst="rect">
            <a:avLst/>
          </a:prstGeom>
        </p:spPr>
        <p:txBody>
          <a:bodyPr wrap="square">
            <a:spAutoFit/>
          </a:bodyPr>
          <a:p>
            <a:pPr algn="ctr" eaLnBrk="0" hangingPunct="0">
              <a:defRPr/>
            </a:pPr>
            <a:r>
              <a:rPr lang="zh-CN" altLang="en-US" sz="1600" b="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</a:t>
            </a:r>
            <a:r>
              <a:rPr lang="zh-CN" altLang="en-US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ion </a:t>
            </a:r>
            <a:r>
              <a:rPr lang="en-US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density (left), velocity (middle) and flux </a:t>
            </a:r>
            <a:r>
              <a:rPr lang="en-US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(right)</a:t>
            </a:r>
            <a:r>
              <a:rPr lang="en-US" sz="1600" b="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</a:t>
            </a:r>
            <a:r>
              <a:rPr lang="en-US" sz="1600" b="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 at a distance 0.16 mm away from the CS  </a:t>
            </a:r>
            <a:endParaRPr lang="en-US" sz="1600" b="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9540" y="662305"/>
            <a:ext cx="8830310" cy="19380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p>
            <a:pPr marL="342900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en-US" sz="2000" b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The angular distribution of light and heavy ions is confirmed by </a:t>
            </a: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3D hybrid simulation on</a:t>
            </a:r>
            <a:r>
              <a:rPr lang="en-US" sz="2000" b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plasma jet mixing of multiply CS</a:t>
            </a:r>
            <a:r>
              <a:rPr lang="en-US" sz="2000" b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sz="2000" b="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en-US" sz="2000" b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 the center, the flux of D ions is much smaller than that of Zr; in the edge, the flux of D ions is three times higher than that of Zr.</a:t>
            </a:r>
            <a:endParaRPr lang="en-US" sz="2000" b="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4"/>
          <p:cNvSpPr>
            <a:spLocks noChangeArrowheads="1"/>
          </p:cNvSpPr>
          <p:nvPr/>
        </p:nvSpPr>
        <p:spPr bwMode="auto">
          <a:xfrm>
            <a:off x="2717001" y="1033451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indent="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Introduction: vacuum arcs of composite electrode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44"/>
          <p:cNvSpPr>
            <a:spLocks noChangeArrowheads="1"/>
          </p:cNvSpPr>
          <p:nvPr/>
        </p:nvSpPr>
        <p:spPr bwMode="auto">
          <a:xfrm>
            <a:off x="2697947" y="2600643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algn="l"/>
            <a:r>
              <a:rPr lang="en-US" altLang="zh-CN" sz="1600" dirty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multi-component fluid simulation</a:t>
            </a:r>
            <a:endParaRPr lang="en-US" altLang="zh-CN" sz="16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44"/>
          <p:cNvSpPr>
            <a:spLocks noChangeArrowheads="1"/>
          </p:cNvSpPr>
          <p:nvPr/>
        </p:nvSpPr>
        <p:spPr bwMode="auto">
          <a:xfrm>
            <a:off x="2697947" y="3386455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Recent 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esults  of three-dimension hybrid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1764500" y="1057264"/>
            <a:ext cx="812800" cy="519112"/>
            <a:chOff x="857222" y="1881113"/>
            <a:chExt cx="740668" cy="619193"/>
          </a:xfrm>
        </p:grpSpPr>
        <p:grpSp>
          <p:nvGrpSpPr>
            <p:cNvPr id="3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 bwMode="auto">
          <a:xfrm>
            <a:off x="1761321" y="2623662"/>
            <a:ext cx="781050" cy="519113"/>
            <a:chOff x="857222" y="1881113"/>
            <a:chExt cx="740668" cy="619193"/>
          </a:xfrm>
        </p:grpSpPr>
        <p:grpSp>
          <p:nvGrpSpPr>
            <p:cNvPr id="8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3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III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4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5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2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5"/>
          <p:cNvGrpSpPr/>
          <p:nvPr/>
        </p:nvGrpSpPr>
        <p:grpSpPr bwMode="auto">
          <a:xfrm>
            <a:off x="1762115" y="3403918"/>
            <a:ext cx="779462" cy="520700"/>
            <a:chOff x="857222" y="1881113"/>
            <a:chExt cx="740668" cy="619193"/>
          </a:xfrm>
        </p:grpSpPr>
        <p:grpSp>
          <p:nvGrpSpPr>
            <p:cNvPr id="10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3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3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8" name="Rectangle 2"/>
          <p:cNvSpPr>
            <a:spLocks noGrp="1"/>
          </p:cNvSpPr>
          <p:nvPr>
            <p:ph type="title" idx="4294967295"/>
          </p:nvPr>
        </p:nvSpPr>
        <p:spPr>
          <a:xfrm>
            <a:off x="1846684" y="81255"/>
            <a:ext cx="5472112" cy="476250"/>
          </a:xfrm>
        </p:spPr>
        <p:txBody>
          <a:bodyPr/>
          <a:lstStyle/>
          <a:p>
            <a:pPr algn="ctr"/>
            <a:r>
              <a:rPr lang="en-US" altLang="zh-CN" sz="4000" b="1" dirty="0" smtClean="0">
                <a:solidFill>
                  <a:srgbClr val="9537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altLang="zh-CN" sz="4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144"/>
          <p:cNvSpPr>
            <a:spLocks noChangeArrowheads="1"/>
          </p:cNvSpPr>
          <p:nvPr/>
        </p:nvSpPr>
        <p:spPr bwMode="auto">
          <a:xfrm>
            <a:off x="2697947" y="1786392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Insights from PIC-DSMC simulations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761321" y="1809411"/>
            <a:ext cx="781050" cy="519113"/>
            <a:chOff x="857222" y="1881113"/>
            <a:chExt cx="740668" cy="619193"/>
          </a:xfrm>
        </p:grpSpPr>
        <p:grpSp>
          <p:nvGrpSpPr>
            <p:cNvPr id="12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AutoShape 144"/>
          <p:cNvSpPr>
            <a:spLocks noChangeArrowheads="1"/>
          </p:cNvSpPr>
          <p:nvPr/>
        </p:nvSpPr>
        <p:spPr bwMode="auto">
          <a:xfrm>
            <a:off x="2671277" y="4149090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Conclusions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grpSp>
        <p:nvGrpSpPr>
          <p:cNvPr id="14" name="组合 35"/>
          <p:cNvGrpSpPr/>
          <p:nvPr/>
        </p:nvGrpSpPr>
        <p:grpSpPr bwMode="auto">
          <a:xfrm>
            <a:off x="1735445" y="4166553"/>
            <a:ext cx="779462" cy="520700"/>
            <a:chOff x="857222" y="1881113"/>
            <a:chExt cx="740668" cy="619193"/>
          </a:xfrm>
        </p:grpSpPr>
        <p:grpSp>
          <p:nvGrpSpPr>
            <p:cNvPr id="15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文本框 17"/>
          <p:cNvSpPr txBox="1"/>
          <p:nvPr/>
        </p:nvSpPr>
        <p:spPr>
          <a:xfrm>
            <a:off x="163830" y="850900"/>
            <a:ext cx="8638540" cy="332295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marL="342900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en-US" altLang="zh-CN" sz="2000" kern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Regarding multi-component plasma of vacuum arc discharge with composite cathode, we have developed different numerical approaches including fully kinetic particle method, fluid method, and hybrid method.</a:t>
            </a:r>
            <a:endParaRPr lang="en-US" altLang="zh-CN" sz="2000" kern="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endParaRPr lang="en-US" altLang="zh-CN" sz="2000" kern="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  <a:p>
            <a:pPr marL="342900" indent="-342900" algn="just" eaLnBrk="1" fontAlgn="auto" latinLnBrk="0" hangingPunct="1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p"/>
            </a:pPr>
            <a:r>
              <a:rPr lang="en-US" altLang="zh-CN" sz="2000" kern="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During plasma jet mixing, </a:t>
            </a:r>
            <a:r>
              <a:rPr lang="en-US" altLang="zh-CN" sz="2000" kern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the ion collision is an important factor leading to the separation of light and heavy ions</a:t>
            </a:r>
            <a:r>
              <a:rPr lang="en-US" sz="2000" kern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, and </a:t>
            </a:r>
            <a:r>
              <a:rPr lang="en-US" altLang="zh-CN" sz="2000" kern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t</a:t>
            </a:r>
            <a:r>
              <a:rPr lang="en-US" altLang="zh-CN" sz="2000" kern="0" dirty="0" smtClean="0">
                <a:solidFill>
                  <a:schemeClr val="tx1"/>
                </a:solidFill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hree main factors are found: ion mass, ion density and ion temperature.</a:t>
            </a:r>
            <a:endParaRPr lang="en-US" altLang="zh-CN" sz="2000" kern="0" dirty="0" smtClean="0">
              <a:solidFill>
                <a:schemeClr val="tx1"/>
              </a:solidFill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457200" y="106461"/>
            <a:ext cx="8229600" cy="4893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/>
            <a:r>
              <a:rPr lang="en-US" altLang="zh-CN" sz="2800" b="1" kern="1200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Conclusions</a:t>
            </a:r>
            <a:endParaRPr lang="en-US" altLang="zh-CN" sz="2800" b="1" kern="1200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/>
          <p:nvPr/>
        </p:nvSpPr>
        <p:spPr>
          <a:xfrm>
            <a:off x="1108710" y="1299210"/>
            <a:ext cx="6743065" cy="229806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 sz="2000">
                <a:solidFill>
                  <a:schemeClr val="tx1"/>
                </a:solidFill>
                <a:latin typeface="+mn-lt"/>
                <a:ea typeface="楷体_GB2312" pitchFamily="49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j-lt"/>
                <a:ea typeface="楷体_GB2312" pitchFamily="49" charset="-122"/>
              </a:defRPr>
            </a:lvl9pPr>
          </a:lstStyle>
          <a:p>
            <a:pPr marL="0" indent="0" algn="ctr">
              <a:buFont typeface="Wingdings" panose="05000000000000000000" pitchFamily="2" charset="2"/>
              <a:buNone/>
            </a:pPr>
            <a:r>
              <a:rPr lang="en-US" sz="4000" b="1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Thank you for listening</a:t>
            </a:r>
            <a:r>
              <a:rPr lang="en-US" altLang="zh-CN" sz="4000" b="1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!</a:t>
            </a:r>
            <a:endParaRPr lang="en-US" altLang="zh-CN" sz="4000" b="1" kern="0" dirty="0" smtClean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indent="0" algn="ctr">
              <a:buFont typeface="Wingdings" panose="05000000000000000000" pitchFamily="2" charset="2"/>
              <a:buNone/>
            </a:pPr>
            <a:r>
              <a:rPr lang="en-US" altLang="zh-CN" sz="4000" b="1" kern="0" dirty="0" smtClean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questions or comments?</a:t>
            </a:r>
            <a:endParaRPr lang="zh-CN" altLang="en-US" sz="4000" b="0" kern="0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28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Velocity distribution of two-component vacuum arcs </a:t>
            </a:r>
            <a:endParaRPr lang="en-US" altLang="zh-CN" sz="2800" b="1" dirty="0" smtClean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0" y="715645"/>
            <a:ext cx="8995410" cy="149796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342900" indent="-342900" algn="l">
              <a:lnSpc>
                <a:spcPct val="15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l"/>
            </a:pP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The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  <a:sym typeface="+mn-ea"/>
              </a:rPr>
              <a:t>directed velocity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 of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  <a:sym typeface="+mn-ea"/>
              </a:rPr>
              <a:t>light ions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 is slightly higher than that of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  <a:sym typeface="+mn-ea"/>
              </a:rPr>
              <a:t>heavy ions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.</a:t>
            </a:r>
            <a:endParaRPr lang="en-US" sz="2000" dirty="0">
              <a:solidFill>
                <a:schemeClr val="tx1"/>
              </a:solidFill>
              <a:ea typeface="微软雅黑" panose="020B0503020204020204" pitchFamily="34" charset="-122"/>
              <a:sym typeface="+mn-ea"/>
            </a:endParaRP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l"/>
            </a:pP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The directed velocity of ions of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  <a:sym typeface="+mn-ea"/>
              </a:rPr>
              <a:t>same element but with different charge states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 is usually very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  <a:sym typeface="+mn-ea"/>
              </a:rPr>
              <a:t>close to each other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  <a:sym typeface="+mn-ea"/>
              </a:rPr>
              <a:t>.</a:t>
            </a:r>
            <a:endParaRPr lang="en-US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4475" y="4836795"/>
            <a:ext cx="2896870" cy="30670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en-US" altLang="zh-CN" sz="1400" b="0" smtClean="0">
                <a:solidFill>
                  <a:srgbClr val="231F20"/>
                </a:solidFill>
                <a:latin typeface="Times-Roman"/>
                <a:sym typeface="+mn-ea"/>
              </a:rPr>
              <a:t>Frolova et al., </a:t>
            </a:r>
            <a:r>
              <a:rPr lang="en-US" altLang="zh-CN" sz="1400" b="0" i="1" smtClean="0">
                <a:solidFill>
                  <a:srgbClr val="231F20"/>
                </a:solidFill>
                <a:latin typeface="Times-Roman"/>
                <a:sym typeface="+mn-ea"/>
              </a:rPr>
              <a:t>28th ISDEIV</a:t>
            </a:r>
            <a:r>
              <a:rPr lang="en-US" altLang="zh-CN" sz="1400" b="0" smtClean="0">
                <a:solidFill>
                  <a:srgbClr val="231F20"/>
                </a:solidFill>
                <a:latin typeface="Times-Roman"/>
                <a:sym typeface="+mn-ea"/>
              </a:rPr>
              <a:t> (</a:t>
            </a:r>
            <a:r>
              <a:rPr lang="en-US" altLang="zh-CN" sz="1400" b="0" smtClean="0">
                <a:solidFill>
                  <a:srgbClr val="231F20"/>
                </a:solidFill>
                <a:latin typeface="Times-Roman"/>
              </a:rPr>
              <a:t>2018).</a:t>
            </a:r>
            <a:endParaRPr lang="en-US" altLang="zh-CN" sz="1400" b="0" smtClean="0">
              <a:solidFill>
                <a:srgbClr val="231F20"/>
              </a:solidFill>
              <a:latin typeface="Times-Roman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240" y="2487295"/>
            <a:ext cx="2880000" cy="234947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" y="2573020"/>
            <a:ext cx="3060000" cy="22639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l="55435" t="982"/>
          <a:stretch>
            <a:fillRect/>
          </a:stretch>
        </p:blipFill>
        <p:spPr>
          <a:xfrm>
            <a:off x="6978015" y="2684780"/>
            <a:ext cx="1800000" cy="17854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 r="87539" b="18"/>
          <a:stretch>
            <a:fillRect/>
          </a:stretch>
        </p:blipFill>
        <p:spPr>
          <a:xfrm>
            <a:off x="6417945" y="2665095"/>
            <a:ext cx="504000" cy="180534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847813" y="4836795"/>
            <a:ext cx="3644265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</a:rPr>
              <a:t>A. G. Nikolaev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b="0" i="1" dirty="0" smtClean="0">
                <a:solidFill>
                  <a:srgbClr val="231F20"/>
                </a:solidFill>
                <a:latin typeface="Times-Roman"/>
              </a:rPr>
              <a:t>J Appl Phys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 </a:t>
            </a:r>
            <a:r>
              <a:rPr lang="en-US" altLang="zh-CN" sz="1400" dirty="0" smtClean="0">
                <a:solidFill>
                  <a:srgbClr val="231F20"/>
                </a:solidFill>
                <a:latin typeface="Times-Roman"/>
              </a:rPr>
              <a:t>116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213303 (2014)</a:t>
            </a:r>
            <a:endParaRPr lang="en-US" altLang="zh-CN" sz="1400" b="0" dirty="0" smtClean="0">
              <a:solidFill>
                <a:srgbClr val="231F20"/>
              </a:solidFill>
              <a:latin typeface="Times-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28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Angular distribution of two-component vacuum arcs </a:t>
            </a:r>
            <a:endParaRPr lang="en-US" altLang="zh-CN" sz="2800" b="1" dirty="0" smtClean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0" y="687705"/>
            <a:ext cx="8995410" cy="173228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342900" indent="-342900" algn="l" eaLnBrk="1" latinLnBrk="0" hangingPunct="1">
              <a:lnSpc>
                <a:spcPct val="13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l"/>
            </a:pP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The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</a:rPr>
              <a:t>angular distribution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 of light ions is rather unifrom, while that of heavy ions is more concentrated in the central axis.</a:t>
            </a:r>
            <a:endParaRPr lang="en-US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pPr marL="342900" indent="-342900" algn="l" eaLnBrk="1" latinLnBrk="0" hangingPunct="1">
              <a:lnSpc>
                <a:spcPct val="130000"/>
              </a:lnSpc>
              <a:spcBef>
                <a:spcPts val="0"/>
              </a:spcBef>
              <a:buSzPct val="110000"/>
              <a:buFont typeface="Wingdings" panose="05000000000000000000" pitchFamily="2" charset="2"/>
              <a:buChar char="l"/>
            </a:pP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Comparing the angular distribution of </a:t>
            </a:r>
            <a:r>
              <a:rPr lang="en-US" sz="2000" dirty="0">
                <a:solidFill>
                  <a:srgbClr val="0000FF"/>
                </a:solidFill>
                <a:ea typeface="微软雅黑" panose="020B0503020204020204" pitchFamily="34" charset="-122"/>
              </a:rPr>
              <a:t>pure metal cathode and composite cathode</a:t>
            </a:r>
            <a:r>
              <a:rPr lang="en-US" sz="2000" dirty="0">
                <a:solidFill>
                  <a:schemeClr val="tx1"/>
                </a:solidFill>
                <a:ea typeface="微软雅黑" panose="020B0503020204020204" pitchFamily="34" charset="-122"/>
              </a:rPr>
              <a:t>, similar trend is observed for heavy ions but different for light ions.</a:t>
            </a:r>
            <a:endParaRPr lang="en-US" sz="20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6277" y="4836160"/>
            <a:ext cx="3312795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</a:rPr>
              <a:t>A. G. Nikolaev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b="0" i="1" dirty="0" smtClean="0">
                <a:solidFill>
                  <a:srgbClr val="231F20"/>
                </a:solidFill>
                <a:latin typeface="Times-Roman"/>
              </a:rPr>
              <a:t>IEEE TPS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 </a:t>
            </a:r>
            <a:r>
              <a:rPr lang="en-US" altLang="zh-CN" sz="1400" dirty="0" smtClean="0">
                <a:solidFill>
                  <a:srgbClr val="231F20"/>
                </a:solidFill>
                <a:latin typeface="Times-Roman"/>
              </a:rPr>
              <a:t>47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3590 (2019).</a:t>
            </a:r>
            <a:endParaRPr lang="en-US" altLang="zh-CN" sz="1400" b="0" dirty="0" smtClean="0">
              <a:solidFill>
                <a:srgbClr val="231F20"/>
              </a:solidFill>
              <a:latin typeface="Times-Roman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47813" y="4836795"/>
            <a:ext cx="3644265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</a:rPr>
              <a:t>A. G. Nikolaev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b="0" i="1" dirty="0" smtClean="0">
                <a:solidFill>
                  <a:srgbClr val="231F20"/>
                </a:solidFill>
                <a:latin typeface="Times-Roman"/>
              </a:rPr>
              <a:t>J Appl Phys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 </a:t>
            </a:r>
            <a:r>
              <a:rPr lang="en-US" altLang="zh-CN" sz="1400" dirty="0" smtClean="0">
                <a:solidFill>
                  <a:srgbClr val="231F20"/>
                </a:solidFill>
                <a:latin typeface="Times-Roman"/>
              </a:rPr>
              <a:t>116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213303 (2014)</a:t>
            </a:r>
            <a:endParaRPr lang="en-US" altLang="zh-CN" sz="1400" b="0" dirty="0" smtClean="0">
              <a:solidFill>
                <a:srgbClr val="231F20"/>
              </a:solidFill>
              <a:latin typeface="Times-Roman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47" y="2396510"/>
            <a:ext cx="3060000" cy="2256659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-238357" y="4573748"/>
            <a:ext cx="4032448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 dirty="0">
                <a:solidFill>
                  <a:srgbClr val="0000FF"/>
                </a:solidFill>
              </a:rPr>
              <a:t>Angular distributions of ions (</a:t>
            </a:r>
            <a:r>
              <a:rPr lang="en-US" altLang="zh-CN" sz="1600" b="1" dirty="0" err="1">
                <a:solidFill>
                  <a:srgbClr val="0000FF"/>
                </a:solidFill>
              </a:rPr>
              <a:t>ZrD</a:t>
            </a:r>
            <a:r>
              <a:rPr lang="en-US" altLang="zh-CN" sz="1600" b="1" dirty="0">
                <a:solidFill>
                  <a:srgbClr val="0000FF"/>
                </a:solidFill>
              </a:rPr>
              <a:t>)</a:t>
            </a:r>
            <a:endParaRPr lang="en-US" altLang="zh-CN" sz="1600" b="1" dirty="0">
              <a:solidFill>
                <a:srgbClr val="0000FF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945" y="2448560"/>
            <a:ext cx="5400000" cy="215348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743960" y="4573905"/>
            <a:ext cx="5250180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 b="1" dirty="0"/>
              <a:t>comparisons: </a:t>
            </a:r>
            <a:r>
              <a:rPr lang="en-US" altLang="zh-CN" sz="1600" b="1" dirty="0">
                <a:solidFill>
                  <a:srgbClr val="0000FF"/>
                </a:solidFill>
              </a:rPr>
              <a:t>pure metal cathode</a:t>
            </a:r>
            <a:r>
              <a:rPr lang="en-US" altLang="zh-CN" sz="1600" b="1" dirty="0"/>
              <a:t> and </a:t>
            </a:r>
            <a:r>
              <a:rPr lang="en-US" altLang="zh-CN" sz="1600" b="1" dirty="0">
                <a:solidFill>
                  <a:srgbClr val="0000FF"/>
                </a:solidFill>
              </a:rPr>
              <a:t>composite cathode</a:t>
            </a:r>
            <a:r>
              <a:rPr lang="en-US" altLang="zh-CN" sz="1600" b="1" dirty="0"/>
              <a:t> </a:t>
            </a:r>
            <a:endParaRPr lang="zh-CN" alt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4"/>
          <p:cNvSpPr>
            <a:spLocks noChangeArrowheads="1"/>
          </p:cNvSpPr>
          <p:nvPr/>
        </p:nvSpPr>
        <p:spPr bwMode="auto">
          <a:xfrm>
            <a:off x="2717001" y="1033451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0" indent="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Introduction: vacuum arcs of composite electrode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AutoShape 144"/>
          <p:cNvSpPr>
            <a:spLocks noChangeArrowheads="1"/>
          </p:cNvSpPr>
          <p:nvPr/>
        </p:nvSpPr>
        <p:spPr bwMode="auto">
          <a:xfrm>
            <a:off x="2697947" y="2600643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algn="l"/>
            <a:r>
              <a:rPr lang="en-US" altLang="zh-CN" sz="1600" dirty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multi-component fluid simulation</a:t>
            </a:r>
            <a:endParaRPr lang="en-US" altLang="zh-CN" sz="1600" dirty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AutoShape 144"/>
          <p:cNvSpPr>
            <a:spLocks noChangeArrowheads="1"/>
          </p:cNvSpPr>
          <p:nvPr/>
        </p:nvSpPr>
        <p:spPr bwMode="auto">
          <a:xfrm>
            <a:off x="2697947" y="3386455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Recent 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r</a:t>
            </a:r>
            <a:r>
              <a:rPr lang="en-US" altLang="zh-CN" sz="1600" b="1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esults  of three-dimension hybrid simulation</a:t>
            </a:r>
            <a:endParaRPr lang="en-US" altLang="zh-CN" sz="1600" b="1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1764500" y="1057264"/>
            <a:ext cx="812800" cy="519112"/>
            <a:chOff x="857222" y="1881113"/>
            <a:chExt cx="740668" cy="619193"/>
          </a:xfrm>
        </p:grpSpPr>
        <p:grpSp>
          <p:nvGrpSpPr>
            <p:cNvPr id="3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5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29"/>
          <p:cNvGrpSpPr/>
          <p:nvPr/>
        </p:nvGrpSpPr>
        <p:grpSpPr bwMode="auto">
          <a:xfrm>
            <a:off x="1761321" y="2623662"/>
            <a:ext cx="781050" cy="519113"/>
            <a:chOff x="857222" y="1881113"/>
            <a:chExt cx="740668" cy="619193"/>
          </a:xfrm>
        </p:grpSpPr>
        <p:grpSp>
          <p:nvGrpSpPr>
            <p:cNvPr id="8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43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III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4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5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42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35"/>
          <p:cNvGrpSpPr/>
          <p:nvPr/>
        </p:nvGrpSpPr>
        <p:grpSpPr bwMode="auto">
          <a:xfrm>
            <a:off x="1762115" y="3403918"/>
            <a:ext cx="779462" cy="520700"/>
            <a:chOff x="857222" y="1881113"/>
            <a:chExt cx="740668" cy="619193"/>
          </a:xfrm>
        </p:grpSpPr>
        <p:grpSp>
          <p:nvGrpSpPr>
            <p:cNvPr id="10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5138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9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0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37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28" name="Rectangle 2"/>
          <p:cNvSpPr>
            <a:spLocks noGrp="1"/>
          </p:cNvSpPr>
          <p:nvPr>
            <p:ph type="title" idx="4294967295"/>
          </p:nvPr>
        </p:nvSpPr>
        <p:spPr>
          <a:xfrm>
            <a:off x="1846684" y="81255"/>
            <a:ext cx="5472112" cy="476250"/>
          </a:xfrm>
        </p:spPr>
        <p:txBody>
          <a:bodyPr/>
          <a:lstStyle/>
          <a:p>
            <a:pPr algn="ctr"/>
            <a:r>
              <a:rPr lang="en-US" altLang="zh-CN" sz="4000" b="1" dirty="0" smtClean="0">
                <a:solidFill>
                  <a:srgbClr val="9537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 of contents</a:t>
            </a:r>
            <a:endParaRPr lang="en-US" altLang="zh-CN" sz="4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144"/>
          <p:cNvSpPr>
            <a:spLocks noChangeArrowheads="1"/>
          </p:cNvSpPr>
          <p:nvPr/>
        </p:nvSpPr>
        <p:spPr bwMode="auto">
          <a:xfrm>
            <a:off x="2697947" y="1786392"/>
            <a:ext cx="4691063" cy="565150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lstStyle/>
          <a:p>
            <a:pPr marL="609600" indent="-609600" algn="l" eaLnBrk="0" latinLnBrk="0" hangingPunct="0">
              <a:spcBef>
                <a:spcPts val="0"/>
              </a:spcBef>
              <a:defRPr/>
            </a:pPr>
            <a:r>
              <a:rPr lang="en-US" altLang="zh-CN" sz="1600" dirty="0" smtClean="0">
                <a:ea typeface="微软雅黑" panose="020B0503020204020204" pitchFamily="34" charset="-122"/>
                <a:cs typeface="Times New Roman" panose="02020603050405020304" pitchFamily="18" charset="0"/>
              </a:rPr>
              <a:t>Insights from PIC-DSMC simulations</a:t>
            </a:r>
            <a:endParaRPr lang="en-US" altLang="zh-CN" sz="1600" dirty="0" smtClean="0"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29"/>
          <p:cNvGrpSpPr/>
          <p:nvPr/>
        </p:nvGrpSpPr>
        <p:grpSpPr bwMode="auto">
          <a:xfrm>
            <a:off x="1761321" y="1809411"/>
            <a:ext cx="781050" cy="519113"/>
            <a:chOff x="857222" y="1881113"/>
            <a:chExt cx="740668" cy="619193"/>
          </a:xfrm>
        </p:grpSpPr>
        <p:grpSp>
          <p:nvGrpSpPr>
            <p:cNvPr id="12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II</a:t>
                </a:r>
                <a:endPara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4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AutoShape 144"/>
          <p:cNvSpPr>
            <a:spLocks noChangeArrowheads="1"/>
          </p:cNvSpPr>
          <p:nvPr/>
        </p:nvSpPr>
        <p:spPr bwMode="auto">
          <a:xfrm>
            <a:off x="2671277" y="4149090"/>
            <a:ext cx="4691063" cy="566738"/>
          </a:xfrm>
          <a:prstGeom prst="roundRect">
            <a:avLst>
              <a:gd name="adj" fmla="val 10687"/>
            </a:avLst>
          </a:prstGeom>
          <a:gradFill rotWithShape="0">
            <a:gsLst>
              <a:gs pos="0">
                <a:schemeClr val="bg1"/>
              </a:gs>
              <a:gs pos="91000">
                <a:srgbClr val="9E9E9E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 w="9525" algn="ctr">
            <a:solidFill>
              <a:schemeClr val="bg1">
                <a:lumMod val="65000"/>
              </a:schemeClr>
            </a:solidFill>
            <a:round/>
          </a:ln>
          <a:effectLst/>
        </p:spPr>
        <p:txBody>
          <a:bodyPr wrap="none" anchor="ctr"/>
          <a:p>
            <a:pPr marL="609600" indent="-609600" algn="l" eaLnBrk="0" hangingPunc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Conclusions</a:t>
            </a:r>
            <a:endParaRPr lang="en-US" altLang="zh-CN" sz="1600" b="1" dirty="0" smtClean="0">
              <a:ea typeface="微软雅黑" panose="020B0503020204020204" pitchFamily="34" charset="-122"/>
            </a:endParaRPr>
          </a:p>
        </p:txBody>
      </p:sp>
      <p:grpSp>
        <p:nvGrpSpPr>
          <p:cNvPr id="14" name="组合 35"/>
          <p:cNvGrpSpPr/>
          <p:nvPr/>
        </p:nvGrpSpPr>
        <p:grpSpPr bwMode="auto">
          <a:xfrm>
            <a:off x="1735445" y="4166553"/>
            <a:ext cx="779462" cy="520700"/>
            <a:chOff x="857222" y="1881113"/>
            <a:chExt cx="740668" cy="619193"/>
          </a:xfrm>
        </p:grpSpPr>
        <p:grpSp>
          <p:nvGrpSpPr>
            <p:cNvPr id="15" name="组合 22"/>
            <p:cNvGrpSpPr/>
            <p:nvPr/>
          </p:nvGrpSpPr>
          <p:grpSpPr bwMode="auto">
            <a:xfrm>
              <a:off x="857222" y="1881113"/>
              <a:ext cx="738109" cy="619192"/>
              <a:chOff x="857224" y="1881114"/>
              <a:chExt cx="499589" cy="4191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857224" y="1881114"/>
                <a:ext cx="499587" cy="419100"/>
              </a:xfrm>
              <a:prstGeom prst="rect">
                <a:avLst/>
              </a:prstGeom>
              <a:gradFill rotWithShape="1">
                <a:gsLst>
                  <a:gs pos="0">
                    <a:srgbClr val="7F0038"/>
                  </a:gs>
                  <a:gs pos="50000">
                    <a:srgbClr val="B80054"/>
                  </a:gs>
                  <a:gs pos="100000">
                    <a:srgbClr val="DB0066"/>
                  </a:gs>
                </a:gsLst>
                <a:lin ang="16200000" scaled="1"/>
              </a:gradFill>
              <a:ln w="9525" algn="ctr">
                <a:noFill/>
                <a:miter lim="800000"/>
              </a:ln>
            </p:spPr>
            <p:txBody>
              <a:bodyPr wrap="none" anchor="ctr"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</a:t>
                </a:r>
                <a:endParaRPr lang="en-US" altLang="zh-CN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857224" y="1883976"/>
                <a:ext cx="48353" cy="414232"/>
              </a:xfrm>
              <a:custGeom>
                <a:avLst/>
                <a:gdLst>
                  <a:gd name="T0" fmla="*/ 0 w 7"/>
                  <a:gd name="T1" fmla="*/ 2147483647 h 22"/>
                  <a:gd name="T2" fmla="*/ 0 w 7"/>
                  <a:gd name="T3" fmla="*/ 0 h 22"/>
                  <a:gd name="T4" fmla="*/ 2147483647 w 7"/>
                  <a:gd name="T5" fmla="*/ 2147483647 h 22"/>
                  <a:gd name="T6" fmla="*/ 0 w 7"/>
                  <a:gd name="T7" fmla="*/ 2147483647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22"/>
                  <a:gd name="T14" fmla="*/ 7 w 7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22">
                    <a:moveTo>
                      <a:pt x="0" y="22"/>
                    </a:moveTo>
                    <a:lnTo>
                      <a:pt x="0" y="0"/>
                    </a:lnTo>
                    <a:cubicBezTo>
                      <a:pt x="4" y="2"/>
                      <a:pt x="7" y="6"/>
                      <a:pt x="7" y="11"/>
                    </a:cubicBezTo>
                    <a:cubicBezTo>
                      <a:pt x="7" y="15"/>
                      <a:pt x="4" y="19"/>
                      <a:pt x="0" y="22"/>
                    </a:cubicBezTo>
                  </a:path>
                </a:pathLst>
              </a:custGeom>
              <a:solidFill>
                <a:srgbClr val="CC0066"/>
              </a:soli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3"/>
              <p:cNvSpPr/>
              <p:nvPr/>
            </p:nvSpPr>
            <p:spPr bwMode="auto">
              <a:xfrm>
                <a:off x="861690" y="1883976"/>
                <a:ext cx="495123" cy="100013"/>
              </a:xfrm>
              <a:custGeom>
                <a:avLst/>
                <a:gdLst>
                  <a:gd name="T0" fmla="*/ 0 w 105"/>
                  <a:gd name="T1" fmla="*/ 0 h 6"/>
                  <a:gd name="T2" fmla="*/ 2147483647 w 105"/>
                  <a:gd name="T3" fmla="*/ 0 h 6"/>
                  <a:gd name="T4" fmla="*/ 2147483647 w 105"/>
                  <a:gd name="T5" fmla="*/ 2147483647 h 6"/>
                  <a:gd name="T6" fmla="*/ 2147483647 w 105"/>
                  <a:gd name="T7" fmla="*/ 2147483647 h 6"/>
                  <a:gd name="T8" fmla="*/ 0 w 105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"/>
                  <a:gd name="T16" fmla="*/ 0 h 6"/>
                  <a:gd name="T17" fmla="*/ 105 w 105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" h="6">
                    <a:moveTo>
                      <a:pt x="0" y="0"/>
                    </a:moveTo>
                    <a:lnTo>
                      <a:pt x="105" y="0"/>
                    </a:lnTo>
                    <a:cubicBezTo>
                      <a:pt x="103" y="2"/>
                      <a:pt x="101" y="4"/>
                      <a:pt x="100" y="6"/>
                    </a:cubicBezTo>
                    <a:lnTo>
                      <a:pt x="5" y="6"/>
                    </a:ln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 w="0">
                <a:noFill/>
                <a:round/>
              </a:ln>
            </p:spPr>
            <p:txBody>
              <a:bodyPr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Freeform 12"/>
            <p:cNvSpPr/>
            <p:nvPr/>
          </p:nvSpPr>
          <p:spPr bwMode="auto">
            <a:xfrm flipH="1">
              <a:off x="1526451" y="1888306"/>
              <a:ext cx="71439" cy="612000"/>
            </a:xfrm>
            <a:custGeom>
              <a:avLst/>
              <a:gdLst>
                <a:gd name="T0" fmla="*/ 0 w 7"/>
                <a:gd name="T1" fmla="*/ 2147483647 h 22"/>
                <a:gd name="T2" fmla="*/ 0 w 7"/>
                <a:gd name="T3" fmla="*/ 0 h 22"/>
                <a:gd name="T4" fmla="*/ 2147483647 w 7"/>
                <a:gd name="T5" fmla="*/ 2147483647 h 22"/>
                <a:gd name="T6" fmla="*/ 0 w 7"/>
                <a:gd name="T7" fmla="*/ 2147483647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22"/>
                <a:gd name="T14" fmla="*/ 7 w 7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22">
                  <a:moveTo>
                    <a:pt x="0" y="22"/>
                  </a:moveTo>
                  <a:lnTo>
                    <a:pt x="0" y="0"/>
                  </a:lnTo>
                  <a:cubicBezTo>
                    <a:pt x="4" y="2"/>
                    <a:pt x="7" y="6"/>
                    <a:pt x="7" y="11"/>
                  </a:cubicBezTo>
                  <a:cubicBezTo>
                    <a:pt x="7" y="15"/>
                    <a:pt x="4" y="19"/>
                    <a:pt x="0" y="22"/>
                  </a:cubicBezTo>
                </a:path>
              </a:pathLst>
            </a:custGeom>
            <a:solidFill>
              <a:srgbClr val="CC0066"/>
            </a:solidFill>
            <a:ln w="0">
              <a:noFill/>
              <a:round/>
            </a:ln>
          </p:spPr>
          <p:txBody>
            <a:bodyPr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sz="2800" b="1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structure of VA plasma and their parameters</a:t>
            </a:r>
            <a:endParaRPr lang="en-US" altLang="zh-CN" sz="2800" b="1" dirty="0" smtClean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46710" y="715010"/>
            <a:ext cx="8714740" cy="1433195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lstStyle/>
          <a:p>
            <a:pPr marL="342900" lvl="1" indent="-342900" algn="l" defTabSz="6223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vaccum arc plasma is composed of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sheath, cathode spot, plasma jet, arc column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etc., in which physical parameters can vary orders-of-magnitude! Therefore, different numerical approaches are needed.</a:t>
            </a:r>
            <a:endParaRPr lang="en-US" altLang="zh-CN" sz="2000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406265" y="2765294"/>
          <a:ext cx="4194175" cy="181800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449070"/>
                <a:gridCol w="1364615"/>
                <a:gridCol w="1380490"/>
              </a:tblGrid>
              <a:tr h="370840">
                <a:tc>
                  <a:txBody>
                    <a:bodyPr/>
                    <a:lstStyle/>
                    <a:p>
                      <a:endParaRPr lang="zh-CN" alt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arc column</a:t>
                      </a:r>
                      <a:endParaRPr lang="en-US" altLang="zh-CN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cathode spot</a:t>
                      </a:r>
                      <a:endParaRPr lang="en-US" altLang="zh-CN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electric field</a:t>
                      </a:r>
                      <a:endParaRPr lang="en-US" altLang="zh-CN" sz="16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</a:rPr>
                        <a:t>~MV/m</a:t>
                      </a:r>
                      <a:endParaRPr lang="en-US" altLang="zh-CN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&gt;GV/m</a:t>
                      </a:r>
                      <a:endParaRPr lang="en-US" altLang="zh-CN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current density</a:t>
                      </a:r>
                      <a:endParaRPr lang="en-US" altLang="zh-CN" sz="16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-10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A/m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altLang="zh-CN" sz="1600" b="1" baseline="30000" dirty="0" smtClean="0">
                        <a:solidFill>
                          <a:schemeClr val="tx1"/>
                        </a:solidFill>
                        <a:ea typeface="微软雅黑" panose="020B0503020204020204" pitchFamily="34" charset="-12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-10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12</a:t>
                      </a: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A/m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en-US" altLang="zh-CN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05896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plasma density</a:t>
                      </a:r>
                      <a:endParaRPr lang="en-US" altLang="zh-CN" sz="16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-10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en-US" altLang="zh-CN" sz="1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20</a:t>
                      </a: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-10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27</a:t>
                      </a: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m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-3</a:t>
                      </a:r>
                      <a:endParaRPr lang="en-US" altLang="zh-CN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pressure</a:t>
                      </a:r>
                      <a:endParaRPr lang="en-US" altLang="zh-CN" sz="1600" b="1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~10</a:t>
                      </a:r>
                      <a:r>
                        <a:rPr lang="en-US" altLang="zh-CN" sz="1600" baseline="30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Pa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altLang="zh-CN" sz="1600" baseline="0" dirty="0" smtClean="0">
                          <a:solidFill>
                            <a:srgbClr val="C00000"/>
                          </a:solidFill>
                        </a:rPr>
                        <a:t>Pa</a:t>
                      </a:r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-10</a:t>
                      </a:r>
                      <a:r>
                        <a:rPr lang="en-US" altLang="zh-CN" sz="1600" baseline="30000" dirty="0" smtClean="0">
                          <a:solidFill>
                            <a:srgbClr val="C00000"/>
                          </a:solidFill>
                        </a:rPr>
                        <a:t>7</a:t>
                      </a:r>
                      <a:r>
                        <a:rPr lang="en-US" altLang="zh-CN" sz="1600" baseline="0" dirty="0" smtClean="0">
                          <a:solidFill>
                            <a:srgbClr val="C00000"/>
                          </a:solidFill>
                        </a:rPr>
                        <a:t>Pa</a:t>
                      </a:r>
                      <a:endParaRPr lang="en-US" altLang="zh-CN" sz="16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18" y="2629781"/>
            <a:ext cx="3060000" cy="2109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-188497" y="2334205"/>
            <a:ext cx="42100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0" algn="ctr" eaLnBrk="1" latinLnBrk="0" hangingPunct="1">
              <a:spcBef>
                <a:spcPts val="0"/>
              </a:spcBef>
              <a:buFont typeface="Wingdings" panose="05000000000000000000" charset="0"/>
              <a:buChar char="Ø"/>
            </a:pPr>
            <a:r>
              <a:rPr lang="en-US" altLang="zh-CN" sz="1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different zone of </a:t>
            </a:r>
            <a:r>
              <a:rPr lang="zh-CN" altLang="en-US" sz="1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vacuum arc plasma</a:t>
            </a:r>
            <a:endParaRPr lang="zh-CN" altLang="en-US" sz="1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04065" y="2334205"/>
            <a:ext cx="490918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0" algn="ctr" eaLnBrk="1" latinLnBrk="0" hangingPunct="1">
              <a:spcBef>
                <a:spcPts val="0"/>
              </a:spcBef>
              <a:buFont typeface="Wingdings" panose="05000000000000000000" charset="0"/>
              <a:buChar char="Ø"/>
            </a:pPr>
            <a:r>
              <a:rPr lang="en-US" sz="1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parameters of arc column and cathode spot</a:t>
            </a:r>
            <a:endParaRPr lang="en-US" sz="1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4212" y="4822190"/>
            <a:ext cx="3700145" cy="30670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</a:rPr>
              <a:t>Langlois et al.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</a:t>
            </a:r>
            <a:r>
              <a:rPr lang="en-US" altLang="zh-CN" sz="1400" b="0" i="1" dirty="0" smtClean="0">
                <a:solidFill>
                  <a:srgbClr val="231F20"/>
                </a:solidFill>
                <a:latin typeface="Times-Roman"/>
              </a:rPr>
              <a:t>J. Appl. Phys.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 </a:t>
            </a:r>
            <a:r>
              <a:rPr lang="en-US" altLang="zh-CN" sz="1400" dirty="0" smtClean="0">
                <a:solidFill>
                  <a:srgbClr val="231F20"/>
                </a:solidFill>
                <a:latin typeface="Times-Roman"/>
              </a:rPr>
              <a:t>109</a:t>
            </a:r>
            <a:r>
              <a:rPr lang="en-US" altLang="zh-CN" sz="1400" b="0" dirty="0" smtClean="0">
                <a:solidFill>
                  <a:srgbClr val="231F20"/>
                </a:solidFill>
                <a:latin typeface="Times-Roman"/>
              </a:rPr>
              <a:t>, 113306 (2011)</a:t>
            </a:r>
            <a:endParaRPr lang="en-US" altLang="zh-CN" sz="1400" b="0" dirty="0" smtClean="0">
              <a:solidFill>
                <a:srgbClr val="231F20"/>
              </a:solidFill>
              <a:latin typeface="Times-Roman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05777" y="4809832"/>
            <a:ext cx="8532441" cy="30670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400" b="0">
                <a:solidFill>
                  <a:schemeClr val="tx1"/>
                </a:solidFill>
              </a:rPr>
              <a:t>Qiang Sun, Wei Yang, </a:t>
            </a:r>
            <a:r>
              <a:rPr lang="en-US" altLang="zh-CN" sz="1400" b="0" dirty="0" err="1" smtClean="0">
                <a:solidFill>
                  <a:srgbClr val="231F20"/>
                </a:solidFill>
                <a:latin typeface="Times-Roman"/>
                <a:sym typeface="+mn-ea"/>
              </a:rPr>
              <a:t>et al.</a:t>
            </a:r>
            <a:r>
              <a:rPr lang="en-US" altLang="zh-CN" sz="1400" b="0">
                <a:solidFill>
                  <a:schemeClr val="tx1"/>
                </a:solidFill>
              </a:rPr>
              <a:t> 2020  </a:t>
            </a:r>
            <a:r>
              <a:rPr lang="en-US" altLang="zh-CN" sz="1400" b="0" i="1">
                <a:solidFill>
                  <a:schemeClr val="tx1"/>
                </a:solidFill>
              </a:rPr>
              <a:t>Phys Plasmas</a:t>
            </a:r>
            <a:r>
              <a:rPr lang="en-US" altLang="zh-CN" sz="1400" b="0">
                <a:solidFill>
                  <a:schemeClr val="tx1"/>
                </a:solidFill>
              </a:rPr>
              <a:t> </a:t>
            </a:r>
            <a:r>
              <a:rPr lang="en-US" altLang="zh-CN" sz="1400">
                <a:solidFill>
                  <a:schemeClr val="tx1"/>
                </a:solidFill>
              </a:rPr>
              <a:t>27</a:t>
            </a:r>
            <a:r>
              <a:rPr lang="en-US" altLang="zh-CN" sz="1400" b="0">
                <a:solidFill>
                  <a:schemeClr val="tx1"/>
                </a:solidFill>
              </a:rPr>
              <a:t>: 053501</a:t>
            </a:r>
            <a:endParaRPr lang="en-US" altLang="zh-CN" sz="14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11379"/>
            <a:ext cx="8229600" cy="576026"/>
          </a:xfrm>
        </p:spPr>
        <p:txBody>
          <a:bodyPr/>
          <a:lstStyle/>
          <a:p>
            <a:pPr algn="ctr"/>
            <a:r>
              <a:rPr lang="en-US" altLang="zh-CN" sz="2800" b="1" dirty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numerical approaches: kinetic, fluid and hybrid</a:t>
            </a:r>
            <a:endParaRPr lang="en-US" altLang="zh-CN" sz="2800" b="1" dirty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" descr="FIGURE1"/>
          <p:cNvPicPr>
            <a:picLocks noChangeAspect="1" noChangeArrowheads="1"/>
          </p:cNvPicPr>
          <p:nvPr/>
        </p:nvPicPr>
        <p:blipFill>
          <a:blip r:embed="rId1"/>
          <a:srcRect l="2289" t="13738" r="18970" b="6783"/>
          <a:stretch>
            <a:fillRect/>
          </a:stretch>
        </p:blipFill>
        <p:spPr bwMode="auto">
          <a:xfrm>
            <a:off x="587045" y="2304403"/>
            <a:ext cx="3286148" cy="267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圆角矩形 12"/>
          <p:cNvSpPr/>
          <p:nvPr/>
        </p:nvSpPr>
        <p:spPr>
          <a:xfrm>
            <a:off x="293370" y="703580"/>
            <a:ext cx="8714740" cy="148463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342900" lvl="1" indent="-342900" algn="l" defTabSz="6223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The numerical approaches are usually chosen according to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reactor scale 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and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mean free path (gas pressure)</a:t>
            </a:r>
            <a:r>
              <a:rPr lang="en-US" altLang="zh-CN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, and categorized by the description of  (full/partial) kinetic behavior of particle species.</a:t>
            </a:r>
            <a:endParaRPr lang="en-US" altLang="zh-CN" sz="2000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Picture 4" descr="plasmaNumMethods"/>
          <p:cNvPicPr>
            <a:picLocks noChangeAspect="1"/>
          </p:cNvPicPr>
          <p:nvPr/>
        </p:nvPicPr>
        <p:blipFill>
          <a:blip r:embed="rId2"/>
          <a:srcRect r="3403" b="13748"/>
          <a:stretch>
            <a:fillRect/>
          </a:stretch>
        </p:blipFill>
        <p:spPr>
          <a:xfrm>
            <a:off x="4057650" y="2304415"/>
            <a:ext cx="4392000" cy="258248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357505" y="124460"/>
            <a:ext cx="9832340" cy="48958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800" b="1" kern="1200" dirty="0" smtClean="0">
                <a:solidFill>
                  <a:srgbClr val="953735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fully kinetic PIC-DSMC method is computationally heavy</a:t>
            </a:r>
            <a:endParaRPr lang="en-US" sz="2800" b="1" kern="1200" dirty="0" smtClean="0">
              <a:solidFill>
                <a:srgbClr val="953735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00025" y="2202815"/>
            <a:ext cx="8743950" cy="61976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explicit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ES-PIC simulations, the spatial step should resolve Debye length (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 avoid numerical heating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), and time step should resolve plasma oscillation frequency. </a:t>
            </a:r>
            <a:endParaRPr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91135" y="847090"/>
            <a:ext cx="8743950" cy="61976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In standard DSMC simulations, the spatial step should resolve mean free path, time step should resolve collision frequency, and around 100 </a:t>
            </a:r>
            <a:r>
              <a:rPr lang="en-US" altLang="zh-CN" sz="1600">
                <a:solidFill>
                  <a:schemeClr val="tx1"/>
                </a:solidFill>
                <a:sym typeface="+mn-ea"/>
              </a:rPr>
              <a:t>particles per cell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(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to avoid stochastic noise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). </a:t>
            </a:r>
            <a:endParaRPr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1366774" y="2960941"/>
                <a:ext cx="1768475" cy="4603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∆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𝒙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𝑫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6774" y="2960941"/>
                <a:ext cx="1768475" cy="460375"/>
              </a:xfrm>
              <a:prstGeom prst="rect">
                <a:avLst/>
              </a:prstGeom>
              <a:blipFill rotWithShape="1">
                <a:blip r:embed="rId1"/>
                <a:stretch>
                  <a:fillRect l="-14" t="-124" r="14" b="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3896932" y="3000311"/>
                <a:ext cx="2034540" cy="45529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∆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𝒕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𝒑𝒆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932" y="3000311"/>
                <a:ext cx="2034540" cy="455295"/>
              </a:xfrm>
              <a:prstGeom prst="rect">
                <a:avLst/>
              </a:prstGeom>
              <a:blipFill rotWithShape="1">
                <a:blip r:embed="rId2"/>
                <a:stretch>
                  <a:fillRect l="-28" t="-125" r="28" b="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467931" y="1564576"/>
                <a:ext cx="1620520" cy="4603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∆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𝒙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US" altLang="zh-CN" b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𝐌𝐅𝐏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31" y="1564576"/>
                <a:ext cx="1620520" cy="460375"/>
              </a:xfrm>
              <a:prstGeom prst="rect">
                <a:avLst/>
              </a:prstGeom>
              <a:blipFill rotWithShape="1">
                <a:blip r:embed="rId3"/>
                <a:stretch>
                  <a:fillRect l="-35" t="-124" r="35" b="1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2266950" y="1590040"/>
                <a:ext cx="2602230" cy="4603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∆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𝒕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zh-CN" b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𝐜𝐨𝐥𝐥𝐢𝐬𝐢𝐨𝐧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950" y="1590040"/>
                <a:ext cx="2602230" cy="4603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圆角矩形 11"/>
          <p:cNvSpPr/>
          <p:nvPr/>
        </p:nvSpPr>
        <p:spPr>
          <a:xfrm>
            <a:off x="200025" y="3634105"/>
            <a:ext cx="8743950" cy="619760"/>
          </a:xfrm>
          <a:prstGeom prst="roundRect">
            <a:avLst>
              <a:gd name="adj" fmla="val 12557"/>
            </a:avLst>
          </a:prstGeom>
          <a:gradFill>
            <a:gsLst>
              <a:gs pos="0">
                <a:schemeClr val="bg1">
                  <a:lumMod val="80000"/>
                </a:schemeClr>
              </a:gs>
              <a:gs pos="100000">
                <a:schemeClr val="bg1">
                  <a:lumMod val="97000"/>
                </a:schemeClr>
              </a:gs>
            </a:gsLst>
            <a:lin ang="2700000" scaled="1"/>
          </a:gradFill>
          <a:ln w="2222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444500" dist="177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53" tIns="34327" rIns="68653" bIns="34327" rtlCol="0" anchor="ctr"/>
          <a:p>
            <a:pPr marL="257175" indent="-257175" algn="l">
              <a:lnSpc>
                <a:spcPct val="130000"/>
              </a:lnSpc>
              <a:buFont typeface="Wingdings" panose="05000000000000000000" pitchFamily="2" charset="2"/>
              <a:buChar char="l"/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Although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implict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scheme can enlarge the temporal step, the </a:t>
            </a: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Courant–Friedrichs–Lewy (CFL)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condition should always be ensured (particles do not travel across spatial cell per step). </a:t>
            </a:r>
            <a:endParaRPr sz="1600" b="1" dirty="0" smtClean="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1680528" y="4466590"/>
                <a:ext cx="1807845" cy="4603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∆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𝒕</m:t>
                      </m:r>
                      <m:r>
                        <a:rPr lang="en-US" altLang="zh-CN" b="1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altLang="zh-CN" b="1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0528" y="4466590"/>
                <a:ext cx="1807845" cy="460375"/>
              </a:xfrm>
              <a:prstGeom prst="rect">
                <a:avLst/>
              </a:prstGeom>
              <a:blipFill rotWithShape="1">
                <a:blip r:embed="rId5"/>
                <a:stretch>
                  <a:fillRect l="-18" r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6350" y="4279900"/>
            <a:ext cx="2196000" cy="82867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71415" y="1576070"/>
            <a:ext cx="39706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PPC </a:t>
            </a:r>
            <a:r>
              <a:rPr lang="en-US" altLang="zh-CN">
                <a:sym typeface="+mn-ea"/>
              </a:rPr>
              <a:t>(particles per cell)</a:t>
            </a:r>
            <a:r>
              <a:rPr lang="en-US" dirty="0" smtClean="0"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/>
              <a:t>~</a:t>
            </a:r>
            <a:r>
              <a:rPr lang="zh-CN" altLang="en-US"/>
              <a:t>100</a:t>
            </a:r>
            <a:r>
              <a:rPr lang="en-US" altLang="zh-CN"/>
              <a:t> 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IMING" val="|1.4"/>
</p:tagLst>
</file>

<file path=ppt/tags/tag2.xml><?xml version="1.0" encoding="utf-8"?>
<p:tagLst xmlns:p="http://schemas.openxmlformats.org/presentationml/2006/main">
  <p:tag name="TIMING" val="|1.4"/>
</p:tagLst>
</file>

<file path=ppt/tags/tag3.xml><?xml version="1.0" encoding="utf-8"?>
<p:tagLst xmlns:p="http://schemas.openxmlformats.org/presentationml/2006/main">
  <p:tag name="TIMING" val="|1.4"/>
</p:tagLst>
</file>

<file path=ppt/tags/tag4.xml><?xml version="1.0" encoding="utf-8"?>
<p:tagLst xmlns:p="http://schemas.openxmlformats.org/presentationml/2006/main">
  <p:tag name="TIMING" val="|1.4"/>
</p:tagLst>
</file>

<file path=ppt/tags/tag5.xml><?xml version="1.0" encoding="utf-8"?>
<p:tagLst xmlns:p="http://schemas.openxmlformats.org/presentationml/2006/main">
  <p:tag name="TIMING" val="|1.4"/>
</p:tagLst>
</file>

<file path=ppt/theme/theme1.xml><?xml version="1.0" encoding="utf-8"?>
<a:theme xmlns:a="http://schemas.openxmlformats.org/drawingml/2006/main" name="春华秋实1">
  <a:themeElements>
    <a:clrScheme name="春华秋实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春华秋实1">
      <a:majorFont>
        <a:latin typeface="Arial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0000FF"/>
          </a:solidFill>
          <a:prstDash val="dash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细黑" panose="020106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细黑" panose="02010600040101010101" pitchFamily="2" charset="-122"/>
          </a:defRPr>
        </a:defPPr>
      </a:lstStyle>
    </a:lnDef>
  </a:objectDefaults>
  <a:extraClrSchemeLst>
    <a:extraClrScheme>
      <a:clrScheme name="春华秋实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春华秋实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春华秋实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春华秋实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春华秋实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春华秋实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春华秋实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JMCTppt模版（2）</Template>
  <TotalTime>0</TotalTime>
  <Words>14707</Words>
  <Application>WPS 演示</Application>
  <PresentationFormat>全屏显示(16:9)</PresentationFormat>
  <Paragraphs>532</Paragraphs>
  <Slides>36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36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华文细黑</vt:lpstr>
      <vt:lpstr>黑体</vt:lpstr>
      <vt:lpstr>楷体_GB2312</vt:lpstr>
      <vt:lpstr>新宋体</vt:lpstr>
      <vt:lpstr>Trebuchet MS</vt:lpstr>
      <vt:lpstr>Arial Unicode MS</vt:lpstr>
      <vt:lpstr>微软雅黑</vt:lpstr>
      <vt:lpstr>Times-Roman</vt:lpstr>
      <vt:lpstr>Wingdings</vt:lpstr>
      <vt:lpstr>Cambria Math</vt:lpstr>
      <vt:lpstr>Times New Roman</vt:lpstr>
      <vt:lpstr>Calibri</vt:lpstr>
      <vt:lpstr>Cambria Math</vt:lpstr>
      <vt:lpstr>Calibri</vt:lpstr>
      <vt:lpstr>仿宋_GB2312</vt:lpstr>
      <vt:lpstr>仿宋</vt:lpstr>
      <vt:lpstr>MS Mincho</vt:lpstr>
      <vt:lpstr>等线</vt:lpstr>
      <vt:lpstr>春华秋实1</vt:lpstr>
      <vt:lpstr>PowerPoint 演示文稿</vt:lpstr>
      <vt:lpstr>Table of contents</vt:lpstr>
      <vt:lpstr>Vacuum arcs of multi-component composite cathode</vt:lpstr>
      <vt:lpstr>Velocity distribution of two-component vacuum arcs </vt:lpstr>
      <vt:lpstr>Angular distribution of two-component vacuum arcs </vt:lpstr>
      <vt:lpstr>Table of contents</vt:lpstr>
      <vt:lpstr>The structure of VA plasma and their parameters</vt:lpstr>
      <vt:lpstr>The numerical approaches: kinetic, fluid and hybrid</vt:lpstr>
      <vt:lpstr>fully kinetic PIC-DSMC method is computationally heavy</vt:lpstr>
      <vt:lpstr>Fully kinetic 2D modeling on short-gap vacuum breakdown </vt:lpstr>
      <vt:lpstr>1D3V spherical PIC-DSMC method: time-saving technique</vt:lpstr>
      <vt:lpstr>1D spherical PIC-DSMC simulation on plasma expansion</vt:lpstr>
      <vt:lpstr>Insights from 1D3V PIC simulation</vt:lpstr>
      <vt:lpstr>Table of contents</vt:lpstr>
      <vt:lpstr>Simulation domain, assumptions and BCs of fluid model  </vt:lpstr>
      <vt:lpstr>Fluid model of multi-component plasma jet </vt:lpstr>
      <vt:lpstr>calculated plasma parameters and comparison with experiment</vt:lpstr>
      <vt:lpstr>plasma jet mixing of multi-component VA plasma</vt:lpstr>
      <vt:lpstr>velocity and flux separation of light and heavy ions</vt:lpstr>
      <vt:lpstr>The underline mechanism:  collision between D-Zr ions   </vt:lpstr>
      <vt:lpstr>The influencing factors: ion density, temperature and mass</vt:lpstr>
      <vt:lpstr>Table of contents</vt:lpstr>
      <vt:lpstr>Hybrid model of multi-component plasma jets</vt:lpstr>
      <vt:lpstr>Pros and cons of Darwin approximation in hybrid model</vt:lpstr>
      <vt:lpstr> predictor-corrector method for high accuracy field solution</vt:lpstr>
      <vt:lpstr>methods for electron-ion and ion-ion collision</vt:lpstr>
      <vt:lpstr>constraint on spatial step in hybrid simulation with collision</vt:lpstr>
      <vt:lpstr>constraint on time step in hybrid simulation with collision</vt:lpstr>
      <vt:lpstr>plasma expansion of single CS: influence of spatial grid</vt:lpstr>
      <vt:lpstr>Ion distribution during plasma expansion of single CS</vt:lpstr>
      <vt:lpstr>hybrid simulation on plasma jet mixing of multiply CS</vt:lpstr>
      <vt:lpstr>Ion distribution during plasma jet mixing of multiply CS</vt:lpstr>
      <vt:lpstr>angular distribution of ion density, velocity and flux</vt:lpstr>
      <vt:lpstr>Table of contents</vt:lpstr>
      <vt:lpstr>PowerPoint 演示文稿</vt:lpstr>
      <vt:lpstr>PowerPoint 演示文稿</vt:lpstr>
    </vt:vector>
  </TitlesOfParts>
  <Company>iapcm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MC粒子输运支撑 软件框架研制及应用</dc:title>
  <dc:creator>zby</dc:creator>
  <cp:lastModifiedBy>lenovo</cp:lastModifiedBy>
  <cp:revision>8352</cp:revision>
  <dcterms:created xsi:type="dcterms:W3CDTF">2006-07-06T00:49:00Z</dcterms:created>
  <dcterms:modified xsi:type="dcterms:W3CDTF">2025-05-29T01:04:50Z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74C6F441FC5A43B2B6C99A950067B43B</vt:lpwstr>
  </property>
</Properties>
</file>