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6"/>
  </p:sldMasterIdLst>
  <p:notesMasterIdLst>
    <p:notesMasterId r:id="rId32"/>
  </p:notesMasterIdLst>
  <p:handoutMasterIdLst>
    <p:handoutMasterId r:id="rId33"/>
  </p:handoutMasterIdLst>
  <p:sldIdLst>
    <p:sldId id="336" r:id="rId7"/>
    <p:sldId id="353" r:id="rId8"/>
    <p:sldId id="354" r:id="rId9"/>
    <p:sldId id="356" r:id="rId10"/>
    <p:sldId id="355" r:id="rId11"/>
    <p:sldId id="357" r:id="rId12"/>
    <p:sldId id="343" r:id="rId13"/>
    <p:sldId id="338" r:id="rId14"/>
    <p:sldId id="344" r:id="rId15"/>
    <p:sldId id="339" r:id="rId16"/>
    <p:sldId id="346" r:id="rId17"/>
    <p:sldId id="347" r:id="rId18"/>
    <p:sldId id="349" r:id="rId19"/>
    <p:sldId id="351" r:id="rId20"/>
    <p:sldId id="352" r:id="rId21"/>
    <p:sldId id="358" r:id="rId22"/>
    <p:sldId id="359" r:id="rId23"/>
    <p:sldId id="360" r:id="rId24"/>
    <p:sldId id="361" r:id="rId25"/>
    <p:sldId id="362" r:id="rId26"/>
    <p:sldId id="363" r:id="rId27"/>
    <p:sldId id="364" r:id="rId28"/>
    <p:sldId id="365" r:id="rId29"/>
    <p:sldId id="366" r:id="rId30"/>
    <p:sldId id="348" r:id="rId31"/>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5C32"/>
    <a:srgbClr val="063004"/>
    <a:srgbClr val="000066"/>
    <a:srgbClr val="7F004C"/>
  </p:clrMru>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14" autoAdjust="0"/>
    <p:restoredTop sz="93557" autoAdjust="0"/>
  </p:normalViewPr>
  <p:slideViewPr>
    <p:cSldViewPr snapToGrid="0">
      <p:cViewPr varScale="1">
        <p:scale>
          <a:sx n="64" d="100"/>
          <a:sy n="64" d="100"/>
        </p:scale>
        <p:origin x="640" y="32"/>
      </p:cViewPr>
      <p:guideLst/>
    </p:cSldViewPr>
  </p:slideViewPr>
  <p:notesTextViewPr>
    <p:cViewPr>
      <p:scale>
        <a:sx n="3" d="2"/>
        <a:sy n="3" d="2"/>
      </p:scale>
      <p:origin x="0" y="0"/>
    </p:cViewPr>
  </p:notesTextViewPr>
  <p:sorterViewPr>
    <p:cViewPr>
      <p:scale>
        <a:sx n="40" d="100"/>
        <a:sy n="40" d="100"/>
      </p:scale>
      <p:origin x="0" y="-152"/>
    </p:cViewPr>
  </p:sorter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DEF9AB7-F66C-861A-8C5D-1A1DC58B88E7}"/>
              </a:ext>
            </a:extLst>
          </p:cNvPr>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80439B19-4A3D-44ED-6403-718AC07A44D7}"/>
              </a:ext>
            </a:extLst>
          </p:cNvPr>
          <p:cNvSpPr>
            <a:spLocks noGrp="1"/>
          </p:cNvSpPr>
          <p:nvPr>
            <p:ph type="dt" sz="quarter" idx="1"/>
          </p:nvPr>
        </p:nvSpPr>
        <p:spPr>
          <a:xfrm>
            <a:off x="3850443" y="0"/>
            <a:ext cx="2945659" cy="498135"/>
          </a:xfrm>
          <a:prstGeom prst="rect">
            <a:avLst/>
          </a:prstGeom>
        </p:spPr>
        <p:txBody>
          <a:bodyPr vert="horz" lIns="91440" tIns="45720" rIns="91440" bIns="45720" rtlCol="0"/>
          <a:lstStyle>
            <a:lvl1pPr algn="r">
              <a:defRPr sz="1200"/>
            </a:lvl1pPr>
          </a:lstStyle>
          <a:p>
            <a:fld id="{317D496A-80A5-6448-B775-7F83EC807C78}" type="datetimeFigureOut">
              <a:rPr lang="en-US" smtClean="0"/>
              <a:t>6/2/2025</a:t>
            </a:fld>
            <a:endParaRPr lang="en-US"/>
          </a:p>
        </p:txBody>
      </p:sp>
      <p:sp>
        <p:nvSpPr>
          <p:cNvPr id="4" name="Footer Placeholder 3">
            <a:extLst>
              <a:ext uri="{FF2B5EF4-FFF2-40B4-BE49-F238E27FC236}">
                <a16:creationId xmlns:a16="http://schemas.microsoft.com/office/drawing/2014/main" id="{3583C59F-2B47-6666-A1D4-8371048E8039}"/>
              </a:ext>
            </a:extLst>
          </p:cNvPr>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30969943-5C31-BED8-4C28-E9D43B54C70A}"/>
              </a:ext>
            </a:extLst>
          </p:cNvPr>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B6EA8773-EBA1-DF4A-A038-54917873F684}" type="slidenum">
              <a:rPr lang="en-US" smtClean="0"/>
              <a:t>‹#›</a:t>
            </a:fld>
            <a:endParaRPr lang="en-US"/>
          </a:p>
        </p:txBody>
      </p:sp>
    </p:spTree>
    <p:extLst>
      <p:ext uri="{BB962C8B-B14F-4D97-AF65-F5344CB8AC3E}">
        <p14:creationId xmlns:p14="http://schemas.microsoft.com/office/powerpoint/2010/main" val="2341495132"/>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3127" userDrawn="1">
          <p15:clr>
            <a:srgbClr val="F26B43"/>
          </p15:clr>
        </p15:guide>
        <p15:guide id="2" pos="2141"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849EA017-DD18-9742-A4CF-8320CA9CB229}" type="datetimeFigureOut">
              <a:rPr lang="en-US" smtClean="0"/>
              <a:t>6/2/2025</a:t>
            </a:fld>
            <a:endParaRPr lang="en-US"/>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6FC202E5-B4BA-6742-ACC1-89A183CE71E0}" type="slidenum">
              <a:rPr lang="en-US" smtClean="0"/>
              <a:t>‹#›</a:t>
            </a:fld>
            <a:endParaRPr lang="en-US"/>
          </a:p>
        </p:txBody>
      </p:sp>
    </p:spTree>
    <p:extLst>
      <p:ext uri="{BB962C8B-B14F-4D97-AF65-F5344CB8AC3E}">
        <p14:creationId xmlns:p14="http://schemas.microsoft.com/office/powerpoint/2010/main" val="29741173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FC202E5-B4BA-6742-ACC1-89A183CE71E0}" type="slidenum">
              <a:rPr lang="en-US" smtClean="0"/>
              <a:t>1</a:t>
            </a:fld>
            <a:endParaRPr lang="en-US"/>
          </a:p>
        </p:txBody>
      </p:sp>
    </p:spTree>
    <p:extLst>
      <p:ext uri="{BB962C8B-B14F-4D97-AF65-F5344CB8AC3E}">
        <p14:creationId xmlns:p14="http://schemas.microsoft.com/office/powerpoint/2010/main" val="225814455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AB86098-0D04-FBA8-D54B-C4BEB3BAA526}"/>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371475" y="549275"/>
            <a:ext cx="3667125" cy="408120"/>
          </a:xfrm>
          <a:prstGeom prst="rect">
            <a:avLst/>
          </a:prstGeom>
        </p:spPr>
      </p:pic>
      <p:cxnSp>
        <p:nvCxnSpPr>
          <p:cNvPr id="10" name="Straight Connector 9">
            <a:extLst>
              <a:ext uri="{FF2B5EF4-FFF2-40B4-BE49-F238E27FC236}">
                <a16:creationId xmlns:a16="http://schemas.microsoft.com/office/drawing/2014/main" id="{C0DB65C9-7F81-9AA0-A64C-21DEA39FDEA7}"/>
              </a:ext>
              <a:ext uri="{C183D7F6-B498-43B3-948B-1728B52AA6E4}">
                <adec:decorative xmlns:adec="http://schemas.microsoft.com/office/drawing/2017/decorative" val="1"/>
              </a:ext>
            </a:extLst>
          </p:cNvPr>
          <p:cNvCxnSpPr/>
          <p:nvPr userDrawn="1"/>
        </p:nvCxnSpPr>
        <p:spPr>
          <a:xfrm>
            <a:off x="371475" y="1268893"/>
            <a:ext cx="11449050" cy="0"/>
          </a:xfrm>
          <a:prstGeom prst="line">
            <a:avLst/>
          </a:prstGeom>
          <a:ln w="12700"/>
        </p:spPr>
        <p:style>
          <a:lnRef idx="2">
            <a:schemeClr val="dk1"/>
          </a:lnRef>
          <a:fillRef idx="0">
            <a:schemeClr val="dk1"/>
          </a:fillRef>
          <a:effectRef idx="1">
            <a:schemeClr val="dk1"/>
          </a:effectRef>
          <a:fontRef idx="minor">
            <a:schemeClr val="tx1"/>
          </a:fontRef>
        </p:style>
      </p:cxnSp>
      <p:sp>
        <p:nvSpPr>
          <p:cNvPr id="9" name="Title 1">
            <a:extLst>
              <a:ext uri="{FF2B5EF4-FFF2-40B4-BE49-F238E27FC236}">
                <a16:creationId xmlns:a16="http://schemas.microsoft.com/office/drawing/2014/main" id="{DDCD12B6-0D2C-13B4-0109-1FA862A6F68B}"/>
              </a:ext>
            </a:extLst>
          </p:cNvPr>
          <p:cNvSpPr>
            <a:spLocks noGrp="1"/>
          </p:cNvSpPr>
          <p:nvPr>
            <p:ph type="ctrTitle" hasCustomPrompt="1"/>
          </p:nvPr>
        </p:nvSpPr>
        <p:spPr>
          <a:xfrm>
            <a:off x="371473" y="3404891"/>
            <a:ext cx="11449050" cy="1352739"/>
          </a:xfrm>
          <a:prstGeom prst="rect">
            <a:avLst/>
          </a:prstGeom>
        </p:spPr>
        <p:txBody>
          <a:bodyPr anchor="ctr">
            <a:normAutofit/>
          </a:bodyPr>
          <a:lstStyle>
            <a:lvl1pPr algn="l">
              <a:defRPr sz="3600">
                <a:solidFill>
                  <a:schemeClr val="tx1"/>
                </a:solidFill>
                <a:latin typeface="Arial" panose="020B0604020202020204" pitchFamily="34" charset="0"/>
                <a:cs typeface="Arial" panose="020B0604020202020204" pitchFamily="34" charset="0"/>
              </a:defRPr>
            </a:lvl1pPr>
          </a:lstStyle>
          <a:p>
            <a:r>
              <a:rPr lang="en-GB"/>
              <a:t>Click to edit title</a:t>
            </a:r>
            <a:endParaRPr lang="en-US"/>
          </a:p>
        </p:txBody>
      </p:sp>
      <p:sp>
        <p:nvSpPr>
          <p:cNvPr id="11" name="Subtitle 2">
            <a:extLst>
              <a:ext uri="{FF2B5EF4-FFF2-40B4-BE49-F238E27FC236}">
                <a16:creationId xmlns:a16="http://schemas.microsoft.com/office/drawing/2014/main" id="{F887C521-312E-6489-4E81-24A4DD4F7E7E}"/>
              </a:ext>
              <a:ext uri="{C183D7F6-B498-43B3-948B-1728B52AA6E4}">
                <adec:decorative xmlns:adec="http://schemas.microsoft.com/office/drawing/2017/decorative" val="0"/>
              </a:ext>
            </a:extLst>
          </p:cNvPr>
          <p:cNvSpPr>
            <a:spLocks noGrp="1"/>
          </p:cNvSpPr>
          <p:nvPr>
            <p:ph type="subTitle" idx="1" hasCustomPrompt="1"/>
          </p:nvPr>
        </p:nvSpPr>
        <p:spPr>
          <a:xfrm>
            <a:off x="371473" y="4757630"/>
            <a:ext cx="11449050" cy="941901"/>
          </a:xfrm>
          <a:prstGeom prst="rect">
            <a:avLst/>
          </a:prstGeom>
        </p:spPr>
        <p:txBody>
          <a:bodyPr anchor="t">
            <a:normAutofit/>
          </a:bodyPr>
          <a:lstStyle>
            <a:lvl1pPr marL="0" indent="0" algn="l">
              <a:buNone/>
              <a:defRPr sz="1800">
                <a:solidFill>
                  <a:schemeClr val="tx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subtitle</a:t>
            </a:r>
          </a:p>
        </p:txBody>
      </p:sp>
    </p:spTree>
    <p:extLst>
      <p:ext uri="{BB962C8B-B14F-4D97-AF65-F5344CB8AC3E}">
        <p14:creationId xmlns:p14="http://schemas.microsoft.com/office/powerpoint/2010/main" val="2729431902"/>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with patter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B71382-689A-C25D-A750-446FFFDF341B}"/>
              </a:ext>
            </a:extLst>
          </p:cNvPr>
          <p:cNvSpPr>
            <a:spLocks noGrp="1"/>
          </p:cNvSpPr>
          <p:nvPr>
            <p:ph type="ctrTitle" hasCustomPrompt="1"/>
          </p:nvPr>
        </p:nvSpPr>
        <p:spPr>
          <a:xfrm>
            <a:off x="371473" y="3404891"/>
            <a:ext cx="8958157" cy="1352739"/>
          </a:xfrm>
          <a:prstGeom prst="rect">
            <a:avLst/>
          </a:prstGeom>
        </p:spPr>
        <p:txBody>
          <a:bodyPr anchor="ctr">
            <a:normAutofit/>
          </a:bodyPr>
          <a:lstStyle>
            <a:lvl1pPr algn="l">
              <a:defRPr sz="3600">
                <a:solidFill>
                  <a:schemeClr val="tx1"/>
                </a:solidFill>
                <a:latin typeface="Arial" panose="020B0604020202020204" pitchFamily="34" charset="0"/>
                <a:cs typeface="Arial" panose="020B0604020202020204" pitchFamily="34" charset="0"/>
              </a:defRPr>
            </a:lvl1pPr>
          </a:lstStyle>
          <a:p>
            <a:r>
              <a:rPr lang="en-GB"/>
              <a:t>Click to edit title</a:t>
            </a:r>
            <a:endParaRPr lang="en-US"/>
          </a:p>
        </p:txBody>
      </p:sp>
      <p:pic>
        <p:nvPicPr>
          <p:cNvPr id="8" name="Picture 7">
            <a:extLst>
              <a:ext uri="{FF2B5EF4-FFF2-40B4-BE49-F238E27FC236}">
                <a16:creationId xmlns:a16="http://schemas.microsoft.com/office/drawing/2014/main" id="{1AB86098-0D04-FBA8-D54B-C4BEB3BAA526}"/>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371475" y="549275"/>
            <a:ext cx="3667125" cy="408120"/>
          </a:xfrm>
          <a:prstGeom prst="rect">
            <a:avLst/>
          </a:prstGeom>
        </p:spPr>
      </p:pic>
      <p:pic>
        <p:nvPicPr>
          <p:cNvPr id="6" name="Picture 5">
            <a:extLst>
              <a:ext uri="{FF2B5EF4-FFF2-40B4-BE49-F238E27FC236}">
                <a16:creationId xmlns:a16="http://schemas.microsoft.com/office/drawing/2014/main" id="{24B5BBD7-9632-AD30-C98A-80F183873979}"/>
              </a:ext>
              <a:ext uri="{C183D7F6-B498-43B3-948B-1728B52AA6E4}">
                <adec:decorative xmlns:adec="http://schemas.microsoft.com/office/drawing/2017/decorative" val="1"/>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9263553" y="0"/>
            <a:ext cx="2855619" cy="6858000"/>
          </a:xfrm>
          <a:prstGeom prst="rect">
            <a:avLst/>
          </a:prstGeom>
        </p:spPr>
      </p:pic>
      <p:sp>
        <p:nvSpPr>
          <p:cNvPr id="13" name="Subtitle 2">
            <a:extLst>
              <a:ext uri="{FF2B5EF4-FFF2-40B4-BE49-F238E27FC236}">
                <a16:creationId xmlns:a16="http://schemas.microsoft.com/office/drawing/2014/main" id="{EF3C87FF-B5A3-E2DB-7FA2-F4497A0AECBD}"/>
              </a:ext>
              <a:ext uri="{C183D7F6-B498-43B3-948B-1728B52AA6E4}">
                <adec:decorative xmlns:adec="http://schemas.microsoft.com/office/drawing/2017/decorative" val="0"/>
              </a:ext>
            </a:extLst>
          </p:cNvPr>
          <p:cNvSpPr>
            <a:spLocks noGrp="1"/>
          </p:cNvSpPr>
          <p:nvPr>
            <p:ph type="subTitle" idx="1" hasCustomPrompt="1"/>
          </p:nvPr>
        </p:nvSpPr>
        <p:spPr>
          <a:xfrm>
            <a:off x="371473" y="4757630"/>
            <a:ext cx="8958157" cy="941901"/>
          </a:xfrm>
          <a:prstGeom prst="rect">
            <a:avLst/>
          </a:prstGeom>
        </p:spPr>
        <p:txBody>
          <a:bodyPr anchor="t">
            <a:normAutofit/>
          </a:bodyPr>
          <a:lstStyle>
            <a:lvl1pPr marL="0" indent="0" algn="l">
              <a:buNone/>
              <a:defRPr sz="1800">
                <a:solidFill>
                  <a:schemeClr val="tx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subtitle</a:t>
            </a:r>
          </a:p>
        </p:txBody>
      </p:sp>
    </p:spTree>
    <p:extLst>
      <p:ext uri="{BB962C8B-B14F-4D97-AF65-F5344CB8AC3E}">
        <p14:creationId xmlns:p14="http://schemas.microsoft.com/office/powerpoint/2010/main" val="1071335453"/>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47D4545-65A9-5DD1-FC1B-25138A8E0B0A}"/>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371475" y="6390894"/>
            <a:ext cx="1804153" cy="200787"/>
          </a:xfrm>
          <a:prstGeom prst="rect">
            <a:avLst/>
          </a:prstGeom>
        </p:spPr>
      </p:pic>
      <p:cxnSp>
        <p:nvCxnSpPr>
          <p:cNvPr id="6" name="Straight Connector 5">
            <a:extLst>
              <a:ext uri="{FF2B5EF4-FFF2-40B4-BE49-F238E27FC236}">
                <a16:creationId xmlns:a16="http://schemas.microsoft.com/office/drawing/2014/main" id="{DAB86238-AC47-9C18-3B61-CD6D52F93B7B}"/>
              </a:ext>
              <a:ext uri="{C183D7F6-B498-43B3-948B-1728B52AA6E4}">
                <adec:decorative xmlns:adec="http://schemas.microsoft.com/office/drawing/2017/decorative" val="1"/>
              </a:ext>
            </a:extLst>
          </p:cNvPr>
          <p:cNvCxnSpPr/>
          <p:nvPr userDrawn="1"/>
        </p:nvCxnSpPr>
        <p:spPr>
          <a:xfrm>
            <a:off x="371475" y="6308725"/>
            <a:ext cx="11449050" cy="0"/>
          </a:xfrm>
          <a:prstGeom prst="line">
            <a:avLst/>
          </a:prstGeom>
          <a:ln w="12700"/>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989731534"/>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47D4545-65A9-5DD1-FC1B-25138A8E0B0A}"/>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371475" y="6390894"/>
            <a:ext cx="1804153" cy="200787"/>
          </a:xfrm>
          <a:prstGeom prst="rect">
            <a:avLst/>
          </a:prstGeom>
        </p:spPr>
      </p:pic>
      <p:cxnSp>
        <p:nvCxnSpPr>
          <p:cNvPr id="6" name="Straight Connector 5">
            <a:extLst>
              <a:ext uri="{FF2B5EF4-FFF2-40B4-BE49-F238E27FC236}">
                <a16:creationId xmlns:a16="http://schemas.microsoft.com/office/drawing/2014/main" id="{DAB86238-AC47-9C18-3B61-CD6D52F93B7B}"/>
              </a:ext>
              <a:ext uri="{C183D7F6-B498-43B3-948B-1728B52AA6E4}">
                <adec:decorative xmlns:adec="http://schemas.microsoft.com/office/drawing/2017/decorative" val="1"/>
              </a:ext>
            </a:extLst>
          </p:cNvPr>
          <p:cNvCxnSpPr/>
          <p:nvPr userDrawn="1"/>
        </p:nvCxnSpPr>
        <p:spPr>
          <a:xfrm>
            <a:off x="371475" y="6308725"/>
            <a:ext cx="11449050" cy="0"/>
          </a:xfrm>
          <a:prstGeom prst="line">
            <a:avLst/>
          </a:prstGeom>
          <a:ln w="12700"/>
        </p:spPr>
        <p:style>
          <a:lnRef idx="2">
            <a:schemeClr val="dk1"/>
          </a:lnRef>
          <a:fillRef idx="0">
            <a:schemeClr val="dk1"/>
          </a:fillRef>
          <a:effectRef idx="1">
            <a:schemeClr val="dk1"/>
          </a:effectRef>
          <a:fontRef idx="minor">
            <a:schemeClr val="tx1"/>
          </a:fontRef>
        </p:style>
      </p:cxnSp>
      <p:sp>
        <p:nvSpPr>
          <p:cNvPr id="5" name="Content Placeholder 4">
            <a:extLst>
              <a:ext uri="{FF2B5EF4-FFF2-40B4-BE49-F238E27FC236}">
                <a16:creationId xmlns:a16="http://schemas.microsoft.com/office/drawing/2014/main" id="{64314E6F-ACBE-0A57-D729-0A764AD55B99}"/>
              </a:ext>
            </a:extLst>
          </p:cNvPr>
          <p:cNvSpPr>
            <a:spLocks noGrp="1"/>
          </p:cNvSpPr>
          <p:nvPr>
            <p:ph sz="quarter" idx="13"/>
          </p:nvPr>
        </p:nvSpPr>
        <p:spPr>
          <a:xfrm>
            <a:off x="371475" y="1650477"/>
            <a:ext cx="11449050" cy="4486799"/>
          </a:xfrm>
          <a:prstGeom prst="rect">
            <a:avLst/>
          </a:prstGeom>
        </p:spPr>
        <p:txBody>
          <a:bodyPr/>
          <a:lstStyle>
            <a:lvl1pPr>
              <a:defRPr sz="24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itle 3">
            <a:extLst>
              <a:ext uri="{FF2B5EF4-FFF2-40B4-BE49-F238E27FC236}">
                <a16:creationId xmlns:a16="http://schemas.microsoft.com/office/drawing/2014/main" id="{C1C4B7E4-46F7-F257-5C4C-DCFC0A152400}"/>
              </a:ext>
            </a:extLst>
          </p:cNvPr>
          <p:cNvSpPr>
            <a:spLocks noGrp="1"/>
          </p:cNvSpPr>
          <p:nvPr>
            <p:ph type="title"/>
          </p:nvPr>
        </p:nvSpPr>
        <p:spPr>
          <a:xfrm>
            <a:off x="371474" y="720725"/>
            <a:ext cx="11449049" cy="847582"/>
          </a:xfrm>
          <a:prstGeom prst="rect">
            <a:avLst/>
          </a:prstGeom>
        </p:spPr>
        <p:txBody>
          <a:bodyPr/>
          <a:lstStyle>
            <a:lvl1pPr>
              <a:defRPr sz="3200" b="0"/>
            </a:lvl1pPr>
          </a:lstStyle>
          <a:p>
            <a:r>
              <a:rPr lang="en-US"/>
              <a:t>Click to edit Master title style</a:t>
            </a:r>
            <a:endParaRPr lang="en-GB"/>
          </a:p>
        </p:txBody>
      </p:sp>
    </p:spTree>
    <p:extLst>
      <p:ext uri="{BB962C8B-B14F-4D97-AF65-F5344CB8AC3E}">
        <p14:creationId xmlns:p14="http://schemas.microsoft.com/office/powerpoint/2010/main" val="2125729336"/>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ide By Side">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47D4545-65A9-5DD1-FC1B-25138A8E0B0A}"/>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371475" y="6390894"/>
            <a:ext cx="1804153" cy="200787"/>
          </a:xfrm>
          <a:prstGeom prst="rect">
            <a:avLst/>
          </a:prstGeom>
        </p:spPr>
      </p:pic>
      <p:cxnSp>
        <p:nvCxnSpPr>
          <p:cNvPr id="6" name="Straight Connector 5">
            <a:extLst>
              <a:ext uri="{FF2B5EF4-FFF2-40B4-BE49-F238E27FC236}">
                <a16:creationId xmlns:a16="http://schemas.microsoft.com/office/drawing/2014/main" id="{DAB86238-AC47-9C18-3B61-CD6D52F93B7B}"/>
              </a:ext>
              <a:ext uri="{C183D7F6-B498-43B3-948B-1728B52AA6E4}">
                <adec:decorative xmlns:adec="http://schemas.microsoft.com/office/drawing/2017/decorative" val="1"/>
              </a:ext>
            </a:extLst>
          </p:cNvPr>
          <p:cNvCxnSpPr/>
          <p:nvPr userDrawn="1"/>
        </p:nvCxnSpPr>
        <p:spPr>
          <a:xfrm>
            <a:off x="371475" y="6308725"/>
            <a:ext cx="11449050" cy="0"/>
          </a:xfrm>
          <a:prstGeom prst="line">
            <a:avLst/>
          </a:prstGeom>
          <a:ln w="12700"/>
        </p:spPr>
        <p:style>
          <a:lnRef idx="2">
            <a:schemeClr val="dk1"/>
          </a:lnRef>
          <a:fillRef idx="0">
            <a:schemeClr val="dk1"/>
          </a:fillRef>
          <a:effectRef idx="1">
            <a:schemeClr val="dk1"/>
          </a:effectRef>
          <a:fontRef idx="minor">
            <a:schemeClr val="tx1"/>
          </a:fontRef>
        </p:style>
      </p:cxnSp>
      <p:sp>
        <p:nvSpPr>
          <p:cNvPr id="5" name="Content Placeholder 4">
            <a:extLst>
              <a:ext uri="{FF2B5EF4-FFF2-40B4-BE49-F238E27FC236}">
                <a16:creationId xmlns:a16="http://schemas.microsoft.com/office/drawing/2014/main" id="{64314E6F-ACBE-0A57-D729-0A764AD55B99}"/>
              </a:ext>
            </a:extLst>
          </p:cNvPr>
          <p:cNvSpPr>
            <a:spLocks noGrp="1"/>
          </p:cNvSpPr>
          <p:nvPr>
            <p:ph sz="quarter" idx="13"/>
          </p:nvPr>
        </p:nvSpPr>
        <p:spPr>
          <a:xfrm>
            <a:off x="371474" y="1650478"/>
            <a:ext cx="5612230" cy="4486799"/>
          </a:xfrm>
          <a:prstGeom prst="rect">
            <a:avLst/>
          </a:prstGeom>
        </p:spPr>
        <p:txBody>
          <a:bodyPr/>
          <a:lstStyle>
            <a:lvl1pPr>
              <a:defRPr sz="24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itle 3">
            <a:extLst>
              <a:ext uri="{FF2B5EF4-FFF2-40B4-BE49-F238E27FC236}">
                <a16:creationId xmlns:a16="http://schemas.microsoft.com/office/drawing/2014/main" id="{C1C4B7E4-46F7-F257-5C4C-DCFC0A152400}"/>
              </a:ext>
            </a:extLst>
          </p:cNvPr>
          <p:cNvSpPr>
            <a:spLocks noGrp="1"/>
          </p:cNvSpPr>
          <p:nvPr>
            <p:ph type="title"/>
          </p:nvPr>
        </p:nvSpPr>
        <p:spPr>
          <a:xfrm>
            <a:off x="371475" y="720725"/>
            <a:ext cx="5612229" cy="847582"/>
          </a:xfrm>
          <a:prstGeom prst="rect">
            <a:avLst/>
          </a:prstGeom>
        </p:spPr>
        <p:txBody>
          <a:bodyPr/>
          <a:lstStyle>
            <a:lvl1pPr>
              <a:defRPr sz="3200" b="0"/>
            </a:lvl1pPr>
          </a:lstStyle>
          <a:p>
            <a:r>
              <a:rPr lang="en-US"/>
              <a:t>Click to edit Master title style</a:t>
            </a:r>
            <a:endParaRPr lang="en-GB"/>
          </a:p>
        </p:txBody>
      </p:sp>
      <p:sp>
        <p:nvSpPr>
          <p:cNvPr id="7" name="Content Placeholder 6">
            <a:extLst>
              <a:ext uri="{FF2B5EF4-FFF2-40B4-BE49-F238E27FC236}">
                <a16:creationId xmlns:a16="http://schemas.microsoft.com/office/drawing/2014/main" id="{2CFD854C-D0A1-68BE-1C64-3BDFAF718716}"/>
              </a:ext>
            </a:extLst>
          </p:cNvPr>
          <p:cNvSpPr>
            <a:spLocks noGrp="1"/>
          </p:cNvSpPr>
          <p:nvPr>
            <p:ph sz="quarter" idx="14"/>
          </p:nvPr>
        </p:nvSpPr>
        <p:spPr>
          <a:xfrm>
            <a:off x="6208295" y="720726"/>
            <a:ext cx="5612230" cy="5416550"/>
          </a:xfrm>
          <a:prstGeom prst="rect">
            <a:avLst/>
          </a:prstGeom>
        </p:spPr>
        <p:txBody>
          <a:bodyPr/>
          <a:lstStyle>
            <a:lvl1pPr>
              <a:defRPr sz="24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820545468"/>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One Side Blank">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47D4545-65A9-5DD1-FC1B-25138A8E0B0A}"/>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371475" y="6390894"/>
            <a:ext cx="1804153" cy="200787"/>
          </a:xfrm>
          <a:prstGeom prst="rect">
            <a:avLst/>
          </a:prstGeom>
        </p:spPr>
      </p:pic>
      <p:cxnSp>
        <p:nvCxnSpPr>
          <p:cNvPr id="6" name="Straight Connector 5">
            <a:extLst>
              <a:ext uri="{FF2B5EF4-FFF2-40B4-BE49-F238E27FC236}">
                <a16:creationId xmlns:a16="http://schemas.microsoft.com/office/drawing/2014/main" id="{DAB86238-AC47-9C18-3B61-CD6D52F93B7B}"/>
              </a:ext>
              <a:ext uri="{C183D7F6-B498-43B3-948B-1728B52AA6E4}">
                <adec:decorative xmlns:adec="http://schemas.microsoft.com/office/drawing/2017/decorative" val="1"/>
              </a:ext>
            </a:extLst>
          </p:cNvPr>
          <p:cNvCxnSpPr/>
          <p:nvPr userDrawn="1"/>
        </p:nvCxnSpPr>
        <p:spPr>
          <a:xfrm>
            <a:off x="371475" y="6308725"/>
            <a:ext cx="11449050" cy="0"/>
          </a:xfrm>
          <a:prstGeom prst="line">
            <a:avLst/>
          </a:prstGeom>
          <a:ln w="12700"/>
        </p:spPr>
        <p:style>
          <a:lnRef idx="2">
            <a:schemeClr val="dk1"/>
          </a:lnRef>
          <a:fillRef idx="0">
            <a:schemeClr val="dk1"/>
          </a:fillRef>
          <a:effectRef idx="1">
            <a:schemeClr val="dk1"/>
          </a:effectRef>
          <a:fontRef idx="minor">
            <a:schemeClr val="tx1"/>
          </a:fontRef>
        </p:style>
      </p:cxnSp>
      <p:sp>
        <p:nvSpPr>
          <p:cNvPr id="5" name="Content Placeholder 4">
            <a:extLst>
              <a:ext uri="{FF2B5EF4-FFF2-40B4-BE49-F238E27FC236}">
                <a16:creationId xmlns:a16="http://schemas.microsoft.com/office/drawing/2014/main" id="{64314E6F-ACBE-0A57-D729-0A764AD55B99}"/>
              </a:ext>
            </a:extLst>
          </p:cNvPr>
          <p:cNvSpPr>
            <a:spLocks noGrp="1"/>
          </p:cNvSpPr>
          <p:nvPr>
            <p:ph sz="quarter" idx="13"/>
          </p:nvPr>
        </p:nvSpPr>
        <p:spPr>
          <a:xfrm>
            <a:off x="371474" y="1650478"/>
            <a:ext cx="5612230" cy="4486799"/>
          </a:xfrm>
          <a:prstGeom prst="rect">
            <a:avLst/>
          </a:prstGeom>
        </p:spPr>
        <p:txBody>
          <a:bodyPr/>
          <a:lstStyle>
            <a:lvl1pPr>
              <a:defRPr sz="24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itle 3">
            <a:extLst>
              <a:ext uri="{FF2B5EF4-FFF2-40B4-BE49-F238E27FC236}">
                <a16:creationId xmlns:a16="http://schemas.microsoft.com/office/drawing/2014/main" id="{C1C4B7E4-46F7-F257-5C4C-DCFC0A152400}"/>
              </a:ext>
            </a:extLst>
          </p:cNvPr>
          <p:cNvSpPr>
            <a:spLocks noGrp="1"/>
          </p:cNvSpPr>
          <p:nvPr>
            <p:ph type="title"/>
          </p:nvPr>
        </p:nvSpPr>
        <p:spPr>
          <a:xfrm>
            <a:off x="371475" y="720725"/>
            <a:ext cx="5612229" cy="847582"/>
          </a:xfrm>
          <a:prstGeom prst="rect">
            <a:avLst/>
          </a:prstGeom>
        </p:spPr>
        <p:txBody>
          <a:bodyPr/>
          <a:lstStyle>
            <a:lvl1pPr>
              <a:defRPr sz="3200" b="0"/>
            </a:lvl1pPr>
          </a:lstStyle>
          <a:p>
            <a:r>
              <a:rPr lang="en-US"/>
              <a:t>Click to edit Master title style</a:t>
            </a:r>
            <a:endParaRPr lang="en-GB"/>
          </a:p>
        </p:txBody>
      </p:sp>
    </p:spTree>
    <p:extLst>
      <p:ext uri="{BB962C8B-B14F-4D97-AF65-F5344CB8AC3E}">
        <p14:creationId xmlns:p14="http://schemas.microsoft.com/office/powerpoint/2010/main" val="2163621345"/>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F9C4FDF-F6DB-E94A-3A63-2D27611C5B17}"/>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371475" y="6390894"/>
            <a:ext cx="1804153" cy="200787"/>
          </a:xfrm>
          <a:prstGeom prst="rect">
            <a:avLst/>
          </a:prstGeom>
        </p:spPr>
      </p:pic>
      <p:cxnSp>
        <p:nvCxnSpPr>
          <p:cNvPr id="6" name="Straight Connector 5">
            <a:extLst>
              <a:ext uri="{FF2B5EF4-FFF2-40B4-BE49-F238E27FC236}">
                <a16:creationId xmlns:a16="http://schemas.microsoft.com/office/drawing/2014/main" id="{DAB86238-AC47-9C18-3B61-CD6D52F93B7B}"/>
              </a:ext>
              <a:ext uri="{C183D7F6-B498-43B3-948B-1728B52AA6E4}">
                <adec:decorative xmlns:adec="http://schemas.microsoft.com/office/drawing/2017/decorative" val="1"/>
              </a:ext>
            </a:extLst>
          </p:cNvPr>
          <p:cNvCxnSpPr/>
          <p:nvPr userDrawn="1"/>
        </p:nvCxnSpPr>
        <p:spPr>
          <a:xfrm>
            <a:off x="371475" y="6308725"/>
            <a:ext cx="11449050" cy="0"/>
          </a:xfrm>
          <a:prstGeom prst="line">
            <a:avLst/>
          </a:prstGeom>
          <a:ln w="12700"/>
        </p:spPr>
        <p:style>
          <a:lnRef idx="2">
            <a:schemeClr val="dk1"/>
          </a:lnRef>
          <a:fillRef idx="0">
            <a:schemeClr val="dk1"/>
          </a:fillRef>
          <a:effectRef idx="1">
            <a:schemeClr val="dk1"/>
          </a:effectRef>
          <a:fontRef idx="minor">
            <a:schemeClr val="tx1"/>
          </a:fontRef>
        </p:style>
      </p:cxnSp>
      <p:sp>
        <p:nvSpPr>
          <p:cNvPr id="9" name="Title 1">
            <a:extLst>
              <a:ext uri="{FF2B5EF4-FFF2-40B4-BE49-F238E27FC236}">
                <a16:creationId xmlns:a16="http://schemas.microsoft.com/office/drawing/2014/main" id="{1A1904D9-2268-8E03-F386-893BFA26E0CE}"/>
              </a:ext>
            </a:extLst>
          </p:cNvPr>
          <p:cNvSpPr>
            <a:spLocks noGrp="1"/>
          </p:cNvSpPr>
          <p:nvPr>
            <p:ph type="ctrTitle" hasCustomPrompt="1"/>
          </p:nvPr>
        </p:nvSpPr>
        <p:spPr>
          <a:xfrm>
            <a:off x="371475" y="2660696"/>
            <a:ext cx="8958157" cy="880906"/>
          </a:xfrm>
          <a:prstGeom prst="rect">
            <a:avLst/>
          </a:prstGeom>
        </p:spPr>
        <p:txBody>
          <a:bodyPr anchor="b">
            <a:normAutofit/>
          </a:bodyPr>
          <a:lstStyle>
            <a:lvl1pPr algn="l">
              <a:defRPr sz="3600">
                <a:solidFill>
                  <a:schemeClr val="tx1"/>
                </a:solidFill>
                <a:latin typeface="Arial" panose="020B0604020202020204" pitchFamily="34" charset="0"/>
                <a:cs typeface="Arial" panose="020B0604020202020204" pitchFamily="34" charset="0"/>
              </a:defRPr>
            </a:lvl1pPr>
          </a:lstStyle>
          <a:p>
            <a:r>
              <a:rPr lang="en-GB"/>
              <a:t>Click to edit title</a:t>
            </a:r>
            <a:endParaRPr lang="en-US"/>
          </a:p>
        </p:txBody>
      </p:sp>
      <p:sp>
        <p:nvSpPr>
          <p:cNvPr id="11" name="Subtitle 2">
            <a:extLst>
              <a:ext uri="{FF2B5EF4-FFF2-40B4-BE49-F238E27FC236}">
                <a16:creationId xmlns:a16="http://schemas.microsoft.com/office/drawing/2014/main" id="{5AC11418-AA5A-E81D-B946-94B30B65A0E8}"/>
              </a:ext>
              <a:ext uri="{C183D7F6-B498-43B3-948B-1728B52AA6E4}">
                <adec:decorative xmlns:adec="http://schemas.microsoft.com/office/drawing/2017/decorative" val="0"/>
              </a:ext>
            </a:extLst>
          </p:cNvPr>
          <p:cNvSpPr>
            <a:spLocks noGrp="1"/>
          </p:cNvSpPr>
          <p:nvPr>
            <p:ph type="subTitle" idx="1" hasCustomPrompt="1"/>
          </p:nvPr>
        </p:nvSpPr>
        <p:spPr>
          <a:xfrm>
            <a:off x="371475" y="3541602"/>
            <a:ext cx="8958157" cy="941901"/>
          </a:xfrm>
          <a:prstGeom prst="rect">
            <a:avLst/>
          </a:prstGeom>
        </p:spPr>
        <p:txBody>
          <a:bodyPr anchor="t">
            <a:normAutofit/>
          </a:bodyPr>
          <a:lstStyle>
            <a:lvl1pPr marL="0" indent="0" algn="l">
              <a:buNone/>
              <a:defRPr sz="1800">
                <a:solidFill>
                  <a:schemeClr val="tx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subtitle</a:t>
            </a:r>
          </a:p>
        </p:txBody>
      </p:sp>
    </p:spTree>
    <p:extLst>
      <p:ext uri="{BB962C8B-B14F-4D97-AF65-F5344CB8AC3E}">
        <p14:creationId xmlns:p14="http://schemas.microsoft.com/office/powerpoint/2010/main" val="3359311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End cover">
    <p:bg>
      <p:bgRef idx="1001">
        <a:schemeClr val="bg1"/>
      </p:bgRef>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7F9DA39-8097-FFCF-F08E-BF6F188A4D4F}"/>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371475" y="549275"/>
            <a:ext cx="3667125" cy="408120"/>
          </a:xfrm>
          <a:prstGeom prst="rect">
            <a:avLst/>
          </a:prstGeom>
        </p:spPr>
      </p:pic>
      <p:cxnSp>
        <p:nvCxnSpPr>
          <p:cNvPr id="4" name="Straight Connector 3">
            <a:extLst>
              <a:ext uri="{FF2B5EF4-FFF2-40B4-BE49-F238E27FC236}">
                <a16:creationId xmlns:a16="http://schemas.microsoft.com/office/drawing/2014/main" id="{EFD49B3C-9AC8-1723-A9CF-64D962E579EC}"/>
              </a:ext>
              <a:ext uri="{C183D7F6-B498-43B3-948B-1728B52AA6E4}">
                <adec:decorative xmlns:adec="http://schemas.microsoft.com/office/drawing/2017/decorative" val="1"/>
              </a:ext>
            </a:extLst>
          </p:cNvPr>
          <p:cNvCxnSpPr/>
          <p:nvPr userDrawn="1"/>
        </p:nvCxnSpPr>
        <p:spPr>
          <a:xfrm>
            <a:off x="371475" y="1268893"/>
            <a:ext cx="11449050" cy="0"/>
          </a:xfrm>
          <a:prstGeom prst="line">
            <a:avLst/>
          </a:prstGeom>
          <a:ln w="12700"/>
        </p:spPr>
        <p:style>
          <a:lnRef idx="2">
            <a:schemeClr val="dk1"/>
          </a:lnRef>
          <a:fillRef idx="0">
            <a:schemeClr val="dk1"/>
          </a:fillRef>
          <a:effectRef idx="1">
            <a:schemeClr val="dk1"/>
          </a:effectRef>
          <a:fontRef idx="minor">
            <a:schemeClr val="tx1"/>
          </a:fontRef>
        </p:style>
      </p:cxnSp>
      <p:sp>
        <p:nvSpPr>
          <p:cNvPr id="13" name="TextBox 12">
            <a:extLst>
              <a:ext uri="{FF2B5EF4-FFF2-40B4-BE49-F238E27FC236}">
                <a16:creationId xmlns:a16="http://schemas.microsoft.com/office/drawing/2014/main" id="{3BD64E7D-3BBD-96F9-0B61-E097309E957F}"/>
              </a:ext>
            </a:extLst>
          </p:cNvPr>
          <p:cNvSpPr txBox="1"/>
          <p:nvPr userDrawn="1"/>
        </p:nvSpPr>
        <p:spPr>
          <a:xfrm>
            <a:off x="371475" y="5436837"/>
            <a:ext cx="2700338" cy="369332"/>
          </a:xfrm>
          <a:prstGeom prst="rect">
            <a:avLst/>
          </a:prstGeom>
          <a:noFill/>
        </p:spPr>
        <p:txBody>
          <a:bodyPr wrap="square">
            <a:spAutoFit/>
          </a:bodyPr>
          <a:lstStyle/>
          <a:p>
            <a:pPr lvl="0"/>
            <a:r>
              <a:rPr lang="en-US" b="0" i="0" err="1">
                <a:latin typeface="Arial" panose="020B0604020202020204" pitchFamily="34" charset="0"/>
                <a:ea typeface="PP Neue Montreal Medium" pitchFamily="2" charset="77"/>
                <a:cs typeface="Arial" panose="020B0604020202020204" pitchFamily="34" charset="0"/>
              </a:rPr>
              <a:t>www.awe.co.uk</a:t>
            </a:r>
            <a:endParaRPr lang="en-US" b="0" i="0">
              <a:latin typeface="Arial" panose="020B0604020202020204" pitchFamily="34" charset="0"/>
              <a:ea typeface="PP Neue Montreal Medium" pitchFamily="2" charset="77"/>
              <a:cs typeface="Arial" panose="020B0604020202020204" pitchFamily="34" charset="0"/>
            </a:endParaRPr>
          </a:p>
        </p:txBody>
      </p:sp>
      <p:sp>
        <p:nvSpPr>
          <p:cNvPr id="15" name="TextBox 14">
            <a:extLst>
              <a:ext uri="{FF2B5EF4-FFF2-40B4-BE49-F238E27FC236}">
                <a16:creationId xmlns:a16="http://schemas.microsoft.com/office/drawing/2014/main" id="{E5EF7CC1-4CFA-D3D2-52BF-EE07F024AAAA}"/>
              </a:ext>
            </a:extLst>
          </p:cNvPr>
          <p:cNvSpPr txBox="1"/>
          <p:nvPr userDrawn="1"/>
        </p:nvSpPr>
        <p:spPr>
          <a:xfrm>
            <a:off x="371475" y="5888568"/>
            <a:ext cx="3270592" cy="248274"/>
          </a:xfrm>
          <a:prstGeom prst="rect">
            <a:avLst/>
          </a:prstGeom>
          <a:noFill/>
        </p:spPr>
        <p:txBody>
          <a:bodyPr wrap="square">
            <a:spAutoFit/>
          </a:bodyPr>
          <a:lstStyle/>
          <a:p>
            <a:pPr lvl="0"/>
            <a:r>
              <a:rPr lang="en-US" sz="1000" b="0" i="0" dirty="0">
                <a:latin typeface="Arial" panose="020B0604020202020204" pitchFamily="34" charset="0"/>
                <a:ea typeface="PP Neue Montreal Medium" pitchFamily="2" charset="77"/>
                <a:cs typeface="Arial" panose="020B0604020202020204" pitchFamily="34" charset="0"/>
              </a:rPr>
              <a:t>© British Crown Owned Copyright 2025/AWE</a:t>
            </a:r>
          </a:p>
        </p:txBody>
      </p:sp>
      <p:sp>
        <p:nvSpPr>
          <p:cNvPr id="10" name="TextBox 9">
            <a:extLst>
              <a:ext uri="{FF2B5EF4-FFF2-40B4-BE49-F238E27FC236}">
                <a16:creationId xmlns:a16="http://schemas.microsoft.com/office/drawing/2014/main" id="{F1199BE5-2EF3-C64B-FDFD-2B579EBEB7AE}"/>
              </a:ext>
            </a:extLst>
          </p:cNvPr>
          <p:cNvSpPr txBox="1"/>
          <p:nvPr userDrawn="1"/>
        </p:nvSpPr>
        <p:spPr>
          <a:xfrm>
            <a:off x="5232402" y="5488524"/>
            <a:ext cx="6588123" cy="707886"/>
          </a:xfrm>
          <a:prstGeom prst="rect">
            <a:avLst/>
          </a:prstGeom>
          <a:noFill/>
        </p:spPr>
        <p:txBody>
          <a:bodyPr wrap="square">
            <a:spAutoFit/>
          </a:bodyPr>
          <a:lstStyle/>
          <a:p>
            <a:pPr lvl="0"/>
            <a:r>
              <a:rPr lang="en-GB" sz="1000" b="0" i="0" noProof="0">
                <a:latin typeface="Arial" panose="020B0604020202020204" pitchFamily="34" charset="0"/>
                <a:ea typeface="PP Neue Montreal Medium" pitchFamily="2" charset="77"/>
                <a:cs typeface="Arial" panose="020B0604020202020204" pitchFamily="34" charset="0"/>
              </a:rPr>
              <a:t>AWE Nuclear Security Technologies is the trading name for AWE plc. AWE is a Non-Departmental Public Body owned by the Ministry of Defence. Registered in England and Wales. Registration no. 02763902</a:t>
            </a:r>
            <a:br>
              <a:rPr lang="en-GB" sz="1000" b="0" i="0" noProof="0">
                <a:latin typeface="Arial" panose="020B0604020202020204" pitchFamily="34" charset="0"/>
                <a:ea typeface="PP Neue Montreal Medium" pitchFamily="2" charset="77"/>
                <a:cs typeface="Arial" panose="020B0604020202020204" pitchFamily="34" charset="0"/>
              </a:rPr>
            </a:br>
            <a:endParaRPr lang="en-GB" sz="1000" b="0" i="0" noProof="0">
              <a:latin typeface="Arial" panose="020B0604020202020204" pitchFamily="34" charset="0"/>
              <a:ea typeface="PP Neue Montreal Medium" pitchFamily="2" charset="77"/>
              <a:cs typeface="Arial" panose="020B0604020202020204" pitchFamily="34" charset="0"/>
            </a:endParaRPr>
          </a:p>
          <a:p>
            <a:pPr lvl="0"/>
            <a:r>
              <a:rPr lang="en-GB" sz="1000" b="0" i="0" noProof="0">
                <a:latin typeface="Arial" panose="020B0604020202020204" pitchFamily="34" charset="0"/>
                <a:ea typeface="PP Neue Montreal Medium" pitchFamily="2" charset="77"/>
                <a:cs typeface="Arial" panose="020B0604020202020204" pitchFamily="34" charset="0"/>
              </a:rPr>
              <a:t>AWE plc Aldermaston, Reading, Berkshire, RG7 4PR</a:t>
            </a:r>
          </a:p>
        </p:txBody>
      </p:sp>
      <p:cxnSp>
        <p:nvCxnSpPr>
          <p:cNvPr id="7" name="Straight Connector 6">
            <a:extLst>
              <a:ext uri="{FF2B5EF4-FFF2-40B4-BE49-F238E27FC236}">
                <a16:creationId xmlns:a16="http://schemas.microsoft.com/office/drawing/2014/main" id="{E6B9A484-49F0-84F3-0C69-A7AC12B982BE}"/>
              </a:ext>
              <a:ext uri="{C183D7F6-B498-43B3-948B-1728B52AA6E4}">
                <adec:decorative xmlns:adec="http://schemas.microsoft.com/office/drawing/2017/decorative" val="1"/>
              </a:ext>
            </a:extLst>
          </p:cNvPr>
          <p:cNvCxnSpPr/>
          <p:nvPr userDrawn="1"/>
        </p:nvCxnSpPr>
        <p:spPr>
          <a:xfrm>
            <a:off x="371475" y="6308725"/>
            <a:ext cx="11449050" cy="0"/>
          </a:xfrm>
          <a:prstGeom prst="line">
            <a:avLst/>
          </a:prstGeom>
          <a:ln w="12700"/>
        </p:spPr>
        <p:style>
          <a:lnRef idx="2">
            <a:schemeClr val="dk1"/>
          </a:lnRef>
          <a:fillRef idx="0">
            <a:schemeClr val="dk1"/>
          </a:fillRef>
          <a:effectRef idx="1">
            <a:schemeClr val="dk1"/>
          </a:effectRef>
          <a:fontRef idx="minor">
            <a:schemeClr val="tx1"/>
          </a:fontRef>
        </p:style>
      </p:cxnSp>
      <p:sp>
        <p:nvSpPr>
          <p:cNvPr id="6" name="Title 1">
            <a:extLst>
              <a:ext uri="{FF2B5EF4-FFF2-40B4-BE49-F238E27FC236}">
                <a16:creationId xmlns:a16="http://schemas.microsoft.com/office/drawing/2014/main" id="{4ACCC0AC-2A01-B39C-9875-B81BE58A1D1E}"/>
              </a:ext>
            </a:extLst>
          </p:cNvPr>
          <p:cNvSpPr>
            <a:spLocks noGrp="1"/>
          </p:cNvSpPr>
          <p:nvPr>
            <p:ph type="ctrTitle"/>
          </p:nvPr>
        </p:nvSpPr>
        <p:spPr>
          <a:xfrm>
            <a:off x="371475" y="1647250"/>
            <a:ext cx="11503284" cy="880906"/>
          </a:xfrm>
          <a:prstGeom prst="rect">
            <a:avLst/>
          </a:prstGeom>
        </p:spPr>
        <p:txBody>
          <a:bodyPr anchor="b">
            <a:normAutofit/>
          </a:bodyPr>
          <a:lstStyle>
            <a:lvl1pPr algn="l">
              <a:defRPr sz="3600">
                <a:solidFill>
                  <a:schemeClr val="tx1"/>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642796453"/>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167209D-6E8C-A181-D440-C47CB6A4BA61}"/>
              </a:ext>
            </a:extLst>
          </p:cNvPr>
          <p:cNvSpPr txBox="1"/>
          <p:nvPr userDrawn="1"/>
        </p:nvSpPr>
        <p:spPr>
          <a:xfrm>
            <a:off x="7899826" y="6604084"/>
            <a:ext cx="4163949" cy="475487"/>
          </a:xfrm>
          <a:prstGeom prst="rect">
            <a:avLst/>
          </a:prstGeom>
          <a:noFill/>
        </p:spPr>
        <p:txBody>
          <a:bodyPr wrap="none" rIns="0" rtlCol="0" anchor="ctr" anchorCtr="0">
            <a:noAutofit/>
          </a:bodyPr>
          <a:lstStyle/>
          <a:p>
            <a:pPr algn="r"/>
            <a:r>
              <a:rPr lang="en-GB" sz="1200" dirty="0"/>
              <a:t>Slide </a:t>
            </a:r>
            <a:fld id="{9B514FF4-D240-4CD7-8F4F-EAE5BE81854A}" type="slidenum">
              <a:rPr lang="en-GB" sz="1200" smtClean="0"/>
              <a:t>‹#›</a:t>
            </a:fld>
            <a:r>
              <a:rPr lang="en-GB" sz="1200" dirty="0"/>
              <a:t> of 24</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1A1A1A"/>
                </a:solidFill>
                <a:effectLst/>
                <a:uLnTx/>
                <a:uFillTx/>
                <a:latin typeface="Arial" panose="020B0604020202020204"/>
                <a:ea typeface="+mn-ea"/>
                <a:cs typeface="+mn-cs"/>
              </a:rPr>
              <a:t>UK Ministry of Defence © Crown owned copyright 2025/AWE Nuclear Security Technologies</a:t>
            </a:r>
          </a:p>
          <a:p>
            <a:pPr algn="r"/>
            <a:endParaRPr lang="en-GB" sz="1200" dirty="0"/>
          </a:p>
          <a:p>
            <a:pPr algn="r"/>
            <a:endParaRPr lang="en-GB" sz="1200" dirty="0"/>
          </a:p>
        </p:txBody>
      </p:sp>
      <p:pic>
        <p:nvPicPr>
          <p:cNvPr id="5" name="Picture 4">
            <a:extLst>
              <a:ext uri="{FF2B5EF4-FFF2-40B4-BE49-F238E27FC236}">
                <a16:creationId xmlns:a16="http://schemas.microsoft.com/office/drawing/2014/main" id="{5B5F5A6D-DD36-849D-8D7E-1CA11DEF905A}"/>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6993364" y="6562266"/>
            <a:ext cx="603380" cy="280518"/>
          </a:xfrm>
          <a:prstGeom prst="rect">
            <a:avLst/>
          </a:prstGeom>
        </p:spPr>
      </p:pic>
      <p:sp>
        <p:nvSpPr>
          <p:cNvPr id="6" name="TextBox 5">
            <a:extLst>
              <a:ext uri="{FF2B5EF4-FFF2-40B4-BE49-F238E27FC236}">
                <a16:creationId xmlns:a16="http://schemas.microsoft.com/office/drawing/2014/main" id="{E7A548D0-AA46-EABF-5DCF-289DE9A6DD81}"/>
              </a:ext>
            </a:extLst>
          </p:cNvPr>
          <p:cNvSpPr txBox="1"/>
          <p:nvPr userDrawn="1"/>
        </p:nvSpPr>
        <p:spPr>
          <a:xfrm>
            <a:off x="0" y="6604084"/>
            <a:ext cx="6918882" cy="246221"/>
          </a:xfrm>
          <a:prstGeom prst="rect">
            <a:avLst/>
          </a:prstGeom>
          <a:noFill/>
        </p:spPr>
        <p:txBody>
          <a:bodyPr wrap="none" rtlCol="0">
            <a:spAutoFit/>
          </a:bodyPr>
          <a:lstStyle/>
          <a:p>
            <a:r>
              <a:rPr lang="en-GB" sz="1000" dirty="0"/>
              <a:t>12</a:t>
            </a:r>
            <a:r>
              <a:rPr lang="en-GB" sz="1000" baseline="30000" dirty="0"/>
              <a:t>th</a:t>
            </a:r>
            <a:r>
              <a:rPr lang="en-GB" sz="1000" dirty="0"/>
              <a:t> International Workshop on the Mechanisms of Vacuum Arcs (</a:t>
            </a:r>
            <a:r>
              <a:rPr lang="en-GB" sz="1000" dirty="0" err="1"/>
              <a:t>MeVArc</a:t>
            </a:r>
            <a:r>
              <a:rPr lang="en-GB" sz="1000" dirty="0"/>
              <a:t> 2025) (1</a:t>
            </a:r>
            <a:r>
              <a:rPr lang="en-GB" sz="1000" baseline="30000" dirty="0"/>
              <a:t>st </a:t>
            </a:r>
            <a:r>
              <a:rPr lang="en-GB" sz="1000" dirty="0"/>
              <a:t>- 5</a:t>
            </a:r>
            <a:r>
              <a:rPr lang="en-GB" sz="1000" baseline="30000" dirty="0"/>
              <a:t>th</a:t>
            </a:r>
            <a:r>
              <a:rPr lang="en-GB" sz="1000" dirty="0"/>
              <a:t> June, 2025) Uppsala, Sweden</a:t>
            </a:r>
          </a:p>
        </p:txBody>
      </p:sp>
    </p:spTree>
    <p:extLst>
      <p:ext uri="{BB962C8B-B14F-4D97-AF65-F5344CB8AC3E}">
        <p14:creationId xmlns:p14="http://schemas.microsoft.com/office/powerpoint/2010/main" val="1605077951"/>
      </p:ext>
    </p:extLst>
  </p:cSld>
  <p:clrMap bg1="lt1" tx1="dk1" bg2="lt2" tx2="dk2" accent1="accent1" accent2="accent2" accent3="accent3" accent4="accent4" accent5="accent5" accent6="accent6" hlink="hlink" folHlink="folHlink"/>
  <p:sldLayoutIdLst>
    <p:sldLayoutId id="2147483649" r:id="rId1"/>
    <p:sldLayoutId id="2147483710" r:id="rId2"/>
    <p:sldLayoutId id="2147483709" r:id="rId3"/>
    <p:sldLayoutId id="2147483701" r:id="rId4"/>
    <p:sldLayoutId id="2147483711" r:id="rId5"/>
    <p:sldLayoutId id="2147483712" r:id="rId6"/>
    <p:sldLayoutId id="2147483677" r:id="rId7"/>
    <p:sldLayoutId id="2147483708" r:id="rId8"/>
  </p:sldLayoutIdLst>
  <p:hf hdr="0" ftr="0"/>
  <p:txStyles>
    <p:titleStyle>
      <a:lvl1pPr algn="l" defTabSz="914400" rtl="0" eaLnBrk="1" latinLnBrk="0" hangingPunct="1">
        <a:lnSpc>
          <a:spcPct val="90000"/>
        </a:lnSpc>
        <a:spcBef>
          <a:spcPct val="0"/>
        </a:spcBef>
        <a:buNone/>
        <a:defRPr sz="4400" b="0" i="0" kern="1200">
          <a:solidFill>
            <a:schemeClr val="tx1"/>
          </a:solidFill>
          <a:latin typeface="+mn-lt"/>
          <a:ea typeface="PP Neue Montreal Medium" pitchFamily="2" charset="77"/>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mn-lt"/>
          <a:ea typeface="PP Neue Montreal Medium" pitchFamily="2" charset="77"/>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mn-lt"/>
          <a:ea typeface="PP Neue Montreal Medium" pitchFamily="2" charset="77"/>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mn-lt"/>
          <a:ea typeface="PP Neue Montreal Medium" pitchFamily="2" charset="77"/>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n-lt"/>
          <a:ea typeface="PP Neue Montreal Medium" pitchFamily="2" charset="77"/>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n-lt"/>
          <a:ea typeface="PP Neue Montreal Medium" pitchFamily="2" charset="77"/>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46" userDrawn="1">
          <p15:clr>
            <a:srgbClr val="F26B43"/>
          </p15:clr>
        </p15:guide>
        <p15:guide id="2" pos="3772" userDrawn="1">
          <p15:clr>
            <a:srgbClr val="F26B43"/>
          </p15:clr>
        </p15:guide>
        <p15:guide id="3" pos="3908" userDrawn="1">
          <p15:clr>
            <a:srgbClr val="F26B43"/>
          </p15:clr>
        </p15:guide>
        <p15:guide id="4" pos="4384" userDrawn="1">
          <p15:clr>
            <a:srgbClr val="F26B43"/>
          </p15:clr>
        </p15:guide>
        <p15:guide id="5" pos="4520" userDrawn="1">
          <p15:clr>
            <a:srgbClr val="F26B43"/>
          </p15:clr>
        </p15:guide>
        <p15:guide id="6" pos="4997" userDrawn="1">
          <p15:clr>
            <a:srgbClr val="F26B43"/>
          </p15:clr>
        </p15:guide>
        <p15:guide id="7" pos="5133" userDrawn="1">
          <p15:clr>
            <a:srgbClr val="F26B43"/>
          </p15:clr>
        </p15:guide>
        <p15:guide id="8" pos="5609" userDrawn="1">
          <p15:clr>
            <a:srgbClr val="F26B43"/>
          </p15:clr>
        </p15:guide>
        <p15:guide id="9" pos="5745" userDrawn="1">
          <p15:clr>
            <a:srgbClr val="F26B43"/>
          </p15:clr>
        </p15:guide>
        <p15:guide id="10" pos="6221" userDrawn="1">
          <p15:clr>
            <a:srgbClr val="F26B43"/>
          </p15:clr>
        </p15:guide>
        <p15:guide id="11" pos="6357" userDrawn="1">
          <p15:clr>
            <a:srgbClr val="F26B43"/>
          </p15:clr>
        </p15:guide>
        <p15:guide id="12" pos="6834" userDrawn="1">
          <p15:clr>
            <a:srgbClr val="F26B43"/>
          </p15:clr>
        </p15:guide>
        <p15:guide id="13" pos="6970" userDrawn="1">
          <p15:clr>
            <a:srgbClr val="F26B43"/>
          </p15:clr>
        </p15:guide>
        <p15:guide id="14" pos="7446" userDrawn="1">
          <p15:clr>
            <a:srgbClr val="F26B43"/>
          </p15:clr>
        </p15:guide>
        <p15:guide id="15" pos="3296" userDrawn="1">
          <p15:clr>
            <a:srgbClr val="F26B43"/>
          </p15:clr>
        </p15:guide>
        <p15:guide id="16" pos="3160" userDrawn="1">
          <p15:clr>
            <a:srgbClr val="F26B43"/>
          </p15:clr>
        </p15:guide>
        <p15:guide id="17" pos="2683" userDrawn="1">
          <p15:clr>
            <a:srgbClr val="F26B43"/>
          </p15:clr>
        </p15:guide>
        <p15:guide id="18" pos="2547" userDrawn="1">
          <p15:clr>
            <a:srgbClr val="F26B43"/>
          </p15:clr>
        </p15:guide>
        <p15:guide id="19" pos="2071" userDrawn="1">
          <p15:clr>
            <a:srgbClr val="F26B43"/>
          </p15:clr>
        </p15:guide>
        <p15:guide id="20" pos="1935" userDrawn="1">
          <p15:clr>
            <a:srgbClr val="F26B43"/>
          </p15:clr>
        </p15:guide>
        <p15:guide id="21" pos="1459" userDrawn="1">
          <p15:clr>
            <a:srgbClr val="F26B43"/>
          </p15:clr>
        </p15:guide>
        <p15:guide id="22" pos="1323" userDrawn="1">
          <p15:clr>
            <a:srgbClr val="F26B43"/>
          </p15:clr>
        </p15:guide>
        <p15:guide id="23" pos="846" userDrawn="1">
          <p15:clr>
            <a:srgbClr val="F26B43"/>
          </p15:clr>
        </p15:guide>
        <p15:guide id="24" pos="710" userDrawn="1">
          <p15:clr>
            <a:srgbClr val="F26B43"/>
          </p15:clr>
        </p15:guide>
        <p15:guide id="25" pos="234" userDrawn="1">
          <p15:clr>
            <a:srgbClr val="F26B43"/>
          </p15:clr>
        </p15:guide>
        <p15:guide id="26" orient="horz" pos="3974" userDrawn="1">
          <p15:clr>
            <a:srgbClr val="F26B43"/>
          </p15:clr>
        </p15:guide>
        <p15:guide id="27" orient="horz" pos="482" userDrawn="1">
          <p15:clr>
            <a:srgbClr val="F26B43"/>
          </p15:clr>
        </p15:guide>
        <p15:guide id="28" orient="horz" pos="383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5.xml"/><Relationship Id="rId5" Type="http://schemas.openxmlformats.org/officeDocument/2006/relationships/image" Target="../media/image16.pn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20.png"/><Relationship Id="rId1" Type="http://schemas.openxmlformats.org/officeDocument/2006/relationships/slideLayout" Target="../slideLayouts/slideLayout6.xml"/><Relationship Id="rId6" Type="http://schemas.openxmlformats.org/officeDocument/2006/relationships/image" Target="../media/image24.jpeg"/><Relationship Id="rId5" Type="http://schemas.openxmlformats.org/officeDocument/2006/relationships/image" Target="../media/image23.png"/><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6.xml"/><Relationship Id="rId4" Type="http://schemas.openxmlformats.org/officeDocument/2006/relationships/image" Target="../media/image28.png"/></Relationships>
</file>

<file path=ppt/slides/_rels/slide1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6.jpe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6.xml"/><Relationship Id="rId4" Type="http://schemas.openxmlformats.org/officeDocument/2006/relationships/image" Target="../media/image40.jpeg"/></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xml"/><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12FD30-36B0-A63D-89B4-073D24948082}"/>
              </a:ext>
            </a:extLst>
          </p:cNvPr>
          <p:cNvSpPr>
            <a:spLocks noGrp="1"/>
          </p:cNvSpPr>
          <p:nvPr>
            <p:ph type="ctrTitle"/>
          </p:nvPr>
        </p:nvSpPr>
        <p:spPr>
          <a:xfrm>
            <a:off x="371474" y="1603568"/>
            <a:ext cx="10887929" cy="1352739"/>
          </a:xfrm>
          <a:solidFill>
            <a:schemeClr val="bg2"/>
          </a:solidFill>
        </p:spPr>
        <p:txBody>
          <a:bodyPr>
            <a:noAutofit/>
          </a:bodyPr>
          <a:lstStyle/>
          <a:p>
            <a:r>
              <a:rPr lang="en-GB" sz="3000" dirty="0"/>
              <a:t>Longitudinal Electromagnetic (EM) Force Demonstration and its Role in Vacuum Arc Ion Jet Acceleration</a:t>
            </a:r>
            <a:endParaRPr lang="en-US" sz="3000" dirty="0"/>
          </a:p>
        </p:txBody>
      </p:sp>
      <p:pic>
        <p:nvPicPr>
          <p:cNvPr id="5" name="Picture 4" descr="A pixelated object with wheels&#10;&#10;Description automatically generated with medium confidence">
            <a:extLst>
              <a:ext uri="{FF2B5EF4-FFF2-40B4-BE49-F238E27FC236}">
                <a16:creationId xmlns:a16="http://schemas.microsoft.com/office/drawing/2014/main" id="{F9E4F515-432F-8097-9F6A-F1FC80D1A56C}"/>
              </a:ext>
            </a:extLst>
          </p:cNvPr>
          <p:cNvPicPr>
            <a:picLocks noChangeAspect="1"/>
          </p:cNvPicPr>
          <p:nvPr/>
        </p:nvPicPr>
        <p:blipFill>
          <a:blip r:embed="rId3" cstate="print">
            <a:alphaModFix/>
            <a:extLst>
              <a:ext uri="{28A0092B-C50C-407E-A947-70E740481C1C}">
                <a14:useLocalDpi xmlns:a14="http://schemas.microsoft.com/office/drawing/2010/main" val="0"/>
              </a:ext>
            </a:extLst>
          </a:blip>
          <a:stretch>
            <a:fillRect/>
          </a:stretch>
        </p:blipFill>
        <p:spPr>
          <a:xfrm>
            <a:off x="2958310" y="3325495"/>
            <a:ext cx="6019501" cy="3057906"/>
          </a:xfrm>
          <a:prstGeom prst="rect">
            <a:avLst/>
          </a:prstGeom>
        </p:spPr>
      </p:pic>
      <p:sp>
        <p:nvSpPr>
          <p:cNvPr id="3" name="Subtitle 2">
            <a:extLst>
              <a:ext uri="{FF2B5EF4-FFF2-40B4-BE49-F238E27FC236}">
                <a16:creationId xmlns:a16="http://schemas.microsoft.com/office/drawing/2014/main" id="{E86B9F5F-F44A-E395-75EB-7E7A2E60609C}"/>
              </a:ext>
            </a:extLst>
          </p:cNvPr>
          <p:cNvSpPr>
            <a:spLocks noGrp="1"/>
          </p:cNvSpPr>
          <p:nvPr>
            <p:ph type="subTitle" idx="1"/>
          </p:nvPr>
        </p:nvSpPr>
        <p:spPr>
          <a:xfrm>
            <a:off x="371473" y="4757630"/>
            <a:ext cx="8958157" cy="1106722"/>
          </a:xfrm>
        </p:spPr>
        <p:txBody>
          <a:bodyPr>
            <a:noAutofit/>
          </a:bodyPr>
          <a:lstStyle/>
          <a:p>
            <a:r>
              <a:rPr lang="en-US" b="1" dirty="0"/>
              <a:t>Neal Graneau</a:t>
            </a:r>
          </a:p>
          <a:p>
            <a:r>
              <a:rPr lang="en-US" dirty="0"/>
              <a:t>Pulsed Power &amp; Beams Team</a:t>
            </a:r>
          </a:p>
          <a:p>
            <a:r>
              <a:rPr lang="en-US" sz="1400" b="1" u="sng" dirty="0">
                <a:solidFill>
                  <a:schemeClr val="accent1"/>
                </a:solidFill>
              </a:rPr>
              <a:t>Neal.Graneau@awe.co.uk</a:t>
            </a:r>
          </a:p>
          <a:p>
            <a:endParaRPr lang="en-US" dirty="0"/>
          </a:p>
          <a:p>
            <a:endParaRPr lang="en-US" dirty="0"/>
          </a:p>
        </p:txBody>
      </p:sp>
      <p:pic>
        <p:nvPicPr>
          <p:cNvPr id="8" name="Picture 7" descr="A diagram of a cathode reaction force&#10;&#10;AI-generated content may be incorrect.">
            <a:extLst>
              <a:ext uri="{FF2B5EF4-FFF2-40B4-BE49-F238E27FC236}">
                <a16:creationId xmlns:a16="http://schemas.microsoft.com/office/drawing/2014/main" id="{D19366F3-3838-F1D3-6E3F-37F676CF7EA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61488" y="2937256"/>
            <a:ext cx="2075688" cy="1917192"/>
          </a:xfrm>
          <a:prstGeom prst="rect">
            <a:avLst/>
          </a:prstGeom>
        </p:spPr>
      </p:pic>
    </p:spTree>
    <p:extLst>
      <p:ext uri="{BB962C8B-B14F-4D97-AF65-F5344CB8AC3E}">
        <p14:creationId xmlns:p14="http://schemas.microsoft.com/office/powerpoint/2010/main" val="17606610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77E8667-0FFD-80E4-D3BF-1139AB406F88}"/>
              </a:ext>
            </a:extLst>
          </p:cNvPr>
          <p:cNvSpPr>
            <a:spLocks noGrp="1"/>
          </p:cNvSpPr>
          <p:nvPr>
            <p:ph type="title"/>
          </p:nvPr>
        </p:nvSpPr>
        <p:spPr>
          <a:xfrm>
            <a:off x="371475" y="720725"/>
            <a:ext cx="5612229" cy="504571"/>
          </a:xfrm>
        </p:spPr>
        <p:txBody>
          <a:bodyPr/>
          <a:lstStyle/>
          <a:p>
            <a:r>
              <a:rPr lang="en-GB" dirty="0"/>
              <a:t>CRE – Equipment Views</a:t>
            </a:r>
          </a:p>
        </p:txBody>
      </p:sp>
      <p:pic>
        <p:nvPicPr>
          <p:cNvPr id="3" name="Picture 2">
            <a:extLst>
              <a:ext uri="{FF2B5EF4-FFF2-40B4-BE49-F238E27FC236}">
                <a16:creationId xmlns:a16="http://schemas.microsoft.com/office/drawing/2014/main" id="{AA0C16A6-579F-1A1E-21F6-516C05FB9F7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1474" y="1879045"/>
            <a:ext cx="4078605" cy="3057318"/>
          </a:xfrm>
          <a:prstGeom prst="rect">
            <a:avLst/>
          </a:prstGeom>
        </p:spPr>
      </p:pic>
      <p:pic>
        <p:nvPicPr>
          <p:cNvPr id="6" name="Picture 5">
            <a:extLst>
              <a:ext uri="{FF2B5EF4-FFF2-40B4-BE49-F238E27FC236}">
                <a16:creationId xmlns:a16="http://schemas.microsoft.com/office/drawing/2014/main" id="{A050FD45-431F-5423-A5B3-FC0DABCD3BB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34562" y="771051"/>
            <a:ext cx="5732129" cy="1969461"/>
          </a:xfrm>
          <a:prstGeom prst="rect">
            <a:avLst/>
          </a:prstGeom>
        </p:spPr>
      </p:pic>
      <p:pic>
        <p:nvPicPr>
          <p:cNvPr id="7" name="Picture 6">
            <a:extLst>
              <a:ext uri="{FF2B5EF4-FFF2-40B4-BE49-F238E27FC236}">
                <a16:creationId xmlns:a16="http://schemas.microsoft.com/office/drawing/2014/main" id="{5446BAEF-0450-6387-071E-623DBC32B34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44128" y="3057169"/>
            <a:ext cx="2909896" cy="3029780"/>
          </a:xfrm>
          <a:prstGeom prst="rect">
            <a:avLst/>
          </a:prstGeom>
        </p:spPr>
      </p:pic>
      <p:pic>
        <p:nvPicPr>
          <p:cNvPr id="8" name="Picture 7">
            <a:extLst>
              <a:ext uri="{FF2B5EF4-FFF2-40B4-BE49-F238E27FC236}">
                <a16:creationId xmlns:a16="http://schemas.microsoft.com/office/drawing/2014/main" id="{A2D0658D-DB15-B5CC-0D67-C539DC540FA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47721" y="3057169"/>
            <a:ext cx="3452906" cy="3029780"/>
          </a:xfrm>
          <a:prstGeom prst="rect">
            <a:avLst/>
          </a:prstGeom>
        </p:spPr>
      </p:pic>
      <p:sp>
        <p:nvSpPr>
          <p:cNvPr id="5" name="Oval 4">
            <a:extLst>
              <a:ext uri="{FF2B5EF4-FFF2-40B4-BE49-F238E27FC236}">
                <a16:creationId xmlns:a16="http://schemas.microsoft.com/office/drawing/2014/main" id="{7038430E-48A6-C8A8-0BCE-5E4B7B90B520}"/>
              </a:ext>
            </a:extLst>
          </p:cNvPr>
          <p:cNvSpPr/>
          <p:nvPr/>
        </p:nvSpPr>
        <p:spPr>
          <a:xfrm>
            <a:off x="7880767" y="2322769"/>
            <a:ext cx="1058952" cy="417743"/>
          </a:xfrm>
          <a:prstGeom prst="ellipse">
            <a:avLst/>
          </a:prstGeom>
          <a:solidFill>
            <a:schemeClr val="accent5">
              <a:alpha val="38000"/>
            </a:schemeClr>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en-GB"/>
          </a:p>
        </p:txBody>
      </p:sp>
      <p:sp>
        <p:nvSpPr>
          <p:cNvPr id="2" name="TextBox 1">
            <a:extLst>
              <a:ext uri="{FF2B5EF4-FFF2-40B4-BE49-F238E27FC236}">
                <a16:creationId xmlns:a16="http://schemas.microsoft.com/office/drawing/2014/main" id="{4035D5A3-6AE8-4929-6C86-028993C6582B}"/>
              </a:ext>
            </a:extLst>
          </p:cNvPr>
          <p:cNvSpPr txBox="1"/>
          <p:nvPr/>
        </p:nvSpPr>
        <p:spPr>
          <a:xfrm>
            <a:off x="3791712" y="3499105"/>
            <a:ext cx="524256" cy="253916"/>
          </a:xfrm>
          <a:prstGeom prst="rect">
            <a:avLst/>
          </a:prstGeom>
          <a:noFill/>
        </p:spPr>
        <p:txBody>
          <a:bodyPr wrap="square" rtlCol="0">
            <a:spAutoFit/>
          </a:bodyPr>
          <a:lstStyle/>
          <a:p>
            <a:r>
              <a:rPr lang="en-GB" sz="1000" dirty="0"/>
              <a:t>(A=6)</a:t>
            </a:r>
          </a:p>
        </p:txBody>
      </p:sp>
      <p:sp>
        <p:nvSpPr>
          <p:cNvPr id="9" name="TextBox 8">
            <a:extLst>
              <a:ext uri="{FF2B5EF4-FFF2-40B4-BE49-F238E27FC236}">
                <a16:creationId xmlns:a16="http://schemas.microsoft.com/office/drawing/2014/main" id="{9ED9AC0C-E093-A9BB-17FA-394F1F2C77E5}"/>
              </a:ext>
            </a:extLst>
          </p:cNvPr>
          <p:cNvSpPr txBox="1"/>
          <p:nvPr/>
        </p:nvSpPr>
        <p:spPr>
          <a:xfrm>
            <a:off x="6693206" y="930925"/>
            <a:ext cx="418704" cy="261610"/>
          </a:xfrm>
          <a:prstGeom prst="rect">
            <a:avLst/>
          </a:prstGeom>
          <a:noFill/>
        </p:spPr>
        <p:txBody>
          <a:bodyPr wrap="none" rtlCol="0">
            <a:spAutoFit/>
          </a:bodyPr>
          <a:lstStyle/>
          <a:p>
            <a:r>
              <a:rPr lang="en-GB" sz="1100" dirty="0"/>
              <a:t>mm</a:t>
            </a:r>
          </a:p>
        </p:txBody>
      </p:sp>
      <p:sp>
        <p:nvSpPr>
          <p:cNvPr id="10" name="TextBox 9">
            <a:extLst>
              <a:ext uri="{FF2B5EF4-FFF2-40B4-BE49-F238E27FC236}">
                <a16:creationId xmlns:a16="http://schemas.microsoft.com/office/drawing/2014/main" id="{94406FA0-1147-E592-15B4-76DD67EF3F2D}"/>
              </a:ext>
            </a:extLst>
          </p:cNvPr>
          <p:cNvSpPr txBox="1"/>
          <p:nvPr/>
        </p:nvSpPr>
        <p:spPr>
          <a:xfrm>
            <a:off x="265460" y="5998775"/>
            <a:ext cx="2592376" cy="276999"/>
          </a:xfrm>
          <a:prstGeom prst="rect">
            <a:avLst/>
          </a:prstGeom>
          <a:noFill/>
        </p:spPr>
        <p:txBody>
          <a:bodyPr wrap="none" rtlCol="0">
            <a:spAutoFit/>
          </a:bodyPr>
          <a:lstStyle/>
          <a:p>
            <a:r>
              <a:rPr lang="en-GB" sz="1200" dirty="0"/>
              <a:t>Figures from [8] arXiv:2504.08749  </a:t>
            </a:r>
          </a:p>
        </p:txBody>
      </p:sp>
    </p:spTree>
    <p:extLst>
      <p:ext uri="{BB962C8B-B14F-4D97-AF65-F5344CB8AC3E}">
        <p14:creationId xmlns:p14="http://schemas.microsoft.com/office/powerpoint/2010/main" val="10239332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
            <a:extLst>
              <a:ext uri="{FF2B5EF4-FFF2-40B4-BE49-F238E27FC236}">
                <a16:creationId xmlns:a16="http://schemas.microsoft.com/office/drawing/2014/main" id="{D1558D7D-1096-6E66-1117-FDB6891B2A8B}"/>
              </a:ext>
            </a:extLst>
          </p:cNvPr>
          <p:cNvSpPr>
            <a:spLocks noGrp="1"/>
          </p:cNvSpPr>
          <p:nvPr>
            <p:ph sz="quarter" idx="13"/>
          </p:nvPr>
        </p:nvSpPr>
        <p:spPr>
          <a:xfrm>
            <a:off x="371475" y="1450549"/>
            <a:ext cx="5333290" cy="4486799"/>
          </a:xfrm>
        </p:spPr>
        <p:txBody>
          <a:bodyPr/>
          <a:lstStyle/>
          <a:p>
            <a:r>
              <a:rPr lang="en-US" sz="1600" dirty="0"/>
              <a:t>3 different armature lengths were investigated             A = 6, 10, 16 mm.</a:t>
            </a:r>
          </a:p>
          <a:p>
            <a:r>
              <a:rPr lang="en-US" sz="1600" dirty="0"/>
              <a:t>For a given armature length &amp; location, 12 force measurements were taken using 6 different DC currents.</a:t>
            </a:r>
          </a:p>
          <a:p>
            <a:r>
              <a:rPr lang="en-US" sz="1600" dirty="0"/>
              <a:t>For all armatures in all locations, the net measured force varied by a factor of 5, but was nevertheless proportional to </a:t>
            </a:r>
            <a:r>
              <a:rPr lang="en-US" sz="1600" i="1" dirty="0"/>
              <a:t>I</a:t>
            </a:r>
            <a:r>
              <a:rPr lang="en-US" sz="1600" i="1" baseline="30000" dirty="0"/>
              <a:t>2 </a:t>
            </a:r>
            <a:r>
              <a:rPr lang="en-US" sz="1600" i="1" dirty="0"/>
              <a:t>.</a:t>
            </a:r>
          </a:p>
          <a:p>
            <a:r>
              <a:rPr lang="en-US" sz="1600" dirty="0"/>
              <a:t>Consequently, a current independent force constant, K, and standard deviation,  </a:t>
            </a:r>
            <a:r>
              <a:rPr lang="en-US" sz="1600" dirty="0" err="1">
                <a:latin typeface="Symbol" panose="05050102010706020507" pitchFamily="18" charset="2"/>
              </a:rPr>
              <a:t>s</a:t>
            </a:r>
            <a:r>
              <a:rPr lang="en-US" sz="1600" baseline="-25000" dirty="0" err="1"/>
              <a:t>K</a:t>
            </a:r>
            <a:r>
              <a:rPr lang="en-US" sz="1600" dirty="0"/>
              <a:t> , can be deduced for each armature and location.</a:t>
            </a:r>
          </a:p>
          <a:p>
            <a:r>
              <a:rPr lang="en-US" sz="1600" dirty="0"/>
              <a:t>During the course of the 12 pulses over ~10 minutes, the Galinstan was heated by 5 – 8 °C, but no effect could be attributed to this thermal change.</a:t>
            </a:r>
          </a:p>
          <a:p>
            <a:r>
              <a:rPr lang="en-US" sz="1600" dirty="0"/>
              <a:t>This indicates that the net force is likely to be the consequence of 1 or more force mechanisms of EM origin.</a:t>
            </a:r>
          </a:p>
          <a:p>
            <a:endParaRPr lang="en-US" sz="2000" dirty="0"/>
          </a:p>
          <a:p>
            <a:pPr marL="0" indent="0">
              <a:buNone/>
            </a:pPr>
            <a:endParaRPr lang="en-US" sz="2000" i="1" baseline="30000" dirty="0"/>
          </a:p>
        </p:txBody>
      </p:sp>
      <p:sp>
        <p:nvSpPr>
          <p:cNvPr id="4" name="Title 3">
            <a:extLst>
              <a:ext uri="{FF2B5EF4-FFF2-40B4-BE49-F238E27FC236}">
                <a16:creationId xmlns:a16="http://schemas.microsoft.com/office/drawing/2014/main" id="{B77E8667-0FFD-80E4-D3BF-1139AB406F88}"/>
              </a:ext>
            </a:extLst>
          </p:cNvPr>
          <p:cNvSpPr>
            <a:spLocks noGrp="1"/>
          </p:cNvSpPr>
          <p:nvPr>
            <p:ph type="title"/>
          </p:nvPr>
        </p:nvSpPr>
        <p:spPr>
          <a:xfrm>
            <a:off x="371475" y="720725"/>
            <a:ext cx="5612229" cy="847582"/>
          </a:xfrm>
        </p:spPr>
        <p:txBody>
          <a:bodyPr>
            <a:normAutofit/>
          </a:bodyPr>
          <a:lstStyle/>
          <a:p>
            <a:r>
              <a:rPr lang="en-GB" sz="2800" dirty="0"/>
              <a:t>CRE – Raw Data</a:t>
            </a:r>
          </a:p>
        </p:txBody>
      </p:sp>
      <p:pic>
        <p:nvPicPr>
          <p:cNvPr id="8" name="Picture 7" descr="A graph with numbers and lines&#10;&#10;Description automatically generated">
            <a:extLst>
              <a:ext uri="{FF2B5EF4-FFF2-40B4-BE49-F238E27FC236}">
                <a16:creationId xmlns:a16="http://schemas.microsoft.com/office/drawing/2014/main" id="{F286A71F-21BC-6C7F-09B0-35AEAC00D51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65809" y="1097280"/>
            <a:ext cx="6209039" cy="4687824"/>
          </a:xfrm>
          <a:prstGeom prst="rect">
            <a:avLst/>
          </a:prstGeom>
          <a:noFill/>
        </p:spPr>
      </p:pic>
      <p:sp>
        <p:nvSpPr>
          <p:cNvPr id="2" name="TextBox 1">
            <a:extLst>
              <a:ext uri="{FF2B5EF4-FFF2-40B4-BE49-F238E27FC236}">
                <a16:creationId xmlns:a16="http://schemas.microsoft.com/office/drawing/2014/main" id="{0B9B8646-103E-ADA1-2C2D-DCBAD5ADA5E0}"/>
              </a:ext>
            </a:extLst>
          </p:cNvPr>
          <p:cNvSpPr txBox="1"/>
          <p:nvPr/>
        </p:nvSpPr>
        <p:spPr>
          <a:xfrm>
            <a:off x="9403197" y="5884660"/>
            <a:ext cx="2515432" cy="276999"/>
          </a:xfrm>
          <a:prstGeom prst="rect">
            <a:avLst/>
          </a:prstGeom>
          <a:noFill/>
        </p:spPr>
        <p:txBody>
          <a:bodyPr wrap="none" rtlCol="0">
            <a:spAutoFit/>
          </a:bodyPr>
          <a:lstStyle/>
          <a:p>
            <a:r>
              <a:rPr lang="en-GB" sz="1200" dirty="0"/>
              <a:t>Figure from [8] arXiv:2504.08749  </a:t>
            </a:r>
          </a:p>
        </p:txBody>
      </p:sp>
    </p:spTree>
    <p:extLst>
      <p:ext uri="{BB962C8B-B14F-4D97-AF65-F5344CB8AC3E}">
        <p14:creationId xmlns:p14="http://schemas.microsoft.com/office/powerpoint/2010/main" val="32753728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77E8667-0FFD-80E4-D3BF-1139AB406F88}"/>
              </a:ext>
            </a:extLst>
          </p:cNvPr>
          <p:cNvSpPr>
            <a:spLocks noGrp="1"/>
          </p:cNvSpPr>
          <p:nvPr>
            <p:ph type="title"/>
          </p:nvPr>
        </p:nvSpPr>
        <p:spPr>
          <a:xfrm>
            <a:off x="371475" y="390154"/>
            <a:ext cx="7619289" cy="528045"/>
          </a:xfrm>
        </p:spPr>
        <p:txBody>
          <a:bodyPr/>
          <a:lstStyle/>
          <a:p>
            <a:r>
              <a:rPr lang="en-GB" sz="3200" dirty="0"/>
              <a:t>CRE – Phase 2, 4 &amp; 6 - Axial Force data</a:t>
            </a:r>
            <a:br>
              <a:rPr lang="en-GB" sz="3200" dirty="0"/>
            </a:br>
            <a:endParaRPr lang="en-GB" dirty="0"/>
          </a:p>
        </p:txBody>
      </p:sp>
      <p:pic>
        <p:nvPicPr>
          <p:cNvPr id="8" name="Picture 7">
            <a:extLst>
              <a:ext uri="{FF2B5EF4-FFF2-40B4-BE49-F238E27FC236}">
                <a16:creationId xmlns:a16="http://schemas.microsoft.com/office/drawing/2014/main" id="{7B7FE7B0-5CE7-0FCA-00FE-3158A939BE0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21039" y="3482900"/>
            <a:ext cx="3505582" cy="2800192"/>
          </a:xfrm>
          <a:prstGeom prst="rect">
            <a:avLst/>
          </a:prstGeom>
        </p:spPr>
      </p:pic>
      <p:sp>
        <p:nvSpPr>
          <p:cNvPr id="9" name="TextBox 8">
            <a:extLst>
              <a:ext uri="{FF2B5EF4-FFF2-40B4-BE49-F238E27FC236}">
                <a16:creationId xmlns:a16="http://schemas.microsoft.com/office/drawing/2014/main" id="{3A94A1E0-7C14-4289-69FE-459E7F100DE0}"/>
              </a:ext>
            </a:extLst>
          </p:cNvPr>
          <p:cNvSpPr txBox="1"/>
          <p:nvPr/>
        </p:nvSpPr>
        <p:spPr>
          <a:xfrm>
            <a:off x="256033" y="1206587"/>
            <a:ext cx="7997952" cy="4832092"/>
          </a:xfrm>
          <a:prstGeom prst="rect">
            <a:avLst/>
          </a:prstGeom>
          <a:noFill/>
        </p:spPr>
        <p:txBody>
          <a:bodyPr wrap="square" rtlCol="0">
            <a:spAutoFit/>
          </a:bodyPr>
          <a:lstStyle/>
          <a:p>
            <a:pPr marL="171450" indent="-171450">
              <a:buFont typeface="Arial" panose="020B0604020202020204" pitchFamily="34" charset="0"/>
              <a:buChar char="•"/>
            </a:pPr>
            <a:r>
              <a:rPr lang="en-GB" sz="1400" dirty="0"/>
              <a:t>Each data point in the top graph </a:t>
            </a:r>
            <a:r>
              <a:rPr lang="en-GB" sz="1400" dirty="0">
                <a:solidFill>
                  <a:srgbClr val="00B050"/>
                </a:solidFill>
              </a:rPr>
              <a:t>(Phase 6: A = 10 mm) </a:t>
            </a:r>
            <a:r>
              <a:rPr lang="en-GB" sz="1400" dirty="0"/>
              <a:t>represents a 12-pulse sequence at 6 different currents and the standard deviation is shown as the error bars. Each Phase produced a similar graph, but with individual and repeatable features. The combination of all 3 phases is shown in the lower graph.</a:t>
            </a:r>
          </a:p>
          <a:p>
            <a:endParaRPr lang="en-GB" sz="1400" dirty="0"/>
          </a:p>
          <a:p>
            <a:pPr marL="171450" indent="-171450">
              <a:buFont typeface="Arial" panose="020B0604020202020204" pitchFamily="34" charset="0"/>
              <a:buChar char="•"/>
            </a:pPr>
            <a:r>
              <a:rPr lang="en-GB" sz="1400" dirty="0"/>
              <a:t>For all experiments, when very near an end of the trough, the armature feels a net force away from the fixed electrode. </a:t>
            </a:r>
          </a:p>
          <a:p>
            <a:endParaRPr lang="en-GB" sz="1400" dirty="0"/>
          </a:p>
          <a:p>
            <a:pPr marL="171450" indent="-171450">
              <a:buFont typeface="Arial" panose="020B0604020202020204" pitchFamily="34" charset="0"/>
              <a:buChar char="•"/>
            </a:pPr>
            <a:r>
              <a:rPr lang="en-GB" sz="1400" dirty="0"/>
              <a:t>The shortest armature </a:t>
            </a:r>
            <a:r>
              <a:rPr lang="en-GB" sz="1400" dirty="0">
                <a:solidFill>
                  <a:schemeClr val="accent3">
                    <a:lumMod val="50000"/>
                  </a:schemeClr>
                </a:solidFill>
              </a:rPr>
              <a:t>(Phase 2: A = 6mm) </a:t>
            </a:r>
            <a:r>
              <a:rPr lang="en-GB" sz="1400" dirty="0"/>
              <a:t>experiences the smallest net force at the trough ends and the longer armatures receive larger force </a:t>
            </a:r>
            <a:r>
              <a:rPr lang="en-GB" sz="1400" dirty="0">
                <a:solidFill>
                  <a:schemeClr val="accent1">
                    <a:lumMod val="75000"/>
                  </a:schemeClr>
                </a:solidFill>
              </a:rPr>
              <a:t>(Phase 4: A = 16 mm) </a:t>
            </a:r>
            <a:r>
              <a:rPr lang="en-GB" sz="1400" dirty="0">
                <a:solidFill>
                  <a:srgbClr val="00B050"/>
                </a:solidFill>
              </a:rPr>
              <a:t>(Phase 6: A = 10 mm) </a:t>
            </a:r>
            <a:r>
              <a:rPr lang="en-GB" sz="1400" dirty="0"/>
              <a:t>.</a:t>
            </a:r>
          </a:p>
          <a:p>
            <a:endParaRPr lang="en-GB" sz="1400" dirty="0"/>
          </a:p>
          <a:p>
            <a:pPr marL="171450" indent="-171450">
              <a:buFont typeface="Arial" panose="020B0604020202020204" pitchFamily="34" charset="0"/>
              <a:buChar char="•"/>
            </a:pPr>
            <a:r>
              <a:rPr lang="en-GB" sz="1400" dirty="0"/>
              <a:t>While armature length has a significant effect on measured axial force over the full range of locations, it is clearly </a:t>
            </a:r>
            <a:r>
              <a:rPr lang="en-GB" sz="1400" b="1" dirty="0"/>
              <a:t>difficult to deduce a simple numerical relationship</a:t>
            </a:r>
            <a:r>
              <a:rPr lang="en-GB" sz="1400" dirty="0"/>
              <a:t>. </a:t>
            </a:r>
          </a:p>
          <a:p>
            <a:pPr marL="171450" indent="-171450">
              <a:buFont typeface="Arial" panose="020B0604020202020204" pitchFamily="34" charset="0"/>
              <a:buChar char="•"/>
            </a:pPr>
            <a:endParaRPr lang="en-GB" sz="1400" dirty="0"/>
          </a:p>
          <a:p>
            <a:pPr marL="171450" indent="-171450">
              <a:buFont typeface="Arial" panose="020B0604020202020204" pitchFamily="34" charset="0"/>
              <a:buChar char="•"/>
            </a:pPr>
            <a:r>
              <a:rPr lang="en-GB" sz="1400" dirty="0"/>
              <a:t>Nevertheless in general: </a:t>
            </a:r>
          </a:p>
          <a:p>
            <a:pPr marL="628650" lvl="1" indent="-171450">
              <a:buFont typeface="Arial" panose="020B0604020202020204" pitchFamily="34" charset="0"/>
              <a:buChar char="•"/>
            </a:pPr>
            <a:r>
              <a:rPr lang="en-GB" sz="1400" dirty="0"/>
              <a:t>At GA or GB ~ 0 mm, the net axial force pushes the armature away from the fixed electrode and is greater the longer the armature</a:t>
            </a:r>
          </a:p>
          <a:p>
            <a:pPr lvl="1"/>
            <a:endParaRPr lang="en-GB" sz="1400" dirty="0"/>
          </a:p>
          <a:p>
            <a:pPr marL="628650" lvl="1" indent="-171450">
              <a:buFont typeface="Arial" panose="020B0604020202020204" pitchFamily="34" charset="0"/>
              <a:buChar char="•"/>
            </a:pPr>
            <a:r>
              <a:rPr lang="en-GB" sz="1400" dirty="0"/>
              <a:t>The net force on the armature decreases as the armature is moved away from the trough end. (for short GA or GB)</a:t>
            </a:r>
          </a:p>
          <a:p>
            <a:pPr lvl="1"/>
            <a:endParaRPr lang="en-GB" sz="1400" dirty="0"/>
          </a:p>
          <a:p>
            <a:pPr marL="628650" lvl="1" indent="-171450">
              <a:buFont typeface="Arial" panose="020B0604020202020204" pitchFamily="34" charset="0"/>
              <a:buChar char="•"/>
            </a:pPr>
            <a:r>
              <a:rPr lang="en-GB" sz="1400" dirty="0"/>
              <a:t>The net force on all armatures when in the middle of the trough is approximately zero</a:t>
            </a:r>
          </a:p>
        </p:txBody>
      </p:sp>
      <p:pic>
        <p:nvPicPr>
          <p:cNvPr id="7" name="Picture 6">
            <a:extLst>
              <a:ext uri="{FF2B5EF4-FFF2-40B4-BE49-F238E27FC236}">
                <a16:creationId xmlns:a16="http://schemas.microsoft.com/office/drawing/2014/main" id="{AF75C9E4-36FA-6997-9BF4-7B4CB4C091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45423" y="407044"/>
            <a:ext cx="3505581" cy="3055483"/>
          </a:xfrm>
          <a:prstGeom prst="rect">
            <a:avLst/>
          </a:prstGeom>
        </p:spPr>
      </p:pic>
      <p:cxnSp>
        <p:nvCxnSpPr>
          <p:cNvPr id="3" name="Straight Connector 2">
            <a:extLst>
              <a:ext uri="{FF2B5EF4-FFF2-40B4-BE49-F238E27FC236}">
                <a16:creationId xmlns:a16="http://schemas.microsoft.com/office/drawing/2014/main" id="{79AA16C4-C102-2F59-96CD-7BEE07460B2C}"/>
              </a:ext>
            </a:extLst>
          </p:cNvPr>
          <p:cNvCxnSpPr>
            <a:cxnSpLocks/>
          </p:cNvCxnSpPr>
          <p:nvPr/>
        </p:nvCxnSpPr>
        <p:spPr>
          <a:xfrm>
            <a:off x="8497824" y="3493008"/>
            <a:ext cx="3438144"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4" name="Straight Connector 33">
            <a:extLst>
              <a:ext uri="{FF2B5EF4-FFF2-40B4-BE49-F238E27FC236}">
                <a16:creationId xmlns:a16="http://schemas.microsoft.com/office/drawing/2014/main" id="{F36F80E6-017C-C20F-25F2-32E4EF5756C9}"/>
              </a:ext>
            </a:extLst>
          </p:cNvPr>
          <p:cNvCxnSpPr>
            <a:cxnSpLocks/>
          </p:cNvCxnSpPr>
          <p:nvPr/>
        </p:nvCxnSpPr>
        <p:spPr>
          <a:xfrm flipV="1">
            <a:off x="2700528" y="1091184"/>
            <a:ext cx="0" cy="195072"/>
          </a:xfrm>
          <a:prstGeom prst="line">
            <a:avLst/>
          </a:prstGeom>
        </p:spPr>
        <p:style>
          <a:lnRef idx="2">
            <a:schemeClr val="accent2"/>
          </a:lnRef>
          <a:fillRef idx="0">
            <a:schemeClr val="accent2"/>
          </a:fillRef>
          <a:effectRef idx="1">
            <a:schemeClr val="accent2"/>
          </a:effectRef>
          <a:fontRef idx="minor">
            <a:schemeClr val="tx1"/>
          </a:fontRef>
        </p:style>
      </p:cxnSp>
      <p:cxnSp>
        <p:nvCxnSpPr>
          <p:cNvPr id="37" name="Straight Arrow Connector 36">
            <a:extLst>
              <a:ext uri="{FF2B5EF4-FFF2-40B4-BE49-F238E27FC236}">
                <a16:creationId xmlns:a16="http://schemas.microsoft.com/office/drawing/2014/main" id="{AFCE82F8-5287-4B3F-28F4-36C5F3077E90}"/>
              </a:ext>
            </a:extLst>
          </p:cNvPr>
          <p:cNvCxnSpPr>
            <a:cxnSpLocks/>
          </p:cNvCxnSpPr>
          <p:nvPr/>
        </p:nvCxnSpPr>
        <p:spPr>
          <a:xfrm>
            <a:off x="2700528" y="1091184"/>
            <a:ext cx="5913120" cy="0"/>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40" name="Straight Connector 39">
            <a:extLst>
              <a:ext uri="{FF2B5EF4-FFF2-40B4-BE49-F238E27FC236}">
                <a16:creationId xmlns:a16="http://schemas.microsoft.com/office/drawing/2014/main" id="{670F8F4B-D4E7-377B-B523-39F6B8927749}"/>
              </a:ext>
            </a:extLst>
          </p:cNvPr>
          <p:cNvCxnSpPr>
            <a:cxnSpLocks/>
          </p:cNvCxnSpPr>
          <p:nvPr/>
        </p:nvCxnSpPr>
        <p:spPr>
          <a:xfrm>
            <a:off x="2554224" y="2005584"/>
            <a:ext cx="5657088"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43" name="Straight Connector 42">
            <a:extLst>
              <a:ext uri="{FF2B5EF4-FFF2-40B4-BE49-F238E27FC236}">
                <a16:creationId xmlns:a16="http://schemas.microsoft.com/office/drawing/2014/main" id="{594A48E6-B2FD-7DF4-2173-D30B3CF553DA}"/>
              </a:ext>
            </a:extLst>
          </p:cNvPr>
          <p:cNvCxnSpPr>
            <a:cxnSpLocks/>
          </p:cNvCxnSpPr>
          <p:nvPr/>
        </p:nvCxnSpPr>
        <p:spPr>
          <a:xfrm>
            <a:off x="8211312" y="1993392"/>
            <a:ext cx="0" cy="2029968"/>
          </a:xfrm>
          <a:prstGeom prst="line">
            <a:avLst/>
          </a:prstGeom>
        </p:spPr>
        <p:style>
          <a:lnRef idx="2">
            <a:schemeClr val="accent2"/>
          </a:lnRef>
          <a:fillRef idx="0">
            <a:schemeClr val="accent2"/>
          </a:fillRef>
          <a:effectRef idx="1">
            <a:schemeClr val="accent2"/>
          </a:effectRef>
          <a:fontRef idx="minor">
            <a:schemeClr val="tx1"/>
          </a:fontRef>
        </p:style>
      </p:cxnSp>
      <p:cxnSp>
        <p:nvCxnSpPr>
          <p:cNvPr id="46" name="Straight Arrow Connector 45">
            <a:extLst>
              <a:ext uri="{FF2B5EF4-FFF2-40B4-BE49-F238E27FC236}">
                <a16:creationId xmlns:a16="http://schemas.microsoft.com/office/drawing/2014/main" id="{3C9EAED2-4A5F-4337-952E-430A7450F564}"/>
              </a:ext>
            </a:extLst>
          </p:cNvPr>
          <p:cNvCxnSpPr>
            <a:cxnSpLocks/>
          </p:cNvCxnSpPr>
          <p:nvPr/>
        </p:nvCxnSpPr>
        <p:spPr>
          <a:xfrm>
            <a:off x="8211312" y="4023360"/>
            <a:ext cx="512064" cy="0"/>
          </a:xfrm>
          <a:prstGeom prst="straightConnector1">
            <a:avLst/>
          </a:prstGeom>
          <a:ln>
            <a:solidFill>
              <a:srgbClr val="FFC000"/>
            </a:solidFill>
            <a:tailEnd type="triangle"/>
          </a:ln>
        </p:spPr>
        <p:style>
          <a:lnRef idx="2">
            <a:schemeClr val="accent1"/>
          </a:lnRef>
          <a:fillRef idx="0">
            <a:schemeClr val="accent1"/>
          </a:fillRef>
          <a:effectRef idx="1">
            <a:schemeClr val="accent1"/>
          </a:effectRef>
          <a:fontRef idx="minor">
            <a:schemeClr val="tx1"/>
          </a:fontRef>
        </p:style>
      </p:cxnSp>
      <p:sp>
        <p:nvSpPr>
          <p:cNvPr id="2" name="TextBox 1">
            <a:extLst>
              <a:ext uri="{FF2B5EF4-FFF2-40B4-BE49-F238E27FC236}">
                <a16:creationId xmlns:a16="http://schemas.microsoft.com/office/drawing/2014/main" id="{EAA304B7-319D-CE76-3DB7-CC641C6E99F5}"/>
              </a:ext>
            </a:extLst>
          </p:cNvPr>
          <p:cNvSpPr txBox="1"/>
          <p:nvPr/>
        </p:nvSpPr>
        <p:spPr>
          <a:xfrm>
            <a:off x="265460" y="5998775"/>
            <a:ext cx="2592376" cy="276999"/>
          </a:xfrm>
          <a:prstGeom prst="rect">
            <a:avLst/>
          </a:prstGeom>
          <a:noFill/>
        </p:spPr>
        <p:txBody>
          <a:bodyPr wrap="none" rtlCol="0">
            <a:spAutoFit/>
          </a:bodyPr>
          <a:lstStyle/>
          <a:p>
            <a:r>
              <a:rPr lang="en-GB" sz="1200" dirty="0"/>
              <a:t>Figures from [8] arXiv:2504.08749  </a:t>
            </a:r>
          </a:p>
        </p:txBody>
      </p:sp>
    </p:spTree>
    <p:extLst>
      <p:ext uri="{BB962C8B-B14F-4D97-AF65-F5344CB8AC3E}">
        <p14:creationId xmlns:p14="http://schemas.microsoft.com/office/powerpoint/2010/main" val="34718471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6C6CF21-F21D-7D75-6E06-132CD95D02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44689" y="3365068"/>
            <a:ext cx="3833854" cy="2935224"/>
          </a:xfrm>
          <a:prstGeom prst="rect">
            <a:avLst/>
          </a:prstGeom>
        </p:spPr>
      </p:pic>
      <p:pic>
        <p:nvPicPr>
          <p:cNvPr id="10" name="Picture 9">
            <a:extLst>
              <a:ext uri="{FF2B5EF4-FFF2-40B4-BE49-F238E27FC236}">
                <a16:creationId xmlns:a16="http://schemas.microsoft.com/office/drawing/2014/main" id="{D9971747-E163-7FDD-C686-374F91F346E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14362" y="809016"/>
            <a:ext cx="3359455" cy="2619984"/>
          </a:xfrm>
          <a:prstGeom prst="rect">
            <a:avLst/>
          </a:prstGeom>
        </p:spPr>
      </p:pic>
      <p:sp>
        <p:nvSpPr>
          <p:cNvPr id="30" name="TextBox 29">
            <a:extLst>
              <a:ext uri="{FF2B5EF4-FFF2-40B4-BE49-F238E27FC236}">
                <a16:creationId xmlns:a16="http://schemas.microsoft.com/office/drawing/2014/main" id="{83DFBD8F-B558-5603-8D85-AB65129A9DC4}"/>
              </a:ext>
            </a:extLst>
          </p:cNvPr>
          <p:cNvSpPr txBox="1"/>
          <p:nvPr/>
        </p:nvSpPr>
        <p:spPr>
          <a:xfrm>
            <a:off x="201285" y="305068"/>
            <a:ext cx="11497067" cy="523220"/>
          </a:xfrm>
          <a:prstGeom prst="rect">
            <a:avLst/>
          </a:prstGeom>
          <a:noFill/>
        </p:spPr>
        <p:txBody>
          <a:bodyPr wrap="square" rtlCol="0">
            <a:spAutoFit/>
          </a:bodyPr>
          <a:lstStyle/>
          <a:p>
            <a:r>
              <a:rPr lang="en-GB" sz="2800" dirty="0"/>
              <a:t>Using a stainless plate to distinguish K </a:t>
            </a:r>
            <a:r>
              <a:rPr lang="en-GB" sz="3200" baseline="-25000" dirty="0"/>
              <a:t>Mechanica</a:t>
            </a:r>
            <a:r>
              <a:rPr lang="en-GB" sz="2800" baseline="-25000" dirty="0"/>
              <a:t>l</a:t>
            </a:r>
            <a:r>
              <a:rPr lang="en-GB" sz="2800" dirty="0"/>
              <a:t> from K</a:t>
            </a:r>
            <a:r>
              <a:rPr lang="en-GB" sz="3200" baseline="-25000" dirty="0"/>
              <a:t>EM</a:t>
            </a:r>
          </a:p>
        </p:txBody>
      </p:sp>
      <p:pic>
        <p:nvPicPr>
          <p:cNvPr id="31" name="Picture 30">
            <a:extLst>
              <a:ext uri="{FF2B5EF4-FFF2-40B4-BE49-F238E27FC236}">
                <a16:creationId xmlns:a16="http://schemas.microsoft.com/office/drawing/2014/main" id="{D8C3D256-52CD-A902-9FE3-84FD8AEF591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87444" y="1491291"/>
            <a:ext cx="1219324" cy="280186"/>
          </a:xfrm>
          <a:prstGeom prst="rect">
            <a:avLst/>
          </a:prstGeom>
        </p:spPr>
      </p:pic>
      <p:sp>
        <p:nvSpPr>
          <p:cNvPr id="34" name="TextBox 33">
            <a:extLst>
              <a:ext uri="{FF2B5EF4-FFF2-40B4-BE49-F238E27FC236}">
                <a16:creationId xmlns:a16="http://schemas.microsoft.com/office/drawing/2014/main" id="{FBFB27AD-81B2-B389-045F-BF8BDED8C3B0}"/>
              </a:ext>
            </a:extLst>
          </p:cNvPr>
          <p:cNvSpPr txBox="1"/>
          <p:nvPr/>
        </p:nvSpPr>
        <p:spPr>
          <a:xfrm>
            <a:off x="5891284" y="5292667"/>
            <a:ext cx="2208663" cy="400110"/>
          </a:xfrm>
          <a:prstGeom prst="rect">
            <a:avLst/>
          </a:prstGeom>
          <a:solidFill>
            <a:schemeClr val="bg1"/>
          </a:solidFill>
        </p:spPr>
        <p:txBody>
          <a:bodyPr wrap="square" rtlCol="0">
            <a:spAutoFit/>
          </a:bodyPr>
          <a:lstStyle/>
          <a:p>
            <a:pPr algn="ctr"/>
            <a:r>
              <a:rPr lang="en-GB" sz="1000" dirty="0"/>
              <a:t>K</a:t>
            </a:r>
            <a:r>
              <a:rPr lang="en-GB" sz="1000" baseline="-25000" dirty="0"/>
              <a:t>ML</a:t>
            </a:r>
            <a:r>
              <a:rPr lang="en-GB" sz="1000" dirty="0"/>
              <a:t> = Estimated </a:t>
            </a:r>
            <a:r>
              <a:rPr lang="en-GB" sz="1000" b="1" dirty="0"/>
              <a:t>M</a:t>
            </a:r>
            <a:r>
              <a:rPr lang="en-GB" sz="1000" dirty="0"/>
              <a:t>echanical Force </a:t>
            </a:r>
          </a:p>
          <a:p>
            <a:pPr algn="ctr"/>
            <a:r>
              <a:rPr lang="en-GB" sz="1000" dirty="0"/>
              <a:t>due to </a:t>
            </a:r>
            <a:r>
              <a:rPr lang="en-GB" sz="1000" b="1" dirty="0"/>
              <a:t>L</a:t>
            </a:r>
            <a:r>
              <a:rPr lang="en-GB" sz="1000" dirty="0"/>
              <a:t>ongitudinal Repulsion</a:t>
            </a:r>
          </a:p>
        </p:txBody>
      </p:sp>
      <p:pic>
        <p:nvPicPr>
          <p:cNvPr id="36" name="Picture 35">
            <a:extLst>
              <a:ext uri="{FF2B5EF4-FFF2-40B4-BE49-F238E27FC236}">
                <a16:creationId xmlns:a16="http://schemas.microsoft.com/office/drawing/2014/main" id="{73BAE903-2F8B-893D-84F0-7DCA856FB39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8236" y="1279905"/>
            <a:ext cx="4302958" cy="1798320"/>
          </a:xfrm>
          <a:prstGeom prst="rect">
            <a:avLst/>
          </a:prstGeom>
        </p:spPr>
      </p:pic>
      <p:sp>
        <p:nvSpPr>
          <p:cNvPr id="37" name="TextBox 36">
            <a:extLst>
              <a:ext uri="{FF2B5EF4-FFF2-40B4-BE49-F238E27FC236}">
                <a16:creationId xmlns:a16="http://schemas.microsoft.com/office/drawing/2014/main" id="{59C28056-B81A-2272-4581-A2A7937B585F}"/>
              </a:ext>
            </a:extLst>
          </p:cNvPr>
          <p:cNvSpPr txBox="1"/>
          <p:nvPr/>
        </p:nvSpPr>
        <p:spPr>
          <a:xfrm>
            <a:off x="118444" y="3240655"/>
            <a:ext cx="5145203" cy="3046988"/>
          </a:xfrm>
          <a:prstGeom prst="rect">
            <a:avLst/>
          </a:prstGeom>
          <a:noFill/>
        </p:spPr>
        <p:txBody>
          <a:bodyPr wrap="square" rtlCol="0">
            <a:spAutoFit/>
          </a:bodyPr>
          <a:lstStyle/>
          <a:p>
            <a:pPr marL="285750" indent="-285750">
              <a:buFont typeface="Arial" panose="020B0604020202020204" pitchFamily="34" charset="0"/>
              <a:buChar char="•"/>
            </a:pPr>
            <a:r>
              <a:rPr lang="en-GB" sz="1200" dirty="0">
                <a:solidFill>
                  <a:srgbClr val="FF0000"/>
                </a:solidFill>
              </a:rPr>
              <a:t>Assume</a:t>
            </a:r>
            <a:r>
              <a:rPr lang="en-GB" sz="1200" dirty="0"/>
              <a:t> that armature receives oppositely directed length dependent mechanical forces from the Galinstan in GA and GB.</a:t>
            </a:r>
          </a:p>
          <a:p>
            <a:pPr marL="285750" indent="-285750">
              <a:buFont typeface="Arial" panose="020B0604020202020204" pitchFamily="34" charset="0"/>
              <a:buChar char="•"/>
            </a:pPr>
            <a:r>
              <a:rPr lang="en-GB" sz="1200" dirty="0">
                <a:solidFill>
                  <a:srgbClr val="FF0000"/>
                </a:solidFill>
              </a:rPr>
              <a:t>Assume</a:t>
            </a:r>
            <a:r>
              <a:rPr lang="en-GB" sz="1200" dirty="0"/>
              <a:t> that insertion of a Stainless-Steel barrier does not affect the current streamlines as long as it is more than 4 mm from an end electrode or the armature.</a:t>
            </a:r>
          </a:p>
          <a:p>
            <a:pPr marL="285750" indent="-285750">
              <a:buFont typeface="Arial" panose="020B0604020202020204" pitchFamily="34" charset="0"/>
              <a:buChar char="•"/>
            </a:pPr>
            <a:r>
              <a:rPr lang="en-GB" sz="1200" dirty="0">
                <a:solidFill>
                  <a:srgbClr val="FF0000"/>
                </a:solidFill>
              </a:rPr>
              <a:t>Assume</a:t>
            </a:r>
            <a:r>
              <a:rPr lang="en-GB" sz="1200" dirty="0"/>
              <a:t> that the stiffness of the barrier reduces the mechanical armature force to be related to only the </a:t>
            </a:r>
            <a:r>
              <a:rPr lang="en-GB" sz="1200" b="1" dirty="0"/>
              <a:t>Modified</a:t>
            </a:r>
            <a:r>
              <a:rPr lang="en-GB" sz="1200" dirty="0"/>
              <a:t> length LR instead of GA or GB.</a:t>
            </a:r>
          </a:p>
          <a:p>
            <a:endParaRPr lang="en-GB" sz="1200" dirty="0"/>
          </a:p>
          <a:p>
            <a:pPr marL="285750" indent="-285750">
              <a:buFont typeface="Arial" panose="020B0604020202020204" pitchFamily="34" charset="0"/>
              <a:buChar char="•"/>
            </a:pPr>
            <a:r>
              <a:rPr lang="en-GB" sz="1200" dirty="0"/>
              <a:t>Then when |LR|&gt;15mm, the barrier makes no difference.</a:t>
            </a:r>
          </a:p>
          <a:p>
            <a:pPr marL="285750" indent="-285750">
              <a:buFont typeface="Arial" panose="020B0604020202020204" pitchFamily="34" charset="0"/>
              <a:buChar char="•"/>
            </a:pPr>
            <a:r>
              <a:rPr lang="en-GB" sz="1200" dirty="0"/>
              <a:t>However, as the barrier is moved toward the armature, (|LR|&lt;15mm) there is progressively less mechanical force applied from that side.</a:t>
            </a:r>
          </a:p>
          <a:p>
            <a:pPr marL="285750" indent="-285750">
              <a:buFont typeface="Arial" panose="020B0604020202020204" pitchFamily="34" charset="0"/>
              <a:buChar char="•"/>
            </a:pPr>
            <a:r>
              <a:rPr lang="en-GB" sz="1200" dirty="0"/>
              <a:t>An extrapolation of the data to LR = 0 mm, yields an estimate of the maximum </a:t>
            </a:r>
            <a:r>
              <a:rPr lang="en-GB" sz="1200" b="1" dirty="0"/>
              <a:t>M</a:t>
            </a:r>
            <a:r>
              <a:rPr lang="en-GB" sz="1200" dirty="0"/>
              <a:t>echanical column expansion force due to </a:t>
            </a:r>
            <a:r>
              <a:rPr lang="en-GB" sz="1200" b="1" dirty="0"/>
              <a:t>L</a:t>
            </a:r>
            <a:r>
              <a:rPr lang="en-GB" sz="1200" dirty="0"/>
              <a:t>ongitudinal repulsion which was produced by that side of the trough prior to intervention with the barrier to be K</a:t>
            </a:r>
            <a:r>
              <a:rPr lang="en-GB" sz="1200" baseline="-25000" dirty="0"/>
              <a:t>ML</a:t>
            </a:r>
            <a:r>
              <a:rPr lang="en-GB" sz="1200" dirty="0"/>
              <a:t> = ±0.104. </a:t>
            </a:r>
          </a:p>
        </p:txBody>
      </p:sp>
      <p:sp>
        <p:nvSpPr>
          <p:cNvPr id="38" name="TextBox 37">
            <a:extLst>
              <a:ext uri="{FF2B5EF4-FFF2-40B4-BE49-F238E27FC236}">
                <a16:creationId xmlns:a16="http://schemas.microsoft.com/office/drawing/2014/main" id="{FF910D7E-0EE8-1561-7810-480CBBB9F3D4}"/>
              </a:ext>
            </a:extLst>
          </p:cNvPr>
          <p:cNvSpPr txBox="1"/>
          <p:nvPr/>
        </p:nvSpPr>
        <p:spPr>
          <a:xfrm>
            <a:off x="8066864" y="685905"/>
            <a:ext cx="341760" cy="246221"/>
          </a:xfrm>
          <a:prstGeom prst="rect">
            <a:avLst/>
          </a:prstGeom>
          <a:noFill/>
        </p:spPr>
        <p:txBody>
          <a:bodyPr wrap="none" rtlCol="0">
            <a:spAutoFit/>
          </a:bodyPr>
          <a:lstStyle/>
          <a:p>
            <a:r>
              <a:rPr lang="en-GB" sz="1000" dirty="0"/>
              <a:t>(a)</a:t>
            </a:r>
          </a:p>
        </p:txBody>
      </p:sp>
      <p:sp>
        <p:nvSpPr>
          <p:cNvPr id="39" name="TextBox 38">
            <a:extLst>
              <a:ext uri="{FF2B5EF4-FFF2-40B4-BE49-F238E27FC236}">
                <a16:creationId xmlns:a16="http://schemas.microsoft.com/office/drawing/2014/main" id="{3E6BA49B-12AD-AB0F-2184-9A12DC29032C}"/>
              </a:ext>
            </a:extLst>
          </p:cNvPr>
          <p:cNvSpPr txBox="1"/>
          <p:nvPr/>
        </p:nvSpPr>
        <p:spPr>
          <a:xfrm>
            <a:off x="8066864" y="3588978"/>
            <a:ext cx="341760" cy="246221"/>
          </a:xfrm>
          <a:prstGeom prst="rect">
            <a:avLst/>
          </a:prstGeom>
          <a:noFill/>
        </p:spPr>
        <p:txBody>
          <a:bodyPr wrap="none" rtlCol="0">
            <a:spAutoFit/>
          </a:bodyPr>
          <a:lstStyle/>
          <a:p>
            <a:r>
              <a:rPr lang="en-GB" sz="1000" dirty="0"/>
              <a:t>(b)</a:t>
            </a:r>
          </a:p>
        </p:txBody>
      </p:sp>
      <p:pic>
        <p:nvPicPr>
          <p:cNvPr id="51" name="Picture 50" descr="A graph of different types of electrical signals&#10;&#10;Description automatically generated with medium confidence">
            <a:extLst>
              <a:ext uri="{FF2B5EF4-FFF2-40B4-BE49-F238E27FC236}">
                <a16:creationId xmlns:a16="http://schemas.microsoft.com/office/drawing/2014/main" id="{F9062034-0F24-8770-4F44-B64F4E5F2D93}"/>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325134" y="3365068"/>
            <a:ext cx="3929204" cy="3006770"/>
          </a:xfrm>
          <a:prstGeom prst="rect">
            <a:avLst/>
          </a:prstGeom>
        </p:spPr>
      </p:pic>
      <p:sp>
        <p:nvSpPr>
          <p:cNvPr id="41" name="TextBox 40">
            <a:extLst>
              <a:ext uri="{FF2B5EF4-FFF2-40B4-BE49-F238E27FC236}">
                <a16:creationId xmlns:a16="http://schemas.microsoft.com/office/drawing/2014/main" id="{B3888714-2ACE-EC2F-F07C-97229017DE1F}"/>
              </a:ext>
            </a:extLst>
          </p:cNvPr>
          <p:cNvSpPr txBox="1"/>
          <p:nvPr/>
        </p:nvSpPr>
        <p:spPr>
          <a:xfrm>
            <a:off x="11529706" y="3438809"/>
            <a:ext cx="341760" cy="246221"/>
          </a:xfrm>
          <a:prstGeom prst="rect">
            <a:avLst/>
          </a:prstGeom>
          <a:noFill/>
        </p:spPr>
        <p:txBody>
          <a:bodyPr wrap="none" rtlCol="0">
            <a:spAutoFit/>
          </a:bodyPr>
          <a:lstStyle/>
          <a:p>
            <a:r>
              <a:rPr lang="en-GB" sz="1000" dirty="0"/>
              <a:t>(d)</a:t>
            </a:r>
          </a:p>
        </p:txBody>
      </p:sp>
      <p:pic>
        <p:nvPicPr>
          <p:cNvPr id="5" name="Picture 4">
            <a:extLst>
              <a:ext uri="{FF2B5EF4-FFF2-40B4-BE49-F238E27FC236}">
                <a16:creationId xmlns:a16="http://schemas.microsoft.com/office/drawing/2014/main" id="{626B22C9-8BEA-C09C-9A17-B0435F99EAD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474978" y="836833"/>
            <a:ext cx="3359454" cy="2612015"/>
          </a:xfrm>
          <a:prstGeom prst="rect">
            <a:avLst/>
          </a:prstGeom>
        </p:spPr>
      </p:pic>
      <p:cxnSp>
        <p:nvCxnSpPr>
          <p:cNvPr id="54" name="Straight Arrow Connector 53">
            <a:extLst>
              <a:ext uri="{FF2B5EF4-FFF2-40B4-BE49-F238E27FC236}">
                <a16:creationId xmlns:a16="http://schemas.microsoft.com/office/drawing/2014/main" id="{18A892A8-1C0D-D98A-EC6C-C12005CF82E2}"/>
              </a:ext>
            </a:extLst>
          </p:cNvPr>
          <p:cNvCxnSpPr>
            <a:cxnSpLocks/>
          </p:cNvCxnSpPr>
          <p:nvPr/>
        </p:nvCxnSpPr>
        <p:spPr>
          <a:xfrm>
            <a:off x="7472149" y="3309582"/>
            <a:ext cx="0" cy="37544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57" name="Straight Arrow Connector 56">
            <a:extLst>
              <a:ext uri="{FF2B5EF4-FFF2-40B4-BE49-F238E27FC236}">
                <a16:creationId xmlns:a16="http://schemas.microsoft.com/office/drawing/2014/main" id="{A5068709-2025-24D2-775F-25429D0746B7}"/>
              </a:ext>
            </a:extLst>
          </p:cNvPr>
          <p:cNvCxnSpPr>
            <a:cxnSpLocks/>
          </p:cNvCxnSpPr>
          <p:nvPr/>
        </p:nvCxnSpPr>
        <p:spPr>
          <a:xfrm flipV="1">
            <a:off x="8408624" y="3240655"/>
            <a:ext cx="537483" cy="59454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60" name="Straight Arrow Connector 59">
            <a:extLst>
              <a:ext uri="{FF2B5EF4-FFF2-40B4-BE49-F238E27FC236}">
                <a16:creationId xmlns:a16="http://schemas.microsoft.com/office/drawing/2014/main" id="{48967195-CE16-B264-F08C-4867193EF2DE}"/>
              </a:ext>
            </a:extLst>
          </p:cNvPr>
          <p:cNvCxnSpPr>
            <a:cxnSpLocks/>
          </p:cNvCxnSpPr>
          <p:nvPr/>
        </p:nvCxnSpPr>
        <p:spPr>
          <a:xfrm>
            <a:off x="10916157" y="3309582"/>
            <a:ext cx="0" cy="34320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49" name="TextBox 48">
            <a:extLst>
              <a:ext uri="{FF2B5EF4-FFF2-40B4-BE49-F238E27FC236}">
                <a16:creationId xmlns:a16="http://schemas.microsoft.com/office/drawing/2014/main" id="{9E31AFAE-68EE-47C5-B681-74253E8D7BF3}"/>
              </a:ext>
            </a:extLst>
          </p:cNvPr>
          <p:cNvSpPr txBox="1"/>
          <p:nvPr/>
        </p:nvSpPr>
        <p:spPr>
          <a:xfrm>
            <a:off x="10015216" y="1553667"/>
            <a:ext cx="1103187" cy="276999"/>
          </a:xfrm>
          <a:prstGeom prst="rect">
            <a:avLst/>
          </a:prstGeom>
          <a:solidFill>
            <a:schemeClr val="bg1"/>
          </a:solidFill>
        </p:spPr>
        <p:txBody>
          <a:bodyPr wrap="none" rtlCol="0">
            <a:spAutoFit/>
          </a:bodyPr>
          <a:lstStyle/>
          <a:p>
            <a:r>
              <a:rPr lang="en-GB" sz="1200" dirty="0"/>
              <a:t>K</a:t>
            </a:r>
            <a:r>
              <a:rPr lang="en-GB" sz="1200" baseline="-25000" dirty="0"/>
              <a:t>EM</a:t>
            </a:r>
            <a:r>
              <a:rPr lang="en-GB" sz="1200" dirty="0"/>
              <a:t> = K - K</a:t>
            </a:r>
            <a:r>
              <a:rPr lang="en-GB" sz="1200" baseline="-25000" dirty="0"/>
              <a:t>ML</a:t>
            </a:r>
          </a:p>
        </p:txBody>
      </p:sp>
      <p:sp>
        <p:nvSpPr>
          <p:cNvPr id="52" name="TextBox 51">
            <a:extLst>
              <a:ext uri="{FF2B5EF4-FFF2-40B4-BE49-F238E27FC236}">
                <a16:creationId xmlns:a16="http://schemas.microsoft.com/office/drawing/2014/main" id="{134D13DE-D560-AF86-E1E0-54A76AA615AF}"/>
              </a:ext>
            </a:extLst>
          </p:cNvPr>
          <p:cNvSpPr txBox="1"/>
          <p:nvPr/>
        </p:nvSpPr>
        <p:spPr>
          <a:xfrm>
            <a:off x="10186068" y="1918290"/>
            <a:ext cx="1343638" cy="400110"/>
          </a:xfrm>
          <a:prstGeom prst="rect">
            <a:avLst/>
          </a:prstGeom>
          <a:solidFill>
            <a:schemeClr val="bg1"/>
          </a:solidFill>
        </p:spPr>
        <p:txBody>
          <a:bodyPr wrap="none" rtlCol="0">
            <a:spAutoFit/>
          </a:bodyPr>
          <a:lstStyle/>
          <a:p>
            <a:pPr algn="ctr"/>
            <a:r>
              <a:rPr lang="en-GB" sz="1000" dirty="0"/>
              <a:t>(note K</a:t>
            </a:r>
            <a:r>
              <a:rPr lang="en-GB" sz="1000" baseline="-25000" dirty="0"/>
              <a:t>EM</a:t>
            </a:r>
            <a:r>
              <a:rPr lang="en-GB" sz="1000" dirty="0"/>
              <a:t> and K</a:t>
            </a:r>
            <a:r>
              <a:rPr lang="en-GB" sz="1000" baseline="-25000" dirty="0"/>
              <a:t>ML</a:t>
            </a:r>
            <a:r>
              <a:rPr lang="en-GB" sz="1000" dirty="0"/>
              <a:t> in</a:t>
            </a:r>
          </a:p>
          <a:p>
            <a:pPr algn="ctr"/>
            <a:r>
              <a:rPr lang="en-GB" sz="1000" dirty="0"/>
              <a:t> opposite directions)</a:t>
            </a:r>
          </a:p>
        </p:txBody>
      </p:sp>
      <p:sp>
        <p:nvSpPr>
          <p:cNvPr id="40" name="TextBox 39">
            <a:extLst>
              <a:ext uri="{FF2B5EF4-FFF2-40B4-BE49-F238E27FC236}">
                <a16:creationId xmlns:a16="http://schemas.microsoft.com/office/drawing/2014/main" id="{2F74A690-D7DB-9B3D-B190-641BC58222A3}"/>
              </a:ext>
            </a:extLst>
          </p:cNvPr>
          <p:cNvSpPr txBox="1"/>
          <p:nvPr/>
        </p:nvSpPr>
        <p:spPr>
          <a:xfrm>
            <a:off x="11516058" y="686969"/>
            <a:ext cx="335348" cy="246221"/>
          </a:xfrm>
          <a:prstGeom prst="rect">
            <a:avLst/>
          </a:prstGeom>
          <a:noFill/>
        </p:spPr>
        <p:txBody>
          <a:bodyPr wrap="none" rtlCol="0">
            <a:spAutoFit/>
          </a:bodyPr>
          <a:lstStyle/>
          <a:p>
            <a:r>
              <a:rPr lang="en-GB" sz="1000" dirty="0"/>
              <a:t>(c)</a:t>
            </a:r>
          </a:p>
        </p:txBody>
      </p:sp>
      <p:cxnSp>
        <p:nvCxnSpPr>
          <p:cNvPr id="63" name="Straight Connector 62">
            <a:extLst>
              <a:ext uri="{FF2B5EF4-FFF2-40B4-BE49-F238E27FC236}">
                <a16:creationId xmlns:a16="http://schemas.microsoft.com/office/drawing/2014/main" id="{01F76727-A7F2-CC7D-733B-BFACF6B4A319}"/>
              </a:ext>
            </a:extLst>
          </p:cNvPr>
          <p:cNvCxnSpPr>
            <a:cxnSpLocks/>
          </p:cNvCxnSpPr>
          <p:nvPr/>
        </p:nvCxnSpPr>
        <p:spPr>
          <a:xfrm>
            <a:off x="8287517" y="6308966"/>
            <a:ext cx="3563889" cy="0"/>
          </a:xfrm>
          <a:prstGeom prst="line">
            <a:avLst/>
          </a:prstGeom>
          <a:ln w="15875">
            <a:solidFill>
              <a:schemeClr val="tx1"/>
            </a:solidFill>
          </a:ln>
        </p:spPr>
        <p:style>
          <a:lnRef idx="2">
            <a:schemeClr val="accent1"/>
          </a:lnRef>
          <a:fillRef idx="0">
            <a:schemeClr val="accent1"/>
          </a:fillRef>
          <a:effectRef idx="1">
            <a:schemeClr val="accent1"/>
          </a:effectRef>
          <a:fontRef idx="minor">
            <a:schemeClr val="tx1"/>
          </a:fontRef>
        </p:style>
      </p:cxnSp>
      <p:sp>
        <p:nvSpPr>
          <p:cNvPr id="2" name="TextBox 1">
            <a:extLst>
              <a:ext uri="{FF2B5EF4-FFF2-40B4-BE49-F238E27FC236}">
                <a16:creationId xmlns:a16="http://schemas.microsoft.com/office/drawing/2014/main" id="{83880F2E-44A0-8AEF-7752-DC6420668A1A}"/>
              </a:ext>
            </a:extLst>
          </p:cNvPr>
          <p:cNvSpPr txBox="1"/>
          <p:nvPr/>
        </p:nvSpPr>
        <p:spPr>
          <a:xfrm>
            <a:off x="5533873" y="6058638"/>
            <a:ext cx="2297424" cy="253916"/>
          </a:xfrm>
          <a:prstGeom prst="rect">
            <a:avLst/>
          </a:prstGeom>
          <a:noFill/>
        </p:spPr>
        <p:txBody>
          <a:bodyPr wrap="none" rtlCol="0">
            <a:spAutoFit/>
          </a:bodyPr>
          <a:lstStyle/>
          <a:p>
            <a:r>
              <a:rPr lang="en-GB" sz="1050" dirty="0"/>
              <a:t>Figures from [8] arXiv:2504.08749  </a:t>
            </a:r>
          </a:p>
        </p:txBody>
      </p:sp>
    </p:spTree>
    <p:extLst>
      <p:ext uri="{BB962C8B-B14F-4D97-AF65-F5344CB8AC3E}">
        <p14:creationId xmlns:p14="http://schemas.microsoft.com/office/powerpoint/2010/main" val="28332399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CF759B4-13FF-6CC4-574D-ADA3322C19E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12545" y="902168"/>
            <a:ext cx="5347359" cy="5375803"/>
          </a:xfrm>
          <a:prstGeom prst="rect">
            <a:avLst/>
          </a:prstGeom>
        </p:spPr>
      </p:pic>
      <p:pic>
        <p:nvPicPr>
          <p:cNvPr id="2" name="Picture 1">
            <a:extLst>
              <a:ext uri="{FF2B5EF4-FFF2-40B4-BE49-F238E27FC236}">
                <a16:creationId xmlns:a16="http://schemas.microsoft.com/office/drawing/2014/main" id="{8626F41A-A5E1-AC98-5602-6CF158C255D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71166" y="955484"/>
            <a:ext cx="3069882" cy="2674278"/>
          </a:xfrm>
          <a:prstGeom prst="rect">
            <a:avLst/>
          </a:prstGeom>
        </p:spPr>
      </p:pic>
      <p:sp>
        <p:nvSpPr>
          <p:cNvPr id="3" name="TextBox 2">
            <a:extLst>
              <a:ext uri="{FF2B5EF4-FFF2-40B4-BE49-F238E27FC236}">
                <a16:creationId xmlns:a16="http://schemas.microsoft.com/office/drawing/2014/main" id="{8F50EC97-DFE1-C1C5-D73E-CC8A46DFF540}"/>
              </a:ext>
            </a:extLst>
          </p:cNvPr>
          <p:cNvSpPr txBox="1"/>
          <p:nvPr/>
        </p:nvSpPr>
        <p:spPr>
          <a:xfrm>
            <a:off x="484495" y="353015"/>
            <a:ext cx="9603911" cy="523220"/>
          </a:xfrm>
          <a:prstGeom prst="rect">
            <a:avLst/>
          </a:prstGeom>
          <a:noFill/>
        </p:spPr>
        <p:txBody>
          <a:bodyPr wrap="none" rtlCol="0">
            <a:spAutoFit/>
          </a:bodyPr>
          <a:lstStyle/>
          <a:p>
            <a:r>
              <a:rPr lang="en-GB" sz="2800" dirty="0"/>
              <a:t>Further evidence of opposing EM and net mechanical force</a:t>
            </a:r>
          </a:p>
        </p:txBody>
      </p:sp>
      <p:sp>
        <p:nvSpPr>
          <p:cNvPr id="10" name="TextBox 9">
            <a:extLst>
              <a:ext uri="{FF2B5EF4-FFF2-40B4-BE49-F238E27FC236}">
                <a16:creationId xmlns:a16="http://schemas.microsoft.com/office/drawing/2014/main" id="{4A35555E-D254-FF86-6067-15B68001D2E9}"/>
              </a:ext>
            </a:extLst>
          </p:cNvPr>
          <p:cNvSpPr txBox="1"/>
          <p:nvPr/>
        </p:nvSpPr>
        <p:spPr>
          <a:xfrm>
            <a:off x="211539" y="3626346"/>
            <a:ext cx="6571397" cy="3231654"/>
          </a:xfrm>
          <a:prstGeom prst="rect">
            <a:avLst/>
          </a:prstGeom>
          <a:noFill/>
        </p:spPr>
        <p:txBody>
          <a:bodyPr wrap="square" rtlCol="0">
            <a:spAutoFit/>
          </a:bodyPr>
          <a:lstStyle/>
          <a:p>
            <a:pPr marL="285750" indent="-285750">
              <a:buFont typeface="Arial" panose="020B0604020202020204" pitchFamily="34" charset="0"/>
              <a:buChar char="•"/>
            </a:pPr>
            <a:r>
              <a:rPr lang="en-GB" sz="1200" dirty="0"/>
              <a:t>The zero crossing at GA = GB = 30 is likely to be due to zero EM and mechanical forces</a:t>
            </a:r>
          </a:p>
          <a:p>
            <a:pPr marL="285750" indent="-285750">
              <a:buFont typeface="Arial" panose="020B0604020202020204" pitchFamily="34" charset="0"/>
              <a:buChar char="•"/>
            </a:pPr>
            <a:r>
              <a:rPr lang="en-GB" sz="1200" dirty="0"/>
              <a:t>However, the two zero crossings at GA ~ GB ~ 11 may be due to opposing EM and mechanical forces</a:t>
            </a:r>
          </a:p>
          <a:p>
            <a:pPr marL="285750" indent="-285750">
              <a:buFont typeface="Arial" panose="020B0604020202020204" pitchFamily="34" charset="0"/>
              <a:buChar char="•"/>
            </a:pPr>
            <a:r>
              <a:rPr lang="en-GB" sz="1200" dirty="0"/>
              <a:t>These two points in the Phase 6 experiments were more closely analysed for each of the 12 current pulses.</a:t>
            </a:r>
          </a:p>
          <a:p>
            <a:pPr marL="285750" indent="-285750">
              <a:buFont typeface="Arial" panose="020B0604020202020204" pitchFamily="34" charset="0"/>
              <a:buChar char="•"/>
            </a:pPr>
            <a:r>
              <a:rPr lang="en-GB" sz="1200" dirty="0"/>
              <a:t>The expected signature difference between an EM force and a mechanical force is the time between the start of the current pulse and the onset of the force. </a:t>
            </a:r>
          </a:p>
          <a:p>
            <a:pPr marL="285750" indent="-285750">
              <a:buFont typeface="Arial" panose="020B0604020202020204" pitchFamily="34" charset="0"/>
              <a:buChar char="•"/>
            </a:pPr>
            <a:r>
              <a:rPr lang="en-GB" sz="1200" dirty="0"/>
              <a:t>The EM force is expected to start as soon as the current switches on. </a:t>
            </a:r>
          </a:p>
          <a:p>
            <a:pPr marL="285750" indent="-285750">
              <a:buFont typeface="Arial" panose="020B0604020202020204" pitchFamily="34" charset="0"/>
              <a:buChar char="•"/>
            </a:pPr>
            <a:r>
              <a:rPr lang="en-GB" sz="1200" dirty="0"/>
              <a:t>However, the mechanical forces are known to take time to develop and thus might only reveal themselves after a time delay.</a:t>
            </a:r>
          </a:p>
          <a:p>
            <a:pPr marL="285750" indent="-285750">
              <a:buFont typeface="Arial" panose="020B0604020202020204" pitchFamily="34" charset="0"/>
              <a:buChar char="•"/>
            </a:pPr>
            <a:r>
              <a:rPr lang="en-GB" sz="1200" dirty="0"/>
              <a:t>For these 2 locations, at current onset there is always an initial force, assumed to be direct EM force and the net measured force reverses in sign 1- 1.5 seconds later.</a:t>
            </a:r>
          </a:p>
          <a:p>
            <a:pPr marL="285750" indent="-285750">
              <a:buFont typeface="Arial" panose="020B0604020202020204" pitchFamily="34" charset="0"/>
              <a:buChar char="•"/>
            </a:pPr>
            <a:r>
              <a:rPr lang="en-GB" sz="1200" dirty="0"/>
              <a:t>The steady force is likely to be the sum of EM and opposed net mechanical force.</a:t>
            </a:r>
          </a:p>
          <a:p>
            <a:pPr marL="285750" indent="-285750">
              <a:buFont typeface="Arial" panose="020B0604020202020204" pitchFamily="34" charset="0"/>
              <a:buChar char="•"/>
            </a:pPr>
            <a:r>
              <a:rPr lang="en-GB" sz="1200" dirty="0"/>
              <a:t>The directions of the EM and mechanical forces agree with previous findings</a:t>
            </a:r>
          </a:p>
          <a:p>
            <a:pPr marL="285750" indent="-285750">
              <a:buFont typeface="Arial" panose="020B0604020202020204" pitchFamily="34" charset="0"/>
              <a:buChar char="•"/>
            </a:pPr>
            <a:endParaRPr lang="en-GB" sz="1200" dirty="0"/>
          </a:p>
          <a:p>
            <a:pPr marL="285750" indent="-285750">
              <a:buFont typeface="Arial" panose="020B0604020202020204" pitchFamily="34" charset="0"/>
              <a:buChar char="•"/>
            </a:pPr>
            <a:endParaRPr lang="en-GB" sz="1200" dirty="0"/>
          </a:p>
          <a:p>
            <a:pPr marL="285750" indent="-285750">
              <a:buFont typeface="Arial" panose="020B0604020202020204" pitchFamily="34" charset="0"/>
              <a:buChar char="•"/>
            </a:pPr>
            <a:endParaRPr lang="en-GB" sz="1200" dirty="0"/>
          </a:p>
        </p:txBody>
      </p:sp>
      <p:sp>
        <p:nvSpPr>
          <p:cNvPr id="11" name="Oval 10">
            <a:extLst>
              <a:ext uri="{FF2B5EF4-FFF2-40B4-BE49-F238E27FC236}">
                <a16:creationId xmlns:a16="http://schemas.microsoft.com/office/drawing/2014/main" id="{AF274C7C-38D3-4EC3-D77D-B7DE346AA5AE}"/>
              </a:ext>
            </a:extLst>
          </p:cNvPr>
          <p:cNvSpPr/>
          <p:nvPr/>
        </p:nvSpPr>
        <p:spPr>
          <a:xfrm>
            <a:off x="2415108" y="2257431"/>
            <a:ext cx="197892" cy="225188"/>
          </a:xfrm>
          <a:prstGeom prst="ellipse">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Picture 11">
            <a:extLst>
              <a:ext uri="{FF2B5EF4-FFF2-40B4-BE49-F238E27FC236}">
                <a16:creationId xmlns:a16="http://schemas.microsoft.com/office/drawing/2014/main" id="{E95D86E4-80BC-78AF-9F0D-CC13FDCE1B8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23260" y="2076612"/>
            <a:ext cx="219475" cy="243861"/>
          </a:xfrm>
          <a:prstGeom prst="rect">
            <a:avLst/>
          </a:prstGeom>
        </p:spPr>
      </p:pic>
      <p:sp>
        <p:nvSpPr>
          <p:cNvPr id="4" name="TextBox 3">
            <a:extLst>
              <a:ext uri="{FF2B5EF4-FFF2-40B4-BE49-F238E27FC236}">
                <a16:creationId xmlns:a16="http://schemas.microsoft.com/office/drawing/2014/main" id="{62D6DD9C-EE65-C927-6C5F-BA04EC073C97}"/>
              </a:ext>
            </a:extLst>
          </p:cNvPr>
          <p:cNvSpPr txBox="1"/>
          <p:nvPr/>
        </p:nvSpPr>
        <p:spPr>
          <a:xfrm>
            <a:off x="4329933" y="3372430"/>
            <a:ext cx="2297424" cy="253916"/>
          </a:xfrm>
          <a:prstGeom prst="rect">
            <a:avLst/>
          </a:prstGeom>
          <a:noFill/>
        </p:spPr>
        <p:txBody>
          <a:bodyPr wrap="none" rtlCol="0">
            <a:spAutoFit/>
          </a:bodyPr>
          <a:lstStyle/>
          <a:p>
            <a:r>
              <a:rPr lang="en-GB" sz="1050" dirty="0"/>
              <a:t>Figures from [8] arXiv:2504.08749  </a:t>
            </a:r>
          </a:p>
        </p:txBody>
      </p:sp>
    </p:spTree>
    <p:extLst>
      <p:ext uri="{BB962C8B-B14F-4D97-AF65-F5344CB8AC3E}">
        <p14:creationId xmlns:p14="http://schemas.microsoft.com/office/powerpoint/2010/main" val="38171660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14C6C539-15C9-0AEE-2E10-888D35DF666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6881" y="4951076"/>
            <a:ext cx="1711102" cy="1282635"/>
          </a:xfrm>
          <a:prstGeom prst="rect">
            <a:avLst/>
          </a:prstGeom>
        </p:spPr>
      </p:pic>
      <p:sp>
        <p:nvSpPr>
          <p:cNvPr id="10" name="TextBox 9">
            <a:extLst>
              <a:ext uri="{FF2B5EF4-FFF2-40B4-BE49-F238E27FC236}">
                <a16:creationId xmlns:a16="http://schemas.microsoft.com/office/drawing/2014/main" id="{6205FE16-9186-5110-6208-95224D403114}"/>
              </a:ext>
            </a:extLst>
          </p:cNvPr>
          <p:cNvSpPr txBox="1"/>
          <p:nvPr/>
        </p:nvSpPr>
        <p:spPr>
          <a:xfrm>
            <a:off x="479862" y="258505"/>
            <a:ext cx="7140096" cy="523220"/>
          </a:xfrm>
          <a:prstGeom prst="rect">
            <a:avLst/>
          </a:prstGeom>
          <a:noFill/>
        </p:spPr>
        <p:txBody>
          <a:bodyPr wrap="none" rtlCol="0">
            <a:spAutoFit/>
          </a:bodyPr>
          <a:lstStyle/>
          <a:p>
            <a:r>
              <a:rPr lang="en-GB" sz="2800" dirty="0"/>
              <a:t>Conclusions from the EM Force Experiment</a:t>
            </a:r>
          </a:p>
        </p:txBody>
      </p:sp>
      <p:sp>
        <p:nvSpPr>
          <p:cNvPr id="11" name="TextBox 10">
            <a:extLst>
              <a:ext uri="{FF2B5EF4-FFF2-40B4-BE49-F238E27FC236}">
                <a16:creationId xmlns:a16="http://schemas.microsoft.com/office/drawing/2014/main" id="{A7263F66-FF3A-9C5D-01E2-73B91D51DF63}"/>
              </a:ext>
            </a:extLst>
          </p:cNvPr>
          <p:cNvSpPr txBox="1"/>
          <p:nvPr/>
        </p:nvSpPr>
        <p:spPr>
          <a:xfrm>
            <a:off x="239974" y="831616"/>
            <a:ext cx="11355346" cy="4293483"/>
          </a:xfrm>
          <a:prstGeom prst="rect">
            <a:avLst/>
          </a:prstGeom>
          <a:noFill/>
        </p:spPr>
        <p:txBody>
          <a:bodyPr wrap="square" rtlCol="0">
            <a:spAutoFit/>
          </a:bodyPr>
          <a:lstStyle/>
          <a:p>
            <a:pPr marL="285750" indent="-285750">
              <a:buFont typeface="Arial" panose="020B0604020202020204" pitchFamily="34" charset="0"/>
              <a:buChar char="•"/>
            </a:pPr>
            <a:r>
              <a:rPr lang="en-GB" sz="1500" dirty="0"/>
              <a:t>Measurement of EM force on a copper armature immersed in liquid metal requires a complex analysis of both the EM and mechanical forces acting on it.</a:t>
            </a:r>
          </a:p>
          <a:p>
            <a:endParaRPr lang="en-GB" sz="1500" dirty="0"/>
          </a:p>
          <a:p>
            <a:pPr marL="285750" indent="-285750">
              <a:buFont typeface="Arial" panose="020B0604020202020204" pitchFamily="34" charset="0"/>
              <a:buChar char="•"/>
            </a:pPr>
            <a:r>
              <a:rPr lang="en-GB" sz="1500" dirty="0"/>
              <a:t>It was however possible with the CRE to estimate the axial mechanical force acting on the armature and thus deduce the existence and approximate magnitude of an axial EM force parallel to the direction of the current.</a:t>
            </a:r>
          </a:p>
          <a:p>
            <a:endParaRPr lang="en-GB" sz="1500" dirty="0"/>
          </a:p>
          <a:p>
            <a:pPr marL="285750" indent="-285750">
              <a:buFont typeface="Arial" panose="020B0604020202020204" pitchFamily="34" charset="0"/>
              <a:buChar char="•"/>
            </a:pPr>
            <a:r>
              <a:rPr lang="en-GB" sz="1500" dirty="0"/>
              <a:t>This is therefore a demonstration of a direct longitudinal EM Force acting on the armature, which is not predicted by the standard Lorentz force.</a:t>
            </a:r>
          </a:p>
          <a:p>
            <a:pPr marL="285750" indent="-285750">
              <a:buFont typeface="Arial" panose="020B0604020202020204" pitchFamily="34" charset="0"/>
              <a:buChar char="•"/>
            </a:pPr>
            <a:endParaRPr lang="en-GB" sz="1500" dirty="0"/>
          </a:p>
          <a:p>
            <a:pPr marL="285750" indent="-285750">
              <a:buFont typeface="Arial" panose="020B0604020202020204" pitchFamily="34" charset="0"/>
              <a:buChar char="•"/>
            </a:pPr>
            <a:r>
              <a:rPr lang="en-GB" sz="1500" dirty="0"/>
              <a:t>The discovery of a length dependent mechanical expansion force in the liquid metal column is also consistent with the existence of a longitudinal EM force.</a:t>
            </a:r>
          </a:p>
          <a:p>
            <a:endParaRPr lang="en-GB" sz="1500" dirty="0"/>
          </a:p>
          <a:p>
            <a:pPr marL="285750" indent="-285750">
              <a:buFont typeface="Arial" panose="020B0604020202020204" pitchFamily="34" charset="0"/>
              <a:buChar char="•"/>
            </a:pPr>
            <a:r>
              <a:rPr lang="en-GB" sz="1500" dirty="0"/>
              <a:t>Although not in common use, there exist historical non-Lorentzian EM force laws, proposed by Ampère, Weber and others, that do contain a longitudinal EM force component, which demand re-inspection as a consequence of these results.</a:t>
            </a:r>
          </a:p>
          <a:p>
            <a:pPr marL="285750" indent="-285750">
              <a:buFont typeface="Arial" panose="020B0604020202020204" pitchFamily="34" charset="0"/>
              <a:buChar char="•"/>
            </a:pPr>
            <a:endParaRPr lang="en-GB" sz="1500" dirty="0"/>
          </a:p>
          <a:p>
            <a:pPr marL="285750" indent="-285750">
              <a:buFont typeface="Arial" panose="020B0604020202020204" pitchFamily="34" charset="0"/>
              <a:buChar char="•"/>
            </a:pPr>
            <a:r>
              <a:rPr lang="en-GB" sz="1500" dirty="0"/>
              <a:t>These discoveries add to the continuing demonstrations of a longitudinal EM force component which will have a significant impact on the modelling and design of many future pulsed power applications.</a:t>
            </a:r>
          </a:p>
          <a:p>
            <a:endParaRPr lang="en-GB" dirty="0"/>
          </a:p>
        </p:txBody>
      </p:sp>
      <p:sp>
        <p:nvSpPr>
          <p:cNvPr id="12" name="TextBox 11">
            <a:extLst>
              <a:ext uri="{FF2B5EF4-FFF2-40B4-BE49-F238E27FC236}">
                <a16:creationId xmlns:a16="http://schemas.microsoft.com/office/drawing/2014/main" id="{09DB3B26-3D98-EA6F-D159-A1B1B2CE3517}"/>
              </a:ext>
            </a:extLst>
          </p:cNvPr>
          <p:cNvSpPr txBox="1"/>
          <p:nvPr/>
        </p:nvSpPr>
        <p:spPr>
          <a:xfrm>
            <a:off x="2407983" y="5329495"/>
            <a:ext cx="8830101" cy="954107"/>
          </a:xfrm>
          <a:prstGeom prst="rect">
            <a:avLst/>
          </a:prstGeom>
          <a:noFill/>
        </p:spPr>
        <p:txBody>
          <a:bodyPr wrap="square" rtlCol="0">
            <a:spAutoFit/>
          </a:bodyPr>
          <a:lstStyle/>
          <a:p>
            <a:r>
              <a:rPr lang="en-GB" sz="1400" dirty="0">
                <a:solidFill>
                  <a:srgbClr val="FF5C32"/>
                </a:solidFill>
              </a:rPr>
              <a:t>With sufficient current density, a Galinstan column has been observed to rupture without significant pinching and remain open circuit due to surface tension.</a:t>
            </a:r>
          </a:p>
          <a:p>
            <a:endParaRPr lang="en-GB" sz="1400" dirty="0">
              <a:solidFill>
                <a:srgbClr val="FF5C32"/>
              </a:solidFill>
            </a:endParaRPr>
          </a:p>
          <a:p>
            <a:r>
              <a:rPr lang="en-GB" sz="1400" dirty="0">
                <a:solidFill>
                  <a:srgbClr val="FF5C32"/>
                </a:solidFill>
              </a:rPr>
              <a:t>What could cause this fissure? The investigations continue…</a:t>
            </a:r>
          </a:p>
        </p:txBody>
      </p:sp>
      <p:cxnSp>
        <p:nvCxnSpPr>
          <p:cNvPr id="3" name="Straight Connector 2">
            <a:extLst>
              <a:ext uri="{FF2B5EF4-FFF2-40B4-BE49-F238E27FC236}">
                <a16:creationId xmlns:a16="http://schemas.microsoft.com/office/drawing/2014/main" id="{83CE945A-5778-E201-60B2-244C80D1B64C}"/>
              </a:ext>
            </a:extLst>
          </p:cNvPr>
          <p:cNvCxnSpPr>
            <a:cxnSpLocks/>
          </p:cNvCxnSpPr>
          <p:nvPr/>
        </p:nvCxnSpPr>
        <p:spPr>
          <a:xfrm>
            <a:off x="115824" y="4846320"/>
            <a:ext cx="11710416" cy="0"/>
          </a:xfrm>
          <a:prstGeom prst="line">
            <a:avLst/>
          </a:prstGeom>
          <a:ln>
            <a:solidFill>
              <a:srgbClr val="FF5C32"/>
            </a:solidFill>
          </a:ln>
        </p:spPr>
        <p:style>
          <a:lnRef idx="2">
            <a:schemeClr val="accent1"/>
          </a:lnRef>
          <a:fillRef idx="0">
            <a:schemeClr val="accent1"/>
          </a:fillRef>
          <a:effectRef idx="1">
            <a:schemeClr val="accent1"/>
          </a:effectRef>
          <a:fontRef idx="minor">
            <a:schemeClr val="tx1"/>
          </a:fontRef>
        </p:style>
      </p:cxnSp>
      <p:sp>
        <p:nvSpPr>
          <p:cNvPr id="2" name="TextBox 1">
            <a:extLst>
              <a:ext uri="{FF2B5EF4-FFF2-40B4-BE49-F238E27FC236}">
                <a16:creationId xmlns:a16="http://schemas.microsoft.com/office/drawing/2014/main" id="{068BAB2D-9B85-9D8C-2017-84CAA5EF6364}"/>
              </a:ext>
            </a:extLst>
          </p:cNvPr>
          <p:cNvSpPr txBox="1"/>
          <p:nvPr/>
        </p:nvSpPr>
        <p:spPr>
          <a:xfrm>
            <a:off x="5236895" y="4960163"/>
            <a:ext cx="3336939" cy="369332"/>
          </a:xfrm>
          <a:prstGeom prst="rect">
            <a:avLst/>
          </a:prstGeom>
          <a:noFill/>
        </p:spPr>
        <p:txBody>
          <a:bodyPr wrap="none" rtlCol="0">
            <a:spAutoFit/>
          </a:bodyPr>
          <a:lstStyle/>
          <a:p>
            <a:r>
              <a:rPr lang="en-GB" dirty="0">
                <a:solidFill>
                  <a:srgbClr val="FF5C32"/>
                </a:solidFill>
                <a:latin typeface="Broadway" panose="04040905080B02020502" pitchFamily="82" charset="0"/>
              </a:rPr>
              <a:t>A Teaser for the Future …</a:t>
            </a:r>
          </a:p>
        </p:txBody>
      </p:sp>
    </p:spTree>
    <p:extLst>
      <p:ext uri="{BB962C8B-B14F-4D97-AF65-F5344CB8AC3E}">
        <p14:creationId xmlns:p14="http://schemas.microsoft.com/office/powerpoint/2010/main" val="8850382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5C21E47-7A36-00B8-2427-58C5732742B6}"/>
              </a:ext>
            </a:extLst>
          </p:cNvPr>
          <p:cNvSpPr txBox="1"/>
          <p:nvPr/>
        </p:nvSpPr>
        <p:spPr>
          <a:xfrm>
            <a:off x="344466" y="325677"/>
            <a:ext cx="8653844" cy="461665"/>
          </a:xfrm>
          <a:prstGeom prst="rect">
            <a:avLst/>
          </a:prstGeom>
          <a:noFill/>
        </p:spPr>
        <p:txBody>
          <a:bodyPr wrap="none" rtlCol="0">
            <a:spAutoFit/>
          </a:bodyPr>
          <a:lstStyle/>
          <a:p>
            <a:r>
              <a:rPr lang="en-GB" sz="2400" dirty="0"/>
              <a:t>Ampère’s Force Law – A candidate Longitudinal EM Force law</a:t>
            </a:r>
          </a:p>
        </p:txBody>
      </p:sp>
      <p:pic>
        <p:nvPicPr>
          <p:cNvPr id="3" name="Picture 2">
            <a:extLst>
              <a:ext uri="{FF2B5EF4-FFF2-40B4-BE49-F238E27FC236}">
                <a16:creationId xmlns:a16="http://schemas.microsoft.com/office/drawing/2014/main" id="{361ADA0B-DC28-482C-9738-C62152D4915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18979" y="1155962"/>
            <a:ext cx="5940061" cy="637546"/>
          </a:xfrm>
          <a:prstGeom prst="rect">
            <a:avLst/>
          </a:prstGeom>
        </p:spPr>
      </p:pic>
      <p:pic>
        <p:nvPicPr>
          <p:cNvPr id="4" name="Picture 3">
            <a:extLst>
              <a:ext uri="{FF2B5EF4-FFF2-40B4-BE49-F238E27FC236}">
                <a16:creationId xmlns:a16="http://schemas.microsoft.com/office/drawing/2014/main" id="{A3186905-C26D-BD62-18EC-D495193796F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7447" y="2420720"/>
            <a:ext cx="3493158" cy="2705557"/>
          </a:xfrm>
          <a:prstGeom prst="rect">
            <a:avLst/>
          </a:prstGeom>
        </p:spPr>
      </p:pic>
      <p:sp>
        <p:nvSpPr>
          <p:cNvPr id="5" name="Text Box 6">
            <a:extLst>
              <a:ext uri="{FF2B5EF4-FFF2-40B4-BE49-F238E27FC236}">
                <a16:creationId xmlns:a16="http://schemas.microsoft.com/office/drawing/2014/main" id="{CF236EBB-C61D-C7D2-C7B9-0C85633D1056}"/>
              </a:ext>
            </a:extLst>
          </p:cNvPr>
          <p:cNvSpPr txBox="1">
            <a:spLocks noChangeArrowheads="1"/>
          </p:cNvSpPr>
          <p:nvPr/>
        </p:nvSpPr>
        <p:spPr bwMode="auto">
          <a:xfrm>
            <a:off x="5532122" y="2138883"/>
            <a:ext cx="6019801" cy="2246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r>
              <a:rPr lang="en-GB" altLang="en-US" sz="1400" dirty="0">
                <a:cs typeface="Estrangelo Edessa" pitchFamily="66" charset="0"/>
              </a:rPr>
              <a:t>“The </a:t>
            </a:r>
            <a:r>
              <a:rPr lang="en-GB" altLang="en-US" sz="1400" dirty="0">
                <a:solidFill>
                  <a:srgbClr val="FF3300"/>
                </a:solidFill>
                <a:cs typeface="Estrangelo Edessa" pitchFamily="66" charset="0"/>
              </a:rPr>
              <a:t>experimental</a:t>
            </a:r>
            <a:r>
              <a:rPr lang="en-GB" altLang="en-US" sz="1400" dirty="0">
                <a:cs typeface="Estrangelo Edessa" pitchFamily="66" charset="0"/>
              </a:rPr>
              <a:t> investigation by which Ampère established the law of mechanical action between electric currents is one of the most brilliant achievements in science. The whole, theory and experiment, seems as if it had leaped, full grown and full armed, from the brain of the ‘Newton of Electricity’. It is perfect in form, and unassailable in accuracy, and it is summed up in a formula from which all the phenomena may be deduced, and which </a:t>
            </a:r>
            <a:r>
              <a:rPr lang="en-GB" altLang="en-US" sz="1400" dirty="0">
                <a:solidFill>
                  <a:srgbClr val="FF0000"/>
                </a:solidFill>
                <a:cs typeface="Estrangelo Edessa" pitchFamily="66" charset="0"/>
              </a:rPr>
              <a:t>must always remain the cardinal formula of electrodynamics</a:t>
            </a:r>
            <a:r>
              <a:rPr lang="en-GB" altLang="en-US" sz="1400" dirty="0">
                <a:cs typeface="Estrangelo Edessa" pitchFamily="66" charset="0"/>
              </a:rPr>
              <a:t>”.</a:t>
            </a:r>
          </a:p>
          <a:p>
            <a:endParaRPr lang="en-GB" altLang="en-US" sz="1400" dirty="0">
              <a:cs typeface="Estrangelo Edessa" pitchFamily="66" charset="0"/>
            </a:endParaRPr>
          </a:p>
          <a:p>
            <a:r>
              <a:rPr lang="en-GB" altLang="en-US" sz="1400" dirty="0">
                <a:cs typeface="Estrangelo Edessa" pitchFamily="66" charset="0"/>
              </a:rPr>
              <a:t>               J.C. Maxwell</a:t>
            </a:r>
          </a:p>
          <a:p>
            <a:r>
              <a:rPr lang="en-GB" altLang="en-US" sz="1400" dirty="0">
                <a:cs typeface="Estrangelo Edessa" pitchFamily="66" charset="0"/>
              </a:rPr>
              <a:t>               A Treatise on Electricity and Magnetism, vol 2  (1873)</a:t>
            </a:r>
          </a:p>
        </p:txBody>
      </p:sp>
      <p:sp>
        <p:nvSpPr>
          <p:cNvPr id="6" name="Rectangle 5">
            <a:extLst>
              <a:ext uri="{FF2B5EF4-FFF2-40B4-BE49-F238E27FC236}">
                <a16:creationId xmlns:a16="http://schemas.microsoft.com/office/drawing/2014/main" id="{50AFC923-6CBA-A5EB-E776-2138EB67502D}"/>
              </a:ext>
            </a:extLst>
          </p:cNvPr>
          <p:cNvSpPr/>
          <p:nvPr/>
        </p:nvSpPr>
        <p:spPr>
          <a:xfrm>
            <a:off x="5532122" y="2165469"/>
            <a:ext cx="6082431" cy="2193599"/>
          </a:xfrm>
          <a:prstGeom prst="rect">
            <a:avLst/>
          </a:prstGeom>
          <a:solidFill>
            <a:schemeClr val="accent1">
              <a:alpha val="13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7F31258D-524C-4FB3-FC6C-0C04C510977E}"/>
              </a:ext>
            </a:extLst>
          </p:cNvPr>
          <p:cNvSpPr txBox="1"/>
          <p:nvPr/>
        </p:nvSpPr>
        <p:spPr>
          <a:xfrm>
            <a:off x="2927445" y="4731027"/>
            <a:ext cx="8366078" cy="1323439"/>
          </a:xfrm>
          <a:prstGeom prst="rect">
            <a:avLst/>
          </a:prstGeom>
          <a:noFill/>
        </p:spPr>
        <p:txBody>
          <a:bodyPr wrap="square" rtlCol="0">
            <a:spAutoFit/>
          </a:bodyPr>
          <a:lstStyle/>
          <a:p>
            <a:pPr marL="285750" indent="-285750">
              <a:buFont typeface="Arial" panose="020B0604020202020204" pitchFamily="34" charset="0"/>
              <a:buChar char="•"/>
            </a:pPr>
            <a:r>
              <a:rPr lang="en-GB" sz="1600" dirty="0"/>
              <a:t>Publication of sporadic experiments over the last 200 years has meant that a longitudinal EM force component has been supported and never discounted, although certainly never accepted as fact.</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dirty="0"/>
              <a:t>However, a longitudinal EM force can never be explained by the Lorentz force law</a:t>
            </a:r>
          </a:p>
        </p:txBody>
      </p:sp>
      <p:sp>
        <p:nvSpPr>
          <p:cNvPr id="8" name="TextBox 7">
            <a:extLst>
              <a:ext uri="{FF2B5EF4-FFF2-40B4-BE49-F238E27FC236}">
                <a16:creationId xmlns:a16="http://schemas.microsoft.com/office/drawing/2014/main" id="{B17575EF-F24E-B5A0-EDB5-B48B552D90F6}"/>
              </a:ext>
            </a:extLst>
          </p:cNvPr>
          <p:cNvSpPr txBox="1"/>
          <p:nvPr/>
        </p:nvSpPr>
        <p:spPr>
          <a:xfrm>
            <a:off x="7490564" y="1278446"/>
            <a:ext cx="2557110" cy="369332"/>
          </a:xfrm>
          <a:prstGeom prst="rect">
            <a:avLst/>
          </a:prstGeom>
          <a:noFill/>
        </p:spPr>
        <p:txBody>
          <a:bodyPr wrap="none" rtlCol="0">
            <a:spAutoFit/>
          </a:bodyPr>
          <a:lstStyle/>
          <a:p>
            <a:r>
              <a:rPr lang="en-GB" dirty="0"/>
              <a:t>(repulsion or attraction)</a:t>
            </a:r>
          </a:p>
        </p:txBody>
      </p:sp>
    </p:spTree>
    <p:extLst>
      <p:ext uri="{BB962C8B-B14F-4D97-AF65-F5344CB8AC3E}">
        <p14:creationId xmlns:p14="http://schemas.microsoft.com/office/powerpoint/2010/main" val="479094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6">
            <a:extLst>
              <a:ext uri="{FF2B5EF4-FFF2-40B4-BE49-F238E27FC236}">
                <a16:creationId xmlns:a16="http://schemas.microsoft.com/office/drawing/2014/main" id="{3D9B674F-6493-9068-EF7E-428A4D4C220B}"/>
              </a:ext>
            </a:extLst>
          </p:cNvPr>
          <p:cNvSpPr txBox="1">
            <a:spLocks noChangeArrowheads="1"/>
          </p:cNvSpPr>
          <p:nvPr/>
        </p:nvSpPr>
        <p:spPr bwMode="auto">
          <a:xfrm>
            <a:off x="7084265" y="1503190"/>
            <a:ext cx="4649373" cy="38933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285750" indent="-285750">
              <a:buFont typeface="Arial" panose="020B0604020202020204" pitchFamily="34" charset="0"/>
              <a:buChar char="•"/>
            </a:pPr>
            <a:r>
              <a:rPr lang="en-GB" altLang="en-US" sz="1300" dirty="0"/>
              <a:t>Ampère’s force law is a Newtonian instantaneous action at a distance force law between current elements</a:t>
            </a:r>
          </a:p>
          <a:p>
            <a:pPr marL="285750" indent="-285750">
              <a:buFont typeface="Arial" panose="020B0604020202020204" pitchFamily="34" charset="0"/>
              <a:buChar char="•"/>
            </a:pPr>
            <a:endParaRPr lang="en-GB" altLang="en-US" sz="1300" dirty="0"/>
          </a:p>
          <a:p>
            <a:pPr marL="285750" indent="-285750">
              <a:buFont typeface="Arial" panose="020B0604020202020204" pitchFamily="34" charset="0"/>
              <a:buChar char="•"/>
            </a:pPr>
            <a:r>
              <a:rPr lang="en-GB" altLang="en-US" sz="1300" dirty="0"/>
              <a:t>It does not require the existence of an EM field</a:t>
            </a:r>
          </a:p>
          <a:p>
            <a:pPr marL="285750" indent="-285750">
              <a:buFont typeface="Arial" panose="020B0604020202020204" pitchFamily="34" charset="0"/>
              <a:buChar char="•"/>
            </a:pPr>
            <a:endParaRPr lang="en-GB" altLang="en-US" sz="1300" dirty="0"/>
          </a:p>
          <a:p>
            <a:pPr marL="285750" indent="-285750">
              <a:buFont typeface="Arial" panose="020B0604020202020204" pitchFamily="34" charset="0"/>
              <a:buChar char="•"/>
            </a:pPr>
            <a:r>
              <a:rPr lang="en-GB" altLang="en-US" sz="1300" dirty="0"/>
              <a:t>It suggests a novel physics paradigm</a:t>
            </a:r>
          </a:p>
          <a:p>
            <a:endParaRPr lang="en-GB" altLang="en-US" sz="1300" dirty="0"/>
          </a:p>
          <a:p>
            <a:endParaRPr lang="en-GB" altLang="en-US" sz="1300" dirty="0"/>
          </a:p>
          <a:p>
            <a:endParaRPr lang="en-GB" altLang="en-US" sz="1300" dirty="0"/>
          </a:p>
          <a:p>
            <a:endParaRPr lang="en-GB" altLang="en-US" sz="1300" dirty="0"/>
          </a:p>
          <a:p>
            <a:endParaRPr lang="en-GB" altLang="en-US" sz="1300" dirty="0"/>
          </a:p>
          <a:p>
            <a:pPr marL="285750" indent="-285750">
              <a:buFont typeface="Arial" panose="020B0604020202020204" pitchFamily="34" charset="0"/>
              <a:buChar char="•"/>
            </a:pPr>
            <a:endParaRPr lang="en-GB" altLang="en-US" sz="1300" dirty="0"/>
          </a:p>
          <a:p>
            <a:pPr marL="285750" indent="-285750">
              <a:buFont typeface="Arial" panose="020B0604020202020204" pitchFamily="34" charset="0"/>
              <a:buChar char="•"/>
            </a:pPr>
            <a:r>
              <a:rPr lang="en-GB" altLang="en-US" sz="1300" dirty="0"/>
              <a:t>The </a:t>
            </a:r>
            <a:r>
              <a:rPr lang="en-GB" altLang="en-US" sz="1300" dirty="0" err="1"/>
              <a:t>Grassman</a:t>
            </a:r>
            <a:r>
              <a:rPr lang="en-GB" altLang="en-US" sz="1300" dirty="0"/>
              <a:t> / Lorentz force law represents a violation of Newton’s 3</a:t>
            </a:r>
            <a:r>
              <a:rPr lang="en-GB" altLang="en-US" sz="1300" baseline="30000" dirty="0"/>
              <a:t>rd</a:t>
            </a:r>
            <a:r>
              <a:rPr lang="en-GB" altLang="en-US" sz="1300" dirty="0"/>
              <a:t> law on an element by element basis</a:t>
            </a:r>
          </a:p>
          <a:p>
            <a:pPr marL="285750" indent="-285750">
              <a:buFont typeface="Arial" panose="020B0604020202020204" pitchFamily="34" charset="0"/>
              <a:buChar char="•"/>
            </a:pPr>
            <a:endParaRPr lang="en-GB" altLang="en-US" sz="1300" dirty="0"/>
          </a:p>
          <a:p>
            <a:pPr marL="285750" indent="-285750">
              <a:buFont typeface="Arial" panose="020B0604020202020204" pitchFamily="34" charset="0"/>
              <a:buChar char="•"/>
            </a:pPr>
            <a:r>
              <a:rPr lang="en-GB" altLang="en-US" sz="1300" dirty="0"/>
              <a:t>Its adoption REQUIRED the development of the Maxwell-Lorentz-Einstein paradigm, yielding the modern EM field capable of transferring momentum and energy divorced from matter (Poynting Vector)</a:t>
            </a:r>
          </a:p>
        </p:txBody>
      </p:sp>
      <p:sp>
        <p:nvSpPr>
          <p:cNvPr id="8" name="TextBox 7">
            <a:extLst>
              <a:ext uri="{FF2B5EF4-FFF2-40B4-BE49-F238E27FC236}">
                <a16:creationId xmlns:a16="http://schemas.microsoft.com/office/drawing/2014/main" id="{54875AEA-681C-3056-2352-2BE61D52AF42}"/>
              </a:ext>
            </a:extLst>
          </p:cNvPr>
          <p:cNvSpPr txBox="1"/>
          <p:nvPr/>
        </p:nvSpPr>
        <p:spPr>
          <a:xfrm>
            <a:off x="415828" y="2417523"/>
            <a:ext cx="1723549" cy="338554"/>
          </a:xfrm>
          <a:prstGeom prst="rect">
            <a:avLst/>
          </a:prstGeom>
          <a:noFill/>
        </p:spPr>
        <p:txBody>
          <a:bodyPr wrap="none" rtlCol="0">
            <a:spAutoFit/>
          </a:bodyPr>
          <a:lstStyle/>
          <a:p>
            <a:r>
              <a:rPr lang="en-GB" sz="1600" dirty="0"/>
              <a:t>In-Line Elements</a:t>
            </a:r>
          </a:p>
        </p:txBody>
      </p:sp>
      <p:sp>
        <p:nvSpPr>
          <p:cNvPr id="11" name="TextBox 10">
            <a:extLst>
              <a:ext uri="{FF2B5EF4-FFF2-40B4-BE49-F238E27FC236}">
                <a16:creationId xmlns:a16="http://schemas.microsoft.com/office/drawing/2014/main" id="{6B07168D-DA85-A660-6277-3C88C0D0D910}"/>
              </a:ext>
            </a:extLst>
          </p:cNvPr>
          <p:cNvSpPr txBox="1"/>
          <p:nvPr/>
        </p:nvSpPr>
        <p:spPr>
          <a:xfrm>
            <a:off x="3013165" y="5943600"/>
            <a:ext cx="3385863" cy="307777"/>
          </a:xfrm>
          <a:prstGeom prst="rect">
            <a:avLst/>
          </a:prstGeom>
          <a:noFill/>
        </p:spPr>
        <p:txBody>
          <a:bodyPr wrap="none" rtlCol="0">
            <a:spAutoFit/>
          </a:bodyPr>
          <a:lstStyle/>
          <a:p>
            <a:r>
              <a:rPr lang="en-GB" sz="1400" dirty="0"/>
              <a:t>Forces between pair of current elements</a:t>
            </a:r>
          </a:p>
        </p:txBody>
      </p:sp>
      <p:sp>
        <p:nvSpPr>
          <p:cNvPr id="13" name="TextBox 12">
            <a:extLst>
              <a:ext uri="{FF2B5EF4-FFF2-40B4-BE49-F238E27FC236}">
                <a16:creationId xmlns:a16="http://schemas.microsoft.com/office/drawing/2014/main" id="{5D1C9B5C-F11B-3D6B-4CC0-A62AC5895A82}"/>
              </a:ext>
            </a:extLst>
          </p:cNvPr>
          <p:cNvSpPr txBox="1"/>
          <p:nvPr/>
        </p:nvSpPr>
        <p:spPr>
          <a:xfrm>
            <a:off x="125260" y="4662640"/>
            <a:ext cx="1997663" cy="338554"/>
          </a:xfrm>
          <a:prstGeom prst="rect">
            <a:avLst/>
          </a:prstGeom>
          <a:noFill/>
        </p:spPr>
        <p:txBody>
          <a:bodyPr wrap="none" rtlCol="0">
            <a:spAutoFit/>
          </a:bodyPr>
          <a:lstStyle/>
          <a:p>
            <a:r>
              <a:rPr lang="en-GB" sz="1600" dirty="0"/>
              <a:t>2 General Elements</a:t>
            </a:r>
          </a:p>
        </p:txBody>
      </p:sp>
      <p:grpSp>
        <p:nvGrpSpPr>
          <p:cNvPr id="16" name="Group 15">
            <a:extLst>
              <a:ext uri="{FF2B5EF4-FFF2-40B4-BE49-F238E27FC236}">
                <a16:creationId xmlns:a16="http://schemas.microsoft.com/office/drawing/2014/main" id="{59A72B96-94A4-FCFB-1AF9-33F5BAF92ED5}"/>
              </a:ext>
            </a:extLst>
          </p:cNvPr>
          <p:cNvGrpSpPr/>
          <p:nvPr/>
        </p:nvGrpSpPr>
        <p:grpSpPr>
          <a:xfrm>
            <a:off x="2085586" y="1180694"/>
            <a:ext cx="4678963" cy="4762906"/>
            <a:chOff x="2567837" y="1180694"/>
            <a:chExt cx="4678963" cy="4762906"/>
          </a:xfrm>
        </p:grpSpPr>
        <p:grpSp>
          <p:nvGrpSpPr>
            <p:cNvPr id="6" name="Group 5">
              <a:extLst>
                <a:ext uri="{FF2B5EF4-FFF2-40B4-BE49-F238E27FC236}">
                  <a16:creationId xmlns:a16="http://schemas.microsoft.com/office/drawing/2014/main" id="{2EF48A41-5493-2F07-60F7-BBC88E93A28A}"/>
                </a:ext>
              </a:extLst>
            </p:cNvPr>
            <p:cNvGrpSpPr/>
            <p:nvPr/>
          </p:nvGrpSpPr>
          <p:grpSpPr>
            <a:xfrm>
              <a:off x="2567837" y="1180694"/>
              <a:ext cx="4664168" cy="4762906"/>
              <a:chOff x="928048" y="1224535"/>
              <a:chExt cx="4287265" cy="4545524"/>
            </a:xfrm>
          </p:grpSpPr>
          <p:pic>
            <p:nvPicPr>
              <p:cNvPr id="2" name="Picture 1">
                <a:extLst>
                  <a:ext uri="{FF2B5EF4-FFF2-40B4-BE49-F238E27FC236}">
                    <a16:creationId xmlns:a16="http://schemas.microsoft.com/office/drawing/2014/main" id="{0D6B0A4F-DF48-A74D-0265-BAEB10748F9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1647" y="1270821"/>
                <a:ext cx="4273666" cy="4499238"/>
              </a:xfrm>
              <a:prstGeom prst="rect">
                <a:avLst/>
              </a:prstGeom>
            </p:spPr>
          </p:pic>
          <p:sp>
            <p:nvSpPr>
              <p:cNvPr id="3" name="Rectangle 2">
                <a:extLst>
                  <a:ext uri="{FF2B5EF4-FFF2-40B4-BE49-F238E27FC236}">
                    <a16:creationId xmlns:a16="http://schemas.microsoft.com/office/drawing/2014/main" id="{FEF1D31D-B035-41A1-9E8D-164F6891F098}"/>
                  </a:ext>
                </a:extLst>
              </p:cNvPr>
              <p:cNvSpPr/>
              <p:nvPr/>
            </p:nvSpPr>
            <p:spPr>
              <a:xfrm>
                <a:off x="928048" y="1255594"/>
                <a:ext cx="4278573" cy="24566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FB32D9CA-600E-72F6-FF52-482ABF1380D3}"/>
                  </a:ext>
                </a:extLst>
              </p:cNvPr>
              <p:cNvSpPr txBox="1"/>
              <p:nvPr/>
            </p:nvSpPr>
            <p:spPr>
              <a:xfrm>
                <a:off x="1538881" y="1224535"/>
                <a:ext cx="811441" cy="307777"/>
              </a:xfrm>
              <a:prstGeom prst="rect">
                <a:avLst/>
              </a:prstGeom>
              <a:noFill/>
            </p:spPr>
            <p:txBody>
              <a:bodyPr wrap="none" rtlCol="0">
                <a:spAutoFit/>
              </a:bodyPr>
              <a:lstStyle/>
              <a:p>
                <a:r>
                  <a:rPr lang="en-GB" sz="1400" dirty="0">
                    <a:solidFill>
                      <a:schemeClr val="bg1"/>
                    </a:solidFill>
                  </a:rPr>
                  <a:t>Ampère</a:t>
                </a:r>
              </a:p>
            </p:txBody>
          </p:sp>
          <p:sp>
            <p:nvSpPr>
              <p:cNvPr id="5" name="TextBox 4">
                <a:extLst>
                  <a:ext uri="{FF2B5EF4-FFF2-40B4-BE49-F238E27FC236}">
                    <a16:creationId xmlns:a16="http://schemas.microsoft.com/office/drawing/2014/main" id="{E65C39C2-9047-30E2-5740-C24781F13DA2}"/>
                  </a:ext>
                </a:extLst>
              </p:cNvPr>
              <p:cNvSpPr txBox="1"/>
              <p:nvPr/>
            </p:nvSpPr>
            <p:spPr>
              <a:xfrm>
                <a:off x="3275824" y="1224535"/>
                <a:ext cx="1755609" cy="307777"/>
              </a:xfrm>
              <a:prstGeom prst="rect">
                <a:avLst/>
              </a:prstGeom>
              <a:noFill/>
            </p:spPr>
            <p:txBody>
              <a:bodyPr wrap="none" rtlCol="0">
                <a:spAutoFit/>
              </a:bodyPr>
              <a:lstStyle/>
              <a:p>
                <a:r>
                  <a:rPr lang="en-GB" sz="1400" dirty="0" err="1">
                    <a:solidFill>
                      <a:schemeClr val="bg1"/>
                    </a:solidFill>
                  </a:rPr>
                  <a:t>Grassman</a:t>
                </a:r>
                <a:r>
                  <a:rPr lang="en-GB" sz="1400" dirty="0">
                    <a:solidFill>
                      <a:schemeClr val="bg1"/>
                    </a:solidFill>
                  </a:rPr>
                  <a:t> / Lorentz</a:t>
                </a:r>
              </a:p>
            </p:txBody>
          </p:sp>
        </p:grpSp>
        <p:sp>
          <p:nvSpPr>
            <p:cNvPr id="9" name="TextBox 8">
              <a:extLst>
                <a:ext uri="{FF2B5EF4-FFF2-40B4-BE49-F238E27FC236}">
                  <a16:creationId xmlns:a16="http://schemas.microsoft.com/office/drawing/2014/main" id="{5DD11C9C-1117-D595-E0EB-E07502449E7E}"/>
                </a:ext>
              </a:extLst>
            </p:cNvPr>
            <p:cNvSpPr txBox="1"/>
            <p:nvPr/>
          </p:nvSpPr>
          <p:spPr>
            <a:xfrm>
              <a:off x="2718148" y="1609595"/>
              <a:ext cx="1996059" cy="307777"/>
            </a:xfrm>
            <a:prstGeom prst="rect">
              <a:avLst/>
            </a:prstGeom>
            <a:noFill/>
          </p:spPr>
          <p:txBody>
            <a:bodyPr wrap="none" rtlCol="0">
              <a:spAutoFit/>
            </a:bodyPr>
            <a:lstStyle/>
            <a:p>
              <a:r>
                <a:rPr lang="en-GB" sz="1400" dirty="0"/>
                <a:t>Longitudinal Repulsion</a:t>
              </a:r>
            </a:p>
          </p:txBody>
        </p:sp>
        <p:sp>
          <p:nvSpPr>
            <p:cNvPr id="10" name="TextBox 9">
              <a:extLst>
                <a:ext uri="{FF2B5EF4-FFF2-40B4-BE49-F238E27FC236}">
                  <a16:creationId xmlns:a16="http://schemas.microsoft.com/office/drawing/2014/main" id="{69C52F77-FB79-6F71-B724-6F74700FF00C}"/>
                </a:ext>
              </a:extLst>
            </p:cNvPr>
            <p:cNvSpPr txBox="1"/>
            <p:nvPr/>
          </p:nvSpPr>
          <p:spPr>
            <a:xfrm>
              <a:off x="5380365" y="1606908"/>
              <a:ext cx="1244251" cy="307777"/>
            </a:xfrm>
            <a:prstGeom prst="rect">
              <a:avLst/>
            </a:prstGeom>
            <a:noFill/>
          </p:spPr>
          <p:txBody>
            <a:bodyPr wrap="none" rtlCol="0">
              <a:spAutoFit/>
            </a:bodyPr>
            <a:lstStyle/>
            <a:p>
              <a:r>
                <a:rPr lang="en-GB" sz="1400" dirty="0"/>
                <a:t>No </a:t>
              </a:r>
              <a:r>
                <a:rPr lang="en-GB" sz="1300" dirty="0"/>
                <a:t>Interaction</a:t>
              </a:r>
            </a:p>
          </p:txBody>
        </p:sp>
        <p:sp>
          <p:nvSpPr>
            <p:cNvPr id="14" name="TextBox 13">
              <a:extLst>
                <a:ext uri="{FF2B5EF4-FFF2-40B4-BE49-F238E27FC236}">
                  <a16:creationId xmlns:a16="http://schemas.microsoft.com/office/drawing/2014/main" id="{732A426D-00D9-505C-9FF2-6CBE8DF31566}"/>
                </a:ext>
              </a:extLst>
            </p:cNvPr>
            <p:cNvSpPr txBox="1"/>
            <p:nvPr/>
          </p:nvSpPr>
          <p:spPr>
            <a:xfrm>
              <a:off x="2582632" y="3775254"/>
              <a:ext cx="2326021" cy="307777"/>
            </a:xfrm>
            <a:prstGeom prst="rect">
              <a:avLst/>
            </a:prstGeom>
            <a:noFill/>
          </p:spPr>
          <p:txBody>
            <a:bodyPr wrap="none" rtlCol="0">
              <a:spAutoFit/>
            </a:bodyPr>
            <a:lstStyle/>
            <a:p>
              <a:r>
                <a:rPr lang="en-GB" sz="1300" dirty="0"/>
                <a:t>Balanced</a:t>
              </a:r>
              <a:r>
                <a:rPr lang="en-GB" sz="1400" dirty="0"/>
                <a:t> Action / Reaction</a:t>
              </a:r>
            </a:p>
          </p:txBody>
        </p:sp>
        <p:sp>
          <p:nvSpPr>
            <p:cNvPr id="15" name="TextBox 14">
              <a:extLst>
                <a:ext uri="{FF2B5EF4-FFF2-40B4-BE49-F238E27FC236}">
                  <a16:creationId xmlns:a16="http://schemas.microsoft.com/office/drawing/2014/main" id="{5D9620E5-2303-913D-1BCC-72C347E9E16F}"/>
                </a:ext>
              </a:extLst>
            </p:cNvPr>
            <p:cNvSpPr txBox="1"/>
            <p:nvPr/>
          </p:nvSpPr>
          <p:spPr>
            <a:xfrm>
              <a:off x="4871983" y="3787326"/>
              <a:ext cx="2374817" cy="292388"/>
            </a:xfrm>
            <a:prstGeom prst="rect">
              <a:avLst/>
            </a:prstGeom>
            <a:noFill/>
          </p:spPr>
          <p:txBody>
            <a:bodyPr wrap="none" rtlCol="0">
              <a:spAutoFit/>
            </a:bodyPr>
            <a:lstStyle/>
            <a:p>
              <a:r>
                <a:rPr lang="en-GB" sz="1300" dirty="0"/>
                <a:t>Unbalanced Action / Reaction</a:t>
              </a:r>
            </a:p>
          </p:txBody>
        </p:sp>
      </p:grpSp>
      <p:sp>
        <p:nvSpPr>
          <p:cNvPr id="17" name="TextBox 16">
            <a:extLst>
              <a:ext uri="{FF2B5EF4-FFF2-40B4-BE49-F238E27FC236}">
                <a16:creationId xmlns:a16="http://schemas.microsoft.com/office/drawing/2014/main" id="{76DF77E6-2BA5-A3FF-A8FF-3289F9F97A10}"/>
              </a:ext>
            </a:extLst>
          </p:cNvPr>
          <p:cNvSpPr txBox="1"/>
          <p:nvPr/>
        </p:nvSpPr>
        <p:spPr>
          <a:xfrm>
            <a:off x="438411" y="463463"/>
            <a:ext cx="7778733" cy="400110"/>
          </a:xfrm>
          <a:prstGeom prst="rect">
            <a:avLst/>
          </a:prstGeom>
          <a:noFill/>
        </p:spPr>
        <p:txBody>
          <a:bodyPr wrap="none" rtlCol="0">
            <a:spAutoFit/>
          </a:bodyPr>
          <a:lstStyle/>
          <a:p>
            <a:r>
              <a:rPr lang="en-GB" sz="2000" dirty="0"/>
              <a:t>How does Ampère’s Force Law differ from the Lorentz Force Law ?</a:t>
            </a:r>
          </a:p>
        </p:txBody>
      </p:sp>
      <p:cxnSp>
        <p:nvCxnSpPr>
          <p:cNvPr id="19" name="Straight Connector 18">
            <a:extLst>
              <a:ext uri="{FF2B5EF4-FFF2-40B4-BE49-F238E27FC236}">
                <a16:creationId xmlns:a16="http://schemas.microsoft.com/office/drawing/2014/main" id="{C4E4C804-ECB2-2259-CF3A-95F15B046163}"/>
              </a:ext>
            </a:extLst>
          </p:cNvPr>
          <p:cNvCxnSpPr>
            <a:cxnSpLocks/>
          </p:cNvCxnSpPr>
          <p:nvPr/>
        </p:nvCxnSpPr>
        <p:spPr>
          <a:xfrm>
            <a:off x="7077206" y="3649932"/>
            <a:ext cx="4471792"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8" name="Straight Connector 17">
            <a:extLst>
              <a:ext uri="{FF2B5EF4-FFF2-40B4-BE49-F238E27FC236}">
                <a16:creationId xmlns:a16="http://schemas.microsoft.com/office/drawing/2014/main" id="{A6ECD437-168B-FF44-6F7A-6A3CAE392ACA}"/>
              </a:ext>
            </a:extLst>
          </p:cNvPr>
          <p:cNvCxnSpPr>
            <a:cxnSpLocks/>
          </p:cNvCxnSpPr>
          <p:nvPr/>
        </p:nvCxnSpPr>
        <p:spPr>
          <a:xfrm>
            <a:off x="7077206" y="1213238"/>
            <a:ext cx="0" cy="4730362"/>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894343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F4A9B63-DCD2-C825-39DD-92A0A3430A94}"/>
              </a:ext>
            </a:extLst>
          </p:cNvPr>
          <p:cNvSpPr txBox="1"/>
          <p:nvPr/>
        </p:nvSpPr>
        <p:spPr>
          <a:xfrm>
            <a:off x="300064" y="189927"/>
            <a:ext cx="10118283" cy="461665"/>
          </a:xfrm>
          <a:prstGeom prst="rect">
            <a:avLst/>
          </a:prstGeom>
          <a:noFill/>
        </p:spPr>
        <p:txBody>
          <a:bodyPr wrap="none" rtlCol="0">
            <a:spAutoFit/>
          </a:bodyPr>
          <a:lstStyle/>
          <a:p>
            <a:r>
              <a:rPr lang="en-GB" sz="2400" dirty="0"/>
              <a:t>A Vacuum Arc Ion Acceleration Calculation using Ampère’s Force Law [7]</a:t>
            </a:r>
          </a:p>
        </p:txBody>
      </p:sp>
      <p:sp>
        <p:nvSpPr>
          <p:cNvPr id="3" name="TextBox 2">
            <a:extLst>
              <a:ext uri="{FF2B5EF4-FFF2-40B4-BE49-F238E27FC236}">
                <a16:creationId xmlns:a16="http://schemas.microsoft.com/office/drawing/2014/main" id="{B2A5AEC7-708A-7710-888D-75A985996677}"/>
              </a:ext>
            </a:extLst>
          </p:cNvPr>
          <p:cNvSpPr txBox="1"/>
          <p:nvPr/>
        </p:nvSpPr>
        <p:spPr>
          <a:xfrm>
            <a:off x="169195" y="6046681"/>
            <a:ext cx="3876382" cy="246221"/>
          </a:xfrm>
          <a:prstGeom prst="rect">
            <a:avLst/>
          </a:prstGeom>
          <a:noFill/>
        </p:spPr>
        <p:txBody>
          <a:bodyPr wrap="none" rtlCol="0">
            <a:spAutoFit/>
          </a:bodyPr>
          <a:lstStyle/>
          <a:p>
            <a:r>
              <a:rPr lang="en-GB" sz="1000" dirty="0"/>
              <a:t>[7] N Graneau, </a:t>
            </a:r>
            <a:r>
              <a:rPr lang="en-GB" sz="1000" dirty="0" err="1"/>
              <a:t>Trans.Plasma.Sci</a:t>
            </a:r>
            <a:r>
              <a:rPr lang="en-GB" sz="1000" dirty="0"/>
              <a:t>, </a:t>
            </a:r>
            <a:r>
              <a:rPr lang="en-GB" sz="1000" b="1" dirty="0"/>
              <a:t>21 </a:t>
            </a:r>
            <a:r>
              <a:rPr lang="en-GB" sz="1000" dirty="0"/>
              <a:t>(6), pp.701-713 (Dec. 1993)</a:t>
            </a:r>
          </a:p>
        </p:txBody>
      </p:sp>
      <p:pic>
        <p:nvPicPr>
          <p:cNvPr id="6" name="Picture 5">
            <a:extLst>
              <a:ext uri="{FF2B5EF4-FFF2-40B4-BE49-F238E27FC236}">
                <a16:creationId xmlns:a16="http://schemas.microsoft.com/office/drawing/2014/main" id="{B72D0CA7-0B01-47B3-95FC-E1343226C6F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73727" y="854351"/>
            <a:ext cx="6286760" cy="674757"/>
          </a:xfrm>
          <a:prstGeom prst="rect">
            <a:avLst/>
          </a:prstGeom>
        </p:spPr>
      </p:pic>
      <p:sp>
        <p:nvSpPr>
          <p:cNvPr id="7" name="TextBox 6">
            <a:extLst>
              <a:ext uri="{FF2B5EF4-FFF2-40B4-BE49-F238E27FC236}">
                <a16:creationId xmlns:a16="http://schemas.microsoft.com/office/drawing/2014/main" id="{1F286C20-3D96-2D41-E74F-F081F247D951}"/>
              </a:ext>
            </a:extLst>
          </p:cNvPr>
          <p:cNvSpPr txBox="1"/>
          <p:nvPr/>
        </p:nvSpPr>
        <p:spPr>
          <a:xfrm>
            <a:off x="169195" y="5397127"/>
            <a:ext cx="1465466" cy="246221"/>
          </a:xfrm>
          <a:prstGeom prst="rect">
            <a:avLst/>
          </a:prstGeom>
          <a:noFill/>
        </p:spPr>
        <p:txBody>
          <a:bodyPr wrap="none" rtlCol="0">
            <a:spAutoFit/>
          </a:bodyPr>
          <a:lstStyle/>
          <a:p>
            <a:r>
              <a:rPr lang="en-GB" sz="1000" dirty="0"/>
              <a:t>figure adapted from [6]</a:t>
            </a:r>
          </a:p>
        </p:txBody>
      </p:sp>
      <p:sp>
        <p:nvSpPr>
          <p:cNvPr id="8" name="TextBox 7">
            <a:extLst>
              <a:ext uri="{FF2B5EF4-FFF2-40B4-BE49-F238E27FC236}">
                <a16:creationId xmlns:a16="http://schemas.microsoft.com/office/drawing/2014/main" id="{E4484A8B-539B-2827-E1D2-F84F650B0B2C}"/>
              </a:ext>
            </a:extLst>
          </p:cNvPr>
          <p:cNvSpPr txBox="1"/>
          <p:nvPr/>
        </p:nvSpPr>
        <p:spPr>
          <a:xfrm>
            <a:off x="4578825" y="1685068"/>
            <a:ext cx="7513092" cy="3754874"/>
          </a:xfrm>
          <a:prstGeom prst="rect">
            <a:avLst/>
          </a:prstGeom>
          <a:noFill/>
        </p:spPr>
        <p:txBody>
          <a:bodyPr wrap="square" rtlCol="0">
            <a:spAutoFit/>
          </a:bodyPr>
          <a:lstStyle/>
          <a:p>
            <a:pPr marL="285750" indent="-285750">
              <a:buFont typeface="Arial" panose="020B0604020202020204" pitchFamily="34" charset="0"/>
              <a:buChar char="•"/>
            </a:pPr>
            <a:r>
              <a:rPr lang="en-GB" sz="1400" dirty="0"/>
              <a:t>Space can be filled with Ampèrian current elements, which can be considered to be net charge neutral cubic volumes with a current density, more practically defined by a current </a:t>
            </a:r>
            <a:r>
              <a:rPr lang="en-GB" sz="1400" i="1" dirty="0" err="1">
                <a:latin typeface="Times New Roman" panose="02020603050405020304" pitchFamily="18" charset="0"/>
                <a:cs typeface="Times New Roman" panose="02020603050405020304" pitchFamily="18" charset="0"/>
              </a:rPr>
              <a:t>im</a:t>
            </a:r>
            <a:r>
              <a:rPr lang="en-GB" sz="1400" dirty="0"/>
              <a:t> and length, </a:t>
            </a:r>
            <a:r>
              <a:rPr lang="en-GB" sz="1400" i="1" dirty="0">
                <a:latin typeface="Times New Roman" panose="02020603050405020304" pitchFamily="18" charset="0"/>
                <a:cs typeface="Times New Roman" panose="02020603050405020304" pitchFamily="18" charset="0"/>
              </a:rPr>
              <a:t>dm</a:t>
            </a:r>
          </a:p>
          <a:p>
            <a:pPr marL="285750" indent="-285750">
              <a:buFont typeface="Arial" panose="020B0604020202020204" pitchFamily="34" charset="0"/>
              <a:buChar char="•"/>
            </a:pPr>
            <a:endParaRPr lang="en-GB" sz="1400" i="1"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GB" sz="1400" dirty="0">
                <a:latin typeface="+mj-lt"/>
                <a:cs typeface="Times New Roman" panose="02020603050405020304" pitchFamily="18" charset="0"/>
              </a:rPr>
              <a:t>It is therefore reasonable to consider an element to have finite size and be composed of an atom / ion and its local current</a:t>
            </a:r>
          </a:p>
          <a:p>
            <a:pPr marL="285750" indent="-285750">
              <a:buFont typeface="Arial" panose="020B0604020202020204" pitchFamily="34" charset="0"/>
              <a:buChar char="•"/>
            </a:pPr>
            <a:endParaRPr lang="en-GB" sz="1400" dirty="0">
              <a:latin typeface="+mj-lt"/>
              <a:cs typeface="Times New Roman" panose="02020603050405020304" pitchFamily="18" charset="0"/>
            </a:endParaRPr>
          </a:p>
          <a:p>
            <a:pPr marL="285750" indent="-285750">
              <a:buFont typeface="Arial" panose="020B0604020202020204" pitchFamily="34" charset="0"/>
              <a:buChar char="•"/>
            </a:pPr>
            <a:r>
              <a:rPr lang="en-GB" sz="1400" dirty="0">
                <a:latin typeface="+mj-lt"/>
                <a:cs typeface="Times New Roman" panose="02020603050405020304" pitchFamily="18" charset="0"/>
              </a:rPr>
              <a:t>All pairs of elements experience a mutual attraction or repulsion along the line joining their centres</a:t>
            </a:r>
          </a:p>
          <a:p>
            <a:pPr marL="285750" indent="-285750">
              <a:buFont typeface="Arial" panose="020B0604020202020204" pitchFamily="34" charset="0"/>
              <a:buChar char="•"/>
            </a:pPr>
            <a:endParaRPr lang="en-GB" sz="1400" dirty="0">
              <a:latin typeface="+mj-lt"/>
              <a:cs typeface="Times New Roman" panose="02020603050405020304" pitchFamily="18" charset="0"/>
            </a:endParaRPr>
          </a:p>
          <a:p>
            <a:pPr marL="285750" indent="-285750">
              <a:buFont typeface="Arial" panose="020B0604020202020204" pitchFamily="34" charset="0"/>
              <a:buChar char="•"/>
            </a:pPr>
            <a:r>
              <a:rPr lang="en-GB" sz="1400" dirty="0">
                <a:latin typeface="+mj-lt"/>
                <a:cs typeface="Times New Roman" panose="02020603050405020304" pitchFamily="18" charset="0"/>
              </a:rPr>
              <a:t>Metal / Metal interactions can distort the cathode</a:t>
            </a:r>
          </a:p>
          <a:p>
            <a:pPr marL="285750" indent="-285750">
              <a:buFont typeface="Arial" panose="020B0604020202020204" pitchFamily="34" charset="0"/>
              <a:buChar char="•"/>
            </a:pPr>
            <a:endParaRPr lang="en-GB" sz="1400" dirty="0">
              <a:latin typeface="+mj-lt"/>
              <a:cs typeface="Times New Roman" panose="02020603050405020304" pitchFamily="18" charset="0"/>
            </a:endParaRPr>
          </a:p>
          <a:p>
            <a:pPr marL="285750" indent="-285750">
              <a:buFont typeface="Arial" panose="020B0604020202020204" pitchFamily="34" charset="0"/>
              <a:buChar char="•"/>
            </a:pPr>
            <a:r>
              <a:rPr lang="en-GB" sz="1400" dirty="0">
                <a:latin typeface="+mj-lt"/>
                <a:cs typeface="Times New Roman" panose="02020603050405020304" pitchFamily="18" charset="0"/>
              </a:rPr>
              <a:t>Plasma / Plasma interactions can cause plasma expansion, contraction or circulation, but will not accelerate a net flux of plasma away from the cathode surface</a:t>
            </a:r>
          </a:p>
          <a:p>
            <a:pPr marL="285750" indent="-285750">
              <a:buFont typeface="Arial" panose="020B0604020202020204" pitchFamily="34" charset="0"/>
              <a:buChar char="•"/>
            </a:pPr>
            <a:endParaRPr lang="en-GB" sz="1400" dirty="0">
              <a:latin typeface="+mj-lt"/>
              <a:cs typeface="Times New Roman" panose="02020603050405020304" pitchFamily="18" charset="0"/>
            </a:endParaRPr>
          </a:p>
          <a:p>
            <a:pPr marL="285750" indent="-285750">
              <a:buFont typeface="Arial" panose="020B0604020202020204" pitchFamily="34" charset="0"/>
              <a:buChar char="•"/>
            </a:pPr>
            <a:r>
              <a:rPr lang="en-GB" sz="1400" dirty="0">
                <a:latin typeface="+mj-lt"/>
                <a:cs typeface="Times New Roman" panose="02020603050405020304" pitchFamily="18" charset="0"/>
              </a:rPr>
              <a:t>Plasma / Metal interactions can cause a net plasma flux acceleration</a:t>
            </a:r>
          </a:p>
          <a:p>
            <a:pPr marL="742950" lvl="1" indent="-285750">
              <a:buFont typeface="Arial" panose="020B0604020202020204" pitchFamily="34" charset="0"/>
              <a:buChar char="•"/>
            </a:pPr>
            <a:r>
              <a:rPr lang="en-GB" sz="1400" dirty="0">
                <a:latin typeface="+mj-lt"/>
                <a:cs typeface="Times New Roman" panose="02020603050405020304" pitchFamily="18" charset="0"/>
              </a:rPr>
              <a:t>hence only these are considered in the acceleration calculation</a:t>
            </a:r>
          </a:p>
        </p:txBody>
      </p:sp>
      <p:sp>
        <p:nvSpPr>
          <p:cNvPr id="9" name="TextBox 8">
            <a:extLst>
              <a:ext uri="{FF2B5EF4-FFF2-40B4-BE49-F238E27FC236}">
                <a16:creationId xmlns:a16="http://schemas.microsoft.com/office/drawing/2014/main" id="{F71A1358-EECE-8EE0-58B8-42F3CBCBAFA7}"/>
              </a:ext>
            </a:extLst>
          </p:cNvPr>
          <p:cNvSpPr txBox="1"/>
          <p:nvPr/>
        </p:nvSpPr>
        <p:spPr>
          <a:xfrm>
            <a:off x="8209128" y="893354"/>
            <a:ext cx="2579552" cy="461665"/>
          </a:xfrm>
          <a:prstGeom prst="rect">
            <a:avLst/>
          </a:prstGeom>
          <a:noFill/>
        </p:spPr>
        <p:txBody>
          <a:bodyPr wrap="none" rtlCol="0">
            <a:spAutoFit/>
          </a:bodyPr>
          <a:lstStyle/>
          <a:p>
            <a:r>
              <a:rPr lang="en-GB" sz="2400" i="1" dirty="0">
                <a:latin typeface="Symbol" panose="05050102010706020507" pitchFamily="18" charset="2"/>
              </a:rPr>
              <a:t>e</a:t>
            </a:r>
            <a:r>
              <a:rPr lang="en-GB" dirty="0"/>
              <a:t> </a:t>
            </a:r>
            <a:r>
              <a:rPr lang="en-GB" sz="1600" dirty="0"/>
              <a:t>= 0 for parallel elements</a:t>
            </a:r>
            <a:endParaRPr lang="en-GB" dirty="0"/>
          </a:p>
        </p:txBody>
      </p:sp>
      <p:pic>
        <p:nvPicPr>
          <p:cNvPr id="10" name="Picture 9" descr="A diagram of a cylinder with arrows and directions&#10;&#10;AI-generated content may be incorrect.">
            <a:extLst>
              <a:ext uri="{FF2B5EF4-FFF2-40B4-BE49-F238E27FC236}">
                <a16:creationId xmlns:a16="http://schemas.microsoft.com/office/drawing/2014/main" id="{EF4DCB97-3522-CB14-C775-0FA0370A38A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1515" y="1890755"/>
            <a:ext cx="4267031" cy="3506372"/>
          </a:xfrm>
          <a:prstGeom prst="rect">
            <a:avLst/>
          </a:prstGeom>
        </p:spPr>
      </p:pic>
    </p:spTree>
    <p:extLst>
      <p:ext uri="{BB962C8B-B14F-4D97-AF65-F5344CB8AC3E}">
        <p14:creationId xmlns:p14="http://schemas.microsoft.com/office/powerpoint/2010/main" val="24751673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AA7369E-1953-6EE4-A4A2-FD4F2909B514}"/>
              </a:ext>
            </a:extLst>
          </p:cNvPr>
          <p:cNvSpPr txBox="1"/>
          <p:nvPr/>
        </p:nvSpPr>
        <p:spPr>
          <a:xfrm>
            <a:off x="395786" y="313057"/>
            <a:ext cx="9876422" cy="461665"/>
          </a:xfrm>
          <a:prstGeom prst="rect">
            <a:avLst/>
          </a:prstGeom>
          <a:noFill/>
        </p:spPr>
        <p:txBody>
          <a:bodyPr wrap="none" rtlCol="0">
            <a:spAutoFit/>
          </a:bodyPr>
          <a:lstStyle/>
          <a:p>
            <a:r>
              <a:rPr lang="en-GB" sz="2400" dirty="0"/>
              <a:t>3 Possible 2-D Current Distribution Models in the Bulk Copper Cathode </a:t>
            </a:r>
          </a:p>
        </p:txBody>
      </p:sp>
      <p:sp>
        <p:nvSpPr>
          <p:cNvPr id="6" name="TextBox 5">
            <a:extLst>
              <a:ext uri="{FF2B5EF4-FFF2-40B4-BE49-F238E27FC236}">
                <a16:creationId xmlns:a16="http://schemas.microsoft.com/office/drawing/2014/main" id="{A227D33D-5F9F-8B33-F651-6CC64054AD40}"/>
              </a:ext>
            </a:extLst>
          </p:cNvPr>
          <p:cNvSpPr txBox="1"/>
          <p:nvPr/>
        </p:nvSpPr>
        <p:spPr>
          <a:xfrm>
            <a:off x="4290165" y="970767"/>
            <a:ext cx="7421912" cy="5016758"/>
          </a:xfrm>
          <a:prstGeom prst="rect">
            <a:avLst/>
          </a:prstGeom>
          <a:noFill/>
        </p:spPr>
        <p:txBody>
          <a:bodyPr wrap="square" rtlCol="0">
            <a:spAutoFit/>
          </a:bodyPr>
          <a:lstStyle/>
          <a:p>
            <a:pPr marL="285750" indent="-285750">
              <a:buFont typeface="Arial" panose="020B0604020202020204" pitchFamily="34" charset="0"/>
              <a:buChar char="•"/>
            </a:pPr>
            <a:r>
              <a:rPr lang="en-GB" sz="1600" dirty="0"/>
              <a:t>Copper cathode spot size depends on motion, definition of evidence (plasma ball / erosion patterns etc.) and measurement technique, but </a:t>
            </a:r>
            <a:r>
              <a:rPr lang="en-GB" sz="1600" u="sng" dirty="0"/>
              <a:t>10 </a:t>
            </a:r>
            <a:r>
              <a:rPr lang="en-GB" sz="1600" u="sng" dirty="0">
                <a:latin typeface="Symbol" panose="05050102010706020507" pitchFamily="18" charset="2"/>
              </a:rPr>
              <a:t>m</a:t>
            </a:r>
            <a:r>
              <a:rPr lang="en-GB" sz="1600" u="sng" dirty="0"/>
              <a:t>m diameter seems to be an accepted average for a non-stationary spot.</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dirty="0"/>
              <a:t>Model (a) is based primarily on thermal considerations in which the more axial current regions below the spot become warmer and thus more resistive, forcing current to be drawn more from the cooler transverse directions.</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dirty="0"/>
              <a:t>Model (b) is based on vertical (parallel to axis) Electric field lines, acknowledging  some divergence of the current away from the spot diameter. It therefore contains some discontinuity in the total current in the regions further below the spot. Maximum current density in the centre stems from [9] which demonstrated maximum Joule heating at spot centre.</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dirty="0"/>
              <a:t>Model (c) is similar to (b) but without the current divergence outside the spot diameter. These outer regions will have lower current density and thus be of less importance. Also model (c) is much more economical with calculation time. </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dirty="0"/>
              <a:t>In models (b) and (c) the current density decreased as 1/r away from the axis</a:t>
            </a:r>
          </a:p>
        </p:txBody>
      </p:sp>
      <p:sp>
        <p:nvSpPr>
          <p:cNvPr id="7" name="TextBox 6">
            <a:extLst>
              <a:ext uri="{FF2B5EF4-FFF2-40B4-BE49-F238E27FC236}">
                <a16:creationId xmlns:a16="http://schemas.microsoft.com/office/drawing/2014/main" id="{561C0723-4DAA-7779-6A92-91F9F8B80A49}"/>
              </a:ext>
            </a:extLst>
          </p:cNvPr>
          <p:cNvSpPr txBox="1"/>
          <p:nvPr/>
        </p:nvSpPr>
        <p:spPr>
          <a:xfrm>
            <a:off x="169195" y="5735681"/>
            <a:ext cx="1465466" cy="246221"/>
          </a:xfrm>
          <a:prstGeom prst="rect">
            <a:avLst/>
          </a:prstGeom>
          <a:noFill/>
        </p:spPr>
        <p:txBody>
          <a:bodyPr wrap="none" rtlCol="0">
            <a:spAutoFit/>
          </a:bodyPr>
          <a:lstStyle/>
          <a:p>
            <a:r>
              <a:rPr lang="en-GB" sz="1000" dirty="0"/>
              <a:t>figure adapted from [7]</a:t>
            </a:r>
          </a:p>
        </p:txBody>
      </p:sp>
      <p:sp>
        <p:nvSpPr>
          <p:cNvPr id="8" name="TextBox 7">
            <a:extLst>
              <a:ext uri="{FF2B5EF4-FFF2-40B4-BE49-F238E27FC236}">
                <a16:creationId xmlns:a16="http://schemas.microsoft.com/office/drawing/2014/main" id="{1CFCB01A-D1E0-5EE3-6232-99F16EC034EC}"/>
              </a:ext>
            </a:extLst>
          </p:cNvPr>
          <p:cNvSpPr txBox="1"/>
          <p:nvPr/>
        </p:nvSpPr>
        <p:spPr>
          <a:xfrm>
            <a:off x="169195" y="6046681"/>
            <a:ext cx="8117928" cy="246221"/>
          </a:xfrm>
          <a:prstGeom prst="rect">
            <a:avLst/>
          </a:prstGeom>
          <a:noFill/>
        </p:spPr>
        <p:txBody>
          <a:bodyPr wrap="none" rtlCol="0">
            <a:spAutoFit/>
          </a:bodyPr>
          <a:lstStyle/>
          <a:p>
            <a:r>
              <a:rPr lang="en-GB" sz="1000" dirty="0"/>
              <a:t>[7] N Graneau, </a:t>
            </a:r>
            <a:r>
              <a:rPr lang="en-GB" sz="1000" dirty="0" err="1"/>
              <a:t>Trans.Plasma.Sci</a:t>
            </a:r>
            <a:r>
              <a:rPr lang="en-GB" sz="1000" dirty="0"/>
              <a:t>, </a:t>
            </a:r>
            <a:r>
              <a:rPr lang="en-GB" sz="1000" b="1" dirty="0"/>
              <a:t>21</a:t>
            </a:r>
            <a:r>
              <a:rPr lang="en-GB" sz="1000" dirty="0"/>
              <a:t> (6), pp.701-713 (Dec. 1993),    [9] J E Daalder, IEEE </a:t>
            </a:r>
            <a:r>
              <a:rPr lang="en-GB" sz="1000" dirty="0" err="1"/>
              <a:t>Trans.Power.App.Syst</a:t>
            </a:r>
            <a:r>
              <a:rPr lang="en-GB" sz="1000" dirty="0"/>
              <a:t>, </a:t>
            </a:r>
            <a:r>
              <a:rPr lang="en-GB" sz="1000" b="1" dirty="0"/>
              <a:t>PAS-93</a:t>
            </a:r>
            <a:r>
              <a:rPr lang="en-GB" sz="1000" dirty="0"/>
              <a:t>, pp 1747-58 (1974)</a:t>
            </a:r>
          </a:p>
        </p:txBody>
      </p:sp>
      <p:pic>
        <p:nvPicPr>
          <p:cNvPr id="5" name="Picture 4" descr="A diagram of a metal structure&#10;&#10;AI-generated content may be incorrect.">
            <a:extLst>
              <a:ext uri="{FF2B5EF4-FFF2-40B4-BE49-F238E27FC236}">
                <a16:creationId xmlns:a16="http://schemas.microsoft.com/office/drawing/2014/main" id="{9DEE1EC6-8F4F-312C-A70F-B42CC98F3C4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4109" y="942850"/>
            <a:ext cx="3075432" cy="4828032"/>
          </a:xfrm>
          <a:prstGeom prst="rect">
            <a:avLst/>
          </a:prstGeom>
        </p:spPr>
      </p:pic>
    </p:spTree>
    <p:extLst>
      <p:ext uri="{BB962C8B-B14F-4D97-AF65-F5344CB8AC3E}">
        <p14:creationId xmlns:p14="http://schemas.microsoft.com/office/powerpoint/2010/main" val="12915132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D51DEA2-9E97-DF57-7B47-864BCC421842}"/>
              </a:ext>
            </a:extLst>
          </p:cNvPr>
          <p:cNvSpPr txBox="1"/>
          <p:nvPr/>
        </p:nvSpPr>
        <p:spPr>
          <a:xfrm>
            <a:off x="506896" y="367749"/>
            <a:ext cx="5404043" cy="707886"/>
          </a:xfrm>
          <a:prstGeom prst="rect">
            <a:avLst/>
          </a:prstGeom>
          <a:noFill/>
        </p:spPr>
        <p:txBody>
          <a:bodyPr wrap="none" rtlCol="0">
            <a:spAutoFit/>
          </a:bodyPr>
          <a:lstStyle/>
          <a:p>
            <a:r>
              <a:rPr lang="en-GB" sz="4000" dirty="0"/>
              <a:t>Outline of Presentation</a:t>
            </a:r>
          </a:p>
        </p:txBody>
      </p:sp>
      <p:sp>
        <p:nvSpPr>
          <p:cNvPr id="3" name="TextBox 2">
            <a:extLst>
              <a:ext uri="{FF2B5EF4-FFF2-40B4-BE49-F238E27FC236}">
                <a16:creationId xmlns:a16="http://schemas.microsoft.com/office/drawing/2014/main" id="{2EE5AB46-203F-0944-B429-B04D48E26ED6}"/>
              </a:ext>
            </a:extLst>
          </p:cNvPr>
          <p:cNvSpPr txBox="1"/>
          <p:nvPr/>
        </p:nvSpPr>
        <p:spPr>
          <a:xfrm>
            <a:off x="506896" y="1274417"/>
            <a:ext cx="10736187" cy="4832092"/>
          </a:xfrm>
          <a:prstGeom prst="rect">
            <a:avLst/>
          </a:prstGeom>
          <a:noFill/>
        </p:spPr>
        <p:txBody>
          <a:bodyPr wrap="square" rtlCol="0">
            <a:spAutoFit/>
          </a:bodyPr>
          <a:lstStyle/>
          <a:p>
            <a:pPr marL="285750" indent="-285750">
              <a:buFont typeface="Wingdings" panose="05000000000000000000" pitchFamily="2" charset="2"/>
              <a:buChar char="Ø"/>
            </a:pPr>
            <a:r>
              <a:rPr lang="en-GB" sz="2200" dirty="0"/>
              <a:t>A highly selective review of the physics of the ion jet in diffuse vacuum arcs (evidence and theories)</a:t>
            </a:r>
          </a:p>
          <a:p>
            <a:pPr marL="285750" indent="-285750">
              <a:buFont typeface="Wingdings" panose="05000000000000000000" pitchFamily="2" charset="2"/>
              <a:buChar char="Ø"/>
            </a:pPr>
            <a:endParaRPr lang="en-GB" sz="2200" dirty="0"/>
          </a:p>
          <a:p>
            <a:pPr marL="285750" indent="-285750">
              <a:buFont typeface="Wingdings" panose="05000000000000000000" pitchFamily="2" charset="2"/>
              <a:buChar char="Ø"/>
            </a:pPr>
            <a:r>
              <a:rPr lang="en-GB" sz="2200" dirty="0"/>
              <a:t>The motivation behind a previously published (1993) , diffuse vacuum arc ion acceleration theory based on longitudinal EM force</a:t>
            </a:r>
          </a:p>
          <a:p>
            <a:pPr marL="285750" indent="-285750">
              <a:buFont typeface="Wingdings" panose="05000000000000000000" pitchFamily="2" charset="2"/>
              <a:buChar char="Ø"/>
            </a:pPr>
            <a:endParaRPr lang="en-GB" sz="2200" dirty="0"/>
          </a:p>
          <a:p>
            <a:pPr marL="285750" indent="-285750">
              <a:buFont typeface="Wingdings" panose="05000000000000000000" pitchFamily="2" charset="2"/>
              <a:buChar char="Ø"/>
            </a:pPr>
            <a:r>
              <a:rPr lang="en-GB" sz="2200" dirty="0"/>
              <a:t>A description of the almost completely unknown longitudinal EM force</a:t>
            </a:r>
          </a:p>
          <a:p>
            <a:pPr marL="285750" indent="-285750">
              <a:buFont typeface="Wingdings" panose="05000000000000000000" pitchFamily="2" charset="2"/>
              <a:buChar char="Ø"/>
            </a:pPr>
            <a:endParaRPr lang="en-GB" sz="2200" dirty="0"/>
          </a:p>
          <a:p>
            <a:pPr marL="285750" indent="-285750">
              <a:buFont typeface="Wingdings" panose="05000000000000000000" pitchFamily="2" charset="2"/>
              <a:buChar char="Ø"/>
            </a:pPr>
            <a:r>
              <a:rPr lang="en-GB" sz="2200" u="sng" dirty="0"/>
              <a:t>Details of a recent demonstration of longitudinal EM force at AWE</a:t>
            </a:r>
          </a:p>
          <a:p>
            <a:endParaRPr lang="en-GB" sz="2200" u="sng" dirty="0"/>
          </a:p>
          <a:p>
            <a:pPr marL="285750" indent="-285750">
              <a:buFont typeface="Wingdings" panose="05000000000000000000" pitchFamily="2" charset="2"/>
              <a:buChar char="Ø"/>
            </a:pPr>
            <a:r>
              <a:rPr lang="en-GB" sz="2200" dirty="0"/>
              <a:t>A description of the longitudinal EM force applied to the vacuum arc ion jet mechanism</a:t>
            </a:r>
          </a:p>
          <a:p>
            <a:pPr marL="285750" indent="-285750">
              <a:buFont typeface="Wingdings" panose="05000000000000000000" pitchFamily="2" charset="2"/>
              <a:buChar char="Ø"/>
            </a:pPr>
            <a:endParaRPr lang="en-GB" sz="2200" dirty="0"/>
          </a:p>
          <a:p>
            <a:pPr marL="285750" indent="-285750">
              <a:buFont typeface="Wingdings" panose="05000000000000000000" pitchFamily="2" charset="2"/>
              <a:buChar char="Ø"/>
            </a:pPr>
            <a:r>
              <a:rPr lang="en-GB" sz="2200" dirty="0"/>
              <a:t>Conclusions</a:t>
            </a:r>
          </a:p>
        </p:txBody>
      </p:sp>
    </p:spTree>
    <p:extLst>
      <p:ext uri="{BB962C8B-B14F-4D97-AF65-F5344CB8AC3E}">
        <p14:creationId xmlns:p14="http://schemas.microsoft.com/office/powerpoint/2010/main" val="17525098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diagram of a graph and a diagram of a graph&#10;&#10;AI-generated content may be incorrect.">
            <a:extLst>
              <a:ext uri="{FF2B5EF4-FFF2-40B4-BE49-F238E27FC236}">
                <a16:creationId xmlns:a16="http://schemas.microsoft.com/office/drawing/2014/main" id="{D0D354D9-81D0-D9B2-AE2F-70A0886AADA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619085" y="320325"/>
            <a:ext cx="3298777" cy="5749570"/>
          </a:xfrm>
          <a:prstGeom prst="rect">
            <a:avLst/>
          </a:prstGeom>
        </p:spPr>
      </p:pic>
      <p:sp>
        <p:nvSpPr>
          <p:cNvPr id="2" name="TextBox 1">
            <a:extLst>
              <a:ext uri="{FF2B5EF4-FFF2-40B4-BE49-F238E27FC236}">
                <a16:creationId xmlns:a16="http://schemas.microsoft.com/office/drawing/2014/main" id="{FD5A196F-CE51-4F9A-62B9-85BB222CC53E}"/>
              </a:ext>
            </a:extLst>
          </p:cNvPr>
          <p:cNvSpPr txBox="1"/>
          <p:nvPr/>
        </p:nvSpPr>
        <p:spPr>
          <a:xfrm>
            <a:off x="313150" y="294362"/>
            <a:ext cx="5882188" cy="523220"/>
          </a:xfrm>
          <a:prstGeom prst="rect">
            <a:avLst/>
          </a:prstGeom>
          <a:noFill/>
        </p:spPr>
        <p:txBody>
          <a:bodyPr wrap="none" rtlCol="0">
            <a:spAutoFit/>
          </a:bodyPr>
          <a:lstStyle/>
          <a:p>
            <a:r>
              <a:rPr lang="en-GB" sz="2800" dirty="0"/>
              <a:t>Calculation of Axial Ion Acceleration</a:t>
            </a:r>
          </a:p>
        </p:txBody>
      </p:sp>
      <p:sp>
        <p:nvSpPr>
          <p:cNvPr id="7" name="TextBox 6">
            <a:extLst>
              <a:ext uri="{FF2B5EF4-FFF2-40B4-BE49-F238E27FC236}">
                <a16:creationId xmlns:a16="http://schemas.microsoft.com/office/drawing/2014/main" id="{78C44586-A8FB-F2C5-C06D-8E9DEAC73709}"/>
              </a:ext>
            </a:extLst>
          </p:cNvPr>
          <p:cNvSpPr txBox="1"/>
          <p:nvPr/>
        </p:nvSpPr>
        <p:spPr>
          <a:xfrm>
            <a:off x="210277" y="917478"/>
            <a:ext cx="7732206" cy="4832092"/>
          </a:xfrm>
          <a:prstGeom prst="rect">
            <a:avLst/>
          </a:prstGeom>
          <a:noFill/>
        </p:spPr>
        <p:txBody>
          <a:bodyPr wrap="square" rtlCol="0">
            <a:spAutoFit/>
          </a:bodyPr>
          <a:lstStyle/>
          <a:p>
            <a:pPr marL="285750" indent="-285750">
              <a:buFont typeface="Arial" panose="020B0604020202020204" pitchFamily="34" charset="0"/>
              <a:buChar char="•"/>
            </a:pPr>
            <a:r>
              <a:rPr lang="en-GB" sz="1400" dirty="0"/>
              <a:t>Ultimate axial ion velocities are calculated by estimating the varying ion and force densities in the on-axis elements above </a:t>
            </a:r>
            <a:r>
              <a:rPr lang="en-GB" sz="1400"/>
              <a:t>the copper cathode </a:t>
            </a:r>
            <a:r>
              <a:rPr lang="en-GB" sz="1400" dirty="0"/>
              <a:t>spot, and then calculating the net acceleration of an ion passing through them based on the assumed ion density.</a:t>
            </a:r>
          </a:p>
          <a:p>
            <a:pPr marL="285750" indent="-285750">
              <a:buFont typeface="Arial" panose="020B0604020202020204" pitchFamily="34" charset="0"/>
              <a:buChar char="•"/>
            </a:pPr>
            <a:endParaRPr lang="en-GB" sz="1400" dirty="0"/>
          </a:p>
          <a:p>
            <a:pPr marL="285750" indent="-285750">
              <a:buFont typeface="Arial" panose="020B0604020202020204" pitchFamily="34" charset="0"/>
              <a:buChar char="•"/>
            </a:pPr>
            <a:r>
              <a:rPr lang="en-GB" sz="1400" dirty="0"/>
              <a:t>Plasma/Plasma interactions cannot accelerate the plasma bulk at any time, therefore only interactions between on-axis plasma current elements with all the metal cathode current elements are considered in this calculation.</a:t>
            </a:r>
          </a:p>
          <a:p>
            <a:pPr marL="285750" indent="-285750">
              <a:buFont typeface="Arial" panose="020B0604020202020204" pitchFamily="34" charset="0"/>
              <a:buChar char="•"/>
            </a:pPr>
            <a:endParaRPr lang="en-GB" sz="1400" dirty="0"/>
          </a:p>
          <a:p>
            <a:pPr marL="285750" indent="-285750">
              <a:buFont typeface="Arial" panose="020B0604020202020204" pitchFamily="34" charset="0"/>
              <a:buChar char="•"/>
            </a:pPr>
            <a:r>
              <a:rPr lang="en-GB" sz="1400" dirty="0"/>
              <a:t>A current element is a cubic volume passing a current (mostly electron and a small negative ion component) and with an ion density based on its height above the spot.</a:t>
            </a:r>
          </a:p>
          <a:p>
            <a:pPr marL="285750" indent="-285750">
              <a:buFont typeface="Arial" panose="020B0604020202020204" pitchFamily="34" charset="0"/>
              <a:buChar char="•"/>
            </a:pPr>
            <a:endParaRPr lang="en-GB" sz="1400" dirty="0"/>
          </a:p>
          <a:p>
            <a:pPr marL="285750" indent="-285750">
              <a:buFont typeface="Arial" panose="020B0604020202020204" pitchFamily="34" charset="0"/>
              <a:buChar char="•"/>
            </a:pPr>
            <a:r>
              <a:rPr lang="en-GB" sz="1400" dirty="0"/>
              <a:t>With large current elements, the axial force density at 3 heights was calculated and extrapolated to 500 elements per spot radius which corresponds to element length ~ 10</a:t>
            </a:r>
            <a:r>
              <a:rPr lang="en-GB" sz="1400" baseline="30000" dirty="0"/>
              <a:t>-8</a:t>
            </a:r>
            <a:r>
              <a:rPr lang="en-GB" sz="1400" dirty="0"/>
              <a:t> m. </a:t>
            </a:r>
          </a:p>
          <a:p>
            <a:pPr marL="285750" indent="-285750">
              <a:buFont typeface="Arial" panose="020B0604020202020204" pitchFamily="34" charset="0"/>
              <a:buChar char="•"/>
            </a:pPr>
            <a:endParaRPr lang="en-GB" sz="1400" dirty="0"/>
          </a:p>
          <a:p>
            <a:pPr marL="285750" indent="-285750">
              <a:buFont typeface="Arial" panose="020B0604020202020204" pitchFamily="34" charset="0"/>
              <a:buChar char="•"/>
            </a:pPr>
            <a:r>
              <a:rPr lang="en-GB" sz="1400" dirty="0" err="1"/>
              <a:t>Smeets</a:t>
            </a:r>
            <a:r>
              <a:rPr lang="en-GB" sz="1400" dirty="0"/>
              <a:t> [10] showed the ionization layer is no closer than 10</a:t>
            </a:r>
            <a:r>
              <a:rPr lang="en-GB" sz="1400" baseline="30000" dirty="0"/>
              <a:t>-8</a:t>
            </a:r>
            <a:r>
              <a:rPr lang="en-GB" sz="1400" dirty="0"/>
              <a:t> m from the cathode, hence this is a reasonable minimum side length of a cubic plasma current element.</a:t>
            </a:r>
          </a:p>
          <a:p>
            <a:pPr marL="285750" indent="-285750">
              <a:buFont typeface="Arial" panose="020B0604020202020204" pitchFamily="34" charset="0"/>
              <a:buChar char="•"/>
            </a:pPr>
            <a:endParaRPr lang="en-GB" sz="1400" dirty="0"/>
          </a:p>
          <a:p>
            <a:pPr marL="285750" indent="-285750">
              <a:buFont typeface="Arial" panose="020B0604020202020204" pitchFamily="34" charset="0"/>
              <a:buChar char="•"/>
            </a:pPr>
            <a:r>
              <a:rPr lang="en-GB" sz="1400" dirty="0"/>
              <a:t>This allows a force density plot against height from 10</a:t>
            </a:r>
            <a:r>
              <a:rPr lang="en-GB" sz="1400" baseline="30000" dirty="0"/>
              <a:t>-8</a:t>
            </a:r>
            <a:r>
              <a:rPr lang="en-GB" sz="1400" dirty="0"/>
              <a:t> to 10</a:t>
            </a:r>
            <a:r>
              <a:rPr lang="en-GB" sz="1400" baseline="30000" dirty="0"/>
              <a:t>-5</a:t>
            </a:r>
            <a:r>
              <a:rPr lang="en-GB" sz="1400" dirty="0"/>
              <a:t> m which corresponds roughly to the region of high intensity cathode luminosity.</a:t>
            </a:r>
          </a:p>
          <a:p>
            <a:pPr marL="285750" indent="-285750">
              <a:buFont typeface="Arial" panose="020B0604020202020204" pitchFamily="34" charset="0"/>
              <a:buChar char="•"/>
            </a:pPr>
            <a:endParaRPr lang="en-GB" sz="1400" dirty="0"/>
          </a:p>
          <a:p>
            <a:pPr marL="285750" indent="-285750">
              <a:buFont typeface="Arial" panose="020B0604020202020204" pitchFamily="34" charset="0"/>
              <a:buChar char="•"/>
            </a:pPr>
            <a:r>
              <a:rPr lang="en-GB" sz="1400" dirty="0"/>
              <a:t>The force density represents the average force per ion times the ion density, however the axial ion density decreases with height. </a:t>
            </a:r>
            <a:endParaRPr lang="en-GB" sz="1500" dirty="0"/>
          </a:p>
        </p:txBody>
      </p:sp>
      <p:sp>
        <p:nvSpPr>
          <p:cNvPr id="42" name="TextBox 41">
            <a:extLst>
              <a:ext uri="{FF2B5EF4-FFF2-40B4-BE49-F238E27FC236}">
                <a16:creationId xmlns:a16="http://schemas.microsoft.com/office/drawing/2014/main" id="{F69DB542-27A2-F895-0976-52C64FDF3A5F}"/>
              </a:ext>
            </a:extLst>
          </p:cNvPr>
          <p:cNvSpPr txBox="1"/>
          <p:nvPr/>
        </p:nvSpPr>
        <p:spPr>
          <a:xfrm>
            <a:off x="10388276" y="6046680"/>
            <a:ext cx="1529586" cy="246221"/>
          </a:xfrm>
          <a:prstGeom prst="rect">
            <a:avLst/>
          </a:prstGeom>
          <a:noFill/>
        </p:spPr>
        <p:txBody>
          <a:bodyPr wrap="none" rtlCol="0">
            <a:spAutoFit/>
          </a:bodyPr>
          <a:lstStyle/>
          <a:p>
            <a:r>
              <a:rPr lang="en-GB" sz="1000" dirty="0"/>
              <a:t>figures adapted from [7]</a:t>
            </a:r>
          </a:p>
        </p:txBody>
      </p:sp>
      <p:sp>
        <p:nvSpPr>
          <p:cNvPr id="43" name="TextBox 42">
            <a:extLst>
              <a:ext uri="{FF2B5EF4-FFF2-40B4-BE49-F238E27FC236}">
                <a16:creationId xmlns:a16="http://schemas.microsoft.com/office/drawing/2014/main" id="{7CE485A6-1305-7F23-6337-B11905136E47}"/>
              </a:ext>
            </a:extLst>
          </p:cNvPr>
          <p:cNvSpPr txBox="1"/>
          <p:nvPr/>
        </p:nvSpPr>
        <p:spPr>
          <a:xfrm>
            <a:off x="169195" y="6046681"/>
            <a:ext cx="8629285" cy="246221"/>
          </a:xfrm>
          <a:prstGeom prst="rect">
            <a:avLst/>
          </a:prstGeom>
          <a:noFill/>
        </p:spPr>
        <p:txBody>
          <a:bodyPr wrap="none" rtlCol="0">
            <a:spAutoFit/>
          </a:bodyPr>
          <a:lstStyle/>
          <a:p>
            <a:r>
              <a:rPr lang="en-GB" sz="1000" dirty="0"/>
              <a:t>[7] N Graneau, </a:t>
            </a:r>
            <a:r>
              <a:rPr lang="en-GB" sz="1000" dirty="0" err="1"/>
              <a:t>Trans.Plasma.Sci</a:t>
            </a:r>
            <a:r>
              <a:rPr lang="en-GB" sz="1000" dirty="0"/>
              <a:t>, </a:t>
            </a:r>
            <a:r>
              <a:rPr lang="en-GB" sz="1000" b="1" dirty="0"/>
              <a:t>21</a:t>
            </a:r>
            <a:r>
              <a:rPr lang="en-GB" sz="1000" dirty="0"/>
              <a:t> (6), pp.701-713 (Dec. 1993),    [10] R P </a:t>
            </a:r>
            <a:r>
              <a:rPr lang="en-GB" sz="1000" dirty="0" err="1"/>
              <a:t>P</a:t>
            </a:r>
            <a:r>
              <a:rPr lang="en-GB" sz="1000" dirty="0"/>
              <a:t> </a:t>
            </a:r>
            <a:r>
              <a:rPr lang="en-GB" sz="1000" dirty="0" err="1"/>
              <a:t>Smeets</a:t>
            </a:r>
            <a:r>
              <a:rPr lang="en-GB" sz="1000" dirty="0"/>
              <a:t>, Chapter 7, PhD dissertation, Eindhoven Univ. Technol., (1987)</a:t>
            </a:r>
          </a:p>
        </p:txBody>
      </p:sp>
      <p:cxnSp>
        <p:nvCxnSpPr>
          <p:cNvPr id="4" name="Straight Arrow Connector 3">
            <a:extLst>
              <a:ext uri="{FF2B5EF4-FFF2-40B4-BE49-F238E27FC236}">
                <a16:creationId xmlns:a16="http://schemas.microsoft.com/office/drawing/2014/main" id="{68257A40-45EC-ED13-68C1-24FA2F96040A}"/>
              </a:ext>
            </a:extLst>
          </p:cNvPr>
          <p:cNvCxnSpPr>
            <a:cxnSpLocks/>
          </p:cNvCxnSpPr>
          <p:nvPr/>
        </p:nvCxnSpPr>
        <p:spPr>
          <a:xfrm flipV="1">
            <a:off x="7189940" y="2574099"/>
            <a:ext cx="1653435" cy="85490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8" name="Straight Arrow Connector 7">
            <a:extLst>
              <a:ext uri="{FF2B5EF4-FFF2-40B4-BE49-F238E27FC236}">
                <a16:creationId xmlns:a16="http://schemas.microsoft.com/office/drawing/2014/main" id="{EA26E92A-E8D4-7B39-A421-5ACB05C68983}"/>
              </a:ext>
            </a:extLst>
          </p:cNvPr>
          <p:cNvCxnSpPr>
            <a:cxnSpLocks/>
          </p:cNvCxnSpPr>
          <p:nvPr/>
        </p:nvCxnSpPr>
        <p:spPr>
          <a:xfrm>
            <a:off x="7866345" y="4703523"/>
            <a:ext cx="663880"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911147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B0ED8CE-3909-12F8-10F6-431080C90398}"/>
              </a:ext>
            </a:extLst>
          </p:cNvPr>
          <p:cNvSpPr txBox="1"/>
          <p:nvPr/>
        </p:nvSpPr>
        <p:spPr>
          <a:xfrm>
            <a:off x="424121" y="325677"/>
            <a:ext cx="8884163" cy="584775"/>
          </a:xfrm>
          <a:prstGeom prst="rect">
            <a:avLst/>
          </a:prstGeom>
          <a:noFill/>
        </p:spPr>
        <p:txBody>
          <a:bodyPr wrap="none" rtlCol="0">
            <a:spAutoFit/>
          </a:bodyPr>
          <a:lstStyle/>
          <a:p>
            <a:r>
              <a:rPr lang="en-GB" sz="3200" dirty="0"/>
              <a:t>Results from Longitudinal Force Calculations [7]</a:t>
            </a:r>
          </a:p>
        </p:txBody>
      </p:sp>
      <p:pic>
        <p:nvPicPr>
          <p:cNvPr id="8" name="Picture 7" descr="A diagram of a metal structure&#10;&#10;AI-generated content may be incorrect.">
            <a:extLst>
              <a:ext uri="{FF2B5EF4-FFF2-40B4-BE49-F238E27FC236}">
                <a16:creationId xmlns:a16="http://schemas.microsoft.com/office/drawing/2014/main" id="{ED54C8C1-7658-8750-5EAC-2CA546D6E9B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21048" y="1511412"/>
            <a:ext cx="3049373" cy="2821691"/>
          </a:xfrm>
          <a:prstGeom prst="rect">
            <a:avLst/>
          </a:prstGeom>
        </p:spPr>
      </p:pic>
      <p:sp>
        <p:nvSpPr>
          <p:cNvPr id="9" name="TextBox 8">
            <a:extLst>
              <a:ext uri="{FF2B5EF4-FFF2-40B4-BE49-F238E27FC236}">
                <a16:creationId xmlns:a16="http://schemas.microsoft.com/office/drawing/2014/main" id="{0BA8868A-6AB1-CDFB-7CBB-E9745B0EA427}"/>
              </a:ext>
            </a:extLst>
          </p:cNvPr>
          <p:cNvSpPr txBox="1"/>
          <p:nvPr/>
        </p:nvSpPr>
        <p:spPr>
          <a:xfrm>
            <a:off x="573020" y="949318"/>
            <a:ext cx="5374869" cy="461665"/>
          </a:xfrm>
          <a:prstGeom prst="rect">
            <a:avLst/>
          </a:prstGeom>
          <a:noFill/>
        </p:spPr>
        <p:txBody>
          <a:bodyPr wrap="none" rtlCol="0">
            <a:spAutoFit/>
          </a:bodyPr>
          <a:lstStyle/>
          <a:p>
            <a:r>
              <a:rPr lang="en-GB" sz="2400" dirty="0"/>
              <a:t>Ampere Axial Acceleration Calculation</a:t>
            </a:r>
          </a:p>
        </p:txBody>
      </p:sp>
      <p:cxnSp>
        <p:nvCxnSpPr>
          <p:cNvPr id="11" name="Straight Connector 10">
            <a:extLst>
              <a:ext uri="{FF2B5EF4-FFF2-40B4-BE49-F238E27FC236}">
                <a16:creationId xmlns:a16="http://schemas.microsoft.com/office/drawing/2014/main" id="{AD6C9F57-720B-FF90-C5A6-908AB282801B}"/>
              </a:ext>
            </a:extLst>
          </p:cNvPr>
          <p:cNvCxnSpPr>
            <a:cxnSpLocks/>
          </p:cNvCxnSpPr>
          <p:nvPr/>
        </p:nvCxnSpPr>
        <p:spPr>
          <a:xfrm>
            <a:off x="6250488" y="1072780"/>
            <a:ext cx="0" cy="5115078"/>
          </a:xfrm>
          <a:prstGeom prst="line">
            <a:avLst/>
          </a:prstGeom>
        </p:spPr>
        <p:style>
          <a:lnRef idx="2">
            <a:schemeClr val="accent2"/>
          </a:lnRef>
          <a:fillRef idx="0">
            <a:schemeClr val="accent2"/>
          </a:fillRef>
          <a:effectRef idx="1">
            <a:schemeClr val="accent2"/>
          </a:effectRef>
          <a:fontRef idx="minor">
            <a:schemeClr val="tx1"/>
          </a:fontRef>
        </p:style>
      </p:cxnSp>
      <p:sp>
        <p:nvSpPr>
          <p:cNvPr id="13" name="TextBox 12">
            <a:extLst>
              <a:ext uri="{FF2B5EF4-FFF2-40B4-BE49-F238E27FC236}">
                <a16:creationId xmlns:a16="http://schemas.microsoft.com/office/drawing/2014/main" id="{63DEAB27-794A-2491-D850-9CD8D9C58D85}"/>
              </a:ext>
            </a:extLst>
          </p:cNvPr>
          <p:cNvSpPr txBox="1"/>
          <p:nvPr/>
        </p:nvSpPr>
        <p:spPr>
          <a:xfrm>
            <a:off x="6482218" y="949317"/>
            <a:ext cx="4686539" cy="461665"/>
          </a:xfrm>
          <a:prstGeom prst="rect">
            <a:avLst/>
          </a:prstGeom>
          <a:noFill/>
        </p:spPr>
        <p:txBody>
          <a:bodyPr wrap="none" rtlCol="0">
            <a:spAutoFit/>
          </a:bodyPr>
          <a:lstStyle/>
          <a:p>
            <a:r>
              <a:rPr lang="en-GB" sz="2400" dirty="0"/>
              <a:t>3D Ampere EM Force calculation</a:t>
            </a:r>
          </a:p>
        </p:txBody>
      </p:sp>
      <p:sp>
        <p:nvSpPr>
          <p:cNvPr id="14" name="TextBox 13">
            <a:extLst>
              <a:ext uri="{FF2B5EF4-FFF2-40B4-BE49-F238E27FC236}">
                <a16:creationId xmlns:a16="http://schemas.microsoft.com/office/drawing/2014/main" id="{33EF2682-E664-E6D8-F41B-07F965500D8D}"/>
              </a:ext>
            </a:extLst>
          </p:cNvPr>
          <p:cNvSpPr txBox="1"/>
          <p:nvPr/>
        </p:nvSpPr>
        <p:spPr>
          <a:xfrm>
            <a:off x="6482218" y="4433532"/>
            <a:ext cx="5116881" cy="1754326"/>
          </a:xfrm>
          <a:prstGeom prst="rect">
            <a:avLst/>
          </a:prstGeom>
          <a:noFill/>
        </p:spPr>
        <p:txBody>
          <a:bodyPr wrap="square" rtlCol="0">
            <a:spAutoFit/>
          </a:bodyPr>
          <a:lstStyle/>
          <a:p>
            <a:pPr marL="285750" indent="-285750">
              <a:buFont typeface="Arial" panose="020B0604020202020204" pitchFamily="34" charset="0"/>
              <a:buChar char="•"/>
            </a:pPr>
            <a:r>
              <a:rPr lang="en-GB" sz="1200" dirty="0"/>
              <a:t>Plasma current elements were allowed to interact with all other plasma and metal current elements.</a:t>
            </a:r>
          </a:p>
          <a:p>
            <a:pPr marL="285750" indent="-285750">
              <a:buFont typeface="Arial" panose="020B0604020202020204" pitchFamily="34" charset="0"/>
              <a:buChar char="•"/>
            </a:pPr>
            <a:endParaRPr lang="en-GB" sz="1200" dirty="0"/>
          </a:p>
          <a:p>
            <a:pPr marL="285750" indent="-285750">
              <a:buFont typeface="Arial" panose="020B0604020202020204" pitchFamily="34" charset="0"/>
              <a:buChar char="•"/>
            </a:pPr>
            <a:r>
              <a:rPr lang="en-GB" sz="1200" dirty="0"/>
              <a:t>The force magnitude is proportional to the length of the arrow base and acts in the direction of the arrow.</a:t>
            </a:r>
          </a:p>
          <a:p>
            <a:pPr marL="285750" indent="-285750">
              <a:buFont typeface="Arial" panose="020B0604020202020204" pitchFamily="34" charset="0"/>
              <a:buChar char="•"/>
            </a:pPr>
            <a:endParaRPr lang="en-GB" sz="1200" dirty="0"/>
          </a:p>
          <a:p>
            <a:pPr marL="285750" indent="-285750">
              <a:buFont typeface="Arial" panose="020B0604020202020204" pitchFamily="34" charset="0"/>
              <a:buChar char="•"/>
            </a:pPr>
            <a:r>
              <a:rPr lang="en-GB" sz="1200" dirty="0"/>
              <a:t>The pinch forces will act in opposition to the thermal expansion of the plasma, yielding an MHD prediction of an anisotropic axially oriented ion jet.</a:t>
            </a:r>
          </a:p>
        </p:txBody>
      </p:sp>
      <p:sp>
        <p:nvSpPr>
          <p:cNvPr id="15" name="TextBox 14">
            <a:extLst>
              <a:ext uri="{FF2B5EF4-FFF2-40B4-BE49-F238E27FC236}">
                <a16:creationId xmlns:a16="http://schemas.microsoft.com/office/drawing/2014/main" id="{C5D1E4B7-0BF6-1F7E-8289-27CB913E322E}"/>
              </a:ext>
            </a:extLst>
          </p:cNvPr>
          <p:cNvSpPr txBox="1"/>
          <p:nvPr/>
        </p:nvSpPr>
        <p:spPr>
          <a:xfrm>
            <a:off x="9393890" y="4106318"/>
            <a:ext cx="1729961" cy="276999"/>
          </a:xfrm>
          <a:prstGeom prst="rect">
            <a:avLst/>
          </a:prstGeom>
          <a:noFill/>
        </p:spPr>
        <p:txBody>
          <a:bodyPr wrap="none" rtlCol="0">
            <a:spAutoFit/>
          </a:bodyPr>
          <a:lstStyle/>
          <a:p>
            <a:r>
              <a:rPr lang="en-GB" sz="1200" dirty="0"/>
              <a:t>figure adapted from [7]</a:t>
            </a:r>
          </a:p>
        </p:txBody>
      </p:sp>
      <p:sp>
        <p:nvSpPr>
          <p:cNvPr id="17" name="TextBox 16">
            <a:extLst>
              <a:ext uri="{FF2B5EF4-FFF2-40B4-BE49-F238E27FC236}">
                <a16:creationId xmlns:a16="http://schemas.microsoft.com/office/drawing/2014/main" id="{776FDEDB-F511-1C4A-DAE1-6062C187A903}"/>
              </a:ext>
            </a:extLst>
          </p:cNvPr>
          <p:cNvSpPr txBox="1"/>
          <p:nvPr/>
        </p:nvSpPr>
        <p:spPr>
          <a:xfrm>
            <a:off x="144142" y="5990362"/>
            <a:ext cx="4095918" cy="253916"/>
          </a:xfrm>
          <a:prstGeom prst="rect">
            <a:avLst/>
          </a:prstGeom>
          <a:noFill/>
        </p:spPr>
        <p:txBody>
          <a:bodyPr wrap="square" rtlCol="0">
            <a:spAutoFit/>
          </a:bodyPr>
          <a:lstStyle/>
          <a:p>
            <a:r>
              <a:rPr lang="en-GB" sz="1050" dirty="0"/>
              <a:t>[7] N Graneau, </a:t>
            </a:r>
            <a:r>
              <a:rPr lang="en-GB" sz="1050" dirty="0" err="1"/>
              <a:t>Trans.Plasma.Sci</a:t>
            </a:r>
            <a:r>
              <a:rPr lang="en-GB" sz="1050" dirty="0"/>
              <a:t>, </a:t>
            </a:r>
            <a:r>
              <a:rPr lang="en-GB" sz="1050" b="1" dirty="0"/>
              <a:t>21</a:t>
            </a:r>
            <a:r>
              <a:rPr lang="en-GB" sz="1050" dirty="0"/>
              <a:t> (6), pp.701-713 (Dec. 1993)</a:t>
            </a: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68D87424-4A45-FD28-72FB-A2F35947B275}"/>
                  </a:ext>
                </a:extLst>
              </p:cNvPr>
              <p:cNvSpPr txBox="1"/>
              <p:nvPr/>
            </p:nvSpPr>
            <p:spPr>
              <a:xfrm>
                <a:off x="219206" y="1558345"/>
                <a:ext cx="6147148" cy="3321615"/>
              </a:xfrm>
              <a:prstGeom prst="rect">
                <a:avLst/>
              </a:prstGeom>
              <a:noFill/>
            </p:spPr>
            <p:txBody>
              <a:bodyPr wrap="square">
                <a:spAutoFit/>
              </a:bodyPr>
              <a:lstStyle/>
              <a:p>
                <a:pPr>
                  <a:lnSpc>
                    <a:spcPct val="107000"/>
                  </a:lnSpc>
                  <a:spcAft>
                    <a:spcPts val="800"/>
                  </a:spcAft>
                </a:pPr>
                <a:r>
                  <a:rPr lang="en-GB" sz="1100" kern="100" dirty="0">
                    <a:effectLst/>
                    <a:latin typeface="Arial" panose="020B0604020202020204" pitchFamily="34" charset="0"/>
                    <a:ea typeface="Aptos" panose="020B0004020202020204" pitchFamily="34" charset="0"/>
                    <a:cs typeface="Times New Roman" panose="02020603050405020304" pitchFamily="18" charset="0"/>
                  </a:rPr>
                  <a:t>From previous graph </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100" kern="100" dirty="0">
                    <a:effectLst/>
                    <a:latin typeface="Arial" panose="020B0604020202020204" pitchFamily="34" charset="0"/>
                    <a:ea typeface="Aptos" panose="020B0004020202020204" pitchFamily="34" charset="0"/>
                    <a:cs typeface="Times New Roman" panose="02020603050405020304" pitchFamily="18" charset="0"/>
                  </a:rPr>
                  <a:t> </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14:m>
                  <m:oMathPara xmlns:m="http://schemas.openxmlformats.org/officeDocument/2006/math">
                    <m:oMathParaPr>
                      <m:jc m:val="centerGroup"/>
                    </m:oMathParaPr>
                    <m:oMath xmlns:m="http://schemas.openxmlformats.org/officeDocument/2006/math">
                      <m:sSup>
                        <m:sSupPr>
                          <m:ctrlPr>
                            <a:rPr lang="en-GB" sz="1100" i="1" kern="100">
                              <a:effectLst/>
                              <a:latin typeface="Cambria Math" panose="02040503050406030204" pitchFamily="18" charset="0"/>
                              <a:ea typeface="Aptos" panose="020B0004020202020204" pitchFamily="34" charset="0"/>
                              <a:cs typeface="Arial" panose="020B0604020202020204" pitchFamily="34" charset="0"/>
                            </a:rPr>
                          </m:ctrlPr>
                        </m:sSupPr>
                        <m:e>
                          <m:r>
                            <m:rPr>
                              <m:nor/>
                            </m:rPr>
                            <a:rPr lang="en-GB" sz="1100" kern="100">
                              <a:effectLst/>
                              <a:latin typeface="Arial" panose="020B0604020202020204" pitchFamily="34" charset="0"/>
                              <a:ea typeface="Aptos" panose="020B0004020202020204" pitchFamily="34" charset="0"/>
                              <a:cs typeface="Times New Roman" panose="02020603050405020304" pitchFamily="18" charset="0"/>
                            </a:rPr>
                            <m:t>10</m:t>
                          </m:r>
                        </m:e>
                        <m:sup>
                          <m:r>
                            <m:rPr>
                              <m:nor/>
                            </m:rPr>
                            <a:rPr lang="en-GB" sz="1100" kern="100">
                              <a:effectLst/>
                              <a:latin typeface="Arial" panose="020B0604020202020204" pitchFamily="34" charset="0"/>
                              <a:ea typeface="Aptos" panose="020B0004020202020204" pitchFamily="34" charset="0"/>
                              <a:cs typeface="Times New Roman" panose="02020603050405020304" pitchFamily="18" charset="0"/>
                            </a:rPr>
                            <m:t>9</m:t>
                          </m:r>
                        </m:sup>
                      </m:sSup>
                      <m:r>
                        <m:rPr>
                          <m:nor/>
                        </m:rPr>
                        <a:rPr lang="en-GB" sz="1100" kern="100">
                          <a:effectLst/>
                          <a:latin typeface="Cambria Math" panose="02040503050406030204" pitchFamily="18" charset="0"/>
                          <a:ea typeface="Aptos" panose="020B0004020202020204" pitchFamily="34" charset="0"/>
                          <a:cs typeface="Arial" panose="020B0604020202020204" pitchFamily="34" charset="0"/>
                        </a:rPr>
                        <m:t> </m:t>
                      </m:r>
                      <m:r>
                        <m:rPr>
                          <m:nor/>
                        </m:rPr>
                        <a:rPr lang="en-GB" sz="1100" kern="100">
                          <a:effectLst/>
                          <a:latin typeface="Arial" panose="020B0604020202020204" pitchFamily="34" charset="0"/>
                          <a:ea typeface="Aptos" panose="020B0004020202020204" pitchFamily="34" charset="0"/>
                          <a:cs typeface="Times New Roman" panose="02020603050405020304" pitchFamily="18" charset="0"/>
                        </a:rPr>
                        <m:t>&lt; </m:t>
                      </m:r>
                      <m:nary>
                        <m:naryPr>
                          <m:limLoc m:val="undOvr"/>
                          <m:ctrlPr>
                            <a:rPr lang="en-GB" sz="1100" i="1" kern="100">
                              <a:effectLst/>
                              <a:latin typeface="Cambria Math" panose="02040503050406030204" pitchFamily="18" charset="0"/>
                              <a:ea typeface="Aptos" panose="020B0004020202020204" pitchFamily="34" charset="0"/>
                              <a:cs typeface="Arial" panose="020B0604020202020204" pitchFamily="34" charset="0"/>
                            </a:rPr>
                          </m:ctrlPr>
                        </m:naryPr>
                        <m:sub>
                          <m:sSup>
                            <m:sSupPr>
                              <m:ctrlPr>
                                <a:rPr lang="en-GB" sz="1100" i="1" kern="100">
                                  <a:effectLst/>
                                  <a:latin typeface="Cambria Math" panose="02040503050406030204" pitchFamily="18" charset="0"/>
                                  <a:ea typeface="Aptos" panose="020B0004020202020204" pitchFamily="34" charset="0"/>
                                  <a:cs typeface="Arial" panose="020B0604020202020204" pitchFamily="34" charset="0"/>
                                </a:rPr>
                              </m:ctrlPr>
                            </m:sSupPr>
                            <m:e>
                              <m:r>
                                <m:rPr>
                                  <m:nor/>
                                </m:rPr>
                                <a:rPr lang="en-GB" sz="1100" kern="100">
                                  <a:effectLst/>
                                  <a:latin typeface="Arial" panose="020B0604020202020204" pitchFamily="34" charset="0"/>
                                  <a:ea typeface="Aptos" panose="020B0004020202020204" pitchFamily="34" charset="0"/>
                                  <a:cs typeface="Times New Roman" panose="02020603050405020304" pitchFamily="18" charset="0"/>
                                </a:rPr>
                                <m:t>10</m:t>
                              </m:r>
                            </m:e>
                            <m:sup>
                              <m:r>
                                <m:rPr>
                                  <m:nor/>
                                </m:rPr>
                                <a:rPr lang="en-GB" sz="1100" i="1" kern="100">
                                  <a:effectLst/>
                                  <a:latin typeface="Arial" panose="020B0604020202020204" pitchFamily="34" charset="0"/>
                                  <a:ea typeface="Aptos" panose="020B0004020202020204" pitchFamily="34" charset="0"/>
                                  <a:cs typeface="Times New Roman" panose="02020603050405020304" pitchFamily="18" charset="0"/>
                                </a:rPr>
                                <m:t>−</m:t>
                              </m:r>
                              <m:r>
                                <m:rPr>
                                  <m:nor/>
                                </m:rPr>
                                <a:rPr lang="en-GB" sz="1100" kern="100">
                                  <a:effectLst/>
                                  <a:latin typeface="Arial" panose="020B0604020202020204" pitchFamily="34" charset="0"/>
                                  <a:ea typeface="Aptos" panose="020B0004020202020204" pitchFamily="34" charset="0"/>
                                  <a:cs typeface="Times New Roman" panose="02020603050405020304" pitchFamily="18" charset="0"/>
                                </a:rPr>
                                <m:t>8</m:t>
                              </m:r>
                            </m:sup>
                          </m:sSup>
                        </m:sub>
                        <m:sup>
                          <m:sSup>
                            <m:sSupPr>
                              <m:ctrlPr>
                                <a:rPr lang="en-GB" sz="1100" i="1" kern="100">
                                  <a:effectLst/>
                                  <a:latin typeface="Cambria Math" panose="02040503050406030204" pitchFamily="18" charset="0"/>
                                  <a:ea typeface="Aptos" panose="020B0004020202020204" pitchFamily="34" charset="0"/>
                                  <a:cs typeface="Arial" panose="020B0604020202020204" pitchFamily="34" charset="0"/>
                                </a:rPr>
                              </m:ctrlPr>
                            </m:sSupPr>
                            <m:e>
                              <m:r>
                                <m:rPr>
                                  <m:nor/>
                                </m:rPr>
                                <a:rPr lang="en-GB" sz="1100" kern="100">
                                  <a:effectLst/>
                                  <a:latin typeface="Arial" panose="020B0604020202020204" pitchFamily="34" charset="0"/>
                                  <a:ea typeface="Aptos" panose="020B0004020202020204" pitchFamily="34" charset="0"/>
                                  <a:cs typeface="Times New Roman" panose="02020603050405020304" pitchFamily="18" charset="0"/>
                                </a:rPr>
                                <m:t>10</m:t>
                              </m:r>
                            </m:e>
                            <m:sup>
                              <m:r>
                                <m:rPr>
                                  <m:nor/>
                                </m:rPr>
                                <a:rPr lang="en-GB" sz="1100" i="1" kern="100">
                                  <a:effectLst/>
                                  <a:latin typeface="Arial" panose="020B0604020202020204" pitchFamily="34" charset="0"/>
                                  <a:ea typeface="Aptos" panose="020B0004020202020204" pitchFamily="34" charset="0"/>
                                  <a:cs typeface="Times New Roman" panose="02020603050405020304" pitchFamily="18" charset="0"/>
                                </a:rPr>
                                <m:t>−</m:t>
                              </m:r>
                              <m:r>
                                <m:rPr>
                                  <m:nor/>
                                </m:rPr>
                                <a:rPr lang="en-GB" sz="1100" kern="100">
                                  <a:effectLst/>
                                  <a:latin typeface="Arial" panose="020B0604020202020204" pitchFamily="34" charset="0"/>
                                  <a:ea typeface="Aptos" panose="020B0004020202020204" pitchFamily="34" charset="0"/>
                                  <a:cs typeface="Times New Roman" panose="02020603050405020304" pitchFamily="18" charset="0"/>
                                </a:rPr>
                                <m:t>5</m:t>
                              </m:r>
                            </m:sup>
                          </m:sSup>
                        </m:sup>
                        <m:e>
                          <m:bar>
                            <m:barPr>
                              <m:pos m:val="top"/>
                              <m:ctrlPr>
                                <a:rPr lang="en-GB" sz="1100" i="1" kern="100">
                                  <a:effectLst/>
                                  <a:latin typeface="Cambria Math" panose="02040503050406030204" pitchFamily="18" charset="0"/>
                                  <a:ea typeface="Aptos" panose="020B0004020202020204" pitchFamily="34" charset="0"/>
                                  <a:cs typeface="Arial" panose="020B0604020202020204" pitchFamily="34" charset="0"/>
                                </a:rPr>
                              </m:ctrlPr>
                            </m:barPr>
                            <m:e>
                              <m:sSub>
                                <m:sSubPr>
                                  <m:ctrlPr>
                                    <a:rPr lang="en-GB" sz="1100" i="1" kern="100">
                                      <a:effectLst/>
                                      <a:latin typeface="Cambria Math" panose="02040503050406030204" pitchFamily="18" charset="0"/>
                                      <a:ea typeface="Aptos" panose="020B0004020202020204" pitchFamily="34" charset="0"/>
                                      <a:cs typeface="Arial" panose="020B0604020202020204" pitchFamily="34" charset="0"/>
                                    </a:rPr>
                                  </m:ctrlPr>
                                </m:sSubPr>
                                <m:e>
                                  <m:r>
                                    <m:rPr>
                                      <m:nor/>
                                    </m:rPr>
                                    <a:rPr lang="en-GB" sz="1100" kern="100">
                                      <a:effectLst/>
                                      <a:latin typeface="Arial" panose="020B0604020202020204" pitchFamily="34" charset="0"/>
                                      <a:ea typeface="Aptos" panose="020B0004020202020204" pitchFamily="34" charset="0"/>
                                      <a:cs typeface="Times New Roman" panose="02020603050405020304" pitchFamily="18" charset="0"/>
                                    </a:rPr>
                                    <m:t>F</m:t>
                                  </m:r>
                                </m:e>
                                <m:sub>
                                  <m:r>
                                    <m:rPr>
                                      <m:nor/>
                                    </m:rPr>
                                    <a:rPr lang="en-GB" sz="1100" kern="100">
                                      <a:effectLst/>
                                      <a:latin typeface="Arial" panose="020B0604020202020204" pitchFamily="34" charset="0"/>
                                      <a:ea typeface="Aptos" panose="020B0004020202020204" pitchFamily="34" charset="0"/>
                                      <a:cs typeface="Times New Roman" panose="02020603050405020304" pitchFamily="18" charset="0"/>
                                    </a:rPr>
                                    <m:t>ion</m:t>
                                  </m:r>
                                </m:sub>
                              </m:sSub>
                            </m:e>
                          </m:bar>
                        </m:e>
                      </m:nary>
                      <m:r>
                        <m:rPr>
                          <m:nor/>
                        </m:rPr>
                        <a:rPr lang="en-GB" sz="1100" kern="100">
                          <a:effectLst/>
                          <a:latin typeface="Arial" panose="020B0604020202020204" pitchFamily="34" charset="0"/>
                          <a:ea typeface="Aptos" panose="020B0004020202020204" pitchFamily="34" charset="0"/>
                          <a:cs typeface="Times New Roman" panose="02020603050405020304" pitchFamily="18" charset="0"/>
                        </a:rPr>
                        <m:t> </m:t>
                      </m:r>
                      <m:sSub>
                        <m:sSubPr>
                          <m:ctrlPr>
                            <a:rPr lang="en-GB" sz="1100" i="1" kern="100">
                              <a:effectLst/>
                              <a:latin typeface="Cambria Math" panose="02040503050406030204" pitchFamily="18" charset="0"/>
                              <a:ea typeface="Aptos" panose="020B0004020202020204" pitchFamily="34" charset="0"/>
                              <a:cs typeface="Arial" panose="020B0604020202020204" pitchFamily="34" charset="0"/>
                            </a:rPr>
                          </m:ctrlPr>
                        </m:sSubPr>
                        <m:e>
                          <m:r>
                            <m:rPr>
                              <m:nor/>
                            </m:rPr>
                            <a:rPr lang="en-GB" sz="1100" kern="100">
                              <a:effectLst/>
                              <a:latin typeface="Arial" panose="020B0604020202020204" pitchFamily="34" charset="0"/>
                              <a:ea typeface="Aptos" panose="020B0004020202020204" pitchFamily="34" charset="0"/>
                              <a:cs typeface="Times New Roman" panose="02020603050405020304" pitchFamily="18" charset="0"/>
                            </a:rPr>
                            <m:t>n</m:t>
                          </m:r>
                        </m:e>
                        <m:sub>
                          <m:r>
                            <m:rPr>
                              <m:nor/>
                            </m:rPr>
                            <a:rPr lang="en-GB" sz="1100" kern="100">
                              <a:effectLst/>
                              <a:latin typeface="Arial" panose="020B0604020202020204" pitchFamily="34" charset="0"/>
                              <a:ea typeface="Aptos" panose="020B0004020202020204" pitchFamily="34" charset="0"/>
                              <a:cs typeface="Times New Roman" panose="02020603050405020304" pitchFamily="18" charset="0"/>
                            </a:rPr>
                            <m:t>i</m:t>
                          </m:r>
                          <m:r>
                            <m:rPr>
                              <m:nor/>
                            </m:rPr>
                            <a:rPr lang="en-GB" sz="1100" kern="100">
                              <a:effectLst/>
                              <a:latin typeface="Arial" panose="020B0604020202020204" pitchFamily="34" charset="0"/>
                              <a:ea typeface="Aptos" panose="020B0004020202020204" pitchFamily="34" charset="0"/>
                              <a:cs typeface="Times New Roman" panose="02020603050405020304" pitchFamily="18" charset="0"/>
                            </a:rPr>
                            <m:t> </m:t>
                          </m:r>
                        </m:sub>
                      </m:sSub>
                      <m:r>
                        <m:rPr>
                          <m:nor/>
                        </m:rPr>
                        <a:rPr lang="en-GB" sz="1100" kern="100">
                          <a:effectLst/>
                          <a:latin typeface="Arial" panose="020B0604020202020204" pitchFamily="34" charset="0"/>
                          <a:ea typeface="Aptos" panose="020B0004020202020204" pitchFamily="34" charset="0"/>
                          <a:cs typeface="Times New Roman" panose="02020603050405020304" pitchFamily="18" charset="0"/>
                        </a:rPr>
                        <m:t> </m:t>
                      </m:r>
                      <m:r>
                        <m:rPr>
                          <m:nor/>
                        </m:rPr>
                        <a:rPr lang="en-GB" sz="1100" kern="100">
                          <a:effectLst/>
                          <a:latin typeface="Arial" panose="020B0604020202020204" pitchFamily="34" charset="0"/>
                          <a:ea typeface="Aptos" panose="020B0004020202020204" pitchFamily="34" charset="0"/>
                          <a:cs typeface="Times New Roman" panose="02020603050405020304" pitchFamily="18" charset="0"/>
                        </a:rPr>
                        <m:t>ds</m:t>
                      </m:r>
                      <m:r>
                        <m:rPr>
                          <m:nor/>
                        </m:rPr>
                        <a:rPr lang="en-GB" sz="1100" kern="100">
                          <a:effectLst/>
                          <a:latin typeface="Arial" panose="020B0604020202020204" pitchFamily="34" charset="0"/>
                          <a:ea typeface="Aptos" panose="020B0004020202020204" pitchFamily="34" charset="0"/>
                          <a:cs typeface="Times New Roman" panose="02020603050405020304" pitchFamily="18" charset="0"/>
                        </a:rPr>
                        <m:t> &lt; </m:t>
                      </m:r>
                      <m:sSup>
                        <m:sSupPr>
                          <m:ctrlPr>
                            <a:rPr lang="en-GB" sz="1100" i="1" kern="100">
                              <a:effectLst/>
                              <a:latin typeface="Cambria Math" panose="02040503050406030204" pitchFamily="18" charset="0"/>
                              <a:ea typeface="Aptos" panose="020B0004020202020204" pitchFamily="34" charset="0"/>
                              <a:cs typeface="Arial" panose="020B0604020202020204" pitchFamily="34" charset="0"/>
                            </a:rPr>
                          </m:ctrlPr>
                        </m:sSupPr>
                        <m:e>
                          <m:r>
                            <m:rPr>
                              <m:nor/>
                            </m:rPr>
                            <a:rPr lang="en-GB" sz="1100" kern="100">
                              <a:effectLst/>
                              <a:latin typeface="Arial" panose="020B0604020202020204" pitchFamily="34" charset="0"/>
                              <a:ea typeface="Aptos" panose="020B0004020202020204" pitchFamily="34" charset="0"/>
                              <a:cs typeface="Times New Roman" panose="02020603050405020304" pitchFamily="18" charset="0"/>
                            </a:rPr>
                            <m:t>10</m:t>
                          </m:r>
                        </m:e>
                        <m:sup>
                          <m:r>
                            <m:rPr>
                              <m:nor/>
                            </m:rPr>
                            <a:rPr lang="en-GB" sz="1100" kern="100">
                              <a:effectLst/>
                              <a:latin typeface="Arial" panose="020B0604020202020204" pitchFamily="34" charset="0"/>
                              <a:ea typeface="Aptos" panose="020B0004020202020204" pitchFamily="34" charset="0"/>
                              <a:cs typeface="Times New Roman" panose="02020603050405020304" pitchFamily="18" charset="0"/>
                            </a:rPr>
                            <m:t>11</m:t>
                          </m:r>
                        </m:sup>
                      </m:sSup>
                      <m:r>
                        <m:rPr>
                          <m:nor/>
                        </m:rPr>
                        <a:rPr lang="en-GB" sz="1100" kern="100">
                          <a:effectLst/>
                          <a:latin typeface="Arial" panose="020B0604020202020204" pitchFamily="34" charset="0"/>
                          <a:ea typeface="Aptos" panose="020B0004020202020204" pitchFamily="34" charset="0"/>
                          <a:cs typeface="Times New Roman" panose="02020603050405020304" pitchFamily="18" charset="0"/>
                        </a:rPr>
                        <m:t>  </m:t>
                      </m:r>
                      <m:f>
                        <m:fPr>
                          <m:ctrlPr>
                            <a:rPr lang="en-GB" sz="1100" i="1" kern="100">
                              <a:effectLst/>
                              <a:latin typeface="Cambria Math" panose="02040503050406030204" pitchFamily="18" charset="0"/>
                              <a:ea typeface="Aptos" panose="020B0004020202020204" pitchFamily="34" charset="0"/>
                              <a:cs typeface="Arial" panose="020B0604020202020204" pitchFamily="34" charset="0"/>
                            </a:rPr>
                          </m:ctrlPr>
                        </m:fPr>
                        <m:num>
                          <m:r>
                            <m:rPr>
                              <m:nor/>
                            </m:rPr>
                            <a:rPr lang="en-GB" sz="1100" kern="100">
                              <a:effectLst/>
                              <a:latin typeface="Arial" panose="020B0604020202020204" pitchFamily="34" charset="0"/>
                              <a:ea typeface="Aptos" panose="020B0004020202020204" pitchFamily="34" charset="0"/>
                              <a:cs typeface="Times New Roman" panose="02020603050405020304" pitchFamily="18" charset="0"/>
                            </a:rPr>
                            <m:t>J</m:t>
                          </m:r>
                        </m:num>
                        <m:den>
                          <m:sSup>
                            <m:sSupPr>
                              <m:ctrlPr>
                                <a:rPr lang="en-GB" sz="1100" i="1" kern="100">
                                  <a:effectLst/>
                                  <a:latin typeface="Cambria Math" panose="02040503050406030204" pitchFamily="18" charset="0"/>
                                  <a:ea typeface="Aptos" panose="020B0004020202020204" pitchFamily="34" charset="0"/>
                                  <a:cs typeface="Arial" panose="020B0604020202020204" pitchFamily="34" charset="0"/>
                                </a:rPr>
                              </m:ctrlPr>
                            </m:sSupPr>
                            <m:e>
                              <m:r>
                                <m:rPr>
                                  <m:nor/>
                                </m:rPr>
                                <a:rPr lang="en-GB" sz="1100" kern="100">
                                  <a:effectLst/>
                                  <a:latin typeface="Arial" panose="020B0604020202020204" pitchFamily="34" charset="0"/>
                                  <a:ea typeface="Aptos" panose="020B0004020202020204" pitchFamily="34" charset="0"/>
                                  <a:cs typeface="Times New Roman" panose="02020603050405020304" pitchFamily="18" charset="0"/>
                                </a:rPr>
                                <m:t>m</m:t>
                              </m:r>
                            </m:e>
                            <m:sup>
                              <m:r>
                                <m:rPr>
                                  <m:nor/>
                                </m:rPr>
                                <a:rPr lang="en-GB" sz="1100" kern="100">
                                  <a:effectLst/>
                                  <a:latin typeface="Arial" panose="020B0604020202020204" pitchFamily="34" charset="0"/>
                                  <a:ea typeface="Aptos" panose="020B0004020202020204" pitchFamily="34" charset="0"/>
                                  <a:cs typeface="Times New Roman" panose="02020603050405020304" pitchFamily="18" charset="0"/>
                                </a:rPr>
                                <m:t>3</m:t>
                              </m:r>
                            </m:sup>
                          </m:sSup>
                        </m:den>
                      </m:f>
                      <m:r>
                        <m:rPr>
                          <m:nor/>
                        </m:rPr>
                        <a:rPr lang="en-GB" sz="1100" kern="100">
                          <a:effectLst/>
                          <a:latin typeface="Arial" panose="020B0604020202020204" pitchFamily="34" charset="0"/>
                          <a:ea typeface="Aptos" panose="020B0004020202020204" pitchFamily="34" charset="0"/>
                          <a:cs typeface="Times New Roman" panose="02020603050405020304" pitchFamily="18" charset="0"/>
                        </a:rPr>
                        <m:t>=</m:t>
                      </m:r>
                      <m:r>
                        <a:rPr lang="en-GB" sz="1100" i="1" kern="100">
                          <a:effectLst/>
                          <a:latin typeface="Cambria Math" panose="02040503050406030204" pitchFamily="18" charset="0"/>
                          <a:ea typeface="Aptos" panose="020B0004020202020204" pitchFamily="34" charset="0"/>
                          <a:cs typeface="Arial" panose="020B0604020202020204" pitchFamily="34" charset="0"/>
                        </a:rPr>
                        <m:t> </m:t>
                      </m:r>
                      <m:f>
                        <m:fPr>
                          <m:ctrlPr>
                            <a:rPr lang="en-GB" sz="1100" i="1" kern="100">
                              <a:effectLst/>
                              <a:latin typeface="Cambria Math" panose="02040503050406030204" pitchFamily="18" charset="0"/>
                              <a:ea typeface="Aptos" panose="020B0004020202020204" pitchFamily="34" charset="0"/>
                              <a:cs typeface="Arial" panose="020B0604020202020204" pitchFamily="34" charset="0"/>
                            </a:rPr>
                          </m:ctrlPr>
                        </m:fPr>
                        <m:num>
                          <m:r>
                            <m:rPr>
                              <m:nor/>
                            </m:rPr>
                            <a:rPr lang="en-GB" sz="1100" kern="100">
                              <a:effectLst/>
                              <a:latin typeface="Arial" panose="020B0604020202020204" pitchFamily="34" charset="0"/>
                              <a:ea typeface="Aptos" panose="020B0004020202020204" pitchFamily="34" charset="0"/>
                              <a:cs typeface="Times New Roman" panose="02020603050405020304" pitchFamily="18" charset="0"/>
                            </a:rPr>
                            <m:t>1</m:t>
                          </m:r>
                        </m:num>
                        <m:den>
                          <m:r>
                            <m:rPr>
                              <m:nor/>
                            </m:rPr>
                            <a:rPr lang="en-GB" sz="1100" kern="100">
                              <a:effectLst/>
                              <a:latin typeface="Arial" panose="020B0604020202020204" pitchFamily="34" charset="0"/>
                              <a:ea typeface="Aptos" panose="020B0004020202020204" pitchFamily="34" charset="0"/>
                              <a:cs typeface="Times New Roman" panose="02020603050405020304" pitchFamily="18" charset="0"/>
                            </a:rPr>
                            <m:t>2</m:t>
                          </m:r>
                        </m:den>
                      </m:f>
                      <m:r>
                        <m:rPr>
                          <m:nor/>
                        </m:rPr>
                        <a:rPr lang="en-GB" sz="1100" kern="100">
                          <a:effectLst/>
                          <a:latin typeface="Arial" panose="020B0604020202020204" pitchFamily="34" charset="0"/>
                          <a:ea typeface="Aptos" panose="020B0004020202020204" pitchFamily="34" charset="0"/>
                          <a:cs typeface="Times New Roman" panose="02020603050405020304" pitchFamily="18" charset="0"/>
                        </a:rPr>
                        <m:t> </m:t>
                      </m:r>
                      <m:sSub>
                        <m:sSubPr>
                          <m:ctrlPr>
                            <a:rPr lang="en-GB" sz="1100" i="1" kern="100">
                              <a:effectLst/>
                              <a:latin typeface="Cambria Math" panose="02040503050406030204" pitchFamily="18" charset="0"/>
                              <a:ea typeface="Aptos" panose="020B0004020202020204" pitchFamily="34" charset="0"/>
                              <a:cs typeface="Arial" panose="020B0604020202020204" pitchFamily="34" charset="0"/>
                            </a:rPr>
                          </m:ctrlPr>
                        </m:sSubPr>
                        <m:e>
                          <m:r>
                            <m:rPr>
                              <m:nor/>
                            </m:rPr>
                            <a:rPr lang="en-GB" sz="1100" kern="100">
                              <a:effectLst/>
                              <a:latin typeface="Arial" panose="020B0604020202020204" pitchFamily="34" charset="0"/>
                              <a:ea typeface="Aptos" panose="020B0004020202020204" pitchFamily="34" charset="0"/>
                              <a:cs typeface="Times New Roman" panose="02020603050405020304" pitchFamily="18" charset="0"/>
                            </a:rPr>
                            <m:t>n</m:t>
                          </m:r>
                        </m:e>
                        <m:sub>
                          <m:r>
                            <m:rPr>
                              <m:nor/>
                            </m:rPr>
                            <a:rPr lang="en-GB" sz="1100" kern="100">
                              <a:effectLst/>
                              <a:latin typeface="Arial" panose="020B0604020202020204" pitchFamily="34" charset="0"/>
                              <a:ea typeface="Aptos" panose="020B0004020202020204" pitchFamily="34" charset="0"/>
                              <a:cs typeface="Times New Roman" panose="02020603050405020304" pitchFamily="18" charset="0"/>
                            </a:rPr>
                            <m:t>i</m:t>
                          </m:r>
                          <m:r>
                            <m:rPr>
                              <m:nor/>
                            </m:rPr>
                            <a:rPr lang="en-GB" sz="1100" kern="100">
                              <a:effectLst/>
                              <a:latin typeface="Arial" panose="020B0604020202020204" pitchFamily="34" charset="0"/>
                              <a:ea typeface="Aptos" panose="020B0004020202020204" pitchFamily="34" charset="0"/>
                              <a:cs typeface="Times New Roman" panose="02020603050405020304" pitchFamily="18" charset="0"/>
                            </a:rPr>
                            <m:t> </m:t>
                          </m:r>
                        </m:sub>
                      </m:sSub>
                      <m:r>
                        <m:rPr>
                          <m:nor/>
                        </m:rPr>
                        <a:rPr lang="en-GB" sz="1100" kern="100">
                          <a:effectLst/>
                          <a:latin typeface="Arial" panose="020B0604020202020204" pitchFamily="34" charset="0"/>
                          <a:ea typeface="Aptos" panose="020B0004020202020204" pitchFamily="34" charset="0"/>
                          <a:cs typeface="Times New Roman" panose="02020603050405020304" pitchFamily="18" charset="0"/>
                        </a:rPr>
                        <m:t> </m:t>
                      </m:r>
                      <m:sSub>
                        <m:sSubPr>
                          <m:ctrlPr>
                            <a:rPr lang="en-GB" sz="1100" i="1" kern="100">
                              <a:effectLst/>
                              <a:latin typeface="Cambria Math" panose="02040503050406030204" pitchFamily="18" charset="0"/>
                              <a:ea typeface="Aptos" panose="020B0004020202020204" pitchFamily="34" charset="0"/>
                              <a:cs typeface="Arial" panose="020B0604020202020204" pitchFamily="34" charset="0"/>
                            </a:rPr>
                          </m:ctrlPr>
                        </m:sSubPr>
                        <m:e>
                          <m:r>
                            <m:rPr>
                              <m:nor/>
                            </m:rPr>
                            <a:rPr lang="en-GB" sz="1100" kern="100">
                              <a:effectLst/>
                              <a:latin typeface="Arial" panose="020B0604020202020204" pitchFamily="34" charset="0"/>
                              <a:ea typeface="Aptos" panose="020B0004020202020204" pitchFamily="34" charset="0"/>
                              <a:cs typeface="Times New Roman" panose="02020603050405020304" pitchFamily="18" charset="0"/>
                            </a:rPr>
                            <m:t>m</m:t>
                          </m:r>
                        </m:e>
                        <m:sub>
                          <m:r>
                            <m:rPr>
                              <m:nor/>
                            </m:rPr>
                            <a:rPr lang="en-GB" sz="1100" kern="100">
                              <a:effectLst/>
                              <a:latin typeface="Arial" panose="020B0604020202020204" pitchFamily="34" charset="0"/>
                              <a:ea typeface="Aptos" panose="020B0004020202020204" pitchFamily="34" charset="0"/>
                              <a:cs typeface="Times New Roman" panose="02020603050405020304" pitchFamily="18" charset="0"/>
                            </a:rPr>
                            <m:t>i</m:t>
                          </m:r>
                        </m:sub>
                      </m:sSub>
                      <m:r>
                        <m:rPr>
                          <m:nor/>
                        </m:rPr>
                        <a:rPr lang="en-GB" sz="1100" kern="100">
                          <a:effectLst/>
                          <a:latin typeface="Arial" panose="020B0604020202020204" pitchFamily="34" charset="0"/>
                          <a:ea typeface="Aptos" panose="020B0004020202020204" pitchFamily="34" charset="0"/>
                          <a:cs typeface="Times New Roman" panose="02020603050405020304" pitchFamily="18" charset="0"/>
                        </a:rPr>
                        <m:t> </m:t>
                      </m:r>
                      <m:sSubSup>
                        <m:sSubSupPr>
                          <m:ctrlPr>
                            <a:rPr lang="en-GB" sz="1100" i="1" kern="100">
                              <a:effectLst/>
                              <a:latin typeface="Cambria Math" panose="02040503050406030204" pitchFamily="18" charset="0"/>
                              <a:ea typeface="Aptos" panose="020B0004020202020204" pitchFamily="34" charset="0"/>
                              <a:cs typeface="Arial" panose="020B0604020202020204" pitchFamily="34" charset="0"/>
                            </a:rPr>
                          </m:ctrlPr>
                        </m:sSubSupPr>
                        <m:e>
                          <m:r>
                            <m:rPr>
                              <m:nor/>
                            </m:rPr>
                            <a:rPr lang="en-GB" sz="1100" kern="100">
                              <a:effectLst/>
                              <a:latin typeface="Arial" panose="020B0604020202020204" pitchFamily="34" charset="0"/>
                              <a:ea typeface="Aptos" panose="020B0004020202020204" pitchFamily="34" charset="0"/>
                              <a:cs typeface="Times New Roman" panose="02020603050405020304" pitchFamily="18" charset="0"/>
                            </a:rPr>
                            <m:t>v</m:t>
                          </m:r>
                        </m:e>
                        <m:sub>
                          <m:r>
                            <m:rPr>
                              <m:nor/>
                            </m:rPr>
                            <a:rPr lang="en-GB" sz="1100" kern="100">
                              <a:effectLst/>
                              <a:latin typeface="Arial" panose="020B0604020202020204" pitchFamily="34" charset="0"/>
                              <a:ea typeface="Aptos" panose="020B0004020202020204" pitchFamily="34" charset="0"/>
                              <a:cs typeface="Times New Roman" panose="02020603050405020304" pitchFamily="18" charset="0"/>
                            </a:rPr>
                            <m:t>i</m:t>
                          </m:r>
                        </m:sub>
                        <m:sup>
                          <m:r>
                            <m:rPr>
                              <m:nor/>
                            </m:rPr>
                            <a:rPr lang="en-GB" sz="1100" kern="100">
                              <a:effectLst/>
                              <a:latin typeface="Arial" panose="020B0604020202020204" pitchFamily="34" charset="0"/>
                              <a:ea typeface="Aptos" panose="020B0004020202020204" pitchFamily="34" charset="0"/>
                              <a:cs typeface="Times New Roman" panose="02020603050405020304" pitchFamily="18" charset="0"/>
                            </a:rPr>
                            <m:t>2</m:t>
                          </m:r>
                        </m:sup>
                      </m:sSubSup>
                    </m:oMath>
                  </m:oMathPara>
                </a14:m>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100" kern="100" dirty="0">
                    <a:effectLst/>
                    <a:latin typeface="Arial" panose="020B0604020202020204" pitchFamily="34" charset="0"/>
                    <a:ea typeface="Times New Roman" panose="02020603050405020304" pitchFamily="18" charset="0"/>
                    <a:cs typeface="Times New Roman" panose="02020603050405020304" pitchFamily="18" charset="0"/>
                  </a:rPr>
                  <a:t>Estimate of ion density at cathode  </a:t>
                </a:r>
                <a:r>
                  <a:rPr lang="en-GB" sz="1100" kern="100" dirty="0" err="1">
                    <a:effectLst/>
                    <a:latin typeface="Arial" panose="020B0604020202020204" pitchFamily="34" charset="0"/>
                    <a:ea typeface="Times New Roman" panose="02020603050405020304" pitchFamily="18" charset="0"/>
                    <a:cs typeface="Times New Roman" panose="02020603050405020304" pitchFamily="18" charset="0"/>
                  </a:rPr>
                  <a:t>n</a:t>
                </a:r>
                <a:r>
                  <a:rPr lang="en-GB" sz="1100" kern="100" baseline="-25000" dirty="0" err="1">
                    <a:effectLst/>
                    <a:latin typeface="Arial" panose="020B0604020202020204" pitchFamily="34" charset="0"/>
                    <a:ea typeface="Times New Roman" panose="02020603050405020304" pitchFamily="18" charset="0"/>
                    <a:cs typeface="Times New Roman" panose="02020603050405020304" pitchFamily="18" charset="0"/>
                  </a:rPr>
                  <a:t>i</a:t>
                </a:r>
                <a:r>
                  <a:rPr lang="en-GB" sz="1100" kern="100" baseline="-25000" dirty="0">
                    <a:effectLst/>
                    <a:latin typeface="Arial" panose="020B0604020202020204" pitchFamily="34" charset="0"/>
                    <a:ea typeface="Times New Roman" panose="02020603050405020304" pitchFamily="18" charset="0"/>
                    <a:cs typeface="Times New Roman" panose="02020603050405020304" pitchFamily="18" charset="0"/>
                  </a:rPr>
                  <a:t> , cathode</a:t>
                </a:r>
                <a:r>
                  <a:rPr lang="en-GB" sz="1100" kern="100" dirty="0">
                    <a:effectLst/>
                    <a:latin typeface="Arial" panose="020B0604020202020204" pitchFamily="34" charset="0"/>
                    <a:ea typeface="Times New Roman" panose="02020603050405020304" pitchFamily="18" charset="0"/>
                    <a:cs typeface="Times New Roman" panose="02020603050405020304" pitchFamily="18" charset="0"/>
                  </a:rPr>
                  <a:t> ~ 4x10</a:t>
                </a:r>
                <a:r>
                  <a:rPr lang="en-GB" sz="1100" kern="100" baseline="30000" dirty="0">
                    <a:effectLst/>
                    <a:latin typeface="Arial" panose="020B0604020202020204" pitchFamily="34" charset="0"/>
                    <a:ea typeface="Times New Roman" panose="02020603050405020304" pitchFamily="18" charset="0"/>
                    <a:cs typeface="Times New Roman" panose="02020603050405020304" pitchFamily="18" charset="0"/>
                  </a:rPr>
                  <a:t>26</a:t>
                </a:r>
                <a:r>
                  <a:rPr lang="en-GB" sz="1100" kern="100" dirty="0">
                    <a:effectLst/>
                    <a:latin typeface="Arial" panose="020B0604020202020204" pitchFamily="34" charset="0"/>
                    <a:ea typeface="Times New Roman" panose="02020603050405020304" pitchFamily="18" charset="0"/>
                    <a:cs typeface="Times New Roman" panose="02020603050405020304" pitchFamily="18" charset="0"/>
                  </a:rPr>
                  <a:t> m</a:t>
                </a:r>
                <a:r>
                  <a:rPr lang="en-GB" sz="1100" kern="100" baseline="30000" dirty="0">
                    <a:effectLst/>
                    <a:latin typeface="Arial" panose="020B0604020202020204" pitchFamily="34" charset="0"/>
                    <a:ea typeface="Times New Roman" panose="02020603050405020304" pitchFamily="18" charset="0"/>
                    <a:cs typeface="Times New Roman" panose="02020603050405020304" pitchFamily="18" charset="0"/>
                  </a:rPr>
                  <a:t>-3</a:t>
                </a:r>
                <a:r>
                  <a:rPr lang="en-GB" sz="1100" kern="100" dirty="0">
                    <a:effectLst/>
                    <a:latin typeface="Arial" panose="020B0604020202020204" pitchFamily="34" charset="0"/>
                    <a:ea typeface="Times New Roman" panose="02020603050405020304" pitchFamily="18" charset="0"/>
                    <a:cs typeface="Times New Roman" panose="02020603050405020304" pitchFamily="18" charset="0"/>
                  </a:rPr>
                  <a:t> [11]</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100" kern="100" dirty="0">
                    <a:effectLst/>
                    <a:latin typeface="Arial" panose="020B0604020202020204" pitchFamily="34" charset="0"/>
                    <a:ea typeface="Times New Roman" panose="02020603050405020304" pitchFamily="18" charset="0"/>
                    <a:cs typeface="Times New Roman" panose="02020603050405020304" pitchFamily="18" charset="0"/>
                  </a:rPr>
                  <a:t>Copper ion mass m</a:t>
                </a:r>
                <a:r>
                  <a:rPr lang="en-GB" sz="1100" kern="100" baseline="-25000" dirty="0">
                    <a:effectLst/>
                    <a:latin typeface="Arial" panose="020B0604020202020204" pitchFamily="34" charset="0"/>
                    <a:ea typeface="Times New Roman" panose="02020603050405020304" pitchFamily="18" charset="0"/>
                    <a:cs typeface="Times New Roman" panose="02020603050405020304" pitchFamily="18" charset="0"/>
                  </a:rPr>
                  <a:t>i</a:t>
                </a:r>
                <a:r>
                  <a:rPr lang="en-GB" sz="1100" kern="100" dirty="0">
                    <a:effectLst/>
                    <a:latin typeface="Arial" panose="020B0604020202020204" pitchFamily="34" charset="0"/>
                    <a:ea typeface="Times New Roman" panose="02020603050405020304" pitchFamily="18" charset="0"/>
                    <a:cs typeface="Times New Roman" panose="02020603050405020304" pitchFamily="18" charset="0"/>
                  </a:rPr>
                  <a:t> = 1.0x10</a:t>
                </a:r>
                <a:r>
                  <a:rPr lang="en-GB" sz="1100" kern="100" baseline="30000" dirty="0">
                    <a:effectLst/>
                    <a:latin typeface="Arial" panose="020B0604020202020204" pitchFamily="34" charset="0"/>
                    <a:ea typeface="Times New Roman" panose="02020603050405020304" pitchFamily="18" charset="0"/>
                    <a:cs typeface="Times New Roman" panose="02020603050405020304" pitchFamily="18" charset="0"/>
                  </a:rPr>
                  <a:t>-25</a:t>
                </a:r>
                <a:r>
                  <a:rPr lang="en-GB" sz="1100" kern="100" dirty="0">
                    <a:effectLst/>
                    <a:latin typeface="Arial" panose="020B0604020202020204" pitchFamily="34" charset="0"/>
                    <a:ea typeface="Times New Roman" panose="02020603050405020304" pitchFamily="18" charset="0"/>
                    <a:cs typeface="Times New Roman" panose="02020603050405020304" pitchFamily="18" charset="0"/>
                  </a:rPr>
                  <a:t> kg </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100" kern="1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100" kern="1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Axial velocity: Prediction: 7.1x10</a:t>
                </a:r>
                <a:r>
                  <a:rPr lang="en-GB" sz="1100" kern="100" baseline="300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3</a:t>
                </a:r>
                <a:r>
                  <a:rPr lang="en-GB" sz="1100" kern="1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 &lt; v</a:t>
                </a:r>
                <a:r>
                  <a:rPr lang="en-GB" sz="1100" kern="100" baseline="-250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i</a:t>
                </a:r>
                <a:r>
                  <a:rPr lang="en-GB" sz="1100" kern="1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 &lt; 7.1x10</a:t>
                </a:r>
                <a:r>
                  <a:rPr lang="en-GB" sz="1100" kern="100" baseline="300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4</a:t>
                </a:r>
                <a:r>
                  <a:rPr lang="en-GB" sz="1100" kern="1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 m/s :  Measurement v</a:t>
                </a:r>
                <a:r>
                  <a:rPr lang="en-GB" sz="1100" kern="100" baseline="-250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i</a:t>
                </a:r>
                <a:r>
                  <a:rPr lang="en-GB" sz="1100" kern="1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 ~ (1-2) x 10</a:t>
                </a:r>
                <a:r>
                  <a:rPr lang="en-GB" sz="1100" kern="100" baseline="300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4</a:t>
                </a:r>
                <a:r>
                  <a:rPr lang="en-GB" sz="1100" kern="1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 m/s [6]</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100" kern="1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100" kern="100" dirty="0">
                    <a:effectLst/>
                    <a:latin typeface="Arial" panose="020B0604020202020204" pitchFamily="34" charset="0"/>
                    <a:ea typeface="Times New Roman" panose="02020603050405020304" pitchFamily="18" charset="0"/>
                    <a:cs typeface="Times New Roman" panose="02020603050405020304" pitchFamily="18" charset="0"/>
                  </a:rPr>
                  <a:t>[11] A. Anders et al, IEEE </a:t>
                </a:r>
                <a:r>
                  <a:rPr lang="en-GB" sz="1100" kern="100" dirty="0" err="1">
                    <a:effectLst/>
                    <a:latin typeface="Arial" panose="020B0604020202020204" pitchFamily="34" charset="0"/>
                    <a:ea typeface="Times New Roman" panose="02020603050405020304" pitchFamily="18" charset="0"/>
                    <a:cs typeface="Times New Roman" panose="02020603050405020304" pitchFamily="18" charset="0"/>
                  </a:rPr>
                  <a:t>Trans.Plasma.Sci</a:t>
                </a:r>
                <a:r>
                  <a:rPr lang="en-GB" sz="1100" kern="100" dirty="0">
                    <a:effectLst/>
                    <a:latin typeface="Arial" panose="020B0604020202020204" pitchFamily="34" charset="0"/>
                    <a:ea typeface="Times New Roman" panose="02020603050405020304" pitchFamily="18" charset="0"/>
                    <a:cs typeface="Times New Roman" panose="02020603050405020304" pitchFamily="18" charset="0"/>
                  </a:rPr>
                  <a:t>, </a:t>
                </a:r>
                <a:r>
                  <a:rPr lang="en-GB" sz="1100" b="1" kern="100" dirty="0">
                    <a:effectLst/>
                    <a:latin typeface="Arial" panose="020B0604020202020204" pitchFamily="34" charset="0"/>
                    <a:ea typeface="Times New Roman" panose="02020603050405020304" pitchFamily="18" charset="0"/>
                    <a:cs typeface="Times New Roman" panose="02020603050405020304" pitchFamily="18" charset="0"/>
                  </a:rPr>
                  <a:t>20</a:t>
                </a:r>
                <a:r>
                  <a:rPr lang="en-GB" sz="1100" kern="100" dirty="0">
                    <a:effectLst/>
                    <a:latin typeface="Arial" panose="020B0604020202020204" pitchFamily="34" charset="0"/>
                    <a:ea typeface="Times New Roman" panose="02020603050405020304" pitchFamily="18" charset="0"/>
                    <a:cs typeface="Times New Roman" panose="02020603050405020304" pitchFamily="18" charset="0"/>
                  </a:rPr>
                  <a:t> (4), pp.466-472 (1992)</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100" kern="100" dirty="0">
                    <a:effectLst/>
                    <a:latin typeface="Arial" panose="020B0604020202020204" pitchFamily="34" charset="0"/>
                    <a:ea typeface="Times New Roman" panose="02020603050405020304" pitchFamily="18" charset="0"/>
                    <a:cs typeface="Times New Roman" panose="02020603050405020304" pitchFamily="18" charset="0"/>
                  </a:rPr>
                  <a:t>[6] </a:t>
                </a:r>
                <a:r>
                  <a:rPr lang="en-GB" sz="1100" kern="100" dirty="0" err="1">
                    <a:effectLst/>
                    <a:latin typeface="Arial" panose="020B0604020202020204" pitchFamily="34" charset="0"/>
                    <a:ea typeface="Times New Roman" panose="02020603050405020304" pitchFamily="18" charset="0"/>
                    <a:cs typeface="Times New Roman" panose="02020603050405020304" pitchFamily="18" charset="0"/>
                  </a:rPr>
                  <a:t>J.Kutzner</a:t>
                </a:r>
                <a:r>
                  <a:rPr lang="en-GB" sz="1100" kern="100" dirty="0">
                    <a:effectLst/>
                    <a:latin typeface="Arial" panose="020B0604020202020204" pitchFamily="34" charset="0"/>
                    <a:ea typeface="Times New Roman" panose="02020603050405020304" pitchFamily="18" charset="0"/>
                    <a:cs typeface="Times New Roman" panose="02020603050405020304" pitchFamily="18" charset="0"/>
                  </a:rPr>
                  <a:t> &amp; H.C. Miller. IEEE </a:t>
                </a:r>
                <a:r>
                  <a:rPr lang="en-GB" sz="1100" kern="100" dirty="0" err="1">
                    <a:effectLst/>
                    <a:latin typeface="Arial" panose="020B0604020202020204" pitchFamily="34" charset="0"/>
                    <a:ea typeface="Times New Roman" panose="02020603050405020304" pitchFamily="18" charset="0"/>
                    <a:cs typeface="Times New Roman" panose="02020603050405020304" pitchFamily="18" charset="0"/>
                  </a:rPr>
                  <a:t>Trans.Plasma.Sci</a:t>
                </a:r>
                <a:r>
                  <a:rPr lang="en-GB" sz="1100" kern="100" dirty="0">
                    <a:effectLst/>
                    <a:latin typeface="Arial" panose="020B0604020202020204" pitchFamily="34" charset="0"/>
                    <a:ea typeface="Times New Roman" panose="02020603050405020304" pitchFamily="18" charset="0"/>
                    <a:cs typeface="Times New Roman" panose="02020603050405020304" pitchFamily="18" charset="0"/>
                  </a:rPr>
                  <a:t>, </a:t>
                </a:r>
                <a:r>
                  <a:rPr lang="en-GB" sz="1100" b="1" kern="100" dirty="0">
                    <a:effectLst/>
                    <a:latin typeface="Arial" panose="020B0604020202020204" pitchFamily="34" charset="0"/>
                    <a:ea typeface="Times New Roman" panose="02020603050405020304" pitchFamily="18" charset="0"/>
                    <a:cs typeface="Times New Roman" panose="02020603050405020304" pitchFamily="18" charset="0"/>
                  </a:rPr>
                  <a:t>17</a:t>
                </a:r>
                <a:r>
                  <a:rPr lang="en-GB" sz="1100" kern="100" dirty="0">
                    <a:effectLst/>
                    <a:latin typeface="Arial" panose="020B0604020202020204" pitchFamily="34" charset="0"/>
                    <a:ea typeface="Times New Roman" panose="02020603050405020304" pitchFamily="18" charset="0"/>
                    <a:cs typeface="Times New Roman" panose="02020603050405020304" pitchFamily="18" charset="0"/>
                  </a:rPr>
                  <a:t> (5), pp.688-694 (1989)</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p:txBody>
          </p:sp>
        </mc:Choice>
        <mc:Fallback xmlns="">
          <p:sp>
            <p:nvSpPr>
              <p:cNvPr id="7" name="TextBox 6">
                <a:extLst>
                  <a:ext uri="{FF2B5EF4-FFF2-40B4-BE49-F238E27FC236}">
                    <a16:creationId xmlns:a16="http://schemas.microsoft.com/office/drawing/2014/main" id="{68D87424-4A45-FD28-72FB-A2F35947B275}"/>
                  </a:ext>
                </a:extLst>
              </p:cNvPr>
              <p:cNvSpPr txBox="1">
                <a:spLocks noRot="1" noChangeAspect="1" noMove="1" noResize="1" noEditPoints="1" noAdjustHandles="1" noChangeArrowheads="1" noChangeShapeType="1" noTextEdit="1"/>
              </p:cNvSpPr>
              <p:nvPr/>
            </p:nvSpPr>
            <p:spPr>
              <a:xfrm>
                <a:off x="219206" y="1558345"/>
                <a:ext cx="6147148" cy="3321615"/>
              </a:xfrm>
              <a:prstGeom prst="rect">
                <a:avLst/>
              </a:prstGeom>
              <a:blipFill>
                <a:blip r:embed="rId3"/>
                <a:stretch>
                  <a:fillRect t="-183" b="-183"/>
                </a:stretch>
              </a:blipFill>
            </p:spPr>
            <p:txBody>
              <a:bodyPr/>
              <a:lstStyle/>
              <a:p>
                <a:r>
                  <a:rPr lang="en-GB">
                    <a:noFill/>
                  </a:rPr>
                  <a:t> </a:t>
                </a:r>
              </a:p>
            </p:txBody>
          </p:sp>
        </mc:Fallback>
      </mc:AlternateContent>
      <p:sp>
        <p:nvSpPr>
          <p:cNvPr id="10" name="TextBox 9">
            <a:extLst>
              <a:ext uri="{FF2B5EF4-FFF2-40B4-BE49-F238E27FC236}">
                <a16:creationId xmlns:a16="http://schemas.microsoft.com/office/drawing/2014/main" id="{A89B8767-13A9-66E5-E0E8-A6337F186AF1}"/>
              </a:ext>
            </a:extLst>
          </p:cNvPr>
          <p:cNvSpPr txBox="1"/>
          <p:nvPr/>
        </p:nvSpPr>
        <p:spPr>
          <a:xfrm>
            <a:off x="9308284" y="3100192"/>
            <a:ext cx="2377574" cy="461665"/>
          </a:xfrm>
          <a:prstGeom prst="rect">
            <a:avLst/>
          </a:prstGeom>
          <a:noFill/>
        </p:spPr>
        <p:txBody>
          <a:bodyPr wrap="none" rtlCol="0">
            <a:spAutoFit/>
          </a:bodyPr>
          <a:lstStyle/>
          <a:p>
            <a:r>
              <a:rPr lang="en-GB" sz="1200" dirty="0"/>
              <a:t>2D radial slice of Ampere force</a:t>
            </a:r>
          </a:p>
          <a:p>
            <a:r>
              <a:rPr lang="en-GB" sz="1200" dirty="0"/>
              <a:t>on the plasma current elements </a:t>
            </a:r>
          </a:p>
        </p:txBody>
      </p:sp>
      <p:sp>
        <p:nvSpPr>
          <p:cNvPr id="12" name="TextBox 11">
            <a:extLst>
              <a:ext uri="{FF2B5EF4-FFF2-40B4-BE49-F238E27FC236}">
                <a16:creationId xmlns:a16="http://schemas.microsoft.com/office/drawing/2014/main" id="{777C9BA1-4948-9675-1283-934225EDDB99}"/>
              </a:ext>
            </a:extLst>
          </p:cNvPr>
          <p:cNvSpPr txBox="1"/>
          <p:nvPr/>
        </p:nvSpPr>
        <p:spPr>
          <a:xfrm>
            <a:off x="6448753" y="3967122"/>
            <a:ext cx="1262231" cy="253916"/>
          </a:xfrm>
          <a:prstGeom prst="rect">
            <a:avLst/>
          </a:prstGeom>
          <a:solidFill>
            <a:schemeClr val="bg2"/>
          </a:solidFill>
        </p:spPr>
        <p:txBody>
          <a:bodyPr wrap="square" rtlCol="0">
            <a:spAutoFit/>
          </a:bodyPr>
          <a:lstStyle/>
          <a:p>
            <a:r>
              <a:rPr lang="en-GB" sz="1050" dirty="0"/>
              <a:t>cathode spot axis</a:t>
            </a:r>
          </a:p>
        </p:txBody>
      </p:sp>
    </p:spTree>
    <p:extLst>
      <p:ext uri="{BB962C8B-B14F-4D97-AF65-F5344CB8AC3E}">
        <p14:creationId xmlns:p14="http://schemas.microsoft.com/office/powerpoint/2010/main" val="7608677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DDA9346-D00F-C6FE-FD44-691BC1B81156}"/>
              </a:ext>
            </a:extLst>
          </p:cNvPr>
          <p:cNvSpPr txBox="1"/>
          <p:nvPr/>
        </p:nvSpPr>
        <p:spPr>
          <a:xfrm>
            <a:off x="594987" y="419622"/>
            <a:ext cx="4533613" cy="584775"/>
          </a:xfrm>
          <a:prstGeom prst="rect">
            <a:avLst/>
          </a:prstGeom>
          <a:noFill/>
        </p:spPr>
        <p:txBody>
          <a:bodyPr wrap="none" rtlCol="0">
            <a:spAutoFit/>
          </a:bodyPr>
          <a:lstStyle/>
          <a:p>
            <a:r>
              <a:rPr lang="en-GB" sz="3200" dirty="0"/>
              <a:t>Retrograde Spot Motion</a:t>
            </a:r>
          </a:p>
        </p:txBody>
      </p:sp>
      <p:pic>
        <p:nvPicPr>
          <p:cNvPr id="4" name="Picture 3" descr="Diagram of a plasma jet&#10;&#10;AI-generated content may be incorrect.">
            <a:extLst>
              <a:ext uri="{FF2B5EF4-FFF2-40B4-BE49-F238E27FC236}">
                <a16:creationId xmlns:a16="http://schemas.microsoft.com/office/drawing/2014/main" id="{FDFD5641-1DE4-4F99-A401-E35CE9291A1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1294" y="1323833"/>
            <a:ext cx="5435157" cy="3069495"/>
          </a:xfrm>
          <a:prstGeom prst="rect">
            <a:avLst/>
          </a:prstGeom>
        </p:spPr>
      </p:pic>
      <p:sp>
        <p:nvSpPr>
          <p:cNvPr id="5" name="TextBox 4">
            <a:extLst>
              <a:ext uri="{FF2B5EF4-FFF2-40B4-BE49-F238E27FC236}">
                <a16:creationId xmlns:a16="http://schemas.microsoft.com/office/drawing/2014/main" id="{005B2C18-17F0-FBB7-7E40-AD332BEF34F7}"/>
              </a:ext>
            </a:extLst>
          </p:cNvPr>
          <p:cNvSpPr txBox="1"/>
          <p:nvPr/>
        </p:nvSpPr>
        <p:spPr>
          <a:xfrm>
            <a:off x="6356983" y="419622"/>
            <a:ext cx="5568286" cy="5893921"/>
          </a:xfrm>
          <a:prstGeom prst="rect">
            <a:avLst/>
          </a:prstGeom>
          <a:noFill/>
        </p:spPr>
        <p:txBody>
          <a:bodyPr wrap="square" rtlCol="0">
            <a:spAutoFit/>
          </a:bodyPr>
          <a:lstStyle/>
          <a:p>
            <a:pPr marL="285750" indent="-285750">
              <a:buFont typeface="Arial" panose="020B0604020202020204" pitchFamily="34" charset="0"/>
              <a:buChar char="•"/>
            </a:pPr>
            <a:r>
              <a:rPr lang="en-GB" sz="1300" dirty="0"/>
              <a:t>The Newtonian nature of the Ampere Force Law  ensures that the cathode sustains an equal and opposite reaction force opposed to the anisotropic plasma jet (ions and electrons) [7].</a:t>
            </a:r>
          </a:p>
          <a:p>
            <a:pPr marL="285750" indent="-285750">
              <a:buFont typeface="Arial" panose="020B0604020202020204" pitchFamily="34" charset="0"/>
              <a:buChar char="•"/>
            </a:pPr>
            <a:endParaRPr lang="en-GB" sz="1300" dirty="0"/>
          </a:p>
          <a:p>
            <a:pPr marL="285750" indent="-285750">
              <a:buFont typeface="Arial" panose="020B0604020202020204" pitchFamily="34" charset="0"/>
              <a:buChar char="•"/>
            </a:pPr>
            <a:r>
              <a:rPr lang="en-GB" sz="1300" dirty="0"/>
              <a:t>The effect of an externally applied transverse magnetic field will be to apply a force to the plasma jet parallel to the cathode in the “Lorentz Force Direction”, which will deflect the plasma jet as shown [12].</a:t>
            </a:r>
          </a:p>
          <a:p>
            <a:pPr marL="285750" indent="-285750">
              <a:buFont typeface="Arial" panose="020B0604020202020204" pitchFamily="34" charset="0"/>
              <a:buChar char="•"/>
            </a:pPr>
            <a:endParaRPr lang="en-GB" sz="1300" dirty="0"/>
          </a:p>
          <a:p>
            <a:pPr marL="285750" indent="-285750">
              <a:buFont typeface="Arial" panose="020B0604020202020204" pitchFamily="34" charset="0"/>
              <a:buChar char="•"/>
            </a:pPr>
            <a:r>
              <a:rPr lang="en-GB" sz="1300" dirty="0"/>
              <a:t>The consequent Newtonian reaction force on the cathode will therefore be deflected in the opposite direction, here shown as the “Retrograde Direction”.</a:t>
            </a:r>
          </a:p>
          <a:p>
            <a:pPr marL="285750" indent="-285750">
              <a:buFont typeface="Arial" panose="020B0604020202020204" pitchFamily="34" charset="0"/>
              <a:buChar char="•"/>
            </a:pPr>
            <a:endParaRPr lang="en-GB" sz="1300" dirty="0"/>
          </a:p>
          <a:p>
            <a:pPr marL="285750" indent="-285750">
              <a:buFont typeface="Arial" panose="020B0604020202020204" pitchFamily="34" charset="0"/>
              <a:buChar char="•"/>
            </a:pPr>
            <a:r>
              <a:rPr lang="en-GB" sz="1300" dirty="0"/>
              <a:t>The molten metal of the diffuse arc cathode spot will therefore be unsymmetrically pushed in the “Retrograde Direction” leading to an unsymmetrical distribution  of the molten metal which solidifies at the cooler edges, leaving a raised mound on the retrograde side of the spot. </a:t>
            </a:r>
          </a:p>
          <a:p>
            <a:pPr marL="285750" indent="-285750">
              <a:buFont typeface="Arial" panose="020B0604020202020204" pitchFamily="34" charset="0"/>
              <a:buChar char="•"/>
            </a:pPr>
            <a:endParaRPr lang="en-GB" sz="1300" dirty="0"/>
          </a:p>
          <a:p>
            <a:pPr marL="285750" indent="-285750">
              <a:buFont typeface="Arial" panose="020B0604020202020204" pitchFamily="34" charset="0"/>
              <a:buChar char="•"/>
            </a:pPr>
            <a:r>
              <a:rPr lang="en-GB" sz="1300" dirty="0"/>
              <a:t>Spot initiation </a:t>
            </a:r>
            <a:r>
              <a:rPr lang="en-GB" sz="1300" u="sng" dirty="0"/>
              <a:t>usually</a:t>
            </a:r>
            <a:r>
              <a:rPr lang="en-GB" sz="1300" dirty="0"/>
              <a:t> occurs at the rim of the previous crater [13], meaning that the next spot is most likely to form on the retrograde side of the previous one.</a:t>
            </a:r>
          </a:p>
          <a:p>
            <a:pPr marL="285750" indent="-285750">
              <a:buFont typeface="Arial" panose="020B0604020202020204" pitchFamily="34" charset="0"/>
              <a:buChar char="•"/>
            </a:pPr>
            <a:endParaRPr lang="en-GB" sz="1300" dirty="0"/>
          </a:p>
          <a:p>
            <a:pPr marL="285750" indent="-285750">
              <a:buFont typeface="Arial" panose="020B0604020202020204" pitchFamily="34" charset="0"/>
              <a:buChar char="•"/>
            </a:pPr>
            <a:r>
              <a:rPr lang="en-GB" sz="1300" dirty="0"/>
              <a:t>This process leads to an explanation of retrograde motion of diffuse vacuum arc cathode spots in externally applied transverse magnetic fields. Other conditions (higher pressure or field) lead to Lorentzian motion.</a:t>
            </a:r>
          </a:p>
          <a:p>
            <a:pPr marL="285750" indent="-285750">
              <a:buFont typeface="Arial" panose="020B0604020202020204" pitchFamily="34" charset="0"/>
              <a:buChar char="•"/>
            </a:pPr>
            <a:endParaRPr lang="en-GB" sz="1300" dirty="0"/>
          </a:p>
          <a:p>
            <a:pPr marL="285750" indent="-285750">
              <a:buFont typeface="Arial" panose="020B0604020202020204" pitchFamily="34" charset="0"/>
              <a:buChar char="•"/>
            </a:pPr>
            <a:r>
              <a:rPr lang="en-GB" sz="1300" dirty="0"/>
              <a:t>Model is consistent with [14] describing that dielectric barriers on cathode stop retrograde motion, but not Lorentzian motion.</a:t>
            </a:r>
          </a:p>
        </p:txBody>
      </p:sp>
      <p:sp>
        <p:nvSpPr>
          <p:cNvPr id="6" name="TextBox 5">
            <a:extLst>
              <a:ext uri="{FF2B5EF4-FFF2-40B4-BE49-F238E27FC236}">
                <a16:creationId xmlns:a16="http://schemas.microsoft.com/office/drawing/2014/main" id="{FBCB834C-8D4E-4E98-471A-A6B963CD6950}"/>
              </a:ext>
            </a:extLst>
          </p:cNvPr>
          <p:cNvSpPr txBox="1"/>
          <p:nvPr/>
        </p:nvSpPr>
        <p:spPr>
          <a:xfrm>
            <a:off x="266731" y="5570272"/>
            <a:ext cx="4584909" cy="738664"/>
          </a:xfrm>
          <a:prstGeom prst="rect">
            <a:avLst/>
          </a:prstGeom>
          <a:noFill/>
        </p:spPr>
        <p:txBody>
          <a:bodyPr wrap="none" rtlCol="0">
            <a:spAutoFit/>
          </a:bodyPr>
          <a:lstStyle/>
          <a:p>
            <a:r>
              <a:rPr lang="en-GB" sz="1050" dirty="0"/>
              <a:t>[7] N. Graneau, IEEE Trans.Plasma.Sci, </a:t>
            </a:r>
            <a:r>
              <a:rPr lang="en-GB" sz="1050" b="1" dirty="0"/>
              <a:t>21 </a:t>
            </a:r>
            <a:r>
              <a:rPr lang="en-GB" sz="1050" dirty="0"/>
              <a:t>(6), pp.701-713 </a:t>
            </a:r>
          </a:p>
          <a:p>
            <a:r>
              <a:rPr lang="en-GB" sz="1050" dirty="0"/>
              <a:t>[12] A.E. Robson, A. Von Engel, Phys.Rev, </a:t>
            </a:r>
            <a:r>
              <a:rPr lang="en-GB" sz="1050" b="1" dirty="0"/>
              <a:t>104</a:t>
            </a:r>
            <a:r>
              <a:rPr lang="en-GB" sz="1050" dirty="0"/>
              <a:t>, pp.15-16 (1956)</a:t>
            </a:r>
          </a:p>
          <a:p>
            <a:r>
              <a:rPr lang="en-GB" sz="1050" dirty="0"/>
              <a:t>[13] V.I. Rakhovskii, IEEE Trans.Plasma.Sci, </a:t>
            </a:r>
            <a:r>
              <a:rPr lang="en-GB" sz="1050" b="1" dirty="0"/>
              <a:t>PS-4 </a:t>
            </a:r>
            <a:r>
              <a:rPr lang="en-GB" sz="1050" dirty="0"/>
              <a:t>(2) pp.81-102 (1976)</a:t>
            </a:r>
          </a:p>
          <a:p>
            <a:r>
              <a:rPr lang="en-GB" sz="1050" dirty="0"/>
              <a:t>[14] M.G. Drouet, IEEE Trans.Plasma.Sci, </a:t>
            </a:r>
            <a:r>
              <a:rPr lang="en-GB" sz="1050" b="1" dirty="0"/>
              <a:t>PS-13 </a:t>
            </a:r>
            <a:r>
              <a:rPr lang="en-GB" sz="1050" dirty="0"/>
              <a:t>(5), pp. 235-241 (1985)</a:t>
            </a:r>
          </a:p>
        </p:txBody>
      </p:sp>
      <p:sp>
        <p:nvSpPr>
          <p:cNvPr id="7" name="TextBox 6">
            <a:extLst>
              <a:ext uri="{FF2B5EF4-FFF2-40B4-BE49-F238E27FC236}">
                <a16:creationId xmlns:a16="http://schemas.microsoft.com/office/drawing/2014/main" id="{55A4DFEC-26BA-D358-5820-D4EA171AB6AD}"/>
              </a:ext>
            </a:extLst>
          </p:cNvPr>
          <p:cNvSpPr txBox="1"/>
          <p:nvPr/>
        </p:nvSpPr>
        <p:spPr>
          <a:xfrm>
            <a:off x="4001407" y="4254828"/>
            <a:ext cx="1729961" cy="276999"/>
          </a:xfrm>
          <a:prstGeom prst="rect">
            <a:avLst/>
          </a:prstGeom>
          <a:noFill/>
        </p:spPr>
        <p:txBody>
          <a:bodyPr wrap="none" rtlCol="0">
            <a:spAutoFit/>
          </a:bodyPr>
          <a:lstStyle/>
          <a:p>
            <a:r>
              <a:rPr lang="en-GB" sz="1200" dirty="0"/>
              <a:t>figure adapted from [7]</a:t>
            </a:r>
          </a:p>
        </p:txBody>
      </p:sp>
    </p:spTree>
    <p:extLst>
      <p:ext uri="{BB962C8B-B14F-4D97-AF65-F5344CB8AC3E}">
        <p14:creationId xmlns:p14="http://schemas.microsoft.com/office/powerpoint/2010/main" val="36158054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4F220BB-B767-0C26-74BE-0BF33A5DACC5}"/>
              </a:ext>
            </a:extLst>
          </p:cNvPr>
          <p:cNvSpPr txBox="1"/>
          <p:nvPr/>
        </p:nvSpPr>
        <p:spPr>
          <a:xfrm>
            <a:off x="501449" y="233365"/>
            <a:ext cx="2698175" cy="646331"/>
          </a:xfrm>
          <a:prstGeom prst="rect">
            <a:avLst/>
          </a:prstGeom>
          <a:noFill/>
        </p:spPr>
        <p:txBody>
          <a:bodyPr wrap="none" rtlCol="0">
            <a:spAutoFit/>
          </a:bodyPr>
          <a:lstStyle/>
          <a:p>
            <a:r>
              <a:rPr lang="en-GB" sz="3600" dirty="0"/>
              <a:t>Conclusions</a:t>
            </a:r>
          </a:p>
        </p:txBody>
      </p:sp>
      <p:sp>
        <p:nvSpPr>
          <p:cNvPr id="3" name="TextBox 2">
            <a:extLst>
              <a:ext uri="{FF2B5EF4-FFF2-40B4-BE49-F238E27FC236}">
                <a16:creationId xmlns:a16="http://schemas.microsoft.com/office/drawing/2014/main" id="{8F09D0AA-8238-FBAE-5A6B-F4C5E88B1425}"/>
              </a:ext>
            </a:extLst>
          </p:cNvPr>
          <p:cNvSpPr txBox="1"/>
          <p:nvPr/>
        </p:nvSpPr>
        <p:spPr>
          <a:xfrm>
            <a:off x="378777" y="879696"/>
            <a:ext cx="10997851" cy="5324535"/>
          </a:xfrm>
          <a:prstGeom prst="rect">
            <a:avLst/>
          </a:prstGeom>
          <a:noFill/>
        </p:spPr>
        <p:txBody>
          <a:bodyPr wrap="square" rtlCol="0">
            <a:spAutoFit/>
          </a:bodyPr>
          <a:lstStyle/>
          <a:p>
            <a:pPr marL="285750" indent="-285750">
              <a:buFont typeface="Arial" panose="020B0604020202020204" pitchFamily="34" charset="0"/>
              <a:buChar char="•"/>
            </a:pPr>
            <a:r>
              <a:rPr lang="en-GB" sz="1700" dirty="0"/>
              <a:t>A recent </a:t>
            </a:r>
            <a:r>
              <a:rPr lang="en-GB" sz="1700" dirty="0">
                <a:solidFill>
                  <a:srgbClr val="FF0000"/>
                </a:solidFill>
              </a:rPr>
              <a:t>experiment</a:t>
            </a:r>
            <a:r>
              <a:rPr lang="en-GB" sz="1700" dirty="0"/>
              <a:t> employing a mobile copper armature submerged in a liquid metal channel passing a DC current has added to the small but increasing body of knowledge </a:t>
            </a:r>
            <a:r>
              <a:rPr lang="en-GB" sz="1700" dirty="0">
                <a:solidFill>
                  <a:srgbClr val="FF0000"/>
                </a:solidFill>
              </a:rPr>
              <a:t>supporting the existence of longitudinal EM force, contrary to</a:t>
            </a:r>
            <a:r>
              <a:rPr lang="en-GB" sz="1700" dirty="0"/>
              <a:t> </a:t>
            </a:r>
            <a:r>
              <a:rPr lang="en-GB" sz="1700" dirty="0">
                <a:solidFill>
                  <a:srgbClr val="FF0000"/>
                </a:solidFill>
              </a:rPr>
              <a:t>the</a:t>
            </a:r>
            <a:r>
              <a:rPr lang="en-GB" sz="1700" dirty="0"/>
              <a:t> textbook version of EM force theory (</a:t>
            </a:r>
            <a:r>
              <a:rPr lang="en-GB" sz="1700" dirty="0">
                <a:solidFill>
                  <a:srgbClr val="FF0000"/>
                </a:solidFill>
              </a:rPr>
              <a:t>Lorentz force</a:t>
            </a:r>
            <a:r>
              <a:rPr lang="en-GB" sz="1700" dirty="0"/>
              <a:t>).</a:t>
            </a:r>
          </a:p>
          <a:p>
            <a:pPr marL="285750" indent="-285750">
              <a:buFont typeface="Arial" panose="020B0604020202020204" pitchFamily="34" charset="0"/>
              <a:buChar char="•"/>
            </a:pPr>
            <a:endParaRPr lang="en-GB" sz="1700" dirty="0"/>
          </a:p>
          <a:p>
            <a:pPr marL="285750" indent="-285750">
              <a:buFont typeface="Arial" panose="020B0604020202020204" pitchFamily="34" charset="0"/>
              <a:buChar char="•"/>
            </a:pPr>
            <a:r>
              <a:rPr lang="en-GB" sz="1700" dirty="0"/>
              <a:t>A candidate theory for the prediction of the complete EM force is that proposed by Ampere in 1822. However more quantitative future experiments may require alternative theories which are likely to include yet undetermined variables. </a:t>
            </a:r>
          </a:p>
          <a:p>
            <a:pPr marL="285750" indent="-285750">
              <a:buFont typeface="Arial" panose="020B0604020202020204" pitchFamily="34" charset="0"/>
              <a:buChar char="•"/>
            </a:pPr>
            <a:endParaRPr lang="en-GB" sz="1700" dirty="0"/>
          </a:p>
          <a:p>
            <a:pPr marL="285750" indent="-285750">
              <a:buFont typeface="Arial" panose="020B0604020202020204" pitchFamily="34" charset="0"/>
              <a:buChar char="•"/>
            </a:pPr>
            <a:r>
              <a:rPr lang="en-GB" sz="1700" dirty="0"/>
              <a:t>The cathode spot of the diffuse vacuum arc is known to produce a highly anisotropic ion jet perpendicular to the cathode surface, with ion velocities that have historically proven difficult to predict quantitatively.</a:t>
            </a:r>
          </a:p>
          <a:p>
            <a:pPr marL="285750" indent="-285750">
              <a:buFont typeface="Arial" panose="020B0604020202020204" pitchFamily="34" charset="0"/>
              <a:buChar char="•"/>
            </a:pPr>
            <a:endParaRPr lang="en-GB" sz="1700" dirty="0"/>
          </a:p>
          <a:p>
            <a:pPr marL="285750" indent="-285750">
              <a:buFont typeface="Arial" panose="020B0604020202020204" pitchFamily="34" charset="0"/>
              <a:buChar char="•"/>
            </a:pPr>
            <a:r>
              <a:rPr lang="en-GB" sz="1700" dirty="0"/>
              <a:t>A calculation of axial ion acceleration in a diffuse vacuum arc cathode spot using Ampere’s force law was published in 1993. </a:t>
            </a:r>
          </a:p>
          <a:p>
            <a:pPr marL="742950" lvl="1" indent="-285750">
              <a:buFont typeface="Arial" panose="020B0604020202020204" pitchFamily="34" charset="0"/>
              <a:buChar char="•"/>
            </a:pPr>
            <a:r>
              <a:rPr lang="en-GB" sz="1700" dirty="0"/>
              <a:t>It predicted the order of magnitude of the high ion velocities.</a:t>
            </a:r>
          </a:p>
          <a:p>
            <a:pPr marL="742950" lvl="1" indent="-285750">
              <a:buFont typeface="Arial" panose="020B0604020202020204" pitchFamily="34" charset="0"/>
              <a:buChar char="•"/>
            </a:pPr>
            <a:r>
              <a:rPr lang="en-GB" sz="1700" dirty="0"/>
              <a:t>It predicted the high ion jet anisotropy.</a:t>
            </a:r>
          </a:p>
          <a:p>
            <a:pPr marL="742950" lvl="1" indent="-285750">
              <a:buFont typeface="Arial" panose="020B0604020202020204" pitchFamily="34" charset="0"/>
              <a:buChar char="•"/>
            </a:pPr>
            <a:r>
              <a:rPr lang="en-GB" sz="1700" dirty="0"/>
              <a:t>It led to a natural explanation of diffuse cathode spot retrograde motion.</a:t>
            </a:r>
          </a:p>
          <a:p>
            <a:pPr marL="285750" indent="-285750">
              <a:buFont typeface="Arial" panose="020B0604020202020204" pitchFamily="34" charset="0"/>
              <a:buChar char="•"/>
            </a:pPr>
            <a:endParaRPr lang="en-GB" sz="1700" dirty="0"/>
          </a:p>
          <a:p>
            <a:pPr marL="285750" indent="-285750">
              <a:buFont typeface="Arial" panose="020B0604020202020204" pitchFamily="34" charset="0"/>
              <a:buChar char="•"/>
            </a:pPr>
            <a:r>
              <a:rPr lang="en-GB" sz="1700" dirty="0"/>
              <a:t>It is hoped that FEA MHD calculations based on Ampere’s Force Law, can be repeated with modern high-speed computers and possibly AI to discover whether they can further the understanding and predictability of post breakdown vacuum arc cathode spot behaviour and improve technological applications.</a:t>
            </a:r>
          </a:p>
        </p:txBody>
      </p:sp>
    </p:spTree>
    <p:extLst>
      <p:ext uri="{BB962C8B-B14F-4D97-AF65-F5344CB8AC3E}">
        <p14:creationId xmlns:p14="http://schemas.microsoft.com/office/powerpoint/2010/main" val="50111916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93C4C4-D8C9-42BE-7CD7-986BE4DDEC0A}"/>
              </a:ext>
            </a:extLst>
          </p:cNvPr>
          <p:cNvSpPr>
            <a:spLocks noGrp="1"/>
          </p:cNvSpPr>
          <p:nvPr>
            <p:ph type="ctrTitle"/>
          </p:nvPr>
        </p:nvSpPr>
        <p:spPr>
          <a:xfrm>
            <a:off x="2983152" y="3037639"/>
            <a:ext cx="5684859" cy="880906"/>
          </a:xfrm>
        </p:spPr>
        <p:txBody>
          <a:bodyPr>
            <a:noAutofit/>
          </a:bodyPr>
          <a:lstStyle/>
          <a:p>
            <a:r>
              <a:rPr lang="en-GB" sz="6600" dirty="0">
                <a:latin typeface="Boucherie Block" panose="020F0502020204030204" pitchFamily="2" charset="0"/>
                <a:ea typeface="ADLaM Display" panose="020F0502020204030204" pitchFamily="2" charset="0"/>
                <a:cs typeface="ADLaM Display" panose="020F0502020204030204" pitchFamily="2" charset="0"/>
              </a:rPr>
              <a:t>Any Questions ?</a:t>
            </a:r>
          </a:p>
        </p:txBody>
      </p:sp>
    </p:spTree>
    <p:extLst>
      <p:ext uri="{BB962C8B-B14F-4D97-AF65-F5344CB8AC3E}">
        <p14:creationId xmlns:p14="http://schemas.microsoft.com/office/powerpoint/2010/main" val="205867339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DCB4B64A-A1BD-56E9-E8AC-86E15E068F06}"/>
              </a:ext>
            </a:extLst>
          </p:cNvPr>
          <p:cNvSpPr>
            <a:spLocks noGrp="1"/>
          </p:cNvSpPr>
          <p:nvPr>
            <p:ph type="title"/>
          </p:nvPr>
        </p:nvSpPr>
        <p:spPr>
          <a:xfrm>
            <a:off x="371475" y="501269"/>
            <a:ext cx="5612229" cy="577723"/>
          </a:xfrm>
        </p:spPr>
        <p:txBody>
          <a:bodyPr/>
          <a:lstStyle/>
          <a:p>
            <a:r>
              <a:rPr lang="en-GB" dirty="0"/>
              <a:t>Mechanical &amp; EM Forces</a:t>
            </a:r>
          </a:p>
        </p:txBody>
      </p:sp>
      <p:pic>
        <p:nvPicPr>
          <p:cNvPr id="4" name="Picture 3">
            <a:extLst>
              <a:ext uri="{FF2B5EF4-FFF2-40B4-BE49-F238E27FC236}">
                <a16:creationId xmlns:a16="http://schemas.microsoft.com/office/drawing/2014/main" id="{A4B9CC98-8784-34B1-1A18-BCE55EC29ED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0" y="327787"/>
            <a:ext cx="5644206" cy="2359152"/>
          </a:xfrm>
          <a:prstGeom prst="rect">
            <a:avLst/>
          </a:prstGeom>
        </p:spPr>
      </p:pic>
      <p:pic>
        <p:nvPicPr>
          <p:cNvPr id="3" name="Picture 2">
            <a:extLst>
              <a:ext uri="{FF2B5EF4-FFF2-40B4-BE49-F238E27FC236}">
                <a16:creationId xmlns:a16="http://schemas.microsoft.com/office/drawing/2014/main" id="{3CBD1AD3-34E3-26F5-82DF-AB617330FD3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74454" y="2680843"/>
            <a:ext cx="4623307" cy="3607993"/>
          </a:xfrm>
          <a:prstGeom prst="rect">
            <a:avLst/>
          </a:prstGeom>
        </p:spPr>
      </p:pic>
      <p:sp>
        <p:nvSpPr>
          <p:cNvPr id="2" name="TextBox 1">
            <a:extLst>
              <a:ext uri="{FF2B5EF4-FFF2-40B4-BE49-F238E27FC236}">
                <a16:creationId xmlns:a16="http://schemas.microsoft.com/office/drawing/2014/main" id="{253172EE-350B-D887-A5FF-0B8CD075339B}"/>
              </a:ext>
            </a:extLst>
          </p:cNvPr>
          <p:cNvSpPr txBox="1"/>
          <p:nvPr/>
        </p:nvSpPr>
        <p:spPr>
          <a:xfrm>
            <a:off x="371475" y="1222165"/>
            <a:ext cx="6163056" cy="1015663"/>
          </a:xfrm>
          <a:prstGeom prst="rect">
            <a:avLst/>
          </a:prstGeom>
          <a:noFill/>
        </p:spPr>
        <p:txBody>
          <a:bodyPr wrap="square" rtlCol="0">
            <a:spAutoFit/>
          </a:bodyPr>
          <a:lstStyle/>
          <a:p>
            <a:pPr marL="285750" indent="-285750">
              <a:buFont typeface="Arial" panose="020B0604020202020204" pitchFamily="34" charset="0"/>
              <a:buChar char="•"/>
            </a:pPr>
            <a:r>
              <a:rPr lang="en-GB" sz="1200" dirty="0"/>
              <a:t>The measured force on the armature (3) will be the combination of a system of EM and mechanical forces.</a:t>
            </a:r>
          </a:p>
          <a:p>
            <a:endParaRPr lang="en-GB" sz="1200" dirty="0"/>
          </a:p>
          <a:p>
            <a:pPr marL="285750" indent="-285750">
              <a:buFont typeface="Arial" panose="020B0604020202020204" pitchFamily="34" charset="0"/>
              <a:buChar char="•"/>
            </a:pPr>
            <a:r>
              <a:rPr lang="en-GB" sz="1200" dirty="0"/>
              <a:t>The mechanical forces on (3) will be a consequence of direct contact with the Galinstan in (2) and (4).</a:t>
            </a:r>
          </a:p>
        </p:txBody>
      </p:sp>
      <p:sp>
        <p:nvSpPr>
          <p:cNvPr id="5" name="TextBox 4">
            <a:extLst>
              <a:ext uri="{FF2B5EF4-FFF2-40B4-BE49-F238E27FC236}">
                <a16:creationId xmlns:a16="http://schemas.microsoft.com/office/drawing/2014/main" id="{C640B534-3D37-84DA-6BD4-E0475EB92A68}"/>
              </a:ext>
            </a:extLst>
          </p:cNvPr>
          <p:cNvSpPr txBox="1"/>
          <p:nvPr/>
        </p:nvSpPr>
        <p:spPr>
          <a:xfrm>
            <a:off x="438912" y="5012309"/>
            <a:ext cx="6163056" cy="1015663"/>
          </a:xfrm>
          <a:prstGeom prst="rect">
            <a:avLst/>
          </a:prstGeom>
          <a:noFill/>
        </p:spPr>
        <p:txBody>
          <a:bodyPr wrap="square" rtlCol="0">
            <a:spAutoFit/>
          </a:bodyPr>
          <a:lstStyle/>
          <a:p>
            <a:pPr marL="285750" indent="-285750">
              <a:buFont typeface="Arial" panose="020B0604020202020204" pitchFamily="34" charset="0"/>
              <a:buChar char="•"/>
            </a:pPr>
            <a:r>
              <a:rPr lang="en-GB" sz="1200" dirty="0"/>
              <a:t>Therefore, the CRE could only reveal the existence and magnitude of an axial EM force </a:t>
            </a:r>
            <a:r>
              <a:rPr lang="en-GB" sz="1200" b="1" dirty="0"/>
              <a:t>if</a:t>
            </a:r>
            <a:r>
              <a:rPr lang="en-GB" sz="1200" dirty="0"/>
              <a:t> the mechanical force can be estimated.</a:t>
            </a:r>
          </a:p>
          <a:p>
            <a:endParaRPr lang="en-GB" sz="1200" dirty="0"/>
          </a:p>
          <a:p>
            <a:pPr marL="285750" indent="-285750">
              <a:buFont typeface="Arial" panose="020B0604020202020204" pitchFamily="34" charset="0"/>
              <a:buChar char="•"/>
            </a:pPr>
            <a:r>
              <a:rPr lang="en-GB" sz="1200" dirty="0"/>
              <a:t>To attempt this, a series of experiments (Phase 7) was performed to deduce whether the mechanical force depended on the length of the Galinstan section (2) or (4).</a:t>
            </a:r>
          </a:p>
        </p:txBody>
      </p:sp>
      <p:cxnSp>
        <p:nvCxnSpPr>
          <p:cNvPr id="26" name="Straight Connector 25">
            <a:extLst>
              <a:ext uri="{FF2B5EF4-FFF2-40B4-BE49-F238E27FC236}">
                <a16:creationId xmlns:a16="http://schemas.microsoft.com/office/drawing/2014/main" id="{C4FCAA9A-758D-DD14-B132-B82C6A83B433}"/>
              </a:ext>
            </a:extLst>
          </p:cNvPr>
          <p:cNvCxnSpPr>
            <a:cxnSpLocks/>
          </p:cNvCxnSpPr>
          <p:nvPr/>
        </p:nvCxnSpPr>
        <p:spPr>
          <a:xfrm>
            <a:off x="6431280" y="5900928"/>
            <a:ext cx="451104"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9" name="Straight Connector 28">
            <a:extLst>
              <a:ext uri="{FF2B5EF4-FFF2-40B4-BE49-F238E27FC236}">
                <a16:creationId xmlns:a16="http://schemas.microsoft.com/office/drawing/2014/main" id="{49374FB6-1A9A-9115-0412-2BD0A5840754}"/>
              </a:ext>
            </a:extLst>
          </p:cNvPr>
          <p:cNvCxnSpPr>
            <a:cxnSpLocks/>
          </p:cNvCxnSpPr>
          <p:nvPr/>
        </p:nvCxnSpPr>
        <p:spPr>
          <a:xfrm flipV="1">
            <a:off x="6882384" y="1402080"/>
            <a:ext cx="0" cy="4498848"/>
          </a:xfrm>
          <a:prstGeom prst="line">
            <a:avLst/>
          </a:prstGeom>
        </p:spPr>
        <p:style>
          <a:lnRef idx="2">
            <a:schemeClr val="accent1"/>
          </a:lnRef>
          <a:fillRef idx="0">
            <a:schemeClr val="accent1"/>
          </a:fillRef>
          <a:effectRef idx="1">
            <a:schemeClr val="accent1"/>
          </a:effectRef>
          <a:fontRef idx="minor">
            <a:schemeClr val="tx1"/>
          </a:fontRef>
        </p:style>
      </p:cxnSp>
      <p:cxnSp>
        <p:nvCxnSpPr>
          <p:cNvPr id="32" name="Straight Arrow Connector 31">
            <a:extLst>
              <a:ext uri="{FF2B5EF4-FFF2-40B4-BE49-F238E27FC236}">
                <a16:creationId xmlns:a16="http://schemas.microsoft.com/office/drawing/2014/main" id="{20CCC7AB-BCFC-ACBF-F8F5-DC14FF2C1FFD}"/>
              </a:ext>
            </a:extLst>
          </p:cNvPr>
          <p:cNvCxnSpPr>
            <a:cxnSpLocks/>
          </p:cNvCxnSpPr>
          <p:nvPr/>
        </p:nvCxnSpPr>
        <p:spPr>
          <a:xfrm>
            <a:off x="6882384" y="1402080"/>
            <a:ext cx="280417"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40" name="TextBox 39">
            <a:extLst>
              <a:ext uri="{FF2B5EF4-FFF2-40B4-BE49-F238E27FC236}">
                <a16:creationId xmlns:a16="http://schemas.microsoft.com/office/drawing/2014/main" id="{C16EFB98-9EF3-81AB-42D1-80495A019703}"/>
              </a:ext>
            </a:extLst>
          </p:cNvPr>
          <p:cNvSpPr txBox="1"/>
          <p:nvPr/>
        </p:nvSpPr>
        <p:spPr>
          <a:xfrm>
            <a:off x="7748017" y="3554188"/>
            <a:ext cx="1755647" cy="584775"/>
          </a:xfrm>
          <a:prstGeom prst="rect">
            <a:avLst/>
          </a:prstGeom>
          <a:solidFill>
            <a:schemeClr val="bg1"/>
          </a:solidFill>
        </p:spPr>
        <p:txBody>
          <a:bodyPr wrap="square" rtlCol="0">
            <a:spAutoFit/>
          </a:bodyPr>
          <a:lstStyle/>
          <a:p>
            <a:r>
              <a:rPr lang="en-GB" sz="1000" dirty="0">
                <a:latin typeface="+mj-lt"/>
              </a:rPr>
              <a:t>Trough Modified by insertion of St/St plate</a:t>
            </a:r>
          </a:p>
          <a:p>
            <a:r>
              <a:rPr lang="en-GB" sz="1200" dirty="0">
                <a:latin typeface="Symbol" panose="05050102010706020507" pitchFamily="18" charset="2"/>
              </a:rPr>
              <a:t>D</a:t>
            </a:r>
            <a:r>
              <a:rPr lang="en-GB" sz="1200" dirty="0"/>
              <a:t>K</a:t>
            </a:r>
            <a:r>
              <a:rPr lang="en-GB" sz="1200" baseline="-25000" dirty="0"/>
              <a:t>M</a:t>
            </a:r>
            <a:r>
              <a:rPr lang="en-GB" sz="1200" dirty="0"/>
              <a:t> = K </a:t>
            </a:r>
            <a:r>
              <a:rPr lang="en-GB" sz="1200" baseline="-25000" dirty="0"/>
              <a:t>Modified</a:t>
            </a:r>
            <a:r>
              <a:rPr lang="en-GB" sz="1200" dirty="0"/>
              <a:t> - K</a:t>
            </a:r>
          </a:p>
        </p:txBody>
      </p:sp>
      <p:pic>
        <p:nvPicPr>
          <p:cNvPr id="7" name="Picture 6" descr="A diagram of a mechanical force&#10;&#10;Description automatically generated">
            <a:extLst>
              <a:ext uri="{FF2B5EF4-FFF2-40B4-BE49-F238E27FC236}">
                <a16:creationId xmlns:a16="http://schemas.microsoft.com/office/drawing/2014/main" id="{9309C7FA-FE86-B727-FBDE-503D8F59DFF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2584" y="2312128"/>
            <a:ext cx="5739384" cy="2484120"/>
          </a:xfrm>
          <a:prstGeom prst="rect">
            <a:avLst/>
          </a:prstGeom>
        </p:spPr>
      </p:pic>
      <p:sp>
        <p:nvSpPr>
          <p:cNvPr id="6" name="TextBox 5">
            <a:extLst>
              <a:ext uri="{FF2B5EF4-FFF2-40B4-BE49-F238E27FC236}">
                <a16:creationId xmlns:a16="http://schemas.microsoft.com/office/drawing/2014/main" id="{E09B91D7-7BD9-4B58-FC5B-5A6B91E7BFE7}"/>
              </a:ext>
            </a:extLst>
          </p:cNvPr>
          <p:cNvSpPr txBox="1"/>
          <p:nvPr/>
        </p:nvSpPr>
        <p:spPr>
          <a:xfrm>
            <a:off x="265460" y="5998775"/>
            <a:ext cx="2592376" cy="276999"/>
          </a:xfrm>
          <a:prstGeom prst="rect">
            <a:avLst/>
          </a:prstGeom>
          <a:noFill/>
        </p:spPr>
        <p:txBody>
          <a:bodyPr wrap="none" rtlCol="0">
            <a:spAutoFit/>
          </a:bodyPr>
          <a:lstStyle/>
          <a:p>
            <a:r>
              <a:rPr lang="en-GB" sz="1200" dirty="0"/>
              <a:t>Figures from [8] arXiv:2504.08749  </a:t>
            </a:r>
          </a:p>
        </p:txBody>
      </p:sp>
    </p:spTree>
    <p:extLst>
      <p:ext uri="{BB962C8B-B14F-4D97-AF65-F5344CB8AC3E}">
        <p14:creationId xmlns:p14="http://schemas.microsoft.com/office/powerpoint/2010/main" val="29621047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5782354-FEDD-05CB-6650-D83C2BBEFFE6}"/>
              </a:ext>
            </a:extLst>
          </p:cNvPr>
          <p:cNvSpPr txBox="1"/>
          <p:nvPr/>
        </p:nvSpPr>
        <p:spPr>
          <a:xfrm>
            <a:off x="636104" y="367749"/>
            <a:ext cx="7122271" cy="584775"/>
          </a:xfrm>
          <a:prstGeom prst="rect">
            <a:avLst/>
          </a:prstGeom>
          <a:noFill/>
        </p:spPr>
        <p:txBody>
          <a:bodyPr wrap="none" rtlCol="0">
            <a:spAutoFit/>
          </a:bodyPr>
          <a:lstStyle/>
          <a:p>
            <a:r>
              <a:rPr lang="en-GB" sz="3200" dirty="0"/>
              <a:t>Ion Jets in Vacuum Arcs (1930 - 1965)</a:t>
            </a:r>
          </a:p>
        </p:txBody>
      </p:sp>
      <p:sp>
        <p:nvSpPr>
          <p:cNvPr id="3" name="TextBox 2">
            <a:extLst>
              <a:ext uri="{FF2B5EF4-FFF2-40B4-BE49-F238E27FC236}">
                <a16:creationId xmlns:a16="http://schemas.microsoft.com/office/drawing/2014/main" id="{9C4E3998-8C57-2EAA-EA79-BBC942BF4E7B}"/>
              </a:ext>
            </a:extLst>
          </p:cNvPr>
          <p:cNvSpPr txBox="1"/>
          <p:nvPr/>
        </p:nvSpPr>
        <p:spPr>
          <a:xfrm>
            <a:off x="285389" y="990441"/>
            <a:ext cx="11226029" cy="2462213"/>
          </a:xfrm>
          <a:prstGeom prst="rect">
            <a:avLst/>
          </a:prstGeom>
          <a:noFill/>
        </p:spPr>
        <p:txBody>
          <a:bodyPr wrap="square" rtlCol="0">
            <a:spAutoFit/>
          </a:bodyPr>
          <a:lstStyle/>
          <a:p>
            <a:pPr marL="285750" indent="-285750">
              <a:buFont typeface="Wingdings" panose="05000000000000000000" pitchFamily="2" charset="2"/>
              <a:buChar char="§"/>
            </a:pPr>
            <a:r>
              <a:rPr lang="en-GB" sz="1400" dirty="0"/>
              <a:t>Experimentally discovered in the 1920’s by </a:t>
            </a:r>
            <a:r>
              <a:rPr lang="en-GB" sz="1400" dirty="0" err="1"/>
              <a:t>Tanberg</a:t>
            </a:r>
            <a:r>
              <a:rPr lang="en-GB" sz="1400" dirty="0"/>
              <a:t> [1]</a:t>
            </a:r>
          </a:p>
          <a:p>
            <a:endParaRPr lang="en-GB" sz="1400" dirty="0"/>
          </a:p>
          <a:p>
            <a:pPr marL="742950" lvl="1" indent="-285750">
              <a:buFont typeface="Wingdings" panose="05000000000000000000" pitchFamily="2" charset="2"/>
              <a:buChar char="§"/>
            </a:pPr>
            <a:r>
              <a:rPr lang="en-GB" sz="1400" dirty="0"/>
              <a:t>Vacuum arc cathodes produce high energy, highly anisotropic luminous “vapor jets” [1], (later found to be ionised [2])</a:t>
            </a:r>
          </a:p>
          <a:p>
            <a:pPr lvl="1"/>
            <a:endParaRPr lang="en-GB" sz="1400" dirty="0"/>
          </a:p>
          <a:p>
            <a:pPr marL="742950" lvl="1" indent="-285750">
              <a:buFont typeface="Wingdings" panose="05000000000000000000" pitchFamily="2" charset="2"/>
              <a:buChar char="§"/>
            </a:pPr>
            <a:r>
              <a:rPr lang="en-GB" sz="1400" dirty="0"/>
              <a:t>Deduced vapor velocities up to 1.6 x 10</a:t>
            </a:r>
            <a:r>
              <a:rPr lang="en-GB" sz="1400" baseline="30000" dirty="0"/>
              <a:t>4</a:t>
            </a:r>
            <a:r>
              <a:rPr lang="en-GB" sz="1400" dirty="0"/>
              <a:t> m/s  (in agreement with modern ion velocity measurements)</a:t>
            </a:r>
          </a:p>
          <a:p>
            <a:pPr marL="742950" lvl="1" indent="-285750">
              <a:buFont typeface="Wingdings" panose="05000000000000000000" pitchFamily="2" charset="2"/>
              <a:buChar char="§"/>
            </a:pPr>
            <a:endParaRPr lang="en-GB" sz="1400" dirty="0"/>
          </a:p>
          <a:p>
            <a:pPr marL="742950" lvl="1" indent="-285750">
              <a:buFont typeface="Wingdings" panose="05000000000000000000" pitchFamily="2" charset="2"/>
              <a:buChar char="§"/>
            </a:pPr>
            <a:r>
              <a:rPr lang="en-GB" sz="1400" dirty="0"/>
              <a:t>Measured the force on the cathode and found it to be consistent with and opposed to the vapor acceleration force</a:t>
            </a:r>
          </a:p>
          <a:p>
            <a:pPr lvl="1"/>
            <a:endParaRPr lang="en-GB" sz="1400" dirty="0"/>
          </a:p>
          <a:p>
            <a:pPr marL="742950" lvl="1" indent="-285750">
              <a:buFont typeface="Wingdings" panose="05000000000000000000" pitchFamily="2" charset="2"/>
              <a:buChar char="§"/>
            </a:pPr>
            <a:r>
              <a:rPr lang="en-GB" sz="1400" dirty="0"/>
              <a:t>Observed a conical vapor jet - axis directed normal to cathode surface (</a:t>
            </a:r>
            <a:r>
              <a:rPr lang="en-GB" sz="1400" b="1" dirty="0"/>
              <a:t>later found to be independent of arc direction </a:t>
            </a:r>
            <a:r>
              <a:rPr lang="en-GB" sz="1400" dirty="0"/>
              <a:t>[2])</a:t>
            </a:r>
          </a:p>
          <a:p>
            <a:pPr lvl="1"/>
            <a:endParaRPr lang="en-GB" sz="1400" dirty="0"/>
          </a:p>
          <a:p>
            <a:pPr marL="742950" lvl="1" indent="-285750">
              <a:buFont typeface="Wingdings" panose="05000000000000000000" pitchFamily="2" charset="2"/>
              <a:buChar char="§"/>
            </a:pPr>
            <a:r>
              <a:rPr lang="en-GB" sz="1400" dirty="0"/>
              <a:t>Cathode spot temperature deduced to be ~ 5 x 10</a:t>
            </a:r>
            <a:r>
              <a:rPr lang="en-GB" sz="1400" baseline="30000" dirty="0"/>
              <a:t>5</a:t>
            </a:r>
            <a:r>
              <a:rPr lang="en-GB" sz="1400" dirty="0"/>
              <a:t> °K, to achieve the deduced ion velocity [1], although this was not really believed</a:t>
            </a:r>
          </a:p>
        </p:txBody>
      </p:sp>
      <p:sp>
        <p:nvSpPr>
          <p:cNvPr id="8" name="TextBox 7">
            <a:extLst>
              <a:ext uri="{FF2B5EF4-FFF2-40B4-BE49-F238E27FC236}">
                <a16:creationId xmlns:a16="http://schemas.microsoft.com/office/drawing/2014/main" id="{A3CAEC09-6BE7-8812-6AE4-8A497512304A}"/>
              </a:ext>
            </a:extLst>
          </p:cNvPr>
          <p:cNvSpPr txBox="1"/>
          <p:nvPr/>
        </p:nvSpPr>
        <p:spPr>
          <a:xfrm>
            <a:off x="391860" y="5544393"/>
            <a:ext cx="3566363" cy="646331"/>
          </a:xfrm>
          <a:prstGeom prst="rect">
            <a:avLst/>
          </a:prstGeom>
          <a:noFill/>
        </p:spPr>
        <p:txBody>
          <a:bodyPr wrap="square" rtlCol="0">
            <a:spAutoFit/>
          </a:bodyPr>
          <a:lstStyle/>
          <a:p>
            <a:r>
              <a:rPr lang="en-GB" sz="1200" dirty="0"/>
              <a:t>[1] R. </a:t>
            </a:r>
            <a:r>
              <a:rPr lang="en-GB" sz="1200" dirty="0" err="1"/>
              <a:t>Tanberg</a:t>
            </a:r>
            <a:r>
              <a:rPr lang="en-GB" sz="1200" dirty="0"/>
              <a:t>, Phys.Rev </a:t>
            </a:r>
            <a:r>
              <a:rPr lang="en-GB" sz="1200" b="1" dirty="0"/>
              <a:t>35</a:t>
            </a:r>
            <a:r>
              <a:rPr lang="en-GB" sz="1200" dirty="0"/>
              <a:t>, pp1080-89 (1930)</a:t>
            </a:r>
          </a:p>
          <a:p>
            <a:r>
              <a:rPr lang="en-GB" sz="1200" dirty="0"/>
              <a:t>[2] A.A. </a:t>
            </a:r>
            <a:r>
              <a:rPr lang="en-GB" sz="1200" dirty="0" err="1"/>
              <a:t>Plyutto</a:t>
            </a:r>
            <a:r>
              <a:rPr lang="en-GB" sz="1200" dirty="0"/>
              <a:t> et al, </a:t>
            </a:r>
            <a:r>
              <a:rPr lang="en-GB" sz="1200" dirty="0" err="1"/>
              <a:t>Sov.Phys</a:t>
            </a:r>
            <a:r>
              <a:rPr lang="en-GB" sz="1200" dirty="0"/>
              <a:t> JETP, </a:t>
            </a:r>
            <a:r>
              <a:rPr lang="en-GB" sz="1200" b="1" dirty="0"/>
              <a:t>20</a:t>
            </a:r>
            <a:r>
              <a:rPr lang="en-GB" sz="1200" dirty="0"/>
              <a:t> (2), </a:t>
            </a:r>
          </a:p>
          <a:p>
            <a:r>
              <a:rPr lang="en-GB" sz="1200" dirty="0"/>
              <a:t>pp.328-337 (1965)</a:t>
            </a:r>
          </a:p>
        </p:txBody>
      </p:sp>
      <p:sp>
        <p:nvSpPr>
          <p:cNvPr id="7" name="TextBox 6">
            <a:extLst>
              <a:ext uri="{FF2B5EF4-FFF2-40B4-BE49-F238E27FC236}">
                <a16:creationId xmlns:a16="http://schemas.microsoft.com/office/drawing/2014/main" id="{6C47784C-D9AC-3000-187B-3ABC5FC5292E}"/>
              </a:ext>
            </a:extLst>
          </p:cNvPr>
          <p:cNvSpPr txBox="1"/>
          <p:nvPr/>
        </p:nvSpPr>
        <p:spPr>
          <a:xfrm>
            <a:off x="3271005" y="3786711"/>
            <a:ext cx="1598515" cy="261610"/>
          </a:xfrm>
          <a:prstGeom prst="rect">
            <a:avLst/>
          </a:prstGeom>
          <a:noFill/>
        </p:spPr>
        <p:txBody>
          <a:bodyPr wrap="none" rtlCol="0">
            <a:spAutoFit/>
          </a:bodyPr>
          <a:lstStyle/>
          <a:p>
            <a:r>
              <a:rPr lang="en-GB" sz="1100" dirty="0"/>
              <a:t>figure adapted from [1]</a:t>
            </a:r>
          </a:p>
        </p:txBody>
      </p:sp>
      <p:pic>
        <p:nvPicPr>
          <p:cNvPr id="5" name="Picture 4">
            <a:extLst>
              <a:ext uri="{FF2B5EF4-FFF2-40B4-BE49-F238E27FC236}">
                <a16:creationId xmlns:a16="http://schemas.microsoft.com/office/drawing/2014/main" id="{6EFC017D-AAE8-7FD6-35C9-46FE2849C59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06890" y="3452654"/>
            <a:ext cx="6479395" cy="2820098"/>
          </a:xfrm>
          <a:prstGeom prst="rect">
            <a:avLst/>
          </a:prstGeom>
        </p:spPr>
      </p:pic>
    </p:spTree>
    <p:extLst>
      <p:ext uri="{BB962C8B-B14F-4D97-AF65-F5344CB8AC3E}">
        <p14:creationId xmlns:p14="http://schemas.microsoft.com/office/powerpoint/2010/main" val="5761934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AC92013-85E2-5F84-CB17-5975C5C3F81D}"/>
              </a:ext>
            </a:extLst>
          </p:cNvPr>
          <p:cNvSpPr txBox="1"/>
          <p:nvPr/>
        </p:nvSpPr>
        <p:spPr>
          <a:xfrm>
            <a:off x="350729" y="254924"/>
            <a:ext cx="8949373" cy="461665"/>
          </a:xfrm>
          <a:prstGeom prst="rect">
            <a:avLst/>
          </a:prstGeom>
          <a:noFill/>
        </p:spPr>
        <p:txBody>
          <a:bodyPr wrap="none" rtlCol="0">
            <a:spAutoFit/>
          </a:bodyPr>
          <a:lstStyle/>
          <a:p>
            <a:r>
              <a:rPr lang="en-GB" sz="2400" dirty="0"/>
              <a:t>Diffuse Vacuum Arc Ion Jets – Some Known Facts &amp; </a:t>
            </a:r>
            <a:r>
              <a:rPr lang="en-GB" sz="2400" dirty="0">
                <a:solidFill>
                  <a:srgbClr val="FF0000"/>
                </a:solidFill>
              </a:rPr>
              <a:t>Deductions</a:t>
            </a:r>
          </a:p>
        </p:txBody>
      </p:sp>
      <p:sp>
        <p:nvSpPr>
          <p:cNvPr id="3" name="TextBox 2">
            <a:extLst>
              <a:ext uri="{FF2B5EF4-FFF2-40B4-BE49-F238E27FC236}">
                <a16:creationId xmlns:a16="http://schemas.microsoft.com/office/drawing/2014/main" id="{FE449E87-B7AB-1A0B-4C43-EA435A58B7CA}"/>
              </a:ext>
            </a:extLst>
          </p:cNvPr>
          <p:cNvSpPr txBox="1"/>
          <p:nvPr/>
        </p:nvSpPr>
        <p:spPr>
          <a:xfrm>
            <a:off x="350729" y="801666"/>
            <a:ext cx="11029167" cy="5170646"/>
          </a:xfrm>
          <a:prstGeom prst="rect">
            <a:avLst/>
          </a:prstGeom>
          <a:noFill/>
        </p:spPr>
        <p:txBody>
          <a:bodyPr wrap="square" rtlCol="0">
            <a:spAutoFit/>
          </a:bodyPr>
          <a:lstStyle/>
          <a:p>
            <a:pPr marL="285750" indent="-285750">
              <a:buFont typeface="Arial" panose="020B0604020202020204" pitchFamily="34" charset="0"/>
              <a:buChar char="•"/>
            </a:pPr>
            <a:r>
              <a:rPr lang="en-GB" sz="1500" dirty="0"/>
              <a:t>Cathode spot crater radius and spot current are closely related to each other for a given material [3]</a:t>
            </a:r>
          </a:p>
          <a:p>
            <a:pPr marL="285750" indent="-285750">
              <a:buFont typeface="Arial" panose="020B0604020202020204" pitchFamily="34" charset="0"/>
              <a:buChar char="•"/>
            </a:pPr>
            <a:r>
              <a:rPr lang="en-GB" sz="1500" dirty="0"/>
              <a:t>Cathode spot current is cathode material related (total arc current is proportional to number of coexistent spots) [3]</a:t>
            </a:r>
          </a:p>
          <a:p>
            <a:pPr marL="285750" indent="-285750">
              <a:buFont typeface="Arial" panose="020B0604020202020204" pitchFamily="34" charset="0"/>
              <a:buChar char="•"/>
            </a:pPr>
            <a:r>
              <a:rPr lang="en-GB" sz="1500" dirty="0"/>
              <a:t>Ion jet momentum and energy is also material dependent [4]</a:t>
            </a:r>
          </a:p>
          <a:p>
            <a:endParaRPr lang="en-GB" sz="1500" dirty="0"/>
          </a:p>
          <a:p>
            <a:pPr marL="742950" lvl="1" indent="-285750">
              <a:buFont typeface="Arial" panose="020B0604020202020204" pitchFamily="34" charset="0"/>
              <a:buChar char="•"/>
            </a:pPr>
            <a:r>
              <a:rPr lang="en-GB" sz="1500" dirty="0">
                <a:solidFill>
                  <a:srgbClr val="FF0000"/>
                </a:solidFill>
              </a:rPr>
              <a:t>Therefore, </a:t>
            </a:r>
            <a:r>
              <a:rPr lang="en-GB" sz="1500" b="1" dirty="0">
                <a:solidFill>
                  <a:srgbClr val="FF0000"/>
                </a:solidFill>
              </a:rPr>
              <a:t>cathode</a:t>
            </a:r>
            <a:r>
              <a:rPr lang="en-GB" sz="1500" b="1" dirty="0"/>
              <a:t> </a:t>
            </a:r>
            <a:r>
              <a:rPr lang="en-GB" sz="1500" b="1" dirty="0">
                <a:solidFill>
                  <a:srgbClr val="FF0000"/>
                </a:solidFill>
              </a:rPr>
              <a:t>current density </a:t>
            </a:r>
            <a:r>
              <a:rPr lang="en-GB" sz="1500" dirty="0">
                <a:solidFill>
                  <a:srgbClr val="FF0000"/>
                </a:solidFill>
              </a:rPr>
              <a:t>and </a:t>
            </a:r>
            <a:r>
              <a:rPr lang="en-GB" sz="1500" b="1" dirty="0">
                <a:solidFill>
                  <a:srgbClr val="FF0000"/>
                </a:solidFill>
              </a:rPr>
              <a:t>ion momentum / energy </a:t>
            </a:r>
            <a:r>
              <a:rPr lang="en-GB" sz="1500" dirty="0">
                <a:solidFill>
                  <a:srgbClr val="FF0000"/>
                </a:solidFill>
              </a:rPr>
              <a:t>are linked and are both material dependent </a:t>
            </a:r>
            <a:endParaRPr lang="en-GB" sz="1500" dirty="0"/>
          </a:p>
          <a:p>
            <a:pPr marL="285750" indent="-285750">
              <a:buFont typeface="Arial" panose="020B0604020202020204" pitchFamily="34" charset="0"/>
              <a:buChar char="•"/>
            </a:pPr>
            <a:endParaRPr lang="en-GB" sz="1500" dirty="0"/>
          </a:p>
          <a:p>
            <a:pPr marL="285750" indent="-285750">
              <a:buFont typeface="Arial" panose="020B0604020202020204" pitchFamily="34" charset="0"/>
              <a:buChar char="•"/>
            </a:pPr>
            <a:r>
              <a:rPr lang="en-GB" sz="1500" dirty="0"/>
              <a:t>The ion energies are always significantly higher (20-150 eV) than would be predicted by the random thermal velocities associated with the measured electron and ion temperatures (1-2 eV) in the cathode spot. [3]</a:t>
            </a:r>
          </a:p>
          <a:p>
            <a:pPr marL="285750" indent="-285750">
              <a:buFont typeface="Arial" panose="020B0604020202020204" pitchFamily="34" charset="0"/>
              <a:buChar char="•"/>
            </a:pPr>
            <a:endParaRPr lang="en-GB" sz="1500" dirty="0"/>
          </a:p>
          <a:p>
            <a:pPr marL="742950" lvl="1" indent="-285750">
              <a:buFont typeface="Arial" panose="020B0604020202020204" pitchFamily="34" charset="0"/>
              <a:buChar char="•"/>
            </a:pPr>
            <a:r>
              <a:rPr lang="en-GB" sz="1500" dirty="0">
                <a:solidFill>
                  <a:srgbClr val="FF0000"/>
                </a:solidFill>
              </a:rPr>
              <a:t>The ion acceleration cannot be a simple expansion of the thermal plasma above the cathode spot</a:t>
            </a:r>
          </a:p>
          <a:p>
            <a:pPr lvl="1"/>
            <a:endParaRPr lang="en-GB" sz="1500" dirty="0"/>
          </a:p>
          <a:p>
            <a:pPr marL="285750" indent="-285750">
              <a:buFont typeface="Arial" panose="020B0604020202020204" pitchFamily="34" charset="0"/>
              <a:buChar char="•"/>
            </a:pPr>
            <a:r>
              <a:rPr lang="en-GB" sz="1500" dirty="0"/>
              <a:t>The ion flux obeys a cosine or exponential decay distribution with angle defined relative to the “anode direction”) [3]. This is true for all arcs in which the “anode direction” is perpendicular to the cathode surface (which is most vacuum arcs, but not all e.g. </a:t>
            </a:r>
            <a:r>
              <a:rPr lang="en-GB" sz="1500" dirty="0" err="1"/>
              <a:t>Tanberg</a:t>
            </a:r>
            <a:r>
              <a:rPr lang="en-GB" sz="1500" dirty="0"/>
              <a:t> [1])</a:t>
            </a:r>
          </a:p>
          <a:p>
            <a:pPr marL="742950" lvl="1" indent="-285750">
              <a:buFont typeface="Arial" panose="020B0604020202020204" pitchFamily="34" charset="0"/>
              <a:buChar char="•"/>
            </a:pPr>
            <a:endParaRPr lang="en-GB" sz="1500" dirty="0"/>
          </a:p>
          <a:p>
            <a:pPr marL="742950" lvl="1" indent="-285750">
              <a:buFont typeface="Arial" panose="020B0604020202020204" pitchFamily="34" charset="0"/>
              <a:buChar char="•"/>
            </a:pPr>
            <a:r>
              <a:rPr lang="en-GB" sz="1500" dirty="0">
                <a:solidFill>
                  <a:srgbClr val="FF0000"/>
                </a:solidFill>
              </a:rPr>
              <a:t>The ion jet is </a:t>
            </a:r>
            <a:r>
              <a:rPr lang="en-GB" sz="1500" b="1" dirty="0">
                <a:solidFill>
                  <a:srgbClr val="FF0000"/>
                </a:solidFill>
              </a:rPr>
              <a:t>peaked and most accurately defined by the direction normal to the cathode surface</a:t>
            </a:r>
            <a:endParaRPr lang="en-GB" sz="1500" b="1" dirty="0"/>
          </a:p>
          <a:p>
            <a:endParaRPr lang="en-GB" sz="1500" dirty="0"/>
          </a:p>
          <a:p>
            <a:pPr marL="285750" indent="-285750">
              <a:buFont typeface="Arial" panose="020B0604020202020204" pitchFamily="34" charset="0"/>
              <a:buChar char="•"/>
            </a:pPr>
            <a:r>
              <a:rPr lang="en-GB" sz="1500" dirty="0"/>
              <a:t>The peaked ion flux distribution is mainly due to a variation in the number density rather than the ion velocity [3]</a:t>
            </a:r>
          </a:p>
          <a:p>
            <a:pPr marL="285750" indent="-285750">
              <a:buFont typeface="Arial" panose="020B0604020202020204" pitchFamily="34" charset="0"/>
              <a:buChar char="•"/>
            </a:pPr>
            <a:r>
              <a:rPr lang="en-GB" sz="1500" dirty="0"/>
              <a:t>The cathode receives an equal and oppositely directed force to that accelerating the directed plasma jet [1]</a:t>
            </a:r>
          </a:p>
          <a:p>
            <a:endParaRPr lang="en-GB" sz="1500" dirty="0"/>
          </a:p>
          <a:p>
            <a:pPr marL="742950" lvl="1" indent="-285750">
              <a:buFont typeface="Arial" panose="020B0604020202020204" pitchFamily="34" charset="0"/>
              <a:buChar char="•"/>
            </a:pPr>
            <a:r>
              <a:rPr lang="en-GB" sz="1500" dirty="0">
                <a:solidFill>
                  <a:srgbClr val="FF0000"/>
                </a:solidFill>
              </a:rPr>
              <a:t>The ion acceleration mechanism must contain some feature which explains the </a:t>
            </a:r>
            <a:r>
              <a:rPr lang="en-GB" sz="1500" b="1" dirty="0">
                <a:solidFill>
                  <a:srgbClr val="FF0000"/>
                </a:solidFill>
              </a:rPr>
              <a:t>focussing of ions </a:t>
            </a:r>
            <a:r>
              <a:rPr lang="en-GB" sz="1500" dirty="0">
                <a:solidFill>
                  <a:srgbClr val="FF0000"/>
                </a:solidFill>
              </a:rPr>
              <a:t>in the direction normal to the cathode surface as well as the equal and opposite force acting on the cathode</a:t>
            </a:r>
          </a:p>
        </p:txBody>
      </p:sp>
      <p:sp>
        <p:nvSpPr>
          <p:cNvPr id="4" name="TextBox 3">
            <a:extLst>
              <a:ext uri="{FF2B5EF4-FFF2-40B4-BE49-F238E27FC236}">
                <a16:creationId xmlns:a16="http://schemas.microsoft.com/office/drawing/2014/main" id="{A85493D6-4F5C-4E4B-85EB-18E342332315}"/>
              </a:ext>
            </a:extLst>
          </p:cNvPr>
          <p:cNvSpPr txBox="1"/>
          <p:nvPr/>
        </p:nvSpPr>
        <p:spPr>
          <a:xfrm>
            <a:off x="322484" y="6037546"/>
            <a:ext cx="10294806" cy="246221"/>
          </a:xfrm>
          <a:prstGeom prst="rect">
            <a:avLst/>
          </a:prstGeom>
          <a:noFill/>
        </p:spPr>
        <p:txBody>
          <a:bodyPr wrap="none" rtlCol="0">
            <a:spAutoFit/>
          </a:bodyPr>
          <a:lstStyle/>
          <a:p>
            <a:r>
              <a:rPr lang="en-GB" sz="1000" dirty="0"/>
              <a:t>[1] R. </a:t>
            </a:r>
            <a:r>
              <a:rPr lang="en-GB" sz="1000" dirty="0" err="1"/>
              <a:t>Tanberg</a:t>
            </a:r>
            <a:r>
              <a:rPr lang="en-GB" sz="1000" dirty="0"/>
              <a:t>, Phys.Rev </a:t>
            </a:r>
            <a:r>
              <a:rPr lang="en-GB" sz="1000" b="1" dirty="0"/>
              <a:t>35</a:t>
            </a:r>
            <a:r>
              <a:rPr lang="en-GB" sz="1000" dirty="0"/>
              <a:t>, pp1080-89 (1930), [3] B </a:t>
            </a:r>
            <a:r>
              <a:rPr lang="en-GB" sz="1000" dirty="0" err="1"/>
              <a:t>Juttner</a:t>
            </a:r>
            <a:r>
              <a:rPr lang="en-GB" sz="1000" dirty="0"/>
              <a:t>, IEEE </a:t>
            </a:r>
            <a:r>
              <a:rPr lang="en-GB" sz="1000" dirty="0" err="1"/>
              <a:t>Trans.Plas.Sci</a:t>
            </a:r>
            <a:r>
              <a:rPr lang="en-GB" sz="1000" dirty="0"/>
              <a:t> </a:t>
            </a:r>
            <a:r>
              <a:rPr lang="en-GB" sz="1000" b="1" dirty="0"/>
              <a:t>PS-15</a:t>
            </a:r>
            <a:r>
              <a:rPr lang="en-GB" sz="1000" dirty="0"/>
              <a:t> (5), pp.474-80 (1987), [4] A Anders, G Y </a:t>
            </a:r>
            <a:r>
              <a:rPr lang="en-GB" sz="1000" dirty="0" err="1"/>
              <a:t>Yushkov</a:t>
            </a:r>
            <a:r>
              <a:rPr lang="en-GB" sz="1000" dirty="0"/>
              <a:t>, </a:t>
            </a:r>
            <a:r>
              <a:rPr lang="en-GB" sz="1000" dirty="0" err="1"/>
              <a:t>J.Appl.Phys</a:t>
            </a:r>
            <a:r>
              <a:rPr lang="en-GB" sz="1000" dirty="0"/>
              <a:t> </a:t>
            </a:r>
            <a:r>
              <a:rPr lang="en-GB" sz="1000" b="1" dirty="0"/>
              <a:t>91</a:t>
            </a:r>
            <a:r>
              <a:rPr lang="en-GB" sz="1000" dirty="0"/>
              <a:t> (8), pp.4824-32 (2002)</a:t>
            </a:r>
          </a:p>
        </p:txBody>
      </p:sp>
      <p:cxnSp>
        <p:nvCxnSpPr>
          <p:cNvPr id="6" name="Straight Connector 5">
            <a:extLst>
              <a:ext uri="{FF2B5EF4-FFF2-40B4-BE49-F238E27FC236}">
                <a16:creationId xmlns:a16="http://schemas.microsoft.com/office/drawing/2014/main" id="{F6747675-59F8-2F01-A83E-2089BBDC7FE6}"/>
              </a:ext>
            </a:extLst>
          </p:cNvPr>
          <p:cNvCxnSpPr>
            <a:cxnSpLocks/>
          </p:cNvCxnSpPr>
          <p:nvPr/>
        </p:nvCxnSpPr>
        <p:spPr>
          <a:xfrm>
            <a:off x="444674" y="2065113"/>
            <a:ext cx="1074733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8" name="Straight Connector 7">
            <a:extLst>
              <a:ext uri="{FF2B5EF4-FFF2-40B4-BE49-F238E27FC236}">
                <a16:creationId xmlns:a16="http://schemas.microsoft.com/office/drawing/2014/main" id="{2504DC68-E650-57C9-DA32-6FC60A8F2312}"/>
              </a:ext>
            </a:extLst>
          </p:cNvPr>
          <p:cNvCxnSpPr>
            <a:cxnSpLocks/>
          </p:cNvCxnSpPr>
          <p:nvPr/>
        </p:nvCxnSpPr>
        <p:spPr>
          <a:xfrm>
            <a:off x="444674" y="3224284"/>
            <a:ext cx="1074733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E4EB1CA5-9745-141A-9761-1AE675E434BE}"/>
              </a:ext>
            </a:extLst>
          </p:cNvPr>
          <p:cNvCxnSpPr>
            <a:cxnSpLocks/>
          </p:cNvCxnSpPr>
          <p:nvPr/>
        </p:nvCxnSpPr>
        <p:spPr>
          <a:xfrm>
            <a:off x="444674" y="4609328"/>
            <a:ext cx="1074733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0" name="Straight Connector 9">
            <a:extLst>
              <a:ext uri="{FF2B5EF4-FFF2-40B4-BE49-F238E27FC236}">
                <a16:creationId xmlns:a16="http://schemas.microsoft.com/office/drawing/2014/main" id="{197D8D8D-9D70-F351-8177-1D1591918F57}"/>
              </a:ext>
            </a:extLst>
          </p:cNvPr>
          <p:cNvCxnSpPr>
            <a:cxnSpLocks/>
          </p:cNvCxnSpPr>
          <p:nvPr/>
        </p:nvCxnSpPr>
        <p:spPr>
          <a:xfrm>
            <a:off x="444674" y="5887234"/>
            <a:ext cx="10747331"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831704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EB74C95-56BA-AE64-774F-FAA4680D1D7D}"/>
              </a:ext>
            </a:extLst>
          </p:cNvPr>
          <p:cNvSpPr txBox="1"/>
          <p:nvPr/>
        </p:nvSpPr>
        <p:spPr>
          <a:xfrm>
            <a:off x="394569" y="244258"/>
            <a:ext cx="10170733" cy="430887"/>
          </a:xfrm>
          <a:prstGeom prst="rect">
            <a:avLst/>
          </a:prstGeom>
          <a:noFill/>
        </p:spPr>
        <p:txBody>
          <a:bodyPr wrap="none" rtlCol="0">
            <a:spAutoFit/>
          </a:bodyPr>
          <a:lstStyle/>
          <a:p>
            <a:r>
              <a:rPr lang="en-GB" sz="2200" dirty="0"/>
              <a:t>A Brief Review of the Dominant Historical Vacuum Arc Ion Acceleration Theories</a:t>
            </a:r>
          </a:p>
        </p:txBody>
      </p:sp>
      <p:graphicFrame>
        <p:nvGraphicFramePr>
          <p:cNvPr id="3" name="Table 2">
            <a:extLst>
              <a:ext uri="{FF2B5EF4-FFF2-40B4-BE49-F238E27FC236}">
                <a16:creationId xmlns:a16="http://schemas.microsoft.com/office/drawing/2014/main" id="{1185C9DF-9779-A4D0-DE58-361122564453}"/>
              </a:ext>
            </a:extLst>
          </p:cNvPr>
          <p:cNvGraphicFramePr>
            <a:graphicFrameLocks noGrp="1"/>
          </p:cNvGraphicFramePr>
          <p:nvPr>
            <p:extLst>
              <p:ext uri="{D42A27DB-BD31-4B8C-83A1-F6EECF244321}">
                <p14:modId xmlns:p14="http://schemas.microsoft.com/office/powerpoint/2010/main" val="10032230"/>
              </p:ext>
            </p:extLst>
          </p:nvPr>
        </p:nvGraphicFramePr>
        <p:xfrm>
          <a:off x="394569" y="675145"/>
          <a:ext cx="11279689" cy="5155457"/>
        </p:xfrm>
        <a:graphic>
          <a:graphicData uri="http://schemas.openxmlformats.org/drawingml/2006/table">
            <a:tbl>
              <a:tblPr firstRow="1">
                <a:tableStyleId>{5C22544A-7EE6-4342-B048-85BDC9FD1C3A}</a:tableStyleId>
              </a:tblPr>
              <a:tblGrid>
                <a:gridCol w="3676641">
                  <a:extLst>
                    <a:ext uri="{9D8B030D-6E8A-4147-A177-3AD203B41FA5}">
                      <a16:colId xmlns:a16="http://schemas.microsoft.com/office/drawing/2014/main" val="3195956164"/>
                    </a:ext>
                  </a:extLst>
                </a:gridCol>
                <a:gridCol w="3594719">
                  <a:extLst>
                    <a:ext uri="{9D8B030D-6E8A-4147-A177-3AD203B41FA5}">
                      <a16:colId xmlns:a16="http://schemas.microsoft.com/office/drawing/2014/main" val="577080146"/>
                    </a:ext>
                  </a:extLst>
                </a:gridCol>
                <a:gridCol w="4008329">
                  <a:extLst>
                    <a:ext uri="{9D8B030D-6E8A-4147-A177-3AD203B41FA5}">
                      <a16:colId xmlns:a16="http://schemas.microsoft.com/office/drawing/2014/main" val="2922984180"/>
                    </a:ext>
                  </a:extLst>
                </a:gridCol>
              </a:tblGrid>
              <a:tr h="314765">
                <a:tc>
                  <a:txBody>
                    <a:bodyPr/>
                    <a:lstStyle/>
                    <a:p>
                      <a:r>
                        <a:rPr lang="en-GB" sz="1600" dirty="0"/>
                        <a:t>Model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600" dirty="0"/>
                        <a:t>Pros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600"/>
                        <a:t>Cons</a:t>
                      </a:r>
                      <a:endParaRPr lang="en-GB"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43167900"/>
                  </a:ext>
                </a:extLst>
              </a:tr>
              <a:tr h="1387829">
                <a:tc>
                  <a:txBody>
                    <a:bodyPr/>
                    <a:lstStyle/>
                    <a:p>
                      <a:r>
                        <a:rPr lang="en-GB" sz="1600" dirty="0">
                          <a:solidFill>
                            <a:srgbClr val="FF0000"/>
                          </a:solidFill>
                        </a:rPr>
                        <a:t>Potential Hump (PH) </a:t>
                      </a:r>
                      <a:r>
                        <a:rPr lang="en-GB" sz="1600" dirty="0"/>
                        <a:t>:</a:t>
                      </a:r>
                    </a:p>
                    <a:p>
                      <a:r>
                        <a:rPr lang="en-GB" sz="1300" dirty="0"/>
                        <a:t>A space charge potential significantly higher than the arc voltage forms near the cathode. Ions created on either side of the hump are accelerated back to the cathode or toward the anode.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tint val="20000"/>
                      </a:schemeClr>
                    </a:solidFill>
                  </a:tcPr>
                </a:tc>
                <a:tc>
                  <a:txBody>
                    <a:bodyPr/>
                    <a:lstStyle/>
                    <a:p>
                      <a:r>
                        <a:rPr lang="en-GB" sz="1300" dirty="0"/>
                        <a:t>An electrostatic ion acceleration mechanism.</a:t>
                      </a:r>
                    </a:p>
                    <a:p>
                      <a:endParaRPr lang="en-GB" sz="1300" dirty="0"/>
                    </a:p>
                    <a:p>
                      <a:r>
                        <a:rPr lang="en-GB" sz="1300" dirty="0"/>
                        <a:t>Ion velocity depends on ion charge state as found by experiment</a:t>
                      </a:r>
                    </a:p>
                    <a:p>
                      <a:endParaRPr lang="en-GB" sz="1300" dirty="0"/>
                    </a:p>
                    <a:p>
                      <a:r>
                        <a:rPr lang="en-GB" sz="1300" dirty="0"/>
                        <a:t>Equal and opposite cathode reaction force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300" dirty="0"/>
                        <a:t>Has not been possible to predict how such a space charge be sustained in a continuous arc.</a:t>
                      </a:r>
                    </a:p>
                    <a:p>
                      <a:endParaRPr lang="en-GB" sz="1300" dirty="0"/>
                    </a:p>
                    <a:p>
                      <a:r>
                        <a:rPr lang="en-GB" sz="1300" dirty="0"/>
                        <a:t>No probe measurement has ever detected this charge layer.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55004106"/>
                  </a:ext>
                </a:extLst>
              </a:tr>
              <a:tr h="1884632">
                <a:tc>
                  <a:txBody>
                    <a:bodyPr/>
                    <a:lstStyle/>
                    <a:p>
                      <a:r>
                        <a:rPr lang="en-GB" sz="1600" dirty="0">
                          <a:solidFill>
                            <a:srgbClr val="FF0000"/>
                          </a:solidFill>
                        </a:rPr>
                        <a:t>Gas Dynamic (GD) </a:t>
                      </a:r>
                      <a:r>
                        <a:rPr lang="en-GB" sz="1600" dirty="0"/>
                        <a:t>:</a:t>
                      </a:r>
                    </a:p>
                    <a:p>
                      <a:r>
                        <a:rPr lang="en-GB" sz="1300" dirty="0"/>
                        <a:t>Ion-Ion and electron-electron pressure gradients in conjunction with electron-ion friction accelerate the 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300" dirty="0"/>
                        <a:t>Consistent with a more realistic monotonic electrostatic potential gradient from the cathode to the anode.</a:t>
                      </a:r>
                    </a:p>
                    <a:p>
                      <a:endParaRPr lang="en-GB" sz="1300" dirty="0"/>
                    </a:p>
                    <a:p>
                      <a:r>
                        <a:rPr lang="en-GB" sz="1300" dirty="0"/>
                        <a:t>Electron-ion friction mechanism can cause ion velocity dependence on ion charge, however there is large disagreement on whether the force even increases or decreases with Z</a:t>
                      </a:r>
                    </a:p>
                    <a:p>
                      <a:r>
                        <a:rPr lang="en-GB" sz="1300" dirty="0"/>
                        <a:t>[6] J. </a:t>
                      </a:r>
                      <a:r>
                        <a:rPr lang="en-GB" sz="1300" dirty="0" err="1"/>
                        <a:t>Kutzner</a:t>
                      </a:r>
                      <a:r>
                        <a:rPr lang="en-GB" sz="1300" dirty="0"/>
                        <a:t>, H.C. Miller, IEEE </a:t>
                      </a:r>
                      <a:r>
                        <a:rPr lang="en-GB" sz="1300" dirty="0" err="1"/>
                        <a:t>Trans.Plasma.Sci</a:t>
                      </a:r>
                      <a:r>
                        <a:rPr lang="en-GB" sz="1300" dirty="0"/>
                        <a:t>, </a:t>
                      </a:r>
                      <a:r>
                        <a:rPr lang="en-GB" sz="1300" b="1" dirty="0"/>
                        <a:t>17</a:t>
                      </a:r>
                      <a:r>
                        <a:rPr lang="en-GB" sz="1300" b="0" dirty="0"/>
                        <a:t> (2), pp.688-694 (1989)</a:t>
                      </a:r>
                      <a:endParaRPr lang="en-GB" sz="13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300" dirty="0"/>
                        <a:t>Requires unrealistically high electron and ion temperatures</a:t>
                      </a:r>
                    </a:p>
                    <a:p>
                      <a:endParaRPr lang="en-GB" sz="1300" dirty="0"/>
                    </a:p>
                    <a:p>
                      <a:r>
                        <a:rPr lang="en-GB" sz="1300" dirty="0"/>
                        <a:t>Does not predict the ion velocity dependence on material in bi-metallic cathodes (</a:t>
                      </a:r>
                      <a:r>
                        <a:rPr lang="en-GB" sz="1300" dirty="0" err="1"/>
                        <a:t>i.e</a:t>
                      </a:r>
                      <a:r>
                        <a:rPr lang="en-GB" sz="1300" dirty="0"/>
                        <a:t> Bi/Cu)</a:t>
                      </a:r>
                    </a:p>
                    <a:p>
                      <a:endParaRPr lang="en-GB" sz="1300" dirty="0"/>
                    </a:p>
                    <a:p>
                      <a:r>
                        <a:rPr lang="en-GB" sz="1300" dirty="0"/>
                        <a:t>Electron-ion friction mechanism is not consistent with arcs perpendicular to ion acceleration which are known to accelerate ions to the same velocities as axial arcs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94578211"/>
                  </a:ext>
                </a:extLst>
              </a:tr>
              <a:tr h="1359708">
                <a:tc>
                  <a:txBody>
                    <a:bodyPr/>
                    <a:lstStyle/>
                    <a:p>
                      <a:r>
                        <a:rPr lang="en-GB" sz="1600" dirty="0">
                          <a:solidFill>
                            <a:srgbClr val="FF0000"/>
                          </a:solidFill>
                        </a:rPr>
                        <a:t>Transient, Travelling </a:t>
                      </a:r>
                      <a:r>
                        <a:rPr lang="en-GB" sz="1400" dirty="0">
                          <a:solidFill>
                            <a:srgbClr val="FF0000"/>
                          </a:solidFill>
                        </a:rPr>
                        <a:t>Potential</a:t>
                      </a:r>
                      <a:r>
                        <a:rPr lang="en-GB" sz="1600" dirty="0">
                          <a:solidFill>
                            <a:srgbClr val="FF0000"/>
                          </a:solidFill>
                        </a:rPr>
                        <a:t> Hump</a:t>
                      </a:r>
                      <a:r>
                        <a:rPr lang="en-GB" sz="1600" dirty="0"/>
                        <a:t>:</a:t>
                      </a:r>
                    </a:p>
                    <a:p>
                      <a:r>
                        <a:rPr lang="en-GB" sz="1300" dirty="0"/>
                        <a:t>Latest published model? - Combines explosive cathode plasma emission at the birth of a new spot with a travelling and decaying potential hump. </a:t>
                      </a:r>
                    </a:p>
                    <a:p>
                      <a:r>
                        <a:rPr lang="en-GB" sz="1300" dirty="0"/>
                        <a:t>[5] A. Anders, Proc. ISDEIV, Nov 2014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300" dirty="0"/>
                        <a:t>Consistent with the measured slightly higher ion velocities at the onset of cathode spot formation. </a:t>
                      </a:r>
                    </a:p>
                    <a:p>
                      <a:endParaRPr lang="en-GB" sz="1300" dirty="0"/>
                    </a:p>
                    <a:p>
                      <a:r>
                        <a:rPr lang="en-GB" sz="1300" dirty="0"/>
                        <a:t>Can hybridize the benefits of the PH and GD models.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300" dirty="0"/>
                        <a:t>Model has not yet produced published quantitative vacuum arc ion velocity predictions ?</a:t>
                      </a:r>
                    </a:p>
                    <a:p>
                      <a:endParaRPr lang="en-GB" sz="1300" dirty="0"/>
                    </a:p>
                    <a:p>
                      <a:r>
                        <a:rPr lang="en-GB" sz="1300" dirty="0"/>
                        <a:t>Does not address ion jet anisotropy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793282"/>
                  </a:ext>
                </a:extLst>
              </a:tr>
            </a:tbl>
          </a:graphicData>
        </a:graphic>
      </p:graphicFrame>
      <p:sp>
        <p:nvSpPr>
          <p:cNvPr id="4" name="TextBox 3">
            <a:extLst>
              <a:ext uri="{FF2B5EF4-FFF2-40B4-BE49-F238E27FC236}">
                <a16:creationId xmlns:a16="http://schemas.microsoft.com/office/drawing/2014/main" id="{7873EDC3-20F5-11CE-D259-075D210832EC}"/>
              </a:ext>
            </a:extLst>
          </p:cNvPr>
          <p:cNvSpPr txBox="1"/>
          <p:nvPr/>
        </p:nvSpPr>
        <p:spPr>
          <a:xfrm>
            <a:off x="310090" y="5938324"/>
            <a:ext cx="10339690" cy="323165"/>
          </a:xfrm>
          <a:prstGeom prst="rect">
            <a:avLst/>
          </a:prstGeom>
          <a:noFill/>
        </p:spPr>
        <p:txBody>
          <a:bodyPr wrap="none" rtlCol="0">
            <a:spAutoFit/>
          </a:bodyPr>
          <a:lstStyle/>
          <a:p>
            <a:pPr marL="285750" indent="-285750">
              <a:buFont typeface="Arial" panose="020B0604020202020204" pitchFamily="34" charset="0"/>
              <a:buChar char="•"/>
            </a:pPr>
            <a:r>
              <a:rPr lang="en-GB" sz="1500" b="1" u="sng" dirty="0">
                <a:solidFill>
                  <a:srgbClr val="FF0000"/>
                </a:solidFill>
              </a:rPr>
              <a:t>None</a:t>
            </a:r>
            <a:r>
              <a:rPr lang="en-GB" sz="1500" dirty="0">
                <a:solidFill>
                  <a:srgbClr val="FF0000"/>
                </a:solidFill>
              </a:rPr>
              <a:t> of these models even attempt to predict the high anisotropy of the ion jet perpendicular to the cathode surface.</a:t>
            </a:r>
          </a:p>
        </p:txBody>
      </p:sp>
    </p:spTree>
    <p:extLst>
      <p:ext uri="{BB962C8B-B14F-4D97-AF65-F5344CB8AC3E}">
        <p14:creationId xmlns:p14="http://schemas.microsoft.com/office/powerpoint/2010/main" val="17333221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B0BCB8B-5183-14F1-B67E-940DA5DE69B4}"/>
              </a:ext>
            </a:extLst>
          </p:cNvPr>
          <p:cNvSpPr txBox="1"/>
          <p:nvPr/>
        </p:nvSpPr>
        <p:spPr>
          <a:xfrm>
            <a:off x="477672" y="348018"/>
            <a:ext cx="10467866" cy="461665"/>
          </a:xfrm>
          <a:prstGeom prst="rect">
            <a:avLst/>
          </a:prstGeom>
          <a:noFill/>
        </p:spPr>
        <p:txBody>
          <a:bodyPr wrap="none" rtlCol="0">
            <a:spAutoFit/>
          </a:bodyPr>
          <a:lstStyle/>
          <a:p>
            <a:r>
              <a:rPr lang="en-GB" sz="2400" dirty="0"/>
              <a:t>Is Another Vacuum Arc ion Acceleration Model Required or Even Possible ?</a:t>
            </a:r>
          </a:p>
        </p:txBody>
      </p:sp>
      <p:sp>
        <p:nvSpPr>
          <p:cNvPr id="3" name="TextBox 2">
            <a:extLst>
              <a:ext uri="{FF2B5EF4-FFF2-40B4-BE49-F238E27FC236}">
                <a16:creationId xmlns:a16="http://schemas.microsoft.com/office/drawing/2014/main" id="{7A0662EC-0117-9D48-2FC0-67CFDF1A7AFB}"/>
              </a:ext>
            </a:extLst>
          </p:cNvPr>
          <p:cNvSpPr txBox="1"/>
          <p:nvPr/>
        </p:nvSpPr>
        <p:spPr>
          <a:xfrm>
            <a:off x="382137" y="980420"/>
            <a:ext cx="10959153" cy="4524315"/>
          </a:xfrm>
          <a:prstGeom prst="rect">
            <a:avLst/>
          </a:prstGeom>
          <a:noFill/>
        </p:spPr>
        <p:txBody>
          <a:bodyPr wrap="square" rtlCol="0">
            <a:spAutoFit/>
          </a:bodyPr>
          <a:lstStyle/>
          <a:p>
            <a:pPr marL="285750" indent="-285750">
              <a:buFont typeface="Arial" panose="020B0604020202020204" pitchFamily="34" charset="0"/>
              <a:buChar char="•"/>
            </a:pPr>
            <a:r>
              <a:rPr lang="en-GB" sz="1600" dirty="0"/>
              <a:t>Fa</a:t>
            </a:r>
            <a:r>
              <a:rPr lang="en-GB" dirty="0"/>
              <a:t>ced with the imperfections of the Potential Hump and Gas Dynamic models, a new mechanism was proposed in 1993, (prior to the travelling potential hump theory) based on the concept of </a:t>
            </a:r>
            <a:r>
              <a:rPr lang="en-GB" dirty="0">
                <a:solidFill>
                  <a:srgbClr val="FF0000"/>
                </a:solidFill>
              </a:rPr>
              <a:t>Electromagnetic (EM) Force </a:t>
            </a:r>
            <a:r>
              <a:rPr lang="en-GB" dirty="0"/>
              <a:t>[7].</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The goal was to seek a model that could explain:</a:t>
            </a:r>
          </a:p>
          <a:p>
            <a:pPr marL="285750" indent="-285750">
              <a:buFont typeface="Arial" panose="020B0604020202020204" pitchFamily="34" charset="0"/>
              <a:buChar char="•"/>
            </a:pPr>
            <a:endParaRPr lang="en-GB" dirty="0"/>
          </a:p>
          <a:p>
            <a:pPr marL="800100" lvl="1" indent="-342900">
              <a:buFont typeface="+mj-lt"/>
              <a:buAutoNum type="alphaLcParenR"/>
            </a:pPr>
            <a:r>
              <a:rPr lang="en-GB" dirty="0"/>
              <a:t>the very high ion energies</a:t>
            </a:r>
          </a:p>
          <a:p>
            <a:pPr marL="800100" lvl="1" indent="-342900">
              <a:buFont typeface="+mj-lt"/>
              <a:buAutoNum type="alphaLcParenR"/>
            </a:pPr>
            <a:r>
              <a:rPr lang="en-GB" dirty="0"/>
              <a:t>the ion jet anisotropy perpendicular to the cathode surface and often directly against the electric field</a:t>
            </a:r>
          </a:p>
          <a:p>
            <a:pPr marL="800100" lvl="1" indent="-342900">
              <a:buFont typeface="+mj-lt"/>
              <a:buAutoNum type="alphaLcParenR"/>
            </a:pPr>
            <a:r>
              <a:rPr lang="en-GB" dirty="0"/>
              <a:t>the equal and opposing cathode reaction force</a:t>
            </a:r>
          </a:p>
          <a:p>
            <a:pPr marL="800100" lvl="1" indent="-342900">
              <a:buFont typeface="+mj-lt"/>
              <a:buAutoNum type="alphaLcParenR"/>
            </a:pPr>
            <a:r>
              <a:rPr lang="en-GB" dirty="0"/>
              <a:t>retrograde spot motion</a:t>
            </a:r>
          </a:p>
          <a:p>
            <a:endParaRPr lang="en-GB" dirty="0"/>
          </a:p>
          <a:p>
            <a:pPr marL="342900" indent="-342900">
              <a:buFont typeface="Arial" panose="020B0604020202020204" pitchFamily="34" charset="0"/>
              <a:buChar char="•"/>
            </a:pPr>
            <a:r>
              <a:rPr lang="en-GB" dirty="0"/>
              <a:t>Therefore, a mechanism based on </a:t>
            </a:r>
            <a:r>
              <a:rPr lang="en-GB" dirty="0">
                <a:solidFill>
                  <a:srgbClr val="FF0000"/>
                </a:solidFill>
              </a:rPr>
              <a:t>Longitudinal EM Force (in the direction of current)</a:t>
            </a:r>
            <a:r>
              <a:rPr lang="en-GB" dirty="0"/>
              <a:t> was sought and found to provide a numerical explanation of the vacuum arc ion velocities and jet anisotropy [7].</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r>
              <a:rPr lang="en-GB" dirty="0"/>
              <a:t>However…  </a:t>
            </a:r>
            <a:r>
              <a:rPr lang="en-GB" dirty="0">
                <a:solidFill>
                  <a:srgbClr val="FF0000"/>
                </a:solidFill>
              </a:rPr>
              <a:t>What is Longitudinal EM Force </a:t>
            </a:r>
            <a:r>
              <a:rPr lang="en-GB" dirty="0"/>
              <a:t>?</a:t>
            </a:r>
          </a:p>
        </p:txBody>
      </p:sp>
      <p:sp>
        <p:nvSpPr>
          <p:cNvPr id="4" name="TextBox 3">
            <a:extLst>
              <a:ext uri="{FF2B5EF4-FFF2-40B4-BE49-F238E27FC236}">
                <a16:creationId xmlns:a16="http://schemas.microsoft.com/office/drawing/2014/main" id="{5D376116-6531-2F55-39D1-3CA60463E464}"/>
              </a:ext>
            </a:extLst>
          </p:cNvPr>
          <p:cNvSpPr txBox="1"/>
          <p:nvPr/>
        </p:nvSpPr>
        <p:spPr>
          <a:xfrm>
            <a:off x="382137" y="5877580"/>
            <a:ext cx="4624536" cy="276999"/>
          </a:xfrm>
          <a:prstGeom prst="rect">
            <a:avLst/>
          </a:prstGeom>
          <a:noFill/>
        </p:spPr>
        <p:txBody>
          <a:bodyPr wrap="none" rtlCol="0">
            <a:spAutoFit/>
          </a:bodyPr>
          <a:lstStyle/>
          <a:p>
            <a:r>
              <a:rPr lang="en-GB" sz="1200" dirty="0"/>
              <a:t>[7] N Graneau, </a:t>
            </a:r>
            <a:r>
              <a:rPr lang="en-GB" sz="1200" dirty="0" err="1"/>
              <a:t>Trans.Plasma.Sci</a:t>
            </a:r>
            <a:r>
              <a:rPr lang="en-GB" sz="1200" dirty="0"/>
              <a:t>, </a:t>
            </a:r>
            <a:r>
              <a:rPr lang="en-GB" sz="1200" b="1" dirty="0"/>
              <a:t>21</a:t>
            </a:r>
            <a:r>
              <a:rPr lang="en-GB" sz="1200" dirty="0"/>
              <a:t> (6), pp.701-713 (Dec. 1993)</a:t>
            </a:r>
          </a:p>
        </p:txBody>
      </p:sp>
    </p:spTree>
    <p:extLst>
      <p:ext uri="{BB962C8B-B14F-4D97-AF65-F5344CB8AC3E}">
        <p14:creationId xmlns:p14="http://schemas.microsoft.com/office/powerpoint/2010/main" val="13235217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1F914BDB-94CE-BB27-B9E9-F3D6B3C1EA7E}"/>
              </a:ext>
            </a:extLst>
          </p:cNvPr>
          <p:cNvSpPr>
            <a:spLocks noGrp="1"/>
          </p:cNvSpPr>
          <p:nvPr>
            <p:ph sz="quarter" idx="13"/>
          </p:nvPr>
        </p:nvSpPr>
        <p:spPr>
          <a:xfrm>
            <a:off x="371476" y="796608"/>
            <a:ext cx="8166625" cy="5105435"/>
          </a:xfrm>
        </p:spPr>
        <p:txBody>
          <a:bodyPr>
            <a:noAutofit/>
          </a:bodyPr>
          <a:lstStyle/>
          <a:p>
            <a:r>
              <a:rPr lang="en-GB" sz="1600" dirty="0">
                <a:solidFill>
                  <a:schemeClr val="tx1"/>
                </a:solidFill>
                <a:latin typeface="Arial" panose="020B0604020202020204" pitchFamily="34" charset="0"/>
                <a:cs typeface="Arial" panose="020B0604020202020204" pitchFamily="34" charset="0"/>
              </a:rPr>
              <a:t>The possible existence of a longitudinal (aligned with the current) EM force on a macroscopic electric conductor has been debated ever since Ampère first proposed </a:t>
            </a:r>
            <a:r>
              <a:rPr lang="en-GB" sz="1600" dirty="0">
                <a:latin typeface="Arial" panose="020B0604020202020204" pitchFamily="34" charset="0"/>
                <a:cs typeface="Arial" panose="020B0604020202020204" pitchFamily="34" charset="0"/>
              </a:rPr>
              <a:t>the first</a:t>
            </a:r>
            <a:r>
              <a:rPr lang="en-GB" sz="1600" dirty="0">
                <a:solidFill>
                  <a:schemeClr val="tx1"/>
                </a:solidFill>
                <a:latin typeface="Arial" panose="020B0604020202020204" pitchFamily="34" charset="0"/>
                <a:cs typeface="Arial" panose="020B0604020202020204" pitchFamily="34" charset="0"/>
              </a:rPr>
              <a:t> Electrodynamic force law in 1822.</a:t>
            </a:r>
            <a:endParaRPr lang="en-GB" sz="1600" dirty="0"/>
          </a:p>
          <a:p>
            <a:r>
              <a:rPr lang="en-GB" sz="1600" dirty="0"/>
              <a:t>Transverse forces perpendicular to the current were soon studied systematically, leading within 10 years to electric motors.</a:t>
            </a:r>
          </a:p>
          <a:p>
            <a:r>
              <a:rPr lang="en-GB" sz="1600" dirty="0"/>
              <a:t>Longitudinal force demonstrations were also attempted, although they were ambiguous and did not lead to any technology development.</a:t>
            </a:r>
          </a:p>
          <a:p>
            <a:r>
              <a:rPr lang="en-GB" sz="1600" dirty="0"/>
              <a:t>In the 19</a:t>
            </a:r>
            <a:r>
              <a:rPr lang="en-GB" sz="1600" baseline="30000" dirty="0"/>
              <a:t>th</a:t>
            </a:r>
            <a:r>
              <a:rPr lang="en-GB" sz="1600" dirty="0"/>
              <a:t> century, neither force component could be tested to any high degree of quantitative or even qualitative accuracy.</a:t>
            </a:r>
          </a:p>
          <a:p>
            <a:r>
              <a:rPr lang="en-GB" sz="1600" dirty="0"/>
              <a:t>Historically, (rightly or wrongly), the eventual adoption of Maxwellian field theory and the Lorentz force law </a:t>
            </a:r>
            <a:r>
              <a:rPr lang="en-GB" sz="1600" b="1" dirty="0"/>
              <a:t>only</a:t>
            </a:r>
            <a:r>
              <a:rPr lang="en-GB" sz="1600" dirty="0"/>
              <a:t> allows for the prediction of a transverse force. (</a:t>
            </a:r>
            <a:r>
              <a:rPr lang="en-GB" sz="1600" b="1" dirty="0"/>
              <a:t>F</a:t>
            </a:r>
            <a:r>
              <a:rPr lang="en-GB" sz="1600" dirty="0"/>
              <a:t> = </a:t>
            </a:r>
            <a:r>
              <a:rPr lang="en-GB" sz="1600" b="1" dirty="0"/>
              <a:t>J</a:t>
            </a:r>
            <a:r>
              <a:rPr lang="en-GB" sz="1600" dirty="0"/>
              <a:t> x </a:t>
            </a:r>
            <a:r>
              <a:rPr lang="en-GB" sz="1600" b="1" dirty="0"/>
              <a:t>B</a:t>
            </a:r>
            <a:r>
              <a:rPr lang="en-GB" sz="1600" dirty="0"/>
              <a:t>)</a:t>
            </a:r>
          </a:p>
          <a:p>
            <a:r>
              <a:rPr lang="en-GB" sz="1600" dirty="0"/>
              <a:t>The Lorentz force successfully aided the development of electron and plasma physics as well as the EM machinery driving the development of the modern world and has become the cornerstone of modern physics. </a:t>
            </a:r>
          </a:p>
          <a:p>
            <a:r>
              <a:rPr lang="en-GB" sz="1600" dirty="0"/>
              <a:t>However, despite sporadic experiments over the last 200 years, the existence of a longitudinal EM force component has </a:t>
            </a:r>
            <a:r>
              <a:rPr lang="en-GB" sz="1600" b="1" dirty="0"/>
              <a:t>never</a:t>
            </a:r>
            <a:r>
              <a:rPr lang="en-GB" sz="1600" dirty="0"/>
              <a:t> been experimentally </a:t>
            </a:r>
            <a:r>
              <a:rPr lang="en-GB" sz="1600" b="1" dirty="0"/>
              <a:t>discounted</a:t>
            </a:r>
            <a:r>
              <a:rPr lang="en-GB" sz="1600" dirty="0"/>
              <a:t>.</a:t>
            </a:r>
          </a:p>
          <a:p>
            <a:r>
              <a:rPr lang="en-GB" sz="1600" dirty="0"/>
              <a:t>According to Ampère’s force law, this longitudinal component may only become significantly noticeable at </a:t>
            </a:r>
            <a:r>
              <a:rPr lang="en-GB" sz="1600" b="1" dirty="0"/>
              <a:t>high current densities (&gt;10</a:t>
            </a:r>
            <a:r>
              <a:rPr lang="en-GB" sz="1600" b="1" baseline="30000" dirty="0"/>
              <a:t>9</a:t>
            </a:r>
            <a:r>
              <a:rPr lang="en-GB" sz="1600" b="1" dirty="0"/>
              <a:t> A/m</a:t>
            </a:r>
            <a:r>
              <a:rPr lang="en-GB" sz="1600" b="1" baseline="30000" dirty="0"/>
              <a:t>2</a:t>
            </a:r>
            <a:r>
              <a:rPr lang="en-GB" sz="1600" b="1" dirty="0"/>
              <a:t> ).</a:t>
            </a:r>
          </a:p>
        </p:txBody>
      </p:sp>
      <p:sp>
        <p:nvSpPr>
          <p:cNvPr id="4" name="Title 3">
            <a:extLst>
              <a:ext uri="{FF2B5EF4-FFF2-40B4-BE49-F238E27FC236}">
                <a16:creationId xmlns:a16="http://schemas.microsoft.com/office/drawing/2014/main" id="{03E247B9-54E3-79F8-FED7-53E2CE87DA52}"/>
              </a:ext>
            </a:extLst>
          </p:cNvPr>
          <p:cNvSpPr>
            <a:spLocks noGrp="1"/>
          </p:cNvSpPr>
          <p:nvPr>
            <p:ph type="title"/>
          </p:nvPr>
        </p:nvSpPr>
        <p:spPr>
          <a:xfrm>
            <a:off x="432055" y="319872"/>
            <a:ext cx="11449049" cy="559436"/>
          </a:xfrm>
        </p:spPr>
        <p:txBody>
          <a:bodyPr/>
          <a:lstStyle/>
          <a:p>
            <a:r>
              <a:rPr lang="en-GB" dirty="0"/>
              <a:t>Longitudinal EM Force ?</a:t>
            </a:r>
          </a:p>
        </p:txBody>
      </p:sp>
      <p:sp>
        <p:nvSpPr>
          <p:cNvPr id="8" name="Rectangle 7">
            <a:extLst>
              <a:ext uri="{FF2B5EF4-FFF2-40B4-BE49-F238E27FC236}">
                <a16:creationId xmlns:a16="http://schemas.microsoft.com/office/drawing/2014/main" id="{8439D896-6BE6-1EC4-EFAD-F9207ABA6888}"/>
              </a:ext>
            </a:extLst>
          </p:cNvPr>
          <p:cNvSpPr/>
          <p:nvPr/>
        </p:nvSpPr>
        <p:spPr>
          <a:xfrm>
            <a:off x="8611760" y="458809"/>
            <a:ext cx="3269344" cy="5582327"/>
          </a:xfrm>
          <a:prstGeom prst="rect">
            <a:avLst/>
          </a:prstGeom>
          <a:solidFill>
            <a:schemeClr val="bg1"/>
          </a:solidFill>
          <a:ln>
            <a:solidFill>
              <a:srgbClr val="FF5C3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a:extLst>
              <a:ext uri="{FF2B5EF4-FFF2-40B4-BE49-F238E27FC236}">
                <a16:creationId xmlns:a16="http://schemas.microsoft.com/office/drawing/2014/main" id="{DE4A026A-1583-FDA2-DDDE-EBC82887409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72342" y="4437481"/>
            <a:ext cx="3148182" cy="1464562"/>
          </a:xfrm>
          <a:prstGeom prst="rect">
            <a:avLst/>
          </a:prstGeom>
        </p:spPr>
      </p:pic>
      <p:pic>
        <p:nvPicPr>
          <p:cNvPr id="3" name="Picture 2">
            <a:extLst>
              <a:ext uri="{FF2B5EF4-FFF2-40B4-BE49-F238E27FC236}">
                <a16:creationId xmlns:a16="http://schemas.microsoft.com/office/drawing/2014/main" id="{958B4DDB-8EAB-5229-770F-D230DB591A4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22232" y="645689"/>
            <a:ext cx="2114159" cy="2998263"/>
          </a:xfrm>
          <a:prstGeom prst="rect">
            <a:avLst/>
          </a:prstGeom>
        </p:spPr>
      </p:pic>
      <p:sp>
        <p:nvSpPr>
          <p:cNvPr id="7" name="TextBox 6">
            <a:extLst>
              <a:ext uri="{FF2B5EF4-FFF2-40B4-BE49-F238E27FC236}">
                <a16:creationId xmlns:a16="http://schemas.microsoft.com/office/drawing/2014/main" id="{4DF8985F-5371-0340-374C-57F09CE877F0}"/>
              </a:ext>
            </a:extLst>
          </p:cNvPr>
          <p:cNvSpPr txBox="1"/>
          <p:nvPr/>
        </p:nvSpPr>
        <p:spPr>
          <a:xfrm>
            <a:off x="8672342" y="3736151"/>
            <a:ext cx="3148181" cy="738664"/>
          </a:xfrm>
          <a:prstGeom prst="rect">
            <a:avLst/>
          </a:prstGeom>
          <a:noFill/>
        </p:spPr>
        <p:txBody>
          <a:bodyPr wrap="square" rtlCol="0">
            <a:spAutoFit/>
          </a:bodyPr>
          <a:lstStyle/>
          <a:p>
            <a:pPr algn="ctr"/>
            <a:r>
              <a:rPr lang="en-GB" sz="1400" dirty="0"/>
              <a:t>Andre Marie Ampère</a:t>
            </a:r>
          </a:p>
          <a:p>
            <a:pPr algn="ctr"/>
            <a:r>
              <a:rPr lang="en-GB" sz="1400" dirty="0"/>
              <a:t>and his attempt in 1826 to </a:t>
            </a:r>
          </a:p>
          <a:p>
            <a:pPr algn="ctr"/>
            <a:r>
              <a:rPr lang="en-GB" sz="1400" dirty="0"/>
              <a:t>demonstrate longitudinal EM Force </a:t>
            </a:r>
          </a:p>
        </p:txBody>
      </p:sp>
      <p:sp>
        <p:nvSpPr>
          <p:cNvPr id="6" name="TextBox 5">
            <a:extLst>
              <a:ext uri="{FF2B5EF4-FFF2-40B4-BE49-F238E27FC236}">
                <a16:creationId xmlns:a16="http://schemas.microsoft.com/office/drawing/2014/main" id="{51FA4F0C-652C-B45B-49D8-8A4E7CB0DA23}"/>
              </a:ext>
            </a:extLst>
          </p:cNvPr>
          <p:cNvSpPr txBox="1"/>
          <p:nvPr/>
        </p:nvSpPr>
        <p:spPr>
          <a:xfrm>
            <a:off x="432055" y="5779526"/>
            <a:ext cx="7014292" cy="523220"/>
          </a:xfrm>
          <a:prstGeom prst="rect">
            <a:avLst/>
          </a:prstGeom>
          <a:noFill/>
        </p:spPr>
        <p:txBody>
          <a:bodyPr wrap="none" rtlCol="0">
            <a:spAutoFit/>
          </a:bodyPr>
          <a:lstStyle/>
          <a:p>
            <a:r>
              <a:rPr lang="en-GB" sz="1400" dirty="0"/>
              <a:t>A summary of the history, experiments and mathematics of the subject can be found in</a:t>
            </a:r>
          </a:p>
          <a:p>
            <a:r>
              <a:rPr lang="en-GB" sz="1400" dirty="0"/>
              <a:t>P. Graneau, N. Graneau, “Newtonian Electrodynamics”, World Scientific (1996)</a:t>
            </a:r>
          </a:p>
        </p:txBody>
      </p:sp>
    </p:spTree>
    <p:extLst>
      <p:ext uri="{BB962C8B-B14F-4D97-AF65-F5344CB8AC3E}">
        <p14:creationId xmlns:p14="http://schemas.microsoft.com/office/powerpoint/2010/main" val="23894570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1F914BDB-94CE-BB27-B9E9-F3D6B3C1EA7E}"/>
              </a:ext>
            </a:extLst>
          </p:cNvPr>
          <p:cNvSpPr>
            <a:spLocks noGrp="1"/>
          </p:cNvSpPr>
          <p:nvPr>
            <p:ph sz="quarter" idx="13"/>
          </p:nvPr>
        </p:nvSpPr>
        <p:spPr>
          <a:xfrm>
            <a:off x="371475" y="1119118"/>
            <a:ext cx="11449050" cy="5036022"/>
          </a:xfrm>
        </p:spPr>
        <p:txBody>
          <a:bodyPr>
            <a:normAutofit/>
          </a:bodyPr>
          <a:lstStyle/>
          <a:p>
            <a:r>
              <a:rPr lang="en-GB" sz="1600" dirty="0">
                <a:solidFill>
                  <a:srgbClr val="FF5C32"/>
                </a:solidFill>
              </a:rPr>
              <a:t>Higher current density (&gt;10</a:t>
            </a:r>
            <a:r>
              <a:rPr lang="en-GB" sz="1600" baseline="30000" dirty="0">
                <a:solidFill>
                  <a:srgbClr val="FF5C32"/>
                </a:solidFill>
              </a:rPr>
              <a:t>9</a:t>
            </a:r>
            <a:r>
              <a:rPr lang="en-GB" sz="1600" dirty="0">
                <a:solidFill>
                  <a:srgbClr val="FF5C32"/>
                </a:solidFill>
              </a:rPr>
              <a:t> A/m</a:t>
            </a:r>
            <a:r>
              <a:rPr lang="en-GB" sz="1600" baseline="30000" dirty="0">
                <a:solidFill>
                  <a:srgbClr val="FF5C32"/>
                </a:solidFill>
              </a:rPr>
              <a:t>2</a:t>
            </a:r>
            <a:r>
              <a:rPr lang="en-GB" sz="1600" dirty="0">
                <a:solidFill>
                  <a:srgbClr val="FF5C32"/>
                </a:solidFill>
              </a:rPr>
              <a:t>) in Pulsed Power</a:t>
            </a:r>
            <a:r>
              <a:rPr lang="en-GB" sz="1600" dirty="0"/>
              <a:t> applications including</a:t>
            </a:r>
          </a:p>
          <a:p>
            <a:pPr lvl="1"/>
            <a:r>
              <a:rPr lang="en-GB" sz="1600" dirty="0"/>
              <a:t>Sliding contacts, </a:t>
            </a:r>
            <a:r>
              <a:rPr lang="en-GB" sz="1600" dirty="0" err="1"/>
              <a:t>i.e</a:t>
            </a:r>
            <a:r>
              <a:rPr lang="en-GB" sz="1600" dirty="0"/>
              <a:t> Railguns</a:t>
            </a:r>
          </a:p>
          <a:p>
            <a:pPr lvl="1"/>
            <a:r>
              <a:rPr lang="en-GB" sz="1600" dirty="0"/>
              <a:t>Frangible conductors , i.e. Exploding wires, Arc explosions</a:t>
            </a:r>
          </a:p>
          <a:p>
            <a:pPr lvl="1"/>
            <a:r>
              <a:rPr lang="en-GB" sz="1800" b="1" dirty="0">
                <a:solidFill>
                  <a:srgbClr val="FF0000"/>
                </a:solidFill>
              </a:rPr>
              <a:t>Vacuum Arc phenomena i.e. High velocity ion jet acceleration by cathode spots</a:t>
            </a:r>
          </a:p>
          <a:p>
            <a:pPr lvl="1"/>
            <a:r>
              <a:rPr lang="en-GB" sz="1600" dirty="0"/>
              <a:t>High energy density plasma, </a:t>
            </a:r>
            <a:r>
              <a:rPr lang="en-GB" sz="1600" dirty="0" err="1"/>
              <a:t>i.e</a:t>
            </a:r>
            <a:r>
              <a:rPr lang="en-GB" sz="1600" dirty="0"/>
              <a:t> Z-pinch, Liner implosion, Plasma focus</a:t>
            </a:r>
          </a:p>
          <a:p>
            <a:pPr lvl="1"/>
            <a:r>
              <a:rPr lang="en-GB" sz="1600" dirty="0"/>
              <a:t>Flyer Plate Acceleration to generate shock impulses into targets, </a:t>
            </a:r>
            <a:r>
              <a:rPr lang="en-GB" sz="1600" dirty="0" err="1"/>
              <a:t>i.e</a:t>
            </a:r>
            <a:r>
              <a:rPr lang="en-GB" sz="1600" dirty="0"/>
              <a:t> Foil slap, Cavitation</a:t>
            </a:r>
          </a:p>
          <a:p>
            <a:pPr lvl="1"/>
            <a:endParaRPr lang="en-GB" sz="1600" dirty="0"/>
          </a:p>
          <a:p>
            <a:r>
              <a:rPr lang="en-GB" sz="1600" dirty="0">
                <a:solidFill>
                  <a:srgbClr val="FF5C32"/>
                </a:solidFill>
              </a:rPr>
              <a:t>Lower current density</a:t>
            </a:r>
          </a:p>
          <a:p>
            <a:pPr lvl="1"/>
            <a:r>
              <a:rPr lang="en-GB" sz="1600" dirty="0"/>
              <a:t>Liquid metal pumping </a:t>
            </a:r>
            <a:r>
              <a:rPr lang="en-GB" sz="1600" b="1" dirty="0"/>
              <a:t>without external magnets or moving parts</a:t>
            </a:r>
            <a:r>
              <a:rPr lang="en-GB" sz="1600" i="1" dirty="0"/>
              <a:t> </a:t>
            </a:r>
            <a:r>
              <a:rPr lang="en-GB" sz="1600" dirty="0"/>
              <a:t>i.e. Smelters, Casting Furnaces, Liquid metal coolant circulation in nuclear reactors</a:t>
            </a:r>
          </a:p>
          <a:p>
            <a:pPr lvl="1"/>
            <a:r>
              <a:rPr lang="en-GB" sz="1800" b="1" dirty="0">
                <a:solidFill>
                  <a:srgbClr val="FF0000"/>
                </a:solidFill>
              </a:rPr>
              <a:t>Motion of solid conductors within liquid metal pools </a:t>
            </a:r>
            <a:r>
              <a:rPr lang="en-GB" sz="1600" dirty="0"/>
              <a:t>was a hot topic at the  AIEE 100 years ago: This is the motivation of the experiment described here </a:t>
            </a:r>
            <a:r>
              <a:rPr lang="en-GB" sz="1600" dirty="0">
                <a:solidFill>
                  <a:srgbClr val="FF0000"/>
                </a:solidFill>
              </a:rPr>
              <a:t>(CRE) – Coaxial Recoil Experiment</a:t>
            </a:r>
          </a:p>
          <a:p>
            <a:pPr lvl="1"/>
            <a:r>
              <a:rPr lang="en-GB" sz="1600" dirty="0"/>
              <a:t>Non-thermal conductor expansion (experiment in progress)</a:t>
            </a:r>
          </a:p>
          <a:p>
            <a:r>
              <a:rPr lang="en-GB" sz="1600" dirty="0"/>
              <a:t>Investigation of the longitudinal EM force in pulsed power circuits and unstable arcs has proved fraught with complexity and ambiguity due to transient and explosive phenomena.</a:t>
            </a:r>
          </a:p>
          <a:p>
            <a:r>
              <a:rPr lang="en-GB" sz="1600" dirty="0"/>
              <a:t>Therefore, more accurate measurements at DC low current density are necessary to precisely determine the most accurate physical EM force law, which can then ultimately feed into improved modelling of all electrical applications.</a:t>
            </a:r>
          </a:p>
          <a:p>
            <a:endParaRPr lang="en-GB" dirty="0"/>
          </a:p>
        </p:txBody>
      </p:sp>
      <p:sp>
        <p:nvSpPr>
          <p:cNvPr id="4" name="Title 3">
            <a:extLst>
              <a:ext uri="{FF2B5EF4-FFF2-40B4-BE49-F238E27FC236}">
                <a16:creationId xmlns:a16="http://schemas.microsoft.com/office/drawing/2014/main" id="{03E247B9-54E3-79F8-FED7-53E2CE87DA52}"/>
              </a:ext>
            </a:extLst>
          </p:cNvPr>
          <p:cNvSpPr>
            <a:spLocks noGrp="1"/>
          </p:cNvSpPr>
          <p:nvPr>
            <p:ph type="title"/>
          </p:nvPr>
        </p:nvSpPr>
        <p:spPr>
          <a:xfrm>
            <a:off x="371475" y="393179"/>
            <a:ext cx="11449049" cy="487102"/>
          </a:xfrm>
        </p:spPr>
        <p:txBody>
          <a:bodyPr/>
          <a:lstStyle/>
          <a:p>
            <a:r>
              <a:rPr lang="en-GB" sz="2400" b="1" dirty="0"/>
              <a:t>IF</a:t>
            </a:r>
            <a:r>
              <a:rPr lang="en-GB" sz="2400" dirty="0"/>
              <a:t> they exist, where would one expect to observe Longitudinal EM Forces ?</a:t>
            </a:r>
          </a:p>
        </p:txBody>
      </p:sp>
    </p:spTree>
    <p:extLst>
      <p:ext uri="{BB962C8B-B14F-4D97-AF65-F5344CB8AC3E}">
        <p14:creationId xmlns:p14="http://schemas.microsoft.com/office/powerpoint/2010/main" val="13378972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DA1C02E-4D55-35FC-0BB0-D2D11F68ABD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01642" y="209694"/>
            <a:ext cx="5571676" cy="3414017"/>
          </a:xfrm>
          <a:prstGeom prst="rect">
            <a:avLst/>
          </a:prstGeom>
        </p:spPr>
      </p:pic>
      <p:pic>
        <p:nvPicPr>
          <p:cNvPr id="5" name="Picture 4">
            <a:extLst>
              <a:ext uri="{FF2B5EF4-FFF2-40B4-BE49-F238E27FC236}">
                <a16:creationId xmlns:a16="http://schemas.microsoft.com/office/drawing/2014/main" id="{C82CAC8A-B224-27F6-075B-236D19A09E2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9853" y="3247713"/>
            <a:ext cx="6028505" cy="3058974"/>
          </a:xfrm>
          <a:prstGeom prst="rect">
            <a:avLst/>
          </a:prstGeom>
        </p:spPr>
      </p:pic>
      <p:sp>
        <p:nvSpPr>
          <p:cNvPr id="2" name="Content Placeholder 1">
            <a:extLst>
              <a:ext uri="{FF2B5EF4-FFF2-40B4-BE49-F238E27FC236}">
                <a16:creationId xmlns:a16="http://schemas.microsoft.com/office/drawing/2014/main" id="{174E2569-FF1B-533D-3B1E-52D5772B25B3}"/>
              </a:ext>
            </a:extLst>
          </p:cNvPr>
          <p:cNvSpPr>
            <a:spLocks noGrp="1"/>
          </p:cNvSpPr>
          <p:nvPr>
            <p:ph sz="quarter" idx="13"/>
          </p:nvPr>
        </p:nvSpPr>
        <p:spPr>
          <a:xfrm>
            <a:off x="6155483" y="3516553"/>
            <a:ext cx="5704551" cy="2499980"/>
          </a:xfrm>
        </p:spPr>
        <p:txBody>
          <a:bodyPr/>
          <a:lstStyle/>
          <a:p>
            <a:r>
              <a:rPr lang="en-GB" sz="1400" dirty="0"/>
              <a:t>Central conductor and liquid metal trough surrounded by 4 symmetrically positioned return conductors. (All parallel to the X-axis with 6 x 6 mm cross section)</a:t>
            </a:r>
          </a:p>
          <a:p>
            <a:r>
              <a:rPr lang="en-GB" sz="1400" dirty="0"/>
              <a:t>The Armature (6 x 6 mm cross section) is connected to a force sensor and is only exposed to the liquid metal through its two end faces (parallel to the Y-Z plane).</a:t>
            </a:r>
          </a:p>
          <a:p>
            <a:r>
              <a:rPr lang="en-GB" sz="1400" dirty="0"/>
              <a:t>Elimination of net transverse EM armature force by symmetry</a:t>
            </a:r>
          </a:p>
          <a:p>
            <a:r>
              <a:rPr lang="en-GB" sz="1400" dirty="0"/>
              <a:t>Use of non-toxic conductive Galinstan (eutectic liquid alloy of Gallium, Indium &amp; Tin) </a:t>
            </a:r>
          </a:p>
          <a:p>
            <a:r>
              <a:rPr lang="en-GB" sz="1400" dirty="0"/>
              <a:t>Current created by a 350 A DC power supply (not shown)</a:t>
            </a:r>
          </a:p>
        </p:txBody>
      </p:sp>
      <p:sp>
        <p:nvSpPr>
          <p:cNvPr id="3" name="Title 2">
            <a:extLst>
              <a:ext uri="{FF2B5EF4-FFF2-40B4-BE49-F238E27FC236}">
                <a16:creationId xmlns:a16="http://schemas.microsoft.com/office/drawing/2014/main" id="{C07AC023-5754-7F1D-8EC9-FAE449F141C6}"/>
              </a:ext>
            </a:extLst>
          </p:cNvPr>
          <p:cNvSpPr>
            <a:spLocks noGrp="1"/>
          </p:cNvSpPr>
          <p:nvPr>
            <p:ph type="title"/>
          </p:nvPr>
        </p:nvSpPr>
        <p:spPr>
          <a:xfrm>
            <a:off x="368476" y="299978"/>
            <a:ext cx="11449049" cy="534869"/>
          </a:xfrm>
        </p:spPr>
        <p:txBody>
          <a:bodyPr/>
          <a:lstStyle/>
          <a:p>
            <a:r>
              <a:rPr lang="en-GB" dirty="0"/>
              <a:t>CRE – Coaxial Recoil Experiment [8]</a:t>
            </a:r>
          </a:p>
        </p:txBody>
      </p:sp>
      <p:pic>
        <p:nvPicPr>
          <p:cNvPr id="8" name="Picture 7" descr="Diagram of a beam with text&#10;&#10;AI-generated content may be incorrect.">
            <a:extLst>
              <a:ext uri="{FF2B5EF4-FFF2-40B4-BE49-F238E27FC236}">
                <a16:creationId xmlns:a16="http://schemas.microsoft.com/office/drawing/2014/main" id="{DB47CF16-B5F2-B8A6-0A91-3ADC6F90B80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0143" y="971567"/>
            <a:ext cx="4726888" cy="2544986"/>
          </a:xfrm>
          <a:prstGeom prst="rect">
            <a:avLst/>
          </a:prstGeom>
        </p:spPr>
      </p:pic>
      <p:sp>
        <p:nvSpPr>
          <p:cNvPr id="6" name="TextBox 5">
            <a:extLst>
              <a:ext uri="{FF2B5EF4-FFF2-40B4-BE49-F238E27FC236}">
                <a16:creationId xmlns:a16="http://schemas.microsoft.com/office/drawing/2014/main" id="{CADC27C4-BFBD-DBF4-0119-38B869879E30}"/>
              </a:ext>
            </a:extLst>
          </p:cNvPr>
          <p:cNvSpPr txBox="1"/>
          <p:nvPr/>
        </p:nvSpPr>
        <p:spPr>
          <a:xfrm>
            <a:off x="312682" y="6048155"/>
            <a:ext cx="3640740" cy="258532"/>
          </a:xfrm>
          <a:prstGeom prst="rect">
            <a:avLst/>
          </a:prstGeom>
          <a:noFill/>
        </p:spPr>
        <p:txBody>
          <a:bodyPr wrap="none" rtlCol="0">
            <a:spAutoFit/>
          </a:bodyPr>
          <a:lstStyle/>
          <a:p>
            <a:pPr marR="0" lvl="0" algn="l" defTabSz="914400" rtl="0" eaLnBrk="1" fontAlgn="auto" latinLnBrk="0" hangingPunct="1">
              <a:lnSpc>
                <a:spcPct val="90000"/>
              </a:lnSpc>
              <a:spcBef>
                <a:spcPts val="1000"/>
              </a:spcBef>
              <a:spcAft>
                <a:spcPts val="0"/>
              </a:spcAft>
              <a:buClrTx/>
              <a:buSzTx/>
              <a:tabLst/>
              <a:defRPr/>
            </a:pPr>
            <a:r>
              <a:rPr kumimoji="0" lang="en-GB" sz="1200" b="0" i="0" u="none" strike="noStrike" kern="1200" cap="none" spc="0" normalizeH="0" baseline="0" noProof="0" dirty="0">
                <a:ln>
                  <a:noFill/>
                </a:ln>
                <a:solidFill>
                  <a:srgbClr val="1A1A1A"/>
                </a:solidFill>
                <a:effectLst/>
                <a:uLnTx/>
                <a:uFillTx/>
                <a:latin typeface="Arial" panose="020B0604020202020204"/>
                <a:cs typeface="+mn-cs"/>
              </a:rPr>
              <a:t>[8] N. Graneau, arXiv:2504.08749 [</a:t>
            </a:r>
            <a:r>
              <a:rPr kumimoji="0" lang="en-GB" sz="1200" b="0" i="0" u="none" strike="noStrike" kern="1200" cap="none" spc="0" normalizeH="0" baseline="0" noProof="0" dirty="0" err="1">
                <a:ln>
                  <a:noFill/>
                </a:ln>
                <a:solidFill>
                  <a:srgbClr val="1A1A1A"/>
                </a:solidFill>
                <a:effectLst/>
                <a:uLnTx/>
                <a:uFillTx/>
                <a:latin typeface="Arial" panose="020B0604020202020204"/>
                <a:cs typeface="+mn-cs"/>
              </a:rPr>
              <a:t>physics.app-ph</a:t>
            </a:r>
            <a:r>
              <a:rPr kumimoji="0" lang="en-GB" sz="1200" b="0" i="0" u="none" strike="noStrike" kern="1200" cap="none" spc="0" normalizeH="0" baseline="0" noProof="0" dirty="0">
                <a:ln>
                  <a:noFill/>
                </a:ln>
                <a:solidFill>
                  <a:srgbClr val="1A1A1A"/>
                </a:solidFill>
                <a:effectLst/>
                <a:uLnTx/>
                <a:uFillTx/>
                <a:latin typeface="Arial" panose="020B0604020202020204"/>
                <a:cs typeface="+mn-cs"/>
              </a:rPr>
              <a:t>]</a:t>
            </a:r>
          </a:p>
        </p:txBody>
      </p:sp>
      <p:sp>
        <p:nvSpPr>
          <p:cNvPr id="7" name="TextBox 6">
            <a:extLst>
              <a:ext uri="{FF2B5EF4-FFF2-40B4-BE49-F238E27FC236}">
                <a16:creationId xmlns:a16="http://schemas.microsoft.com/office/drawing/2014/main" id="{9A2F0A6E-3DA4-D63D-DBE0-3B41C6CF591D}"/>
              </a:ext>
            </a:extLst>
          </p:cNvPr>
          <p:cNvSpPr txBox="1"/>
          <p:nvPr/>
        </p:nvSpPr>
        <p:spPr>
          <a:xfrm>
            <a:off x="4322824" y="2833994"/>
            <a:ext cx="1314784" cy="276999"/>
          </a:xfrm>
          <a:prstGeom prst="rect">
            <a:avLst/>
          </a:prstGeom>
          <a:noFill/>
        </p:spPr>
        <p:txBody>
          <a:bodyPr wrap="none" rtlCol="0">
            <a:spAutoFit/>
          </a:bodyPr>
          <a:lstStyle/>
          <a:p>
            <a:r>
              <a:rPr lang="en-GB" sz="1200" dirty="0"/>
              <a:t>Figure from [8]   </a:t>
            </a:r>
          </a:p>
        </p:txBody>
      </p:sp>
    </p:spTree>
    <p:extLst>
      <p:ext uri="{BB962C8B-B14F-4D97-AF65-F5344CB8AC3E}">
        <p14:creationId xmlns:p14="http://schemas.microsoft.com/office/powerpoint/2010/main" val="684299027"/>
      </p:ext>
    </p:extLst>
  </p:cSld>
  <p:clrMapOvr>
    <a:masterClrMapping/>
  </p:clrMapOvr>
</p:sld>
</file>

<file path=ppt/theme/theme1.xml><?xml version="1.0" encoding="utf-8"?>
<a:theme xmlns:a="http://schemas.openxmlformats.org/drawingml/2006/main" name="Office Theme">
  <a:themeElements>
    <a:clrScheme name="AWE">
      <a:dk1>
        <a:srgbClr val="1A1A1A"/>
      </a:dk1>
      <a:lt1>
        <a:srgbClr val="FFFFFF"/>
      </a:lt1>
      <a:dk2>
        <a:srgbClr val="75808B"/>
      </a:dk2>
      <a:lt2>
        <a:srgbClr val="FEFFFF"/>
      </a:lt2>
      <a:accent1>
        <a:srgbClr val="FF5C32"/>
      </a:accent1>
      <a:accent2>
        <a:srgbClr val="FFA851"/>
      </a:accent2>
      <a:accent3>
        <a:srgbClr val="4449FF"/>
      </a:accent3>
      <a:accent4>
        <a:srgbClr val="9BA0F9"/>
      </a:accent4>
      <a:accent5>
        <a:srgbClr val="FF78B3"/>
      </a:accent5>
      <a:accent6>
        <a:srgbClr val="F5F55B"/>
      </a:accent6>
      <a:hlink>
        <a:srgbClr val="FF5C32"/>
      </a:hlink>
      <a:folHlink>
        <a:srgbClr val="FF5C3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Template 2024 Improved  -  Read-Only" id="{90DED07E-4CD4-4490-BEC3-2C249552D045}" vid="{9BBD8CB1-662C-41A4-ADAF-F5ADB789D76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ct:contentTypeSchema xmlns:ct="http://schemas.microsoft.com/office/2006/metadata/contentType" xmlns:ma="http://schemas.microsoft.com/office/2006/metadata/properties/metaAttributes" ct:_="" ma:_="" ma:contentTypeName="Document (AWE)" ma:contentTypeID="0x010100D8C41F07BCD140B0B3750A132EA1271209000D0209687464614987D71DA166AAB33F" ma:contentTypeVersion="22" ma:contentTypeDescription="" ma:contentTypeScope="" ma:versionID="418640c6fb70ee21df866c0366e6a987">
  <xsd:schema xmlns:xsd="http://www.w3.org/2001/XMLSchema" xmlns:xs="http://www.w3.org/2001/XMLSchema" xmlns:p="http://schemas.microsoft.com/office/2006/metadata/properties" xmlns:ns2="259708fd-a72e-46c9-bfc2-93122f0920b5" xmlns:ns3="9b71a469-bc7c-4943-9273-bf56394bdeb7" xmlns:ns4="4cb6d557-0155-4960-ac8e-21887cb282cc" targetNamespace="http://schemas.microsoft.com/office/2006/metadata/properties" ma:root="true" ma:fieldsID="eb81d447d77781c3a334406897089170" ns2:_="" ns3:_="" ns4:_="">
    <xsd:import namespace="259708fd-a72e-46c9-bfc2-93122f0920b5"/>
    <xsd:import namespace="9b71a469-bc7c-4943-9273-bf56394bdeb7"/>
    <xsd:import namespace="4cb6d557-0155-4960-ac8e-21887cb282cc"/>
    <xsd:element name="properties">
      <xsd:complexType>
        <xsd:sequence>
          <xsd:element name="documentManagement">
            <xsd:complexType>
              <xsd:all>
                <xsd:element ref="ns2:b8c14ec0b1ba4744863d5110e801bb16" minOccurs="0"/>
                <xsd:element ref="ns2:TaxCatchAll" minOccurs="0"/>
                <xsd:element ref="ns2:TaxCatchAllLabel" minOccurs="0"/>
                <xsd:element ref="ns2:p4e2b99357bc47d988d1ccd4434a843d" minOccurs="0"/>
                <xsd:element ref="ns2:PreviousDocumentID" minOccurs="0"/>
                <xsd:element ref="ns2:TaxKeywordTaxHTField" minOccurs="0"/>
                <xsd:element ref="ns2:jc87299190a64dd498e0e27ebe76fe15" minOccurs="0"/>
                <xsd:element ref="ns2:b89147adbf754e4a921375496e80ab30" minOccurs="0"/>
                <xsd:element ref="ns2:Sign-Off_x0020_Status" minOccurs="0"/>
                <xsd:element ref="ns2:Approval_x0020_Comments" minOccurs="0"/>
                <xsd:element ref="ns3:MediaServiceMetadata" minOccurs="0"/>
                <xsd:element ref="ns3:MediaServiceFastMetadata" minOccurs="0"/>
                <xsd:element ref="ns4:_dlc_DocId" minOccurs="0"/>
                <xsd:element ref="ns4:_dlc_DocIdUrl" minOccurs="0"/>
                <xsd:element ref="ns4:_dlc_DocIdPersistId" minOccurs="0"/>
                <xsd:element ref="ns4:SharedWithUsers" minOccurs="0"/>
                <xsd:element ref="ns4:SharedWithDetails" minOccurs="0"/>
                <xsd:element ref="ns3:MediaServiceObjectDetectorVersions" minOccurs="0"/>
                <xsd:element ref="ns3:MediaServiceSearchProperties" minOccurs="0"/>
                <xsd:element ref="ns3:lcf76f155ced4ddcb4097134ff3c332f" minOccurs="0"/>
                <xsd:element ref="ns3:MediaServiceDateTaken" minOccurs="0"/>
                <xsd:element ref="ns3:MediaServiceOCR"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59708fd-a72e-46c9-bfc2-93122f0920b5" elementFormDefault="qualified">
    <xsd:import namespace="http://schemas.microsoft.com/office/2006/documentManagement/types"/>
    <xsd:import namespace="http://schemas.microsoft.com/office/infopath/2007/PartnerControls"/>
    <xsd:element name="b8c14ec0b1ba4744863d5110e801bb16" ma:index="8" ma:taxonomy="true" ma:internalName="b8c14ec0b1ba4744863d5110e801bb16" ma:taxonomyFieldName="SecurityMarking" ma:displayName="Security Marking" ma:default="" ma:fieldId="{b8c14ec0-b1ba-4744-863d-5110e801bb16}" ma:sspId="c3da18ca-885f-4e50-b790-a540194a1537" ma:termSetId="e2d780f9-711a-45dc-842c-d2840d2293e0"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c055fbbf-0c41-4b9a-b2fb-dc7357be4062}" ma:internalName="TaxCatchAll" ma:showField="CatchAllData" ma:web="4cb6d557-0155-4960-ac8e-21887cb282cc">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c055fbbf-0c41-4b9a-b2fb-dc7357be4062}" ma:internalName="TaxCatchAllLabel" ma:readOnly="true" ma:showField="CatchAllDataLabel" ma:web="4cb6d557-0155-4960-ac8e-21887cb282cc">
      <xsd:complexType>
        <xsd:complexContent>
          <xsd:extension base="dms:MultiChoiceLookup">
            <xsd:sequence>
              <xsd:element name="Value" type="dms:Lookup" maxOccurs="unbounded" minOccurs="0" nillable="true"/>
            </xsd:sequence>
          </xsd:extension>
        </xsd:complexContent>
      </xsd:complexType>
    </xsd:element>
    <xsd:element name="p4e2b99357bc47d988d1ccd4434a843d" ma:index="12" nillable="true" ma:taxonomy="true" ma:internalName="p4e2b99357bc47d988d1ccd4434a843d" ma:taxonomyFieldName="Descriptor" ma:displayName="Descriptor" ma:default="" ma:fieldId="{94e2b993-57bc-47d9-88d1-ccd4434a843d}" ma:sspId="c3da18ca-885f-4e50-b790-a540194a1537" ma:termSetId="ecc761e1-d00d-4a58-9685-e37d44011cb0" ma:anchorId="00000000-0000-0000-0000-000000000000" ma:open="false" ma:isKeyword="false">
      <xsd:complexType>
        <xsd:sequence>
          <xsd:element ref="pc:Terms" minOccurs="0" maxOccurs="1"/>
        </xsd:sequence>
      </xsd:complexType>
    </xsd:element>
    <xsd:element name="PreviousDocumentID" ma:index="14" nillable="true" ma:displayName="Previous Document ID" ma:description="Use this field to hold any previous document IDs, including any previous version IDs to enable searching" ma:internalName="PreviousDocumentID">
      <xsd:simpleType>
        <xsd:restriction base="dms:Text"/>
      </xsd:simpleType>
    </xsd:element>
    <xsd:element name="TaxKeywordTaxHTField" ma:index="15" nillable="true" ma:taxonomy="true" ma:internalName="TaxKeywordTaxHTField" ma:taxonomyFieldName="TaxKeyword" ma:displayName="Enterprise Keywords" ma:fieldId="{23f27201-bee3-471e-b2e7-b64fd8b7ca38}" ma:taxonomyMulti="true" ma:sspId="00000000-0000-0000-0000-000000000000" ma:termSetId="00000000-0000-0000-0000-000000000000" ma:anchorId="00000000-0000-0000-0000-000000000000" ma:open="true" ma:isKeyword="true">
      <xsd:complexType>
        <xsd:sequence>
          <xsd:element ref="pc:Terms" minOccurs="0" maxOccurs="1"/>
        </xsd:sequence>
      </xsd:complexType>
    </xsd:element>
    <xsd:element name="jc87299190a64dd498e0e27ebe76fe15" ma:index="17" nillable="true" ma:taxonomy="true" ma:internalName="jc87299190a64dd498e0e27ebe76fe15" ma:taxonomyFieldName="Facility" ma:displayName="Facility" ma:default="" ma:fieldId="{3c872991-90a6-4dd4-98e0-e27ebe76fe15}" ma:sspId="c3da18ca-885f-4e50-b790-a540194a1537" ma:termSetId="bb136d4d-0901-4d88-8c16-f9396d3df75b" ma:anchorId="00000000-0000-0000-0000-000000000000" ma:open="false" ma:isKeyword="false">
      <xsd:complexType>
        <xsd:sequence>
          <xsd:element ref="pc:Terms" minOccurs="0" maxOccurs="1"/>
        </xsd:sequence>
      </xsd:complexType>
    </xsd:element>
    <xsd:element name="b89147adbf754e4a921375496e80ab30" ma:index="19" ma:taxonomy="true" ma:internalName="b89147adbf754e4a921375496e80ab30" ma:taxonomyFieldName="DocumentType" ma:displayName="Document Type" ma:default="" ma:fieldId="{b89147ad-bf75-4e4a-9213-75496e80ab30}" ma:sspId="c3da18ca-885f-4e50-b790-a540194a1537" ma:termSetId="0f2e3793-d771-4e81-967f-777d644d9082" ma:anchorId="00000000-0000-0000-0000-000000000000" ma:open="false" ma:isKeyword="false">
      <xsd:complexType>
        <xsd:sequence>
          <xsd:element ref="pc:Terms" minOccurs="0" maxOccurs="1"/>
        </xsd:sequence>
      </xsd:complexType>
    </xsd:element>
    <xsd:element name="Sign-Off_x0020_Status" ma:index="21" nillable="true" ma:displayName="Sign-Off Status" ma:internalName="Sign_x002d_Off_x0020_Status">
      <xsd:simpleType>
        <xsd:restriction base="dms:Text">
          <xsd:maxLength value="255"/>
        </xsd:restriction>
      </xsd:simpleType>
    </xsd:element>
    <xsd:element name="Approval_x0020_Comments" ma:index="22" nillable="true" ma:displayName="Approval Comments" ma:internalName="Approval_x0020_Comments" ma:readOnly="fals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9b71a469-bc7c-4943-9273-bf56394bdeb7" elementFormDefault="qualified">
    <xsd:import namespace="http://schemas.microsoft.com/office/2006/documentManagement/types"/>
    <xsd:import namespace="http://schemas.microsoft.com/office/infopath/2007/PartnerControls"/>
    <xsd:element name="MediaServiceMetadata" ma:index="23" nillable="true" ma:displayName="MediaServiceMetadata" ma:hidden="true" ma:internalName="MediaServiceMetadata" ma:readOnly="true">
      <xsd:simpleType>
        <xsd:restriction base="dms:Note"/>
      </xsd:simpleType>
    </xsd:element>
    <xsd:element name="MediaServiceFastMetadata" ma:index="24" nillable="true" ma:displayName="MediaServiceFastMetadata" ma:hidden="true" ma:internalName="MediaServiceFastMetadata" ma:readOnly="true">
      <xsd:simpleType>
        <xsd:restriction base="dms:Note"/>
      </xsd:simpleType>
    </xsd:element>
    <xsd:element name="MediaServiceObjectDetectorVersions" ma:index="30" nillable="true" ma:displayName="MediaServiceObjectDetectorVersions" ma:hidden="true" ma:indexed="true" ma:internalName="MediaServiceObjectDetectorVersions" ma:readOnly="true">
      <xsd:simpleType>
        <xsd:restriction base="dms:Text"/>
      </xsd:simpleType>
    </xsd:element>
    <xsd:element name="MediaServiceSearchProperties" ma:index="31" nillable="true" ma:displayName="MediaServiceSearchProperties" ma:hidden="true" ma:internalName="MediaServiceSearchProperties" ma:readOnly="true">
      <xsd:simpleType>
        <xsd:restriction base="dms:Note"/>
      </xsd:simpleType>
    </xsd:element>
    <xsd:element name="lcf76f155ced4ddcb4097134ff3c332f" ma:index="33" nillable="true" ma:taxonomy="true" ma:internalName="lcf76f155ced4ddcb4097134ff3c332f" ma:taxonomyFieldName="MediaServiceImageTags" ma:displayName="Image Tags" ma:readOnly="false" ma:fieldId="{5cf76f15-5ced-4ddc-b409-7134ff3c332f}" ma:taxonomyMulti="true" ma:sspId="c3da18ca-885f-4e50-b790-a540194a1537" ma:termSetId="09814cd3-568e-fe90-9814-8d621ff8fb84" ma:anchorId="fba54fb3-c3e1-fe81-a776-ca4b69148c4d" ma:open="true" ma:isKeyword="false">
      <xsd:complexType>
        <xsd:sequence>
          <xsd:element ref="pc:Terms" minOccurs="0" maxOccurs="1"/>
        </xsd:sequence>
      </xsd:complexType>
    </xsd:element>
    <xsd:element name="MediaServiceDateTaken" ma:index="34" nillable="true" ma:displayName="MediaServiceDateTaken" ma:hidden="true" ma:indexed="true" ma:internalName="MediaServiceDateTaken" ma:readOnly="true">
      <xsd:simpleType>
        <xsd:restriction base="dms:Text"/>
      </xsd:simpleType>
    </xsd:element>
    <xsd:element name="MediaServiceOCR" ma:index="35" nillable="true" ma:displayName="Extracted Text" ma:internalName="MediaServiceOCR" ma:readOnly="true">
      <xsd:simpleType>
        <xsd:restriction base="dms:Note">
          <xsd:maxLength value="255"/>
        </xsd:restriction>
      </xsd:simpleType>
    </xsd:element>
    <xsd:element name="MediaServiceGenerationTime" ma:index="36" nillable="true" ma:displayName="MediaServiceGenerationTime" ma:hidden="true" ma:internalName="MediaServiceGenerationTime" ma:readOnly="true">
      <xsd:simpleType>
        <xsd:restriction base="dms:Text"/>
      </xsd:simpleType>
    </xsd:element>
    <xsd:element name="MediaServiceEventHashCode" ma:index="3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cb6d557-0155-4960-ac8e-21887cb282cc" elementFormDefault="qualified">
    <xsd:import namespace="http://schemas.microsoft.com/office/2006/documentManagement/types"/>
    <xsd:import namespace="http://schemas.microsoft.com/office/infopath/2007/PartnerControls"/>
    <xsd:element name="_dlc_DocId" ma:index="25" nillable="true" ma:displayName="Document ID Value" ma:description="The value of the document ID assigned to this item." ma:internalName="_dlc_DocId" ma:readOnly="true">
      <xsd:simpleType>
        <xsd:restriction base="dms:Text"/>
      </xsd:simpleType>
    </xsd:element>
    <xsd:element name="_dlc_DocIdUrl" ma:index="26"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27" nillable="true" ma:displayName="Persist ID" ma:description="Keep ID on add." ma:hidden="true" ma:internalName="_dlc_DocIdPersistId" ma:readOnly="true">
      <xsd:simpleType>
        <xsd:restriction base="dms:Boolean"/>
      </xsd:simpleType>
    </xsd:element>
    <xsd:element name="SharedWithUsers" ma:index="2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259708fd-a72e-46c9-bfc2-93122f0920b5">
      <Value>1</Value>
      <Value>18</Value>
    </TaxCatchAll>
    <TaxKeywordTaxHTField xmlns="259708fd-a72e-46c9-bfc2-93122f0920b5">
      <Terms xmlns="http://schemas.microsoft.com/office/infopath/2007/PartnerControls"/>
    </TaxKeywordTaxHTField>
    <Sign-Off_x0020_Status xmlns="259708fd-a72e-46c9-bfc2-93122f0920b5" xsi:nil="true"/>
    <b8c14ec0b1ba4744863d5110e801bb16 xmlns="259708fd-a72e-46c9-bfc2-93122f0920b5">
      <Terms xmlns="http://schemas.microsoft.com/office/infopath/2007/PartnerControls">
        <TermInfo xmlns="http://schemas.microsoft.com/office/infopath/2007/PartnerControls">
          <TermName xmlns="http://schemas.microsoft.com/office/infopath/2007/PartnerControls">OFFICIAL</TermName>
          <TermId xmlns="http://schemas.microsoft.com/office/infopath/2007/PartnerControls">2088df97-0d58-48da-b509-1f365f199e06</TermId>
        </TermInfo>
      </Terms>
    </b8c14ec0b1ba4744863d5110e801bb16>
    <PreviousDocumentID xmlns="259708fd-a72e-46c9-bfc2-93122f0920b5" xsi:nil="true"/>
    <jc87299190a64dd498e0e27ebe76fe15 xmlns="259708fd-a72e-46c9-bfc2-93122f0920b5">
      <Terms xmlns="http://schemas.microsoft.com/office/infopath/2007/PartnerControls"/>
    </jc87299190a64dd498e0e27ebe76fe15>
    <b89147adbf754e4a921375496e80ab30 xmlns="259708fd-a72e-46c9-bfc2-93122f0920b5">
      <Terms xmlns="http://schemas.microsoft.com/office/infopath/2007/PartnerControls">
        <TermInfo xmlns="http://schemas.microsoft.com/office/infopath/2007/PartnerControls">
          <TermName xmlns="http://schemas.microsoft.com/office/infopath/2007/PartnerControls">Template document</TermName>
          <TermId xmlns="http://schemas.microsoft.com/office/infopath/2007/PartnerControls">c5d3a068-5756-407c-a95b-dc9cf9f3250d</TermId>
        </TermInfo>
      </Terms>
    </b89147adbf754e4a921375496e80ab30>
    <p4e2b99357bc47d988d1ccd4434a843d xmlns="259708fd-a72e-46c9-bfc2-93122f0920b5">
      <Terms xmlns="http://schemas.microsoft.com/office/infopath/2007/PartnerControls"/>
    </p4e2b99357bc47d988d1ccd4434a843d>
    <Approval_x0020_Comments xmlns="259708fd-a72e-46c9-bfc2-93122f0920b5" xsi:nil="true"/>
    <_dlc_DocId xmlns="4cb6d557-0155-4960-ac8e-21887cb282cc">AWEAAHC-219202608-58</_dlc_DocId>
    <_dlc_DocIdUrl xmlns="4cb6d557-0155-4960-ac8e-21887cb282cc">
      <Url>https://aweuk.sharepoint.com/Sites/CorporateAffairs/_layouts/15/DocIdRedir.aspx?ID=AWEAAHC-219202608-58</Url>
      <Description>AWEAAHC-219202608-58</Description>
    </_dlc_DocIdUrl>
    <lcf76f155ced4ddcb4097134ff3c332f xmlns="9b71a469-bc7c-4943-9273-bf56394bdeb7">
      <Terms xmlns="http://schemas.microsoft.com/office/infopath/2007/PartnerControls"/>
    </lcf76f155ced4ddcb4097134ff3c332f>
  </documentManagement>
</p:properties>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4.xml><?xml version="1.0" encoding="utf-8"?>
<?mso-contentType ?>
<SharedContentType xmlns="Microsoft.SharePoint.Taxonomy.ContentTypeSync" SourceId="c3da18ca-885f-4e50-b790-a540194a1537" ContentTypeId="0x010100D8C41F07BCD140B0B3750A132EA1271209" PreviousValue="false"/>
</file>

<file path=customXml/item5.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7EDF490-28B6-4AB8-A994-4A4691E06DB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59708fd-a72e-46c9-bfc2-93122f0920b5"/>
    <ds:schemaRef ds:uri="9b71a469-bc7c-4943-9273-bf56394bdeb7"/>
    <ds:schemaRef ds:uri="4cb6d557-0155-4960-ac8e-21887cb282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ABFA1E2-BE37-4B4A-8500-D4CC99980BCF}">
  <ds:schemaRefs>
    <ds:schemaRef ds:uri="http://purl.org/dc/terms/"/>
    <ds:schemaRef ds:uri="http://schemas.openxmlformats.org/package/2006/metadata/core-properties"/>
    <ds:schemaRef ds:uri="http://schemas.microsoft.com/office/2006/documentManagement/types"/>
    <ds:schemaRef ds:uri="4cb6d557-0155-4960-ac8e-21887cb282cc"/>
    <ds:schemaRef ds:uri="9b71a469-bc7c-4943-9273-bf56394bdeb7"/>
    <ds:schemaRef ds:uri="http://purl.org/dc/elements/1.1/"/>
    <ds:schemaRef ds:uri="http://www.w3.org/XML/1998/namespace"/>
    <ds:schemaRef ds:uri="259708fd-a72e-46c9-bfc2-93122f0920b5"/>
    <ds:schemaRef ds:uri="http://schemas.microsoft.com/office/infopath/2007/PartnerControls"/>
    <ds:schemaRef ds:uri="http://schemas.microsoft.com/office/2006/metadata/properties"/>
    <ds:schemaRef ds:uri="http://purl.org/dc/dcmitype/"/>
  </ds:schemaRefs>
</ds:datastoreItem>
</file>

<file path=customXml/itemProps3.xml><?xml version="1.0" encoding="utf-8"?>
<ds:datastoreItem xmlns:ds="http://schemas.openxmlformats.org/officeDocument/2006/customXml" ds:itemID="{01644994-A3B2-485D-BBD2-801DAEE31CF8}">
  <ds:schemaRefs>
    <ds:schemaRef ds:uri="http://schemas.microsoft.com/sharepoint/events"/>
  </ds:schemaRefs>
</ds:datastoreItem>
</file>

<file path=customXml/itemProps4.xml><?xml version="1.0" encoding="utf-8"?>
<ds:datastoreItem xmlns:ds="http://schemas.openxmlformats.org/officeDocument/2006/customXml" ds:itemID="{CE62BE07-923F-43F7-93C2-EE7D3640E4D3}">
  <ds:schemaRefs>
    <ds:schemaRef ds:uri="Microsoft.SharePoint.Taxonomy.ContentTypeSync"/>
  </ds:schemaRefs>
</ds:datastoreItem>
</file>

<file path=customXml/itemProps5.xml><?xml version="1.0" encoding="utf-8"?>
<ds:datastoreItem xmlns:ds="http://schemas.openxmlformats.org/officeDocument/2006/customXml" ds:itemID="{C305C776-39CD-4FDA-B1CF-BBB2F607F48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AWE PowerPoint Template</Template>
  <TotalTime>5892</TotalTime>
  <Words>4872</Words>
  <Application>Microsoft Office PowerPoint</Application>
  <PresentationFormat>Widescreen</PresentationFormat>
  <Paragraphs>355</Paragraphs>
  <Slides>25</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25</vt:i4>
      </vt:variant>
    </vt:vector>
  </HeadingPairs>
  <TitlesOfParts>
    <vt:vector size="35" baseType="lpstr">
      <vt:lpstr>Aptos</vt:lpstr>
      <vt:lpstr>Arial</vt:lpstr>
      <vt:lpstr>Boucherie Block</vt:lpstr>
      <vt:lpstr>Broadway</vt:lpstr>
      <vt:lpstr>Cambria Math</vt:lpstr>
      <vt:lpstr>Estrangelo Edessa</vt:lpstr>
      <vt:lpstr>Symbol</vt:lpstr>
      <vt:lpstr>Times New Roman</vt:lpstr>
      <vt:lpstr>Wingdings</vt:lpstr>
      <vt:lpstr>Office Theme</vt:lpstr>
      <vt:lpstr>Longitudinal Electromagnetic (EM) Force Demonstration and its Role in Vacuum Arc Ion Jet Acceleration</vt:lpstr>
      <vt:lpstr>PowerPoint Presentation</vt:lpstr>
      <vt:lpstr>PowerPoint Presentation</vt:lpstr>
      <vt:lpstr>PowerPoint Presentation</vt:lpstr>
      <vt:lpstr>PowerPoint Presentation</vt:lpstr>
      <vt:lpstr>PowerPoint Presentation</vt:lpstr>
      <vt:lpstr>Longitudinal EM Force ?</vt:lpstr>
      <vt:lpstr>IF they exist, where would one expect to observe Longitudinal EM Forces ?</vt:lpstr>
      <vt:lpstr>CRE – Coaxial Recoil Experiment [8]</vt:lpstr>
      <vt:lpstr>CRE – Equipment Views</vt:lpstr>
      <vt:lpstr>CRE – Raw Data</vt:lpstr>
      <vt:lpstr>CRE – Phase 2, 4 &amp; 6 - Axial Force data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Any Questions ?</vt:lpstr>
      <vt:lpstr>Mechanical &amp; EM Forces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Fundamental Longitudinal Electromagnetic (EM) Force Investigation using DC Current</dc:title>
  <dc:creator>Graneau Neal AWE</dc:creator>
  <cp:lastModifiedBy>Neal Graneau</cp:lastModifiedBy>
  <cp:revision>6</cp:revision>
  <dcterms:created xsi:type="dcterms:W3CDTF">2024-07-31T10:39:56Z</dcterms:created>
  <dcterms:modified xsi:type="dcterms:W3CDTF">2025-06-02T20:43:19Z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0x010100D8C41F07BCD140B0B3750A132EA1271209000D0209687464614987D71DA166AAB33F</vt:lpwstr>
  </property>
  <property fmtid="{D5CDD505-2E9C-101B-9397-08002B2CF9AE}" pid="3" name="_dlc_DocIdItemGuid">
    <vt:lpwstr>1579b1a7-8aab-4dfd-84de-5822670f61cf</vt:lpwstr>
  </property>
  <property fmtid="{D5CDD505-2E9C-101B-9397-08002B2CF9AE}" pid="4" name="TaxKeyword">
    <vt:lpwstr/>
  </property>
  <property fmtid="{D5CDD505-2E9C-101B-9397-08002B2CF9AE}" pid="5" name="SecurityMarking">
    <vt:lpwstr>1;#OFFICIAL|2088df97-0d58-48da-b509-1f365f199e06</vt:lpwstr>
  </property>
  <property fmtid="{D5CDD505-2E9C-101B-9397-08002B2CF9AE}" pid="6" name="Descriptor">
    <vt:lpwstr/>
  </property>
  <property fmtid="{D5CDD505-2E9C-101B-9397-08002B2CF9AE}" pid="7" name="Facility">
    <vt:lpwstr/>
  </property>
  <property fmtid="{D5CDD505-2E9C-101B-9397-08002B2CF9AE}" pid="8" name="DocumentType">
    <vt:lpwstr>18;#Template document|c5d3a068-5756-407c-a95b-dc9cf9f3250d</vt:lpwstr>
  </property>
  <property fmtid="{D5CDD505-2E9C-101B-9397-08002B2CF9AE}" pid="9" name="MediaServiceImageTags">
    <vt:lpwstr/>
  </property>
  <property fmtid="{D5CDD505-2E9C-101B-9397-08002B2CF9AE}" pid="10" name="MSIP_Label_0b1f1826-15de-4f17-b3a7-e6bbf8a26e96_Enabled">
    <vt:lpwstr>true</vt:lpwstr>
  </property>
  <property fmtid="{D5CDD505-2E9C-101B-9397-08002B2CF9AE}" pid="11" name="MSIP_Label_0b1f1826-15de-4f17-b3a7-e6bbf8a26e96_SetDate">
    <vt:lpwstr>2025-04-08T14:11:25Z</vt:lpwstr>
  </property>
  <property fmtid="{D5CDD505-2E9C-101B-9397-08002B2CF9AE}" pid="12" name="MSIP_Label_0b1f1826-15de-4f17-b3a7-e6bbf8a26e96_Method">
    <vt:lpwstr>Privileged</vt:lpwstr>
  </property>
  <property fmtid="{D5CDD505-2E9C-101B-9397-08002B2CF9AE}" pid="13" name="MSIP_Label_0b1f1826-15de-4f17-b3a7-e6bbf8a26e96_Name">
    <vt:lpwstr>AWE Export Control Dual Use</vt:lpwstr>
  </property>
  <property fmtid="{D5CDD505-2E9C-101B-9397-08002B2CF9AE}" pid="14" name="MSIP_Label_0b1f1826-15de-4f17-b3a7-e6bbf8a26e96_SiteId">
    <vt:lpwstr>72654b74-be02-4361-a627-16b132e3fdd0</vt:lpwstr>
  </property>
  <property fmtid="{D5CDD505-2E9C-101B-9397-08002B2CF9AE}" pid="15" name="MSIP_Label_0b1f1826-15de-4f17-b3a7-e6bbf8a26e96_ActionId">
    <vt:lpwstr>58728d43-819e-4a24-b13a-c5f6244988f2</vt:lpwstr>
  </property>
  <property fmtid="{D5CDD505-2E9C-101B-9397-08002B2CF9AE}" pid="16" name="MSIP_Label_0b1f1826-15de-4f17-b3a7-e6bbf8a26e96_ContentBits">
    <vt:lpwstr>4</vt:lpwstr>
  </property>
  <property fmtid="{D5CDD505-2E9C-101B-9397-08002B2CF9AE}" pid="17" name="ClassificationWatermarkLocations">
    <vt:lpwstr>Office Theme:4</vt:lpwstr>
  </property>
  <property fmtid="{D5CDD505-2E9C-101B-9397-08002B2CF9AE}" pid="18" name="ClassificationWatermarkText">
    <vt:lpwstr>SUBJECT TO UK EXPORT CONTROLS (Dual Use / Military List)</vt:lpwstr>
  </property>
</Properties>
</file>