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9"/>
  </p:notesMasterIdLst>
  <p:sldIdLst>
    <p:sldId id="258" r:id="rId5"/>
    <p:sldId id="405" r:id="rId6"/>
    <p:sldId id="404" r:id="rId7"/>
    <p:sldId id="406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2E87"/>
    <a:srgbClr val="0B2265"/>
    <a:srgbClr val="BC8C00"/>
    <a:srgbClr val="2F528F"/>
    <a:srgbClr val="C0A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44AEF7-6089-4075-981C-6334FAD1FF1F}" v="4" dt="2024-06-07T11:28:05.8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279" autoAdjust="0"/>
  </p:normalViewPr>
  <p:slideViewPr>
    <p:cSldViewPr snapToGrid="0">
      <p:cViewPr varScale="1">
        <p:scale>
          <a:sx n="94" d="100"/>
          <a:sy n="94" d="100"/>
        </p:scale>
        <p:origin x="2052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69217-18C7-4D98-993D-747B770F0A51}" type="datetimeFigureOut">
              <a:rPr lang="en-GB" smtClean="0"/>
              <a:t>07/06/2024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2076B-2867-4373-8DCA-EAC607F120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78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8" descr="title">
            <a:extLst>
              <a:ext uri="{FF2B5EF4-FFF2-40B4-BE49-F238E27FC236}">
                <a16:creationId xmlns:a16="http://schemas.microsoft.com/office/drawing/2014/main" id="{9D821C60-942B-40D4-8648-CC10D98124B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CABDBE-1FB9-4FB9-9942-657C34FD02A7}"/>
              </a:ext>
            </a:extLst>
          </p:cNvPr>
          <p:cNvSpPr/>
          <p:nvPr userDrawn="1"/>
        </p:nvSpPr>
        <p:spPr>
          <a:xfrm>
            <a:off x="590309" y="5193260"/>
            <a:ext cx="3649965" cy="1126517"/>
          </a:xfrm>
          <a:prstGeom prst="rect">
            <a:avLst/>
          </a:prstGeom>
          <a:solidFill>
            <a:srgbClr val="0B2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4" descr="Home | High Luminosity LHC Project">
            <a:extLst>
              <a:ext uri="{FF2B5EF4-FFF2-40B4-BE49-F238E27FC236}">
                <a16:creationId xmlns:a16="http://schemas.microsoft.com/office/drawing/2014/main" id="{318B04C1-1A4E-4C58-8E29-24A37379C2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8325" y="5733374"/>
            <a:ext cx="1983838" cy="80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ERN Vector Logo - (.SVG + .PNG) - VectorLogoSeek.Com">
            <a:extLst>
              <a:ext uri="{FF2B5EF4-FFF2-40B4-BE49-F238E27FC236}">
                <a16:creationId xmlns:a16="http://schemas.microsoft.com/office/drawing/2014/main" id="{61F431F0-6520-4B56-B344-8EA60FBC86F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134892" y="5563939"/>
            <a:ext cx="1105382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GSI Logo rgb.png - Wikimedia Commons">
            <a:extLst>
              <a:ext uri="{FF2B5EF4-FFF2-40B4-BE49-F238E27FC236}">
                <a16:creationId xmlns:a16="http://schemas.microsoft.com/office/drawing/2014/main" id="{CEEC62F5-3A60-4A1C-B142-EAC4EB3C58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628" y="5721667"/>
            <a:ext cx="2209260" cy="6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UoL - Logo - Reversed.eps">
            <a:extLst>
              <a:ext uri="{FF2B5EF4-FFF2-40B4-BE49-F238E27FC236}">
                <a16:creationId xmlns:a16="http://schemas.microsoft.com/office/drawing/2014/main" id="{3BA2B1E4-C784-4AD0-A504-2540A2A1A23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09" y="5801200"/>
            <a:ext cx="2610542" cy="668074"/>
          </a:xfrm>
          <a:prstGeom prst="rect">
            <a:avLst/>
          </a:prstGeom>
        </p:spPr>
      </p:pic>
      <p:pic>
        <p:nvPicPr>
          <p:cNvPr id="1030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CAA1C450-A5BF-4673-9682-BB1B975F5D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659" y="5660026"/>
            <a:ext cx="2092570" cy="91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521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439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65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29465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1711" y="6367246"/>
            <a:ext cx="2340575" cy="365125"/>
          </a:xfrm>
        </p:spPr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8877" y="6348880"/>
            <a:ext cx="394336" cy="365125"/>
          </a:xfrm>
        </p:spPr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701FD1-D9F3-4AAF-BD68-454E75F0E4EF}"/>
              </a:ext>
            </a:extLst>
          </p:cNvPr>
          <p:cNvSpPr/>
          <p:nvPr userDrawn="1"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rgbClr val="0B22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61EB7B-B2BB-402C-BCA0-A037C7A4A8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4" t="31059" r="1871" b="34477"/>
          <a:stretch/>
        </p:blipFill>
        <p:spPr>
          <a:xfrm>
            <a:off x="381855" y="6301441"/>
            <a:ext cx="1704872" cy="479147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DB4D79-58FE-41B5-97F1-567F6ABAB94E}"/>
              </a:ext>
            </a:extLst>
          </p:cNvPr>
          <p:cNvCxnSpPr/>
          <p:nvPr userDrawn="1"/>
        </p:nvCxnSpPr>
        <p:spPr>
          <a:xfrm flipV="1">
            <a:off x="381855" y="6261934"/>
            <a:ext cx="8380289" cy="8480"/>
          </a:xfrm>
          <a:prstGeom prst="line">
            <a:avLst/>
          </a:prstGeom>
          <a:ln>
            <a:solidFill>
              <a:srgbClr val="0B22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7392"/>
            <a:ext cx="7886700" cy="1134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050" name="Picture 2" descr="CERN Logo, symbol, meaning, history, PNG, brand">
            <a:extLst>
              <a:ext uri="{FF2B5EF4-FFF2-40B4-BE49-F238E27FC236}">
                <a16:creationId xmlns:a16="http://schemas.microsoft.com/office/drawing/2014/main" id="{159A0275-5949-420C-B871-FAB9100F1D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786" y="6354532"/>
            <a:ext cx="841219" cy="47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File:GSI Logo rgb.png - Wikimedia Commons">
            <a:extLst>
              <a:ext uri="{FF2B5EF4-FFF2-40B4-BE49-F238E27FC236}">
                <a16:creationId xmlns:a16="http://schemas.microsoft.com/office/drawing/2014/main" id="{C216D046-33F8-4C5A-B010-CFAAE2479F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227" y="6340367"/>
            <a:ext cx="1179904" cy="37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ome | High Luminosity LHC Project">
            <a:extLst>
              <a:ext uri="{FF2B5EF4-FFF2-40B4-BE49-F238E27FC236}">
                <a16:creationId xmlns:a16="http://schemas.microsoft.com/office/drawing/2014/main" id="{1B8BF8D9-9589-4BD6-8586-171A1B7FB2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8032" y="6344904"/>
            <a:ext cx="1011530" cy="40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0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73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26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3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46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63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70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34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4D9F49-718D-4826-983D-E9309D64A7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CI Update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C46501E-8970-4C58-8F5E-ABCF2E88C5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O. Stringer, S. </a:t>
            </a:r>
            <a:r>
              <a:rPr lang="en-GB" dirty="0" err="1"/>
              <a:t>Sethi</a:t>
            </a:r>
            <a:r>
              <a:rPr lang="en-GB" dirty="0"/>
              <a:t> &amp; H. Zhang</a:t>
            </a:r>
          </a:p>
        </p:txBody>
      </p:sp>
    </p:spTree>
    <p:extLst>
      <p:ext uri="{BB962C8B-B14F-4D97-AF65-F5344CB8AC3E}">
        <p14:creationId xmlns:p14="http://schemas.microsoft.com/office/powerpoint/2010/main" val="491207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7FEA40F-16BB-4C66-ABCC-1F761653E8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1" b="9210"/>
          <a:stretch/>
        </p:blipFill>
        <p:spPr>
          <a:xfrm>
            <a:off x="889906" y="1739924"/>
            <a:ext cx="7510515" cy="4319233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3A89C8-945B-4A15-99EE-FAD802A4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7ED91-1502-4A4B-8F0B-CEE38DE82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AA73EDD-45E1-4496-B254-BEA4605E0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JEREMY Modifications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ABAAB0-76CC-4D2B-ABCD-30FE62AF5F56}"/>
              </a:ext>
            </a:extLst>
          </p:cNvPr>
          <p:cNvSpPr txBox="1"/>
          <p:nvPr/>
        </p:nvSpPr>
        <p:spPr>
          <a:xfrm>
            <a:off x="6400800" y="5084466"/>
            <a:ext cx="16780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Dump Chamber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7C8AD9-2D4F-492D-AAF3-F614D067931F}"/>
              </a:ext>
            </a:extLst>
          </p:cNvPr>
          <p:cNvSpPr txBox="1"/>
          <p:nvPr/>
        </p:nvSpPr>
        <p:spPr>
          <a:xfrm>
            <a:off x="5210072" y="1923031"/>
            <a:ext cx="13963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Skimmer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FA6B3A-726A-480A-8379-154B142192BA}"/>
              </a:ext>
            </a:extLst>
          </p:cNvPr>
          <p:cNvSpPr txBox="1"/>
          <p:nvPr/>
        </p:nvSpPr>
        <p:spPr>
          <a:xfrm>
            <a:off x="3583913" y="1923031"/>
            <a:ext cx="13963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Skimmer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CCBA4F-2CCD-4D5D-9EEA-0935671D7C87}"/>
              </a:ext>
            </a:extLst>
          </p:cNvPr>
          <p:cNvSpPr txBox="1"/>
          <p:nvPr/>
        </p:nvSpPr>
        <p:spPr>
          <a:xfrm>
            <a:off x="3122613" y="4196306"/>
            <a:ext cx="9225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Bellows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036E00A-6184-460D-B5F9-47DF6441C5B7}"/>
              </a:ext>
            </a:extLst>
          </p:cNvPr>
          <p:cNvCxnSpPr/>
          <p:nvPr/>
        </p:nvCxnSpPr>
        <p:spPr>
          <a:xfrm>
            <a:off x="4282100" y="2292363"/>
            <a:ext cx="0" cy="5814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5A53597-3AAF-4016-96E0-BD4B40828E05}"/>
              </a:ext>
            </a:extLst>
          </p:cNvPr>
          <p:cNvCxnSpPr/>
          <p:nvPr/>
        </p:nvCxnSpPr>
        <p:spPr>
          <a:xfrm>
            <a:off x="5908259" y="2292363"/>
            <a:ext cx="0" cy="5814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7544448-17C4-41A2-BB46-C1509D338722}"/>
              </a:ext>
            </a:extLst>
          </p:cNvPr>
          <p:cNvCxnSpPr>
            <a:cxnSpLocks/>
          </p:cNvCxnSpPr>
          <p:nvPr/>
        </p:nvCxnSpPr>
        <p:spPr>
          <a:xfrm flipV="1">
            <a:off x="3657600" y="3719733"/>
            <a:ext cx="204144" cy="4765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8D38B0D-C4FC-42A2-A544-47DDAFF5DA07}"/>
              </a:ext>
            </a:extLst>
          </p:cNvPr>
          <p:cNvCxnSpPr>
            <a:cxnSpLocks/>
          </p:cNvCxnSpPr>
          <p:nvPr/>
        </p:nvCxnSpPr>
        <p:spPr>
          <a:xfrm flipH="1" flipV="1">
            <a:off x="6606446" y="3719733"/>
            <a:ext cx="206336" cy="13647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812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F565A1-7366-45A7-84E5-1DFF9A074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77914D-988D-4952-9D31-AA83C6CAF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9F39F-2BE1-4205-9AB1-279660452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Study 1 layout options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2C6B924-279A-46E1-8974-A51F708F4AB8}"/>
              </a:ext>
            </a:extLst>
          </p:cNvPr>
          <p:cNvCxnSpPr>
            <a:cxnSpLocks/>
          </p:cNvCxnSpPr>
          <p:nvPr/>
        </p:nvCxnSpPr>
        <p:spPr>
          <a:xfrm>
            <a:off x="826994" y="2112326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8CA4EE7-3CB2-4589-A61C-0D1890CE4B49}"/>
              </a:ext>
            </a:extLst>
          </p:cNvPr>
          <p:cNvCxnSpPr>
            <a:cxnSpLocks/>
            <a:endCxn id="17" idx="4"/>
          </p:cNvCxnSpPr>
          <p:nvPr/>
        </p:nvCxnSpPr>
        <p:spPr>
          <a:xfrm flipV="1">
            <a:off x="826994" y="2459035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68FE39-414F-49D1-A211-903BC22E5E25}"/>
              </a:ext>
            </a:extLst>
          </p:cNvPr>
          <p:cNvCxnSpPr/>
          <p:nvPr/>
        </p:nvCxnSpPr>
        <p:spPr>
          <a:xfrm flipV="1">
            <a:off x="1769969" y="2144711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20DD21F-5B10-4C30-B55A-2F7F5740F640}"/>
              </a:ext>
            </a:extLst>
          </p:cNvPr>
          <p:cNvCxnSpPr>
            <a:cxnSpLocks/>
          </p:cNvCxnSpPr>
          <p:nvPr/>
        </p:nvCxnSpPr>
        <p:spPr>
          <a:xfrm>
            <a:off x="1769969" y="247935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190DBFC-EC86-4633-8D67-3881B141631A}"/>
              </a:ext>
            </a:extLst>
          </p:cNvPr>
          <p:cNvCxnSpPr>
            <a:cxnSpLocks/>
          </p:cNvCxnSpPr>
          <p:nvPr/>
        </p:nvCxnSpPr>
        <p:spPr>
          <a:xfrm flipV="1">
            <a:off x="2988058" y="2104707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37C8497-DBA2-4AF0-8054-6F82349DCF05}"/>
              </a:ext>
            </a:extLst>
          </p:cNvPr>
          <p:cNvCxnSpPr>
            <a:cxnSpLocks/>
          </p:cNvCxnSpPr>
          <p:nvPr/>
        </p:nvCxnSpPr>
        <p:spPr>
          <a:xfrm>
            <a:off x="2975199" y="2500628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EBE752D-D343-47FF-9C39-36C8158F91F7}"/>
              </a:ext>
            </a:extLst>
          </p:cNvPr>
          <p:cNvCxnSpPr>
            <a:cxnSpLocks/>
          </p:cNvCxnSpPr>
          <p:nvPr/>
        </p:nvCxnSpPr>
        <p:spPr>
          <a:xfrm flipV="1">
            <a:off x="4686143" y="198469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31F409-EBA9-4215-B883-527EBF0D3555}"/>
              </a:ext>
            </a:extLst>
          </p:cNvPr>
          <p:cNvCxnSpPr>
            <a:cxnSpLocks/>
          </p:cNvCxnSpPr>
          <p:nvPr/>
        </p:nvCxnSpPr>
        <p:spPr>
          <a:xfrm flipV="1">
            <a:off x="4689953" y="2571749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Multiplication Sign 13">
            <a:extLst>
              <a:ext uri="{FF2B5EF4-FFF2-40B4-BE49-F238E27FC236}">
                <a16:creationId xmlns:a16="http://schemas.microsoft.com/office/drawing/2014/main" id="{DCAEE845-D806-41EC-8C28-9159043EDB2A}"/>
              </a:ext>
            </a:extLst>
          </p:cNvPr>
          <p:cNvSpPr/>
          <p:nvPr/>
        </p:nvSpPr>
        <p:spPr>
          <a:xfrm>
            <a:off x="5977229" y="2138980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98D914E-AF97-4371-B905-BDC343CD3521}"/>
              </a:ext>
            </a:extLst>
          </p:cNvPr>
          <p:cNvSpPr/>
          <p:nvPr/>
        </p:nvSpPr>
        <p:spPr>
          <a:xfrm>
            <a:off x="2934241" y="2242501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8146304-BC4D-494A-9BD9-E49A6372669B}"/>
              </a:ext>
            </a:extLst>
          </p:cNvPr>
          <p:cNvSpPr/>
          <p:nvPr/>
        </p:nvSpPr>
        <p:spPr>
          <a:xfrm>
            <a:off x="1730186" y="2274886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D53DC64-E4A3-4D1C-9D34-5ECE19DD6589}"/>
              </a:ext>
            </a:extLst>
          </p:cNvPr>
          <p:cNvSpPr/>
          <p:nvPr/>
        </p:nvSpPr>
        <p:spPr>
          <a:xfrm>
            <a:off x="1146780" y="2302190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FCCFCBF-1267-423F-8A0E-F2268C75FFEF}"/>
              </a:ext>
            </a:extLst>
          </p:cNvPr>
          <p:cNvSpPr/>
          <p:nvPr/>
        </p:nvSpPr>
        <p:spPr>
          <a:xfrm>
            <a:off x="4625564" y="217503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24A8A05-3E47-4F40-899A-188B85FBEEAF}"/>
              </a:ext>
            </a:extLst>
          </p:cNvPr>
          <p:cNvCxnSpPr>
            <a:cxnSpLocks/>
            <a:stCxn id="17" idx="6"/>
          </p:cNvCxnSpPr>
          <p:nvPr/>
        </p:nvCxnSpPr>
        <p:spPr>
          <a:xfrm>
            <a:off x="1226960" y="2380613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C85FC7E-36C5-46E3-96A0-28486FECAAF8}"/>
              </a:ext>
            </a:extLst>
          </p:cNvPr>
          <p:cNvCxnSpPr>
            <a:cxnSpLocks/>
          </p:cNvCxnSpPr>
          <p:nvPr/>
        </p:nvCxnSpPr>
        <p:spPr>
          <a:xfrm flipV="1">
            <a:off x="7814407" y="1984691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D0BE165-485B-4496-94E2-367253D1049C}"/>
              </a:ext>
            </a:extLst>
          </p:cNvPr>
          <p:cNvCxnSpPr>
            <a:cxnSpLocks/>
          </p:cNvCxnSpPr>
          <p:nvPr/>
        </p:nvCxnSpPr>
        <p:spPr>
          <a:xfrm flipV="1">
            <a:off x="7818217" y="2571749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5C9866E0-A50B-44CE-AF18-334E56F79350}"/>
              </a:ext>
            </a:extLst>
          </p:cNvPr>
          <p:cNvSpPr/>
          <p:nvPr/>
        </p:nvSpPr>
        <p:spPr>
          <a:xfrm>
            <a:off x="7753828" y="2175031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0CF2E2-B347-4AB8-AB48-C349BD50E998}"/>
              </a:ext>
            </a:extLst>
          </p:cNvPr>
          <p:cNvSpPr txBox="1"/>
          <p:nvPr/>
        </p:nvSpPr>
        <p:spPr>
          <a:xfrm>
            <a:off x="431797" y="2829628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BDBFB74-6FEA-4071-8162-263A38217313}"/>
              </a:ext>
            </a:extLst>
          </p:cNvPr>
          <p:cNvSpPr txBox="1"/>
          <p:nvPr/>
        </p:nvSpPr>
        <p:spPr>
          <a:xfrm>
            <a:off x="1236601" y="2828674"/>
            <a:ext cx="135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D51545-555C-44CC-90DE-7EB19360990C}"/>
              </a:ext>
            </a:extLst>
          </p:cNvPr>
          <p:cNvSpPr txBox="1"/>
          <p:nvPr/>
        </p:nvSpPr>
        <p:spPr>
          <a:xfrm>
            <a:off x="2491582" y="2841895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668D98-295E-47B3-9DD5-67E4CCE66F93}"/>
              </a:ext>
            </a:extLst>
          </p:cNvPr>
          <p:cNvSpPr txBox="1"/>
          <p:nvPr/>
        </p:nvSpPr>
        <p:spPr>
          <a:xfrm>
            <a:off x="4019059" y="2835394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2BD0D6-F033-48A2-BA2B-9A96C89253B4}"/>
              </a:ext>
            </a:extLst>
          </p:cNvPr>
          <p:cNvSpPr txBox="1"/>
          <p:nvPr/>
        </p:nvSpPr>
        <p:spPr>
          <a:xfrm>
            <a:off x="6056159" y="2835902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DDE20D-C5A2-4A24-946F-AFB06CA7920F}"/>
              </a:ext>
            </a:extLst>
          </p:cNvPr>
          <p:cNvSpPr txBox="1"/>
          <p:nvPr/>
        </p:nvSpPr>
        <p:spPr>
          <a:xfrm>
            <a:off x="7147323" y="2835394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3" name="Left Brace 42">
            <a:extLst>
              <a:ext uri="{FF2B5EF4-FFF2-40B4-BE49-F238E27FC236}">
                <a16:creationId xmlns:a16="http://schemas.microsoft.com/office/drawing/2014/main" id="{1F1F7DE4-453A-49F9-92A6-0969525CE433}"/>
              </a:ext>
            </a:extLst>
          </p:cNvPr>
          <p:cNvSpPr/>
          <p:nvPr/>
        </p:nvSpPr>
        <p:spPr>
          <a:xfrm rot="16200000">
            <a:off x="1281667" y="2394183"/>
            <a:ext cx="303415" cy="1851822"/>
          </a:xfrm>
          <a:prstGeom prst="leftBrace">
            <a:avLst>
              <a:gd name="adj1" fmla="val 32147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AA1CAFA2-A9D1-4840-8C6D-FDD7FE2813BA}"/>
              </a:ext>
            </a:extLst>
          </p:cNvPr>
          <p:cNvSpPr/>
          <p:nvPr/>
        </p:nvSpPr>
        <p:spPr>
          <a:xfrm rot="16200000">
            <a:off x="3764772" y="2239177"/>
            <a:ext cx="316173" cy="2155538"/>
          </a:xfrm>
          <a:prstGeom prst="leftBrace">
            <a:avLst>
              <a:gd name="adj1" fmla="val 32147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75730B0-7769-4B91-9F0A-3D8B5DE36D86}"/>
              </a:ext>
            </a:extLst>
          </p:cNvPr>
          <p:cNvSpPr txBox="1"/>
          <p:nvPr/>
        </p:nvSpPr>
        <p:spPr>
          <a:xfrm>
            <a:off x="666577" y="3575281"/>
            <a:ext cx="1625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Bellows (2-10mm)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7FD303D-F7A8-44B7-8BDE-0F36F6D44468}"/>
              </a:ext>
            </a:extLst>
          </p:cNvPr>
          <p:cNvSpPr txBox="1"/>
          <p:nvPr/>
        </p:nvSpPr>
        <p:spPr>
          <a:xfrm>
            <a:off x="3295248" y="3575280"/>
            <a:ext cx="1255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Bellows      (250-290mm)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BC9DA718-6462-2DD4-08A5-D652513AFF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830050"/>
              </p:ext>
            </p:extLst>
          </p:nvPr>
        </p:nvGraphicFramePr>
        <p:xfrm>
          <a:off x="605848" y="4280526"/>
          <a:ext cx="7932300" cy="1010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2050">
                  <a:extLst>
                    <a:ext uri="{9D8B030D-6E8A-4147-A177-3AD203B41FA5}">
                      <a16:colId xmlns:a16="http://schemas.microsoft.com/office/drawing/2014/main" val="2067458026"/>
                    </a:ext>
                  </a:extLst>
                </a:gridCol>
                <a:gridCol w="1322050">
                  <a:extLst>
                    <a:ext uri="{9D8B030D-6E8A-4147-A177-3AD203B41FA5}">
                      <a16:colId xmlns:a16="http://schemas.microsoft.com/office/drawing/2014/main" val="1111165172"/>
                    </a:ext>
                  </a:extLst>
                </a:gridCol>
                <a:gridCol w="1322050">
                  <a:extLst>
                    <a:ext uri="{9D8B030D-6E8A-4147-A177-3AD203B41FA5}">
                      <a16:colId xmlns:a16="http://schemas.microsoft.com/office/drawing/2014/main" val="2729376942"/>
                    </a:ext>
                  </a:extLst>
                </a:gridCol>
                <a:gridCol w="1388694">
                  <a:extLst>
                    <a:ext uri="{9D8B030D-6E8A-4147-A177-3AD203B41FA5}">
                      <a16:colId xmlns:a16="http://schemas.microsoft.com/office/drawing/2014/main" val="2754935225"/>
                    </a:ext>
                  </a:extLst>
                </a:gridCol>
                <a:gridCol w="1255406">
                  <a:extLst>
                    <a:ext uri="{9D8B030D-6E8A-4147-A177-3AD203B41FA5}">
                      <a16:colId xmlns:a16="http://schemas.microsoft.com/office/drawing/2014/main" val="3456992850"/>
                    </a:ext>
                  </a:extLst>
                </a:gridCol>
                <a:gridCol w="1322050">
                  <a:extLst>
                    <a:ext uri="{9D8B030D-6E8A-4147-A177-3AD203B41FA5}">
                      <a16:colId xmlns:a16="http://schemas.microsoft.com/office/drawing/2014/main" val="33315465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Chamber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Nozzle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Skimmer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  <a:r>
                        <a:rPr lang="en-GB" baseline="30000" dirty="0"/>
                        <a:t>nd</a:t>
                      </a:r>
                      <a:r>
                        <a:rPr lang="en-GB" dirty="0"/>
                        <a:t> Skimmer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Dump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170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Pressure / mbar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3.5E-3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1.1E-4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2.4E-5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2.73E-7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1.9E-7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614934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97D7ED3F-8610-2E7F-B524-4B9EEAEC230E}"/>
              </a:ext>
            </a:extLst>
          </p:cNvPr>
          <p:cNvSpPr txBox="1"/>
          <p:nvPr/>
        </p:nvSpPr>
        <p:spPr>
          <a:xfrm>
            <a:off x="689375" y="5413638"/>
            <a:ext cx="7848773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Nitrogen at 5 bar gauge – plans to include Neon.</a:t>
            </a:r>
          </a:p>
          <a:p>
            <a:endParaRPr lang="en-GB" dirty="0"/>
          </a:p>
          <a:p>
            <a:r>
              <a:rPr lang="en-GB" sz="1050" dirty="0"/>
              <a:t>*Results for Nozzle-1</a:t>
            </a:r>
            <a:r>
              <a:rPr lang="en-GB" sz="1050" baseline="30000" dirty="0"/>
              <a:t>st</a:t>
            </a:r>
            <a:r>
              <a:rPr lang="en-GB" sz="1050" dirty="0"/>
              <a:t> 4mm, 2</a:t>
            </a:r>
            <a:r>
              <a:rPr lang="en-GB" sz="1050" baseline="30000" dirty="0"/>
              <a:t>nd </a:t>
            </a:r>
            <a:r>
              <a:rPr lang="en-GB" sz="1050" dirty="0"/>
              <a:t>– 3</a:t>
            </a:r>
            <a:r>
              <a:rPr lang="en-GB" sz="1050" baseline="30000" dirty="0"/>
              <a:t>rd</a:t>
            </a:r>
            <a:r>
              <a:rPr lang="en-GB" sz="1050" dirty="0"/>
              <a:t> 270mm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DBEA81-503D-DD8D-7FE3-B637A7168E9C}"/>
              </a:ext>
            </a:extLst>
          </p:cNvPr>
          <p:cNvSpPr txBox="1"/>
          <p:nvPr/>
        </p:nvSpPr>
        <p:spPr>
          <a:xfrm>
            <a:off x="8515350" y="4098500"/>
            <a:ext cx="39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241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9A2380-0727-070F-ABC7-EA2A605D0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Pulse jet operation.</a:t>
            </a:r>
          </a:p>
          <a:p>
            <a:r>
              <a:rPr lang="en-GB" dirty="0" err="1"/>
              <a:t>HaloJet</a:t>
            </a:r>
            <a:r>
              <a:rPr lang="en-GB" dirty="0"/>
              <a:t> measurement (mostly done, but need to compare with simulation)</a:t>
            </a:r>
          </a:p>
          <a:p>
            <a:pPr lvl="1"/>
            <a:r>
              <a:rPr lang="en-GB" dirty="0"/>
              <a:t>Need some realistic beam/halo parameter to target?</a:t>
            </a:r>
          </a:p>
          <a:p>
            <a:pPr lvl="2"/>
            <a:r>
              <a:rPr lang="en-GB" dirty="0"/>
              <a:t>Integration time</a:t>
            </a:r>
          </a:p>
          <a:p>
            <a:pPr lvl="2"/>
            <a:r>
              <a:rPr lang="en-GB" dirty="0"/>
              <a:t>S/N ratio</a:t>
            </a:r>
          </a:p>
          <a:p>
            <a:r>
              <a:rPr lang="en-GB" dirty="0"/>
              <a:t>LHC measurement plan/coordination?</a:t>
            </a:r>
          </a:p>
          <a:p>
            <a:pPr lvl="2"/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A46356-27AC-EAEA-349A-7CD2DD50E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07/06/2024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1E47C-FA0E-06EB-80AF-C481985D5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44F885D-B3FF-6C2D-DEC9-59DE301F2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work	</a:t>
            </a:r>
          </a:p>
        </p:txBody>
      </p:sp>
    </p:spTree>
    <p:extLst>
      <p:ext uri="{BB962C8B-B14F-4D97-AF65-F5344CB8AC3E}">
        <p14:creationId xmlns:p14="http://schemas.microsoft.com/office/powerpoint/2010/main" val="2552226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1b06bc5-7e14-4331-abbd-06bc174eae3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36B1FA3CC6CA4A9EE66CC78A4F412E" ma:contentTypeVersion="18" ma:contentTypeDescription="Create a new document." ma:contentTypeScope="" ma:versionID="52b006c50bd7c1e59eb45b110cf6608b">
  <xsd:schema xmlns:xsd="http://www.w3.org/2001/XMLSchema" xmlns:xs="http://www.w3.org/2001/XMLSchema" xmlns:p="http://schemas.microsoft.com/office/2006/metadata/properties" xmlns:ns3="71b06bc5-7e14-4331-abbd-06bc174eae32" xmlns:ns4="f6a43de9-4f46-439c-aa37-ef148abe56bf" targetNamespace="http://schemas.microsoft.com/office/2006/metadata/properties" ma:root="true" ma:fieldsID="f297fcf305f99a6f43eda2f501cdc464" ns3:_="" ns4:_="">
    <xsd:import namespace="71b06bc5-7e14-4331-abbd-06bc174eae32"/>
    <xsd:import namespace="f6a43de9-4f46-439c-aa37-ef148abe56b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06bc5-7e14-4331-abbd-06bc174eae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a43de9-4f46-439c-aa37-ef148abe56b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C68583-89F1-4609-8A5C-171A986B19BC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  <ds:schemaRef ds:uri="f6a43de9-4f46-439c-aa37-ef148abe56bf"/>
    <ds:schemaRef ds:uri="http://purl.org/dc/elements/1.1/"/>
    <ds:schemaRef ds:uri="http://schemas.openxmlformats.org/package/2006/metadata/core-properties"/>
    <ds:schemaRef ds:uri="71b06bc5-7e14-4331-abbd-06bc174eae32"/>
  </ds:schemaRefs>
</ds:datastoreItem>
</file>

<file path=customXml/itemProps2.xml><?xml version="1.0" encoding="utf-8"?>
<ds:datastoreItem xmlns:ds="http://schemas.openxmlformats.org/officeDocument/2006/customXml" ds:itemID="{B2AA43F6-63AA-40BD-8AA4-D35137E0DC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b06bc5-7e14-4331-abbd-06bc174eae32"/>
    <ds:schemaRef ds:uri="f6a43de9-4f46-439c-aa37-ef148abe56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0D08B6-3DB6-4FDE-8390-41B9B3BB5C0F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61229</TotalTime>
  <Words>136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CI Update</vt:lpstr>
      <vt:lpstr>JEREMY Modifications</vt:lpstr>
      <vt:lpstr>Study 1 layout options</vt:lpstr>
      <vt:lpstr>Ongoing work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Cockcroft Institute Update</dc:title>
  <dc:creator>Stringer, Oliver</dc:creator>
  <cp:lastModifiedBy>Zhang, Hao [haozhang]</cp:lastModifiedBy>
  <cp:revision>235</cp:revision>
  <dcterms:created xsi:type="dcterms:W3CDTF">2021-12-02T16:49:41Z</dcterms:created>
  <dcterms:modified xsi:type="dcterms:W3CDTF">2024-06-07T11:37:57Z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0x0101000636B1FA3CC6CA4A9EE66CC78A4F412E</vt:lpwstr>
  </property>
</Properties>
</file>