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  <p:sldMasterId id="2147483690" r:id="rId2"/>
    <p:sldMasterId id="2147483699" r:id="rId3"/>
    <p:sldMasterId id="2147483709" r:id="rId4"/>
    <p:sldMasterId id="2147483718" r:id="rId5"/>
    <p:sldMasterId id="2147483727" r:id="rId6"/>
    <p:sldMasterId id="2147483736" r:id="rId7"/>
  </p:sldMasterIdLst>
  <p:notesMasterIdLst>
    <p:notesMasterId r:id="rId15"/>
  </p:notesMasterIdLst>
  <p:sldIdLst>
    <p:sldId id="273" r:id="rId8"/>
    <p:sldId id="4489" r:id="rId9"/>
    <p:sldId id="4493" r:id="rId10"/>
    <p:sldId id="4492" r:id="rId11"/>
    <p:sldId id="4494" r:id="rId12"/>
    <p:sldId id="4487" r:id="rId13"/>
    <p:sldId id="3409" r:id="rId14"/>
  </p:sldIdLst>
  <p:sldSz cx="10080625" cy="5670550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/>
    <p:restoredTop sz="94966"/>
  </p:normalViewPr>
  <p:slideViewPr>
    <p:cSldViewPr snapToGrid="0">
      <p:cViewPr varScale="1">
        <p:scale>
          <a:sx n="141" d="100"/>
          <a:sy n="141" d="100"/>
        </p:scale>
        <p:origin x="8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A6145-5626-E148-B8A7-883E57A0B250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01857-1FB4-3548-AE3C-96F2EB8CCD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50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901857-1FB4-3548-AE3C-96F2EB8CCD11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86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507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57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66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228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84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584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94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2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69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91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844" y="1681152"/>
            <a:ext cx="9079125" cy="104960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5844" y="2835275"/>
            <a:ext cx="9079125" cy="2065860"/>
          </a:xfrm>
          <a:prstGeom prst="rect">
            <a:avLst/>
          </a:prstGeom>
        </p:spPr>
        <p:txBody>
          <a:bodyPr/>
          <a:lstStyle>
            <a:lvl1pPr marL="378013" indent="-378013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F4F80D-2FC1-49B6-AA71-D8E394C0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de-AT"/>
              <a:t>13 Nov 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2C5B86-1590-479A-BE8A-D25F2CBBE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D2C490-76D5-490D-BD86-A3EBF0E21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7B772-4DFC-4A83-B9F6-36D4FA637F3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869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78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84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84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72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57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21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6308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76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032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99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el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844" y="1793049"/>
            <a:ext cx="9079125" cy="1979442"/>
          </a:xfrm>
          <a:prstGeom prst="rect">
            <a:avLst/>
          </a:prstGeom>
        </p:spPr>
        <p:txBody>
          <a:bodyPr anchor="b"/>
          <a:lstStyle>
            <a:lvl1pPr>
              <a:defRPr sz="496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844" y="3940476"/>
            <a:ext cx="9079125" cy="1094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5C0A7A-9292-41A3-8C28-85F67CC1B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de-AT"/>
              <a:t>13 Nov 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2C777C-DF16-4849-BFE5-93E2AA41E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450A5-8D8F-40CD-AAF4-380F7A5E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EA155-45CD-456E-9A87-B594F99DFC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1078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745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8651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586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290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0351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083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121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147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633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1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15845" y="1793049"/>
            <a:ext cx="4461464" cy="3314384"/>
          </a:xfrm>
          <a:prstGeom prst="rect">
            <a:avLst/>
          </a:prstGeom>
        </p:spPr>
        <p:txBody>
          <a:bodyPr/>
          <a:lstStyle>
            <a:lvl1pPr marL="189006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67146" y="1793048"/>
            <a:ext cx="4227825" cy="3314385"/>
          </a:xfrm>
          <a:prstGeom prst="rect">
            <a:avLst/>
          </a:prstGeom>
        </p:spPr>
        <p:txBody>
          <a:bodyPr/>
          <a:lstStyle>
            <a:lvl1pPr marL="189006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567019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945032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323045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1701058" indent="-189006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17CCFD1-A769-455B-B32F-9A4633AA7D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5845" y="5255760"/>
            <a:ext cx="2445339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13 Nov 2024</a:t>
            </a:r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01AE3D43-1EE7-41F8-8430-D488F241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Open Session of the 4th DRDC Meeting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F63530D-78BB-43C4-B897-3E8E30270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5255760"/>
            <a:ext cx="2475528" cy="3019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EF30A-2779-4CEE-92C3-1735801CF2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6043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396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4559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829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46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369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909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399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172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38072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06B15-082C-C388-77FD-7A164593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43821A-2BC4-57A1-E43D-06D3FE383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3" y="1338742"/>
            <a:ext cx="4673246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C9CCE1-E930-F8F1-38DB-D263AA768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317" y="1338742"/>
            <a:ext cx="4462320" cy="376869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A4C064-BA70-C8B1-AC3C-A369466B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6862C1-3100-7602-0F9C-4DC01BF1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82C94-8F57-0BA5-2B75-288C8FC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090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B477A-EB68-0B29-08D8-4F4F2CDF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1634792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AB3A1-2BB5-B8F1-06DE-9D470B225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3685116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A62F4-B38D-8E03-6D26-6186481A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40053-BF04-4F12-10C4-272606B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1C7A92-20D9-9346-6C89-60E0B17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914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8823A-2DD0-F579-3D7C-8F51B04F9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4357" y="1168183"/>
            <a:ext cx="4264576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6D42A-E452-2062-86BB-E26E59FA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357" y="2071326"/>
            <a:ext cx="4264576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EECEE-7DD9-5B2F-D203-F7D832CB0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316" y="1168183"/>
            <a:ext cx="4285579" cy="68125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FD95503-F158-F1E3-2D59-B45DE8E85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316" y="2071326"/>
            <a:ext cx="4285579" cy="30466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1E9E94-0717-4777-D88D-A9117BF8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21EF51-71B0-B36A-84AD-34ACD5D5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28769B-EADD-3705-2572-AB6BE77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36389256-DAD6-F8AD-C801-05E082E9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77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seit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5346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AD68D-92A3-F11E-9D4D-92839F7C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9CE4-E96E-D5EB-D9EA-69248BEE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A094AF-B197-6312-A7A9-201F85B3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851920-A379-AF8C-9105-A578233C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1865B-13EF-4AA5-B142-AADF5BF7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926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BF76C-4FEB-3E00-7ED1-BAFE1E5E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93" y="1413700"/>
            <a:ext cx="8694539" cy="2358791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0754FC-F58B-397B-00F3-EF752938D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793" y="3794807"/>
            <a:ext cx="8694539" cy="1240432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7B7F2D-9A20-7091-A610-787AD778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4F8BDE-F465-F835-186A-9FDD630B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88D716-9147-D607-9D51-B373F085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630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9E37B-FA2F-E4E7-5062-A00F8B3F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1D80C1-28C4-B53C-37D9-9DF1CC43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84562-EEA7-A3B1-83BE-12B185FE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FDD6EF-F31B-B442-9CB4-CBFB42656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868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711668-C49F-3A3A-C781-8BF6D6D4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55F51A-9069-91A6-C907-3040DFC0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808762-54E8-E18E-37EC-BBA925A17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4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67146" y="1793048"/>
            <a:ext cx="4713479" cy="38775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15845" y="1793049"/>
            <a:ext cx="4394012" cy="31516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6">
                <a:latin typeface="Palatino Linotype" panose="02040502050505030304" pitchFamily="18" charset="0"/>
              </a:defRPr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2829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6667" y="810918"/>
            <a:ext cx="4683645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Open Session of the 4th DRDC Meeting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13 Nov 2024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5199080" y="810918"/>
            <a:ext cx="4547685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280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4031" y="810918"/>
            <a:ext cx="9072563" cy="4465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Open Session of the 4th DRDC Meeting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13 Nov 2024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1072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6282" y="691755"/>
            <a:ext cx="9072563" cy="476483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4031" y="1346756"/>
            <a:ext cx="4452276" cy="3930006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  <a:lvl2pPr>
              <a:defRPr sz="1985"/>
            </a:lvl2pPr>
            <a:lvl3pPr>
              <a:defRPr sz="1654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24318" y="1346756"/>
            <a:ext cx="4452276" cy="3930006"/>
          </a:xfrm>
          <a:prstGeom prst="rect">
            <a:avLst/>
          </a:prstGeom>
        </p:spPr>
        <p:txBody>
          <a:bodyPr/>
          <a:lstStyle>
            <a:lvl1pPr>
              <a:defRPr sz="2315"/>
            </a:lvl1pPr>
            <a:lvl2pPr>
              <a:defRPr sz="1985"/>
            </a:lvl2pPr>
            <a:lvl3pPr>
              <a:defRPr sz="1654"/>
            </a:lvl3pPr>
            <a:lvl4pPr>
              <a:defRPr sz="1488"/>
            </a:lvl4pPr>
            <a:lvl5pPr>
              <a:defRPr sz="1488"/>
            </a:lvl5pPr>
            <a:lvl6pPr>
              <a:defRPr sz="1488"/>
            </a:lvl6pPr>
            <a:lvl7pPr>
              <a:defRPr sz="1488"/>
            </a:lvl7pPr>
            <a:lvl8pPr>
              <a:defRPr sz="1488"/>
            </a:lvl8pPr>
            <a:lvl9pPr>
              <a:defRPr sz="1488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918553" y="5455279"/>
            <a:ext cx="1162072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1141" y="5455279"/>
            <a:ext cx="5318580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Open Session of the 4th DRDC Meeting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5455279"/>
            <a:ext cx="2023125" cy="21527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13 Nov 2024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999999" y="36898"/>
            <a:ext cx="5974036" cy="595399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378059" indent="0" algn="ctr">
              <a:buNone/>
              <a:defRPr>
                <a:solidFill>
                  <a:schemeClr val="bg1"/>
                </a:solidFill>
              </a:defRPr>
            </a:lvl2pPr>
            <a:lvl3pPr marL="756117" indent="0" algn="ctr">
              <a:buNone/>
              <a:defRPr>
                <a:solidFill>
                  <a:schemeClr val="bg1"/>
                </a:solidFill>
              </a:defRPr>
            </a:lvl3pPr>
            <a:lvl4pPr marL="1134176" indent="0" algn="ctr">
              <a:buNone/>
              <a:defRPr>
                <a:solidFill>
                  <a:schemeClr val="bg1"/>
                </a:solidFill>
              </a:defRPr>
            </a:lvl4pPr>
            <a:lvl5pPr marL="1512235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0892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35.xml"/><Relationship Id="rId9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43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50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2">
            <a:extLst>
              <a:ext uri="{FF2B5EF4-FFF2-40B4-BE49-F238E27FC236}">
                <a16:creationId xmlns:a16="http://schemas.microsoft.com/office/drawing/2014/main" id="{481F490E-5878-421C-8999-55191D7A2B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0103" y="244149"/>
            <a:ext cx="2236639" cy="126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uppieren 13">
            <a:extLst>
              <a:ext uri="{FF2B5EF4-FFF2-40B4-BE49-F238E27FC236}">
                <a16:creationId xmlns:a16="http://schemas.microsoft.com/office/drawing/2014/main" id="{C8B38759-B8EB-475D-9749-24EA98F3B82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1406" y="454170"/>
            <a:ext cx="7015748" cy="922777"/>
            <a:chOff x="606425" y="549275"/>
            <a:chExt cx="8485653" cy="1116013"/>
          </a:xfrm>
        </p:grpSpPr>
        <p:sp>
          <p:nvSpPr>
            <p:cNvPr id="35" name="Rechteck 5">
              <a:extLst>
                <a:ext uri="{FF2B5EF4-FFF2-40B4-BE49-F238E27FC236}">
                  <a16:creationId xmlns:a16="http://schemas.microsoft.com/office/drawing/2014/main" id="{3A70A3DB-D9C0-48D5-8408-53C44FD0B56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59679" y="958423"/>
              <a:ext cx="3632399" cy="361217"/>
            </a:xfrm>
            <a:prstGeom prst="rect">
              <a:avLst/>
            </a:prstGeom>
            <a:solidFill>
              <a:srgbClr val="DA291C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472" dirty="0">
                <a:latin typeface="+mn-lt"/>
                <a:ea typeface="Helvetica Light"/>
                <a:cs typeface="Helvetica Light"/>
              </a:endParaRPr>
            </a:p>
          </p:txBody>
        </p:sp>
        <p:sp>
          <p:nvSpPr>
            <p:cNvPr id="36" name="Rechteck 6">
              <a:extLst>
                <a:ext uri="{FF2B5EF4-FFF2-40B4-BE49-F238E27FC236}">
                  <a16:creationId xmlns:a16="http://schemas.microsoft.com/office/drawing/2014/main" id="{9715EBA4-7DC4-444F-95DB-7632400B317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43479" y="958423"/>
              <a:ext cx="1814611" cy="361217"/>
            </a:xfrm>
            <a:prstGeom prst="rect">
              <a:avLst/>
            </a:prstGeom>
            <a:solidFill>
              <a:srgbClr val="84BD00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472" dirty="0">
                <a:latin typeface="+mn-lt"/>
                <a:ea typeface="Helvetica Light"/>
                <a:cs typeface="Helvetica Light"/>
              </a:endParaRPr>
            </a:p>
          </p:txBody>
        </p:sp>
        <p:pic>
          <p:nvPicPr>
            <p:cNvPr id="1030" name="Grafik 13">
              <a:extLst>
                <a:ext uri="{FF2B5EF4-FFF2-40B4-BE49-F238E27FC236}">
                  <a16:creationId xmlns:a16="http://schemas.microsoft.com/office/drawing/2014/main" id="{64607A9A-7733-4C16-B862-DCF246EB95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425" y="549275"/>
              <a:ext cx="2576504" cy="11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671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7" r:id="rId8"/>
    <p:sldLayoutId id="2147483689" r:id="rId9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Palatino Linotype" panose="02040502050505030304" pitchFamily="18" charset="0"/>
        </a:defRPr>
      </a:lvl5pPr>
      <a:lvl6pPr marL="378013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6pPr>
      <a:lvl7pPr marL="756026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7pPr>
      <a:lvl8pPr marL="1134039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8pPr>
      <a:lvl9pPr marL="1512052" algn="l" rtl="0" fontAlgn="base">
        <a:lnSpc>
          <a:spcPct val="90000"/>
        </a:lnSpc>
        <a:spcBef>
          <a:spcPct val="0"/>
        </a:spcBef>
        <a:spcAft>
          <a:spcPct val="0"/>
        </a:spcAft>
        <a:defRPr sz="363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9006" indent="-189006" algn="l" rtl="0" eaLnBrk="0" fontAlgn="base" hangingPunct="0">
        <a:lnSpc>
          <a:spcPct val="90000"/>
        </a:lnSpc>
        <a:spcBef>
          <a:spcPts val="827"/>
        </a:spcBef>
        <a:spcAft>
          <a:spcPct val="0"/>
        </a:spcAft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Open Session of the 4th DRDC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14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Open Session of the 4th DRDC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58538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Open Session of the 4th DRDC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80784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Open Session of the 4th DRDC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6632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Open Session of the 4th DRDC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9687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F703C9-DC80-EF0C-6325-649176EF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18" y="301905"/>
            <a:ext cx="7382923" cy="77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F2B951-2A91-9BE2-28B6-B58248641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269" y="1253787"/>
            <a:ext cx="9130088" cy="386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664BD-7BDE-AFE1-C70A-164920A17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9120" y="5364763"/>
            <a:ext cx="145980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9D9803-BA7B-C05B-5025-0851B87A9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8638" y="5370813"/>
            <a:ext cx="4906087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Open Session of the 4th DRDC Meeting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C0948E-49D3-8E5A-3885-5E6D05EC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5535" y="5371267"/>
            <a:ext cx="674265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CAF29-84C8-8943-9163-C3CA43C8F980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505EC819-BB48-1C95-5CBA-7802AFFC7E67}"/>
              </a:ext>
            </a:extLst>
          </p:cNvPr>
          <p:cNvPicPr/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722440" y="73441"/>
            <a:ext cx="1287360" cy="586080"/>
          </a:xfrm>
          <a:prstGeom prst="rect">
            <a:avLst/>
          </a:prstGeom>
          <a:ln w="0">
            <a:noFill/>
          </a:ln>
        </p:spPr>
      </p:pic>
      <p:pic>
        <p:nvPicPr>
          <p:cNvPr id="8" name="Grafik 1">
            <a:extLst>
              <a:ext uri="{FF2B5EF4-FFF2-40B4-BE49-F238E27FC236}">
                <a16:creationId xmlns:a16="http://schemas.microsoft.com/office/drawing/2014/main" id="{B61B06D6-0B15-E14F-243C-6FEE1EA539DC}"/>
              </a:ext>
            </a:extLst>
          </p:cNvPr>
          <p:cNvPicPr/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9120" y="123481"/>
            <a:ext cx="1252080" cy="559080"/>
          </a:xfrm>
          <a:prstGeom prst="rect">
            <a:avLst/>
          </a:prstGeom>
          <a:ln w="0">
            <a:noFill/>
          </a:ln>
        </p:spPr>
      </p:pic>
      <p:sp>
        <p:nvSpPr>
          <p:cNvPr id="9" name="Rechteck 5">
            <a:extLst>
              <a:ext uri="{FF2B5EF4-FFF2-40B4-BE49-F238E27FC236}">
                <a16:creationId xmlns:a16="http://schemas.microsoft.com/office/drawing/2014/main" id="{4F6CC7AF-0D03-950C-46AB-53DC55A0B1F8}"/>
              </a:ext>
            </a:extLst>
          </p:cNvPr>
          <p:cNvSpPr/>
          <p:nvPr userDrawn="1"/>
        </p:nvSpPr>
        <p:spPr>
          <a:xfrm>
            <a:off x="4007160" y="127800"/>
            <a:ext cx="4447800" cy="9756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338B8DFF-2C84-9C9C-9682-28FA604A1054}"/>
              </a:ext>
            </a:extLst>
          </p:cNvPr>
          <p:cNvSpPr/>
          <p:nvPr userDrawn="1"/>
        </p:nvSpPr>
        <p:spPr>
          <a:xfrm>
            <a:off x="1783440" y="127800"/>
            <a:ext cx="2220120" cy="9756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7" tIns="44998" rIns="89997" bIns="44998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84344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hf hdr="0"/>
  <p:txStyles>
    <p:titleStyle>
      <a:lvl1pPr algn="ctr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Palatino" pitchFamily="2" charset="77"/>
          <a:ea typeface="Palatino" pitchFamily="2" charset="77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Palatino" pitchFamily="2" charset="77"/>
          <a:ea typeface="Palatino" pitchFamily="2" charset="77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6007/" TargetMode="External"/><Relationship Id="rId2" Type="http://schemas.openxmlformats.org/officeDocument/2006/relationships/hyperlink" Target="https://indico.cern.ch/event/1356910/" TargetMode="Externa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2772/" TargetMode="Externa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4">
            <a:extLst>
              <a:ext uri="{FF2B5EF4-FFF2-40B4-BE49-F238E27FC236}">
                <a16:creationId xmlns:a16="http://schemas.microsoft.com/office/drawing/2014/main" id="{D45F1EFA-B8E8-7D4D-B1C9-EA76A64C9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845" y="4056776"/>
            <a:ext cx="891786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noProof="0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Thomas Bergauer (HEPHY Vienna)</a:t>
            </a:r>
          </a:p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noProof="0" dirty="0">
              <a:solidFill>
                <a:srgbClr val="282828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Brandon Grotesque Black" panose="020B0A03020203060202" pitchFamily="34" charset="0"/>
            </a:endParaRPr>
          </a:p>
          <a:p>
            <a:pPr defTabSz="7560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13 Nov 2024</a:t>
            </a:r>
            <a:endParaRPr lang="en-US" sz="2000" noProof="0" dirty="0">
              <a:solidFill>
                <a:srgbClr val="282828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Brandon Grotesque Black" panose="020B0A03020203060202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58C0D1-23D4-4397-95D4-19C876994D76}"/>
              </a:ext>
            </a:extLst>
          </p:cNvPr>
          <p:cNvSpPr>
            <a:spLocks/>
          </p:cNvSpPr>
          <p:nvPr/>
        </p:nvSpPr>
        <p:spPr bwMode="auto">
          <a:xfrm>
            <a:off x="612365" y="2138759"/>
            <a:ext cx="8057502" cy="1723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83017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600" dirty="0">
                <a:latin typeface="Palatino" pitchFamily="2" charset="77"/>
                <a:ea typeface="Palatino" pitchFamily="2" charset="77"/>
                <a:sym typeface="Brandon Grotesque Black" panose="020B0A03020203060202" pitchFamily="34" charset="0"/>
              </a:rPr>
              <a:t>Welcome and Introduction</a:t>
            </a:r>
          </a:p>
          <a:p>
            <a:pPr marL="0" marR="0" lvl="0" indent="0" algn="l" defTabSz="483017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" pitchFamily="2" charset="77"/>
                <a:ea typeface="Palatino" pitchFamily="2" charset="77"/>
                <a:cs typeface="+mn-cs"/>
              </a:rPr>
              <a:t>Open Session of the 4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" pitchFamily="2" charset="77"/>
                <a:ea typeface="Palatino" pitchFamily="2" charset="77"/>
                <a:cs typeface="+mn-cs"/>
              </a:rPr>
              <a:t>th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" pitchFamily="2" charset="77"/>
                <a:ea typeface="Palatino" pitchFamily="2" charset="77"/>
                <a:cs typeface="+mn-cs"/>
              </a:rPr>
              <a:t> Meeting of the Detector R&amp;D Committee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" pitchFamily="2" charset="77"/>
              <a:ea typeface="Palatino" pitchFamily="2" charset="77"/>
              <a:cs typeface="+mn-cs"/>
              <a:sym typeface="Brandon Grotesque Black" panose="020B0A03020203060202" pitchFamily="34" charset="0"/>
            </a:endParaRPr>
          </a:p>
          <a:p>
            <a:pPr defTabSz="483017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4600" b="1" noProof="0" dirty="0">
              <a:latin typeface="Palatino" pitchFamily="2" charset="77"/>
              <a:ea typeface="Palatino" pitchFamily="2" charset="77"/>
              <a:sym typeface="Brandon Grotesque Black" panose="020B0A03020203060202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39C1BAC0-351E-7490-F9C0-3FFD0EB80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Overview DRD Collaborations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D022A54-C1AB-FBDB-1C32-6271FDE5C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3180" y="1186867"/>
            <a:ext cx="6665174" cy="41174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noProof="0" dirty="0">
                <a:solidFill>
                  <a:prstClr val="black"/>
                </a:solidFill>
                <a:cs typeface="+mj-cs"/>
              </a:rPr>
              <a:t>Gaseous Detectors (DRD1) [ex RD51]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noProof="0" dirty="0">
                <a:solidFill>
                  <a:prstClr val="black"/>
                </a:solidFill>
                <a:cs typeface="+mj-cs"/>
              </a:rPr>
              <a:t>Liquid Detectors (DRD2)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noProof="0" dirty="0">
                <a:solidFill>
                  <a:prstClr val="black"/>
                </a:solidFill>
                <a:cs typeface="+mj-cs"/>
              </a:rPr>
              <a:t>Photodetectors &amp; Particle ID (DRD4)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noProof="0" dirty="0">
                <a:solidFill>
                  <a:prstClr val="black"/>
                </a:solidFill>
                <a:cs typeface="+mj-cs"/>
              </a:rPr>
              <a:t>Calorimetry (DRD6)</a:t>
            </a:r>
            <a:br>
              <a:rPr lang="en-US" sz="2000" noProof="0" dirty="0">
                <a:solidFill>
                  <a:prstClr val="black"/>
                </a:solidFill>
                <a:cs typeface="+mj-cs"/>
              </a:rPr>
            </a:br>
            <a:br>
              <a:rPr lang="en-US" sz="2000" noProof="0" dirty="0">
                <a:solidFill>
                  <a:prstClr val="black"/>
                </a:solidFill>
                <a:cs typeface="+mj-cs"/>
              </a:rPr>
            </a:br>
            <a:br>
              <a:rPr lang="en-US" sz="2000" noProof="0" dirty="0">
                <a:solidFill>
                  <a:prstClr val="black"/>
                </a:solidFill>
                <a:cs typeface="+mj-cs"/>
              </a:rPr>
            </a:br>
            <a:endParaRPr lang="en-US" sz="2000" noProof="0" dirty="0">
              <a:solidFill>
                <a:prstClr val="black"/>
              </a:solidFill>
              <a:cs typeface="+mj-cs"/>
            </a:endParaRP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noProof="0" dirty="0">
                <a:solidFill>
                  <a:prstClr val="black"/>
                </a:solidFill>
                <a:cs typeface="+mj-cs"/>
              </a:rPr>
              <a:t>Semiconductor Detectors (DRD3) [ex RD50, RD42,..]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noProof="0" dirty="0">
                <a:solidFill>
                  <a:prstClr val="black"/>
                </a:solidFill>
                <a:cs typeface="+mj-cs"/>
              </a:rPr>
              <a:t>Quantum Sensors (DRD5)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noProof="0" dirty="0">
                <a:solidFill>
                  <a:prstClr val="black"/>
                </a:solidFill>
                <a:cs typeface="+mj-cs"/>
              </a:rPr>
              <a:t>Electronics (DRD7)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endParaRPr lang="en-US" sz="2000" noProof="0" dirty="0">
              <a:solidFill>
                <a:prstClr val="black"/>
              </a:solidFill>
              <a:cs typeface="+mj-cs"/>
            </a:endParaRP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sz="2000" noProof="0" dirty="0">
                <a:solidFill>
                  <a:prstClr val="black"/>
                </a:solidFill>
                <a:cs typeface="+mj-cs"/>
              </a:rPr>
              <a:t>Integration (DRD8)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endParaRPr lang="en-US" sz="2000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20905F-A295-CD01-3030-B098FF25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 Nov 2024</a:t>
            </a:r>
            <a:endParaRPr kumimoji="0" lang="en-US" sz="99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0DCDF9-E51F-2A5B-72C1-00BAE66D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2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 Session of the 4th DRDC Meeting</a:t>
            </a:r>
            <a:endParaRPr kumimoji="0" lang="en-US" sz="99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E9BDDC-8013-F1AB-7538-EBEC24475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BCAF29-84C8-8943-9163-C3CA43C8F980}" type="slidenum">
              <a:rPr kumimoji="0" lang="en-US" sz="992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9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eschweifte Klammer links 10">
            <a:extLst>
              <a:ext uri="{FF2B5EF4-FFF2-40B4-BE49-F238E27FC236}">
                <a16:creationId xmlns:a16="http://schemas.microsoft.com/office/drawing/2014/main" id="{034BF9FF-1573-A825-946B-C8CA222B29C5}"/>
              </a:ext>
            </a:extLst>
          </p:cNvPr>
          <p:cNvSpPr/>
          <p:nvPr/>
        </p:nvSpPr>
        <p:spPr>
          <a:xfrm>
            <a:off x="2546096" y="1251852"/>
            <a:ext cx="351544" cy="1209580"/>
          </a:xfrm>
          <a:prstGeom prst="leftBrac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88" b="0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8A6B558-58FD-39B8-CF1F-8A047807C4AC}"/>
              </a:ext>
            </a:extLst>
          </p:cNvPr>
          <p:cNvSpPr txBox="1"/>
          <p:nvPr/>
        </p:nvSpPr>
        <p:spPr>
          <a:xfrm>
            <a:off x="195674" y="1384214"/>
            <a:ext cx="22148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Fully Approved for an initial period of 3 years by CERN Research Board in December 2023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B4C09203-5A36-66FB-47CA-82778E0CE38E}"/>
              </a:ext>
            </a:extLst>
          </p:cNvPr>
          <p:cNvGrpSpPr/>
          <p:nvPr/>
        </p:nvGrpSpPr>
        <p:grpSpPr>
          <a:xfrm>
            <a:off x="161350" y="3450331"/>
            <a:ext cx="2672600" cy="1077218"/>
            <a:chOff x="161350" y="3387420"/>
            <a:chExt cx="2672600" cy="1077218"/>
          </a:xfrm>
        </p:grpSpPr>
        <p:sp>
          <p:nvSpPr>
            <p:cNvPr id="13" name="Geschweifte Klammer links 12">
              <a:extLst>
                <a:ext uri="{FF2B5EF4-FFF2-40B4-BE49-F238E27FC236}">
                  <a16:creationId xmlns:a16="http://schemas.microsoft.com/office/drawing/2014/main" id="{95D7F74D-082B-68A5-A4A5-972AACC1A538}"/>
                </a:ext>
              </a:extLst>
            </p:cNvPr>
            <p:cNvSpPr/>
            <p:nvPr/>
          </p:nvSpPr>
          <p:spPr>
            <a:xfrm>
              <a:off x="2516730" y="3436251"/>
              <a:ext cx="317220" cy="980512"/>
            </a:xfrm>
            <a:prstGeom prst="leftBrac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EEBF2D0-59B0-56DB-7718-81CDA7D96B5B}"/>
                </a:ext>
              </a:extLst>
            </p:cNvPr>
            <p:cNvSpPr txBox="1"/>
            <p:nvPr/>
          </p:nvSpPr>
          <p:spPr>
            <a:xfrm>
              <a:off x="161350" y="3387420"/>
              <a:ext cx="221482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Fully Approved for an initial period of 3 years by CERN Research Board in June 2024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7716515-F652-B9B8-90A7-F20F406B61E4}"/>
              </a:ext>
            </a:extLst>
          </p:cNvPr>
          <p:cNvGrpSpPr/>
          <p:nvPr/>
        </p:nvGrpSpPr>
        <p:grpSpPr>
          <a:xfrm>
            <a:off x="-84592" y="4885232"/>
            <a:ext cx="2918542" cy="347425"/>
            <a:chOff x="-50268" y="4690483"/>
            <a:chExt cx="2918542" cy="347425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0897B298-CDB0-A1A1-C3F1-808B49CC24BB}"/>
                </a:ext>
              </a:extLst>
            </p:cNvPr>
            <p:cNvSpPr txBox="1"/>
            <p:nvPr/>
          </p:nvSpPr>
          <p:spPr>
            <a:xfrm>
              <a:off x="-50268" y="4690483"/>
              <a:ext cx="24607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Letter of Intent submitted</a:t>
              </a:r>
            </a:p>
          </p:txBody>
        </p:sp>
        <p:sp>
          <p:nvSpPr>
            <p:cNvPr id="3" name="Geschweifte Klammer links 2">
              <a:extLst>
                <a:ext uri="{FF2B5EF4-FFF2-40B4-BE49-F238E27FC236}">
                  <a16:creationId xmlns:a16="http://schemas.microsoft.com/office/drawing/2014/main" id="{6737AC15-275E-1301-EDB7-64E16CCF80AF}"/>
                </a:ext>
              </a:extLst>
            </p:cNvPr>
            <p:cNvSpPr/>
            <p:nvPr/>
          </p:nvSpPr>
          <p:spPr>
            <a:xfrm>
              <a:off x="2516730" y="4702438"/>
              <a:ext cx="351544" cy="335470"/>
            </a:xfrm>
            <a:prstGeom prst="leftBrac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88" b="0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5FFBA979-9665-F77E-8102-B746B75B78FB}"/>
              </a:ext>
            </a:extLst>
          </p:cNvPr>
          <p:cNvSpPr txBox="1"/>
          <p:nvPr/>
        </p:nvSpPr>
        <p:spPr>
          <a:xfrm>
            <a:off x="2982019" y="2638312"/>
            <a:ext cx="693276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" pitchFamily="2" charset="77"/>
                <a:ea typeface="Palatino" pitchFamily="2" charset="77"/>
                <a:cs typeface="+mn-cs"/>
              </a:rPr>
              <a:t>Reports at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" pitchFamily="2" charset="77"/>
                <a:ea typeface="Palatino" pitchFamily="2" charset="77"/>
                <a:cs typeface="+mn-cs"/>
                <a:hlinkClick r:id="rId2"/>
              </a:rPr>
              <a:t>March 2024 open DRDC session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" pitchFamily="2" charset="77"/>
                <a:ea typeface="Palatino" pitchFamily="2" charset="77"/>
                <a:cs typeface="+mn-cs"/>
              </a:rPr>
              <a:t>;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" pitchFamily="2" charset="77"/>
                <a:ea typeface="Palatino" pitchFamily="2" charset="77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" pitchFamily="2" charset="77"/>
                <a:ea typeface="Palatino" pitchFamily="2" charset="77"/>
                <a:cs typeface="+mn-cs"/>
              </a:rPr>
              <a:t>first review at this DRDC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" pitchFamily="2" charset="77"/>
              <a:ea typeface="Palatino" pitchFamily="2" charset="77"/>
              <a:cs typeface="+mn-cs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E234AD7-8B91-AAE2-72A8-7B55998C8109}"/>
              </a:ext>
            </a:extLst>
          </p:cNvPr>
          <p:cNvSpPr txBox="1"/>
          <p:nvPr/>
        </p:nvSpPr>
        <p:spPr>
          <a:xfrm>
            <a:off x="6448399" y="4188995"/>
            <a:ext cx="3158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Talks at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open session June 3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rd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 2024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FD0305F-C477-53F4-893F-16225E396DCF}"/>
              </a:ext>
            </a:extLst>
          </p:cNvPr>
          <p:cNvSpPr txBox="1"/>
          <p:nvPr/>
        </p:nvSpPr>
        <p:spPr>
          <a:xfrm>
            <a:off x="5426782" y="4847285"/>
            <a:ext cx="458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Proposal submitted by 31 Oct 2024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1702012-6A75-6BAB-B255-64D6DD5EFDC6}"/>
              </a:ext>
            </a:extLst>
          </p:cNvPr>
          <p:cNvSpPr/>
          <p:nvPr/>
        </p:nvSpPr>
        <p:spPr>
          <a:xfrm>
            <a:off x="195674" y="954157"/>
            <a:ext cx="8202891" cy="234563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9C74250-6364-7E99-F642-E861267CF5BB}"/>
              </a:ext>
            </a:extLst>
          </p:cNvPr>
          <p:cNvSpPr/>
          <p:nvPr/>
        </p:nvSpPr>
        <p:spPr>
          <a:xfrm>
            <a:off x="0" y="4716393"/>
            <a:ext cx="9740348" cy="65487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552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CB9B5-38A7-777E-C506-4ABA7BBC3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DRDC Reviewing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8985E4-6E90-CB55-0E4D-4D2E9E36B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/>
              <a:t>This first review round is not going into depth, as we are not yet in a fully steady state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/>
              <a:t>MoU is not in place yet with deliverables and work packages listed there, which might need a re-iteration of the work plan listed in the approved DRD proposals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/>
              <a:t>We have asked the DRD collaborations for the closed session to</a:t>
            </a:r>
          </a:p>
          <a:p>
            <a:pPr lvl="2">
              <a:lnSpc>
                <a:spcPct val="120000"/>
              </a:lnSpc>
              <a:spcBef>
                <a:spcPts val="200"/>
              </a:spcBef>
            </a:pPr>
            <a:r>
              <a:rPr lang="en-US" dirty="0"/>
              <a:t>Explain how they started the operation of the collaboration and established all its bodies.</a:t>
            </a:r>
          </a:p>
          <a:p>
            <a:pPr lvl="2">
              <a:lnSpc>
                <a:spcPct val="120000"/>
              </a:lnSpc>
              <a:spcBef>
                <a:spcPts val="200"/>
              </a:spcBef>
            </a:pPr>
            <a:r>
              <a:rPr lang="en-US" dirty="0"/>
              <a:t>Prepare a list of milestones and accomplishments they have planned for the first year, according to the approved DRD proposals. 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/>
              <a:t>Will be more into details for next year’s review 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/>
              <a:t>Will have members of DRDC assigned to each collaboration 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dirty="0"/>
              <a:t>Start to discuss with them already well in advance of DRDC meeting on their achievements, compare to plan and budget,… (similar to LHCC review)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1DEB8C-9A59-331C-7B62-22596879F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098AD7-BEE5-4375-AC16-9A07CCBE8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2765C8-B4F0-4D8C-06F6-AF78989B3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0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26799E-218B-F896-2262-7E027A40E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MoU Template by CERN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5B1191-CB9C-E848-81CD-36605BC13D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061" y="1075362"/>
            <a:ext cx="9346933" cy="428931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CERN will provide a template for the </a:t>
            </a:r>
            <a:r>
              <a:rPr lang="en-US" b="1" dirty="0"/>
              <a:t>Memorandum of Understanding between all institutes of each DRD collaboration (and CERN)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To agree with CERN’s </a:t>
            </a:r>
            <a:r>
              <a:rPr lang="en-US" i="1" dirty="0"/>
              <a:t>General Conditions for the execution of experiments</a:t>
            </a:r>
            <a:r>
              <a:rPr lang="en-US" dirty="0"/>
              <a:t>, legal service, KT office,…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b="1" dirty="0"/>
              <a:t>Main MoU </a:t>
            </a:r>
            <a:r>
              <a:rPr lang="en-US" dirty="0"/>
              <a:t>is the only one that is physically/electronically signed by each institution; Contains: Obligations of CERN as host laboratory, industrial involvements, common fund, definitions of work packages, working groups. Meant to be unchanged during the whole collab. lifetime 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b="1" dirty="0"/>
              <a:t>Annexes</a:t>
            </a:r>
            <a:r>
              <a:rPr lang="en-US" dirty="0"/>
              <a:t>: everything that can change over time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Do not necessarily need a physical signature by funding </a:t>
            </a:r>
            <a:br>
              <a:rPr lang="en-US" dirty="0"/>
            </a:br>
            <a:r>
              <a:rPr lang="en-US" dirty="0"/>
              <a:t>agencies, but agreement/vote at a finance committee meeting </a:t>
            </a:r>
            <a:br>
              <a:rPr lang="en-US" dirty="0"/>
            </a:br>
            <a:r>
              <a:rPr lang="en-US" dirty="0"/>
              <a:t>(with representatives of funding agencies)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However: Annex 7/8 should be filled already with reasonable</a:t>
            </a:r>
            <a:br>
              <a:rPr lang="en-US" dirty="0"/>
            </a:br>
            <a:r>
              <a:rPr lang="en-US" dirty="0"/>
              <a:t>work program. FAs will most likely not sign an empty table</a:t>
            </a:r>
          </a:p>
          <a:p>
            <a:pPr marL="378013" lvl="1" indent="0">
              <a:lnSpc>
                <a:spcPct val="120000"/>
              </a:lnSpc>
              <a:spcBef>
                <a:spcPts val="300"/>
              </a:spcBef>
              <a:buNone/>
            </a:pPr>
            <a:endParaRPr lang="en-US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b="1" dirty="0"/>
              <a:t>Status</a:t>
            </a:r>
            <a:r>
              <a:rPr lang="en-US" dirty="0"/>
              <a:t>: Final draft of MoU Template distributed among</a:t>
            </a:r>
            <a:br>
              <a:rPr lang="en-US" dirty="0"/>
            </a:br>
            <a:r>
              <a:rPr lang="en-US" dirty="0"/>
              <a:t>all DRD collaboration managements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Deadline for responses by Nov 8</a:t>
            </a:r>
            <a:r>
              <a:rPr lang="en-US" baseline="30000" dirty="0"/>
              <a:t>th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Then formal signature procedure to be started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EDB7EF-8555-6F0E-7B3D-A7ED8F8AA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2C62EE-3D0C-7799-D154-7C6167CFF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7EAFFD-17F2-125C-EF15-4B14DE8FA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4</a:t>
            </a:fld>
            <a:endParaRPr lang="en-US"/>
          </a:p>
        </p:txBody>
      </p:sp>
      <p:sp>
        <p:nvSpPr>
          <p:cNvPr id="9" name="Inhaltsplatzhalter 7">
            <a:extLst>
              <a:ext uri="{FF2B5EF4-FFF2-40B4-BE49-F238E27FC236}">
                <a16:creationId xmlns:a16="http://schemas.microsoft.com/office/drawing/2014/main" id="{5E163276-6FC5-CD98-DF2A-89A82AA451D6}"/>
              </a:ext>
            </a:extLst>
          </p:cNvPr>
          <p:cNvSpPr txBox="1">
            <a:spLocks/>
          </p:cNvSpPr>
          <p:nvPr/>
        </p:nvSpPr>
        <p:spPr>
          <a:xfrm>
            <a:off x="5815890" y="2525916"/>
            <a:ext cx="3856777" cy="26009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9006" indent="-189006" algn="l" defTabSz="756026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1pPr>
            <a:lvl2pPr marL="567019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2pPr>
            <a:lvl3pPr marL="945032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4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3pPr>
            <a:lvl4pPr marL="1323045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4pPr>
            <a:lvl5pPr marL="1701058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Palatino" pitchFamily="2" charset="77"/>
                <a:ea typeface="Palatino" pitchFamily="2" charset="77"/>
                <a:cs typeface="+mn-cs"/>
              </a:defRPr>
            </a:lvl5pPr>
            <a:lvl6pPr marL="2079071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7084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5097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3110" indent="-189006" algn="l" defTabSz="756026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1: Collaborating Institutions and their Contact Persons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2:	Funding Agencies and their Representatives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3:	Equipment Structure and Technical Participation of the Collaborating Institutions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4:	The </a:t>
            </a:r>
            <a:r>
              <a:rPr lang="en-US" sz="1100" dirty="0" err="1"/>
              <a:t>Organisational</a:t>
            </a:r>
            <a:r>
              <a:rPr lang="en-US" sz="1100" dirty="0"/>
              <a:t> Structure of the Collaboration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5:	Overview of the Financial Participation of the Funding Agencies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6:	Specific Obligations and Responsibilities of CERN as the Host Laboratory of the </a:t>
            </a:r>
            <a:r>
              <a:rPr lang="en-US" sz="1100" dirty="0" err="1"/>
              <a:t>DRDn</a:t>
            </a:r>
            <a:r>
              <a:rPr lang="en-US" sz="1100" dirty="0"/>
              <a:t> Collaboration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b="1" dirty="0"/>
              <a:t>Annex 7:	Work Packages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b="1" dirty="0"/>
              <a:t>Annex 8:	Working Groups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9:	Other Work Entities 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10:	Included Background IP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11:	Conflict of Interest Disclosure Form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en-US" sz="1100" dirty="0"/>
              <a:t>Annex 12:	CERN General Conditions Applicable to Experiments</a:t>
            </a:r>
          </a:p>
        </p:txBody>
      </p:sp>
    </p:spTree>
    <p:extLst>
      <p:ext uri="{BB962C8B-B14F-4D97-AF65-F5344CB8AC3E}">
        <p14:creationId xmlns:p14="http://schemas.microsoft.com/office/powerpoint/2010/main" val="387728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76E113-AFB7-D01F-856A-851C99C20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5D8DBC-E928-98A5-E66F-B5A63F440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DRDC Meetings 2025: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24-25 February: first round of DRD 3,5 &amp; 7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4-5 November: second round with more detailed review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2026: written status reports ”prolongation request”, as approval period is 3 years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DRD jamboree 29 October 2025 (morning)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20 minutes of presentation plus 5 minutes of Q&amp;A of each DRD</a:t>
            </a:r>
            <a:br>
              <a:rPr lang="en-US" dirty="0"/>
            </a:br>
            <a:r>
              <a:rPr lang="en-US" dirty="0"/>
              <a:t>collaboration representative/spokesperson in front of funding agencies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On the occasion of the LHC Resources Review Boards (RRB) meetings which will happen on 27/28 October, representatives from major funding agencies will be at CERN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It was suggested to take this opportunity to present the Funding Agencies the DRD work program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C2611C-7B5D-1B4F-E465-15BDF1900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13 Nov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5EA9EF-B27D-5F3A-647E-6C0FADBF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Session of the 4th DRDC Meeting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B3528B-D24D-2393-F2CA-DE751D13B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7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4A5CD417-7275-7E95-E8C3-6E93D501C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0" dirty="0"/>
              <a:t>The End.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10E136D-68A9-DE50-5652-1DD64C75A8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49D72F-9295-08F8-94A5-340A84D0A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noProof="0"/>
              <a:t>13 Nov 2024</a:t>
            </a:r>
            <a:endParaRPr lang="en-US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D746FE-20A9-157D-70EC-CB94A8BC8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Open Session of the 4th DRDC Meeting</a:t>
            </a:r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7CA68B-4D22-4F5F-E32C-29CCF9A8E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856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69B7F6-4375-F70C-2C3D-8A11E7AB6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DRD Managers Forum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07D68D-C3D1-1445-BAA8-042C43BF5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noProof="0" dirty="0"/>
              <a:t>The DRD Collaborations Managers Forum (DCMF) is an </a:t>
            </a:r>
            <a:r>
              <a:rPr lang="en-US" b="1" noProof="0" dirty="0"/>
              <a:t>informal body </a:t>
            </a:r>
            <a:r>
              <a:rPr lang="en-US" noProof="0" dirty="0"/>
              <a:t>(in the sense of not being a committee of either CERN or ECFA) set up by the </a:t>
            </a:r>
            <a:r>
              <a:rPr lang="en-US" b="1" noProof="0" dirty="0"/>
              <a:t>ECFA Detector Panel (EDP) </a:t>
            </a:r>
            <a:r>
              <a:rPr lang="en-US" noProof="0" dirty="0"/>
              <a:t>at the request of the DRD Collaboration managements to provide a forum for communications and discussions of common issues among DRD Collaborations.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noProof="0" dirty="0"/>
              <a:t>Two representatives per DRD collab.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noProof="0" dirty="0"/>
              <a:t>EDP members; DRDC members only if cross-membership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endParaRPr lang="en-US" noProof="0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noProof="0" dirty="0"/>
              <a:t>Meetings so far: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noProof="0" dirty="0"/>
              <a:t>11 March: introduction, DRD8 </a:t>
            </a:r>
            <a:r>
              <a:rPr lang="en-US" noProof="0" dirty="0" err="1"/>
              <a:t>LoI</a:t>
            </a:r>
            <a:endParaRPr lang="en-US" noProof="0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noProof="0" dirty="0"/>
              <a:t>29 April: focus on AIDA-successor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noProof="0" dirty="0"/>
              <a:t>18 July on MoU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14 October on MoU</a:t>
            </a:r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F4E0C8-9A7C-839E-4F5E-CF59F9D06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noProof="0"/>
              <a:t>13 Nov 2024</a:t>
            </a:r>
            <a:endParaRPr lang="en-US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2BC299-9E03-C29F-6FD3-E2E9FB6C3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Open Session of the 4th DRDC Meeting</a:t>
            </a:r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4AB8EF-D9FB-6A89-8C1C-6DDF5E7F0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CAF29-84C8-8943-9163-C3CA43C8F980}" type="slidenum">
              <a:rPr lang="en-US" noProof="0" smtClean="0"/>
              <a:t>7</a:t>
            </a:fld>
            <a:endParaRPr lang="en-US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200313C-C13B-5999-C7C9-B51A427C4A5F}"/>
              </a:ext>
            </a:extLst>
          </p:cNvPr>
          <p:cNvSpPr txBox="1"/>
          <p:nvPr/>
        </p:nvSpPr>
        <p:spPr>
          <a:xfrm>
            <a:off x="6718852" y="3600326"/>
            <a:ext cx="307064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noProof="0" dirty="0"/>
              <a:t>DRDC: reviewing body</a:t>
            </a:r>
          </a:p>
          <a:p>
            <a:r>
              <a:rPr lang="en-US" noProof="0" dirty="0"/>
              <a:t>EDP: advising/supporting body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9C449F7-F25A-7A43-5FB0-703BF794F9CA}"/>
              </a:ext>
            </a:extLst>
          </p:cNvPr>
          <p:cNvSpPr txBox="1"/>
          <p:nvPr/>
        </p:nvSpPr>
        <p:spPr>
          <a:xfrm>
            <a:off x="4746721" y="4995431"/>
            <a:ext cx="5042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noProof="0" dirty="0"/>
              <a:t>Indico: </a:t>
            </a:r>
            <a:r>
              <a:rPr lang="en-US" noProof="0" dirty="0">
                <a:hlinkClick r:id="rId2"/>
              </a:rPr>
              <a:t>https://indico.cern.ch/category/12772/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415765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899</Words>
  <Application>Microsoft Macintosh PowerPoint</Application>
  <PresentationFormat>Benutzerdefiniert</PresentationFormat>
  <Paragraphs>97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7</vt:i4>
      </vt:variant>
    </vt:vector>
  </HeadingPairs>
  <TitlesOfParts>
    <vt:vector size="20" baseType="lpstr">
      <vt:lpstr>Arial</vt:lpstr>
      <vt:lpstr>Calibri</vt:lpstr>
      <vt:lpstr>Calibri Light</vt:lpstr>
      <vt:lpstr>Palatino</vt:lpstr>
      <vt:lpstr>Palatino Linotype</vt:lpstr>
      <vt:lpstr>Symbol</vt:lpstr>
      <vt:lpstr>1_Office Theme</vt:lpstr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5_Benutzerdefiniertes Design</vt:lpstr>
      <vt:lpstr>PowerPoint-Präsentation</vt:lpstr>
      <vt:lpstr>Overview DRD Collaborations</vt:lpstr>
      <vt:lpstr>DRDC Reviewing</vt:lpstr>
      <vt:lpstr>MoU Template by CERN</vt:lpstr>
      <vt:lpstr>Outlook</vt:lpstr>
      <vt:lpstr>The End.</vt:lpstr>
      <vt:lpstr>DRD Managers Forum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Andreas Gsponer</dc:creator>
  <dc:description/>
  <cp:lastModifiedBy>Bergauer, Thomas</cp:lastModifiedBy>
  <cp:revision>339</cp:revision>
  <dcterms:created xsi:type="dcterms:W3CDTF">2022-08-19T14:41:30Z</dcterms:created>
  <dcterms:modified xsi:type="dcterms:W3CDTF">2024-11-13T09:52:03Z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