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</p:sldIdLst>
  <p:sldSz cy="5143500" cx="9144000"/>
  <p:notesSz cx="6858000" cy="9144000"/>
  <p:embeddedFontLst>
    <p:embeddedFont>
      <p:font typeface="Roboto"/>
      <p:regular r:id="rId46"/>
      <p:bold r:id="rId47"/>
      <p:italic r:id="rId48"/>
      <p:boldItalic r:id="rId49"/>
    </p:embeddedFont>
    <p:embeddedFont>
      <p:font typeface="PT Sans Narrow"/>
      <p:regular r:id="rId50"/>
      <p:bold r:id="rId51"/>
    </p:embeddedFont>
    <p:embeddedFont>
      <p:font typeface="Palatino Linotype"/>
      <p:regular r:id="rId52"/>
      <p:bold r:id="rId53"/>
      <p:italic r:id="rId54"/>
      <p:boldItalic r:id="rId55"/>
    </p:embeddedFont>
    <p:embeddedFont>
      <p:font typeface="Open Sans"/>
      <p:regular r:id="rId56"/>
      <p:bold r:id="rId57"/>
      <p:italic r:id="rId58"/>
      <p:boldItalic r:id="rId5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CE3AE9-2157-4E2E-B352-474C9CA0D338}">
  <a:tblStyle styleId="{9DCE3AE9-2157-4E2E-B352-474C9CA0D33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font" Target="fonts/Roboto-regular.fntdata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Roboto-italic.fntdata"/><Relationship Id="rId47" Type="http://schemas.openxmlformats.org/officeDocument/2006/relationships/font" Target="fonts/Roboto-bold.fntdata"/><Relationship Id="rId49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PTSansNarrow-bold.fntdata"/><Relationship Id="rId50" Type="http://schemas.openxmlformats.org/officeDocument/2006/relationships/font" Target="fonts/PTSansNarrow-regular.fntdata"/><Relationship Id="rId53" Type="http://schemas.openxmlformats.org/officeDocument/2006/relationships/font" Target="fonts/PalatinoLinotype-bold.fntdata"/><Relationship Id="rId52" Type="http://schemas.openxmlformats.org/officeDocument/2006/relationships/font" Target="fonts/PalatinoLinotype-regular.fntdata"/><Relationship Id="rId11" Type="http://schemas.openxmlformats.org/officeDocument/2006/relationships/slide" Target="slides/slide5.xml"/><Relationship Id="rId55" Type="http://schemas.openxmlformats.org/officeDocument/2006/relationships/font" Target="fonts/PalatinoLinotype-boldItalic.fntdata"/><Relationship Id="rId10" Type="http://schemas.openxmlformats.org/officeDocument/2006/relationships/slide" Target="slides/slide4.xml"/><Relationship Id="rId54" Type="http://schemas.openxmlformats.org/officeDocument/2006/relationships/font" Target="fonts/PalatinoLinotype-italic.fntdata"/><Relationship Id="rId13" Type="http://schemas.openxmlformats.org/officeDocument/2006/relationships/slide" Target="slides/slide7.xml"/><Relationship Id="rId57" Type="http://schemas.openxmlformats.org/officeDocument/2006/relationships/font" Target="fonts/OpenSans-bold.fntdata"/><Relationship Id="rId12" Type="http://schemas.openxmlformats.org/officeDocument/2006/relationships/slide" Target="slides/slide6.xml"/><Relationship Id="rId56" Type="http://schemas.openxmlformats.org/officeDocument/2006/relationships/font" Target="fonts/OpenSans-regular.fntdata"/><Relationship Id="rId15" Type="http://schemas.openxmlformats.org/officeDocument/2006/relationships/slide" Target="slides/slide9.xml"/><Relationship Id="rId59" Type="http://schemas.openxmlformats.org/officeDocument/2006/relationships/font" Target="fonts/OpenSans-boldItalic.fntdata"/><Relationship Id="rId14" Type="http://schemas.openxmlformats.org/officeDocument/2006/relationships/slide" Target="slides/slide8.xml"/><Relationship Id="rId58" Type="http://schemas.openxmlformats.org/officeDocument/2006/relationships/font" Target="fonts/OpenSans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13739ffa0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13739ffa0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2x2 demonstrator </a:t>
            </a:r>
            <a:r>
              <a:rPr lang="en" sz="1050">
                <a:solidFill>
                  <a:srgbClr val="44474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is for 300k channels right now, so it is a step towards 1M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13e86a6c1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13e86a6c1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13739ffa02_0_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13739ffa02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13739ffa0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13739ffa0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13739ffa02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13739ffa0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13739ffa02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13739ffa02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13739ffa02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13739ffa02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13739ffa02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313739ffa02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13739ffa02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13739ffa02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13739ffa02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13739ffa02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133985e290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133985e29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13739ffa02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313739ffa02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13739ffa02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13739ffa02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13739ffa02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13739ffa02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"" means that some lab are not necessary national, but sill scientific labs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13739ffa02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313739ffa02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13739ffa02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13739ffa02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13739ffa02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313739ffa02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13739ffa02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13739ffa02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13739ffa02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13739ffa02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313739ffa02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313739ffa02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144e13cf2b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144e13cf2b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133985e290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133985e290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4474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 want to say that other Nobles, like He, Ne could be there in future, but right now not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13739ffa02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313739ffa02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313739ffa02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313739ffa02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13739ffa02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313739ffa02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313739ffa02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313739ffa02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13739ffa02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13739ffa02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313739ffa02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313739ffa02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313739ffa02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313739ffa02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13739ffa02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313739ffa02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13739ffa02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13739ffa02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13739ffa02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313739ffa02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33985e290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133985e290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133985e290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133985e29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13cc4e6e4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13cc4e6e4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3e86a6c1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3e86a6c1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13739ffa0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13739ffa0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13e86a6c1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13e86a6c1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40150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9964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4886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46549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36882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026387"/>
            <a:ext cx="8520600" cy="3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7.png"/><Relationship Id="rId4" Type="http://schemas.openxmlformats.org/officeDocument/2006/relationships/image" Target="../media/image6.png"/><Relationship Id="rId5" Type="http://schemas.openxmlformats.org/officeDocument/2006/relationships/image" Target="../media/image27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Relationship Id="rId4" Type="http://schemas.openxmlformats.org/officeDocument/2006/relationships/hyperlink" Target="https://indico.fnal.gov/event/63406/contributions/297555/attachments/181856/249528/nufact_2x2_physics_20240919.pdf" TargetMode="External"/><Relationship Id="rId5" Type="http://schemas.openxmlformats.org/officeDocument/2006/relationships/image" Target="../media/image31.png"/><Relationship Id="rId6" Type="http://schemas.openxmlformats.org/officeDocument/2006/relationships/hyperlink" Target="https://iopscience.iop.org/article/10.1088/1748-0221/19/06/P06007" TargetMode="External"/><Relationship Id="rId7" Type="http://schemas.openxmlformats.org/officeDocument/2006/relationships/image" Target="../media/image17.png"/><Relationship Id="rId8" Type="http://schemas.openxmlformats.org/officeDocument/2006/relationships/hyperlink" Target="https://arxiv.org/abs/2406.14121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link.springer.com/article/10.1007/JHEP09(2024)112#citeas" TargetMode="External"/><Relationship Id="rId4" Type="http://schemas.openxmlformats.org/officeDocument/2006/relationships/hyperlink" Target="https://link.springer.com/article/10.1007/JHEP09(2024)112#citeas" TargetMode="External"/><Relationship Id="rId9" Type="http://schemas.openxmlformats.org/officeDocument/2006/relationships/image" Target="../media/image14.png"/><Relationship Id="rId5" Type="http://schemas.openxmlformats.org/officeDocument/2006/relationships/hyperlink" Target="https://link.springer.com/article/10.1007/JHEP09(2024)112#citeas" TargetMode="External"/><Relationship Id="rId6" Type="http://schemas.openxmlformats.org/officeDocument/2006/relationships/hyperlink" Target="https://link.springer.com/article/10.1007/JHEP09(2024)112#citeas" TargetMode="External"/><Relationship Id="rId7" Type="http://schemas.openxmlformats.org/officeDocument/2006/relationships/image" Target="../media/image13.jpg"/><Relationship Id="rId8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agenda.ciemat.es/event/4282/contributions/5110/" TargetMode="External"/><Relationship Id="rId4" Type="http://schemas.openxmlformats.org/officeDocument/2006/relationships/hyperlink" Target="https://indico.cern.ch/event/1390649/contributions/6061503/" TargetMode="External"/><Relationship Id="rId11" Type="http://schemas.openxmlformats.org/officeDocument/2006/relationships/hyperlink" Target="https://arxiv.org/abs/2401.11315" TargetMode="External"/><Relationship Id="rId10" Type="http://schemas.openxmlformats.org/officeDocument/2006/relationships/hyperlink" Target="https://opg.optica.org/josab/fulltext.cfm?uri=josab-41-5-1261&amp;id=549537" TargetMode="External"/><Relationship Id="rId9" Type="http://schemas.openxmlformats.org/officeDocument/2006/relationships/hyperlink" Target="https://opg.optica.org/josab/fulltext.cfm?uri=josab-41-5-1261&amp;id=549537" TargetMode="External"/><Relationship Id="rId5" Type="http://schemas.openxmlformats.org/officeDocument/2006/relationships/image" Target="../media/image11.png"/><Relationship Id="rId6" Type="http://schemas.openxmlformats.org/officeDocument/2006/relationships/hyperlink" Target="https://indico.cern.ch/event/1390649/contributions/6061505/" TargetMode="External"/><Relationship Id="rId7" Type="http://schemas.openxmlformats.org/officeDocument/2006/relationships/hyperlink" Target="https://indico.cern.ch/event/1390649/contributions/6061534/" TargetMode="External"/><Relationship Id="rId8" Type="http://schemas.openxmlformats.org/officeDocument/2006/relationships/hyperlink" Target="https://opg.optica.org/josab/fulltext.cfm?uri=josab-41-5-1261&amp;id=549537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arxiv.org/abs/2410.22863" TargetMode="External"/><Relationship Id="rId4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0.png"/><Relationship Id="rId4" Type="http://schemas.openxmlformats.org/officeDocument/2006/relationships/image" Target="../media/image22.png"/><Relationship Id="rId5" Type="http://schemas.openxmlformats.org/officeDocument/2006/relationships/image" Target="../media/image21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2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37.png"/><Relationship Id="rId6" Type="http://schemas.openxmlformats.org/officeDocument/2006/relationships/image" Target="../media/image16.png"/><Relationship Id="rId7" Type="http://schemas.openxmlformats.org/officeDocument/2006/relationships/image" Target="../media/image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indico.cern.ch/event/1367848/timetable/" TargetMode="External"/><Relationship Id="rId4" Type="http://schemas.openxmlformats.org/officeDocument/2006/relationships/hyperlink" Target="https://indico.cern.ch/category/17386/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22089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DRD2: Liquid Detectors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3388975"/>
            <a:ext cx="4870500" cy="12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Giuliana Fiorillo </a:t>
            </a:r>
            <a:endParaRPr sz="19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Roxanne Guenette</a:t>
            </a:r>
            <a:endParaRPr sz="19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4th Meeting of the DRDC </a:t>
            </a:r>
            <a:endParaRPr sz="140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13 November 2024</a:t>
            </a:r>
            <a:endParaRPr sz="1400"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5325" y="695550"/>
            <a:ext cx="2306948" cy="127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825" y="719238"/>
            <a:ext cx="2181274" cy="123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79402" y="695550"/>
            <a:ext cx="950425" cy="127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shot 2023-03-30 at 14.53.55.png" id="71" name="Google Shape;71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68649" y="742948"/>
            <a:ext cx="1460479" cy="12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05063" y="719250"/>
            <a:ext cx="973703" cy="1278599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 Charge Readout: Progress</a:t>
            </a:r>
            <a:endParaRPr/>
          </a:p>
        </p:txBody>
      </p:sp>
      <p:sp>
        <p:nvSpPr>
          <p:cNvPr id="172" name="Google Shape;17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73" name="Google Shape;173;p22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174" name="Google Shape;174;p22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5" name="Google Shape;175;p22"/>
            <p:cNvSpPr txBox="1"/>
            <p:nvPr/>
          </p:nvSpPr>
          <p:spPr>
            <a:xfrm>
              <a:off x="2391150" y="907450"/>
              <a:ext cx="40836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1155CC"/>
                  </a:solidFill>
                  <a:latin typeface="Open Sans"/>
                  <a:ea typeface="Open Sans"/>
                  <a:cs typeface="Open Sans"/>
                  <a:sym typeface="Open Sans"/>
                </a:rPr>
                <a:t>WP1.1 Pixels &amp; charge+light </a:t>
              </a:r>
              <a:endParaRPr b="1" sz="160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1155CC"/>
                  </a:solidFill>
                  <a:latin typeface="Open Sans"/>
                  <a:ea typeface="Open Sans"/>
                  <a:cs typeface="Open Sans"/>
                  <a:sym typeface="Open Sans"/>
                </a:rPr>
                <a:t>(J. Asaadi &amp; E. Gramellini)</a:t>
              </a:r>
              <a:endParaRPr b="1" sz="100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76" name="Google Shape;176;p22"/>
          <p:cNvSpPr txBox="1"/>
          <p:nvPr>
            <p:ph idx="1" type="body"/>
          </p:nvPr>
        </p:nvSpPr>
        <p:spPr>
          <a:xfrm>
            <a:off x="311700" y="1485625"/>
            <a:ext cx="8520600" cy="79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</a:t>
            </a:r>
            <a:r>
              <a:rPr b="1" lang="en" u="sng"/>
              <a:t> progress:</a:t>
            </a:r>
            <a:endParaRPr b="1" sz="1200" u="sng">
              <a:solidFill>
                <a:srgbClr val="666666"/>
              </a:solidFill>
            </a:endParaRPr>
          </a:p>
        </p:txBody>
      </p:sp>
      <p:grpSp>
        <p:nvGrpSpPr>
          <p:cNvPr id="177" name="Google Shape;177;p22"/>
          <p:cNvGrpSpPr/>
          <p:nvPr/>
        </p:nvGrpSpPr>
        <p:grpSpPr>
          <a:xfrm>
            <a:off x="3560950" y="2068500"/>
            <a:ext cx="2622600" cy="2825950"/>
            <a:chOff x="5817675" y="2068500"/>
            <a:chExt cx="2622600" cy="2825950"/>
          </a:xfrm>
        </p:grpSpPr>
        <p:grpSp>
          <p:nvGrpSpPr>
            <p:cNvPr id="178" name="Google Shape;178;p22"/>
            <p:cNvGrpSpPr/>
            <p:nvPr/>
          </p:nvGrpSpPr>
          <p:grpSpPr>
            <a:xfrm>
              <a:off x="6232163" y="2838525"/>
              <a:ext cx="1978200" cy="2055925"/>
              <a:chOff x="4233713" y="2841250"/>
              <a:chExt cx="1978200" cy="2055925"/>
            </a:xfrm>
          </p:grpSpPr>
          <p:pic>
            <p:nvPicPr>
              <p:cNvPr id="179" name="Google Shape;179;p22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336845" y="2841250"/>
                <a:ext cx="1771924" cy="17857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0" name="Google Shape;180;p22"/>
              <p:cNvSpPr txBox="1"/>
              <p:nvPr/>
            </p:nvSpPr>
            <p:spPr>
              <a:xfrm>
                <a:off x="4233713" y="4558475"/>
                <a:ext cx="19782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000000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</a:rPr>
                  <a:t>From </a:t>
                </a:r>
                <a:r>
                  <a:rPr lang="en" sz="1000" u="sng">
                    <a:solidFill>
                      <a:srgbClr val="0097A7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Andrew Cudd</a:t>
                </a:r>
                <a:r>
                  <a:rPr lang="en" sz="1000">
                    <a:solidFill>
                      <a:srgbClr val="000000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</a:rPr>
                  <a:t> at NuFact</a:t>
                </a:r>
                <a:endParaRPr sz="1000"/>
              </a:p>
            </p:txBody>
          </p:sp>
        </p:grpSp>
        <p:sp>
          <p:nvSpPr>
            <p:cNvPr id="181" name="Google Shape;181;p22"/>
            <p:cNvSpPr txBox="1"/>
            <p:nvPr/>
          </p:nvSpPr>
          <p:spPr>
            <a:xfrm>
              <a:off x="5817675" y="2068500"/>
              <a:ext cx="2622600" cy="79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D1.2 </a:t>
              </a: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Deployment and operation of the LArPix readout concept in the 2x2 </a:t>
              </a: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demonstrator</a:t>
              </a: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 on the NuMI beam</a:t>
              </a:r>
              <a:endParaRPr b="1" sz="1200"/>
            </a:p>
          </p:txBody>
        </p:sp>
      </p:grpSp>
      <p:grpSp>
        <p:nvGrpSpPr>
          <p:cNvPr id="182" name="Google Shape;182;p22"/>
          <p:cNvGrpSpPr/>
          <p:nvPr/>
        </p:nvGrpSpPr>
        <p:grpSpPr>
          <a:xfrm>
            <a:off x="172650" y="2213050"/>
            <a:ext cx="2834700" cy="2169600"/>
            <a:chOff x="172650" y="2213050"/>
            <a:chExt cx="2834700" cy="2169600"/>
          </a:xfrm>
        </p:grpSpPr>
        <p:pic>
          <p:nvPicPr>
            <p:cNvPr id="183" name="Google Shape;183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42175" y="3085600"/>
              <a:ext cx="2765175" cy="129705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4" name="Google Shape;184;p22"/>
            <p:cNvGrpSpPr/>
            <p:nvPr/>
          </p:nvGrpSpPr>
          <p:grpSpPr>
            <a:xfrm>
              <a:off x="172650" y="2213050"/>
              <a:ext cx="2818800" cy="872550"/>
              <a:chOff x="172650" y="2213050"/>
              <a:chExt cx="2818800" cy="872550"/>
            </a:xfrm>
          </p:grpSpPr>
          <p:sp>
            <p:nvSpPr>
              <p:cNvPr id="185" name="Google Shape;185;p22"/>
              <p:cNvSpPr txBox="1"/>
              <p:nvPr/>
            </p:nvSpPr>
            <p:spPr>
              <a:xfrm>
                <a:off x="172650" y="2213050"/>
                <a:ext cx="2818800" cy="58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b="1" lang="en" sz="1200">
                    <a:highlight>
                      <a:schemeClr val="lt1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D1.1 </a:t>
                </a:r>
                <a:r>
                  <a:rPr b="1" lang="en" sz="1200">
                    <a:highlight>
                      <a:schemeClr val="lt1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First operation of a multi-channel Q-Pix prototype with COTS component</a:t>
                </a:r>
                <a:endParaRPr b="1" sz="1200"/>
              </a:p>
            </p:txBody>
          </p:sp>
          <p:sp>
            <p:nvSpPr>
              <p:cNvPr id="186" name="Google Shape;186;p22"/>
              <p:cNvSpPr txBox="1"/>
              <p:nvPr/>
            </p:nvSpPr>
            <p:spPr>
              <a:xfrm>
                <a:off x="471346" y="2716300"/>
                <a:ext cx="20019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" sz="1200">
                    <a:highlight>
                      <a:schemeClr val="lt1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 (</a:t>
                </a:r>
                <a:r>
                  <a:rPr lang="en" sz="1200" u="sng">
                    <a:solidFill>
                      <a:srgbClr val="0097A7"/>
                    </a:solidFill>
                    <a:highlight>
                      <a:schemeClr val="lt1"/>
                    </a:highlight>
                    <a:latin typeface="Calibri"/>
                    <a:ea typeface="Calibri"/>
                    <a:cs typeface="Calibri"/>
                    <a:sym typeface="Calibri"/>
                    <a:hlinkClick r:id="rId6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JINST 19 (2024) 06, P06007</a:t>
                </a:r>
                <a:r>
                  <a:rPr lang="en" sz="1200">
                    <a:highlight>
                      <a:schemeClr val="lt1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)</a:t>
                </a:r>
                <a:endParaRPr sz="1200"/>
              </a:p>
            </p:txBody>
          </p:sp>
        </p:grpSp>
      </p:grpSp>
      <p:grpSp>
        <p:nvGrpSpPr>
          <p:cNvPr id="187" name="Google Shape;187;p22"/>
          <p:cNvGrpSpPr/>
          <p:nvPr/>
        </p:nvGrpSpPr>
        <p:grpSpPr>
          <a:xfrm>
            <a:off x="6424450" y="2174700"/>
            <a:ext cx="2107800" cy="2281266"/>
            <a:chOff x="6424450" y="2283125"/>
            <a:chExt cx="2107800" cy="2281266"/>
          </a:xfrm>
        </p:grpSpPr>
        <p:grpSp>
          <p:nvGrpSpPr>
            <p:cNvPr id="188" name="Google Shape;188;p22"/>
            <p:cNvGrpSpPr/>
            <p:nvPr/>
          </p:nvGrpSpPr>
          <p:grpSpPr>
            <a:xfrm>
              <a:off x="6737150" y="3077225"/>
              <a:ext cx="1764125" cy="1487166"/>
              <a:chOff x="6737150" y="3399075"/>
              <a:chExt cx="1764125" cy="1487166"/>
            </a:xfrm>
          </p:grpSpPr>
          <p:pic>
            <p:nvPicPr>
              <p:cNvPr descr="Screenshot 2023-03-30 at 14.53.55.png" id="189" name="Google Shape;189;p22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6737150" y="3399075"/>
                <a:ext cx="1764125" cy="148716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0" name="Google Shape;190;p22"/>
              <p:cNvSpPr txBox="1"/>
              <p:nvPr/>
            </p:nvSpPr>
            <p:spPr>
              <a:xfrm>
                <a:off x="6992800" y="4489825"/>
                <a:ext cx="5193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b="1" lang="en" sz="900">
                    <a:solidFill>
                      <a:srgbClr val="000000"/>
                    </a:solidFill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SoLAr</a:t>
                </a:r>
                <a:endParaRPr b="1" sz="900"/>
              </a:p>
            </p:txBody>
          </p:sp>
        </p:grpSp>
        <p:sp>
          <p:nvSpPr>
            <p:cNvPr id="191" name="Google Shape;191;p22"/>
            <p:cNvSpPr txBox="1"/>
            <p:nvPr/>
          </p:nvSpPr>
          <p:spPr>
            <a:xfrm>
              <a:off x="6424450" y="2283125"/>
              <a:ext cx="2107800" cy="79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D1.3 </a:t>
              </a:r>
              <a:r>
                <a:rPr b="1" lang="en" sz="1200"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</a:rPr>
                <a:t>Data analysis from the first SoLAr prototype                   (</a:t>
              </a:r>
              <a:r>
                <a:rPr lang="en" sz="1200" u="sng">
                  <a:solidFill>
                    <a:srgbClr val="0097A7"/>
                  </a:solidFill>
                  <a:highlight>
                    <a:schemeClr val="lt1"/>
                  </a:highlight>
                  <a:latin typeface="Calibri"/>
                  <a:ea typeface="Calibri"/>
                  <a:cs typeface="Calibri"/>
                  <a:sym typeface="Calibri"/>
                  <a:hlinkClick r:id="rId8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accepted in JINST</a:t>
              </a:r>
              <a:r>
                <a:rPr b="1" lang="en" sz="1200"/>
                <a:t>)</a:t>
              </a:r>
              <a:endParaRPr b="1" sz="1200"/>
            </a:p>
          </p:txBody>
        </p:sp>
      </p:grpSp>
      <p:sp>
        <p:nvSpPr>
          <p:cNvPr id="192" name="Google Shape;192;p22"/>
          <p:cNvSpPr txBox="1"/>
          <p:nvPr/>
        </p:nvSpPr>
        <p:spPr>
          <a:xfrm>
            <a:off x="6274200" y="970625"/>
            <a:ext cx="2258100" cy="960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CH: Bern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ES: University of Granada</a:t>
            </a:r>
            <a:endParaRPr sz="9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IT: INFN BO, MIB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UK: Imperial, Manchester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US: SLAC, </a:t>
            </a: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MIT, UTA, Wellesley</a:t>
            </a:r>
            <a:endParaRPr sz="9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 Charge Readout: Progress</a:t>
            </a:r>
            <a:endParaRPr/>
          </a:p>
        </p:txBody>
      </p:sp>
      <p:sp>
        <p:nvSpPr>
          <p:cNvPr id="198" name="Google Shape;19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99" name="Google Shape;199;p23"/>
          <p:cNvGrpSpPr/>
          <p:nvPr/>
        </p:nvGrpSpPr>
        <p:grpSpPr>
          <a:xfrm>
            <a:off x="199200" y="907450"/>
            <a:ext cx="8520600" cy="3987000"/>
            <a:chOff x="351600" y="907450"/>
            <a:chExt cx="8520600" cy="3987000"/>
          </a:xfrm>
        </p:grpSpPr>
        <p:sp>
          <p:nvSpPr>
            <p:cNvPr id="200" name="Google Shape;200;p23"/>
            <p:cNvSpPr/>
            <p:nvPr/>
          </p:nvSpPr>
          <p:spPr>
            <a:xfrm>
              <a:off x="35160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38761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1" name="Google Shape;201;p23"/>
            <p:cNvSpPr txBox="1"/>
            <p:nvPr/>
          </p:nvSpPr>
          <p:spPr>
            <a:xfrm>
              <a:off x="2530200" y="923825"/>
              <a:ext cx="40836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WP1.2 Charge-to-light, EL &amp; Amplification </a:t>
              </a:r>
              <a:endParaRPr b="1" sz="16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(A. Deisting &amp; K. Mavrokoridris)</a:t>
              </a:r>
              <a:endParaRPr b="1" sz="10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02" name="Google Shape;202;p23"/>
          <p:cNvSpPr txBox="1"/>
          <p:nvPr>
            <p:ph idx="1" type="body"/>
          </p:nvPr>
        </p:nvSpPr>
        <p:spPr>
          <a:xfrm>
            <a:off x="387900" y="1790425"/>
            <a:ext cx="82341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90500" lvl="0" marL="17145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Consolidated the scientific programme to 3 Deliverables: camera and SiPM-based particle tracking,  novel devices for charge amplification in single- and dual-phase, large-scale demonstrators</a:t>
            </a:r>
            <a:endParaRPr sz="1200">
              <a:solidFill>
                <a:srgbClr val="666666"/>
              </a:solidFill>
            </a:endParaRPr>
          </a:p>
        </p:txBody>
      </p:sp>
      <p:graphicFrame>
        <p:nvGraphicFramePr>
          <p:cNvPr id="203" name="Google Shape;203;p23"/>
          <p:cNvGraphicFramePr/>
          <p:nvPr/>
        </p:nvGraphicFramePr>
        <p:xfrm>
          <a:off x="445450" y="2366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556375"/>
                <a:gridCol w="2536000"/>
                <a:gridCol w="4057450"/>
                <a:gridCol w="878250"/>
              </a:tblGrid>
              <a:tr h="444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288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for imaging light readout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Prototypes for light imaging of charge amplification with cameras and SiPMs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  <a:tr h="621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novel charge amplification devices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novel devices for charge amplification in single- and dual-phase detectors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  <a:tr h="710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D1.6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tests for amplification devices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tests in single- and dual-phase LAr and LXe detectors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 Charge Readout: Progress</a:t>
            </a:r>
            <a:endParaRPr/>
          </a:p>
        </p:txBody>
      </p:sp>
      <p:sp>
        <p:nvSpPr>
          <p:cNvPr id="209" name="Google Shape;20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0" name="Google Shape;210;p24"/>
          <p:cNvGrpSpPr/>
          <p:nvPr/>
        </p:nvGrpSpPr>
        <p:grpSpPr>
          <a:xfrm>
            <a:off x="199200" y="907450"/>
            <a:ext cx="8520600" cy="4149300"/>
            <a:chOff x="351600" y="907450"/>
            <a:chExt cx="8520600" cy="4149300"/>
          </a:xfrm>
        </p:grpSpPr>
        <p:sp>
          <p:nvSpPr>
            <p:cNvPr id="211" name="Google Shape;211;p24"/>
            <p:cNvSpPr/>
            <p:nvPr/>
          </p:nvSpPr>
          <p:spPr>
            <a:xfrm>
              <a:off x="351600" y="907450"/>
              <a:ext cx="8520600" cy="4149300"/>
            </a:xfrm>
            <a:prstGeom prst="rect">
              <a:avLst/>
            </a:prstGeom>
            <a:noFill/>
            <a:ln cap="flat" cmpd="sng" w="38100">
              <a:solidFill>
                <a:srgbClr val="38761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2" name="Google Shape;212;p24"/>
            <p:cNvSpPr txBox="1"/>
            <p:nvPr/>
          </p:nvSpPr>
          <p:spPr>
            <a:xfrm>
              <a:off x="2530200" y="923825"/>
              <a:ext cx="40836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WP1.2 Charge-to-light, EL &amp; Amplification </a:t>
              </a:r>
              <a:endParaRPr b="1" sz="16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(A. Deisting &amp; K. Mavrokoridris)</a:t>
              </a:r>
              <a:endParaRPr b="1" sz="10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13" name="Google Shape;213;p24"/>
          <p:cNvSpPr txBox="1"/>
          <p:nvPr>
            <p:ph idx="1" type="body"/>
          </p:nvPr>
        </p:nvSpPr>
        <p:spPr>
          <a:xfrm>
            <a:off x="311700" y="1451488"/>
            <a:ext cx="25518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 Progress:</a:t>
            </a:r>
            <a:endParaRPr b="1" sz="1200" u="sng">
              <a:solidFill>
                <a:srgbClr val="666666"/>
              </a:solidFill>
            </a:endParaRPr>
          </a:p>
        </p:txBody>
      </p:sp>
      <p:sp>
        <p:nvSpPr>
          <p:cNvPr id="214" name="Google Shape;214;p24"/>
          <p:cNvSpPr txBox="1"/>
          <p:nvPr/>
        </p:nvSpPr>
        <p:spPr>
          <a:xfrm>
            <a:off x="311700" y="1843650"/>
            <a:ext cx="4400700" cy="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D1.4 </a:t>
            </a: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Publications</a:t>
            </a: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 towards imaging light readouts</a:t>
            </a:r>
            <a:endParaRPr b="1" sz="1300">
              <a:solidFill>
                <a:srgbClr val="1F1F1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15" name="Google Shape;215;p24"/>
          <p:cNvGrpSpPr/>
          <p:nvPr/>
        </p:nvGrpSpPr>
        <p:grpSpPr>
          <a:xfrm>
            <a:off x="288988" y="2190813"/>
            <a:ext cx="3627863" cy="700600"/>
            <a:chOff x="288988" y="2190813"/>
            <a:chExt cx="3627863" cy="700600"/>
          </a:xfrm>
        </p:grpSpPr>
        <p:sp>
          <p:nvSpPr>
            <p:cNvPr id="216" name="Google Shape;216;p24"/>
            <p:cNvSpPr txBox="1"/>
            <p:nvPr/>
          </p:nvSpPr>
          <p:spPr>
            <a:xfrm>
              <a:off x="300350" y="2552713"/>
              <a:ext cx="3616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222222"/>
                  </a:solidFill>
                  <a:highlight>
                    <a:srgbClr val="FFFFFF"/>
                  </a:highlight>
                </a:rPr>
                <a:t>Contreras, T., et al., </a:t>
              </a:r>
              <a:r>
                <a:rPr i="1" lang="en" sz="1000" u="sng">
                  <a:solidFill>
                    <a:srgbClr val="0097A7"/>
                  </a:solidFill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J. High Energ. Phys.</a:t>
              </a:r>
              <a:r>
                <a:rPr lang="en" sz="1000" u="sng">
                  <a:solidFill>
                    <a:srgbClr val="0097A7"/>
                  </a:solidFill>
                  <a:highlight>
                    <a:srgbClr val="FFFFFF"/>
                  </a:highlight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r>
                <a:rPr b="1" lang="en" sz="1000" u="sng">
                  <a:solidFill>
                    <a:srgbClr val="0097A7"/>
                  </a:solidFill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2024</a:t>
              </a:r>
              <a:r>
                <a:rPr lang="en" sz="1000" u="sng">
                  <a:solidFill>
                    <a:srgbClr val="0097A7"/>
                  </a:solidFill>
                  <a:highlight>
                    <a:srgbClr val="FFFFFF"/>
                  </a:highlight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, 112 </a:t>
              </a:r>
              <a:endParaRPr sz="1000">
                <a:solidFill>
                  <a:srgbClr val="0097A7"/>
                </a:solidFill>
              </a:endParaRPr>
            </a:p>
          </p:txBody>
        </p:sp>
        <p:sp>
          <p:nvSpPr>
            <p:cNvPr id="217" name="Google Shape;217;p24"/>
            <p:cNvSpPr txBox="1"/>
            <p:nvPr/>
          </p:nvSpPr>
          <p:spPr>
            <a:xfrm>
              <a:off x="288988" y="2190813"/>
              <a:ext cx="30000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Demonstration of energy resolution with SiPMs imaging plane (NEXT-White)</a:t>
              </a:r>
              <a:endParaRPr/>
            </a:p>
          </p:txBody>
        </p:sp>
      </p:grpSp>
      <p:pic>
        <p:nvPicPr>
          <p:cNvPr id="218" name="Google Shape;218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33150" y="2825359"/>
            <a:ext cx="3294301" cy="1716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35498" y="2833701"/>
            <a:ext cx="1520049" cy="213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755550" y="4339450"/>
            <a:ext cx="2628584" cy="7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4"/>
          <p:cNvSpPr txBox="1"/>
          <p:nvPr/>
        </p:nvSpPr>
        <p:spPr>
          <a:xfrm>
            <a:off x="1712388" y="2985738"/>
            <a:ext cx="3000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ARIADNE, demonstration at scale of full 3D optical TPC: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new ARIADNE run finished in summer 2024: 3 TPX cameras installed, with the remaining ¼ of the detector dedicated to Darkside type SiPMs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p24"/>
          <p:cNvSpPr txBox="1"/>
          <p:nvPr/>
        </p:nvSpPr>
        <p:spPr>
          <a:xfrm>
            <a:off x="4915550" y="2470225"/>
            <a:ext cx="3529500" cy="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D1.5 New charge </a:t>
            </a: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amplification</a:t>
            </a:r>
            <a:r>
              <a:rPr b="1" lang="en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 structure</a:t>
            </a:r>
            <a:endParaRPr b="1" sz="1300">
              <a:solidFill>
                <a:srgbClr val="1F1F1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Google Shape;223;p24"/>
          <p:cNvSpPr txBox="1"/>
          <p:nvPr/>
        </p:nvSpPr>
        <p:spPr>
          <a:xfrm>
            <a:off x="5025726" y="4639725"/>
            <a:ext cx="329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Glass THGEMs (54cm x 54cm) for ARIADNE</a:t>
            </a:r>
            <a:endParaRPr/>
          </a:p>
        </p:txBody>
      </p:sp>
      <p:sp>
        <p:nvSpPr>
          <p:cNvPr id="224" name="Google Shape;224;p24"/>
          <p:cNvSpPr txBox="1"/>
          <p:nvPr/>
        </p:nvSpPr>
        <p:spPr>
          <a:xfrm>
            <a:off x="6274200" y="983650"/>
            <a:ext cx="2307300" cy="1597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AU: Griffith, James Cook 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BR: University of São Paulo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DE: Mainz, Freiburg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FR: LPNHE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IL: Tel Aviv University 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NL: Nikhef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PT: LIP Coimbra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UK: Liverpool, Manchester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US: UC Riverside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 Light Readout: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31" name="Google Shape;231;p25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232" name="Google Shape;232;p25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98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33" name="Google Shape;233;p25"/>
            <p:cNvSpPr txBox="1"/>
            <p:nvPr/>
          </p:nvSpPr>
          <p:spPr>
            <a:xfrm>
              <a:off x="2091600" y="923825"/>
              <a:ext cx="49608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980000"/>
                  </a:solidFill>
                  <a:latin typeface="Open Sans"/>
                  <a:ea typeface="Open Sans"/>
                  <a:cs typeface="Open Sans"/>
                  <a:sym typeface="Open Sans"/>
                </a:rPr>
                <a:t>WP2.1 Increase sensor quantum efficiency</a:t>
              </a:r>
              <a:endParaRPr b="1" sz="160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980000"/>
                  </a:solidFill>
                  <a:latin typeface="Open Sans"/>
                  <a:ea typeface="Open Sans"/>
                  <a:cs typeface="Open Sans"/>
                  <a:sym typeface="Open Sans"/>
                </a:rPr>
                <a:t>(P. Agnes &amp; M. Garcia Peris)</a:t>
              </a:r>
              <a:endParaRPr b="1" sz="100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34" name="Google Shape;234;p25"/>
          <p:cNvSpPr txBox="1"/>
          <p:nvPr>
            <p:ph idx="1" type="body"/>
          </p:nvPr>
        </p:nvSpPr>
        <p:spPr>
          <a:xfrm>
            <a:off x="352575" y="1655825"/>
            <a:ext cx="82434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6850" lvl="0" marL="17145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Consolidated the scientific programme to 3 Deliverables: effort targeted at efficiency in the VUV and at cryogenic temperatures, complementarity with WP1 of DRD4</a:t>
            </a:r>
            <a:endParaRPr sz="1300">
              <a:solidFill>
                <a:srgbClr val="666666"/>
              </a:solidFill>
            </a:endParaRPr>
          </a:p>
        </p:txBody>
      </p:sp>
      <p:graphicFrame>
        <p:nvGraphicFramePr>
          <p:cNvPr id="235" name="Google Shape;235;p25"/>
          <p:cNvGraphicFramePr/>
          <p:nvPr/>
        </p:nvGraphicFramePr>
        <p:xfrm>
          <a:off x="352575" y="2251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D2.1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Sensor development for VUV sensitivity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and </a:t>
                      </a: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</a:t>
                      </a: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organic photosensors, coatings and passivation methods and of SPAD geometry for VUV detection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SPAD arrays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Prototypes and characterization of new SPAD arrays for 3D-intergrated FSI and BSI, analog BSI and monolitich arrays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43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VUV-optimized sensor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the performance of new VUV-optimised sensors in term of PDE, noise and application to rare-event seraches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 Light Readout: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42" name="Google Shape;242;p26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243" name="Google Shape;243;p26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98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4" name="Google Shape;244;p26"/>
            <p:cNvSpPr txBox="1"/>
            <p:nvPr/>
          </p:nvSpPr>
          <p:spPr>
            <a:xfrm>
              <a:off x="2091600" y="923825"/>
              <a:ext cx="4960800" cy="602400"/>
            </a:xfrm>
            <a:prstGeom prst="rect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980000"/>
                  </a:solidFill>
                  <a:latin typeface="Open Sans"/>
                  <a:ea typeface="Open Sans"/>
                  <a:cs typeface="Open Sans"/>
                  <a:sym typeface="Open Sans"/>
                </a:rPr>
                <a:t>WP2.1 Increase sensor quantum efficiency</a:t>
              </a:r>
              <a:endParaRPr b="1" sz="160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980000"/>
                  </a:solidFill>
                  <a:latin typeface="Open Sans"/>
                  <a:ea typeface="Open Sans"/>
                  <a:cs typeface="Open Sans"/>
                  <a:sym typeface="Open Sans"/>
                </a:rPr>
                <a:t>(P. Agnes &amp; M. Garcia Peris)</a:t>
              </a:r>
              <a:endParaRPr b="1" sz="1000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45" name="Google Shape;245;p26"/>
          <p:cNvSpPr txBox="1"/>
          <p:nvPr>
            <p:ph idx="1" type="body"/>
          </p:nvPr>
        </p:nvSpPr>
        <p:spPr>
          <a:xfrm>
            <a:off x="227100" y="1456862"/>
            <a:ext cx="8520600" cy="4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</a:t>
            </a:r>
            <a:r>
              <a:rPr b="1" lang="en" u="sng"/>
              <a:t> Progress:</a:t>
            </a:r>
            <a:endParaRPr b="1" sz="1200" u="sng">
              <a:solidFill>
                <a:srgbClr val="666666"/>
              </a:solidFill>
            </a:endParaRPr>
          </a:p>
        </p:txBody>
      </p:sp>
      <p:grpSp>
        <p:nvGrpSpPr>
          <p:cNvPr id="246" name="Google Shape;246;p26"/>
          <p:cNvGrpSpPr/>
          <p:nvPr/>
        </p:nvGrpSpPr>
        <p:grpSpPr>
          <a:xfrm>
            <a:off x="311700" y="2024750"/>
            <a:ext cx="2475600" cy="2801050"/>
            <a:chOff x="311700" y="2177150"/>
            <a:chExt cx="2475600" cy="2801050"/>
          </a:xfrm>
        </p:grpSpPr>
        <p:sp>
          <p:nvSpPr>
            <p:cNvPr id="247" name="Google Shape;247;p26"/>
            <p:cNvSpPr txBox="1"/>
            <p:nvPr/>
          </p:nvSpPr>
          <p:spPr>
            <a:xfrm>
              <a:off x="311700" y="2484600"/>
              <a:ext cx="2475600" cy="24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133350" lvl="0" marL="5715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AutoNum type="arabicPeriod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Funding secured to acquire and test large area organic semiconductors. 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133350" lvl="0" marL="5715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AutoNum type="arabicPeriod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Funding available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Open University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 for VUV optimised coating technologies for CMOS detectors.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133350" lvl="0" marL="5715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AutoNum type="arabicPeriod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Funding proposal submitted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STFC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 to test graphene coating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Oxford, Manchester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 on existing SiPM devices.</a:t>
              </a:r>
              <a:endParaRPr sz="1200"/>
            </a:p>
          </p:txBody>
        </p:sp>
        <p:sp>
          <p:nvSpPr>
            <p:cNvPr id="248" name="Google Shape;248;p26"/>
            <p:cNvSpPr txBox="1"/>
            <p:nvPr/>
          </p:nvSpPr>
          <p:spPr>
            <a:xfrm>
              <a:off x="525450" y="2177150"/>
              <a:ext cx="20481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solidFill>
                    <a:srgbClr val="1F1F1F"/>
                  </a:solidFill>
                  <a:latin typeface="Open Sans"/>
                  <a:ea typeface="Open Sans"/>
                  <a:cs typeface="Open Sans"/>
                  <a:sym typeface="Open Sans"/>
                </a:rPr>
                <a:t>D2.1 Funding updates</a:t>
              </a:r>
              <a:endParaRPr b="1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249" name="Google Shape;249;p26"/>
          <p:cNvGrpSpPr/>
          <p:nvPr/>
        </p:nvGrpSpPr>
        <p:grpSpPr>
          <a:xfrm>
            <a:off x="5615794" y="1824475"/>
            <a:ext cx="3161406" cy="3094425"/>
            <a:chOff x="5311025" y="1824475"/>
            <a:chExt cx="3322200" cy="3094425"/>
          </a:xfrm>
        </p:grpSpPr>
        <p:sp>
          <p:nvSpPr>
            <p:cNvPr id="250" name="Google Shape;250;p26"/>
            <p:cNvSpPr txBox="1"/>
            <p:nvPr/>
          </p:nvSpPr>
          <p:spPr>
            <a:xfrm>
              <a:off x="5311025" y="2069800"/>
              <a:ext cx="3322200" cy="284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rmAutofit lnSpcReduction="10000"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- </a:t>
              </a:r>
              <a:r>
                <a:rPr lang="en" sz="12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Detailed characterization setups for detection efficiency. </a:t>
              </a:r>
              <a:endParaRPr sz="12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63500" lvl="0" marL="22860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95D46"/>
                </a:buClr>
                <a:buSzPts val="1000"/>
                <a:buFont typeface="Open Sans"/>
                <a:buChar char="➔"/>
              </a:pPr>
              <a:r>
                <a:rPr lang="en" sz="10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Setup assembly ongoing at </a:t>
              </a:r>
              <a:r>
                <a:rPr lang="en" sz="10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INFN-Naples </a:t>
              </a:r>
              <a:r>
                <a:rPr lang="en" sz="10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and </a:t>
              </a:r>
              <a:r>
                <a:rPr lang="en" sz="10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INFN-LNGS, CIEMAT</a:t>
              </a:r>
              <a:r>
                <a:rPr lang="en" sz="10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. </a:t>
              </a:r>
              <a:endParaRPr sz="10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63500" lvl="0" marL="22860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95D46"/>
                </a:buClr>
                <a:buSzPts val="1000"/>
                <a:buFont typeface="Open Sans"/>
                <a:buChar char="➔"/>
              </a:pPr>
              <a:r>
                <a:rPr lang="en" sz="10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Setup operational at TRIUMF </a:t>
              </a:r>
              <a:endParaRPr sz="10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76200" lvl="0" marL="0" rtl="0" algn="l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695D46"/>
                </a:buClr>
                <a:buSzPts val="1200"/>
                <a:buFont typeface="Open Sans"/>
                <a:buChar char="-"/>
              </a:pPr>
              <a:r>
                <a:rPr lang="en" sz="12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Operation in LAr and LXe for noise rates of single photon detection.</a:t>
              </a:r>
              <a:endParaRPr sz="12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64223" lvl="0" marL="22860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95D46"/>
                </a:buClr>
                <a:buSzPts val="1011"/>
                <a:buFont typeface="Open Sans"/>
                <a:buChar char="➔"/>
              </a:pPr>
              <a:r>
                <a:rPr lang="en" sz="1011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Setup operational at </a:t>
              </a:r>
              <a:r>
                <a:rPr lang="en" sz="1011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INFN-Ferrara </a:t>
              </a:r>
              <a:r>
                <a:rPr lang="en" sz="1011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and </a:t>
              </a:r>
              <a:r>
                <a:rPr lang="en" sz="1011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TRIUMF</a:t>
              </a:r>
              <a:r>
                <a:rPr lang="en" sz="1011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sz="1011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64223" lvl="0" marL="22860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95D46"/>
                </a:buClr>
                <a:buSzPts val="1011"/>
                <a:buFont typeface="Open Sans"/>
                <a:buChar char="➔"/>
              </a:pPr>
              <a:r>
                <a:rPr lang="en" sz="1011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Funding allocated at </a:t>
              </a:r>
              <a:r>
                <a:rPr lang="en" sz="1011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INFN-LNGS/GSSI</a:t>
              </a:r>
              <a:r>
                <a:rPr lang="en" sz="1011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sz="1011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l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-</a:t>
              </a:r>
              <a:r>
                <a:rPr lang="en" sz="1200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Operation for rare-event search experiments. </a:t>
              </a:r>
              <a:endParaRPr sz="12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65343" lvl="0" marL="22860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95D46"/>
                </a:buClr>
                <a:buSzPts val="1029"/>
                <a:buFont typeface="Open Sans"/>
                <a:buChar char="➔"/>
              </a:pPr>
              <a:r>
                <a:rPr lang="en" sz="1029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Funding available at </a:t>
              </a:r>
              <a:r>
                <a:rPr lang="en" sz="1029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UC Riverside</a:t>
              </a:r>
              <a:r>
                <a:rPr lang="en" sz="1029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and </a:t>
              </a:r>
              <a:r>
                <a:rPr lang="en" sz="1029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University of Tel Aviv</a:t>
              </a:r>
              <a:r>
                <a:rPr lang="en" sz="1029">
                  <a:solidFill>
                    <a:srgbClr val="695D46"/>
                  </a:solidFill>
                  <a:latin typeface="Open Sans"/>
                  <a:ea typeface="Open Sans"/>
                  <a:cs typeface="Open Sans"/>
                  <a:sym typeface="Open Sans"/>
                </a:rPr>
                <a:t> for small scale TPCs </a:t>
              </a:r>
              <a:endParaRPr sz="1029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1" name="Google Shape;251;p26"/>
            <p:cNvSpPr txBox="1"/>
            <p:nvPr/>
          </p:nvSpPr>
          <p:spPr>
            <a:xfrm>
              <a:off x="5582838" y="1824475"/>
              <a:ext cx="29649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solidFill>
                    <a:srgbClr val="1F1F1F"/>
                  </a:solidFill>
                  <a:latin typeface="Open Sans"/>
                  <a:ea typeface="Open Sans"/>
                  <a:cs typeface="Open Sans"/>
                  <a:sym typeface="Open Sans"/>
                </a:rPr>
                <a:t>D2.3 Facility networks updates</a:t>
              </a:r>
              <a:endParaRPr b="1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252" name="Google Shape;252;p26"/>
          <p:cNvGrpSpPr/>
          <p:nvPr/>
        </p:nvGrpSpPr>
        <p:grpSpPr>
          <a:xfrm>
            <a:off x="2711100" y="1456850"/>
            <a:ext cx="2925300" cy="3437600"/>
            <a:chOff x="2711100" y="1456850"/>
            <a:chExt cx="2925300" cy="3437600"/>
          </a:xfrm>
        </p:grpSpPr>
        <p:sp>
          <p:nvSpPr>
            <p:cNvPr id="253" name="Google Shape;253;p26"/>
            <p:cNvSpPr txBox="1"/>
            <p:nvPr/>
          </p:nvSpPr>
          <p:spPr>
            <a:xfrm>
              <a:off x="2711100" y="1699450"/>
              <a:ext cx="2925300" cy="319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Char char="-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 3D integrated FSI-SPAD arrays </a:t>
              </a:r>
              <a:r>
                <a:rPr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(Sherbrooke+</a:t>
              </a:r>
              <a:r>
                <a:rPr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Teledyne-DALSA</a:t>
              </a:r>
              <a:r>
                <a:rPr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: First prototypes late 2024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Char char="-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 Funding secured for 3D integrated BSI-SPAD arrays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Heidelberg-TRIUMF-Fraunhofer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Char char="-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 BSI-SPAD arrays</a:t>
              </a:r>
              <a:r>
                <a:rPr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 (Bo-SLAC-FBK)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: 2  engineering runs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 IBIS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 1 planned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INFN IBIS_NEXT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). Funding available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dk2"/>
                </a:buClr>
                <a:buSzPts val="1200"/>
                <a:buFont typeface="Open Sans"/>
                <a:buChar char="-"/>
              </a:pP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 Funding secured for a production run of monolithic CMOS-SPAD arrays (</a:t>
              </a:r>
              <a:r>
                <a:rPr lang="en" sz="1200">
                  <a:solidFill>
                    <a:schemeClr val="accent5"/>
                  </a:solidFill>
                  <a:latin typeface="Open Sans"/>
                  <a:ea typeface="Open Sans"/>
                  <a:cs typeface="Open Sans"/>
                  <a:sym typeface="Open Sans"/>
                </a:rPr>
                <a:t>Fermilab-GlobalFoundries</a:t>
              </a:r>
              <a:r>
                <a:rPr lang="en" sz="12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). First delivery expected in March 2025. </a:t>
              </a:r>
              <a:endParaRPr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4" name="Google Shape;254;p26"/>
            <p:cNvSpPr txBox="1"/>
            <p:nvPr/>
          </p:nvSpPr>
          <p:spPr>
            <a:xfrm>
              <a:off x="2711100" y="1456850"/>
              <a:ext cx="27522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solidFill>
                    <a:srgbClr val="1F1F1F"/>
                  </a:solidFill>
                  <a:latin typeface="Open Sans"/>
                  <a:ea typeface="Open Sans"/>
                  <a:cs typeface="Open Sans"/>
                  <a:sym typeface="Open Sans"/>
                </a:rPr>
                <a:t>D2.2 Arrays &amp; funding updates</a:t>
              </a:r>
              <a:endParaRPr b="1" sz="13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255" name="Google Shape;255;p26"/>
          <p:cNvCxnSpPr/>
          <p:nvPr/>
        </p:nvCxnSpPr>
        <p:spPr>
          <a:xfrm rot="10800000">
            <a:off x="2711100" y="1660800"/>
            <a:ext cx="19200" cy="3165000"/>
          </a:xfrm>
          <a:prstGeom prst="straightConnector1">
            <a:avLst/>
          </a:prstGeom>
          <a:noFill/>
          <a:ln cap="flat" cmpd="sng" w="28575">
            <a:solidFill>
              <a:srgbClr val="54545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6"/>
          <p:cNvCxnSpPr/>
          <p:nvPr/>
        </p:nvCxnSpPr>
        <p:spPr>
          <a:xfrm rot="10800000">
            <a:off x="5539600" y="1729450"/>
            <a:ext cx="19200" cy="3165000"/>
          </a:xfrm>
          <a:prstGeom prst="straightConnector1">
            <a:avLst/>
          </a:prstGeom>
          <a:noFill/>
          <a:ln cap="flat" cmpd="sng" w="28575">
            <a:solidFill>
              <a:srgbClr val="54545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 Light Readout: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63" name="Google Shape;263;p27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264" name="Google Shape;264;p27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674E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5" name="Google Shape;265;p27"/>
            <p:cNvSpPr txBox="1"/>
            <p:nvPr/>
          </p:nvSpPr>
          <p:spPr>
            <a:xfrm>
              <a:off x="2091600" y="923825"/>
              <a:ext cx="49608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rPr>
                <a:t>WP2.2 Higher efficiency WLS and collection</a:t>
              </a:r>
              <a:endParaRPr b="1" sz="1600">
                <a:solidFill>
                  <a:srgbClr val="674EA7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rPr>
                <a:t>(M. Kuzniak &amp; J. Martin-Albo)</a:t>
              </a:r>
              <a:endParaRPr b="1" sz="1000">
                <a:solidFill>
                  <a:srgbClr val="674EA7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66" name="Google Shape;266;p27"/>
          <p:cNvSpPr txBox="1"/>
          <p:nvPr>
            <p:ph idx="1" type="body"/>
          </p:nvPr>
        </p:nvSpPr>
        <p:spPr>
          <a:xfrm>
            <a:off x="387900" y="1790425"/>
            <a:ext cx="8520600" cy="53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-202882" lvl="0" marL="171450" rtl="0" algn="l">
              <a:spcBef>
                <a:spcPts val="0"/>
              </a:spcBef>
              <a:spcAft>
                <a:spcPts val="0"/>
              </a:spcAft>
              <a:buSzPct val="150000"/>
              <a:buChar char="●"/>
            </a:pPr>
            <a:r>
              <a:rPr lang="en"/>
              <a:t>Consolidated the scientific programme to 2 Deliverables: WLS and light collection optimization</a:t>
            </a:r>
            <a:endParaRPr sz="1200">
              <a:solidFill>
                <a:srgbClr val="666666"/>
              </a:solidFill>
            </a:endParaRPr>
          </a:p>
        </p:txBody>
      </p:sp>
      <p:graphicFrame>
        <p:nvGraphicFramePr>
          <p:cNvPr id="267" name="Google Shape;267;p27"/>
          <p:cNvGraphicFramePr/>
          <p:nvPr/>
        </p:nvGraphicFramePr>
        <p:xfrm>
          <a:off x="352575" y="251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optimised WLS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optimised WLS (VUV to visible) and evaporation systems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on light collection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on VUV light collection in noble elements and light readout for liquid scintillators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8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 Light Readout: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74" name="Google Shape;274;p28"/>
          <p:cNvGrpSpPr/>
          <p:nvPr/>
        </p:nvGrpSpPr>
        <p:grpSpPr>
          <a:xfrm>
            <a:off x="172650" y="907450"/>
            <a:ext cx="8520600" cy="4073700"/>
            <a:chOff x="172650" y="907450"/>
            <a:chExt cx="8520600" cy="4073700"/>
          </a:xfrm>
        </p:grpSpPr>
        <p:sp>
          <p:nvSpPr>
            <p:cNvPr id="275" name="Google Shape;275;p28"/>
            <p:cNvSpPr/>
            <p:nvPr/>
          </p:nvSpPr>
          <p:spPr>
            <a:xfrm>
              <a:off x="172650" y="907450"/>
              <a:ext cx="8520600" cy="4073700"/>
            </a:xfrm>
            <a:prstGeom prst="rect">
              <a:avLst/>
            </a:prstGeom>
            <a:noFill/>
            <a:ln cap="flat" cmpd="sng" w="38100">
              <a:solidFill>
                <a:srgbClr val="674E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6" name="Google Shape;276;p28"/>
            <p:cNvSpPr txBox="1"/>
            <p:nvPr/>
          </p:nvSpPr>
          <p:spPr>
            <a:xfrm>
              <a:off x="2091600" y="923825"/>
              <a:ext cx="49608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rPr>
                <a:t>WP2.2 Higher efficiency WLS and collection</a:t>
              </a:r>
              <a:endParaRPr b="1" sz="1600">
                <a:solidFill>
                  <a:srgbClr val="674EA7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rPr>
                <a:t>(M. Kuzniak &amp; J. Martin-Albo)</a:t>
              </a:r>
              <a:endParaRPr b="1" sz="1000">
                <a:solidFill>
                  <a:srgbClr val="674EA7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77" name="Google Shape;277;p28"/>
          <p:cNvSpPr txBox="1"/>
          <p:nvPr>
            <p:ph idx="1" type="body"/>
          </p:nvPr>
        </p:nvSpPr>
        <p:spPr>
          <a:xfrm>
            <a:off x="172650" y="1061100"/>
            <a:ext cx="2565300" cy="5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 Progress:</a:t>
            </a:r>
            <a:endParaRPr b="1" sz="1200" u="sng">
              <a:solidFill>
                <a:srgbClr val="666666"/>
              </a:solidFill>
            </a:endParaRPr>
          </a:p>
        </p:txBody>
      </p:sp>
      <p:grpSp>
        <p:nvGrpSpPr>
          <p:cNvPr id="278" name="Google Shape;278;p28"/>
          <p:cNvGrpSpPr/>
          <p:nvPr/>
        </p:nvGrpSpPr>
        <p:grpSpPr>
          <a:xfrm>
            <a:off x="96450" y="1454000"/>
            <a:ext cx="3663300" cy="3440449"/>
            <a:chOff x="96450" y="1454000"/>
            <a:chExt cx="3663300" cy="3440449"/>
          </a:xfrm>
        </p:grpSpPr>
        <p:grpSp>
          <p:nvGrpSpPr>
            <p:cNvPr id="279" name="Google Shape;279;p28"/>
            <p:cNvGrpSpPr/>
            <p:nvPr/>
          </p:nvGrpSpPr>
          <p:grpSpPr>
            <a:xfrm>
              <a:off x="96450" y="1454000"/>
              <a:ext cx="3663300" cy="3209250"/>
              <a:chOff x="96450" y="2063600"/>
              <a:chExt cx="3663300" cy="3209250"/>
            </a:xfrm>
          </p:grpSpPr>
          <p:sp>
            <p:nvSpPr>
              <p:cNvPr id="280" name="Google Shape;280;p28"/>
              <p:cNvSpPr txBox="1"/>
              <p:nvPr/>
            </p:nvSpPr>
            <p:spPr>
              <a:xfrm>
                <a:off x="96450" y="2397350"/>
                <a:ext cx="3663300" cy="287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000">
                  <a:solidFill>
                    <a:srgbClr val="1F1F1F"/>
                  </a:solidFill>
                </a:endParaRPr>
              </a:p>
              <a:p>
                <a:pPr indent="-177800" lvl="0" marL="342900" rtl="0" algn="l">
                  <a:lnSpc>
                    <a:spcPct val="115000"/>
                  </a:lnSpc>
                  <a:spcBef>
                    <a:spcPts val="1200"/>
                  </a:spcBef>
                  <a:spcAft>
                    <a:spcPts val="0"/>
                  </a:spcAft>
                  <a:buClr>
                    <a:srgbClr val="595959"/>
                  </a:buClr>
                  <a:buSzPts val="1000"/>
                  <a:buChar char="➢"/>
                </a:pPr>
                <a:r>
                  <a:rPr lang="en" sz="1200">
                    <a:solidFill>
                      <a:srgbClr val="595959"/>
                    </a:solidFill>
                  </a:rPr>
                  <a:t>Optimal reflector/WLS combination previously selected with bench top measurements </a:t>
                </a:r>
                <a:r>
                  <a:rPr lang="en" sz="1000">
                    <a:solidFill>
                      <a:srgbClr val="595959"/>
                    </a:solidFill>
                  </a:rPr>
                  <a:t>(</a:t>
                </a:r>
                <a:r>
                  <a:rPr lang="en" sz="1000" u="sng">
                    <a:solidFill>
                      <a:srgbClr val="0097A7"/>
                    </a:solidFill>
                    <a:hlinkClick r:id="rId3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Goldbrunner et al., LIDINE 2023</a:t>
                </a:r>
                <a:r>
                  <a:rPr lang="en" sz="1000">
                    <a:solidFill>
                      <a:srgbClr val="595959"/>
                    </a:solidFill>
                  </a:rPr>
                  <a:t>)</a:t>
                </a:r>
                <a:endParaRPr sz="1000">
                  <a:solidFill>
                    <a:srgbClr val="595959"/>
                  </a:solidFill>
                </a:endParaRPr>
              </a:p>
              <a:p>
                <a:pPr indent="-177800" lvl="0" marL="3429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95959"/>
                  </a:buClr>
                  <a:buSzPts val="1000"/>
                  <a:buChar char="➢"/>
                </a:pPr>
                <a:r>
                  <a:rPr b="1" lang="en" sz="1200">
                    <a:solidFill>
                      <a:srgbClr val="595959"/>
                    </a:solidFill>
                  </a:rPr>
                  <a:t>4 m</a:t>
                </a:r>
                <a:r>
                  <a:rPr b="1" baseline="30000" lang="en" sz="1300">
                    <a:solidFill>
                      <a:srgbClr val="595959"/>
                    </a:solidFill>
                  </a:rPr>
                  <a:t>2</a:t>
                </a:r>
                <a:r>
                  <a:rPr b="1" lang="en" sz="1200">
                    <a:solidFill>
                      <a:srgbClr val="595959"/>
                    </a:solidFill>
                  </a:rPr>
                  <a:t> of commercial industry grade PEN + ESR tested over 2 weeks in a 2 tonne LAr dewar</a:t>
                </a:r>
                <a:endParaRPr sz="1200">
                  <a:solidFill>
                    <a:srgbClr val="595959"/>
                  </a:solidFill>
                </a:endParaRPr>
              </a:p>
              <a:p>
                <a:pPr indent="-190500" lvl="0" marL="3429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95959"/>
                  </a:buClr>
                  <a:buSzPts val="1200"/>
                  <a:buChar char="➢"/>
                </a:pPr>
                <a:r>
                  <a:rPr lang="en" sz="1200">
                    <a:solidFill>
                      <a:srgbClr val="595959"/>
                    </a:solidFill>
                  </a:rPr>
                  <a:t>LY consistent with expectation, with no evidence for </a:t>
                </a:r>
                <a:r>
                  <a:rPr lang="en" sz="1200">
                    <a:solidFill>
                      <a:srgbClr val="595959"/>
                    </a:solidFill>
                  </a:rPr>
                  <a:t>degradation</a:t>
                </a:r>
                <a:r>
                  <a:rPr lang="en" sz="1200">
                    <a:solidFill>
                      <a:srgbClr val="595959"/>
                    </a:solidFill>
                  </a:rPr>
                  <a:t> </a:t>
                </a:r>
                <a:r>
                  <a:rPr lang="en" sz="1000">
                    <a:solidFill>
                      <a:srgbClr val="595959"/>
                    </a:solidFill>
                  </a:rPr>
                  <a:t>(</a:t>
                </a:r>
                <a:r>
                  <a:rPr lang="en" sz="1000" u="sng">
                    <a:solidFill>
                      <a:srgbClr val="0097A7"/>
                    </a:solidFill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V. Gupta et al., LIDINE 2024</a:t>
                </a:r>
                <a:r>
                  <a:rPr lang="en" sz="1000">
                    <a:solidFill>
                      <a:srgbClr val="595959"/>
                    </a:solidFill>
                  </a:rPr>
                  <a:t>)</a:t>
                </a:r>
                <a:endParaRPr sz="1000">
                  <a:solidFill>
                    <a:srgbClr val="595959"/>
                  </a:solidFill>
                </a:endParaRPr>
              </a:p>
            </p:txBody>
          </p:sp>
          <p:sp>
            <p:nvSpPr>
              <p:cNvPr id="281" name="Google Shape;281;p28"/>
              <p:cNvSpPr txBox="1"/>
              <p:nvPr/>
            </p:nvSpPr>
            <p:spPr>
              <a:xfrm>
                <a:off x="311250" y="2063600"/>
                <a:ext cx="3233700" cy="76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b="1" lang="en" sz="1200">
                    <a:solidFill>
                      <a:srgbClr val="1F1F1F"/>
                    </a:solidFill>
                  </a:rPr>
                  <a:t>D2.4: Finalized analysis of a large-scale PEN WLS test at CERN </a:t>
                </a:r>
                <a:r>
                  <a:rPr b="1" lang="en" sz="1000">
                    <a:solidFill>
                      <a:srgbClr val="1F1F1F"/>
                    </a:solidFill>
                  </a:rPr>
                  <a:t>(in collaboration with the Neutrino Platform) </a:t>
                </a:r>
                <a:endParaRPr/>
              </a:p>
            </p:txBody>
          </p:sp>
        </p:grpSp>
        <p:pic>
          <p:nvPicPr>
            <p:cNvPr id="282" name="Google Shape;282;p28"/>
            <p:cNvPicPr preferRelativeResize="0"/>
            <p:nvPr/>
          </p:nvPicPr>
          <p:blipFill rotWithShape="1">
            <a:blip r:embed="rId5">
              <a:alphaModFix/>
            </a:blip>
            <a:srcRect b="25849" l="43864" r="0" t="0"/>
            <a:stretch/>
          </p:blipFill>
          <p:spPr>
            <a:xfrm>
              <a:off x="2095848" y="3834350"/>
              <a:ext cx="1508083" cy="10600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3" name="Google Shape;283;p28"/>
          <p:cNvGrpSpPr/>
          <p:nvPr/>
        </p:nvGrpSpPr>
        <p:grpSpPr>
          <a:xfrm>
            <a:off x="3683550" y="1474750"/>
            <a:ext cx="2831475" cy="3269700"/>
            <a:chOff x="3531150" y="1627150"/>
            <a:chExt cx="2831475" cy="3269700"/>
          </a:xfrm>
        </p:grpSpPr>
        <p:sp>
          <p:nvSpPr>
            <p:cNvPr id="284" name="Google Shape;284;p28"/>
            <p:cNvSpPr txBox="1"/>
            <p:nvPr/>
          </p:nvSpPr>
          <p:spPr>
            <a:xfrm>
              <a:off x="3651825" y="1819150"/>
              <a:ext cx="2710800" cy="307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Ongoing efforts on optimized PEN synthesis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Custom synthesised PEN already as good or better than commercially available PEN, but still less efficient than TPB</a:t>
              </a:r>
              <a:endParaRPr sz="1000">
                <a:solidFill>
                  <a:srgbClr val="595959"/>
                </a:solidFill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Complementary WLS characterization/qualification facilities: 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Setup for cryogenic WLS characterization operational at Astrocent </a:t>
              </a:r>
              <a:r>
                <a:rPr lang="en" sz="900">
                  <a:solidFill>
                    <a:srgbClr val="595959"/>
                  </a:solidFill>
                </a:rPr>
                <a:t>(</a:t>
              </a:r>
              <a:r>
                <a:rPr lang="en" sz="900" u="sng">
                  <a:solidFill>
                    <a:srgbClr val="0097A7"/>
                  </a:solidFill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Choudhary et al., LIDINE 2024</a:t>
              </a:r>
              <a:r>
                <a:rPr lang="en" sz="900">
                  <a:solidFill>
                    <a:srgbClr val="595959"/>
                  </a:solidFill>
                </a:rPr>
                <a:t>)</a:t>
              </a:r>
              <a:endParaRPr sz="900">
                <a:solidFill>
                  <a:srgbClr val="595959"/>
                </a:solidFill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In parallel, new promising polymeric materials under investigation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PVN:</a:t>
              </a:r>
              <a:r>
                <a:rPr lang="en" sz="900">
                  <a:solidFill>
                    <a:srgbClr val="595959"/>
                  </a:solidFill>
                </a:rPr>
                <a:t>(</a:t>
              </a:r>
              <a:r>
                <a:rPr lang="en" sz="900" u="sng">
                  <a:solidFill>
                    <a:srgbClr val="0097A7"/>
                  </a:solidFill>
                  <a:hlinkClick r:id="rId7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Kuźniak et al., LIDINE 2024</a:t>
              </a:r>
              <a:r>
                <a:rPr lang="en" sz="900">
                  <a:solidFill>
                    <a:srgbClr val="595959"/>
                  </a:solidFill>
                </a:rPr>
                <a:t>)</a:t>
              </a:r>
              <a:endParaRPr sz="900">
                <a:solidFill>
                  <a:srgbClr val="595959"/>
                </a:solidFill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Strong interest in all the above from the DUNE community</a:t>
              </a:r>
              <a:endParaRPr sz="1200">
                <a:solidFill>
                  <a:srgbClr val="595959"/>
                </a:solidFill>
              </a:endParaRPr>
            </a:p>
          </p:txBody>
        </p:sp>
        <p:sp>
          <p:nvSpPr>
            <p:cNvPr id="285" name="Google Shape;285;p28"/>
            <p:cNvSpPr txBox="1"/>
            <p:nvPr/>
          </p:nvSpPr>
          <p:spPr>
            <a:xfrm>
              <a:off x="3531150" y="1627150"/>
              <a:ext cx="27750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solidFill>
                    <a:srgbClr val="1F1F1F"/>
                  </a:solidFill>
                </a:rPr>
                <a:t>D2.4: other updates</a:t>
              </a:r>
              <a:endParaRPr/>
            </a:p>
          </p:txBody>
        </p:sp>
      </p:grpSp>
      <p:grpSp>
        <p:nvGrpSpPr>
          <p:cNvPr id="286" name="Google Shape;286;p28"/>
          <p:cNvGrpSpPr/>
          <p:nvPr/>
        </p:nvGrpSpPr>
        <p:grpSpPr>
          <a:xfrm>
            <a:off x="6515025" y="1474750"/>
            <a:ext cx="2160250" cy="2038400"/>
            <a:chOff x="6515025" y="1474750"/>
            <a:chExt cx="2160250" cy="2038400"/>
          </a:xfrm>
        </p:grpSpPr>
        <p:sp>
          <p:nvSpPr>
            <p:cNvPr id="287" name="Google Shape;287;p28"/>
            <p:cNvSpPr txBox="1"/>
            <p:nvPr/>
          </p:nvSpPr>
          <p:spPr>
            <a:xfrm>
              <a:off x="6515025" y="1474750"/>
              <a:ext cx="1627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solidFill>
                    <a:srgbClr val="1F1F1F"/>
                  </a:solidFill>
                </a:rPr>
                <a:t>D2.5: Publications </a:t>
              </a:r>
              <a:endParaRPr/>
            </a:p>
          </p:txBody>
        </p:sp>
        <p:sp>
          <p:nvSpPr>
            <p:cNvPr id="288" name="Google Shape;288;p28"/>
            <p:cNvSpPr txBox="1"/>
            <p:nvPr/>
          </p:nvSpPr>
          <p:spPr>
            <a:xfrm>
              <a:off x="6576475" y="1886250"/>
              <a:ext cx="2098800" cy="16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Novel simulation method for large-area metalenses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A.Martins et al., </a:t>
              </a:r>
              <a:r>
                <a:rPr lang="en" sz="1000" u="sng">
                  <a:solidFill>
                    <a:srgbClr val="0097A7"/>
                  </a:solidFill>
                  <a:highlight>
                    <a:srgbClr val="FFFFFF"/>
                  </a:highlight>
                  <a:hlinkClick r:id="rId8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J. Opt. Soc. Am. B </a:t>
              </a:r>
              <a:r>
                <a:rPr b="1" lang="en" sz="1000" u="sng">
                  <a:solidFill>
                    <a:srgbClr val="0097A7"/>
                  </a:solidFill>
                  <a:highlight>
                    <a:srgbClr val="FFFFFF"/>
                  </a:highlight>
                  <a:hlinkClick r:id="rId9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41</a:t>
              </a:r>
              <a:r>
                <a:rPr lang="en" sz="1000" u="sng">
                  <a:solidFill>
                    <a:srgbClr val="0097A7"/>
                  </a:solidFill>
                  <a:highlight>
                    <a:srgbClr val="FFFFFF"/>
                  </a:highlight>
                  <a:hlinkClick r:id="rId10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, 1261-1269 (2024)</a:t>
              </a:r>
              <a:endParaRPr sz="1000">
                <a:solidFill>
                  <a:srgbClr val="0097A7"/>
                </a:solidFill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First VUV metalenses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A.Martins et al., </a:t>
              </a:r>
              <a:r>
                <a:rPr lang="en" sz="900" u="sng">
                  <a:solidFill>
                    <a:srgbClr val="0097A7"/>
                  </a:solidFill>
                  <a:hlinkClick r:id="rId11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arXiv:2401.11315</a:t>
              </a:r>
              <a:endParaRPr sz="1000">
                <a:solidFill>
                  <a:srgbClr val="0097A7"/>
                </a:solidFill>
              </a:endParaRPr>
            </a:p>
          </p:txBody>
        </p:sp>
      </p:grpSp>
      <p:cxnSp>
        <p:nvCxnSpPr>
          <p:cNvPr id="289" name="Google Shape;289;p28"/>
          <p:cNvCxnSpPr>
            <a:endCxn id="285" idx="1"/>
          </p:cNvCxnSpPr>
          <p:nvPr/>
        </p:nvCxnSpPr>
        <p:spPr>
          <a:xfrm rot="10800000">
            <a:off x="3683550" y="1659400"/>
            <a:ext cx="19200" cy="3165000"/>
          </a:xfrm>
          <a:prstGeom prst="straightConnector1">
            <a:avLst/>
          </a:prstGeom>
          <a:noFill/>
          <a:ln cap="flat" cmpd="sng" w="28575">
            <a:solidFill>
              <a:srgbClr val="545454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28"/>
          <p:cNvCxnSpPr/>
          <p:nvPr/>
        </p:nvCxnSpPr>
        <p:spPr>
          <a:xfrm rot="10800000">
            <a:off x="6419625" y="1659350"/>
            <a:ext cx="19200" cy="3165000"/>
          </a:xfrm>
          <a:prstGeom prst="straightConnector1">
            <a:avLst/>
          </a:prstGeom>
          <a:noFill/>
          <a:ln cap="flat" cmpd="sng" w="28575">
            <a:solidFill>
              <a:srgbClr val="54545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1" name="Google Shape;291;p28"/>
          <p:cNvSpPr txBox="1"/>
          <p:nvPr/>
        </p:nvSpPr>
        <p:spPr>
          <a:xfrm>
            <a:off x="254000" y="4093725"/>
            <a:ext cx="1887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accent5"/>
                </a:solidFill>
              </a:rPr>
              <a:t>Led by Astrocent, CERN, U. Edinburgh, U. Hawaii, Nikhef, TUM, Uni. Zurich</a:t>
            </a:r>
            <a:endParaRPr sz="10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9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 Target Properties: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98" name="Google Shape;298;p29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299" name="Google Shape;299;p29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0" name="Google Shape;300;p29"/>
            <p:cNvSpPr txBox="1"/>
            <p:nvPr/>
          </p:nvSpPr>
          <p:spPr>
            <a:xfrm>
              <a:off x="1351200" y="923825"/>
              <a:ext cx="616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E69138"/>
                  </a:solidFill>
                  <a:latin typeface="Open Sans"/>
                  <a:ea typeface="Open Sans"/>
                  <a:cs typeface="Open Sans"/>
                  <a:sym typeface="Open Sans"/>
                </a:rPr>
                <a:t>WP3.1 </a:t>
              </a:r>
              <a:r>
                <a:rPr b="1" lang="en" sz="1600">
                  <a:solidFill>
                    <a:srgbClr val="E69138"/>
                  </a:solidFill>
                  <a:latin typeface="Open Sans"/>
                  <a:ea typeface="Open Sans"/>
                  <a:cs typeface="Open Sans"/>
                  <a:sym typeface="Open Sans"/>
                </a:rPr>
                <a:t>Target properties and isotope loading of LS &amp; WC</a:t>
              </a:r>
              <a:endParaRPr b="1" sz="1600">
                <a:solidFill>
                  <a:srgbClr val="E6913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E69138"/>
                  </a:solidFill>
                  <a:latin typeface="Open Sans"/>
                  <a:ea typeface="Open Sans"/>
                  <a:cs typeface="Open Sans"/>
                  <a:sym typeface="Open Sans"/>
                </a:rPr>
                <a:t>(H. Steiger &amp; M. Wurm)</a:t>
              </a:r>
              <a:endParaRPr b="1" sz="1000">
                <a:solidFill>
                  <a:srgbClr val="E69138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01" name="Google Shape;301;p29"/>
          <p:cNvSpPr txBox="1"/>
          <p:nvPr>
            <p:ph idx="1" type="body"/>
          </p:nvPr>
        </p:nvSpPr>
        <p:spPr>
          <a:xfrm>
            <a:off x="311700" y="1548650"/>
            <a:ext cx="8201700" cy="84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09550" lvl="0" marL="17145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Consolidated the scientific programme to 2 Deliverables: hybrid Cherenkov/scintillator systems, opaque scintillators, and isotope loading for neutrinoless double-beta decay (0νββ) searches and neutron tagging</a:t>
            </a:r>
            <a:endParaRPr sz="1500"/>
          </a:p>
        </p:txBody>
      </p:sp>
      <p:graphicFrame>
        <p:nvGraphicFramePr>
          <p:cNvPr id="302" name="Google Shape;302;p29"/>
          <p:cNvGraphicFramePr/>
          <p:nvPr/>
        </p:nvGraphicFramePr>
        <p:xfrm>
          <a:off x="352575" y="251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D3.1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Ton-scale demonstrators of novel liquid scintillators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Lab- and ton-scale demonstrators for hybrid and opaque scintillators, publication on properties and performances and improved microphysics models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Demonstrators for liquid target loading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high Gd loading at ton-scale and of high concentration of isotope loading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0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 Target Properties: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09" name="Google Shape;309;p30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10" name="Google Shape;310;p30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1" name="Google Shape;311;p30"/>
            <p:cNvSpPr txBox="1"/>
            <p:nvPr/>
          </p:nvSpPr>
          <p:spPr>
            <a:xfrm>
              <a:off x="1351200" y="923825"/>
              <a:ext cx="616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E69138"/>
                  </a:solidFill>
                  <a:latin typeface="Open Sans"/>
                  <a:ea typeface="Open Sans"/>
                  <a:cs typeface="Open Sans"/>
                  <a:sym typeface="Open Sans"/>
                </a:rPr>
                <a:t>WP3.1 Target properties and isotope loading of LS &amp; WC</a:t>
              </a:r>
              <a:endParaRPr b="1" sz="1600">
                <a:solidFill>
                  <a:srgbClr val="E6913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E69138"/>
                  </a:solidFill>
                  <a:latin typeface="Open Sans"/>
                  <a:ea typeface="Open Sans"/>
                  <a:cs typeface="Open Sans"/>
                  <a:sym typeface="Open Sans"/>
                </a:rPr>
                <a:t>(H. Steiger &amp; M. Wurm)</a:t>
              </a:r>
              <a:endParaRPr b="1" sz="1000">
                <a:solidFill>
                  <a:srgbClr val="E69138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12" name="Google Shape;312;p30"/>
          <p:cNvSpPr txBox="1"/>
          <p:nvPr>
            <p:ph idx="1" type="body"/>
          </p:nvPr>
        </p:nvSpPr>
        <p:spPr>
          <a:xfrm>
            <a:off x="227075" y="1231800"/>
            <a:ext cx="2510700" cy="7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</a:t>
            </a:r>
            <a:r>
              <a:rPr b="1" lang="en" u="sng"/>
              <a:t> Progress:</a:t>
            </a:r>
            <a:endParaRPr b="1" sz="1200" u="sng">
              <a:solidFill>
                <a:srgbClr val="666666"/>
              </a:solidFill>
            </a:endParaRPr>
          </a:p>
        </p:txBody>
      </p:sp>
      <p:sp>
        <p:nvSpPr>
          <p:cNvPr id="313" name="Google Shape;313;p30"/>
          <p:cNvSpPr txBox="1"/>
          <p:nvPr/>
        </p:nvSpPr>
        <p:spPr>
          <a:xfrm>
            <a:off x="227075" y="1586000"/>
            <a:ext cx="5115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000">
                <a:solidFill>
                  <a:srgbClr val="1F1F1F"/>
                </a:solidFill>
                <a:latin typeface="Open Sans"/>
                <a:ea typeface="Open Sans"/>
                <a:cs typeface="Open Sans"/>
                <a:sym typeface="Open Sans"/>
              </a:rPr>
              <a:t>D3.1: Progress at ton-scale on hybrid (water-based) scintillators detectors: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4" name="Google Shape;314;p30"/>
          <p:cNvSpPr txBox="1"/>
          <p:nvPr/>
        </p:nvSpPr>
        <p:spPr>
          <a:xfrm>
            <a:off x="5101775" y="1802150"/>
            <a:ext cx="36102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D3.1 :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demonstration of Cherenkov/scintillation separation in novel bi-solvent slow scintillators</a:t>
            </a:r>
            <a:b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→ 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with small-scale lab setup (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Berkeley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b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→ </a:t>
            </a: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new collaborative effort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to demonstrate in larger vessel (30L scale) in a particle beam at 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INFN-LNL Legnaro 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TUM/</a:t>
            </a: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Padova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/Mainz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D3.1 :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group of </a:t>
            </a: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INFN Milano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(Caccianiga) recently joined DRD2 for lab-scale characterization of hybrid scintillators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D3.1 :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two joint publications on bi-solvent slow scintillators and water-based liquid scintillator using Triton-X (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TUM/Mainz)</a:t>
            </a:r>
            <a:endParaRPr sz="10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D3.2</a:t>
            </a: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: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tellurium-doping of LAB-based conventional and slow scintillators with high loading factors, using different techniques</a:t>
            </a:r>
            <a:b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→ 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Oxford/SNOLab, </a:t>
            </a: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IHEP Beijing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(recently joined DRD2), 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TUM</a:t>
            </a:r>
            <a:endParaRPr sz="10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5" name="Google Shape;315;p30"/>
          <p:cNvSpPr txBox="1"/>
          <p:nvPr/>
        </p:nvSpPr>
        <p:spPr>
          <a:xfrm>
            <a:off x="1188100" y="1879100"/>
            <a:ext cx="39735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BNL </a:t>
            </a: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prototypes: 1-ton → 30-ton</a:t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production, purification and characterization of WbLS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status: construction of 30-ton prototype is on-going</a:t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ANNIE (</a:t>
            </a: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FNAL</a:t>
            </a: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): SANDI Acrylic Vessel</a:t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hybrid reconstruction of beam neutrinos (GeV range)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recent deployment of SANDI vessel with 365kg of Gd-loaded WbLS  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1143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→ detection of final-state neutrons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1143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→ Cherenkov/scintillation separation with PMTs &amp; LAPPDs</a:t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EOS (</a:t>
            </a:r>
            <a:r>
              <a:rPr b="1"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Berkeley</a:t>
            </a:r>
            <a:r>
              <a:rPr b="1"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b="1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hybrid detection at MeV energies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detector complete, final preparations for filling with WbLS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1143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→ coordinated program of </a:t>
            </a:r>
            <a:r>
              <a:rPr lang="en" sz="1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German/US groups</a:t>
            </a:r>
            <a:endParaRPr sz="10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1143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→ link to BUTTON in the UK</a:t>
            </a:r>
            <a:endParaRPr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6" name="Google Shape;31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075" y="1879100"/>
            <a:ext cx="961025" cy="293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1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 Target Properties: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23" name="Google Shape;323;p31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24" name="Google Shape;324;p31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134F5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5" name="Google Shape;325;p31"/>
            <p:cNvSpPr txBox="1"/>
            <p:nvPr/>
          </p:nvSpPr>
          <p:spPr>
            <a:xfrm>
              <a:off x="1202550" y="907450"/>
              <a:ext cx="68913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134F5C"/>
                  </a:solidFill>
                  <a:latin typeface="Open Sans"/>
                  <a:ea typeface="Open Sans"/>
                  <a:cs typeface="Open Sans"/>
                  <a:sym typeface="Open Sans"/>
                </a:rPr>
                <a:t>WP3.2 Target properties and isotope loading of noble elements</a:t>
              </a:r>
              <a:endParaRPr b="1" sz="1600">
                <a:solidFill>
                  <a:srgbClr val="134F5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134F5C"/>
                  </a:solidFill>
                  <a:latin typeface="Open Sans"/>
                  <a:ea typeface="Open Sans"/>
                  <a:cs typeface="Open Sans"/>
                  <a:sym typeface="Open Sans"/>
                </a:rPr>
                <a:t>(D. Franco &amp; D. Rudik)</a:t>
              </a:r>
              <a:endParaRPr b="1" sz="1000">
                <a:solidFill>
                  <a:srgbClr val="134F5C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26" name="Google Shape;326;p31"/>
          <p:cNvSpPr txBox="1"/>
          <p:nvPr>
            <p:ph idx="1" type="body"/>
          </p:nvPr>
        </p:nvSpPr>
        <p:spPr>
          <a:xfrm>
            <a:off x="387900" y="1790425"/>
            <a:ext cx="85206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Consolidated the scientific programme to 2 Deliverables: noble liquids microphysics + properties of mixtures</a:t>
            </a:r>
            <a:endParaRPr sz="1200">
              <a:solidFill>
                <a:srgbClr val="666666"/>
              </a:solidFill>
            </a:endParaRPr>
          </a:p>
        </p:txBody>
      </p:sp>
      <p:graphicFrame>
        <p:nvGraphicFramePr>
          <p:cNvPr id="327" name="Google Shape;327;p31"/>
          <p:cNvGraphicFramePr/>
          <p:nvPr/>
        </p:nvGraphicFramePr>
        <p:xfrm>
          <a:off x="352575" y="251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of noble liquid response for low-energy recoils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 NL response to low-energy recoils and design of low-energy calibration systems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of noble liquids mixtures properties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and measurement of properties of NL mixtures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scientific communities</a:t>
            </a:r>
            <a:endParaRPr/>
          </a:p>
        </p:txBody>
      </p:sp>
      <p:pic>
        <p:nvPicPr>
          <p:cNvPr id="79" name="Google Shape;7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475" y="704000"/>
            <a:ext cx="7061050" cy="427662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2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 Target Properties: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34" name="Google Shape;334;p32"/>
          <p:cNvGrpSpPr/>
          <p:nvPr/>
        </p:nvGrpSpPr>
        <p:grpSpPr>
          <a:xfrm>
            <a:off x="172650" y="923825"/>
            <a:ext cx="8520600" cy="3987000"/>
            <a:chOff x="172650" y="907450"/>
            <a:chExt cx="8520600" cy="3987000"/>
          </a:xfrm>
        </p:grpSpPr>
        <p:sp>
          <p:nvSpPr>
            <p:cNvPr id="335" name="Google Shape;335;p32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134F5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6" name="Google Shape;336;p32"/>
            <p:cNvSpPr txBox="1"/>
            <p:nvPr/>
          </p:nvSpPr>
          <p:spPr>
            <a:xfrm>
              <a:off x="1202550" y="907450"/>
              <a:ext cx="68913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134F5C"/>
                  </a:solidFill>
                  <a:latin typeface="Open Sans"/>
                  <a:ea typeface="Open Sans"/>
                  <a:cs typeface="Open Sans"/>
                  <a:sym typeface="Open Sans"/>
                </a:rPr>
                <a:t>WP3.2 Target properties and isotope loading of noble elements</a:t>
              </a:r>
              <a:endParaRPr b="1" sz="1600">
                <a:solidFill>
                  <a:srgbClr val="134F5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134F5C"/>
                  </a:solidFill>
                  <a:latin typeface="Open Sans"/>
                  <a:ea typeface="Open Sans"/>
                  <a:cs typeface="Open Sans"/>
                  <a:sym typeface="Open Sans"/>
                </a:rPr>
                <a:t>(D. Franco &amp; D. Rudik)</a:t>
              </a:r>
              <a:endParaRPr b="1" sz="1000">
                <a:solidFill>
                  <a:srgbClr val="134F5C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37" name="Google Shape;337;p32"/>
          <p:cNvSpPr txBox="1"/>
          <p:nvPr>
            <p:ph idx="1" type="body"/>
          </p:nvPr>
        </p:nvSpPr>
        <p:spPr>
          <a:xfrm>
            <a:off x="311700" y="1663025"/>
            <a:ext cx="2751600" cy="4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 Progress:</a:t>
            </a:r>
            <a:endParaRPr b="1" sz="1200" u="sng">
              <a:solidFill>
                <a:srgbClr val="666666"/>
              </a:solidFill>
            </a:endParaRPr>
          </a:p>
        </p:txBody>
      </p:sp>
      <p:sp>
        <p:nvSpPr>
          <p:cNvPr id="338" name="Google Shape;338;p32"/>
          <p:cNvSpPr txBox="1"/>
          <p:nvPr/>
        </p:nvSpPr>
        <p:spPr>
          <a:xfrm>
            <a:off x="-101435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9" name="Google Shape;339;p32"/>
          <p:cNvGrpSpPr/>
          <p:nvPr/>
        </p:nvGrpSpPr>
        <p:grpSpPr>
          <a:xfrm>
            <a:off x="311700" y="2361263"/>
            <a:ext cx="2721000" cy="1996213"/>
            <a:chOff x="6323575" y="1498113"/>
            <a:chExt cx="2721000" cy="1996213"/>
          </a:xfrm>
        </p:grpSpPr>
        <p:sp>
          <p:nvSpPr>
            <p:cNvPr id="340" name="Google Shape;340;p32"/>
            <p:cNvSpPr txBox="1"/>
            <p:nvPr/>
          </p:nvSpPr>
          <p:spPr>
            <a:xfrm>
              <a:off x="6323575" y="1498113"/>
              <a:ext cx="1627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solidFill>
                    <a:srgbClr val="1F1F1F"/>
                  </a:solidFill>
                </a:rPr>
                <a:t>D3.4: Publication </a:t>
              </a:r>
              <a:endParaRPr/>
            </a:p>
          </p:txBody>
        </p:sp>
        <p:sp>
          <p:nvSpPr>
            <p:cNvPr id="341" name="Google Shape;341;p32"/>
            <p:cNvSpPr txBox="1"/>
            <p:nvPr/>
          </p:nvSpPr>
          <p:spPr>
            <a:xfrm>
              <a:off x="6323575" y="1867425"/>
              <a:ext cx="2721000" cy="16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EUV scintillation from xe-doped LAr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P.Agnes</a:t>
              </a:r>
              <a:r>
                <a:rPr lang="en" sz="1000">
                  <a:solidFill>
                    <a:srgbClr val="595959"/>
                  </a:solidFill>
                </a:rPr>
                <a:t> et al., X-ArT </a:t>
              </a:r>
              <a:r>
                <a:rPr lang="en" sz="1100" u="sng">
                  <a:solidFill>
                    <a:schemeClr val="accent5"/>
                  </a:solidFill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https://arxiv.org/abs/2410.22863</a:t>
              </a:r>
              <a:endParaRPr sz="1000">
                <a:solidFill>
                  <a:schemeClr val="dk2"/>
                </a:solidFill>
              </a:endParaRPr>
            </a:p>
          </p:txBody>
        </p:sp>
      </p:grpSp>
      <p:pic>
        <p:nvPicPr>
          <p:cNvPr id="342" name="Google Shape;34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2451" y="2144525"/>
            <a:ext cx="3684175" cy="26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2"/>
          <p:cNvSpPr txBox="1"/>
          <p:nvPr/>
        </p:nvSpPr>
        <p:spPr>
          <a:xfrm>
            <a:off x="6664900" y="1393400"/>
            <a:ext cx="1922100" cy="1438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CN: IHEP, CAS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ES: University of Granada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FR: APC, LPNHE, Mines Paris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IT: GSSI, INFN LNS, Milano, Napoli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PT: LIP Coimbra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UK: Uni Edinburgh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US: Colorado State, LLNL, UC Riverside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3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50" name="Google Shape;350;p33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51" name="Google Shape;351;p33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A64D7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2" name="Google Shape;352;p33"/>
            <p:cNvSpPr txBox="1"/>
            <p:nvPr/>
          </p:nvSpPr>
          <p:spPr>
            <a:xfrm>
              <a:off x="1202550" y="907450"/>
              <a:ext cx="68913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A64D79"/>
                  </a:solidFill>
                  <a:latin typeface="Open Sans"/>
                  <a:ea typeface="Open Sans"/>
                  <a:cs typeface="Open Sans"/>
                  <a:sym typeface="Open Sans"/>
                </a:rPr>
                <a:t>WP4.1 Radiopurity and background mitigation</a:t>
              </a:r>
              <a:endParaRPr b="1" sz="1600">
                <a:solidFill>
                  <a:srgbClr val="A64D79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64D79"/>
                  </a:solidFill>
                  <a:latin typeface="Open Sans"/>
                  <a:ea typeface="Open Sans"/>
                  <a:cs typeface="Open Sans"/>
                  <a:sym typeface="Open Sans"/>
                </a:rPr>
                <a:t>(R. Santorelli &amp; P. Scovell)</a:t>
              </a:r>
              <a:endParaRPr b="1" sz="1000">
                <a:solidFill>
                  <a:srgbClr val="A64D79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53" name="Google Shape;353;p33"/>
          <p:cNvSpPr txBox="1"/>
          <p:nvPr>
            <p:ph idx="1" type="body"/>
          </p:nvPr>
        </p:nvSpPr>
        <p:spPr>
          <a:xfrm>
            <a:off x="311700" y="1633500"/>
            <a:ext cx="85206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03200" lvl="0" marL="17145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Consolidated the scientific programme to 3 Deliverables: radioassay techniques, low-bckgd materials, bckgd evaluation</a:t>
            </a:r>
            <a:endParaRPr sz="1400">
              <a:solidFill>
                <a:srgbClr val="666666"/>
              </a:solidFill>
            </a:endParaRPr>
          </a:p>
        </p:txBody>
      </p:sp>
      <p:graphicFrame>
        <p:nvGraphicFramePr>
          <p:cNvPr id="354" name="Google Shape;354;p33"/>
          <p:cNvGraphicFramePr/>
          <p:nvPr/>
        </p:nvGraphicFramePr>
        <p:xfrm>
          <a:off x="352575" y="2251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</a:tr>
              <a:tr h="772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D4.1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improved radioassay techniques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radioassay techniques at required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sensitivity for next generation of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rare-event search experiments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low-background materials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the development of novel materials, material selection, and clean treatment/manufacturing processes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New tools for background evaluation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of new tools for background simulations and measurements of cross-section materials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4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61" name="Google Shape;361;p34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62" name="Google Shape;362;p34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A64D7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3" name="Google Shape;363;p34"/>
            <p:cNvSpPr txBox="1"/>
            <p:nvPr/>
          </p:nvSpPr>
          <p:spPr>
            <a:xfrm>
              <a:off x="1202550" y="907450"/>
              <a:ext cx="68913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A64D79"/>
                  </a:solidFill>
                  <a:latin typeface="Open Sans"/>
                  <a:ea typeface="Open Sans"/>
                  <a:cs typeface="Open Sans"/>
                  <a:sym typeface="Open Sans"/>
                </a:rPr>
                <a:t>WP4.1 Radiopurity and background mitigation</a:t>
              </a:r>
              <a:endParaRPr b="1" sz="1600">
                <a:solidFill>
                  <a:srgbClr val="A64D79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64D79"/>
                  </a:solidFill>
                  <a:latin typeface="Open Sans"/>
                  <a:ea typeface="Open Sans"/>
                  <a:cs typeface="Open Sans"/>
                  <a:sym typeface="Open Sans"/>
                </a:rPr>
                <a:t>(R. Santorelli &amp; P. Scovell)</a:t>
              </a:r>
              <a:endParaRPr b="1" sz="1000">
                <a:solidFill>
                  <a:srgbClr val="A64D79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64" name="Google Shape;364;p34"/>
          <p:cNvSpPr txBox="1"/>
          <p:nvPr>
            <p:ph idx="1" type="body"/>
          </p:nvPr>
        </p:nvSpPr>
        <p:spPr>
          <a:xfrm>
            <a:off x="412650" y="1567750"/>
            <a:ext cx="2547900" cy="5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 Progress:</a:t>
            </a:r>
            <a:endParaRPr b="1" sz="1200" u="sng">
              <a:solidFill>
                <a:srgbClr val="666666"/>
              </a:solidFill>
            </a:endParaRPr>
          </a:p>
        </p:txBody>
      </p:sp>
      <p:grpSp>
        <p:nvGrpSpPr>
          <p:cNvPr id="365" name="Google Shape;365;p34"/>
          <p:cNvGrpSpPr/>
          <p:nvPr/>
        </p:nvGrpSpPr>
        <p:grpSpPr>
          <a:xfrm>
            <a:off x="503150" y="2337900"/>
            <a:ext cx="2751725" cy="2236300"/>
            <a:chOff x="6515025" y="1474750"/>
            <a:chExt cx="2751725" cy="2236300"/>
          </a:xfrm>
        </p:grpSpPr>
        <p:sp>
          <p:nvSpPr>
            <p:cNvPr id="366" name="Google Shape;366;p34"/>
            <p:cNvSpPr txBox="1"/>
            <p:nvPr/>
          </p:nvSpPr>
          <p:spPr>
            <a:xfrm>
              <a:off x="6515025" y="1474750"/>
              <a:ext cx="2605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1200">
                  <a:solidFill>
                    <a:srgbClr val="1F1F1F"/>
                  </a:solidFill>
                </a:rPr>
                <a:t>D4.1: Radioassay Techniques </a:t>
              </a:r>
              <a:endParaRPr/>
            </a:p>
          </p:txBody>
        </p:sp>
        <p:sp>
          <p:nvSpPr>
            <p:cNvPr id="367" name="Google Shape;367;p34"/>
            <p:cNvSpPr txBox="1"/>
            <p:nvPr/>
          </p:nvSpPr>
          <p:spPr>
            <a:xfrm>
              <a:off x="6545750" y="2084150"/>
              <a:ext cx="2721000" cy="16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7620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Recent addition of Underground Labs (</a:t>
              </a:r>
              <a:r>
                <a:rPr lang="en" sz="1200">
                  <a:solidFill>
                    <a:schemeClr val="accent5"/>
                  </a:solidFill>
                </a:rPr>
                <a:t>Canfranc, Boulby, Modane, Rustrel</a:t>
              </a:r>
              <a:r>
                <a:rPr lang="en" sz="1200">
                  <a:solidFill>
                    <a:srgbClr val="595959"/>
                  </a:solidFill>
                </a:rPr>
                <a:t>)</a:t>
              </a:r>
              <a:endParaRPr sz="1200">
                <a:solidFill>
                  <a:srgbClr val="595959"/>
                </a:solidFill>
              </a:endParaRPr>
            </a:p>
            <a:p>
              <a:pPr indent="-63500" lvl="1" marL="1143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000"/>
                <a:buChar char="○"/>
              </a:pPr>
              <a:r>
                <a:rPr lang="en" sz="1000">
                  <a:solidFill>
                    <a:srgbClr val="595959"/>
                  </a:solidFill>
                </a:rPr>
                <a:t>Agreement to coordinate</a:t>
              </a:r>
              <a:endParaRPr sz="1000">
                <a:solidFill>
                  <a:srgbClr val="595959"/>
                </a:solidFill>
              </a:endParaRPr>
            </a:p>
            <a:p>
              <a:pPr indent="-76200" lvl="0" marL="0" rtl="0" algn="l">
                <a:lnSpc>
                  <a:spcPct val="115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595959"/>
                </a:buClr>
                <a:buSzPts val="1200"/>
                <a:buChar char="●"/>
              </a:pPr>
              <a:r>
                <a:rPr lang="en" sz="1200">
                  <a:solidFill>
                    <a:srgbClr val="595959"/>
                  </a:solidFill>
                </a:rPr>
                <a:t>Plans for a virtual workshop</a:t>
              </a:r>
              <a:endParaRPr sz="1000">
                <a:solidFill>
                  <a:srgbClr val="595959"/>
                </a:solidFill>
              </a:endParaRPr>
            </a:p>
          </p:txBody>
        </p:sp>
      </p:grpSp>
      <p:pic>
        <p:nvPicPr>
          <p:cNvPr id="368" name="Google Shape;36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1150" y="2337900"/>
            <a:ext cx="2547901" cy="1834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1025" y="2313913"/>
            <a:ext cx="2547900" cy="188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5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76" name="Google Shape;376;p35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77" name="Google Shape;377;p35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BF9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8" name="Google Shape;378;p35"/>
            <p:cNvSpPr txBox="1"/>
            <p:nvPr/>
          </p:nvSpPr>
          <p:spPr>
            <a:xfrm>
              <a:off x="860250" y="923825"/>
              <a:ext cx="742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WP</a:t>
              </a:r>
              <a:r>
                <a:rPr b="1" lang="en" sz="16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4</a:t>
              </a:r>
              <a:r>
                <a:rPr b="1" lang="en" sz="16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.</a:t>
              </a:r>
              <a:r>
                <a:rPr b="1" lang="en" sz="16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2 Detector and target procurement/production &amp; purification</a:t>
              </a:r>
              <a:endParaRPr b="1" sz="1600">
                <a:solidFill>
                  <a:srgbClr val="BF9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(M. Caravati  &amp; M. Yeh)</a:t>
              </a:r>
              <a:endParaRPr b="1" sz="1000">
                <a:solidFill>
                  <a:srgbClr val="BF9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79" name="Google Shape;379;p35"/>
          <p:cNvSpPr txBox="1"/>
          <p:nvPr>
            <p:ph idx="1" type="body"/>
          </p:nvPr>
        </p:nvSpPr>
        <p:spPr>
          <a:xfrm>
            <a:off x="387900" y="1790425"/>
            <a:ext cx="85206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Consolidated the scientific programme to 2 Deliverables: production &amp; purification facilities, radiopurity assesment and verification</a:t>
            </a:r>
            <a:endParaRPr sz="1200">
              <a:solidFill>
                <a:srgbClr val="666666"/>
              </a:solidFill>
            </a:endParaRPr>
          </a:p>
        </p:txBody>
      </p:sp>
      <p:graphicFrame>
        <p:nvGraphicFramePr>
          <p:cNvPr id="380" name="Google Shape;380;p35"/>
          <p:cNvGraphicFramePr/>
          <p:nvPr/>
        </p:nvGraphicFramePr>
        <p:xfrm>
          <a:off x="352575" y="251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Mass production facilities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Purification and production plants for liquid targets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UAr purification technology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improved purification technologies on testbeds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6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87" name="Google Shape;387;p36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388" name="Google Shape;388;p36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BF9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9" name="Google Shape;389;p36"/>
            <p:cNvSpPr txBox="1"/>
            <p:nvPr/>
          </p:nvSpPr>
          <p:spPr>
            <a:xfrm>
              <a:off x="860250" y="923825"/>
              <a:ext cx="742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WP4.2 Detector and target procurement/production &amp; purification</a:t>
              </a:r>
              <a:endParaRPr b="1" sz="1600">
                <a:solidFill>
                  <a:srgbClr val="BF9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BF9000"/>
                  </a:solidFill>
                  <a:latin typeface="Open Sans"/>
                  <a:ea typeface="Open Sans"/>
                  <a:cs typeface="Open Sans"/>
                  <a:sym typeface="Open Sans"/>
                </a:rPr>
                <a:t>(M. Caravati  &amp; M. Yeh)</a:t>
              </a:r>
              <a:endParaRPr b="1" sz="1000">
                <a:solidFill>
                  <a:srgbClr val="BF9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90" name="Google Shape;390;p36"/>
          <p:cNvSpPr txBox="1"/>
          <p:nvPr>
            <p:ph idx="1" type="body"/>
          </p:nvPr>
        </p:nvSpPr>
        <p:spPr>
          <a:xfrm>
            <a:off x="363800" y="1586225"/>
            <a:ext cx="32778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 </a:t>
            </a:r>
            <a:r>
              <a:rPr b="1" lang="en" u="sng"/>
              <a:t>Progress</a:t>
            </a:r>
            <a:r>
              <a:rPr b="1" lang="en" u="sng"/>
              <a:t>:</a:t>
            </a:r>
            <a:endParaRPr b="1" sz="1200" u="sng">
              <a:solidFill>
                <a:srgbClr val="666666"/>
              </a:solidFill>
            </a:endParaRPr>
          </a:p>
        </p:txBody>
      </p:sp>
      <p:sp>
        <p:nvSpPr>
          <p:cNvPr id="391" name="Google Shape;391;p36"/>
          <p:cNvSpPr txBox="1"/>
          <p:nvPr/>
        </p:nvSpPr>
        <p:spPr>
          <a:xfrm>
            <a:off x="311700" y="2051800"/>
            <a:ext cx="3846600" cy="26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35">
                <a:solidFill>
                  <a:srgbClr val="1F1F1F"/>
                </a:solidFill>
              </a:rPr>
              <a:t>D4.5 Demonstration of UAr purification technology</a:t>
            </a:r>
            <a:endParaRPr b="1" sz="188">
              <a:solidFill>
                <a:srgbClr val="1F1F1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</a:rPr>
              <a:t>DArT @ LSC</a:t>
            </a:r>
            <a:endParaRPr b="1" sz="1200">
              <a:solidFill>
                <a:srgbClr val="595959"/>
              </a:solidFill>
            </a:endParaRPr>
          </a:p>
          <a:p>
            <a:pPr indent="-223837" lvl="0" marL="3429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b="1" lang="en" sz="1000">
                <a:solidFill>
                  <a:srgbClr val="595959"/>
                </a:solidFill>
              </a:rPr>
              <a:t>C</a:t>
            </a:r>
            <a:r>
              <a:rPr b="1" lang="en" sz="1000">
                <a:solidFill>
                  <a:srgbClr val="595959"/>
                </a:solidFill>
              </a:rPr>
              <a:t>oncept validated by measurement of </a:t>
            </a:r>
            <a:r>
              <a:rPr b="1" baseline="30000" lang="en" sz="1000">
                <a:solidFill>
                  <a:srgbClr val="595959"/>
                </a:solidFill>
              </a:rPr>
              <a:t>39</a:t>
            </a:r>
            <a:r>
              <a:rPr b="1" lang="en" sz="1000">
                <a:solidFill>
                  <a:srgbClr val="595959"/>
                </a:solidFill>
              </a:rPr>
              <a:t>Ar spectrum by comparing AAr and UAr with DArT in a test cryostat</a:t>
            </a:r>
            <a:endParaRPr b="1" sz="1000">
              <a:solidFill>
                <a:srgbClr val="595959"/>
              </a:solidFill>
            </a:endParaRPr>
          </a:p>
          <a:p>
            <a:pPr indent="-223837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b="1" lang="en" sz="1000">
                <a:solidFill>
                  <a:srgbClr val="595959"/>
                </a:solidFill>
              </a:rPr>
              <a:t>ArDM detection refurbished for single-phase operation</a:t>
            </a:r>
            <a:endParaRPr b="1" sz="1000">
              <a:solidFill>
                <a:srgbClr val="595959"/>
              </a:solidFill>
            </a:endParaRPr>
          </a:p>
          <a:p>
            <a:pPr indent="-223837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b="1" lang="en" sz="1000">
                <a:solidFill>
                  <a:srgbClr val="595959"/>
                </a:solidFill>
              </a:rPr>
              <a:t>Full setup for </a:t>
            </a:r>
            <a:r>
              <a:rPr b="1" baseline="30000" lang="en" sz="1000">
                <a:solidFill>
                  <a:srgbClr val="595959"/>
                </a:solidFill>
              </a:rPr>
              <a:t>39</a:t>
            </a:r>
            <a:r>
              <a:rPr b="1" lang="en" sz="1000">
                <a:solidFill>
                  <a:srgbClr val="595959"/>
                </a:solidFill>
              </a:rPr>
              <a:t>Ar ready by January 2025</a:t>
            </a:r>
            <a:endParaRPr b="1" sz="10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229">
                <a:solidFill>
                  <a:srgbClr val="595959"/>
                </a:solidFill>
              </a:rPr>
              <a:t>Single electron</a:t>
            </a:r>
            <a:endParaRPr b="1" sz="1229">
              <a:solidFill>
                <a:srgbClr val="595959"/>
              </a:solidFill>
            </a:endParaRPr>
          </a:p>
          <a:p>
            <a:pPr indent="-223837" lvl="0" marL="3429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b="1" lang="en" sz="1000">
                <a:solidFill>
                  <a:srgbClr val="595959"/>
                </a:solidFill>
              </a:rPr>
              <a:t>cryogenic setup under advanced testing  at INFN Cagliari</a:t>
            </a:r>
            <a:endParaRPr b="1" sz="1000">
              <a:solidFill>
                <a:srgbClr val="595959"/>
              </a:solidFill>
            </a:endParaRPr>
          </a:p>
        </p:txBody>
      </p:sp>
      <p:pic>
        <p:nvPicPr>
          <p:cNvPr id="392" name="Google Shape;39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8700" y="2536800"/>
            <a:ext cx="3238100" cy="231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6"/>
          <p:cNvSpPr txBox="1"/>
          <p:nvPr/>
        </p:nvSpPr>
        <p:spPr>
          <a:xfrm>
            <a:off x="7035275" y="1343375"/>
            <a:ext cx="1543200" cy="11199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CA: SNOLAB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DE: Muenster, JGU Mainz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ES: CIEMAT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IT: GSSI, INFN Cagliari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UK: University of Oxford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US: BNL, LLNL, UC RIverside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7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00" name="Google Shape;400;p37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401" name="Google Shape;401;p37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2" name="Google Shape;402;p37"/>
            <p:cNvSpPr txBox="1"/>
            <p:nvPr/>
          </p:nvSpPr>
          <p:spPr>
            <a:xfrm>
              <a:off x="860250" y="923825"/>
              <a:ext cx="742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WP4.3 Large-area readouts</a:t>
              </a:r>
              <a:endParaRPr b="1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(J. Crespo  &amp; D. Dwyer)</a:t>
              </a:r>
              <a:endParaRPr b="1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403" name="Google Shape;403;p37"/>
          <p:cNvSpPr txBox="1"/>
          <p:nvPr>
            <p:ph idx="1" type="body"/>
          </p:nvPr>
        </p:nvSpPr>
        <p:spPr>
          <a:xfrm>
            <a:off x="387900" y="1790425"/>
            <a:ext cx="85206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17145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Consolidated the scientific programme to 2 Deliverables: mid-scale and large-scale facilities for integration tests</a:t>
            </a:r>
            <a:endParaRPr sz="1200">
              <a:solidFill>
                <a:srgbClr val="666666"/>
              </a:solidFill>
            </a:endParaRPr>
          </a:p>
        </p:txBody>
      </p:sp>
      <p:graphicFrame>
        <p:nvGraphicFramePr>
          <p:cNvPr id="404" name="Google Shape;404;p37"/>
          <p:cNvGraphicFramePr/>
          <p:nvPr/>
        </p:nvGraphicFramePr>
        <p:xfrm>
          <a:off x="352575" y="251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85075"/>
                <a:gridCol w="2604800"/>
                <a:gridCol w="4261725"/>
                <a:gridCol w="809150"/>
              </a:tblGrid>
              <a:tr h="31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74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D4.6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Medium-scale integrated testing facilities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of mid-scale facilities for large-area readout assembly and characterization at cryogenic temperature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385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D4.7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large-area readout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light and charge readout systems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8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 Scale-up Challenges: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11" name="Google Shape;411;p38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412" name="Google Shape;412;p38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13" name="Google Shape;413;p38"/>
            <p:cNvSpPr txBox="1"/>
            <p:nvPr/>
          </p:nvSpPr>
          <p:spPr>
            <a:xfrm>
              <a:off x="860250" y="923825"/>
              <a:ext cx="74235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WP4.3 Large-area readouts</a:t>
              </a:r>
              <a:endParaRPr b="1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(J. Crespo  &amp; D. Dwyer)</a:t>
              </a:r>
              <a:endParaRPr b="1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414" name="Google Shape;414;p38"/>
          <p:cNvSpPr txBox="1"/>
          <p:nvPr>
            <p:ph idx="1" type="body"/>
          </p:nvPr>
        </p:nvSpPr>
        <p:spPr>
          <a:xfrm>
            <a:off x="387900" y="1555400"/>
            <a:ext cx="32037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u="sng"/>
              <a:t>Scientific</a:t>
            </a:r>
            <a:r>
              <a:rPr b="1" lang="en" u="sng"/>
              <a:t> Progress:</a:t>
            </a:r>
            <a:endParaRPr b="1" sz="1200" u="sng">
              <a:solidFill>
                <a:srgbClr val="666666"/>
              </a:solidFill>
            </a:endParaRPr>
          </a:p>
        </p:txBody>
      </p:sp>
      <p:grpSp>
        <p:nvGrpSpPr>
          <p:cNvPr id="415" name="Google Shape;415;p38"/>
          <p:cNvGrpSpPr/>
          <p:nvPr/>
        </p:nvGrpSpPr>
        <p:grpSpPr>
          <a:xfrm>
            <a:off x="1781300" y="3125123"/>
            <a:ext cx="1504738" cy="1699452"/>
            <a:chOff x="6301025" y="2386198"/>
            <a:chExt cx="1504738" cy="1699452"/>
          </a:xfrm>
        </p:grpSpPr>
        <p:pic>
          <p:nvPicPr>
            <p:cNvPr id="416" name="Google Shape;416;p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77224" y="2386198"/>
              <a:ext cx="1428539" cy="1490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7" name="Google Shape;417;p38"/>
            <p:cNvSpPr txBox="1"/>
            <p:nvPr/>
          </p:nvSpPr>
          <p:spPr>
            <a:xfrm>
              <a:off x="6301025" y="3777850"/>
              <a:ext cx="1039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LArTPC kit</a:t>
              </a:r>
              <a:endParaRPr sz="800"/>
            </a:p>
          </p:txBody>
        </p:sp>
      </p:grpSp>
      <p:grpSp>
        <p:nvGrpSpPr>
          <p:cNvPr id="418" name="Google Shape;418;p38"/>
          <p:cNvGrpSpPr/>
          <p:nvPr/>
        </p:nvGrpSpPr>
        <p:grpSpPr>
          <a:xfrm>
            <a:off x="269863" y="2801675"/>
            <a:ext cx="1472086" cy="2092775"/>
            <a:chOff x="311688" y="2802050"/>
            <a:chExt cx="1472086" cy="2092775"/>
          </a:xfrm>
        </p:grpSpPr>
        <p:sp>
          <p:nvSpPr>
            <p:cNvPr id="419" name="Google Shape;419;p38"/>
            <p:cNvSpPr txBox="1"/>
            <p:nvPr/>
          </p:nvSpPr>
          <p:spPr>
            <a:xfrm>
              <a:off x="311688" y="4587025"/>
              <a:ext cx="829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CIEMAT</a:t>
              </a:r>
              <a:endParaRPr sz="800"/>
            </a:p>
          </p:txBody>
        </p:sp>
        <p:pic>
          <p:nvPicPr>
            <p:cNvPr id="420" name="Google Shape;420;p3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87900" y="2802050"/>
              <a:ext cx="1395874" cy="1861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1" name="Google Shape;421;p38"/>
          <p:cNvSpPr txBox="1"/>
          <p:nvPr/>
        </p:nvSpPr>
        <p:spPr>
          <a:xfrm>
            <a:off x="235500" y="2139975"/>
            <a:ext cx="260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rgbClr val="1F1F1F"/>
                </a:solidFill>
              </a:rPr>
              <a:t>D4.6: Testing Facilities</a:t>
            </a:r>
            <a:endParaRPr/>
          </a:p>
        </p:txBody>
      </p:sp>
      <p:grpSp>
        <p:nvGrpSpPr>
          <p:cNvPr id="422" name="Google Shape;422;p38"/>
          <p:cNvGrpSpPr/>
          <p:nvPr/>
        </p:nvGrpSpPr>
        <p:grpSpPr>
          <a:xfrm>
            <a:off x="2981250" y="2733100"/>
            <a:ext cx="2377331" cy="2110375"/>
            <a:chOff x="3251675" y="2571750"/>
            <a:chExt cx="2377331" cy="2110375"/>
          </a:xfrm>
        </p:grpSpPr>
        <p:pic>
          <p:nvPicPr>
            <p:cNvPr id="423" name="Google Shape;423;p3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672025" y="2571750"/>
              <a:ext cx="1956981" cy="18898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4" name="Google Shape;424;p38"/>
            <p:cNvSpPr txBox="1"/>
            <p:nvPr/>
          </p:nvSpPr>
          <p:spPr>
            <a:xfrm>
              <a:off x="3251675" y="4374325"/>
              <a:ext cx="1185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Naples</a:t>
              </a:r>
              <a:endParaRPr sz="800"/>
            </a:p>
          </p:txBody>
        </p:sp>
      </p:grpSp>
      <p:sp>
        <p:nvSpPr>
          <p:cNvPr id="425" name="Google Shape;425;p38"/>
          <p:cNvSpPr txBox="1"/>
          <p:nvPr/>
        </p:nvSpPr>
        <p:spPr>
          <a:xfrm>
            <a:off x="5461425" y="1595050"/>
            <a:ext cx="237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rgbClr val="1F1F1F"/>
                </a:solidFill>
              </a:rPr>
              <a:t>D4.7: Large-scale integration</a:t>
            </a:r>
            <a:endParaRPr/>
          </a:p>
        </p:txBody>
      </p:sp>
      <p:grpSp>
        <p:nvGrpSpPr>
          <p:cNvPr id="426" name="Google Shape;426;p38"/>
          <p:cNvGrpSpPr/>
          <p:nvPr/>
        </p:nvGrpSpPr>
        <p:grpSpPr>
          <a:xfrm>
            <a:off x="7213581" y="2914550"/>
            <a:ext cx="1407931" cy="1979900"/>
            <a:chOff x="7209118" y="2367300"/>
            <a:chExt cx="1407931" cy="1979900"/>
          </a:xfrm>
        </p:grpSpPr>
        <p:pic>
          <p:nvPicPr>
            <p:cNvPr id="427" name="Google Shape;427;p38"/>
            <p:cNvPicPr preferRelativeResize="0"/>
            <p:nvPr/>
          </p:nvPicPr>
          <p:blipFill rotWithShape="1">
            <a:blip r:embed="rId6">
              <a:alphaModFix/>
            </a:blip>
            <a:srcRect b="0" l="0" r="71709" t="24391"/>
            <a:stretch/>
          </p:blipFill>
          <p:spPr>
            <a:xfrm>
              <a:off x="7209118" y="2367300"/>
              <a:ext cx="1407931" cy="1903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8" name="Google Shape;428;p38"/>
            <p:cNvSpPr txBox="1"/>
            <p:nvPr/>
          </p:nvSpPr>
          <p:spPr>
            <a:xfrm>
              <a:off x="7225737" y="4039400"/>
              <a:ext cx="1048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Xenoscope</a:t>
              </a:r>
              <a:endParaRPr sz="800"/>
            </a:p>
          </p:txBody>
        </p:sp>
      </p:grpSp>
      <p:grpSp>
        <p:nvGrpSpPr>
          <p:cNvPr id="429" name="Google Shape;429;p38"/>
          <p:cNvGrpSpPr/>
          <p:nvPr/>
        </p:nvGrpSpPr>
        <p:grpSpPr>
          <a:xfrm>
            <a:off x="5660243" y="2031096"/>
            <a:ext cx="1130652" cy="1149754"/>
            <a:chOff x="5861500" y="3516916"/>
            <a:chExt cx="1216801" cy="1344584"/>
          </a:xfrm>
        </p:grpSpPr>
        <p:pic>
          <p:nvPicPr>
            <p:cNvPr id="430" name="Google Shape;430;p3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861501" y="3516916"/>
              <a:ext cx="1216800" cy="12760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1" name="Google Shape;431;p38"/>
            <p:cNvSpPr txBox="1"/>
            <p:nvPr/>
          </p:nvSpPr>
          <p:spPr>
            <a:xfrm>
              <a:off x="5861500" y="4501500"/>
              <a:ext cx="1216800" cy="36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LArPix-v2 tile</a:t>
              </a:r>
              <a:endParaRPr sz="800"/>
            </a:p>
          </p:txBody>
        </p:sp>
      </p:grpSp>
      <p:grpSp>
        <p:nvGrpSpPr>
          <p:cNvPr id="432" name="Google Shape;432;p38"/>
          <p:cNvGrpSpPr/>
          <p:nvPr/>
        </p:nvGrpSpPr>
        <p:grpSpPr>
          <a:xfrm>
            <a:off x="5461425" y="3179805"/>
            <a:ext cx="1614925" cy="1623646"/>
            <a:chOff x="5387175" y="1841055"/>
            <a:chExt cx="1614925" cy="1623646"/>
          </a:xfrm>
        </p:grpSpPr>
        <p:pic>
          <p:nvPicPr>
            <p:cNvPr id="433" name="Google Shape;433;p3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387175" y="1841055"/>
              <a:ext cx="1614925" cy="16236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4" name="Google Shape;434;p38"/>
            <p:cNvSpPr txBox="1"/>
            <p:nvPr/>
          </p:nvSpPr>
          <p:spPr>
            <a:xfrm>
              <a:off x="5594350" y="3119100"/>
              <a:ext cx="1048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0000"/>
                </a:lnSpc>
                <a:spcBef>
                  <a:spcPts val="900"/>
                </a:spcBef>
                <a:spcAft>
                  <a:spcPts val="120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</a:rPr>
                <a:t>APEX</a:t>
              </a:r>
              <a:endParaRPr sz="800"/>
            </a:p>
          </p:txBody>
        </p:sp>
      </p:grpSp>
      <p:cxnSp>
        <p:nvCxnSpPr>
          <p:cNvPr id="435" name="Google Shape;435;p38"/>
          <p:cNvCxnSpPr/>
          <p:nvPr/>
        </p:nvCxnSpPr>
        <p:spPr>
          <a:xfrm rot="10800000">
            <a:off x="5400400" y="1644300"/>
            <a:ext cx="19200" cy="3165000"/>
          </a:xfrm>
          <a:prstGeom prst="straightConnector1">
            <a:avLst/>
          </a:prstGeom>
          <a:noFill/>
          <a:ln cap="flat" cmpd="sng" w="28575">
            <a:solidFill>
              <a:srgbClr val="54545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6" name="Google Shape;436;p38"/>
          <p:cNvSpPr txBox="1"/>
          <p:nvPr/>
        </p:nvSpPr>
        <p:spPr>
          <a:xfrm>
            <a:off x="3546813" y="1644300"/>
            <a:ext cx="1407900" cy="801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CH: UZH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ES: CIEMAT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IT: INFN Napoli, LNGS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US: LBL, MIT, Stony Brook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9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WG A: Common Infrastructure and Facilities</a:t>
            </a:r>
            <a:endParaRPr/>
          </a:p>
        </p:txBody>
      </p:sp>
      <p:sp>
        <p:nvSpPr>
          <p:cNvPr id="442" name="Google Shape;442;p39"/>
          <p:cNvSpPr txBox="1"/>
          <p:nvPr>
            <p:ph idx="1" type="body"/>
          </p:nvPr>
        </p:nvSpPr>
        <p:spPr>
          <a:xfrm>
            <a:off x="311700" y="1193651"/>
            <a:ext cx="85206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Slower progress here because nominated one co-convener stepped down, the other one is on parental leave and we needed a better picture of the </a:t>
            </a:r>
            <a:r>
              <a:rPr lang="en"/>
              <a:t>facilities</a:t>
            </a:r>
            <a:r>
              <a:rPr lang="en"/>
              <a:t> (work undertaken by the Tasks)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We plan to use the Working Group to mitigate the inclusion of groups who cannot commit to Deliverables</a:t>
            </a:r>
            <a:endParaRPr/>
          </a:p>
        </p:txBody>
      </p:sp>
      <p:sp>
        <p:nvSpPr>
          <p:cNvPr id="443" name="Google Shape;443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0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of progress</a:t>
            </a:r>
            <a:endParaRPr/>
          </a:p>
        </p:txBody>
      </p:sp>
      <p:sp>
        <p:nvSpPr>
          <p:cNvPr id="449" name="Google Shape;449;p40"/>
          <p:cNvSpPr txBox="1"/>
          <p:nvPr>
            <p:ph idx="1" type="body"/>
          </p:nvPr>
        </p:nvSpPr>
        <p:spPr>
          <a:xfrm>
            <a:off x="311700" y="1026375"/>
            <a:ext cx="8771100" cy="3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Tasks have made progress and have planned for scientific exchange activities (workshops, task meetings…)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General </a:t>
            </a:r>
            <a:r>
              <a:rPr lang="en"/>
              <a:t>Collaboration</a:t>
            </a:r>
            <a:r>
              <a:rPr lang="en"/>
              <a:t> Meeting to be held at CERN (TBC) on </a:t>
            </a:r>
            <a:r>
              <a:rPr lang="en" u="sng"/>
              <a:t>11-13 February 2025</a:t>
            </a:r>
            <a:endParaRPr u="sng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We succeeded into bringing together the </a:t>
            </a:r>
            <a:r>
              <a:rPr lang="en"/>
              <a:t>different</a:t>
            </a:r>
            <a:r>
              <a:rPr lang="en"/>
              <a:t> </a:t>
            </a:r>
            <a:r>
              <a:rPr lang="en"/>
              <a:t>communities</a:t>
            </a:r>
            <a:r>
              <a:rPr lang="en"/>
              <a:t>, we now need to maintain momentum!</a:t>
            </a:r>
            <a:endParaRPr/>
          </a:p>
        </p:txBody>
      </p:sp>
      <p:sp>
        <p:nvSpPr>
          <p:cNvPr id="450" name="Google Shape;450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1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456" name="Google Shape;45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technology communities</a:t>
            </a:r>
            <a:endParaRPr/>
          </a:p>
        </p:txBody>
      </p:sp>
      <p:sp>
        <p:nvSpPr>
          <p:cNvPr id="86" name="Google Shape;8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7" name="Google Shape;87;p15"/>
          <p:cNvGrpSpPr/>
          <p:nvPr/>
        </p:nvGrpSpPr>
        <p:grpSpPr>
          <a:xfrm>
            <a:off x="349550" y="923825"/>
            <a:ext cx="2881007" cy="4001500"/>
            <a:chOff x="349550" y="923825"/>
            <a:chExt cx="2881007" cy="4001500"/>
          </a:xfrm>
        </p:grpSpPr>
        <p:grpSp>
          <p:nvGrpSpPr>
            <p:cNvPr id="88" name="Google Shape;88;p15"/>
            <p:cNvGrpSpPr/>
            <p:nvPr/>
          </p:nvGrpSpPr>
          <p:grpSpPr>
            <a:xfrm>
              <a:off x="349550" y="923825"/>
              <a:ext cx="2881007" cy="4001500"/>
              <a:chOff x="338393" y="923825"/>
              <a:chExt cx="2247802" cy="4001500"/>
            </a:xfrm>
          </p:grpSpPr>
          <p:sp>
            <p:nvSpPr>
              <p:cNvPr id="89" name="Google Shape;89;p15"/>
              <p:cNvSpPr/>
              <p:nvPr/>
            </p:nvSpPr>
            <p:spPr>
              <a:xfrm>
                <a:off x="338393" y="943725"/>
                <a:ext cx="2136000" cy="3981600"/>
              </a:xfrm>
              <a:prstGeom prst="rect">
                <a:avLst/>
              </a:prstGeom>
              <a:noFill/>
              <a:ln cap="flat" cmpd="sng" w="38100">
                <a:solidFill>
                  <a:schemeClr val="accent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90" name="Google Shape;90;p15"/>
              <p:cNvSpPr txBox="1"/>
              <p:nvPr/>
            </p:nvSpPr>
            <p:spPr>
              <a:xfrm>
                <a:off x="338393" y="923825"/>
                <a:ext cx="2136000" cy="39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chemeClr val="accent3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Noble Elements</a:t>
                </a:r>
                <a:endParaRPr b="1" sz="1700"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91" name="Google Shape;91;p15"/>
              <p:cNvSpPr txBox="1"/>
              <p:nvPr/>
            </p:nvSpPr>
            <p:spPr>
              <a:xfrm>
                <a:off x="368295" y="1462600"/>
                <a:ext cx="2217900" cy="3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chemeClr val="accent3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Argon &amp; </a:t>
                </a:r>
                <a:r>
                  <a:rPr lang="en">
                    <a:solidFill>
                      <a:schemeClr val="accent3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Xenon </a:t>
                </a:r>
                <a:endParaRPr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chemeClr val="accent3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Ionisation charge &amp; transport</a:t>
                </a:r>
                <a:endParaRPr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chemeClr val="accent3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VUV Scintillation,  light propagation &amp; detection</a:t>
                </a:r>
                <a:endParaRPr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pic>
          <p:nvPicPr>
            <p:cNvPr id="92" name="Google Shape;92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5750" y="3623346"/>
              <a:ext cx="1217050" cy="124437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3" name="Google Shape;93;p15"/>
          <p:cNvGrpSpPr/>
          <p:nvPr/>
        </p:nvGrpSpPr>
        <p:grpSpPr>
          <a:xfrm>
            <a:off x="3384500" y="923825"/>
            <a:ext cx="2594701" cy="4001500"/>
            <a:chOff x="3384666" y="923825"/>
            <a:chExt cx="2560139" cy="4001500"/>
          </a:xfrm>
        </p:grpSpPr>
        <p:grpSp>
          <p:nvGrpSpPr>
            <p:cNvPr id="94" name="Google Shape;94;p15"/>
            <p:cNvGrpSpPr/>
            <p:nvPr/>
          </p:nvGrpSpPr>
          <p:grpSpPr>
            <a:xfrm>
              <a:off x="3384666" y="923825"/>
              <a:ext cx="2560139" cy="4001500"/>
              <a:chOff x="306032" y="923825"/>
              <a:chExt cx="2276893" cy="4001500"/>
            </a:xfrm>
          </p:grpSpPr>
          <p:sp>
            <p:nvSpPr>
              <p:cNvPr id="95" name="Google Shape;95;p15"/>
              <p:cNvSpPr/>
              <p:nvPr/>
            </p:nvSpPr>
            <p:spPr>
              <a:xfrm>
                <a:off x="338400" y="943725"/>
                <a:ext cx="2188200" cy="3981600"/>
              </a:xfrm>
              <a:prstGeom prst="rect">
                <a:avLst/>
              </a:prstGeom>
              <a:noFill/>
              <a:ln cap="flat" cmpd="sng" w="38100">
                <a:solidFill>
                  <a:srgbClr val="674EA7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96" name="Google Shape;96;p15"/>
              <p:cNvSpPr txBox="1"/>
              <p:nvPr/>
            </p:nvSpPr>
            <p:spPr>
              <a:xfrm>
                <a:off x="306032" y="923825"/>
                <a:ext cx="2220600" cy="39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674EA7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Liquid Scintillators</a:t>
                </a:r>
                <a:endParaRPr b="1" sz="1700"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97" name="Google Shape;97;p15"/>
              <p:cNvSpPr txBox="1"/>
              <p:nvPr/>
            </p:nvSpPr>
            <p:spPr>
              <a:xfrm>
                <a:off x="335625" y="1462600"/>
                <a:ext cx="2247300" cy="3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74EA7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rgbClr val="674EA7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Visible Scintillation, light propagation</a:t>
                </a:r>
                <a:endParaRPr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74EA7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rgbClr val="674EA7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Scintillator properties</a:t>
                </a:r>
                <a:endParaRPr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74EA7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rgbClr val="674EA7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Isotope loading</a:t>
                </a:r>
                <a:endParaRPr>
                  <a:solidFill>
                    <a:srgbClr val="674EA7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pic>
          <p:nvPicPr>
            <p:cNvPr id="98" name="Google Shape;98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78050" y="3728801"/>
              <a:ext cx="880700" cy="1027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370212" y="3779585"/>
              <a:ext cx="1451227" cy="92556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0" name="Google Shape;100;p15"/>
          <p:cNvGrpSpPr/>
          <p:nvPr/>
        </p:nvGrpSpPr>
        <p:grpSpPr>
          <a:xfrm>
            <a:off x="6166875" y="923825"/>
            <a:ext cx="2576912" cy="4001500"/>
            <a:chOff x="6301365" y="923825"/>
            <a:chExt cx="2446978" cy="4001500"/>
          </a:xfrm>
        </p:grpSpPr>
        <p:grpSp>
          <p:nvGrpSpPr>
            <p:cNvPr id="101" name="Google Shape;101;p15"/>
            <p:cNvGrpSpPr/>
            <p:nvPr/>
          </p:nvGrpSpPr>
          <p:grpSpPr>
            <a:xfrm>
              <a:off x="6301365" y="923825"/>
              <a:ext cx="2446978" cy="4001500"/>
              <a:chOff x="291104" y="923825"/>
              <a:chExt cx="2291821" cy="4001500"/>
            </a:xfrm>
          </p:grpSpPr>
          <p:sp>
            <p:nvSpPr>
              <p:cNvPr id="102" name="Google Shape;102;p15"/>
              <p:cNvSpPr/>
              <p:nvPr/>
            </p:nvSpPr>
            <p:spPr>
              <a:xfrm>
                <a:off x="338400" y="943725"/>
                <a:ext cx="2188200" cy="3981600"/>
              </a:xfrm>
              <a:prstGeom prst="rect">
                <a:avLst/>
              </a:prstGeom>
              <a:noFill/>
              <a:ln cap="flat" cmpd="sng" w="38100">
                <a:solidFill>
                  <a:srgbClr val="0B539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03" name="Google Shape;103;p15"/>
              <p:cNvSpPr txBox="1"/>
              <p:nvPr/>
            </p:nvSpPr>
            <p:spPr>
              <a:xfrm>
                <a:off x="291104" y="923825"/>
                <a:ext cx="2247300" cy="39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0B5394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Water Cherenkov</a:t>
                </a:r>
                <a:endParaRPr b="1" sz="1700">
                  <a:solidFill>
                    <a:srgbClr val="0B5394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04" name="Google Shape;104;p15"/>
              <p:cNvSpPr txBox="1"/>
              <p:nvPr/>
            </p:nvSpPr>
            <p:spPr>
              <a:xfrm>
                <a:off x="335625" y="1462600"/>
                <a:ext cx="2247300" cy="3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B5394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rgbClr val="0B5394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Cherenkov light, light propagation</a:t>
                </a:r>
                <a:endParaRPr>
                  <a:solidFill>
                    <a:srgbClr val="0B5394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  <a:p>
                <a:pPr indent="-76200" lvl="0" marL="57150" rtl="0" algn="l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B5394"/>
                  </a:buClr>
                  <a:buSzPts val="1200"/>
                  <a:buFont typeface="Open Sans"/>
                  <a:buChar char="●"/>
                </a:pPr>
                <a:r>
                  <a:rPr lang="en">
                    <a:solidFill>
                      <a:srgbClr val="0B5394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 Doping for n-capture</a:t>
                </a:r>
                <a:endParaRPr>
                  <a:solidFill>
                    <a:srgbClr val="0B5394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pic>
          <p:nvPicPr>
            <p:cNvPr id="105" name="Google Shape;105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436000" y="3184025"/>
              <a:ext cx="2121100" cy="15719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6" name="Google Shape;106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42800" y="3800175"/>
            <a:ext cx="1386075" cy="92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2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462" name="Google Shape;462;p42"/>
          <p:cNvSpPr txBox="1"/>
          <p:nvPr>
            <p:ph idx="1" type="body"/>
          </p:nvPr>
        </p:nvSpPr>
        <p:spPr>
          <a:xfrm>
            <a:off x="311700" y="1026387"/>
            <a:ext cx="8520600" cy="3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3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WP1.1</a:t>
            </a:r>
            <a:endParaRPr/>
          </a:p>
        </p:txBody>
      </p:sp>
      <p:sp>
        <p:nvSpPr>
          <p:cNvPr id="469" name="Google Shape;469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70" name="Google Shape;470;p43"/>
          <p:cNvGraphicFramePr/>
          <p:nvPr/>
        </p:nvGraphicFramePr>
        <p:xfrm>
          <a:off x="232050" y="1324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973025"/>
                <a:gridCol w="1691750"/>
                <a:gridCol w="2299900"/>
                <a:gridCol w="827300"/>
                <a:gridCol w="2887925"/>
              </a:tblGrid>
              <a:tr h="5421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Pixel readout prototype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lower power and lower pixel thresholds to the limit of CMOS capabilities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T1.1.G1.D1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lower power and lower pixel thresholds to the limit of CMOS capabilities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150"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02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Large-scale pixel readout design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of a pixel readout with O(100 million)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T1.1.G2.D1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of a pixel readout with O(100 million)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6821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Light-sensitive pixel readout design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(simulation and prototype) of maximal photocathode coverage and QE in an integrated fC charge and VUV light sensing scheme for pixel TPCs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T1.1.G3.D1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(simulation and prototype) of maximal photocathode coverage and QE in an integrated fC charge and VUV light sensing scheme for pixel TPCs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737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4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WP1.2</a:t>
            </a:r>
            <a:endParaRPr/>
          </a:p>
        </p:txBody>
      </p:sp>
      <p:sp>
        <p:nvSpPr>
          <p:cNvPr id="476" name="Google Shape;476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77" name="Google Shape;477;p44"/>
          <p:cNvGraphicFramePr/>
          <p:nvPr/>
        </p:nvGraphicFramePr>
        <p:xfrm>
          <a:off x="267875" y="883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382850"/>
                <a:gridCol w="2211000"/>
                <a:gridCol w="2238675"/>
                <a:gridCol w="684750"/>
                <a:gridCol w="2931575"/>
              </a:tblGrid>
              <a:tr h="290500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for imaging light readout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Prototypes</a:t>
                      </a: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for light imaging of charge amplification with cameras and SiPMs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demonstrating particle tracking (2030)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4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44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67025">
                <a:tc rowSpan="5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5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novel charge amplification devices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5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novel devices for charge amplification in single- and dual-phase detectors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novel devices to for charge amplification in dual-phase detectors (2027)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4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44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670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T1.2.G2.D3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the feasibility of novel amplification strategies for single- and mixed-phase detectors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6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T1.2.G2.D4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Theoretical models of electron transport in LAr/LXe, and simulation models of PMT, SIPM pulse shapes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21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D1.6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tests for amplification devices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tests in single- and dual-phase LAr and LXe detectors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T1.2.G3.D1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 / dual phase Ar large scale tests with TPX readout (2030)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68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T1.2.G3.D2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 scale tests with a single-phase LXe and dual-phase Xe charge-to-light conversion stage (2030)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5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WP2.1</a:t>
            </a:r>
            <a:endParaRPr/>
          </a:p>
        </p:txBody>
      </p:sp>
      <p:sp>
        <p:nvSpPr>
          <p:cNvPr id="483" name="Google Shape;483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84" name="Google Shape;484;p45"/>
          <p:cNvGraphicFramePr/>
          <p:nvPr/>
        </p:nvGraphicFramePr>
        <p:xfrm>
          <a:off x="311700" y="1055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02875"/>
                <a:gridCol w="776125"/>
                <a:gridCol w="2216125"/>
                <a:gridCol w="754400"/>
                <a:gridCol w="4508700"/>
              </a:tblGrid>
              <a:tr h="397850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Sensor development for VUV sensitivity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and characterizationof organic photosensors, coatings and passivation methods and of SPAD geometry for VUV detection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T2.1.G1.D1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 low-noise, high fill-factor organic photosensors	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9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Purpose-optimised coatings and passivation strategies for LAr/LXe wavelengths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66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T2.1.G1.D3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Designs of SPAD geometries optimized for VUV sensitivity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6625"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SPAD arrays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Prototypes and characterization of new SPAD arrays for 3D-intergrated FSI and BSI, analog BSI and monolitich arrays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3D integrated FSI-SPAD arrays and characterization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669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3D integrated BSI-SPAD arrays and characterization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669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T2.1.G2.D3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analog BSI-SPAD arrays and characterization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92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T2.1.G2.D4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Prototypes of cryogenic monolithic SPAD arrays and characterization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9225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VUV-optimized sensor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the performance of new VUV-optimised sensors in term of PDE, noise and application to rare-event seraches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T2.1.G3.D1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PDE vs. λ,T, angle measurement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2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T2.1.G3.D2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sensor noise characterisation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2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T2.1.G3.D3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Paper on rare-event search application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6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WP2.2</a:t>
            </a:r>
            <a:endParaRPr/>
          </a:p>
        </p:txBody>
      </p:sp>
      <p:sp>
        <p:nvSpPr>
          <p:cNvPr id="490" name="Google Shape;490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91" name="Google Shape;491;p46"/>
          <p:cNvGraphicFramePr/>
          <p:nvPr/>
        </p:nvGraphicFramePr>
        <p:xfrm>
          <a:off x="311688" y="1767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27950"/>
                <a:gridCol w="1754400"/>
                <a:gridCol w="2593625"/>
                <a:gridCol w="685650"/>
                <a:gridCol w="3058975"/>
              </a:tblGrid>
              <a:tr h="3597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optimised WLS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optimised WLS (VUV to visible) and evaporation systems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T2.2.G1.D1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Technical report of optimized WLS (2027)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7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T2.2.G1.D2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Construction of a large-area multi-source evaporation system (2027)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775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D2.5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on light collection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on VUV light collection in noble elements and light readout for liquid scintillators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T2.2.G2.D1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of VUV light collectors at cryogenic temperatures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7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T2.2.G2.D2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report of light readout for liquid scintillator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7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7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WP3.1</a:t>
            </a:r>
            <a:endParaRPr/>
          </a:p>
        </p:txBody>
      </p:sp>
      <p:sp>
        <p:nvSpPr>
          <p:cNvPr id="497" name="Google Shape;49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98" name="Google Shape;498;p47"/>
          <p:cNvGraphicFramePr/>
          <p:nvPr/>
        </p:nvGraphicFramePr>
        <p:xfrm>
          <a:off x="500875" y="111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10700"/>
                <a:gridCol w="1866525"/>
                <a:gridCol w="1862950"/>
                <a:gridCol w="892850"/>
                <a:gridCol w="3228675"/>
              </a:tblGrid>
              <a:tr h="680150"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Ton-scale demonstrators of novel liquid scintillators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Lab- and ton-scale demonstrators for hybrid and opaque scintillators, publication on properties and performances and improved microphysics models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hybrid scintillator (hLS) performance in lab-scale and ton-scale experiments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9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opaque scintillator (oLS) performance in ton-scale setup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9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T3.1.G1.D3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F1F1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Publications on properties of novel target media and detector concepts (2027)</a:t>
                      </a:r>
                      <a:endParaRPr sz="1000">
                        <a:solidFill>
                          <a:srgbClr val="1F1F1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9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T3.1.G1.D4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Improved microphysics model for organic liquid scintillators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9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Demonstrators for liquid target loading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high Gd loading at ton-scale and of high concentration of isotope loading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F1F1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&gt; 0.1% Gadolinium loading in ton-scale setups (2027)</a:t>
                      </a:r>
                      <a:endParaRPr sz="1000">
                        <a:solidFill>
                          <a:srgbClr val="1F1F1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90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T3.1.G2.D2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F1F1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ββ isotope loading in scintillators on several per-cent level (2028)</a:t>
                      </a:r>
                      <a:endParaRPr sz="1000">
                        <a:solidFill>
                          <a:srgbClr val="1F1F1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8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WP3.2</a:t>
            </a:r>
            <a:endParaRPr/>
          </a:p>
        </p:txBody>
      </p:sp>
      <p:sp>
        <p:nvSpPr>
          <p:cNvPr id="504" name="Google Shape;504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505" name="Google Shape;505;p48"/>
          <p:cNvGraphicFramePr/>
          <p:nvPr/>
        </p:nvGraphicFramePr>
        <p:xfrm>
          <a:off x="384725" y="1113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37300"/>
                <a:gridCol w="1237400"/>
                <a:gridCol w="1405650"/>
                <a:gridCol w="1747000"/>
                <a:gridCol w="3693250"/>
              </a:tblGrid>
              <a:tr h="321675">
                <a:tc rowSpan="6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6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of noble liquid response for low-energy recoils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6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 NL response to low-energy recoils and design of low-energy calibration systems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T3.2.G1.D1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 NL response to low energy recoils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5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356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T3.2.G1.D2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and commissioning of techniques for low-energy calibrations (2029)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5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2935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2935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21675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D3.4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of noble liquids mixtures properties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and measurement of properties of NL mixtures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T3.2.G2.D1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Characterization of thermodynamics of Xe-doped LAr (2028)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5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216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T3.2.G2.D2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1F1F1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and modeling of doped NL response (2028)</a:t>
                      </a:r>
                      <a:endParaRPr sz="1000">
                        <a:solidFill>
                          <a:srgbClr val="1F1F1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9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WP4.1</a:t>
            </a:r>
            <a:endParaRPr/>
          </a:p>
        </p:txBody>
      </p:sp>
      <p:sp>
        <p:nvSpPr>
          <p:cNvPr id="511" name="Google Shape;511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512" name="Google Shape;512;p49"/>
          <p:cNvGraphicFramePr/>
          <p:nvPr/>
        </p:nvGraphicFramePr>
        <p:xfrm>
          <a:off x="245338" y="923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393275"/>
                <a:gridCol w="761925"/>
                <a:gridCol w="1691750"/>
                <a:gridCol w="682025"/>
                <a:gridCol w="5124350"/>
              </a:tblGrid>
              <a:tr h="466450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Report on improved radioassay techniques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Demonstration of adioassay techniques at required sensitivity for next generation of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rare-event search experiments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improved sensitivity for surface contamination, Rn emanation, and bulk contamination assays.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7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a comprehensive cross-calibration for low background screening and assay across EU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139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1725"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Report on low-background materials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Report on the development of novel materials, material selection, and clean treatment/manufacturing processes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and demonstration of novel materials for background suppression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7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Technical report on surface treatments and clean protocols for low background experiment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139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1725"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New tools for background evaluation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of new tools for background simulations and measurements of cross-section materials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T4.1.G3.D1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Improvement of the Codes for tracking and estimating backgrounds in rare event searches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72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T4.1.G3.D2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Measurement of cross-section for materials relevant to low-background experiments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139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50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WP4.2</a:t>
            </a:r>
            <a:endParaRPr/>
          </a:p>
        </p:txBody>
      </p:sp>
      <p:sp>
        <p:nvSpPr>
          <p:cNvPr id="518" name="Google Shape;518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519" name="Google Shape;519;p50"/>
          <p:cNvGraphicFramePr/>
          <p:nvPr/>
        </p:nvGraphicFramePr>
        <p:xfrm>
          <a:off x="577088" y="1347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382850"/>
                <a:gridCol w="859425"/>
                <a:gridCol w="1690175"/>
                <a:gridCol w="714400"/>
                <a:gridCol w="4342950"/>
              </a:tblGrid>
              <a:tr h="527875"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Mass production facilities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Purification and production plants for liquid targets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T4.2.G1.D1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44444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Scale-up Purification and Production facility for (Metal doped &amp; Water based) LS/WC (2027)</a:t>
                      </a:r>
                      <a:endParaRPr sz="1000">
                        <a:solidFill>
                          <a:srgbClr val="44444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557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T4.2.G1.D2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44444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Massive xenon production and purification plant (2027)</a:t>
                      </a:r>
                      <a:endParaRPr sz="1000">
                        <a:solidFill>
                          <a:srgbClr val="444444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57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90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T4.2.G1.D3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Pilot-scale UAr purification technology development (2027)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5750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UAr purification technology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Demonstration of improved purification technologies on testbeds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5750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527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T4.2.G2.D1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Facilities for liquid argon radioactivity, purity, and single electron emission characterization (2027)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1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WP4.3</a:t>
            </a:r>
            <a:endParaRPr/>
          </a:p>
        </p:txBody>
      </p:sp>
      <p:sp>
        <p:nvSpPr>
          <p:cNvPr id="525" name="Google Shape;52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526" name="Google Shape;526;p51"/>
          <p:cNvGraphicFramePr/>
          <p:nvPr/>
        </p:nvGraphicFramePr>
        <p:xfrm>
          <a:off x="544513" y="1295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382850"/>
                <a:gridCol w="1365750"/>
                <a:gridCol w="1652500"/>
                <a:gridCol w="677375"/>
                <a:gridCol w="3976500"/>
              </a:tblGrid>
              <a:tr h="359875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D4.6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Medium-scale integrated testing facilities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Development of mid-scale facilities for large-area readout assembly and characterization at cryogenic temperature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T4.3.G1.D1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Photodetector facility (2026)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T4.3.G1.D2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TPC-testing facility (2026)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59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T4.3.G1.D3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Distributed pixel LArTPC systems (2026)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8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removed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9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T4.3.G2.D4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Scalable readout for large photodetector systems (2029)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875"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D4.7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large-area readout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large-scale light and charge readout systems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T4.3.G2.D1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large scale photodetection in a field cage (2026)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T4.3.G2.D2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of O(10 million) pixel readout (2029)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875"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T4.3.G2.D3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Report on operation of large fill-factor UV sensors in LXe (2026)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/>
          <p:nvPr/>
        </p:nvSpPr>
        <p:spPr>
          <a:xfrm>
            <a:off x="2144575" y="52300"/>
            <a:ext cx="6102600" cy="503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2" name="Google Shape;11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3000" y="626550"/>
            <a:ext cx="7200973" cy="4430277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4" name="Google Shape;114;p1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roadmap</a:t>
            </a:r>
            <a:endParaRPr/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252825" y="1389600"/>
            <a:ext cx="1610100" cy="35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</a:rPr>
              <a:t>DRDT 2.1 </a:t>
            </a:r>
            <a:r>
              <a:rPr lang="en">
                <a:solidFill>
                  <a:srgbClr val="222222"/>
                </a:solidFill>
              </a:rPr>
              <a:t>- </a:t>
            </a:r>
            <a:r>
              <a:rPr lang="en">
                <a:solidFill>
                  <a:srgbClr val="222222"/>
                </a:solidFill>
              </a:rPr>
              <a:t>Develop readout technology to increase spatial and energy resolution for liquid detectors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</a:rPr>
              <a:t>DRDT 2.2 - Advance noise reduction in liquid detectors to lower signal energy thresholds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</a:rPr>
              <a:t>DRDT 2.3 - Improve the material properties of target and detector components in liquid detectors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222222"/>
                </a:solidFill>
              </a:rPr>
              <a:t>DRDT 2.4 - Realise liquid detector technologies scalable for integration in large systems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2196825" y="100500"/>
            <a:ext cx="1342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Main drivers</a:t>
            </a:r>
            <a:endParaRPr sz="15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252825" y="1197600"/>
            <a:ext cx="1944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Detector R&amp;D Research Themes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Google Shape;118;p16"/>
          <p:cNvSpPr txBox="1"/>
          <p:nvPr/>
        </p:nvSpPr>
        <p:spPr>
          <a:xfrm>
            <a:off x="3766125" y="0"/>
            <a:ext cx="4925400" cy="6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DUNE programme; Hyper-K programme; neutrino near detectors; neutrino telescopes;</a:t>
            </a:r>
            <a:endParaRPr i="1" sz="850">
              <a:latin typeface="Helvetica"/>
              <a:ea typeface="Helvetica"/>
              <a:cs typeface="Helvetica"/>
              <a:sym typeface="Helvetic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multi-tonne scale dark matter detectors; light dark matter detectors; </a:t>
            </a:r>
            <a:endParaRPr i="1" sz="850">
              <a:latin typeface="Helvetica"/>
              <a:ea typeface="Helvetica"/>
              <a:cs typeface="Helvetica"/>
              <a:sym typeface="Helvetic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tonne-scale 0vbb experiments; </a:t>
            </a: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low</a:t>
            </a:r>
            <a:r>
              <a:rPr i="1" lang="en" sz="850">
                <a:latin typeface="Helvetica"/>
                <a:ea typeface="Helvetica"/>
                <a:cs typeface="Helvetica"/>
                <a:sym typeface="Helvetica"/>
              </a:rPr>
              <a:t>-energy scintillator neutrino detectors.</a:t>
            </a:r>
            <a:endParaRPr i="1" sz="850"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scientific strategy: Work Packages</a:t>
            </a:r>
            <a:endParaRPr/>
          </a:p>
        </p:txBody>
      </p:sp>
      <p:sp>
        <p:nvSpPr>
          <p:cNvPr id="124" name="Google Shape;12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5" name="Google Shape;12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600" y="923825"/>
            <a:ext cx="6584799" cy="394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 txBox="1"/>
          <p:nvPr/>
        </p:nvSpPr>
        <p:spPr>
          <a:xfrm>
            <a:off x="1279600" y="4304325"/>
            <a:ext cx="4099200" cy="457800"/>
          </a:xfrm>
          <a:prstGeom prst="rect">
            <a:avLst/>
          </a:prstGeom>
          <a:noFill/>
          <a:ln cap="flat" cmpd="sng" w="38100">
            <a:solidFill>
              <a:srgbClr val="674E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3434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WG A: Common infrastructures &amp; Facilities </a:t>
            </a:r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DRD2 Collaboration</a:t>
            </a:r>
            <a:endParaRPr/>
          </a:p>
        </p:txBody>
      </p:sp>
      <p:sp>
        <p:nvSpPr>
          <p:cNvPr id="132" name="Google Shape;13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3" name="Google Shape;133;p18" title="Gra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0200" y="96800"/>
            <a:ext cx="4400550" cy="2721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 title="Gra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304825"/>
            <a:ext cx="4286250" cy="265033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2227375" y="1664675"/>
            <a:ext cx="675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6" name="Google Shape;136;p18" title="Grafic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3275" y="2930450"/>
            <a:ext cx="3438882" cy="2126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8"/>
          <p:cNvSpPr txBox="1"/>
          <p:nvPr/>
        </p:nvSpPr>
        <p:spPr>
          <a:xfrm>
            <a:off x="152400" y="4127700"/>
            <a:ext cx="5032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86 Participating Institutions</a:t>
            </a:r>
            <a:endParaRPr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17 Countries</a:t>
            </a:r>
            <a:endParaRPr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205 Members</a:t>
            </a:r>
            <a:endParaRPr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in DRD2 since approval</a:t>
            </a:r>
            <a:endParaRPr/>
          </a:p>
        </p:txBody>
      </p:sp>
      <p:sp>
        <p:nvSpPr>
          <p:cNvPr id="143" name="Google Shape;143;p19"/>
          <p:cNvSpPr txBox="1"/>
          <p:nvPr>
            <p:ph idx="1" type="body"/>
          </p:nvPr>
        </p:nvSpPr>
        <p:spPr>
          <a:xfrm>
            <a:off x="311700" y="923837"/>
            <a:ext cx="8520600" cy="3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First Collaboration Meeting (02/2024) (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indico link</a:t>
            </a:r>
            <a:r>
              <a:rPr lang="en" sz="1600"/>
              <a:t>)</a:t>
            </a:r>
            <a:endParaRPr sz="1600"/>
          </a:p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CB Chair election: Walter Bonivento</a:t>
            </a:r>
            <a:endParaRPr sz="1600"/>
          </a:p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Co-spokespersons election: Giuliana Fiorillo, Roxanne Guenette</a:t>
            </a:r>
            <a:endParaRPr sz="1600"/>
          </a:p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All WP/Tasks leaders appointed and approved</a:t>
            </a:r>
            <a:endParaRPr sz="1600"/>
          </a:p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Creation of first WG and appointment of 1 convener</a:t>
            </a:r>
            <a:endParaRPr sz="1600"/>
          </a:p>
          <a:p>
            <a:pPr indent="-215900" lvl="0" marL="28575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Series of Topical Workshop to engage the community (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indico meetings</a:t>
            </a:r>
            <a:r>
              <a:rPr lang="en" sz="1600"/>
              <a:t>)</a:t>
            </a:r>
            <a:endParaRPr sz="1600"/>
          </a:p>
        </p:txBody>
      </p:sp>
      <p:sp>
        <p:nvSpPr>
          <p:cNvPr id="144" name="Google Shape;14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5" name="Google Shape;14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4063" y="2701250"/>
            <a:ext cx="4418377" cy="23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9" title="Gra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7618" y="2787125"/>
            <a:ext cx="3382599" cy="2091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in DRD2 since approval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311700" y="1026375"/>
            <a:ext cx="3899100" cy="3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202882" lvl="0" marL="17145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 lot of work done on consolidating the Deliverables and the “commitments” of each Tasks to prepare the MOU Annexes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2882" lvl="0" marL="17145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Concerns</a:t>
            </a:r>
            <a:r>
              <a:rPr lang="en"/>
              <a:t> from many of our members on interactions with funding agencies, commitments and lack of funding… under discussion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2882" lvl="0" marL="17145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We send the </a:t>
            </a:r>
            <a:r>
              <a:rPr b="1" lang="en" u="sng"/>
              <a:t>draft</a:t>
            </a:r>
            <a:r>
              <a:rPr lang="en"/>
              <a:t> MOU Annexes to Helge Meinhard as requested on 8 Nov., but we need to solve the concerns of our groups before making them public</a:t>
            </a:r>
            <a:endParaRPr/>
          </a:p>
        </p:txBody>
      </p:sp>
      <p:sp>
        <p:nvSpPr>
          <p:cNvPr id="153" name="Google Shape;15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9" y="923825"/>
            <a:ext cx="2739491" cy="38440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5" name="Google Shape;1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6674" y="1026375"/>
            <a:ext cx="2640101" cy="38440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WP1 Charge Readout: Progress</a:t>
            </a:r>
            <a:endParaRPr/>
          </a:p>
        </p:txBody>
      </p:sp>
      <p:sp>
        <p:nvSpPr>
          <p:cNvPr id="161" name="Google Shape;16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2" name="Google Shape;162;p21"/>
          <p:cNvGrpSpPr/>
          <p:nvPr/>
        </p:nvGrpSpPr>
        <p:grpSpPr>
          <a:xfrm>
            <a:off x="172650" y="907450"/>
            <a:ext cx="8520600" cy="3987000"/>
            <a:chOff x="172650" y="907450"/>
            <a:chExt cx="8520600" cy="3987000"/>
          </a:xfrm>
        </p:grpSpPr>
        <p:sp>
          <p:nvSpPr>
            <p:cNvPr id="163" name="Google Shape;163;p21"/>
            <p:cNvSpPr/>
            <p:nvPr/>
          </p:nvSpPr>
          <p:spPr>
            <a:xfrm>
              <a:off x="172650" y="907450"/>
              <a:ext cx="8520600" cy="3987000"/>
            </a:xfrm>
            <a:prstGeom prst="rect">
              <a:avLst/>
            </a:prstGeom>
            <a:noFill/>
            <a:ln cap="flat" cmpd="sng" w="38100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4" name="Google Shape;164;p21"/>
            <p:cNvSpPr txBox="1"/>
            <p:nvPr/>
          </p:nvSpPr>
          <p:spPr>
            <a:xfrm>
              <a:off x="2391150" y="907450"/>
              <a:ext cx="4083600" cy="60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1155CC"/>
                  </a:solidFill>
                  <a:latin typeface="Open Sans"/>
                  <a:ea typeface="Open Sans"/>
                  <a:cs typeface="Open Sans"/>
                  <a:sym typeface="Open Sans"/>
                </a:rPr>
                <a:t>WP1.1 Pixels &amp; charge+light </a:t>
              </a:r>
              <a:endParaRPr b="1" sz="160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1155CC"/>
                  </a:solidFill>
                  <a:latin typeface="Open Sans"/>
                  <a:ea typeface="Open Sans"/>
                  <a:cs typeface="Open Sans"/>
                  <a:sym typeface="Open Sans"/>
                </a:rPr>
                <a:t>(J. Asaadi &amp; E. Gramellini)</a:t>
              </a:r>
              <a:endParaRPr b="1" sz="100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65" name="Google Shape;165;p21"/>
          <p:cNvSpPr txBox="1"/>
          <p:nvPr>
            <p:ph idx="1" type="body"/>
          </p:nvPr>
        </p:nvSpPr>
        <p:spPr>
          <a:xfrm>
            <a:off x="311700" y="1485625"/>
            <a:ext cx="8272200" cy="5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15900" lvl="0" marL="17145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Consolidated the scientific programme to 3 Deliverables: TPC pixelation, Pixel scalability, Charge + Light readouts</a:t>
            </a:r>
            <a:endParaRPr sz="1600">
              <a:solidFill>
                <a:srgbClr val="666666"/>
              </a:solidFill>
            </a:endParaRPr>
          </a:p>
        </p:txBody>
      </p:sp>
      <p:graphicFrame>
        <p:nvGraphicFramePr>
          <p:cNvPr id="166" name="Google Shape;166;p21"/>
          <p:cNvGraphicFramePr/>
          <p:nvPr/>
        </p:nvGraphicFramePr>
        <p:xfrm>
          <a:off x="296788" y="238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{9DCE3AE9-2157-4E2E-B352-474C9CA0D338}</a:tableStyleId>
              </a:tblPr>
              <a:tblGrid>
                <a:gridCol w="434350"/>
                <a:gridCol w="2334575"/>
                <a:gridCol w="4591300"/>
                <a:gridCol w="912075"/>
              </a:tblGrid>
              <a:tr h="477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Title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Institutions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657BA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1"/>
                    </a:solidFill>
                  </a:tcPr>
                </a:tc>
              </a:tr>
              <a:tr h="449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D1.1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Pixel readout prototype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Prototype of lower power and lower pixel thresholds to the limit of CMOS capabilities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  <a:tr h="247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D1.2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Large-scale pixel readout design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of a pixel readout with O(100 million) channels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  <a:tr h="684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D1.3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Light-sensitive pixel readout design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(simulation and prototype) of maximal photocathode coverage and QE in an integrated fC charge and VUV light sensing scheme for pixel TPCs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