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72" r:id="rId9"/>
    <p:sldId id="275" r:id="rId10"/>
    <p:sldId id="273" r:id="rId11"/>
    <p:sldId id="274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0FCD745-659F-4412-B4D8-4A3EE07ECE79}">
          <p14:sldIdLst>
            <p14:sldId id="256"/>
            <p14:sldId id="257"/>
            <p14:sldId id="258"/>
            <p14:sldId id="260"/>
            <p14:sldId id="259"/>
            <p14:sldId id="261"/>
            <p14:sldId id="262"/>
            <p14:sldId id="272"/>
            <p14:sldId id="275"/>
            <p14:sldId id="273"/>
            <p14:sldId id="274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4472C4"/>
    <a:srgbClr val="EAEFF7"/>
    <a:srgbClr val="ABABAB"/>
    <a:srgbClr val="FF9933"/>
    <a:srgbClr val="FFFFFF"/>
    <a:srgbClr val="699BFF"/>
    <a:srgbClr val="000000"/>
    <a:srgbClr val="AAE8FC"/>
    <a:srgbClr val="2202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F12490-59CD-452F-B02D-F2D799164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662731" cy="296695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662731" cy="296695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FFFFFF"/>
            </a:gs>
            <a:gs pos="0">
              <a:schemeClr val="accent1">
                <a:lumMod val="20000"/>
                <a:lumOff val="80000"/>
              </a:schemeClr>
            </a:gs>
            <a:gs pos="81000">
              <a:srgbClr val="FFFFFF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31AE1-2945-44BC-A9BF-E5942ABED8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dirty="0"/>
              <a:t>Proposal DRD8: </a:t>
            </a:r>
            <a:br>
              <a:rPr lang="en-US" sz="4400" dirty="0"/>
            </a:br>
            <a:r>
              <a:rPr lang="en-US" sz="4400" dirty="0"/>
              <a:t>Mechanics &amp; Cooling of Future Vertex and Tracking Systems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28AB3B-0E14-439C-BFDC-E8B70A2821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7556" y="4373216"/>
            <a:ext cx="9144000" cy="1270477"/>
          </a:xfrm>
        </p:spPr>
        <p:txBody>
          <a:bodyPr>
            <a:normAutofit/>
          </a:bodyPr>
          <a:lstStyle/>
          <a:p>
            <a:r>
              <a:rPr lang="en-US" dirty="0"/>
              <a:t>Georg Viehhauser for the DRD8 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559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923EA-C3F3-46ED-9867-A0A78ED30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Miscellaneous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C573B-1F41-4FFF-9324-D2B42D4CF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521260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Meetings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DRD8 collaboration meetings twice a year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Once in conjunction with the Forum on Tracking Detector Mechanics (abroad)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The other likely to be at CERN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WP meetings will be </a:t>
            </a:r>
            <a:r>
              <a:rPr lang="en-US" dirty="0" err="1"/>
              <a:t>organised</a:t>
            </a:r>
            <a:r>
              <a:rPr lang="en-US" dirty="0"/>
              <a:t> by WP conveners regularly as useful for advancing the research </a:t>
            </a:r>
            <a:r>
              <a:rPr lang="en-US" dirty="0" err="1"/>
              <a:t>programme</a:t>
            </a: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Education and training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DRD8 too small and its research topics too narrow to justify stand-alone schools or similar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Will identify lecturers for lecture courses on relevant topics, and facilitate exchange of educational material among these lecturers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Lecturers are ready to participate in schools within the DRD collaborations and outside (e.g. CERN summer school, ECFA summer school, EDIT)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C0246-F39D-4E87-BFAF-532A67A89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701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8B602-AB07-45C3-942C-F7C936088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90C98-32E2-4DA8-AA49-27991FF0B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Attract additional collaborators, also from industry</a:t>
            </a:r>
          </a:p>
          <a:p>
            <a:r>
              <a:rPr lang="en-US" dirty="0"/>
              <a:t>Write and agree on MoU, which will detail the role of participating institutes and companies</a:t>
            </a:r>
          </a:p>
          <a:p>
            <a:r>
              <a:rPr lang="en-US" dirty="0"/>
              <a:t>Most important: Acquire funding</a:t>
            </a:r>
          </a:p>
          <a:p>
            <a:pPr lvl="1"/>
            <a:r>
              <a:rPr lang="en-US" dirty="0"/>
              <a:t>Due to the nature of the work we should be open for unusual (non-PP) funding streams</a:t>
            </a:r>
          </a:p>
          <a:p>
            <a:pPr lvl="1"/>
            <a:r>
              <a:rPr lang="en-US" dirty="0"/>
              <a:t>Making sure that the participating institutes pursue this aggressively will be the first task for the DRD8 management</a:t>
            </a:r>
            <a:endParaRPr lang="en-GB" dirty="0"/>
          </a:p>
          <a:p>
            <a:r>
              <a:rPr lang="en-US" dirty="0"/>
              <a:t>Collaboration meeting in May/June 2025 in conjunction with Forum on Tracking Detector Mechanics 2025 in Bristol</a:t>
            </a:r>
          </a:p>
          <a:p>
            <a:pPr lvl="1"/>
            <a:r>
              <a:rPr lang="en-US" dirty="0"/>
              <a:t>2d DRD8, 3d Forum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1FAF94-D52B-4CD5-85F4-4421C35F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012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F13571-0AB5-4439-905B-F3FE2D6681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Further material</a:t>
            </a:r>
            <a:endParaRPr lang="en-GB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AC4FA6F-D775-4408-9F13-E4987A83AE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3390B-6793-496C-BC4E-1876E4F80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71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B42E9-5AC5-4B6B-BBA4-4E9A474CC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Project 1.1: The Vertex Region of Future Particle Physics Experiments</a:t>
            </a: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5074A-B64B-4747-A336-9F8C4BDAA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41755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 New design solutions for future beam pipes and vertex systems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Challenges: minimum material budget, mechanical stability, and proximity to the beamline, integration of inner vertex layers with accelerator optics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Crucial for preparing the ambitious design of future beam pipe and detector mechanics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Research topics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Curved sensors: R</a:t>
            </a:r>
            <a:r>
              <a:rPr lang="en-US" dirty="0"/>
              <a:t>educe the material budget significantly and bring first hit point outside the beam pipe closer to the interaction point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U</a:t>
            </a:r>
            <a:r>
              <a:rPr lang="en-GB" dirty="0" err="1"/>
              <a:t>ltra</a:t>
            </a:r>
            <a:r>
              <a:rPr lang="en-GB" dirty="0"/>
              <a:t>-thin beam pipes: </a:t>
            </a:r>
            <a:r>
              <a:rPr lang="en-US" dirty="0"/>
              <a:t>Alternative beam pipe materials like alloys of beryllium and </a:t>
            </a:r>
            <a:r>
              <a:rPr lang="en-US" dirty="0" err="1"/>
              <a:t>aluminium</a:t>
            </a:r>
            <a:r>
              <a:rPr lang="en-US" dirty="0"/>
              <a:t> (</a:t>
            </a:r>
            <a:r>
              <a:rPr lang="en-US" dirty="0" err="1"/>
              <a:t>Albemet</a:t>
            </a:r>
            <a:r>
              <a:rPr lang="en-US" dirty="0"/>
              <a:t>), and carbon composites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Retractable detectors: Bring first layer closer to interaction point, while addressing </a:t>
            </a:r>
            <a:r>
              <a:rPr lang="en-US" dirty="0"/>
              <a:t>apertures, impedance and vacuum stability which are important for the beam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Integration of accelerator and vertex detectors: cope with tight positioning requirements to guarantee high luminosity, and at the same time allow operations and maintenance of detector elements difficult to access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Low-mass hardware alignment systems for future tracking detectors:  Develop solutions that are complementary to that available through track-based alignment algorithms (weak modes) and that is low-mass and radiation-hard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CERN, IHEP/CAS, GSI Darmstadt, INFN Pisa, INFN Perugia, INFN Frascati, </a:t>
            </a:r>
            <a:r>
              <a:rPr lang="en-US" dirty="0" err="1"/>
              <a:t>Nikhef</a:t>
            </a:r>
            <a:r>
              <a:rPr lang="en-US" dirty="0"/>
              <a:t>, IPHC Strasbourg, IFIC Valencia, University of Geneva, University of Liverpool, University of Oxford, University of Bristol, University of Freiburg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BC2BF-09E8-4002-AAB8-54B8FAE24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658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61C01-AFCA-4864-8F4C-4A3C50525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Project 1.2: Robots in the HEP Experimental Caverns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0BA42-969F-4B84-9C21-65387F390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052429"/>
          </a:xfrm>
        </p:spPr>
        <p:txBody>
          <a:bodyPr>
            <a:normAutofit fontScale="92500"/>
          </a:bodyPr>
          <a:lstStyle/>
          <a:p>
            <a:r>
              <a:rPr lang="en-US" dirty="0"/>
              <a:t>Develop robotic systems for access and maintenance in underground particle detector areas consisting of large semi-structured caverns with high magnetic fields and radiation levels</a:t>
            </a:r>
          </a:p>
          <a:p>
            <a:pPr lvl="1"/>
            <a:r>
              <a:rPr lang="en-US" dirty="0"/>
              <a:t>Autonomous and on-demand inspections and 3D environmental mappings to reduce accelerator down-time, prevent unnecessary beam dumps due to false alarms, detect anomalies at an early stage, monitor operation of experiments</a:t>
            </a:r>
          </a:p>
          <a:p>
            <a:pPr lvl="1"/>
            <a:r>
              <a:rPr lang="en-US" dirty="0"/>
              <a:t>In future, will also aim at developing robotic manipulation systems for first intervention, and detector maintenance or removal</a:t>
            </a:r>
          </a:p>
          <a:p>
            <a:r>
              <a:rPr lang="en-GB" dirty="0"/>
              <a:t>Ground and aerial platforms</a:t>
            </a:r>
          </a:p>
          <a:p>
            <a:pPr lvl="1"/>
            <a:r>
              <a:rPr lang="en-GB" dirty="0"/>
              <a:t>Legged ground robotic platforms</a:t>
            </a:r>
          </a:p>
          <a:p>
            <a:pPr lvl="1"/>
            <a:r>
              <a:rPr lang="en-GB" dirty="0"/>
              <a:t>Robotic airships</a:t>
            </a:r>
          </a:p>
          <a:p>
            <a:pPr lvl="1"/>
            <a:r>
              <a:rPr lang="en-GB" dirty="0"/>
              <a:t>Mobile mesh network (swarm of mini robots)</a:t>
            </a:r>
          </a:p>
          <a:p>
            <a:r>
              <a:rPr lang="en-GB" dirty="0"/>
              <a:t>CERN, IHEP/CAS, Roma I (La Sapienza), University of Arizona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6B457-AB5A-4AF1-AEC1-6CE2DD923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386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D96AE-DA8A-4CD5-A9C4-959B3D9AC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Project 2.1: Advanced Mechanical Tracker Structures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FC682-4F5D-40D2-9E3F-44AB4BD28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043" y="1360931"/>
            <a:ext cx="10870096" cy="541755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Challenge particle physics tracking detector design paradigms with an unhindered and blue-sky approach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Make use of modern materials as well as design and manufacturing techniques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Pursue new, unconventional geometries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Research topics: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Orthotropic materials: </a:t>
            </a:r>
            <a:r>
              <a:rPr lang="en-US" dirty="0" err="1"/>
              <a:t>optimise</a:t>
            </a:r>
            <a:r>
              <a:rPr lang="en-US" dirty="0"/>
              <a:t> mechanical and thermal performance in critical directions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Non-planar structures, and complex geometries: </a:t>
            </a:r>
            <a:r>
              <a:rPr lang="en-US" dirty="0" err="1"/>
              <a:t>utilise</a:t>
            </a:r>
            <a:r>
              <a:rPr lang="en-US" dirty="0"/>
              <a:t> Advanced Digital Manufacturing (ADM) techniques such as Additive Manufacturing (AM), Hybrid Manufacturing and tow-steering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Integration of services into mechanical structures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Tools to help predict and </a:t>
            </a:r>
            <a:r>
              <a:rPr lang="en-US" dirty="0" err="1"/>
              <a:t>optimise</a:t>
            </a:r>
            <a:r>
              <a:rPr lang="en-US" dirty="0"/>
              <a:t> the performance of detector support structures featuring orthotropic materials, complex geometries and/or integrated services produced with advanced manufacturing techniques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Non-Destructive Testing (NDT) and other forms of Quality Assurance/Quality Control (QA/QC) that will guarantee quality of non-traditional, homogeneous or isotropic structures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CERN, DESY, GSI Darmstadt, </a:t>
            </a:r>
            <a:r>
              <a:rPr lang="en-GB" dirty="0" err="1"/>
              <a:t>Nikhef</a:t>
            </a:r>
            <a:r>
              <a:rPr lang="en-GB" dirty="0"/>
              <a:t>, Purdue University, University of Oxford, University of Liverpool, Bristol Composites Institute, UK National Composites Centre, STFC-RAL, INFN PISA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3F93B7-6D37-4CEE-91B0-59201FA4B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656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FCD8-54D1-4B37-B0E5-38A03B462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Project 2.2: </a:t>
            </a:r>
            <a:r>
              <a:rPr lang="en-US" sz="2000" dirty="0" err="1"/>
              <a:t>Characterisation</a:t>
            </a:r>
            <a:r>
              <a:rPr lang="en-US" sz="2000" dirty="0"/>
              <a:t> of Material Properties and Database Development</a:t>
            </a: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F9AE0-DCEF-4A3C-8741-1774D21B3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41755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Development of centralized database with validated material data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To </a:t>
            </a:r>
            <a:r>
              <a:rPr lang="en-US" dirty="0" err="1"/>
              <a:t>optimise</a:t>
            </a:r>
            <a:r>
              <a:rPr lang="en-US" dirty="0"/>
              <a:t> the resources allocated to material testing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Avoid redundancies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 err="1"/>
              <a:t>Standardised</a:t>
            </a:r>
            <a:r>
              <a:rPr lang="en-US" dirty="0"/>
              <a:t> procedures for testing and reporting material properties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Make data available for thermo-mechanical simulations and informed detector designs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Research topics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Material testing protocols: I</a:t>
            </a:r>
            <a:r>
              <a:rPr lang="en-US" dirty="0" err="1"/>
              <a:t>dentify</a:t>
            </a:r>
            <a:r>
              <a:rPr lang="en-US" dirty="0"/>
              <a:t> ISO / ASTM standard test procedures, document step-by-step testing procedures including specimen preparation, testing equipment, environmental conditions, and measurement techniques that can be recreated across the laboratories using controlled environmental conditions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Documentation and database development: </a:t>
            </a:r>
            <a:r>
              <a:rPr lang="en-US" dirty="0"/>
              <a:t>Development of database, covering material </a:t>
            </a:r>
            <a:r>
              <a:rPr lang="en-US" dirty="0" err="1"/>
              <a:t>characterisation</a:t>
            </a:r>
            <a:r>
              <a:rPr lang="en-US" dirty="0"/>
              <a:t> data and offering a </a:t>
            </a:r>
            <a:r>
              <a:rPr lang="en-US" dirty="0" err="1"/>
              <a:t>standardised</a:t>
            </a:r>
            <a:r>
              <a:rPr lang="en-US" dirty="0"/>
              <a:t> documentation of testing campaigns across the participating laboratories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CERN, DESY, University of Oxford, Bristol Composites Institute, INFN Perugia, Purdue University, Cornell Laboratory, Florida Institute of Technology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80EE2-8560-40F2-AD22-0C75E8306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735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323E5-D044-428D-B150-EF420E8F4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Project 3.1: New Evaporative Cooling Fluids and Systems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BFE02-2F84-4A6F-9DD7-3034285DF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212601"/>
          </a:xfrm>
        </p:spPr>
        <p:txBody>
          <a:bodyPr>
            <a:normAutofit/>
          </a:bodyPr>
          <a:lstStyle/>
          <a:p>
            <a:r>
              <a:rPr lang="en-US" dirty="0"/>
              <a:t>Develop sustainable cooling solutions in both the warm and cold domain</a:t>
            </a:r>
          </a:p>
          <a:p>
            <a:pPr lvl="1"/>
            <a:r>
              <a:rPr lang="en-US" dirty="0"/>
              <a:t>Cold (cooling temperatures in the range of -90°C / -50°C): Krypton </a:t>
            </a:r>
          </a:p>
          <a:p>
            <a:pPr lvl="2"/>
            <a:r>
              <a:rPr lang="en-US" dirty="0" err="1"/>
              <a:t>Transcritical</a:t>
            </a:r>
            <a:r>
              <a:rPr lang="en-US" dirty="0"/>
              <a:t> cooldown in a compressor cycle</a:t>
            </a:r>
          </a:p>
          <a:p>
            <a:pPr lvl="2"/>
            <a:r>
              <a:rPr lang="en-US" dirty="0"/>
              <a:t>Requires specific components to be developed or modified from standard</a:t>
            </a:r>
          </a:p>
          <a:p>
            <a:pPr lvl="1"/>
            <a:r>
              <a:rPr lang="en-US" dirty="0"/>
              <a:t>Warm (above 0°C): Supercritical carbon dioxide (sCO2):</a:t>
            </a:r>
          </a:p>
          <a:p>
            <a:pPr lvl="2"/>
            <a:r>
              <a:rPr lang="en-US" dirty="0"/>
              <a:t>Electrically non-conductive fluid with much lower viscosity than water and allowing for higher heat transfer coefficients operating at high pressure and temperatures above 31.7°C</a:t>
            </a:r>
          </a:p>
          <a:p>
            <a:r>
              <a:rPr lang="en-US" dirty="0"/>
              <a:t>CERN, NTNU, DESY, FH Offenburg, University of Sheffield, Cornell University, DORIN (industrial partner)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9D291-B59A-4C96-9423-4EBD0B5A0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596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AA995-B764-4F3A-89E3-ACA577DB2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Project 3.2: Microchannel Cooling Substrates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0BD02-FDD7-4A8B-A9A8-8882F33C5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41755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Covering different manufacturing techniques and materials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Silicon microchannels via buried channels: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Development of a microchannel cooling technology fully compatible with (CMOS) sensors in the same substrate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Development of ”active interposers” which hold mechanical support and buried micro-channels to provide local, high-efficient, together with interconnection capabilities to cover the electrical connection between detector and front-end electronics with the back-end electronics and rest of the system to provide re-distribution of the I/O signals (readout, control signals), plus power lines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Silicon microchannels via thermocompression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Set up a dedicated cooling test bench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Fabrication of cooling plates with micro-channels of various geometrical and surface form factors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Development of numerical 3D models and implementation in numerical simulation tools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Development of low-cost silicon cooling-</a:t>
            </a:r>
            <a:r>
              <a:rPr lang="en-US" dirty="0" err="1"/>
              <a:t>platesfabrication</a:t>
            </a:r>
            <a:r>
              <a:rPr lang="en-US" dirty="0"/>
              <a:t> process, based on hyperbaric bonding (uses a thin layer of gold - similarly to thermo-compression - and is performed at room temperature inside a hyperbaric chamber)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Development of cooling-plates interconnects to allow fabrication of heat exchangers covering large areas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Low-temperature co-firing ceramic (LTCC) and high-temperature co-firing ceramic (HTCC):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Different ceramic layers to enclose the channels, offers possibility to integrate high conductivity materials between layers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3D metal printing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High level of design flexibility, fast turn-around processing time, and cost-effectiveness, especially in electronics-dense areas with limited space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Surface finishing and potential of the material budget improvement will be explored via post-processing techniques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University of Manchester, French Collaboration, IMB-CNM, IFIC and DESY, CERN, </a:t>
            </a:r>
            <a:r>
              <a:rPr lang="en-US" dirty="0" err="1"/>
              <a:t>Nikhef</a:t>
            </a:r>
            <a:r>
              <a:rPr lang="en-US" dirty="0"/>
              <a:t>, MPG HLL, University of Sheffield, Italian Consortium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F1374-C622-4948-8775-A2ABA1E98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847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69479-93DE-4253-8138-E05547BD6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Project 4.1: Extended Reality (XR) Development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696A8-3772-47E5-B3C5-34129918D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Bridge the gap between the physical and digital world</a:t>
            </a:r>
          </a:p>
          <a:p>
            <a:pPr lvl="1"/>
            <a:r>
              <a:rPr lang="en-US" dirty="0"/>
              <a:t>Technologies that are being adopted by leading industries and institutions</a:t>
            </a:r>
            <a:endParaRPr lang="en-GB" dirty="0"/>
          </a:p>
          <a:p>
            <a:r>
              <a:rPr lang="en-US" dirty="0"/>
              <a:t>R</a:t>
            </a:r>
            <a:r>
              <a:rPr lang="en-GB" dirty="0" err="1"/>
              <a:t>esearch</a:t>
            </a:r>
            <a:r>
              <a:rPr lang="en-GB" dirty="0"/>
              <a:t> topics</a:t>
            </a:r>
          </a:p>
          <a:p>
            <a:pPr lvl="1"/>
            <a:r>
              <a:rPr lang="en-US" dirty="0"/>
              <a:t>Augmented Reality (AR): Enhances the physical world by overlaying digital content onto real-world environments, can display in real-time digital working instructions or safety instructions in physical equipment </a:t>
            </a:r>
          </a:p>
          <a:p>
            <a:pPr lvl="1"/>
            <a:r>
              <a:rPr lang="en-US" dirty="0"/>
              <a:t>Virtual Reality (VR): Full immersion into digital environment, can be used for virtual interventions in experimental and accelerator areas while these are not accessible</a:t>
            </a:r>
          </a:p>
          <a:p>
            <a:pPr lvl="1"/>
            <a:r>
              <a:rPr lang="en-US" dirty="0"/>
              <a:t>Mixed Reality (MR): Interact with both virtual and physical worlds simultaneously, for example allows for connecting remotely with colleagues located in a collaborating institute</a:t>
            </a:r>
          </a:p>
          <a:p>
            <a:r>
              <a:rPr lang="en-US" dirty="0"/>
              <a:t>CERN, GSI Darmstadt, University of Sheffield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F99A9-A04E-4B5B-B359-079927988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781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07C4A-7337-4641-9280-4BC8A01BB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BCE9EC-0CAA-4D73-8930-5A71BCC917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440445"/>
                <a:ext cx="10860157" cy="531816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DRD8 community is significantly smaller than other DRD collaborations: currently 38 participating institutes</a:t>
                </a:r>
              </a:p>
              <a:p>
                <a:pPr lvl="1"/>
                <a:r>
                  <a:rPr lang="en-US" dirty="0"/>
                  <a:t>Set up a simple management structure for DRD8</a:t>
                </a:r>
              </a:p>
              <a:p>
                <a:r>
                  <a:rPr lang="en-US" dirty="0"/>
                  <a:t>DRD8 has grown out of annual Forum on Tracking Detector Mechanics</a:t>
                </a:r>
              </a:p>
              <a:p>
                <a:pPr lvl="1"/>
                <a:r>
                  <a:rPr lang="en-US" dirty="0"/>
                  <a:t>Existing community with well-functioning regular networking</a:t>
                </a:r>
                <a:endParaRPr lang="en-GB" dirty="0"/>
              </a:p>
              <a:p>
                <a:r>
                  <a:rPr lang="en-US" dirty="0"/>
                  <a:t>Collaborating institutes are already involved in activities fitting within the DRD8 portfolio on funded projects that are linked to specific experiments (ALICE, </a:t>
                </a:r>
                <a:r>
                  <a:rPr lang="en-US" dirty="0" err="1"/>
                  <a:t>LHCb</a:t>
                </a:r>
                <a:r>
                  <a:rPr lang="en-US" dirty="0"/>
                  <a:t>, Mu3e, </a:t>
                </a:r>
                <a:r>
                  <a:rPr lang="en-US" dirty="0" err="1"/>
                  <a:t>ePIC</a:t>
                </a:r>
                <a:r>
                  <a:rPr lang="en-US" dirty="0"/>
                  <a:t> etc.)</a:t>
                </a:r>
              </a:p>
              <a:p>
                <a:pPr lvl="1"/>
                <a:r>
                  <a:rPr lang="en-US" dirty="0"/>
                  <a:t>No need for additional management structure for that</a:t>
                </a:r>
              </a:p>
              <a:p>
                <a:pPr marL="357188" indent="-357188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DRD8 strategy: Focus on a limited number of core projects that promise a significant leap of capability and would otherwise not be pursued</a:t>
                </a:r>
              </a:p>
              <a:p>
                <a:pPr lvl="1"/>
                <a:r>
                  <a:rPr lang="en-US" dirty="0" err="1"/>
                  <a:t>Programme</a:t>
                </a:r>
                <a:r>
                  <a:rPr lang="en-US" dirty="0"/>
                  <a:t> is only viable if new funding for DRD can be obtained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BCE9EC-0CAA-4D73-8930-5A71BCC917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440445"/>
                <a:ext cx="10860157" cy="5318164"/>
              </a:xfrm>
              <a:blipFill>
                <a:blip r:embed="rId2"/>
                <a:stretch>
                  <a:fillRect l="-842" t="-1833" r="-5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F0C876-0997-49EF-A650-D08AAB1C4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0927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6DCE8-164B-4F2A-A043-CCC1DBD5F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Project 4.2: Connection of Engineering Design Tools with Physics Simulation Software</a:t>
            </a:r>
            <a:endParaRPr lang="en-GB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F4E8B-7048-4136-9E2C-84376BD7F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5212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Communication between CAD design tools, used for designing and integrating particle physics equipment, and physics simulation software (e.g. GEANT)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 err="1"/>
              <a:t>Automatise</a:t>
            </a:r>
            <a:r>
              <a:rPr lang="en-US" dirty="0"/>
              <a:t> the transfer of simplified engineering models, including geometry and material metadata, from engineering design software to physics simulation tools (e.g. Geant4, FLUKA)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Phase 1: Define data exchange requirements by identifying the inputs and outputs of both engineering design and physics simulation software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Phase 2: Develop tools to generate essential geometry data and material metadata in the engineering design software, ensuring compatibility and seamless transfer with physics simulation software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CERN, IHEP, GSI Darmstadt, Oxford University, INFN-LNF Frascati, Purdue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65FF6-6270-464C-83E6-C8919E9B4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482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CD0E-FEA9-46E4-83FC-E85583AD2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 details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DBBC7-4C74-48B2-8037-D6366B73C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6" y="1440445"/>
            <a:ext cx="5426764" cy="5384244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WP conveners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 err="1"/>
              <a:t>Organise</a:t>
            </a:r>
            <a:r>
              <a:rPr lang="en-US" dirty="0"/>
              <a:t> regular meetings of their WP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Chair WP sessions during DRD8 collaboration meetings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Aggregate material for annual DRD8 progress report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Ensure that results and data of general interest are stored in DRD8 repository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Usual term 3 years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SC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Follows progress and activities of WPs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Updates R&amp;D vision of the collaboration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Calls regular DRD8 meetings to report publicly on progress of the R&amp;D effort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Issues annual DRD8 progress report and presents it to CB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Consists of six to eight members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Term of membership in SC is normally three years, renewable once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Each year up to two members of the SC will be replaced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Two places within SC should be reserved to junior members of the community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Nominates WP Conveners and proposes chairperson and deputy (both to be approved by CB)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Spokesperson and deputy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Term one year, rotation among SC members is desired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TC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Tracks projects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 err="1"/>
              <a:t>Organises</a:t>
            </a:r>
            <a:r>
              <a:rPr lang="en-US" dirty="0"/>
              <a:t> internal reviews and monitors progress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Issues recommendations to projects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Drafts the annual DRD8 progress report.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Will approve presentations and publications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0E9CA-3B81-4B4E-8230-485A72BB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FD02DF-8A41-4798-9741-08E9DA6931FD}"/>
              </a:ext>
            </a:extLst>
          </p:cNvPr>
          <p:cNvSpPr txBox="1">
            <a:spLocks/>
          </p:cNvSpPr>
          <p:nvPr/>
        </p:nvSpPr>
        <p:spPr>
          <a:xfrm>
            <a:off x="5824330" y="1429777"/>
            <a:ext cx="5970104" cy="5384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CB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Scientific and technical representation of the collaborating institutions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Each contributing institute sends one representative to CB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Meets at least once per year to discuss progress and vision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Approves annual DRD8 progress report, proposals for new projects, work packages and contributors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Appoints SC members and endorses the Spokesperson &amp; Deputy Spokesperson and the WP Conveners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Members of the CB should not be members of the TC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CB elects chairperson from among its members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Chairperson will serve for a period of two years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RM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Sets up review panel (with some participation of experts outside DRD8 encouraged) and its chair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Defines together with the WP conveners the remit for each review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Sets the time and place of the review in coordination with all parties involved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After the review the RM will ensure that a written report of the findings of the panel is distributed to the parties involved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The RM can supply funding agencies with the review reports on request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On request by the involved parties, the RM will provide the same support for the review of other research activities within the framework of DRD8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CB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Meets at least annually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Approves annual DRD8 progress report and proposals for new projects and contributors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Representation can be through representatives of collaborating institutions, or delegated to a body acting on behalf of one or several institutions</a:t>
            </a:r>
          </a:p>
        </p:txBody>
      </p:sp>
    </p:spTree>
    <p:extLst>
      <p:ext uri="{BB962C8B-B14F-4D97-AF65-F5344CB8AC3E}">
        <p14:creationId xmlns:p14="http://schemas.microsoft.com/office/powerpoint/2010/main" val="548449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EBD87-C10B-45E9-880B-E3DC7C560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packages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55B1F-BB5A-4D5C-9A66-56F2E6486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56" y="1510019"/>
            <a:ext cx="11198088" cy="534798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DRD8 will be divided into four work packages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WP1: Global system design and integration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WP2: Low-mass mechanics and thermal management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WP3: Detector cooling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WP4: Design and qualification tools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Each WP will cover three aspects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dirty="0"/>
              <a:t>Each WP comprises two research projects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sz="2300" dirty="0"/>
              <a:t>Two for now, can be increased in the future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dirty="0"/>
              <a:t>As most of the groups in the collaboration are already in funded projects: Improve opportunities for networking, information exchange and access to equipment and/or facilities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sz="2300" dirty="0"/>
              <a:t>No specific R&amp;D projects are defined in this proposal for these rather well defined existing detector projects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dirty="0"/>
              <a:t>Research activities undertaken by member groups that will not be managed by the DRD8 </a:t>
            </a:r>
            <a:r>
              <a:rPr lang="en-US" dirty="0" err="1"/>
              <a:t>organisation</a:t>
            </a:r>
            <a:r>
              <a:rPr lang="en-US" dirty="0"/>
              <a:t>, but address research goals within the DRD8 portfolio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sz="2300" dirty="0"/>
              <a:t>These are typically small collaborations or single institutes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sz="2300" dirty="0"/>
              <a:t>For endorsement by the DRD8 Steering Committee, to strengthen their case when applying for funding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sz="2300" dirty="0"/>
              <a:t>DRD8 will organize reviews if requested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62B5C-218E-4CAD-8B11-C80AB32AF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48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FD6D7-D868-404A-A99D-26B40398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40847-DE7D-4A53-8C8F-F58DAF746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60" y="1440445"/>
            <a:ext cx="11068879" cy="5212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Projects have been chosen by WP coordinators based on suggestions from the community</a:t>
            </a:r>
          </a:p>
          <a:p>
            <a:pPr lvl="1"/>
            <a:r>
              <a:rPr lang="en-US" dirty="0"/>
              <a:t>Project 1.1: The Vertex Region of Future Particle Physics Experiments</a:t>
            </a:r>
          </a:p>
          <a:p>
            <a:pPr lvl="1"/>
            <a:r>
              <a:rPr lang="en-US" dirty="0"/>
              <a:t>Project 1.2: Robots in the HEP Experimental Caverns</a:t>
            </a:r>
          </a:p>
          <a:p>
            <a:pPr lvl="1"/>
            <a:r>
              <a:rPr lang="en-US" dirty="0"/>
              <a:t>Project 2.1: Advanced Mechanical Tracker Structures</a:t>
            </a:r>
          </a:p>
          <a:p>
            <a:pPr lvl="1"/>
            <a:r>
              <a:rPr lang="en-US" dirty="0"/>
              <a:t>Project 2.2: </a:t>
            </a:r>
            <a:r>
              <a:rPr lang="en-US" dirty="0" err="1"/>
              <a:t>Characterisation</a:t>
            </a:r>
            <a:r>
              <a:rPr lang="en-US" dirty="0"/>
              <a:t> of Material Properties and Database Development</a:t>
            </a:r>
          </a:p>
          <a:p>
            <a:pPr lvl="1"/>
            <a:r>
              <a:rPr lang="en-US" dirty="0"/>
              <a:t>Project 3.1: New Evaporative Cooling Fluids and Systems</a:t>
            </a:r>
          </a:p>
          <a:p>
            <a:pPr lvl="1"/>
            <a:r>
              <a:rPr lang="en-GB" dirty="0"/>
              <a:t>Project 3.2: Microchannel Cooling Substrates</a:t>
            </a:r>
          </a:p>
          <a:p>
            <a:pPr lvl="1"/>
            <a:r>
              <a:rPr lang="en-US" dirty="0"/>
              <a:t>Project 4.1: Extended Reality (XR) Development</a:t>
            </a:r>
          </a:p>
          <a:p>
            <a:pPr lvl="1"/>
            <a:r>
              <a:rPr lang="en-US" dirty="0"/>
              <a:t>Project 4.2: Connection of Engineering Design Tools with Physics Simulation Software</a:t>
            </a:r>
          </a:p>
          <a:p>
            <a:r>
              <a:rPr lang="en-US" dirty="0"/>
              <a:t>Interesting range of topics from tools with very clear focus, to blue skies creative thinking with a wide open field of possible solutions</a:t>
            </a:r>
          </a:p>
          <a:p>
            <a:r>
              <a:rPr lang="en-US" dirty="0"/>
              <a:t>Currently between 3 and 16 participating institutes per project</a:t>
            </a:r>
          </a:p>
          <a:p>
            <a:pPr lvl="1"/>
            <a:r>
              <a:rPr lang="en-US" dirty="0"/>
              <a:t>Depending on breadth of anticipated activities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480725-6A54-4786-9D8E-BB7C3BD1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56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E261F-DFBC-42F7-8454-95109102D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FDE9E-C0E8-49F4-85F7-FC7A466F2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731" y="1361662"/>
            <a:ext cx="6895626" cy="5496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Work Packages led by </a:t>
            </a:r>
            <a:r>
              <a:rPr lang="en-US" b="1" dirty="0"/>
              <a:t>Conveners</a:t>
            </a:r>
            <a:r>
              <a:rPr lang="en-US" dirty="0"/>
              <a:t> (two per WP) who manage the R&amp;D projects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b="1" dirty="0"/>
              <a:t>Steering Committee </a:t>
            </a:r>
            <a:r>
              <a:rPr lang="en-US" dirty="0"/>
              <a:t>(SC) guides collaboration and represents it to outside world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Chaired by </a:t>
            </a:r>
            <a:r>
              <a:rPr lang="en-US" b="1" dirty="0"/>
              <a:t>spokesperson </a:t>
            </a:r>
            <a:r>
              <a:rPr lang="en-US" dirty="0"/>
              <a:t>and</a:t>
            </a:r>
            <a:r>
              <a:rPr lang="en-US" b="1" dirty="0"/>
              <a:t> deputy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WP Conveners and SC collectively form the </a:t>
            </a:r>
            <a:r>
              <a:rPr lang="en-US" b="1" dirty="0"/>
              <a:t>Technical Committee </a:t>
            </a:r>
            <a:r>
              <a:rPr lang="en-US" dirty="0"/>
              <a:t>(TC)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The </a:t>
            </a:r>
            <a:r>
              <a:rPr lang="en-US" b="1" dirty="0"/>
              <a:t>Collaboration Board </a:t>
            </a:r>
            <a:r>
              <a:rPr lang="en-US" dirty="0"/>
              <a:t>(CB) is the scientific and technical representation of the collaborating institutions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Each contributing institute sends one representative to the CB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The </a:t>
            </a:r>
            <a:r>
              <a:rPr lang="en-US" b="1" dirty="0"/>
              <a:t>Review Manager </a:t>
            </a:r>
            <a:r>
              <a:rPr lang="en-US" dirty="0"/>
              <a:t>(RM) sets up regular technical reviews of the projects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The </a:t>
            </a:r>
            <a:r>
              <a:rPr lang="en-US" b="1" dirty="0"/>
              <a:t>Resources Board </a:t>
            </a:r>
            <a:r>
              <a:rPr lang="en-US" dirty="0"/>
              <a:t>(RB) represents funding agencies supporting the projects in the 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AB67-9089-4FF8-A46E-6AF7431CA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2C390E-578F-4436-895A-B702E89CFBE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157788"/>
            <a:ext cx="4680392" cy="336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03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E8128-46B8-4B54-8A08-97A9340F7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and deliverables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E18448A-A619-4CBE-BA44-6D3B62FFFC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2200" y="1823147"/>
            <a:ext cx="5976739" cy="285456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C929C0-AC07-4D2D-94E5-99F69EDDB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7B5E9B-BE96-48B3-8D57-63ADE85B6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3" y="1299995"/>
            <a:ext cx="6101177" cy="390086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D7CFEF-D278-49E7-A0EA-E9FA261DC050}"/>
              </a:ext>
            </a:extLst>
          </p:cNvPr>
          <p:cNvSpPr txBox="1">
            <a:spLocks/>
          </p:cNvSpPr>
          <p:nvPr/>
        </p:nvSpPr>
        <p:spPr>
          <a:xfrm>
            <a:off x="561560" y="5357467"/>
            <a:ext cx="11068879" cy="13654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For now DRD8 proposal for 3 years</a:t>
            </a:r>
          </a:p>
          <a:p>
            <a:pPr lvl="1"/>
            <a:r>
              <a:rPr lang="en-US" dirty="0"/>
              <a:t>But we hope that we can continue this </a:t>
            </a:r>
            <a:r>
              <a:rPr lang="en-US" dirty="0" err="1"/>
              <a:t>programme</a:t>
            </a:r>
            <a:r>
              <a:rPr lang="en-US" dirty="0"/>
              <a:t> beyond this time</a:t>
            </a:r>
          </a:p>
          <a:p>
            <a:r>
              <a:rPr lang="en-US" dirty="0"/>
              <a:t>Each project has between 4 and 6 milestones/deliverables spread over the duration of the </a:t>
            </a:r>
            <a:r>
              <a:rPr lang="en-US" dirty="0" err="1"/>
              <a:t>programme</a:t>
            </a:r>
            <a:r>
              <a:rPr lang="en-US" dirty="0"/>
              <a:t> to allow to monitor progress of the research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577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53821-0132-42AC-8D65-501F2EF1F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Participating institutes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11462F4-C359-4A34-8172-6FF2B16C2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0"/>
          <a:stretch/>
        </p:blipFill>
        <p:spPr>
          <a:xfrm>
            <a:off x="4224131" y="1725144"/>
            <a:ext cx="7570781" cy="384374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F9C0D-F760-4F2B-B52B-36EA5455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C45D7B-1A4B-4B07-9BF2-E7E3383301B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448" y="1331843"/>
            <a:ext cx="3332356" cy="552615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95C0F6-95E6-4CA8-B646-D39A0766738B}"/>
              </a:ext>
            </a:extLst>
          </p:cNvPr>
          <p:cNvSpPr/>
          <p:nvPr/>
        </p:nvSpPr>
        <p:spPr>
          <a:xfrm>
            <a:off x="4760843" y="4164496"/>
            <a:ext cx="308114" cy="337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867457-A7A5-46E9-A882-C4F221234303}"/>
              </a:ext>
            </a:extLst>
          </p:cNvPr>
          <p:cNvSpPr txBox="1"/>
          <p:nvPr/>
        </p:nvSpPr>
        <p:spPr>
          <a:xfrm>
            <a:off x="4140346" y="5710019"/>
            <a:ext cx="7213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Palatino Linotype" panose="02040502050505030304" pitchFamily="18" charset="0"/>
              </a:rPr>
              <a:t>Open to additional collaborators (some already under negotiation)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Palatino Linotype" panose="02040502050505030304" pitchFamily="18" charset="0"/>
              </a:rPr>
              <a:t>Encouraging industrial partners (one industrial partner already part of proposal)</a:t>
            </a:r>
            <a:endParaRPr lang="en-GB" dirty="0">
              <a:solidFill>
                <a:srgbClr val="00206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930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1BE58-9E6C-4B40-8739-F4691CAF1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Relations to other DRDs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577EC-5152-48AD-B0BD-B46919E65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41755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Research activities in DRD8 cover non-active supporting aspects for future tracking systems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Requirements &amp; specifications for DRD8 will be heavily influenced by needs &amp; opportunities of future sensor &amp; readout technologies</a:t>
            </a:r>
            <a:endParaRPr lang="en-GB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</a:t>
            </a:r>
            <a:r>
              <a:rPr lang="en-GB" dirty="0"/>
              <a:t>lose interactions with DRD3 and DRD7 will be an important aspect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I</a:t>
            </a:r>
            <a:r>
              <a:rPr lang="en-GB" dirty="0"/>
              <a:t>n the long run, </a:t>
            </a:r>
            <a:r>
              <a:rPr lang="en-US" dirty="0"/>
              <a:t>success of the DRD8 research </a:t>
            </a:r>
            <a:r>
              <a:rPr lang="en-US" dirty="0" err="1"/>
              <a:t>programme</a:t>
            </a:r>
            <a:r>
              <a:rPr lang="en-US" dirty="0"/>
              <a:t> will require the construction of one or more demonstrator(s)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Large enough, representative advanced sensors and electronics prototypes, operation in a realistic environment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Currently can conceive of two such demonstrators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One for low-power (LP) operation (future </a:t>
            </a:r>
            <a:r>
              <a:rPr lang="en-US" i="1" dirty="0" err="1"/>
              <a:t>e</a:t>
            </a:r>
            <a:r>
              <a:rPr lang="en-US" baseline="30000" dirty="0" err="1"/>
              <a:t>+</a:t>
            </a:r>
            <a:r>
              <a:rPr lang="en-US" i="1" dirty="0" err="1"/>
              <a:t>e</a:t>
            </a:r>
            <a:r>
              <a:rPr lang="en-US" baseline="30000" dirty="0"/>
              <a:t>−</a:t>
            </a:r>
            <a:r>
              <a:rPr lang="en-US" dirty="0"/>
              <a:t> collider)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The other for a future high-intensity (HI) tracker (future hadron collider)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Will require common participation of DRD3, DRD7 and DRD8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Near-term task will be the creation of management and planning structure with DRD3 and DRD7 and development of specifications for demonstrator(s)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78746F-4BEF-4031-82B3-7AC2DEA6A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207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06BB8-A177-4092-B8C9-063E09AD3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1CCE0-B6BF-4193-B763-6B41B68F3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321" y="1410627"/>
            <a:ext cx="5665304" cy="533804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Available resources are resources on activities within the DRD portfolio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Typically funded for specific experiments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Technically these are not DRD8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Will focus on the completion of their projects and proceed under any circumstances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Exact assignment difficult, but probably a reasonable estimate of the this effort</a:t>
            </a:r>
            <a:endParaRPr lang="en-GB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R</a:t>
            </a:r>
            <a:r>
              <a:rPr lang="en-GB" dirty="0" err="1"/>
              <a:t>equired</a:t>
            </a:r>
            <a:r>
              <a:rPr lang="en-GB" dirty="0"/>
              <a:t> resources are what we think will achieve a credible scientific programme that will realise our research goals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Not guaranteed, contingent on funding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T</a:t>
            </a:r>
            <a:r>
              <a:rPr lang="en-GB" dirty="0"/>
              <a:t>he difference constitutes the added value that DRD8 will bring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FBC6DB-FBEE-4CFD-B385-123479D42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20E7E3-FE85-4A70-B907-1E3CCB4F8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2407961"/>
            <a:ext cx="5762625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02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36703</TotalTime>
  <Words>2771</Words>
  <Application>Microsoft Office PowerPoint</Application>
  <PresentationFormat>Widescreen</PresentationFormat>
  <Paragraphs>239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Palatino Linotype</vt:lpstr>
      <vt:lpstr>Verdana</vt:lpstr>
      <vt:lpstr>Office Theme</vt:lpstr>
      <vt:lpstr>Proposal DRD8:  Mechanics &amp; Cooling of Future Vertex and Tracking Systems</vt:lpstr>
      <vt:lpstr>Introduction</vt:lpstr>
      <vt:lpstr>Work packages</vt:lpstr>
      <vt:lpstr>Projects</vt:lpstr>
      <vt:lpstr>Governance</vt:lpstr>
      <vt:lpstr>Milestones and deliverables</vt:lpstr>
      <vt:lpstr>Participating institutes</vt:lpstr>
      <vt:lpstr>Relations to other DRDs</vt:lpstr>
      <vt:lpstr>Resources</vt:lpstr>
      <vt:lpstr>Miscellaneous</vt:lpstr>
      <vt:lpstr>Next steps</vt:lpstr>
      <vt:lpstr>Further material</vt:lpstr>
      <vt:lpstr>Project 1.1: The Vertex Region of Future Particle Physics Experiments</vt:lpstr>
      <vt:lpstr>Project 1.2: Robots in the HEP Experimental Caverns</vt:lpstr>
      <vt:lpstr>Project 2.1: Advanced Mechanical Tracker Structures</vt:lpstr>
      <vt:lpstr>Project 2.2: Characterisation of Material Properties and Database Development</vt:lpstr>
      <vt:lpstr>Project 3.1: New Evaporative Cooling Fluids and Systems</vt:lpstr>
      <vt:lpstr>Project 3.2: Microchannel Cooling Substrates</vt:lpstr>
      <vt:lpstr>Project 4.1: Extended Reality (XR) Development</vt:lpstr>
      <vt:lpstr>Project 4.2: Connection of Engineering Design Tools with Physics Simulation Software</vt:lpstr>
      <vt:lpstr>Governance details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Georg Viehhauser</cp:lastModifiedBy>
  <cp:revision>1279</cp:revision>
  <dcterms:created xsi:type="dcterms:W3CDTF">2018-10-16T11:54:38Z</dcterms:created>
  <dcterms:modified xsi:type="dcterms:W3CDTF">2024-11-13T07:31:22Z</dcterms:modified>
</cp:coreProperties>
</file>