
<file path=[Content_Types].xml><?xml version="1.0" encoding="utf-8"?>
<Types xmlns="http://schemas.openxmlformats.org/package/2006/content-types">
  <Default Extension="emf" ContentType="image/x-emf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648" r:id="rId2"/>
    <p:sldId id="1243" r:id="rId3"/>
    <p:sldId id="1233" r:id="rId4"/>
    <p:sldId id="1292" r:id="rId5"/>
    <p:sldId id="1236" r:id="rId6"/>
    <p:sldId id="1289" r:id="rId7"/>
    <p:sldId id="1272" r:id="rId8"/>
    <p:sldId id="1234" r:id="rId9"/>
    <p:sldId id="1288" r:id="rId10"/>
    <p:sldId id="1281" r:id="rId11"/>
    <p:sldId id="1271" r:id="rId1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3DB7"/>
    <a:srgbClr val="2DD6F1"/>
    <a:srgbClr val="0275BA"/>
    <a:srgbClr val="0096FF"/>
    <a:srgbClr val="90AADD"/>
    <a:srgbClr val="B51500"/>
    <a:srgbClr val="0076BB"/>
    <a:srgbClr val="1577FF"/>
    <a:srgbClr val="FF2600"/>
    <a:srgbClr val="84CB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7209"/>
  </p:normalViewPr>
  <p:slideViewPr>
    <p:cSldViewPr snapToGrid="0" snapToObjects="1">
      <p:cViewPr varScale="1">
        <p:scale>
          <a:sx n="127" d="100"/>
          <a:sy n="127" d="100"/>
        </p:scale>
        <p:origin x="200" y="4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964B6-75A6-314F-9149-D72A4A8443D0}" type="datetimeFigureOut">
              <a:rPr lang="en-CH" smtClean="0"/>
              <a:t>04.07.2024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994D9-45EC-B945-B651-AA76890947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218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50900"/>
            <a:ext cx="4075113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273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251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99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847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56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61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74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611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28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31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73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7F045-E7B0-EF4C-823B-27FF86C9E6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46D805-F13F-0044-98D4-371A94F188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53486-8B1A-A046-817E-8BBFF1F25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59DBD-7F86-A643-807E-33294A90E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138B4-9A3F-7F48-89D4-04B642497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3912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8EE51-241D-CF4B-A9EF-23C9B9068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2571E-9053-7745-94BE-C3CCA5304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C5090-FD5C-F34A-91B4-A1EEB9562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66F1C-AE68-074B-948A-2219E875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AAD9C-CE3B-414C-9F90-1BBC14B27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36758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5AD91F-1DE0-3742-BDF1-750CDCB9A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E52EB3-D7C0-854A-B5A2-B34924E65D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AB85F-8543-D841-9B6F-FDF153948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8B4B-02D5-7C46-8589-ED2D81C83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DF7E6-ABA6-F744-8AC9-56856913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68001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817" y="55174"/>
            <a:ext cx="11413315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817" y="1603095"/>
            <a:ext cx="11413315" cy="45738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13817" y="515638"/>
            <a:ext cx="11413315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413819" y="6492512"/>
            <a:ext cx="3952748" cy="365125"/>
          </a:xfrm>
        </p:spPr>
        <p:txBody>
          <a:bodyPr/>
          <a:lstStyle>
            <a:lvl1pPr algn="l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404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C2E2D-0395-2945-A975-A57FABF4D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175B0-4882-B44C-9D81-5404DC266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3138C-9B46-EC40-93BC-A49133FFC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09403-86DE-FB47-A599-73A18EAC4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1025C-E516-5A47-96AC-E8267D5D7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03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B0CFC-0CE0-5148-AA18-ACFB0E0D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B6887-1102-C649-999D-08235755B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D3489-CDDC-714C-B703-1B541DAE4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ACFCB-5848-4342-9869-B490529F9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F0047-40CA-9A43-9E13-53CE87AB0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605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F9E35-EE54-2344-99DC-2773EEC07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C0E5D-AB97-8D4C-B78A-C2287BDC58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34605-E615-BE49-93F9-3455111A5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ABFBC-0E79-5045-ADC6-671F17B14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947DA-2D59-8142-8AA4-0B00D94C9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122BF-BB86-EF44-8B72-7E87605B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4469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92FF8-11C3-3248-A51C-6C337E6A9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AFA5D-9DAB-FB40-BFAC-F669F460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0FA8E-5FBA-974F-9A09-4285AFA2B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6C820-6C0D-E64A-9654-E341A7243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B36729-57F6-E840-8F93-A1DE2D56E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6C8FD0-ADC0-0F45-ABDD-D243E71C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05FAA4-B020-6F41-877A-44F6F0787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15F96-FA23-FE47-9600-0644253C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98738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5049E-4E34-D347-BF51-CB28B79AE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475F2A-A493-004A-A693-A59E4D216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9F84A2-8774-6A49-A652-3B7ECB0CF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C4618-6171-724C-A5A0-E09B82E17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9730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19">
            <a:extLst>
              <a:ext uri="{FF2B5EF4-FFF2-40B4-BE49-F238E27FC236}">
                <a16:creationId xmlns:a16="http://schemas.microsoft.com/office/drawing/2014/main" id="{4E75B753-38A1-757E-0BD9-830034813E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65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25D7C-2302-C146-A7F7-D0EDF980F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B072-C5A9-714C-ADC9-FDBA154BF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20BBD-AADC-3245-88FE-53915F64E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F791CA-2411-7049-B431-A4D9E3327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540C00-4FE9-B445-B366-094B85347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78B270-2E1F-4E4A-BBD8-6E6C78D59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911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D6AB7-7A51-7448-AFAF-308BC79FB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826ACF-7C11-444F-9B04-136C68E875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3DD793-7E1F-AC4F-9820-0B069834E6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65B51C-051A-674A-A8B7-73EC28973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CDB16-A99A-3F4E-A596-CB77520DD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8FFC7-5D4C-EE4B-88FE-48CD7F604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57697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C18683-7D14-A14F-8167-7077D4EAE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96AC8-DF34-D541-BA51-AD76BAA7C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5C204-EBA2-A145-8526-6CF701189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20BE3-8F69-0648-8DB1-DA9D859F4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6380F-0846-CC49-9701-1ABF0D8A4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611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3307" y="2152596"/>
            <a:ext cx="8571583" cy="1612423"/>
          </a:xfrm>
        </p:spPr>
        <p:txBody>
          <a:bodyPr anchor="ctr">
            <a:noAutofit/>
          </a:bodyPr>
          <a:lstStyle/>
          <a:p>
            <a:pPr algn="l"/>
            <a:r>
              <a:rPr lang="en-GB" sz="4400" b="1" i="0" dirty="0">
                <a:solidFill>
                  <a:srgbClr val="002060"/>
                </a:solidFill>
                <a:effectLst/>
                <a:latin typeface="+mn-lt"/>
              </a:rPr>
              <a:t>BE-CSS and SY-ABT activities</a:t>
            </a:r>
            <a:endParaRPr lang="en-GB" sz="4400" i="0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783" y="6397140"/>
            <a:ext cx="11800057" cy="460860"/>
          </a:xfrm>
        </p:spPr>
        <p:txBody>
          <a:bodyPr>
            <a:normAutofit/>
          </a:bodyPr>
          <a:lstStyle/>
          <a:p>
            <a:pPr marL="9525" algn="l">
              <a:tabLst>
                <a:tab pos="11463338" algn="r"/>
                <a:tab pos="11599863" algn="r"/>
              </a:tabLst>
            </a:pPr>
            <a:r>
              <a:rPr lang="en-US" sz="1600" i="1" dirty="0">
                <a:solidFill>
                  <a:srgbClr val="002060"/>
                </a:solidFill>
              </a:rPr>
              <a:t>Potential collaboration synergies between CERN &amp; MOVES in Formal Methods	04. July 2024</a:t>
            </a: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4192859" y="4802515"/>
            <a:ext cx="7066238" cy="1136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A. Huschauer, V. Kain, </a:t>
            </a:r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M. Schenk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, F.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Velotti</a:t>
            </a:r>
            <a:b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on behalf of the extended EPA &amp; accelerator communities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CAA9CB-D0A1-C259-D155-AAE158F77DB2}"/>
              </a:ext>
            </a:extLst>
          </p:cNvPr>
          <p:cNvCxnSpPr>
            <a:cxnSpLocks/>
          </p:cNvCxnSpPr>
          <p:nvPr/>
        </p:nvCxnSpPr>
        <p:spPr>
          <a:xfrm>
            <a:off x="1608053" y="1998195"/>
            <a:ext cx="3480053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1000">
                  <a:schemeClr val="accent1">
                    <a:lumMod val="45000"/>
                    <a:lumOff val="55000"/>
                  </a:schemeClr>
                </a:gs>
                <a:gs pos="36000">
                  <a:schemeClr val="accent1">
                    <a:lumMod val="45000"/>
                    <a:lumOff val="55000"/>
                  </a:schemeClr>
                </a:gs>
                <a:gs pos="100000">
                  <a:srgbClr val="002060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78D3D1-CA20-EF77-89AB-A6C50401EDED}"/>
              </a:ext>
            </a:extLst>
          </p:cNvPr>
          <p:cNvCxnSpPr>
            <a:cxnSpLocks/>
          </p:cNvCxnSpPr>
          <p:nvPr/>
        </p:nvCxnSpPr>
        <p:spPr>
          <a:xfrm>
            <a:off x="4446337" y="3879595"/>
            <a:ext cx="3673514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1000">
                  <a:schemeClr val="accent1">
                    <a:lumMod val="45000"/>
                    <a:lumOff val="55000"/>
                  </a:schemeClr>
                </a:gs>
                <a:gs pos="36000">
                  <a:schemeClr val="accent1">
                    <a:lumMod val="45000"/>
                    <a:lumOff val="55000"/>
                  </a:schemeClr>
                </a:gs>
                <a:gs pos="100000">
                  <a:srgbClr val="002060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D41A86F2-4DDA-FD16-59C4-A9D6DA9E2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783" y="235334"/>
            <a:ext cx="1087851" cy="108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18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49F2390-414D-3D90-8BD5-73F32CA18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0415145" cy="55839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Temperature forecasting &amp; pressure anomalies</a:t>
            </a:r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F4CD7E-CC2A-4688-CFF4-07773321A567}"/>
              </a:ext>
            </a:extLst>
          </p:cNvPr>
          <p:cNvSpPr txBox="1"/>
          <p:nvPr/>
        </p:nvSpPr>
        <p:spPr>
          <a:xfrm>
            <a:off x="6149107" y="1148551"/>
            <a:ext cx="5701782" cy="2100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1900" b="1" dirty="0">
                <a:solidFill>
                  <a:srgbClr val="002060"/>
                </a:solidFill>
              </a:rPr>
              <a:t>Example 2</a:t>
            </a:r>
            <a:br>
              <a:rPr lang="en-CH" sz="1900" b="1" dirty="0">
                <a:solidFill>
                  <a:srgbClr val="002060"/>
                </a:solidFill>
              </a:rPr>
            </a:br>
            <a:r>
              <a:rPr lang="en-CH" sz="1900" dirty="0">
                <a:solidFill>
                  <a:srgbClr val="002060"/>
                </a:solidFill>
              </a:rPr>
              <a:t>Auto-reset of SPS kicker following vacuum interlock</a:t>
            </a:r>
          </a:p>
          <a:p>
            <a:pPr marL="742950" lvl="1" indent="-285750">
              <a:buSzPct val="80000"/>
              <a:buFont typeface="Wingdings" pitchFamily="2" charset="2"/>
              <a:buChar char="Ø"/>
            </a:pPr>
            <a:r>
              <a:rPr lang="en-CH" b="1" dirty="0"/>
              <a:t>Goal: </a:t>
            </a:r>
            <a:r>
              <a:rPr lang="en-CH" dirty="0"/>
              <a:t>correctly classify vacuum “spikes” to avoid unnecessary downtime</a:t>
            </a:r>
          </a:p>
          <a:p>
            <a:pPr marL="742950" lvl="1" indent="-285750">
              <a:buSzPct val="80000"/>
              <a:buFont typeface="Wingdings" pitchFamily="2" charset="2"/>
              <a:buChar char="Ø"/>
            </a:pPr>
            <a:r>
              <a:rPr lang="en-CH" b="1" dirty="0"/>
              <a:t>Method: </a:t>
            </a:r>
            <a:r>
              <a:rPr lang="en-CH" dirty="0"/>
              <a:t>VAE trained on historical time-series data</a:t>
            </a:r>
          </a:p>
          <a:p>
            <a:pPr marL="742950" lvl="1" indent="-285750">
              <a:buSzPct val="80000"/>
              <a:buFont typeface="Wingdings" pitchFamily="2" charset="2"/>
              <a:buChar char="Ø"/>
            </a:pPr>
            <a:r>
              <a:rPr lang="en-CH" b="1" dirty="0"/>
              <a:t>Auto-reset and automatic e-mail </a:t>
            </a:r>
            <a:r>
              <a:rPr lang="en-CH" dirty="0"/>
              <a:t>with diagnostics plots to experts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CD5A0D-4B62-E99B-AFD0-3E26026AF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189" y="3283299"/>
            <a:ext cx="4705085" cy="337726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4D025621-4461-52DE-CD4B-69ADCFBA86D4}"/>
              </a:ext>
            </a:extLst>
          </p:cNvPr>
          <p:cNvGrpSpPr/>
          <p:nvPr/>
        </p:nvGrpSpPr>
        <p:grpSpPr>
          <a:xfrm>
            <a:off x="9205313" y="3722398"/>
            <a:ext cx="2178722" cy="1670379"/>
            <a:chOff x="9610321" y="2647931"/>
            <a:chExt cx="2410227" cy="184786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80A3190-B9E3-34D1-4420-58EBCF00140B}"/>
                </a:ext>
              </a:extLst>
            </p:cNvPr>
            <p:cNvGrpSpPr/>
            <p:nvPr/>
          </p:nvGrpSpPr>
          <p:grpSpPr>
            <a:xfrm>
              <a:off x="9610321" y="2647931"/>
              <a:ext cx="2410227" cy="1847869"/>
              <a:chOff x="10278801" y="3332558"/>
              <a:chExt cx="1706341" cy="1308216"/>
            </a:xfrm>
          </p:grpSpPr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E31A39B6-D357-A35D-A865-27C64658DB72}"/>
                  </a:ext>
                </a:extLst>
              </p:cNvPr>
              <p:cNvSpPr/>
              <p:nvPr/>
            </p:nvSpPr>
            <p:spPr>
              <a:xfrm>
                <a:off x="10278801" y="3332558"/>
                <a:ext cx="1706341" cy="1308216"/>
              </a:xfrm>
              <a:prstGeom prst="roundRect">
                <a:avLst>
                  <a:gd name="adj" fmla="val 5236"/>
                </a:avLst>
              </a:prstGeom>
              <a:solidFill>
                <a:schemeClr val="accent3">
                  <a:lumMod val="40000"/>
                  <a:lumOff val="60000"/>
                  <a:alpha val="7002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FBBC777-C327-6A15-4545-461DC2820BC5}"/>
                  </a:ext>
                </a:extLst>
              </p:cNvPr>
              <p:cNvSpPr txBox="1"/>
              <p:nvPr/>
            </p:nvSpPr>
            <p:spPr>
              <a:xfrm>
                <a:off x="10319263" y="3383050"/>
                <a:ext cx="1621286" cy="3615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200" b="1" dirty="0">
                    <a:solidFill>
                      <a:srgbClr val="002060"/>
                    </a:solidFill>
                  </a:rPr>
                  <a:t>VAE for anomaly detection from vaccum pressure data</a:t>
                </a:r>
              </a:p>
            </p:txBody>
          </p: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63EC0DF-BB86-6DA8-A271-CC235073B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19902" y="3300593"/>
              <a:ext cx="2199069" cy="1053120"/>
            </a:xfrm>
            <a:prstGeom prst="rect">
              <a:avLst/>
            </a:prstGeom>
          </p:spPr>
        </p:pic>
      </p:grpSp>
      <p:sp>
        <p:nvSpPr>
          <p:cNvPr id="19" name="Title 6">
            <a:extLst>
              <a:ext uri="{FF2B5EF4-FFF2-40B4-BE49-F238E27FC236}">
                <a16:creationId xmlns:a16="http://schemas.microsoft.com/office/drawing/2014/main" id="{35F101B3-2BD1-B8F2-4960-C93FA8196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Equipment-related ML</a:t>
            </a:r>
            <a:endParaRPr lang="en-CH" b="0"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B07BB1-2126-DB9E-856D-BA966D3E5CC6}"/>
              </a:ext>
            </a:extLst>
          </p:cNvPr>
          <p:cNvSpPr txBox="1"/>
          <p:nvPr/>
        </p:nvSpPr>
        <p:spPr>
          <a:xfrm>
            <a:off x="581340" y="1146674"/>
            <a:ext cx="516545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H" sz="1900" b="1" dirty="0">
                <a:solidFill>
                  <a:srgbClr val="002060"/>
                </a:solidFill>
              </a:rPr>
              <a:t>Example 1</a:t>
            </a:r>
            <a:br>
              <a:rPr lang="en-CH" sz="1900" b="1" dirty="0">
                <a:solidFill>
                  <a:srgbClr val="002060"/>
                </a:solidFill>
              </a:rPr>
            </a:br>
            <a:r>
              <a:rPr lang="en-CH" sz="1900" dirty="0">
                <a:solidFill>
                  <a:srgbClr val="002060"/>
                </a:solidFill>
              </a:rPr>
              <a:t>Kicker magnet temperature forecasting</a:t>
            </a:r>
          </a:p>
          <a:p>
            <a:pPr marL="742950" lvl="1" indent="-285750">
              <a:spcAft>
                <a:spcPts val="4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Kicker temperatures limit SPS high-intensity operation</a:t>
            </a:r>
            <a:r>
              <a:rPr lang="en-CH" dirty="0"/>
              <a:t> (beam-induced heating)</a:t>
            </a:r>
          </a:p>
          <a:p>
            <a:pPr marL="742950" lvl="1" indent="-285750">
              <a:spcAft>
                <a:spcPts val="4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Goal:</a:t>
            </a:r>
            <a:r>
              <a:rPr lang="en-CH" dirty="0"/>
              <a:t> create </a:t>
            </a:r>
            <a:r>
              <a:rPr lang="en-CH" b="1" dirty="0"/>
              <a:t>temperature forecast </a:t>
            </a:r>
            <a:r>
              <a:rPr lang="en-CH" dirty="0"/>
              <a:t>using online measurement, current machine operation and future planning</a:t>
            </a:r>
          </a:p>
          <a:p>
            <a:pPr marL="742950" lvl="1" indent="-285750">
              <a:buSzPct val="80000"/>
              <a:buFont typeface="Wingdings" pitchFamily="2" charset="2"/>
              <a:buChar char="Ø"/>
            </a:pPr>
            <a:r>
              <a:rPr lang="en-CH" b="1" dirty="0"/>
              <a:t>Method: </a:t>
            </a:r>
            <a:r>
              <a:rPr lang="en-CH" dirty="0"/>
              <a:t>Light Gradient Boosting Machine and using beam-induced heating equation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8A4F51-0176-C393-1292-375BC84FBF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0843" y="4068250"/>
            <a:ext cx="3306446" cy="212252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00EFA-E685-BD2D-03F0-953F6E23027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1D0343-4BE6-37F7-71D6-3A4556B6D74B}"/>
              </a:ext>
            </a:extLst>
          </p:cNvPr>
          <p:cNvSpPr txBox="1"/>
          <p:nvPr/>
        </p:nvSpPr>
        <p:spPr>
          <a:xfrm>
            <a:off x="4558361" y="6153957"/>
            <a:ext cx="1585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/>
              <a:t>F.M. Velotti et al.</a:t>
            </a:r>
          </a:p>
        </p:txBody>
      </p:sp>
    </p:spTree>
    <p:extLst>
      <p:ext uri="{BB962C8B-B14F-4D97-AF65-F5344CB8AC3E}">
        <p14:creationId xmlns:p14="http://schemas.microsoft.com/office/powerpoint/2010/main" val="1026272012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49F2390-414D-3D90-8BD5-73F32CA18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0415145" cy="55839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Beam dump system failure</a:t>
            </a:r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81B191-BCCD-173D-C50B-9902C7907E81}"/>
              </a:ext>
            </a:extLst>
          </p:cNvPr>
          <p:cNvSpPr txBox="1"/>
          <p:nvPr/>
        </p:nvSpPr>
        <p:spPr>
          <a:xfrm>
            <a:off x="581806" y="1228700"/>
            <a:ext cx="736976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9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SPS beam dump system </a:t>
            </a:r>
            <a:r>
              <a:rPr lang="en-GB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(SBDS)</a:t>
            </a:r>
          </a:p>
          <a:p>
            <a:pPr marL="800100" lvl="1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Machine-safety critical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Malfunctioning may result in </a:t>
            </a:r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unwanted activation or damage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9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Goal: </a:t>
            </a:r>
            <a:r>
              <a:rPr lang="en-GB" sz="19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 anomalous beam dump patterns from BTV images</a:t>
            </a:r>
          </a:p>
          <a:p>
            <a:pPr marL="800100" lvl="1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Challenges: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unlabelled data, be robust to both seen and unseen anomalies, high variability due to other effects, …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Heavily biased towards “normal”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images: train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convolutional AE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and use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reconstruction loss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to identify anomalies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900" b="1" dirty="0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</a:p>
          <a:p>
            <a:pPr marL="800100" lvl="1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Anomalous SBDS behaviour: ~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5 - 20 x higher reconstruction error</a:t>
            </a:r>
          </a:p>
          <a:p>
            <a:pPr marL="800100" lvl="1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Additional info on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localisation of error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(helpful to diagnose)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Deployed and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running operationally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Safety aspect</a:t>
            </a:r>
          </a:p>
          <a:p>
            <a:pPr marL="800100" lvl="1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Adds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additional diagnostic and safety check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for the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beam dump kickers</a:t>
            </a:r>
          </a:p>
          <a:p>
            <a:pPr marL="800100" lvl="1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At the moment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just monitoring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A027B1-E8F0-B794-9DB0-4B8674143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5473" y="1064337"/>
            <a:ext cx="3492710" cy="17911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352DB5-B984-5B28-ECC6-F1F80C084F1D}"/>
              </a:ext>
            </a:extLst>
          </p:cNvPr>
          <p:cNvSpPr txBox="1"/>
          <p:nvPr/>
        </p:nvSpPr>
        <p:spPr>
          <a:xfrm>
            <a:off x="9164412" y="572974"/>
            <a:ext cx="2877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/>
              <a:t>F. Huhn, F.M. Velotti, B. Goddard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B6A009A-9F76-1692-5C00-D36057D4557C}"/>
              </a:ext>
            </a:extLst>
          </p:cNvPr>
          <p:cNvGrpSpPr/>
          <p:nvPr/>
        </p:nvGrpSpPr>
        <p:grpSpPr>
          <a:xfrm>
            <a:off x="10611978" y="2052398"/>
            <a:ext cx="468718" cy="484451"/>
            <a:chOff x="10836051" y="2186082"/>
            <a:chExt cx="468718" cy="48445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73587EA-6CFF-C339-6DFE-63BEF9A55FCA}"/>
                </a:ext>
              </a:extLst>
            </p:cNvPr>
            <p:cNvSpPr txBox="1"/>
            <p:nvPr/>
          </p:nvSpPr>
          <p:spPr>
            <a:xfrm>
              <a:off x="10836051" y="2274418"/>
              <a:ext cx="4687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/>
                <a:t>BTV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5E188BB-9A73-A09A-FB47-A077FD194C24}"/>
                </a:ext>
              </a:extLst>
            </p:cNvPr>
            <p:cNvCxnSpPr/>
            <p:nvPr/>
          </p:nvCxnSpPr>
          <p:spPr>
            <a:xfrm>
              <a:off x="11299805" y="2186082"/>
              <a:ext cx="0" cy="484451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EC34A9F-39EB-AA10-9ABA-7E5CC7765B80}"/>
              </a:ext>
            </a:extLst>
          </p:cNvPr>
          <p:cNvGrpSpPr/>
          <p:nvPr/>
        </p:nvGrpSpPr>
        <p:grpSpPr>
          <a:xfrm>
            <a:off x="8032026" y="3174428"/>
            <a:ext cx="3915163" cy="1656206"/>
            <a:chOff x="6638989" y="4097954"/>
            <a:chExt cx="4370145" cy="184867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83A1418-C9D8-442C-3D32-AAA993190057}"/>
                </a:ext>
              </a:extLst>
            </p:cNvPr>
            <p:cNvSpPr txBox="1"/>
            <p:nvPr/>
          </p:nvSpPr>
          <p:spPr>
            <a:xfrm>
              <a:off x="8892161" y="4097954"/>
              <a:ext cx="9941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>
                  <a:solidFill>
                    <a:srgbClr val="C00000"/>
                  </a:solidFill>
                </a:rPr>
                <a:t>anomalous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55E1388-0311-63AC-E170-DABBB268B721}"/>
                </a:ext>
              </a:extLst>
            </p:cNvPr>
            <p:cNvSpPr txBox="1"/>
            <p:nvPr/>
          </p:nvSpPr>
          <p:spPr>
            <a:xfrm>
              <a:off x="6839182" y="4107623"/>
              <a:ext cx="7072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>
                  <a:solidFill>
                    <a:schemeClr val="accent6"/>
                  </a:solidFill>
                </a:rPr>
                <a:t>normal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40E1942-CA47-EE1F-0867-BAD0C602F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03420" y="4379602"/>
              <a:ext cx="4210374" cy="1484842"/>
            </a:xfrm>
            <a:prstGeom prst="rect">
              <a:avLst/>
            </a:prstGeom>
          </p:spPr>
        </p:pic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F04BFA5F-7E7E-700F-679C-A7FC90520BA6}"/>
                </a:ext>
              </a:extLst>
            </p:cNvPr>
            <p:cNvSpPr/>
            <p:nvPr/>
          </p:nvSpPr>
          <p:spPr>
            <a:xfrm>
              <a:off x="7769372" y="4107623"/>
              <a:ext cx="3239762" cy="1839005"/>
            </a:xfrm>
            <a:prstGeom prst="roundRect">
              <a:avLst>
                <a:gd name="adj" fmla="val 5353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5E2E0043-BFF1-CA14-70E9-7FE88CACC231}"/>
                </a:ext>
              </a:extLst>
            </p:cNvPr>
            <p:cNvSpPr/>
            <p:nvPr/>
          </p:nvSpPr>
          <p:spPr>
            <a:xfrm>
              <a:off x="6638989" y="4107623"/>
              <a:ext cx="1076891" cy="1839005"/>
            </a:xfrm>
            <a:prstGeom prst="roundRect">
              <a:avLst>
                <a:gd name="adj" fmla="val 10414"/>
              </a:avLst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C172611-8E4F-290C-33D2-5F2AB7D6F7E3}"/>
              </a:ext>
            </a:extLst>
          </p:cNvPr>
          <p:cNvGrpSpPr/>
          <p:nvPr/>
        </p:nvGrpSpPr>
        <p:grpSpPr>
          <a:xfrm>
            <a:off x="6974853" y="5303426"/>
            <a:ext cx="5044234" cy="1223197"/>
            <a:chOff x="6974853" y="5303426"/>
            <a:chExt cx="5044234" cy="122319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CC5E6FE-C5D3-1107-23D9-5EE735D5EF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74853" y="5303426"/>
              <a:ext cx="5044234" cy="1223197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C4B7412-C031-62CC-9045-281390F8CE1A}"/>
                </a:ext>
              </a:extLst>
            </p:cNvPr>
            <p:cNvSpPr txBox="1"/>
            <p:nvPr/>
          </p:nvSpPr>
          <p:spPr>
            <a:xfrm>
              <a:off x="9158356" y="5357581"/>
              <a:ext cx="10926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“unseen” MKDH failures</a:t>
              </a:r>
            </a:p>
          </p:txBody>
        </p:sp>
      </p:grp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05925594-1126-B8F1-2EB6-4F51A5A1305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0A289910-4638-D02F-C27A-0DEFC7948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Equipment-related ML</a:t>
            </a:r>
            <a:endParaRPr lang="en-CH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711637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881B191-BCCD-173D-C50B-9902C7907E81}"/>
              </a:ext>
            </a:extLst>
          </p:cNvPr>
          <p:cNvSpPr txBox="1"/>
          <p:nvPr/>
        </p:nvSpPr>
        <p:spPr>
          <a:xfrm>
            <a:off x="575452" y="1164419"/>
            <a:ext cx="11041096" cy="5370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b="1" u="none" strike="noStrike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ML &amp; NNs </a:t>
            </a:r>
            <a:r>
              <a:rPr lang="en-US" u="none" strike="noStrike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 applications in </a:t>
            </a:r>
            <a:r>
              <a:rPr lang="en-US" b="1" u="none" strike="noStrike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beam operations </a:t>
            </a:r>
            <a:r>
              <a:rPr lang="en-US" u="none" strike="noStrike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b="1" u="none" strike="noStrike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beam transfer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Dealing with a very diverse landscape of problems &amp; data</a:t>
            </a:r>
          </a:p>
          <a:p>
            <a:pPr marL="742950" lvl="1" indent="-28575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US" sz="1700" b="1" dirty="0"/>
              <a:t>Controllers: </a:t>
            </a:r>
            <a:r>
              <a:rPr lang="en-US" sz="1700" dirty="0"/>
              <a:t>parameter </a:t>
            </a:r>
            <a:r>
              <a:rPr lang="en-US" sz="1700" dirty="0" err="1"/>
              <a:t>optimisation</a:t>
            </a:r>
            <a:r>
              <a:rPr lang="en-US" sz="1700" dirty="0"/>
              <a:t> &amp; drift compensation (on-demand or</a:t>
            </a:r>
            <a:br>
              <a:rPr lang="en-US" sz="1700" dirty="0"/>
            </a:br>
            <a:r>
              <a:rPr lang="en-US" sz="1700" dirty="0"/>
              <a:t>continuous), feed-backs / feed-forward corrections, scheduling</a:t>
            </a:r>
          </a:p>
          <a:p>
            <a:pPr marL="742950" lvl="1" indent="-28575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US" sz="1700" b="1" dirty="0"/>
              <a:t>Monitoring: </a:t>
            </a:r>
            <a:r>
              <a:rPr lang="en-US" sz="1700" dirty="0"/>
              <a:t>forecasting, virtual / enhanced diagnostics, anomaly detection</a:t>
            </a:r>
          </a:p>
          <a:p>
            <a:pPr marL="742950" lvl="1" indent="-285750">
              <a:spcAft>
                <a:spcPts val="500"/>
              </a:spcAft>
              <a:buSzPct val="80000"/>
              <a:buFont typeface="Wingdings" pitchFamily="2" charset="2"/>
              <a:buChar char="Ø"/>
            </a:pPr>
            <a:r>
              <a:rPr lang="en-US" sz="1700" b="1" dirty="0"/>
              <a:t>Other: </a:t>
            </a:r>
            <a:r>
              <a:rPr lang="en-US" sz="1700" dirty="0"/>
              <a:t>project on LLMs (knowledge retrieval)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b="1" u="none" strike="noStrike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 “one size fits all”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US" sz="1700" dirty="0"/>
              <a:t>(Meta-)</a:t>
            </a:r>
            <a:r>
              <a:rPr lang="en-US" sz="1700" b="1" dirty="0"/>
              <a:t>RL, BO, model-predictive control </a:t>
            </a:r>
            <a:r>
              <a:rPr lang="en-US" sz="1700" dirty="0"/>
              <a:t>(GP-MPC), </a:t>
            </a:r>
            <a:r>
              <a:rPr lang="en-US" sz="1700" b="1" dirty="0"/>
              <a:t>physics-informed</a:t>
            </a:r>
            <a:r>
              <a:rPr lang="en-US" sz="1700" dirty="0"/>
              <a:t> methods, </a:t>
            </a:r>
            <a:r>
              <a:rPr lang="en-US" sz="1700" b="1" dirty="0"/>
              <a:t>transformers</a:t>
            </a:r>
            <a:r>
              <a:rPr lang="en-US" sz="1700" dirty="0"/>
              <a:t>, numerical </a:t>
            </a:r>
            <a:r>
              <a:rPr lang="en-US" sz="1700" b="1" dirty="0" err="1"/>
              <a:t>optimisers</a:t>
            </a:r>
            <a:r>
              <a:rPr lang="en-US" sz="1700" dirty="0"/>
              <a:t> (gradient free) &amp; </a:t>
            </a:r>
            <a:r>
              <a:rPr lang="en-US" sz="1700" b="1" dirty="0"/>
              <a:t>classical control</a:t>
            </a:r>
            <a:br>
              <a:rPr lang="en-US" sz="1700" b="1" dirty="0"/>
            </a:br>
            <a:r>
              <a:rPr lang="en-US" sz="1500" i="1" dirty="0"/>
              <a:t>often in combination with simulations or surrogate models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US" sz="1700" b="1" dirty="0"/>
              <a:t>Anomaly detection: </a:t>
            </a:r>
            <a:r>
              <a:rPr lang="en-US" sz="1700" dirty="0"/>
              <a:t>typically </a:t>
            </a:r>
            <a:r>
              <a:rPr lang="en-US" sz="1700" b="1" dirty="0"/>
              <a:t>auto-encoders</a:t>
            </a:r>
            <a:r>
              <a:rPr lang="en-US" sz="1700" dirty="0"/>
              <a:t>, but also </a:t>
            </a:r>
            <a:r>
              <a:rPr lang="en-US" sz="1700" b="1" dirty="0"/>
              <a:t>SVMs, isolation forests</a:t>
            </a:r>
            <a:r>
              <a:rPr lang="en-US" sz="1700" dirty="0"/>
              <a:t>, …</a:t>
            </a:r>
          </a:p>
          <a:p>
            <a:pPr marL="800100" lvl="1" indent="-342900">
              <a:spcAft>
                <a:spcPts val="500"/>
              </a:spcAft>
              <a:buSzPct val="80000"/>
              <a:buFont typeface="Wingdings" pitchFamily="2" charset="2"/>
              <a:buChar char="Ø"/>
            </a:pPr>
            <a:r>
              <a:rPr lang="en-US" sz="1700" b="1" dirty="0"/>
              <a:t>Challenges: </a:t>
            </a:r>
            <a:r>
              <a:rPr lang="en-US" sz="1700" dirty="0"/>
              <a:t>no online training (sample efficiency) </a:t>
            </a:r>
            <a:r>
              <a:rPr lang="en-US" sz="1700" dirty="0">
                <a:sym typeface="Wingdings" pitchFamily="2" charset="2"/>
              </a:rPr>
              <a:t> </a:t>
            </a:r>
            <a:r>
              <a:rPr lang="en-US" sz="1700" dirty="0"/>
              <a:t>sim2real gap, exploitation vs exploration / continual learning, </a:t>
            </a:r>
            <a:r>
              <a:rPr lang="en-US" sz="1700" b="1" dirty="0"/>
              <a:t>running safely &amp; reliably 24/7</a:t>
            </a:r>
            <a:r>
              <a:rPr lang="en-US" sz="1700" dirty="0"/>
              <a:t>, lack of beam observation / diagnostics, …</a:t>
            </a:r>
          </a:p>
          <a:p>
            <a:pPr marL="34290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002060"/>
                </a:solidFill>
              </a:rPr>
              <a:t>Remarks on safety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700" dirty="0"/>
              <a:t>Above everything, we have an </a:t>
            </a:r>
            <a:r>
              <a:rPr lang="en-CH" sz="1700" b="1" dirty="0"/>
              <a:t>independent machine protection system</a:t>
            </a:r>
            <a:r>
              <a:rPr lang="en-CH" sz="1700" b="1" baseline="30000" dirty="0"/>
              <a:t>(*)</a:t>
            </a:r>
            <a:endParaRPr lang="en-CH" sz="1700" dirty="0"/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700" dirty="0"/>
              <a:t>Controllers typically work in </a:t>
            </a:r>
            <a:r>
              <a:rPr lang="en-CH" sz="1700" b="1" dirty="0"/>
              <a:t>bounded parameter space</a:t>
            </a:r>
          </a:p>
          <a:p>
            <a:pPr marL="800100" lvl="1" indent="-342900">
              <a:spcAft>
                <a:spcPts val="600"/>
              </a:spcAft>
              <a:buSzPct val="80000"/>
              <a:buFont typeface="Wingdings" pitchFamily="2" charset="2"/>
              <a:buChar char="Ø"/>
            </a:pPr>
            <a:r>
              <a:rPr lang="en-CH" sz="1700" dirty="0"/>
              <a:t>Can still have </a:t>
            </a:r>
            <a:r>
              <a:rPr lang="en-CH" sz="1700" b="1" dirty="0"/>
              <a:t>undesirable consequences </a:t>
            </a:r>
            <a:r>
              <a:rPr lang="en-CH" sz="1700" dirty="0"/>
              <a:t>if controllers unsafe: </a:t>
            </a:r>
            <a:r>
              <a:rPr lang="en-CH" sz="1700" b="1" dirty="0"/>
              <a:t>degraded beam quality, increased particle loss</a:t>
            </a:r>
            <a:br>
              <a:rPr lang="en-CH" sz="1700" b="1" dirty="0"/>
            </a:br>
            <a:r>
              <a:rPr lang="en-CH" sz="1700" b="1" dirty="0"/>
              <a:t>and radio-activation, machine downtime</a:t>
            </a:r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35F101B3-2BD1-B8F2-4960-C93FA8196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Intro</a:t>
            </a:r>
            <a:endParaRPr lang="en-CH" b="0" dirty="0">
              <a:solidFill>
                <a:srgbClr val="002060"/>
              </a:solidFill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A87C908-0286-691E-80C8-804B44858DD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422CDE-0037-943C-3D30-263372A8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85"/>
          <a:stretch/>
        </p:blipFill>
        <p:spPr>
          <a:xfrm>
            <a:off x="8503674" y="787171"/>
            <a:ext cx="3451849" cy="24220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8982D6-18DF-B472-8FE7-04006914B68B}"/>
              </a:ext>
            </a:extLst>
          </p:cNvPr>
          <p:cNvSpPr txBox="1"/>
          <p:nvPr/>
        </p:nvSpPr>
        <p:spPr>
          <a:xfrm>
            <a:off x="10940351" y="5247353"/>
            <a:ext cx="88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baseline="30000" dirty="0"/>
              <a:t>(*)</a:t>
            </a:r>
            <a:r>
              <a:rPr lang="en-CH" sz="1400" i="1" dirty="0"/>
              <a:t>ML-free</a:t>
            </a:r>
          </a:p>
        </p:txBody>
      </p:sp>
    </p:spTree>
    <p:extLst>
      <p:ext uri="{BB962C8B-B14F-4D97-AF65-F5344CB8AC3E}">
        <p14:creationId xmlns:p14="http://schemas.microsoft.com/office/powerpoint/2010/main" val="205507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25"/>
            </p:par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6">
            <a:extLst>
              <a:ext uri="{FF2B5EF4-FFF2-40B4-BE49-F238E27FC236}">
                <a16:creationId xmlns:a16="http://schemas.microsoft.com/office/drawing/2014/main" id="{4C7F4FF1-D78B-94C2-7393-BAAE9D2C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Examples using classical control</a:t>
            </a:r>
            <a:endParaRPr lang="en-CH" b="0" dirty="0">
              <a:solidFill>
                <a:srgbClr val="002060"/>
              </a:solidFill>
            </a:endParaRPr>
          </a:p>
        </p:txBody>
      </p:sp>
      <p:grpSp>
        <p:nvGrpSpPr>
          <p:cNvPr id="1056" name="Group 1055">
            <a:extLst>
              <a:ext uri="{FF2B5EF4-FFF2-40B4-BE49-F238E27FC236}">
                <a16:creationId xmlns:a16="http://schemas.microsoft.com/office/drawing/2014/main" id="{B50747E4-0109-EBE2-9E1D-D873322E0CF3}"/>
              </a:ext>
            </a:extLst>
          </p:cNvPr>
          <p:cNvGrpSpPr/>
          <p:nvPr/>
        </p:nvGrpSpPr>
        <p:grpSpPr>
          <a:xfrm>
            <a:off x="413818" y="1080791"/>
            <a:ext cx="11183874" cy="2678625"/>
            <a:chOff x="413818" y="1080791"/>
            <a:chExt cx="11183874" cy="2678625"/>
          </a:xfrm>
        </p:grpSpPr>
        <p:sp>
          <p:nvSpPr>
            <p:cNvPr id="42" name="Round Diagonal Corner of Rectangle 41">
              <a:extLst>
                <a:ext uri="{FF2B5EF4-FFF2-40B4-BE49-F238E27FC236}">
                  <a16:creationId xmlns:a16="http://schemas.microsoft.com/office/drawing/2014/main" id="{17BAD1FA-6BE6-75BD-C642-1427E0DAC1D3}"/>
                </a:ext>
              </a:extLst>
            </p:cNvPr>
            <p:cNvSpPr/>
            <p:nvPr/>
          </p:nvSpPr>
          <p:spPr>
            <a:xfrm>
              <a:off x="413818" y="1080791"/>
              <a:ext cx="11183874" cy="2623268"/>
            </a:xfrm>
            <a:prstGeom prst="round2DiagRect">
              <a:avLst>
                <a:gd name="adj1" fmla="val 7012"/>
                <a:gd name="adj2" fmla="val 0"/>
              </a:avLst>
            </a:prstGeom>
            <a:solidFill>
              <a:schemeClr val="accent3">
                <a:lumMod val="20000"/>
                <a:lumOff val="80000"/>
                <a:alpha val="8007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7870E50-A9F4-4C0D-F36E-377FE33ABC64}"/>
                </a:ext>
              </a:extLst>
            </p:cNvPr>
            <p:cNvSpPr txBox="1"/>
            <p:nvPr/>
          </p:nvSpPr>
          <p:spPr>
            <a:xfrm>
              <a:off x="2688550" y="1782919"/>
              <a:ext cx="4516950" cy="12157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742950" lvl="1" indent="-285750">
                <a:spcAft>
                  <a:spcPts val="300"/>
                </a:spcAft>
                <a:buSzPct val="80000"/>
                <a:buFont typeface="Wingdings" pitchFamily="2" charset="2"/>
                <a:buChar char="Ø"/>
              </a:pPr>
              <a:r>
                <a:rPr lang="en-CH" sz="1700" b="1" dirty="0"/>
                <a:t>Automatic drift compensation</a:t>
              </a:r>
            </a:p>
            <a:p>
              <a:pPr marL="742950" lvl="1" indent="-285750">
                <a:spcAft>
                  <a:spcPts val="300"/>
                </a:spcAft>
                <a:buSzPct val="80000"/>
                <a:buFont typeface="Wingdings" pitchFamily="2" charset="2"/>
                <a:buChar char="Ø"/>
              </a:pPr>
              <a:r>
                <a:rPr lang="en-CH" sz="1700" b="1" dirty="0"/>
                <a:t>Successfully tested </a:t>
              </a:r>
              <a:r>
                <a:rPr lang="en-CH" sz="1700" dirty="0"/>
                <a:t>and tuned in MDs</a:t>
              </a:r>
              <a:endParaRPr lang="en-CH" sz="1700" b="1" dirty="0"/>
            </a:p>
            <a:p>
              <a:pPr marL="742950" lvl="1" indent="-285750">
                <a:spcAft>
                  <a:spcPts val="300"/>
                </a:spcAft>
                <a:buSzPct val="80000"/>
                <a:buFont typeface="Wingdings" pitchFamily="2" charset="2"/>
                <a:buChar char="Ø"/>
              </a:pPr>
              <a:r>
                <a:rPr lang="en-CH" sz="1700" b="1" dirty="0"/>
                <a:t>Hybrid agent: </a:t>
              </a:r>
              <a:r>
                <a:rPr lang="en-CH" sz="1700" dirty="0"/>
                <a:t>continuous controller interleaved with optimizer when far off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79F9CAC-B9C2-D790-2897-306913995E3A}"/>
                </a:ext>
              </a:extLst>
            </p:cNvPr>
            <p:cNvSpPr txBox="1"/>
            <p:nvPr/>
          </p:nvSpPr>
          <p:spPr>
            <a:xfrm>
              <a:off x="2946332" y="1336993"/>
              <a:ext cx="270118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9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PS Multi-Turn Extraction</a:t>
              </a:r>
            </a:p>
          </p:txBody>
        </p:sp>
        <p:grpSp>
          <p:nvGrpSpPr>
            <p:cNvPr id="1024" name="Group 1023">
              <a:extLst>
                <a:ext uri="{FF2B5EF4-FFF2-40B4-BE49-F238E27FC236}">
                  <a16:creationId xmlns:a16="http://schemas.microsoft.com/office/drawing/2014/main" id="{BF598DB2-8330-32DB-BCBF-A125F28F28DA}"/>
                </a:ext>
              </a:extLst>
            </p:cNvPr>
            <p:cNvGrpSpPr/>
            <p:nvPr/>
          </p:nvGrpSpPr>
          <p:grpSpPr>
            <a:xfrm>
              <a:off x="671843" y="1371727"/>
              <a:ext cx="2081287" cy="2073643"/>
              <a:chOff x="409220" y="1573319"/>
              <a:chExt cx="2828268" cy="2817880"/>
            </a:xfrm>
          </p:grpSpPr>
          <p:pic>
            <p:nvPicPr>
              <p:cNvPr id="62" name="Picture 2" descr="zoom">
                <a:extLst>
                  <a:ext uri="{FF2B5EF4-FFF2-40B4-BE49-F238E27FC236}">
                    <a16:creationId xmlns:a16="http://schemas.microsoft.com/office/drawing/2014/main" id="{0003E72A-E7AE-7584-FE33-352974F0FE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633" t="57384" r="27528" b="15139"/>
              <a:stretch/>
            </p:blipFill>
            <p:spPr bwMode="auto">
              <a:xfrm>
                <a:off x="409220" y="1573319"/>
                <a:ext cx="2828268" cy="1298876"/>
              </a:xfrm>
              <a:prstGeom prst="rect">
                <a:avLst/>
              </a:prstGeom>
              <a:noFill/>
              <a:effectLst>
                <a:glow rad="101600">
                  <a:srgbClr val="FF0000">
                    <a:alpha val="75000"/>
                  </a:srgbClr>
                </a:glo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4" descr="zoom">
                <a:extLst>
                  <a:ext uri="{FF2B5EF4-FFF2-40B4-BE49-F238E27FC236}">
                    <a16:creationId xmlns:a16="http://schemas.microsoft.com/office/drawing/2014/main" id="{C9B97533-7F86-D286-620F-182CDF3E95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486" t="57355" r="27310" b="15139"/>
              <a:stretch/>
            </p:blipFill>
            <p:spPr bwMode="auto">
              <a:xfrm>
                <a:off x="409220" y="3103781"/>
                <a:ext cx="2828268" cy="1287418"/>
              </a:xfrm>
              <a:prstGeom prst="rect">
                <a:avLst/>
              </a:prstGeom>
              <a:noFill/>
              <a:effectLst>
                <a:glow rad="101600">
                  <a:schemeClr val="accent6">
                    <a:satMod val="175000"/>
                    <a:alpha val="75000"/>
                  </a:schemeClr>
                </a:glo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043" name="Group 1042">
              <a:extLst>
                <a:ext uri="{FF2B5EF4-FFF2-40B4-BE49-F238E27FC236}">
                  <a16:creationId xmlns:a16="http://schemas.microsoft.com/office/drawing/2014/main" id="{294DF81C-F7F7-3623-C2DC-12762D9F6064}"/>
                </a:ext>
              </a:extLst>
            </p:cNvPr>
            <p:cNvGrpSpPr/>
            <p:nvPr/>
          </p:nvGrpSpPr>
          <p:grpSpPr>
            <a:xfrm>
              <a:off x="7140920" y="1080791"/>
              <a:ext cx="4352767" cy="2678625"/>
              <a:chOff x="7428875" y="-114426"/>
              <a:chExt cx="4352767" cy="2678625"/>
            </a:xfrm>
          </p:grpSpPr>
          <p:grpSp>
            <p:nvGrpSpPr>
              <p:cNvPr id="1027" name="Group 1026">
                <a:extLst>
                  <a:ext uri="{FF2B5EF4-FFF2-40B4-BE49-F238E27FC236}">
                    <a16:creationId xmlns:a16="http://schemas.microsoft.com/office/drawing/2014/main" id="{1E2349EA-F1EF-FE3A-7D8D-E67E6B82A901}"/>
                  </a:ext>
                </a:extLst>
              </p:cNvPr>
              <p:cNvGrpSpPr/>
              <p:nvPr/>
            </p:nvGrpSpPr>
            <p:grpSpPr>
              <a:xfrm>
                <a:off x="10006961" y="-16818"/>
                <a:ext cx="1065614" cy="2256094"/>
                <a:chOff x="5193009" y="3257196"/>
                <a:chExt cx="1450386" cy="3070727"/>
              </a:xfrm>
            </p:grpSpPr>
            <p:sp>
              <p:nvSpPr>
                <p:cNvPr id="1032" name="Rectangle 1031">
                  <a:extLst>
                    <a:ext uri="{FF2B5EF4-FFF2-40B4-BE49-F238E27FC236}">
                      <a16:creationId xmlns:a16="http://schemas.microsoft.com/office/drawing/2014/main" id="{D464A1BB-F9E1-349E-0C2B-D258B67CEB7F}"/>
                    </a:ext>
                  </a:extLst>
                </p:cNvPr>
                <p:cNvSpPr/>
                <p:nvPr/>
              </p:nvSpPr>
              <p:spPr>
                <a:xfrm>
                  <a:off x="5193009" y="4863108"/>
                  <a:ext cx="1092007" cy="1426468"/>
                </a:xfrm>
                <a:prstGeom prst="rect">
                  <a:avLst/>
                </a:prstGeom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>
                        <a:lumMod val="20000"/>
                        <a:lumOff val="8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/>
                </a:p>
              </p:txBody>
            </p:sp>
            <p:sp>
              <p:nvSpPr>
                <p:cNvPr id="1035" name="Rectangle 1034">
                  <a:extLst>
                    <a:ext uri="{FF2B5EF4-FFF2-40B4-BE49-F238E27FC236}">
                      <a16:creationId xmlns:a16="http://schemas.microsoft.com/office/drawing/2014/main" id="{70CA2BBC-9D12-B85A-989D-4BCB8CAA475F}"/>
                    </a:ext>
                  </a:extLst>
                </p:cNvPr>
                <p:cNvSpPr/>
                <p:nvPr/>
              </p:nvSpPr>
              <p:spPr>
                <a:xfrm>
                  <a:off x="5196047" y="3257196"/>
                  <a:ext cx="1092007" cy="1419862"/>
                </a:xfrm>
                <a:prstGeom prst="rect">
                  <a:avLst/>
                </a:prstGeom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>
                        <a:lumMod val="20000"/>
                        <a:lumOff val="8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/>
                </a:p>
              </p:txBody>
            </p:sp>
            <p:sp>
              <p:nvSpPr>
                <p:cNvPr id="1033" name="Rectangle 1032">
                  <a:extLst>
                    <a:ext uri="{FF2B5EF4-FFF2-40B4-BE49-F238E27FC236}">
                      <a16:creationId xmlns:a16="http://schemas.microsoft.com/office/drawing/2014/main" id="{F8D935CA-6AB3-14BF-2230-B08588A0B821}"/>
                    </a:ext>
                  </a:extLst>
                </p:cNvPr>
                <p:cNvSpPr/>
                <p:nvPr/>
              </p:nvSpPr>
              <p:spPr>
                <a:xfrm>
                  <a:off x="6285016" y="3257196"/>
                  <a:ext cx="126471" cy="141986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6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/>
                </a:p>
              </p:txBody>
            </p:sp>
            <p:sp>
              <p:nvSpPr>
                <p:cNvPr id="1034" name="Rectangle 1033">
                  <a:extLst>
                    <a:ext uri="{FF2B5EF4-FFF2-40B4-BE49-F238E27FC236}">
                      <a16:creationId xmlns:a16="http://schemas.microsoft.com/office/drawing/2014/main" id="{5D79F90B-6D1B-AB6A-D923-70210B8A2D3C}"/>
                    </a:ext>
                  </a:extLst>
                </p:cNvPr>
                <p:cNvSpPr/>
                <p:nvPr/>
              </p:nvSpPr>
              <p:spPr>
                <a:xfrm>
                  <a:off x="6409424" y="3257196"/>
                  <a:ext cx="233971" cy="1419865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  <a:alpha val="6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/>
                </a:p>
              </p:txBody>
            </p:sp>
            <p:sp>
              <p:nvSpPr>
                <p:cNvPr id="1036" name="Rectangle 1035">
                  <a:extLst>
                    <a:ext uri="{FF2B5EF4-FFF2-40B4-BE49-F238E27FC236}">
                      <a16:creationId xmlns:a16="http://schemas.microsoft.com/office/drawing/2014/main" id="{7CB88BBE-E55B-B53A-FFF5-3FC103EADD97}"/>
                    </a:ext>
                  </a:extLst>
                </p:cNvPr>
                <p:cNvSpPr/>
                <p:nvPr/>
              </p:nvSpPr>
              <p:spPr>
                <a:xfrm>
                  <a:off x="6285016" y="4872095"/>
                  <a:ext cx="134709" cy="141474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6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 dirty="0"/>
                </a:p>
              </p:txBody>
            </p:sp>
            <p:sp>
              <p:nvSpPr>
                <p:cNvPr id="1037" name="Rectangle 1036">
                  <a:extLst>
                    <a:ext uri="{FF2B5EF4-FFF2-40B4-BE49-F238E27FC236}">
                      <a16:creationId xmlns:a16="http://schemas.microsoft.com/office/drawing/2014/main" id="{014D3760-C97B-77CD-4363-62E6F65C37F3}"/>
                    </a:ext>
                  </a:extLst>
                </p:cNvPr>
                <p:cNvSpPr/>
                <p:nvPr/>
              </p:nvSpPr>
              <p:spPr>
                <a:xfrm>
                  <a:off x="6409423" y="4870505"/>
                  <a:ext cx="233971" cy="1426468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  <a:alpha val="6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/>
                </a:p>
              </p:txBody>
            </p:sp>
            <p:sp>
              <p:nvSpPr>
                <p:cNvPr id="1038" name="TextBox 1037">
                  <a:extLst>
                    <a:ext uri="{FF2B5EF4-FFF2-40B4-BE49-F238E27FC236}">
                      <a16:creationId xmlns:a16="http://schemas.microsoft.com/office/drawing/2014/main" id="{2D548A96-1C88-EB54-8C56-18E8EB7D3CF6}"/>
                    </a:ext>
                  </a:extLst>
                </p:cNvPr>
                <p:cNvSpPr txBox="1"/>
                <p:nvPr/>
              </p:nvSpPr>
              <p:spPr>
                <a:xfrm rot="16200000">
                  <a:off x="5533773" y="5903420"/>
                  <a:ext cx="486556" cy="3545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200" b="1" dirty="0">
                      <a:solidFill>
                        <a:schemeClr val="accent2"/>
                      </a:solidFill>
                    </a:rPr>
                    <a:t>ES</a:t>
                  </a:r>
                </a:p>
              </p:txBody>
            </p:sp>
            <p:sp>
              <p:nvSpPr>
                <p:cNvPr id="1039" name="TextBox 1038">
                  <a:extLst>
                    <a:ext uri="{FF2B5EF4-FFF2-40B4-BE49-F238E27FC236}">
                      <a16:creationId xmlns:a16="http://schemas.microsoft.com/office/drawing/2014/main" id="{E6BA0B93-B733-E5B0-B980-FC038C82622C}"/>
                    </a:ext>
                  </a:extLst>
                </p:cNvPr>
                <p:cNvSpPr txBox="1"/>
                <p:nvPr/>
              </p:nvSpPr>
              <p:spPr>
                <a:xfrm rot="16200000">
                  <a:off x="5924463" y="5824045"/>
                  <a:ext cx="72988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b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BOBYQA</a:t>
                  </a:r>
                </a:p>
              </p:txBody>
            </p:sp>
            <p:sp>
              <p:nvSpPr>
                <p:cNvPr id="1040" name="TextBox 1039">
                  <a:extLst>
                    <a:ext uri="{FF2B5EF4-FFF2-40B4-BE49-F238E27FC236}">
                      <a16:creationId xmlns:a16="http://schemas.microsoft.com/office/drawing/2014/main" id="{838D3B32-E0B2-EC7F-4D12-34EF9D20D56C}"/>
                    </a:ext>
                  </a:extLst>
                </p:cNvPr>
                <p:cNvSpPr txBox="1"/>
                <p:nvPr/>
              </p:nvSpPr>
              <p:spPr>
                <a:xfrm rot="16200000">
                  <a:off x="6324641" y="6024089"/>
                  <a:ext cx="33066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b="1" dirty="0">
                      <a:solidFill>
                        <a:schemeClr val="accent6"/>
                      </a:solidFill>
                    </a:rPr>
                    <a:t>ES</a:t>
                  </a:r>
                </a:p>
              </p:txBody>
            </p:sp>
          </p:grpSp>
          <p:cxnSp>
            <p:nvCxnSpPr>
              <p:cNvPr id="1029" name="Straight Arrow Connector 1028">
                <a:extLst>
                  <a:ext uri="{FF2B5EF4-FFF2-40B4-BE49-F238E27FC236}">
                    <a16:creationId xmlns:a16="http://schemas.microsoft.com/office/drawing/2014/main" id="{EFBD47D8-BA6C-E516-2FEC-0AFA93092F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92873" y="1471885"/>
                <a:ext cx="233028" cy="191683"/>
              </a:xfrm>
              <a:prstGeom prst="straightConnector1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0A4DBF56-3499-07F3-F38F-4781D121BE17}"/>
                  </a:ext>
                </a:extLst>
              </p:cNvPr>
              <p:cNvSpPr txBox="1"/>
              <p:nvPr/>
            </p:nvSpPr>
            <p:spPr>
              <a:xfrm>
                <a:off x="9961882" y="1617922"/>
                <a:ext cx="763223" cy="293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000" dirty="0">
                    <a:solidFill>
                      <a:schemeClr val="bg2">
                        <a:lumMod val="50000"/>
                      </a:schemeClr>
                    </a:solidFill>
                  </a:rPr>
                  <a:t>supercycle change</a:t>
                </a:r>
              </a:p>
            </p:txBody>
          </p:sp>
          <p:pic>
            <p:nvPicPr>
              <p:cNvPr id="1031" name="Picture 1030">
                <a:extLst>
                  <a:ext uri="{FF2B5EF4-FFF2-40B4-BE49-F238E27FC236}">
                    <a16:creationId xmlns:a16="http://schemas.microsoft.com/office/drawing/2014/main" id="{2260F22C-2FC8-C4D1-E3EA-F8A97D2EAB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28875" y="-114426"/>
                <a:ext cx="4352767" cy="2678625"/>
              </a:xfrm>
              <a:prstGeom prst="rect">
                <a:avLst/>
              </a:prstGeom>
            </p:spPr>
          </p:pic>
        </p:grpSp>
      </p:grpSp>
      <p:sp>
        <p:nvSpPr>
          <p:cNvPr id="1057" name="Slide Number Placeholder 1056">
            <a:extLst>
              <a:ext uri="{FF2B5EF4-FFF2-40B4-BE49-F238E27FC236}">
                <a16:creationId xmlns:a16="http://schemas.microsoft.com/office/drawing/2014/main" id="{98D1A1B7-641A-B033-525B-85B18FD665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060" name="Group 1059">
            <a:extLst>
              <a:ext uri="{FF2B5EF4-FFF2-40B4-BE49-F238E27FC236}">
                <a16:creationId xmlns:a16="http://schemas.microsoft.com/office/drawing/2014/main" id="{4D4799CA-89FD-FB6B-3521-3FA588003097}"/>
              </a:ext>
            </a:extLst>
          </p:cNvPr>
          <p:cNvGrpSpPr/>
          <p:nvPr/>
        </p:nvGrpSpPr>
        <p:grpSpPr>
          <a:xfrm>
            <a:off x="-178821" y="3861300"/>
            <a:ext cx="5992593" cy="2756776"/>
            <a:chOff x="-178821" y="3861300"/>
            <a:chExt cx="5992593" cy="2756776"/>
          </a:xfrm>
        </p:grpSpPr>
        <p:grpSp>
          <p:nvGrpSpPr>
            <p:cNvPr id="1055" name="Group 1054">
              <a:extLst>
                <a:ext uri="{FF2B5EF4-FFF2-40B4-BE49-F238E27FC236}">
                  <a16:creationId xmlns:a16="http://schemas.microsoft.com/office/drawing/2014/main" id="{3FFD44B0-5E03-1B7F-8E32-95DD8CB97509}"/>
                </a:ext>
              </a:extLst>
            </p:cNvPr>
            <p:cNvGrpSpPr/>
            <p:nvPr/>
          </p:nvGrpSpPr>
          <p:grpSpPr>
            <a:xfrm>
              <a:off x="-178821" y="3861300"/>
              <a:ext cx="5992593" cy="2749255"/>
              <a:chOff x="-178821" y="3861300"/>
              <a:chExt cx="5992593" cy="2749255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C7712C13-E6BA-0658-6A3B-677AB424D1B0}"/>
                  </a:ext>
                </a:extLst>
              </p:cNvPr>
              <p:cNvGrpSpPr/>
              <p:nvPr/>
            </p:nvGrpSpPr>
            <p:grpSpPr>
              <a:xfrm>
                <a:off x="-178821" y="3861300"/>
                <a:ext cx="5992593" cy="2749255"/>
                <a:chOff x="-414221" y="755825"/>
                <a:chExt cx="5992593" cy="2749255"/>
              </a:xfrm>
            </p:grpSpPr>
            <p:sp>
              <p:nvSpPr>
                <p:cNvPr id="29" name="Round Diagonal Corner of Rectangle 28">
                  <a:extLst>
                    <a:ext uri="{FF2B5EF4-FFF2-40B4-BE49-F238E27FC236}">
                      <a16:creationId xmlns:a16="http://schemas.microsoft.com/office/drawing/2014/main" id="{F6778A01-3714-7D70-E9B5-B29902BCFE43}"/>
                    </a:ext>
                  </a:extLst>
                </p:cNvPr>
                <p:cNvSpPr/>
                <p:nvPr/>
              </p:nvSpPr>
              <p:spPr>
                <a:xfrm>
                  <a:off x="178418" y="755825"/>
                  <a:ext cx="5399954" cy="2749255"/>
                </a:xfrm>
                <a:prstGeom prst="round2DiagRect">
                  <a:avLst>
                    <a:gd name="adj1" fmla="val 6066"/>
                    <a:gd name="adj2" fmla="val 0"/>
                  </a:avLst>
                </a:prstGeom>
                <a:solidFill>
                  <a:schemeClr val="accent1">
                    <a:lumMod val="20000"/>
                    <a:lumOff val="80000"/>
                    <a:alpha val="5965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0CC05B7-511F-1565-0706-A9FA6CF49A03}"/>
                    </a:ext>
                  </a:extLst>
                </p:cNvPr>
                <p:cNvSpPr txBox="1"/>
                <p:nvPr/>
              </p:nvSpPr>
              <p:spPr>
                <a:xfrm>
                  <a:off x="-414221" y="1731896"/>
                  <a:ext cx="4247176" cy="144655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1162050" lvl="2" indent="-311150">
                    <a:spcAft>
                      <a:spcPts val="3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>
                      <a:solidFill>
                        <a:srgbClr val="202426"/>
                      </a:solidFill>
                    </a:rPr>
                    <a:t>Versatile objective</a:t>
                  </a:r>
                  <a:br>
                    <a:rPr lang="en-GB" b="1" dirty="0">
                      <a:solidFill>
                        <a:srgbClr val="202426"/>
                      </a:solidFill>
                    </a:rPr>
                  </a:br>
                  <a:r>
                    <a:rPr lang="en-GB" sz="1600" i="1" dirty="0">
                      <a:solidFill>
                        <a:srgbClr val="202426"/>
                      </a:solidFill>
                    </a:rPr>
                    <a:t>Beam position, beam loss, …</a:t>
                  </a:r>
                  <a:endParaRPr lang="en-GB" sz="1600" b="1" i="1" dirty="0">
                    <a:solidFill>
                      <a:srgbClr val="202426"/>
                    </a:solidFill>
                  </a:endParaRPr>
                </a:p>
                <a:p>
                  <a:pPr marL="1162050" lvl="2" indent="-311150">
                    <a:spcAft>
                      <a:spcPts val="3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>
                      <a:solidFill>
                        <a:srgbClr val="202426"/>
                      </a:solidFill>
                    </a:rPr>
                    <a:t>Various algorithms</a:t>
                  </a:r>
                  <a:br>
                    <a:rPr lang="en-GB" sz="1700" b="1" dirty="0">
                      <a:solidFill>
                        <a:srgbClr val="202426"/>
                      </a:solidFill>
                    </a:rPr>
                  </a:br>
                  <a:r>
                    <a:rPr lang="en-GB" sz="1600" i="1" dirty="0">
                      <a:solidFill>
                        <a:srgbClr val="202426"/>
                      </a:solidFill>
                    </a:rPr>
                    <a:t>incl. </a:t>
                  </a:r>
                  <a:r>
                    <a:rPr lang="en-GB" sz="1600" i="1" dirty="0" err="1">
                      <a:solidFill>
                        <a:srgbClr val="202426"/>
                      </a:solidFill>
                    </a:rPr>
                    <a:t>Micado</a:t>
                  </a:r>
                  <a:r>
                    <a:rPr lang="en-GB" sz="1600" i="1" dirty="0">
                      <a:solidFill>
                        <a:srgbClr val="202426"/>
                      </a:solidFill>
                    </a:rPr>
                    <a:t> / SVD, numerical opt.</a:t>
                  </a:r>
                </a:p>
                <a:p>
                  <a:pPr marL="1162050" lvl="2" indent="-311150">
                    <a:spcAft>
                      <a:spcPts val="3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>
                      <a:solidFill>
                        <a:srgbClr val="202426"/>
                      </a:solidFill>
                    </a:rPr>
                    <a:t>In 2024: </a:t>
                  </a:r>
                  <a:r>
                    <a:rPr lang="en-GB" sz="1700" dirty="0">
                      <a:solidFill>
                        <a:srgbClr val="202426"/>
                      </a:solidFill>
                    </a:rPr>
                    <a:t>PS2SPS, SPS2LHC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A666F32-A5BE-A0C9-1659-3D5B36B9C1C9}"/>
                    </a:ext>
                  </a:extLst>
                </p:cNvPr>
                <p:cNvSpPr txBox="1"/>
                <p:nvPr/>
              </p:nvSpPr>
              <p:spPr>
                <a:xfrm>
                  <a:off x="295181" y="863443"/>
                  <a:ext cx="3250185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1113" lvl="1">
                    <a:spcAft>
                      <a:spcPts val="300"/>
                    </a:spcAft>
                    <a:buSzPct val="100000"/>
                    <a:tabLst>
                      <a:tab pos="1062038" algn="l"/>
                    </a:tabLst>
                  </a:pPr>
                  <a:r>
                    <a:rPr lang="en-US" sz="1900" b="1" dirty="0">
                      <a:solidFill>
                        <a:srgbClr val="002060"/>
                      </a:solidFill>
                    </a:rPr>
                    <a:t>Trajectory </a:t>
                  </a:r>
                  <a:r>
                    <a:rPr lang="en-GB" sz="1900" b="1" dirty="0">
                      <a:solidFill>
                        <a:srgbClr val="002060"/>
                      </a:solidFill>
                      <a:effectLst/>
                    </a:rPr>
                    <a:t>steering framework</a:t>
                  </a:r>
                  <a:br>
                    <a:rPr lang="en-GB" sz="1900" b="1" dirty="0">
                      <a:solidFill>
                        <a:srgbClr val="002060"/>
                      </a:solidFill>
                      <a:effectLst/>
                    </a:rPr>
                  </a:br>
                  <a:r>
                    <a:rPr lang="en-GB" sz="1700" i="1" dirty="0">
                      <a:solidFill>
                        <a:srgbClr val="002060"/>
                      </a:solidFill>
                    </a:rPr>
                    <a:t>using </a:t>
                  </a:r>
                  <a:r>
                    <a:rPr lang="en-GB" sz="1700" i="1" dirty="0">
                      <a:solidFill>
                        <a:srgbClr val="002060"/>
                      </a:solidFill>
                      <a:effectLst/>
                    </a:rPr>
                    <a:t>acc-geoff4ucap</a:t>
                  </a:r>
                </a:p>
              </p:txBody>
            </p:sp>
          </p:grpSp>
          <p:pic>
            <p:nvPicPr>
              <p:cNvPr id="1053" name="Picture 1052">
                <a:extLst>
                  <a:ext uri="{FF2B5EF4-FFF2-40B4-BE49-F238E27FC236}">
                    <a16:creationId xmlns:a16="http://schemas.microsoft.com/office/drawing/2014/main" id="{8834D4E7-E8AF-22A2-F731-7DBB1B3372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17560" y="3948440"/>
                <a:ext cx="1294573" cy="2335481"/>
              </a:xfrm>
              <a:prstGeom prst="rect">
                <a:avLst/>
              </a:prstGeom>
              <a:ln>
                <a:noFill/>
              </a:ln>
              <a:effectLst>
                <a:outerShdw blurRad="190500" dist="508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1058" name="TextBox 1057">
              <a:extLst>
                <a:ext uri="{FF2B5EF4-FFF2-40B4-BE49-F238E27FC236}">
                  <a16:creationId xmlns:a16="http://schemas.microsoft.com/office/drawing/2014/main" id="{78B9DEAF-4135-EBBB-5999-E7C7CB17BA10}"/>
                </a:ext>
              </a:extLst>
            </p:cNvPr>
            <p:cNvSpPr txBox="1"/>
            <p:nvPr/>
          </p:nvSpPr>
          <p:spPr>
            <a:xfrm>
              <a:off x="4155453" y="6310299"/>
              <a:ext cx="14187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/>
                <a:t>G. Trad, F. Velotti</a:t>
              </a:r>
            </a:p>
          </p:txBody>
        </p:sp>
      </p:grpSp>
      <p:grpSp>
        <p:nvGrpSpPr>
          <p:cNvPr id="1061" name="Group 1060">
            <a:extLst>
              <a:ext uri="{FF2B5EF4-FFF2-40B4-BE49-F238E27FC236}">
                <a16:creationId xmlns:a16="http://schemas.microsoft.com/office/drawing/2014/main" id="{3DA8AA8E-8496-3A57-0A66-1755C47D767A}"/>
              </a:ext>
            </a:extLst>
          </p:cNvPr>
          <p:cNvGrpSpPr/>
          <p:nvPr/>
        </p:nvGrpSpPr>
        <p:grpSpPr>
          <a:xfrm>
            <a:off x="6197738" y="3866613"/>
            <a:ext cx="5399954" cy="2751463"/>
            <a:chOff x="6197738" y="3866613"/>
            <a:chExt cx="5399954" cy="2751463"/>
          </a:xfrm>
        </p:grpSpPr>
        <p:grpSp>
          <p:nvGrpSpPr>
            <p:cNvPr id="1054" name="Group 1053">
              <a:extLst>
                <a:ext uri="{FF2B5EF4-FFF2-40B4-BE49-F238E27FC236}">
                  <a16:creationId xmlns:a16="http://schemas.microsoft.com/office/drawing/2014/main" id="{C8504D30-1540-23EA-D19E-77D5383DF84C}"/>
                </a:ext>
              </a:extLst>
            </p:cNvPr>
            <p:cNvGrpSpPr/>
            <p:nvPr/>
          </p:nvGrpSpPr>
          <p:grpSpPr>
            <a:xfrm>
              <a:off x="6197738" y="3866613"/>
              <a:ext cx="5399954" cy="2751463"/>
              <a:chOff x="6197738" y="3866613"/>
              <a:chExt cx="5399954" cy="2751463"/>
            </a:xfrm>
          </p:grpSpPr>
          <p:sp>
            <p:nvSpPr>
              <p:cNvPr id="1052" name="Round Diagonal Corner of Rectangle 1051">
                <a:extLst>
                  <a:ext uri="{FF2B5EF4-FFF2-40B4-BE49-F238E27FC236}">
                    <a16:creationId xmlns:a16="http://schemas.microsoft.com/office/drawing/2014/main" id="{CB0A9AD2-C352-6EF2-D72A-12D53423A667}"/>
                  </a:ext>
                </a:extLst>
              </p:cNvPr>
              <p:cNvSpPr/>
              <p:nvPr/>
            </p:nvSpPr>
            <p:spPr>
              <a:xfrm>
                <a:off x="6197738" y="3866613"/>
                <a:ext cx="5399954" cy="2751463"/>
              </a:xfrm>
              <a:prstGeom prst="round2DiagRect">
                <a:avLst>
                  <a:gd name="adj1" fmla="val 606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  <a:alpha val="5965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1048" name="TextBox 1047">
                <a:extLst>
                  <a:ext uri="{FF2B5EF4-FFF2-40B4-BE49-F238E27FC236}">
                    <a16:creationId xmlns:a16="http://schemas.microsoft.com/office/drawing/2014/main" id="{229AF3E9-D375-8A79-F33F-DBF2DDC1B1EC}"/>
                  </a:ext>
                </a:extLst>
              </p:cNvPr>
              <p:cNvSpPr txBox="1"/>
              <p:nvPr/>
            </p:nvSpPr>
            <p:spPr>
              <a:xfrm>
                <a:off x="6311537" y="4003306"/>
                <a:ext cx="4570332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200"/>
                  </a:spcAft>
                </a:pPr>
                <a:r>
                  <a:rPr lang="en-CH" sz="1900" b="1" dirty="0">
                    <a:solidFill>
                      <a:schemeClr val="accent6">
                        <a:lumMod val="75000"/>
                      </a:schemeClr>
                    </a:solidFill>
                  </a:rPr>
                  <a:t>PS EAST: </a:t>
                </a:r>
                <a:r>
                  <a:rPr lang="en-CH" sz="1900" dirty="0">
                    <a:solidFill>
                      <a:schemeClr val="accent6">
                        <a:lumMod val="75000"/>
                      </a:schemeClr>
                    </a:solidFill>
                  </a:rPr>
                  <a:t>fixed target beam steering</a:t>
                </a:r>
              </a:p>
            </p:txBody>
          </p:sp>
          <p:pic>
            <p:nvPicPr>
              <p:cNvPr id="1049" name="Picture 4">
                <a:extLst>
                  <a:ext uri="{FF2B5EF4-FFF2-40B4-BE49-F238E27FC236}">
                    <a16:creationId xmlns:a16="http://schemas.microsoft.com/office/drawing/2014/main" id="{375B39C7-304B-ACEE-E583-F14CA131854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774"/>
              <a:stretch/>
            </p:blipFill>
            <p:spPr bwMode="auto">
              <a:xfrm>
                <a:off x="9617514" y="4423875"/>
                <a:ext cx="1716198" cy="1832613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51" name="TextBox 1050">
                <a:extLst>
                  <a:ext uri="{FF2B5EF4-FFF2-40B4-BE49-F238E27FC236}">
                    <a16:creationId xmlns:a16="http://schemas.microsoft.com/office/drawing/2014/main" id="{E127EEA8-20E8-1948-2772-6200D4865891}"/>
                  </a:ext>
                </a:extLst>
              </p:cNvPr>
              <p:cNvSpPr txBox="1"/>
              <p:nvPr/>
            </p:nvSpPr>
            <p:spPr>
              <a:xfrm>
                <a:off x="6490048" y="4732322"/>
                <a:ext cx="2835157" cy="12157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17500" lvl="1" indent="-317500">
                  <a:spcAft>
                    <a:spcPts val="300"/>
                  </a:spcAft>
                  <a:buSzPct val="80000"/>
                  <a:buFont typeface="Wingdings" pitchFamily="2" charset="2"/>
                  <a:buChar char="Ø"/>
                </a:pPr>
                <a:r>
                  <a:rPr lang="en-CH" sz="1700" b="1" dirty="0"/>
                  <a:t>PID </a:t>
                </a:r>
                <a:r>
                  <a:rPr lang="en-CH" sz="1700" dirty="0"/>
                  <a:t>regulator on </a:t>
                </a:r>
                <a:r>
                  <a:rPr lang="en-CH" sz="1700" b="1" dirty="0"/>
                  <a:t>UCAP</a:t>
                </a:r>
              </a:p>
              <a:p>
                <a:pPr marL="317500" lvl="1" indent="-317500">
                  <a:spcAft>
                    <a:spcPts val="300"/>
                  </a:spcAft>
                  <a:buSzPct val="80000"/>
                  <a:buFont typeface="Wingdings" pitchFamily="2" charset="2"/>
                  <a:buChar char="Ø"/>
                </a:pPr>
                <a:r>
                  <a:rPr lang="en-CH" sz="1700" b="1" dirty="0"/>
                  <a:t>Simple &amp; effective</a:t>
                </a:r>
              </a:p>
              <a:p>
                <a:pPr marL="317500" lvl="1" indent="-317500">
                  <a:spcAft>
                    <a:spcPts val="300"/>
                  </a:spcAft>
                  <a:buSzPct val="80000"/>
                  <a:buFont typeface="Wingdings" pitchFamily="2" charset="2"/>
                  <a:buChar char="Ø"/>
                </a:pPr>
                <a:r>
                  <a:rPr lang="en-CH" sz="1700" b="1" dirty="0"/>
                  <a:t>Similar controller </a:t>
                </a:r>
                <a:r>
                  <a:rPr lang="en-CH" sz="1700" dirty="0"/>
                  <a:t>for TL towards AD</a:t>
                </a:r>
              </a:p>
            </p:txBody>
          </p:sp>
        </p:grpSp>
        <p:sp>
          <p:nvSpPr>
            <p:cNvPr id="1059" name="TextBox 1058">
              <a:extLst>
                <a:ext uri="{FF2B5EF4-FFF2-40B4-BE49-F238E27FC236}">
                  <a16:creationId xmlns:a16="http://schemas.microsoft.com/office/drawing/2014/main" id="{3AC39360-F27A-A486-39C9-52A81FFFEC2E}"/>
                </a:ext>
              </a:extLst>
            </p:cNvPr>
            <p:cNvSpPr txBox="1"/>
            <p:nvPr/>
          </p:nvSpPr>
          <p:spPr>
            <a:xfrm>
              <a:off x="10307264" y="6309167"/>
              <a:ext cx="10742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/>
                <a:t>J. McCarthy</a:t>
              </a:r>
            </a:p>
          </p:txBody>
        </p:sp>
      </p:grpSp>
      <p:sp>
        <p:nvSpPr>
          <p:cNvPr id="1062" name="TextBox 1061">
            <a:extLst>
              <a:ext uri="{FF2B5EF4-FFF2-40B4-BE49-F238E27FC236}">
                <a16:creationId xmlns:a16="http://schemas.microsoft.com/office/drawing/2014/main" id="{E86A5B99-1AB6-7AEE-6A97-78C009EF6F02}"/>
              </a:ext>
            </a:extLst>
          </p:cNvPr>
          <p:cNvSpPr txBox="1"/>
          <p:nvPr/>
        </p:nvSpPr>
        <p:spPr>
          <a:xfrm>
            <a:off x="4355037" y="3137593"/>
            <a:ext cx="2621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/>
              <a:t>A. Huschauer, M. Schenk, C. Uden</a:t>
            </a:r>
          </a:p>
        </p:txBody>
      </p:sp>
    </p:spTree>
    <p:extLst>
      <p:ext uri="{BB962C8B-B14F-4D97-AF65-F5344CB8AC3E}">
        <p14:creationId xmlns:p14="http://schemas.microsoft.com/office/powerpoint/2010/main" val="73666693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6">
            <a:extLst>
              <a:ext uri="{FF2B5EF4-FFF2-40B4-BE49-F238E27FC236}">
                <a16:creationId xmlns:a16="http://schemas.microsoft.com/office/drawing/2014/main" id="{4C7F4FF1-D78B-94C2-7393-BAAE9D2C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Examples using classical control</a:t>
            </a:r>
            <a:endParaRPr lang="en-CH" b="0" dirty="0">
              <a:solidFill>
                <a:srgbClr val="002060"/>
              </a:solidFill>
            </a:endParaRPr>
          </a:p>
        </p:txBody>
      </p:sp>
      <p:grpSp>
        <p:nvGrpSpPr>
          <p:cNvPr id="1056" name="Group 1055">
            <a:extLst>
              <a:ext uri="{FF2B5EF4-FFF2-40B4-BE49-F238E27FC236}">
                <a16:creationId xmlns:a16="http://schemas.microsoft.com/office/drawing/2014/main" id="{B50747E4-0109-EBE2-9E1D-D873322E0CF3}"/>
              </a:ext>
            </a:extLst>
          </p:cNvPr>
          <p:cNvGrpSpPr/>
          <p:nvPr/>
        </p:nvGrpSpPr>
        <p:grpSpPr>
          <a:xfrm>
            <a:off x="413818" y="1080791"/>
            <a:ext cx="11183874" cy="2678625"/>
            <a:chOff x="413818" y="1080791"/>
            <a:chExt cx="11183874" cy="2678625"/>
          </a:xfrm>
        </p:grpSpPr>
        <p:sp>
          <p:nvSpPr>
            <p:cNvPr id="42" name="Round Diagonal Corner of Rectangle 41">
              <a:extLst>
                <a:ext uri="{FF2B5EF4-FFF2-40B4-BE49-F238E27FC236}">
                  <a16:creationId xmlns:a16="http://schemas.microsoft.com/office/drawing/2014/main" id="{17BAD1FA-6BE6-75BD-C642-1427E0DAC1D3}"/>
                </a:ext>
              </a:extLst>
            </p:cNvPr>
            <p:cNvSpPr/>
            <p:nvPr/>
          </p:nvSpPr>
          <p:spPr>
            <a:xfrm>
              <a:off x="413818" y="1080791"/>
              <a:ext cx="11183874" cy="2623268"/>
            </a:xfrm>
            <a:prstGeom prst="round2DiagRect">
              <a:avLst>
                <a:gd name="adj1" fmla="val 7012"/>
                <a:gd name="adj2" fmla="val 0"/>
              </a:avLst>
            </a:prstGeom>
            <a:solidFill>
              <a:schemeClr val="accent3">
                <a:lumMod val="20000"/>
                <a:lumOff val="80000"/>
                <a:alpha val="8007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7870E50-A9F4-4C0D-F36E-377FE33ABC64}"/>
                </a:ext>
              </a:extLst>
            </p:cNvPr>
            <p:cNvSpPr txBox="1"/>
            <p:nvPr/>
          </p:nvSpPr>
          <p:spPr>
            <a:xfrm>
              <a:off x="2688550" y="1782919"/>
              <a:ext cx="4516950" cy="12157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742950" lvl="1" indent="-285750">
                <a:spcAft>
                  <a:spcPts val="300"/>
                </a:spcAft>
                <a:buSzPct val="80000"/>
                <a:buFont typeface="Wingdings" pitchFamily="2" charset="2"/>
                <a:buChar char="Ø"/>
              </a:pPr>
              <a:r>
                <a:rPr lang="en-CH" sz="1700" b="1" dirty="0"/>
                <a:t>Automatic drift compensation</a:t>
              </a:r>
            </a:p>
            <a:p>
              <a:pPr marL="742950" lvl="1" indent="-285750">
                <a:spcAft>
                  <a:spcPts val="300"/>
                </a:spcAft>
                <a:buSzPct val="80000"/>
                <a:buFont typeface="Wingdings" pitchFamily="2" charset="2"/>
                <a:buChar char="Ø"/>
              </a:pPr>
              <a:r>
                <a:rPr lang="en-CH" sz="1700" b="1" dirty="0"/>
                <a:t>Successfully tested </a:t>
              </a:r>
              <a:r>
                <a:rPr lang="en-CH" sz="1700" dirty="0"/>
                <a:t>and tuned in MDs</a:t>
              </a:r>
              <a:endParaRPr lang="en-CH" sz="1700" b="1" dirty="0"/>
            </a:p>
            <a:p>
              <a:pPr marL="742950" lvl="1" indent="-285750">
                <a:spcAft>
                  <a:spcPts val="300"/>
                </a:spcAft>
                <a:buSzPct val="80000"/>
                <a:buFont typeface="Wingdings" pitchFamily="2" charset="2"/>
                <a:buChar char="Ø"/>
              </a:pPr>
              <a:r>
                <a:rPr lang="en-CH" sz="1700" b="1" dirty="0"/>
                <a:t>Hybrid agent: </a:t>
              </a:r>
              <a:r>
                <a:rPr lang="en-CH" sz="1700" dirty="0"/>
                <a:t>continuous controller interleaved with optimizer when far off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79F9CAC-B9C2-D790-2897-306913995E3A}"/>
                </a:ext>
              </a:extLst>
            </p:cNvPr>
            <p:cNvSpPr txBox="1"/>
            <p:nvPr/>
          </p:nvSpPr>
          <p:spPr>
            <a:xfrm>
              <a:off x="2946332" y="1336993"/>
              <a:ext cx="270118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9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PS Multi-Turn Extraction</a:t>
              </a:r>
            </a:p>
          </p:txBody>
        </p:sp>
        <p:grpSp>
          <p:nvGrpSpPr>
            <p:cNvPr id="1024" name="Group 1023">
              <a:extLst>
                <a:ext uri="{FF2B5EF4-FFF2-40B4-BE49-F238E27FC236}">
                  <a16:creationId xmlns:a16="http://schemas.microsoft.com/office/drawing/2014/main" id="{BF598DB2-8330-32DB-BCBF-A125F28F28DA}"/>
                </a:ext>
              </a:extLst>
            </p:cNvPr>
            <p:cNvGrpSpPr/>
            <p:nvPr/>
          </p:nvGrpSpPr>
          <p:grpSpPr>
            <a:xfrm>
              <a:off x="671843" y="1371727"/>
              <a:ext cx="2081287" cy="2073643"/>
              <a:chOff x="409220" y="1573319"/>
              <a:chExt cx="2828268" cy="2817880"/>
            </a:xfrm>
          </p:grpSpPr>
          <p:pic>
            <p:nvPicPr>
              <p:cNvPr id="62" name="Picture 2" descr="zoom">
                <a:extLst>
                  <a:ext uri="{FF2B5EF4-FFF2-40B4-BE49-F238E27FC236}">
                    <a16:creationId xmlns:a16="http://schemas.microsoft.com/office/drawing/2014/main" id="{0003E72A-E7AE-7584-FE33-352974F0FE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633" t="57384" r="27528" b="15139"/>
              <a:stretch/>
            </p:blipFill>
            <p:spPr bwMode="auto">
              <a:xfrm>
                <a:off x="409220" y="1573319"/>
                <a:ext cx="2828268" cy="1298876"/>
              </a:xfrm>
              <a:prstGeom prst="rect">
                <a:avLst/>
              </a:prstGeom>
              <a:noFill/>
              <a:effectLst>
                <a:glow rad="101600">
                  <a:srgbClr val="FF0000">
                    <a:alpha val="75000"/>
                  </a:srgbClr>
                </a:glo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4" descr="zoom">
                <a:extLst>
                  <a:ext uri="{FF2B5EF4-FFF2-40B4-BE49-F238E27FC236}">
                    <a16:creationId xmlns:a16="http://schemas.microsoft.com/office/drawing/2014/main" id="{C9B97533-7F86-D286-620F-182CDF3E95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486" t="57355" r="27310" b="15139"/>
              <a:stretch/>
            </p:blipFill>
            <p:spPr bwMode="auto">
              <a:xfrm>
                <a:off x="409220" y="3103781"/>
                <a:ext cx="2828268" cy="1287418"/>
              </a:xfrm>
              <a:prstGeom prst="rect">
                <a:avLst/>
              </a:prstGeom>
              <a:noFill/>
              <a:effectLst>
                <a:glow rad="101600">
                  <a:schemeClr val="accent6">
                    <a:satMod val="175000"/>
                    <a:alpha val="75000"/>
                  </a:schemeClr>
                </a:glo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043" name="Group 1042">
              <a:extLst>
                <a:ext uri="{FF2B5EF4-FFF2-40B4-BE49-F238E27FC236}">
                  <a16:creationId xmlns:a16="http://schemas.microsoft.com/office/drawing/2014/main" id="{294DF81C-F7F7-3623-C2DC-12762D9F6064}"/>
                </a:ext>
              </a:extLst>
            </p:cNvPr>
            <p:cNvGrpSpPr/>
            <p:nvPr/>
          </p:nvGrpSpPr>
          <p:grpSpPr>
            <a:xfrm>
              <a:off x="7140920" y="1080791"/>
              <a:ext cx="4352767" cy="2678625"/>
              <a:chOff x="7428875" y="-114426"/>
              <a:chExt cx="4352767" cy="2678625"/>
            </a:xfrm>
          </p:grpSpPr>
          <p:grpSp>
            <p:nvGrpSpPr>
              <p:cNvPr id="1027" name="Group 1026">
                <a:extLst>
                  <a:ext uri="{FF2B5EF4-FFF2-40B4-BE49-F238E27FC236}">
                    <a16:creationId xmlns:a16="http://schemas.microsoft.com/office/drawing/2014/main" id="{1E2349EA-F1EF-FE3A-7D8D-E67E6B82A901}"/>
                  </a:ext>
                </a:extLst>
              </p:cNvPr>
              <p:cNvGrpSpPr/>
              <p:nvPr/>
            </p:nvGrpSpPr>
            <p:grpSpPr>
              <a:xfrm>
                <a:off x="10006961" y="-16818"/>
                <a:ext cx="1065614" cy="2256094"/>
                <a:chOff x="5193009" y="3257196"/>
                <a:chExt cx="1450386" cy="3070727"/>
              </a:xfrm>
            </p:grpSpPr>
            <p:sp>
              <p:nvSpPr>
                <p:cNvPr id="1032" name="Rectangle 1031">
                  <a:extLst>
                    <a:ext uri="{FF2B5EF4-FFF2-40B4-BE49-F238E27FC236}">
                      <a16:creationId xmlns:a16="http://schemas.microsoft.com/office/drawing/2014/main" id="{D464A1BB-F9E1-349E-0C2B-D258B67CEB7F}"/>
                    </a:ext>
                  </a:extLst>
                </p:cNvPr>
                <p:cNvSpPr/>
                <p:nvPr/>
              </p:nvSpPr>
              <p:spPr>
                <a:xfrm>
                  <a:off x="5193009" y="4863108"/>
                  <a:ext cx="1092007" cy="1426468"/>
                </a:xfrm>
                <a:prstGeom prst="rect">
                  <a:avLst/>
                </a:prstGeom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>
                        <a:lumMod val="20000"/>
                        <a:lumOff val="8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/>
                </a:p>
              </p:txBody>
            </p:sp>
            <p:sp>
              <p:nvSpPr>
                <p:cNvPr id="1035" name="Rectangle 1034">
                  <a:extLst>
                    <a:ext uri="{FF2B5EF4-FFF2-40B4-BE49-F238E27FC236}">
                      <a16:creationId xmlns:a16="http://schemas.microsoft.com/office/drawing/2014/main" id="{70CA2BBC-9D12-B85A-989D-4BCB8CAA475F}"/>
                    </a:ext>
                  </a:extLst>
                </p:cNvPr>
                <p:cNvSpPr/>
                <p:nvPr/>
              </p:nvSpPr>
              <p:spPr>
                <a:xfrm>
                  <a:off x="5196047" y="3257196"/>
                  <a:ext cx="1092007" cy="1419862"/>
                </a:xfrm>
                <a:prstGeom prst="rect">
                  <a:avLst/>
                </a:prstGeom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>
                        <a:lumMod val="20000"/>
                        <a:lumOff val="8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/>
                </a:p>
              </p:txBody>
            </p:sp>
            <p:sp>
              <p:nvSpPr>
                <p:cNvPr id="1033" name="Rectangle 1032">
                  <a:extLst>
                    <a:ext uri="{FF2B5EF4-FFF2-40B4-BE49-F238E27FC236}">
                      <a16:creationId xmlns:a16="http://schemas.microsoft.com/office/drawing/2014/main" id="{F8D935CA-6AB3-14BF-2230-B08588A0B821}"/>
                    </a:ext>
                  </a:extLst>
                </p:cNvPr>
                <p:cNvSpPr/>
                <p:nvPr/>
              </p:nvSpPr>
              <p:spPr>
                <a:xfrm>
                  <a:off x="6285016" y="3257196"/>
                  <a:ext cx="126471" cy="141986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6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/>
                </a:p>
              </p:txBody>
            </p:sp>
            <p:sp>
              <p:nvSpPr>
                <p:cNvPr id="1034" name="Rectangle 1033">
                  <a:extLst>
                    <a:ext uri="{FF2B5EF4-FFF2-40B4-BE49-F238E27FC236}">
                      <a16:creationId xmlns:a16="http://schemas.microsoft.com/office/drawing/2014/main" id="{5D79F90B-6D1B-AB6A-D923-70210B8A2D3C}"/>
                    </a:ext>
                  </a:extLst>
                </p:cNvPr>
                <p:cNvSpPr/>
                <p:nvPr/>
              </p:nvSpPr>
              <p:spPr>
                <a:xfrm>
                  <a:off x="6409424" y="3257196"/>
                  <a:ext cx="233971" cy="1419865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  <a:alpha val="6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/>
                </a:p>
              </p:txBody>
            </p:sp>
            <p:sp>
              <p:nvSpPr>
                <p:cNvPr id="1036" name="Rectangle 1035">
                  <a:extLst>
                    <a:ext uri="{FF2B5EF4-FFF2-40B4-BE49-F238E27FC236}">
                      <a16:creationId xmlns:a16="http://schemas.microsoft.com/office/drawing/2014/main" id="{7CB88BBE-E55B-B53A-FFF5-3FC103EADD97}"/>
                    </a:ext>
                  </a:extLst>
                </p:cNvPr>
                <p:cNvSpPr/>
                <p:nvPr/>
              </p:nvSpPr>
              <p:spPr>
                <a:xfrm>
                  <a:off x="6285016" y="4872095"/>
                  <a:ext cx="134709" cy="141474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6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 dirty="0"/>
                </a:p>
              </p:txBody>
            </p:sp>
            <p:sp>
              <p:nvSpPr>
                <p:cNvPr id="1037" name="Rectangle 1036">
                  <a:extLst>
                    <a:ext uri="{FF2B5EF4-FFF2-40B4-BE49-F238E27FC236}">
                      <a16:creationId xmlns:a16="http://schemas.microsoft.com/office/drawing/2014/main" id="{014D3760-C97B-77CD-4363-62E6F65C37F3}"/>
                    </a:ext>
                  </a:extLst>
                </p:cNvPr>
                <p:cNvSpPr/>
                <p:nvPr/>
              </p:nvSpPr>
              <p:spPr>
                <a:xfrm>
                  <a:off x="6409423" y="4870505"/>
                  <a:ext cx="233971" cy="1426468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  <a:alpha val="6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200"/>
                </a:p>
              </p:txBody>
            </p:sp>
            <p:sp>
              <p:nvSpPr>
                <p:cNvPr id="1038" name="TextBox 1037">
                  <a:extLst>
                    <a:ext uri="{FF2B5EF4-FFF2-40B4-BE49-F238E27FC236}">
                      <a16:creationId xmlns:a16="http://schemas.microsoft.com/office/drawing/2014/main" id="{2D548A96-1C88-EB54-8C56-18E8EB7D3CF6}"/>
                    </a:ext>
                  </a:extLst>
                </p:cNvPr>
                <p:cNvSpPr txBox="1"/>
                <p:nvPr/>
              </p:nvSpPr>
              <p:spPr>
                <a:xfrm rot="16200000">
                  <a:off x="5533773" y="5903420"/>
                  <a:ext cx="486556" cy="3545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200" b="1" dirty="0">
                      <a:solidFill>
                        <a:schemeClr val="accent2"/>
                      </a:solidFill>
                    </a:rPr>
                    <a:t>ES</a:t>
                  </a:r>
                </a:p>
              </p:txBody>
            </p:sp>
            <p:sp>
              <p:nvSpPr>
                <p:cNvPr id="1039" name="TextBox 1038">
                  <a:extLst>
                    <a:ext uri="{FF2B5EF4-FFF2-40B4-BE49-F238E27FC236}">
                      <a16:creationId xmlns:a16="http://schemas.microsoft.com/office/drawing/2014/main" id="{E6BA0B93-B733-E5B0-B980-FC038C82622C}"/>
                    </a:ext>
                  </a:extLst>
                </p:cNvPr>
                <p:cNvSpPr txBox="1"/>
                <p:nvPr/>
              </p:nvSpPr>
              <p:spPr>
                <a:xfrm rot="16200000">
                  <a:off x="5924463" y="5824045"/>
                  <a:ext cx="72988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b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BOBYQA</a:t>
                  </a:r>
                </a:p>
              </p:txBody>
            </p:sp>
            <p:sp>
              <p:nvSpPr>
                <p:cNvPr id="1040" name="TextBox 1039">
                  <a:extLst>
                    <a:ext uri="{FF2B5EF4-FFF2-40B4-BE49-F238E27FC236}">
                      <a16:creationId xmlns:a16="http://schemas.microsoft.com/office/drawing/2014/main" id="{838D3B32-E0B2-EC7F-4D12-34EF9D20D56C}"/>
                    </a:ext>
                  </a:extLst>
                </p:cNvPr>
                <p:cNvSpPr txBox="1"/>
                <p:nvPr/>
              </p:nvSpPr>
              <p:spPr>
                <a:xfrm rot="16200000">
                  <a:off x="6324641" y="6024089"/>
                  <a:ext cx="33066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b="1" dirty="0">
                      <a:solidFill>
                        <a:schemeClr val="accent6"/>
                      </a:solidFill>
                    </a:rPr>
                    <a:t>ES</a:t>
                  </a:r>
                </a:p>
              </p:txBody>
            </p:sp>
          </p:grpSp>
          <p:cxnSp>
            <p:nvCxnSpPr>
              <p:cNvPr id="1029" name="Straight Arrow Connector 1028">
                <a:extLst>
                  <a:ext uri="{FF2B5EF4-FFF2-40B4-BE49-F238E27FC236}">
                    <a16:creationId xmlns:a16="http://schemas.microsoft.com/office/drawing/2014/main" id="{EFBD47D8-BA6C-E516-2FEC-0AFA93092F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92873" y="1471885"/>
                <a:ext cx="233028" cy="191683"/>
              </a:xfrm>
              <a:prstGeom prst="straightConnector1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0A4DBF56-3499-07F3-F38F-4781D121BE17}"/>
                  </a:ext>
                </a:extLst>
              </p:cNvPr>
              <p:cNvSpPr txBox="1"/>
              <p:nvPr/>
            </p:nvSpPr>
            <p:spPr>
              <a:xfrm>
                <a:off x="9961882" y="1617922"/>
                <a:ext cx="763223" cy="293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000" dirty="0">
                    <a:solidFill>
                      <a:schemeClr val="bg2">
                        <a:lumMod val="50000"/>
                      </a:schemeClr>
                    </a:solidFill>
                  </a:rPr>
                  <a:t>supercycle change</a:t>
                </a:r>
              </a:p>
            </p:txBody>
          </p:sp>
          <p:pic>
            <p:nvPicPr>
              <p:cNvPr id="1031" name="Picture 1030">
                <a:extLst>
                  <a:ext uri="{FF2B5EF4-FFF2-40B4-BE49-F238E27FC236}">
                    <a16:creationId xmlns:a16="http://schemas.microsoft.com/office/drawing/2014/main" id="{2260F22C-2FC8-C4D1-E3EA-F8A97D2EAB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28875" y="-114426"/>
                <a:ext cx="4352767" cy="2678625"/>
              </a:xfrm>
              <a:prstGeom prst="rect">
                <a:avLst/>
              </a:prstGeom>
            </p:spPr>
          </p:pic>
        </p:grpSp>
      </p:grpSp>
      <p:sp>
        <p:nvSpPr>
          <p:cNvPr id="1057" name="Slide Number Placeholder 1056">
            <a:extLst>
              <a:ext uri="{FF2B5EF4-FFF2-40B4-BE49-F238E27FC236}">
                <a16:creationId xmlns:a16="http://schemas.microsoft.com/office/drawing/2014/main" id="{98D1A1B7-641A-B033-525B-85B18FD665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060" name="Group 1059">
            <a:extLst>
              <a:ext uri="{FF2B5EF4-FFF2-40B4-BE49-F238E27FC236}">
                <a16:creationId xmlns:a16="http://schemas.microsoft.com/office/drawing/2014/main" id="{4D4799CA-89FD-FB6B-3521-3FA588003097}"/>
              </a:ext>
            </a:extLst>
          </p:cNvPr>
          <p:cNvGrpSpPr/>
          <p:nvPr/>
        </p:nvGrpSpPr>
        <p:grpSpPr>
          <a:xfrm>
            <a:off x="-178821" y="3861300"/>
            <a:ext cx="5992593" cy="2756776"/>
            <a:chOff x="-178821" y="3861300"/>
            <a:chExt cx="5992593" cy="2756776"/>
          </a:xfrm>
        </p:grpSpPr>
        <p:grpSp>
          <p:nvGrpSpPr>
            <p:cNvPr id="1055" name="Group 1054">
              <a:extLst>
                <a:ext uri="{FF2B5EF4-FFF2-40B4-BE49-F238E27FC236}">
                  <a16:creationId xmlns:a16="http://schemas.microsoft.com/office/drawing/2014/main" id="{3FFD44B0-5E03-1B7F-8E32-95DD8CB97509}"/>
                </a:ext>
              </a:extLst>
            </p:cNvPr>
            <p:cNvGrpSpPr/>
            <p:nvPr/>
          </p:nvGrpSpPr>
          <p:grpSpPr>
            <a:xfrm>
              <a:off x="-178821" y="3861300"/>
              <a:ext cx="5992593" cy="2749255"/>
              <a:chOff x="-178821" y="3861300"/>
              <a:chExt cx="5992593" cy="2749255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C7712C13-E6BA-0658-6A3B-677AB424D1B0}"/>
                  </a:ext>
                </a:extLst>
              </p:cNvPr>
              <p:cNvGrpSpPr/>
              <p:nvPr/>
            </p:nvGrpSpPr>
            <p:grpSpPr>
              <a:xfrm>
                <a:off x="-178821" y="3861300"/>
                <a:ext cx="5992593" cy="2749255"/>
                <a:chOff x="-414221" y="755825"/>
                <a:chExt cx="5992593" cy="2749255"/>
              </a:xfrm>
            </p:grpSpPr>
            <p:sp>
              <p:nvSpPr>
                <p:cNvPr id="29" name="Round Diagonal Corner of Rectangle 28">
                  <a:extLst>
                    <a:ext uri="{FF2B5EF4-FFF2-40B4-BE49-F238E27FC236}">
                      <a16:creationId xmlns:a16="http://schemas.microsoft.com/office/drawing/2014/main" id="{F6778A01-3714-7D70-E9B5-B29902BCFE43}"/>
                    </a:ext>
                  </a:extLst>
                </p:cNvPr>
                <p:cNvSpPr/>
                <p:nvPr/>
              </p:nvSpPr>
              <p:spPr>
                <a:xfrm>
                  <a:off x="178418" y="755825"/>
                  <a:ext cx="5399954" cy="2749255"/>
                </a:xfrm>
                <a:prstGeom prst="round2DiagRect">
                  <a:avLst>
                    <a:gd name="adj1" fmla="val 6066"/>
                    <a:gd name="adj2" fmla="val 0"/>
                  </a:avLst>
                </a:prstGeom>
                <a:solidFill>
                  <a:schemeClr val="accent1">
                    <a:lumMod val="20000"/>
                    <a:lumOff val="80000"/>
                    <a:alpha val="5965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0CC05B7-511F-1565-0706-A9FA6CF49A03}"/>
                    </a:ext>
                  </a:extLst>
                </p:cNvPr>
                <p:cNvSpPr txBox="1"/>
                <p:nvPr/>
              </p:nvSpPr>
              <p:spPr>
                <a:xfrm>
                  <a:off x="-414221" y="1731896"/>
                  <a:ext cx="4247176" cy="144655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1162050" lvl="2" indent="-311150">
                    <a:spcAft>
                      <a:spcPts val="3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>
                      <a:solidFill>
                        <a:srgbClr val="202426"/>
                      </a:solidFill>
                    </a:rPr>
                    <a:t>Versatile objective</a:t>
                  </a:r>
                  <a:br>
                    <a:rPr lang="en-GB" b="1" dirty="0">
                      <a:solidFill>
                        <a:srgbClr val="202426"/>
                      </a:solidFill>
                    </a:rPr>
                  </a:br>
                  <a:r>
                    <a:rPr lang="en-GB" sz="1600" i="1" dirty="0">
                      <a:solidFill>
                        <a:srgbClr val="202426"/>
                      </a:solidFill>
                    </a:rPr>
                    <a:t>Beam position, beam loss, …</a:t>
                  </a:r>
                  <a:endParaRPr lang="en-GB" sz="1600" b="1" i="1" dirty="0">
                    <a:solidFill>
                      <a:srgbClr val="202426"/>
                    </a:solidFill>
                  </a:endParaRPr>
                </a:p>
                <a:p>
                  <a:pPr marL="1162050" lvl="2" indent="-311150">
                    <a:spcAft>
                      <a:spcPts val="3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>
                      <a:solidFill>
                        <a:srgbClr val="202426"/>
                      </a:solidFill>
                    </a:rPr>
                    <a:t>Various algorithms</a:t>
                  </a:r>
                  <a:br>
                    <a:rPr lang="en-GB" sz="1700" b="1" dirty="0">
                      <a:solidFill>
                        <a:srgbClr val="202426"/>
                      </a:solidFill>
                    </a:rPr>
                  </a:br>
                  <a:r>
                    <a:rPr lang="en-GB" sz="1600" i="1" dirty="0">
                      <a:solidFill>
                        <a:srgbClr val="202426"/>
                      </a:solidFill>
                    </a:rPr>
                    <a:t>incl. </a:t>
                  </a:r>
                  <a:r>
                    <a:rPr lang="en-GB" sz="1600" i="1" dirty="0" err="1">
                      <a:solidFill>
                        <a:srgbClr val="202426"/>
                      </a:solidFill>
                    </a:rPr>
                    <a:t>Micado</a:t>
                  </a:r>
                  <a:r>
                    <a:rPr lang="en-GB" sz="1600" i="1" dirty="0">
                      <a:solidFill>
                        <a:srgbClr val="202426"/>
                      </a:solidFill>
                    </a:rPr>
                    <a:t> / SVD, numerical opt.</a:t>
                  </a:r>
                </a:p>
                <a:p>
                  <a:pPr marL="1162050" lvl="2" indent="-311150">
                    <a:spcAft>
                      <a:spcPts val="3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>
                      <a:solidFill>
                        <a:srgbClr val="202426"/>
                      </a:solidFill>
                    </a:rPr>
                    <a:t>In 2024: </a:t>
                  </a:r>
                  <a:r>
                    <a:rPr lang="en-GB" sz="1700" dirty="0">
                      <a:solidFill>
                        <a:srgbClr val="202426"/>
                      </a:solidFill>
                    </a:rPr>
                    <a:t>PS2SPS, SPS2LHC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A666F32-A5BE-A0C9-1659-3D5B36B9C1C9}"/>
                    </a:ext>
                  </a:extLst>
                </p:cNvPr>
                <p:cNvSpPr txBox="1"/>
                <p:nvPr/>
              </p:nvSpPr>
              <p:spPr>
                <a:xfrm>
                  <a:off x="295181" y="863443"/>
                  <a:ext cx="3250185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1113" lvl="1">
                    <a:spcAft>
                      <a:spcPts val="300"/>
                    </a:spcAft>
                    <a:buSzPct val="100000"/>
                    <a:tabLst>
                      <a:tab pos="1062038" algn="l"/>
                    </a:tabLst>
                  </a:pPr>
                  <a:r>
                    <a:rPr lang="en-US" sz="1900" b="1" dirty="0">
                      <a:solidFill>
                        <a:srgbClr val="002060"/>
                      </a:solidFill>
                    </a:rPr>
                    <a:t>Trajectory </a:t>
                  </a:r>
                  <a:r>
                    <a:rPr lang="en-GB" sz="1900" b="1" dirty="0">
                      <a:solidFill>
                        <a:srgbClr val="002060"/>
                      </a:solidFill>
                      <a:effectLst/>
                    </a:rPr>
                    <a:t>steering framework</a:t>
                  </a:r>
                  <a:br>
                    <a:rPr lang="en-GB" sz="1900" b="1" dirty="0">
                      <a:solidFill>
                        <a:srgbClr val="002060"/>
                      </a:solidFill>
                      <a:effectLst/>
                    </a:rPr>
                  </a:br>
                  <a:r>
                    <a:rPr lang="en-GB" sz="1700" i="1" dirty="0">
                      <a:solidFill>
                        <a:srgbClr val="002060"/>
                      </a:solidFill>
                    </a:rPr>
                    <a:t>using </a:t>
                  </a:r>
                  <a:r>
                    <a:rPr lang="en-GB" sz="1700" i="1" dirty="0">
                      <a:solidFill>
                        <a:srgbClr val="002060"/>
                      </a:solidFill>
                      <a:effectLst/>
                    </a:rPr>
                    <a:t>acc-geoff4ucap</a:t>
                  </a:r>
                </a:p>
              </p:txBody>
            </p:sp>
          </p:grpSp>
          <p:pic>
            <p:nvPicPr>
              <p:cNvPr id="1053" name="Picture 1052">
                <a:extLst>
                  <a:ext uri="{FF2B5EF4-FFF2-40B4-BE49-F238E27FC236}">
                    <a16:creationId xmlns:a16="http://schemas.microsoft.com/office/drawing/2014/main" id="{8834D4E7-E8AF-22A2-F731-7DBB1B3372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17560" y="3948440"/>
                <a:ext cx="1294573" cy="2335481"/>
              </a:xfrm>
              <a:prstGeom prst="rect">
                <a:avLst/>
              </a:prstGeom>
              <a:ln>
                <a:noFill/>
              </a:ln>
              <a:effectLst>
                <a:outerShdw blurRad="190500" dist="508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1058" name="TextBox 1057">
              <a:extLst>
                <a:ext uri="{FF2B5EF4-FFF2-40B4-BE49-F238E27FC236}">
                  <a16:creationId xmlns:a16="http://schemas.microsoft.com/office/drawing/2014/main" id="{78B9DEAF-4135-EBBB-5999-E7C7CB17BA10}"/>
                </a:ext>
              </a:extLst>
            </p:cNvPr>
            <p:cNvSpPr txBox="1"/>
            <p:nvPr/>
          </p:nvSpPr>
          <p:spPr>
            <a:xfrm>
              <a:off x="4155453" y="6310299"/>
              <a:ext cx="14187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/>
                <a:t>G. Trad, F. Velotti</a:t>
              </a:r>
            </a:p>
          </p:txBody>
        </p:sp>
      </p:grpSp>
      <p:grpSp>
        <p:nvGrpSpPr>
          <p:cNvPr id="1061" name="Group 1060">
            <a:extLst>
              <a:ext uri="{FF2B5EF4-FFF2-40B4-BE49-F238E27FC236}">
                <a16:creationId xmlns:a16="http://schemas.microsoft.com/office/drawing/2014/main" id="{3DA8AA8E-8496-3A57-0A66-1755C47D767A}"/>
              </a:ext>
            </a:extLst>
          </p:cNvPr>
          <p:cNvGrpSpPr/>
          <p:nvPr/>
        </p:nvGrpSpPr>
        <p:grpSpPr>
          <a:xfrm>
            <a:off x="6197738" y="3866613"/>
            <a:ext cx="5399954" cy="2751463"/>
            <a:chOff x="6197738" y="3866613"/>
            <a:chExt cx="5399954" cy="2751463"/>
          </a:xfrm>
        </p:grpSpPr>
        <p:grpSp>
          <p:nvGrpSpPr>
            <p:cNvPr id="1054" name="Group 1053">
              <a:extLst>
                <a:ext uri="{FF2B5EF4-FFF2-40B4-BE49-F238E27FC236}">
                  <a16:creationId xmlns:a16="http://schemas.microsoft.com/office/drawing/2014/main" id="{C8504D30-1540-23EA-D19E-77D5383DF84C}"/>
                </a:ext>
              </a:extLst>
            </p:cNvPr>
            <p:cNvGrpSpPr/>
            <p:nvPr/>
          </p:nvGrpSpPr>
          <p:grpSpPr>
            <a:xfrm>
              <a:off x="6197738" y="3866613"/>
              <a:ext cx="5399954" cy="2751463"/>
              <a:chOff x="6197738" y="3866613"/>
              <a:chExt cx="5399954" cy="2751463"/>
            </a:xfrm>
          </p:grpSpPr>
          <p:sp>
            <p:nvSpPr>
              <p:cNvPr id="1052" name="Round Diagonal Corner of Rectangle 1051">
                <a:extLst>
                  <a:ext uri="{FF2B5EF4-FFF2-40B4-BE49-F238E27FC236}">
                    <a16:creationId xmlns:a16="http://schemas.microsoft.com/office/drawing/2014/main" id="{CB0A9AD2-C352-6EF2-D72A-12D53423A667}"/>
                  </a:ext>
                </a:extLst>
              </p:cNvPr>
              <p:cNvSpPr/>
              <p:nvPr/>
            </p:nvSpPr>
            <p:spPr>
              <a:xfrm>
                <a:off x="6197738" y="3866613"/>
                <a:ext cx="5399954" cy="2751463"/>
              </a:xfrm>
              <a:prstGeom prst="round2DiagRect">
                <a:avLst>
                  <a:gd name="adj1" fmla="val 606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  <a:alpha val="5965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1048" name="TextBox 1047">
                <a:extLst>
                  <a:ext uri="{FF2B5EF4-FFF2-40B4-BE49-F238E27FC236}">
                    <a16:creationId xmlns:a16="http://schemas.microsoft.com/office/drawing/2014/main" id="{229AF3E9-D375-8A79-F33F-DBF2DDC1B1EC}"/>
                  </a:ext>
                </a:extLst>
              </p:cNvPr>
              <p:cNvSpPr txBox="1"/>
              <p:nvPr/>
            </p:nvSpPr>
            <p:spPr>
              <a:xfrm>
                <a:off x="6311537" y="4003306"/>
                <a:ext cx="4570332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200"/>
                  </a:spcAft>
                </a:pPr>
                <a:r>
                  <a:rPr lang="en-CH" sz="1900" b="1" dirty="0">
                    <a:solidFill>
                      <a:schemeClr val="accent6">
                        <a:lumMod val="75000"/>
                      </a:schemeClr>
                    </a:solidFill>
                  </a:rPr>
                  <a:t>PS EAST: </a:t>
                </a:r>
                <a:r>
                  <a:rPr lang="en-CH" sz="1900" dirty="0">
                    <a:solidFill>
                      <a:schemeClr val="accent6">
                        <a:lumMod val="75000"/>
                      </a:schemeClr>
                    </a:solidFill>
                  </a:rPr>
                  <a:t>fixed target beam steering</a:t>
                </a:r>
              </a:p>
            </p:txBody>
          </p:sp>
          <p:pic>
            <p:nvPicPr>
              <p:cNvPr id="1049" name="Picture 4">
                <a:extLst>
                  <a:ext uri="{FF2B5EF4-FFF2-40B4-BE49-F238E27FC236}">
                    <a16:creationId xmlns:a16="http://schemas.microsoft.com/office/drawing/2014/main" id="{375B39C7-304B-ACEE-E583-F14CA131854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774"/>
              <a:stretch/>
            </p:blipFill>
            <p:spPr bwMode="auto">
              <a:xfrm>
                <a:off x="9617514" y="4423875"/>
                <a:ext cx="1716198" cy="1832613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51" name="TextBox 1050">
                <a:extLst>
                  <a:ext uri="{FF2B5EF4-FFF2-40B4-BE49-F238E27FC236}">
                    <a16:creationId xmlns:a16="http://schemas.microsoft.com/office/drawing/2014/main" id="{E127EEA8-20E8-1948-2772-6200D4865891}"/>
                  </a:ext>
                </a:extLst>
              </p:cNvPr>
              <p:cNvSpPr txBox="1"/>
              <p:nvPr/>
            </p:nvSpPr>
            <p:spPr>
              <a:xfrm>
                <a:off x="6490048" y="4732322"/>
                <a:ext cx="2835157" cy="12157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17500" lvl="1" indent="-317500">
                  <a:spcAft>
                    <a:spcPts val="300"/>
                  </a:spcAft>
                  <a:buSzPct val="80000"/>
                  <a:buFont typeface="Wingdings" pitchFamily="2" charset="2"/>
                  <a:buChar char="Ø"/>
                </a:pPr>
                <a:r>
                  <a:rPr lang="en-CH" sz="1700" b="1" dirty="0"/>
                  <a:t>PID </a:t>
                </a:r>
                <a:r>
                  <a:rPr lang="en-CH" sz="1700" dirty="0"/>
                  <a:t>regulator on </a:t>
                </a:r>
                <a:r>
                  <a:rPr lang="en-CH" sz="1700" b="1" dirty="0"/>
                  <a:t>UCAP</a:t>
                </a:r>
              </a:p>
              <a:p>
                <a:pPr marL="317500" lvl="1" indent="-317500">
                  <a:spcAft>
                    <a:spcPts val="300"/>
                  </a:spcAft>
                  <a:buSzPct val="80000"/>
                  <a:buFont typeface="Wingdings" pitchFamily="2" charset="2"/>
                  <a:buChar char="Ø"/>
                </a:pPr>
                <a:r>
                  <a:rPr lang="en-CH" sz="1700" b="1" dirty="0"/>
                  <a:t>Simple &amp; effective</a:t>
                </a:r>
              </a:p>
              <a:p>
                <a:pPr marL="317500" lvl="1" indent="-317500">
                  <a:spcAft>
                    <a:spcPts val="300"/>
                  </a:spcAft>
                  <a:buSzPct val="80000"/>
                  <a:buFont typeface="Wingdings" pitchFamily="2" charset="2"/>
                  <a:buChar char="Ø"/>
                </a:pPr>
                <a:r>
                  <a:rPr lang="en-CH" sz="1700" b="1" dirty="0"/>
                  <a:t>Similar controller </a:t>
                </a:r>
                <a:r>
                  <a:rPr lang="en-CH" sz="1700" dirty="0"/>
                  <a:t>for TL towards AD</a:t>
                </a:r>
              </a:p>
            </p:txBody>
          </p:sp>
        </p:grpSp>
        <p:sp>
          <p:nvSpPr>
            <p:cNvPr id="1059" name="TextBox 1058">
              <a:extLst>
                <a:ext uri="{FF2B5EF4-FFF2-40B4-BE49-F238E27FC236}">
                  <a16:creationId xmlns:a16="http://schemas.microsoft.com/office/drawing/2014/main" id="{3AC39360-F27A-A486-39C9-52A81FFFEC2E}"/>
                </a:ext>
              </a:extLst>
            </p:cNvPr>
            <p:cNvSpPr txBox="1"/>
            <p:nvPr/>
          </p:nvSpPr>
          <p:spPr>
            <a:xfrm>
              <a:off x="10307264" y="6309167"/>
              <a:ext cx="10742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/>
                <a:t>J. McCarthy</a:t>
              </a:r>
            </a:p>
          </p:txBody>
        </p:sp>
      </p:grpSp>
      <p:sp>
        <p:nvSpPr>
          <p:cNvPr id="1062" name="TextBox 1061">
            <a:extLst>
              <a:ext uri="{FF2B5EF4-FFF2-40B4-BE49-F238E27FC236}">
                <a16:creationId xmlns:a16="http://schemas.microsoft.com/office/drawing/2014/main" id="{E86A5B99-1AB6-7AEE-6A97-78C009EF6F02}"/>
              </a:ext>
            </a:extLst>
          </p:cNvPr>
          <p:cNvSpPr txBox="1"/>
          <p:nvPr/>
        </p:nvSpPr>
        <p:spPr>
          <a:xfrm>
            <a:off x="4355037" y="3137593"/>
            <a:ext cx="2621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/>
              <a:t>A. Huschauer, M. Schenk, C. Uden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1D4F75-1654-6A4E-56D7-3BD6750F8DE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30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2C55907-BDD4-3509-EF4D-2707CDDFF3EB}"/>
              </a:ext>
            </a:extLst>
          </p:cNvPr>
          <p:cNvGrpSpPr/>
          <p:nvPr/>
        </p:nvGrpSpPr>
        <p:grpSpPr>
          <a:xfrm>
            <a:off x="2673996" y="2435988"/>
            <a:ext cx="6844008" cy="1986025"/>
            <a:chOff x="2218428" y="2030122"/>
            <a:chExt cx="6844008" cy="1986025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675D5001-8656-09A1-CC2C-4CBC80C9F2A6}"/>
                </a:ext>
              </a:extLst>
            </p:cNvPr>
            <p:cNvSpPr/>
            <p:nvPr/>
          </p:nvSpPr>
          <p:spPr>
            <a:xfrm>
              <a:off x="2438122" y="2030122"/>
              <a:ext cx="6307957" cy="1986025"/>
            </a:xfrm>
            <a:prstGeom prst="roundRect">
              <a:avLst>
                <a:gd name="adj" fmla="val 7059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3377558-737F-D0BB-CB28-A220B2CC7D62}"/>
                </a:ext>
              </a:extLst>
            </p:cNvPr>
            <p:cNvSpPr txBox="1"/>
            <p:nvPr/>
          </p:nvSpPr>
          <p:spPr>
            <a:xfrm>
              <a:off x="2218428" y="2232847"/>
              <a:ext cx="6844008" cy="16081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742950" lvl="1" indent="-2857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CH" sz="1900" b="1" dirty="0"/>
                <a:t>Generally easier to validate than ML-based methods</a:t>
              </a:r>
            </a:p>
            <a:p>
              <a:pPr marL="1200150" lvl="2" indent="-285750">
                <a:spcAft>
                  <a:spcPts val="300"/>
                </a:spcAft>
                <a:buSzPct val="80000"/>
                <a:buFont typeface="Wingdings" pitchFamily="2" charset="2"/>
                <a:buChar char="Ø"/>
              </a:pPr>
              <a:r>
                <a:rPr lang="en-CH" dirty="0"/>
                <a:t>Bounded parameter spaces</a:t>
              </a:r>
            </a:p>
            <a:p>
              <a:pPr marL="1200150" lvl="2" indent="-285750">
                <a:spcAft>
                  <a:spcPts val="300"/>
                </a:spcAft>
                <a:buSzPct val="80000"/>
                <a:buFont typeface="Wingdings" pitchFamily="2" charset="2"/>
                <a:buChar char="Ø"/>
              </a:pPr>
              <a:r>
                <a:rPr lang="en-CH" dirty="0"/>
                <a:t>Predictable / deterministic behaviour</a:t>
              </a:r>
            </a:p>
            <a:p>
              <a:pPr marL="1200150" lvl="2" indent="-285750">
                <a:buSzPct val="80000"/>
                <a:buFont typeface="Wingdings" pitchFamily="2" charset="2"/>
                <a:buChar char="Ø"/>
              </a:pPr>
              <a:r>
                <a:rPr lang="en-CH" dirty="0"/>
                <a:t>Can still run into unforeseen situations over</a:t>
              </a:r>
              <a:br>
                <a:rPr lang="en-CH" dirty="0"/>
              </a:br>
              <a:r>
                <a:rPr lang="en-CH" dirty="0"/>
                <a:t>longer time scales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077005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6">
            <a:extLst>
              <a:ext uri="{FF2B5EF4-FFF2-40B4-BE49-F238E27FC236}">
                <a16:creationId xmlns:a16="http://schemas.microsoft.com/office/drawing/2014/main" id="{4C7F4FF1-D78B-94C2-7393-BAAE9D2C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Examples using RL</a:t>
            </a:r>
            <a:endParaRPr lang="en-CH" b="0" dirty="0">
              <a:solidFill>
                <a:srgbClr val="002060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246A005-7683-DD19-6248-BFF499A7E528}"/>
              </a:ext>
            </a:extLst>
          </p:cNvPr>
          <p:cNvGrpSpPr/>
          <p:nvPr/>
        </p:nvGrpSpPr>
        <p:grpSpPr>
          <a:xfrm>
            <a:off x="122662" y="1198021"/>
            <a:ext cx="5930446" cy="2623268"/>
            <a:chOff x="122662" y="1291805"/>
            <a:chExt cx="5930446" cy="2623268"/>
          </a:xfrm>
        </p:grpSpPr>
        <p:sp>
          <p:nvSpPr>
            <p:cNvPr id="42" name="Round Diagonal Corner of Rectangle 41">
              <a:extLst>
                <a:ext uri="{FF2B5EF4-FFF2-40B4-BE49-F238E27FC236}">
                  <a16:creationId xmlns:a16="http://schemas.microsoft.com/office/drawing/2014/main" id="{17BAD1FA-6BE6-75BD-C642-1427E0DAC1D3}"/>
                </a:ext>
              </a:extLst>
            </p:cNvPr>
            <p:cNvSpPr/>
            <p:nvPr/>
          </p:nvSpPr>
          <p:spPr>
            <a:xfrm>
              <a:off x="122662" y="1291805"/>
              <a:ext cx="5930446" cy="2623268"/>
            </a:xfrm>
            <a:prstGeom prst="round2DiagRect">
              <a:avLst>
                <a:gd name="adj1" fmla="val 7012"/>
                <a:gd name="adj2" fmla="val 0"/>
              </a:avLst>
            </a:prstGeom>
            <a:solidFill>
              <a:schemeClr val="accent6">
                <a:lumMod val="20000"/>
                <a:lumOff val="80000"/>
                <a:alpha val="8007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0DC469B-4A69-98BE-6378-329E6F69F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5421" y="1414504"/>
              <a:ext cx="1323219" cy="2399566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7870E50-A9F4-4C0D-F36E-377FE33ABC64}"/>
                </a:ext>
              </a:extLst>
            </p:cNvPr>
            <p:cNvSpPr txBox="1"/>
            <p:nvPr/>
          </p:nvSpPr>
          <p:spPr>
            <a:xfrm>
              <a:off x="1787051" y="1781139"/>
              <a:ext cx="4156480" cy="15927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500"/>
                </a:spcAft>
                <a:buSzPct val="80000"/>
                <a:buFont typeface="Wingdings" pitchFamily="2" charset="2"/>
                <a:buChar char="Ø"/>
              </a:pPr>
              <a:r>
                <a:rPr lang="en-GB" sz="1700" dirty="0"/>
                <a:t>Correct RF </a:t>
              </a:r>
              <a:r>
                <a:rPr lang="en-GB" sz="1700" b="1" dirty="0"/>
                <a:t>phase &amp; voltage </a:t>
              </a:r>
              <a:r>
                <a:rPr lang="en-GB" sz="1700" dirty="0"/>
                <a:t>for </a:t>
              </a:r>
              <a:r>
                <a:rPr lang="en-GB" sz="1700" b="1" dirty="0"/>
                <a:t>uniform bunch splitting </a:t>
              </a:r>
              <a:r>
                <a:rPr lang="en-GB" sz="1700" dirty="0"/>
                <a:t>(LHC beams)</a:t>
              </a:r>
            </a:p>
            <a:p>
              <a:pPr marL="285750" indent="-285750">
                <a:spcAft>
                  <a:spcPts val="500"/>
                </a:spcAft>
                <a:buSzPct val="80000"/>
                <a:buFont typeface="Wingdings" pitchFamily="2" charset="2"/>
                <a:buChar char="Ø"/>
              </a:pPr>
              <a:r>
                <a:rPr lang="en-GB" sz="1700" b="1" dirty="0"/>
                <a:t>Multi-agent</a:t>
              </a:r>
              <a:r>
                <a:rPr lang="en-GB" sz="1700" dirty="0"/>
                <a:t> (SAC) &amp; </a:t>
              </a:r>
              <a:r>
                <a:rPr lang="en-GB" sz="1700" b="1" dirty="0"/>
                <a:t>CNN</a:t>
              </a:r>
              <a:r>
                <a:rPr lang="en-GB" sz="1700" dirty="0"/>
                <a:t> for initial guess</a:t>
              </a:r>
            </a:p>
            <a:p>
              <a:pPr marL="285750" indent="-285750">
                <a:spcAft>
                  <a:spcPts val="500"/>
                </a:spcAft>
                <a:buFont typeface="Wingdings" pitchFamily="2" charset="2"/>
                <a:buChar char="Ø"/>
              </a:pPr>
              <a:r>
                <a:rPr lang="en-GB" sz="1700" dirty="0"/>
                <a:t>Successful </a:t>
              </a:r>
              <a:r>
                <a:rPr lang="en-GB" sz="1700" b="1" dirty="0"/>
                <a:t>sim2real </a:t>
              </a:r>
              <a:r>
                <a:rPr lang="en-GB" sz="1700" dirty="0"/>
                <a:t>transfer</a:t>
              </a:r>
            </a:p>
            <a:p>
              <a:pPr marL="285750" indent="-285750">
                <a:spcAft>
                  <a:spcPts val="500"/>
                </a:spcAft>
                <a:buFont typeface="Wingdings" pitchFamily="2" charset="2"/>
                <a:buChar char="Ø"/>
              </a:pPr>
              <a:r>
                <a:rPr lang="en-GB" sz="1700" b="1" dirty="0"/>
                <a:t>If things go wrong: </a:t>
              </a:r>
              <a:r>
                <a:rPr lang="en-GB" sz="1700" dirty="0"/>
                <a:t>degraded beam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79F9CAC-B9C2-D790-2897-306913995E3A}"/>
                </a:ext>
              </a:extLst>
            </p:cNvPr>
            <p:cNvSpPr txBox="1"/>
            <p:nvPr/>
          </p:nvSpPr>
          <p:spPr>
            <a:xfrm>
              <a:off x="1700343" y="1356629"/>
              <a:ext cx="429926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900" b="1" dirty="0">
                  <a:solidFill>
                    <a:schemeClr val="accent6">
                      <a:lumMod val="50000"/>
                    </a:schemeClr>
                  </a:solidFill>
                </a:rPr>
                <a:t>PS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0467EA-0915-1299-E8B2-981B4D4A1120}"/>
              </a:ext>
            </a:extLst>
          </p:cNvPr>
          <p:cNvGrpSpPr/>
          <p:nvPr/>
        </p:nvGrpSpPr>
        <p:grpSpPr>
          <a:xfrm>
            <a:off x="122662" y="4059045"/>
            <a:ext cx="5930446" cy="2618592"/>
            <a:chOff x="122662" y="4059045"/>
            <a:chExt cx="5930446" cy="261859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96A956C-2F4A-A970-D230-9CF0D985F7B8}"/>
                </a:ext>
              </a:extLst>
            </p:cNvPr>
            <p:cNvGrpSpPr/>
            <p:nvPr/>
          </p:nvGrpSpPr>
          <p:grpSpPr>
            <a:xfrm>
              <a:off x="122662" y="4059045"/>
              <a:ext cx="5930446" cy="2618592"/>
              <a:chOff x="122662" y="4059045"/>
              <a:chExt cx="5930446" cy="2618592"/>
            </a:xfrm>
          </p:grpSpPr>
          <p:sp>
            <p:nvSpPr>
              <p:cNvPr id="29" name="Round Diagonal Corner of Rectangle 28">
                <a:extLst>
                  <a:ext uri="{FF2B5EF4-FFF2-40B4-BE49-F238E27FC236}">
                    <a16:creationId xmlns:a16="http://schemas.microsoft.com/office/drawing/2014/main" id="{F6778A01-3714-7D70-E9B5-B29902BCFE43}"/>
                  </a:ext>
                </a:extLst>
              </p:cNvPr>
              <p:cNvSpPr/>
              <p:nvPr/>
            </p:nvSpPr>
            <p:spPr>
              <a:xfrm>
                <a:off x="122662" y="4059045"/>
                <a:ext cx="5930446" cy="2618592"/>
              </a:xfrm>
              <a:prstGeom prst="round2DiagRect">
                <a:avLst>
                  <a:gd name="adj1" fmla="val 6066"/>
                  <a:gd name="adj2" fmla="val 0"/>
                </a:avLst>
              </a:prstGeom>
              <a:solidFill>
                <a:schemeClr val="accent1">
                  <a:lumMod val="20000"/>
                  <a:lumOff val="80000"/>
                  <a:alpha val="5965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A0F713EE-6F69-49BB-F072-AAB40CC144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665735" y="4633168"/>
                <a:ext cx="2367667" cy="170457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0CC05B7-511F-1565-0706-A9FA6CF49A03}"/>
                  </a:ext>
                </a:extLst>
              </p:cNvPr>
              <p:cNvSpPr txBox="1"/>
              <p:nvPr/>
            </p:nvSpPr>
            <p:spPr>
              <a:xfrm>
                <a:off x="273954" y="4537819"/>
                <a:ext cx="3655109" cy="21159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dirty="0"/>
                  <a:t>Achieve </a:t>
                </a:r>
                <a:r>
                  <a:rPr lang="en-GB" sz="1700" b="1" dirty="0"/>
                  <a:t>optimal injection </a:t>
                </a:r>
                <a:r>
                  <a:rPr lang="en-GB" sz="1700" dirty="0"/>
                  <a:t>into LEIR</a:t>
                </a:r>
              </a:p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dirty="0"/>
                  <a:t>RL state based on </a:t>
                </a:r>
                <a:r>
                  <a:rPr lang="en-GB" sz="1700" b="1" dirty="0"/>
                  <a:t>β-VAE-encoded Schottky</a:t>
                </a:r>
                <a:r>
                  <a:rPr lang="en-GB" sz="1700" dirty="0"/>
                  <a:t> spectra</a:t>
                </a:r>
              </a:p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dirty="0"/>
                  <a:t>Agent trained on </a:t>
                </a:r>
                <a:r>
                  <a:rPr lang="en-GB" sz="1700" b="1" dirty="0"/>
                  <a:t>data-driven dynamics model</a:t>
                </a:r>
              </a:p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b="1" dirty="0"/>
                  <a:t>If things go wrong: </a:t>
                </a:r>
                <a:r>
                  <a:rPr lang="en-GB" sz="1700" dirty="0"/>
                  <a:t>beam loss, activation, equipment trips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A666F32-A5BE-A0C9-1659-3D5B36B9C1C9}"/>
                  </a:ext>
                </a:extLst>
              </p:cNvPr>
              <p:cNvSpPr txBox="1"/>
              <p:nvPr/>
            </p:nvSpPr>
            <p:spPr>
              <a:xfrm>
                <a:off x="184752" y="4137068"/>
                <a:ext cx="1547540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900" b="1" dirty="0">
                    <a:solidFill>
                      <a:srgbClr val="002060"/>
                    </a:solidFill>
                  </a:rPr>
                  <a:t>LINAC3 / LEIR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B3B4BA-0F67-E77A-A66F-8CAA85C2933E}"/>
                </a:ext>
              </a:extLst>
            </p:cNvPr>
            <p:cNvSpPr txBox="1"/>
            <p:nvPr/>
          </p:nvSpPr>
          <p:spPr>
            <a:xfrm>
              <a:off x="3446414" y="6353799"/>
              <a:ext cx="25281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/>
                <a:t>V. Kain, N. Madysa, B. Rodriguez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52A4D5E-F464-D514-2F20-8843BCFF14A0}"/>
              </a:ext>
            </a:extLst>
          </p:cNvPr>
          <p:cNvGrpSpPr/>
          <p:nvPr/>
        </p:nvGrpSpPr>
        <p:grpSpPr>
          <a:xfrm>
            <a:off x="6233066" y="1208869"/>
            <a:ext cx="5836271" cy="2623268"/>
            <a:chOff x="6233066" y="1208869"/>
            <a:chExt cx="5836271" cy="262326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83FAF73-B0F4-B1F2-A99A-5F23B3D240C4}"/>
                </a:ext>
              </a:extLst>
            </p:cNvPr>
            <p:cNvGrpSpPr/>
            <p:nvPr/>
          </p:nvGrpSpPr>
          <p:grpSpPr>
            <a:xfrm>
              <a:off x="6233066" y="1208869"/>
              <a:ext cx="5836271" cy="2623268"/>
              <a:chOff x="6233066" y="1208869"/>
              <a:chExt cx="5836271" cy="2623268"/>
            </a:xfrm>
          </p:grpSpPr>
          <p:sp>
            <p:nvSpPr>
              <p:cNvPr id="53" name="Round Diagonal Corner of Rectangle 52">
                <a:extLst>
                  <a:ext uri="{FF2B5EF4-FFF2-40B4-BE49-F238E27FC236}">
                    <a16:creationId xmlns:a16="http://schemas.microsoft.com/office/drawing/2014/main" id="{012199C1-DBEF-D6D5-C08D-0A41455BCA75}"/>
                  </a:ext>
                </a:extLst>
              </p:cNvPr>
              <p:cNvSpPr/>
              <p:nvPr/>
            </p:nvSpPr>
            <p:spPr>
              <a:xfrm>
                <a:off x="6233066" y="1208869"/>
                <a:ext cx="5836271" cy="2623268"/>
              </a:xfrm>
              <a:prstGeom prst="round2DiagRect">
                <a:avLst>
                  <a:gd name="adj1" fmla="val 7012"/>
                  <a:gd name="adj2" fmla="val 0"/>
                </a:avLst>
              </a:prstGeom>
              <a:solidFill>
                <a:schemeClr val="accent2">
                  <a:lumMod val="20000"/>
                  <a:lumOff val="80000"/>
                  <a:alpha val="8007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34DF3ACA-D398-8A12-7AFE-966C7BDC5E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155407" y="1264126"/>
                <a:ext cx="1667686" cy="2456160"/>
              </a:xfrm>
              <a:prstGeom prst="rect">
                <a:avLst/>
              </a:prstGeom>
            </p:spPr>
          </p:pic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CE74C38-E0D4-6AD0-DF73-AD44BCF1F0CB}"/>
                  </a:ext>
                </a:extLst>
              </p:cNvPr>
              <p:cNvSpPr txBox="1"/>
              <p:nvPr/>
            </p:nvSpPr>
            <p:spPr>
              <a:xfrm>
                <a:off x="6487025" y="1821007"/>
                <a:ext cx="3102451" cy="17902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dirty="0"/>
                  <a:t>Adjust </a:t>
                </a:r>
                <a:r>
                  <a:rPr lang="en-GB" sz="1700" b="1" dirty="0"/>
                  <a:t>fine delays </a:t>
                </a:r>
                <a:r>
                  <a:rPr lang="en-GB" sz="1700" dirty="0"/>
                  <a:t>of SPS </a:t>
                </a:r>
                <a:r>
                  <a:rPr lang="en-GB" sz="1700" b="1" dirty="0"/>
                  <a:t>injection kicker</a:t>
                </a:r>
              </a:p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dirty="0"/>
                  <a:t>RL agent (PPO) trained on </a:t>
                </a:r>
                <a:r>
                  <a:rPr lang="en-GB" sz="1700" b="1" dirty="0"/>
                  <a:t>data-driven dynamics model</a:t>
                </a:r>
              </a:p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b="1" dirty="0"/>
                  <a:t>If things go wrong: </a:t>
                </a:r>
                <a:r>
                  <a:rPr lang="en-GB" sz="1700" dirty="0"/>
                  <a:t>beam loss, activation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92546D4-30CE-E29B-3325-BA975CA7F485}"/>
                  </a:ext>
                </a:extLst>
              </p:cNvPr>
              <p:cNvSpPr txBox="1"/>
              <p:nvPr/>
            </p:nvSpPr>
            <p:spPr>
              <a:xfrm>
                <a:off x="6288286" y="1262845"/>
                <a:ext cx="1113638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900" b="1" dirty="0">
                    <a:solidFill>
                      <a:srgbClr val="C00000"/>
                    </a:solidFill>
                  </a:rPr>
                  <a:t>PS to SPS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68B0855-8834-F640-5A96-7FCD1607DA54}"/>
                </a:ext>
              </a:extLst>
            </p:cNvPr>
            <p:cNvSpPr txBox="1"/>
            <p:nvPr/>
          </p:nvSpPr>
          <p:spPr>
            <a:xfrm>
              <a:off x="8531420" y="3482429"/>
              <a:ext cx="16044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/>
                <a:t>M. Remta, F. Velotti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CBD023D-4619-6A98-BCD3-17CB927AE31F}"/>
              </a:ext>
            </a:extLst>
          </p:cNvPr>
          <p:cNvSpPr txBox="1"/>
          <p:nvPr/>
        </p:nvSpPr>
        <p:spPr>
          <a:xfrm>
            <a:off x="1767801" y="3341507"/>
            <a:ext cx="1595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/>
              <a:t>A. Lasheen, J. Wulff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7480319-08FB-FBAB-C5A8-7BCBEFAAB28D}"/>
              </a:ext>
            </a:extLst>
          </p:cNvPr>
          <p:cNvGrpSpPr/>
          <p:nvPr/>
        </p:nvGrpSpPr>
        <p:grpSpPr>
          <a:xfrm>
            <a:off x="6233066" y="4054369"/>
            <a:ext cx="5836271" cy="2623268"/>
            <a:chOff x="6233066" y="4054369"/>
            <a:chExt cx="5836271" cy="262326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F260E57-3D2E-5A3C-0789-562E121798E9}"/>
                </a:ext>
              </a:extLst>
            </p:cNvPr>
            <p:cNvGrpSpPr/>
            <p:nvPr/>
          </p:nvGrpSpPr>
          <p:grpSpPr>
            <a:xfrm>
              <a:off x="6233066" y="4054369"/>
              <a:ext cx="5836271" cy="2623268"/>
              <a:chOff x="6233066" y="4054369"/>
              <a:chExt cx="5836271" cy="2623268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F7DCA515-4E62-033B-CAA5-D10699C122C4}"/>
                  </a:ext>
                </a:extLst>
              </p:cNvPr>
              <p:cNvGrpSpPr/>
              <p:nvPr/>
            </p:nvGrpSpPr>
            <p:grpSpPr>
              <a:xfrm>
                <a:off x="6233066" y="4054369"/>
                <a:ext cx="5836271" cy="2623268"/>
                <a:chOff x="6233066" y="4054369"/>
                <a:chExt cx="5836271" cy="2623268"/>
              </a:xfrm>
            </p:grpSpPr>
            <p:sp>
              <p:nvSpPr>
                <p:cNvPr id="59" name="Round Diagonal Corner of Rectangle 58">
                  <a:extLst>
                    <a:ext uri="{FF2B5EF4-FFF2-40B4-BE49-F238E27FC236}">
                      <a16:creationId xmlns:a16="http://schemas.microsoft.com/office/drawing/2014/main" id="{CE8F19F8-EF22-254E-F21F-7F81FF90977D}"/>
                    </a:ext>
                  </a:extLst>
                </p:cNvPr>
                <p:cNvSpPr/>
                <p:nvPr/>
              </p:nvSpPr>
              <p:spPr>
                <a:xfrm>
                  <a:off x="6233066" y="4054369"/>
                  <a:ext cx="5836271" cy="2623268"/>
                </a:xfrm>
                <a:prstGeom prst="round2DiagRect">
                  <a:avLst>
                    <a:gd name="adj1" fmla="val 7012"/>
                    <a:gd name="adj2" fmla="val 0"/>
                  </a:avLst>
                </a:prstGeom>
                <a:solidFill>
                  <a:schemeClr val="accent3">
                    <a:lumMod val="20000"/>
                    <a:lumOff val="80000"/>
                    <a:alpha val="80076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187A295-7A05-24E1-8784-66930CEBCC87}"/>
                    </a:ext>
                  </a:extLst>
                </p:cNvPr>
                <p:cNvSpPr txBox="1"/>
                <p:nvPr/>
              </p:nvSpPr>
              <p:spPr>
                <a:xfrm>
                  <a:off x="8822199" y="4436926"/>
                  <a:ext cx="3137764" cy="211596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indent="-285750">
                    <a:spcAft>
                      <a:spcPts val="5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/>
                    <a:t>Steer electron beam </a:t>
                  </a:r>
                  <a:r>
                    <a:rPr lang="en-GB" sz="1700" dirty="0"/>
                    <a:t>in AWAKE line</a:t>
                  </a:r>
                </a:p>
                <a:p>
                  <a:pPr marL="285750" indent="-285750">
                    <a:spcAft>
                      <a:spcPts val="5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/>
                    <a:t>Test-bed</a:t>
                  </a:r>
                  <a:r>
                    <a:rPr lang="en-GB" sz="1700" dirty="0"/>
                    <a:t> for different RL algorithms &amp; sim2real transfer</a:t>
                  </a:r>
                </a:p>
                <a:p>
                  <a:pPr marL="285750" indent="-285750">
                    <a:spcAft>
                      <a:spcPts val="5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dirty="0"/>
                    <a:t>Large improvements in </a:t>
                  </a:r>
                  <a:r>
                    <a:rPr lang="en-GB" sz="1700" b="1" dirty="0"/>
                    <a:t>sample efficiency </a:t>
                  </a:r>
                  <a:r>
                    <a:rPr lang="en-GB" sz="1700" dirty="0"/>
                    <a:t>(Meta RL)</a:t>
                  </a:r>
                </a:p>
                <a:p>
                  <a:pPr marL="285750" indent="-285750">
                    <a:spcAft>
                      <a:spcPts val="5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/>
                    <a:t>If things go wrong: </a:t>
                  </a:r>
                  <a:r>
                    <a:rPr lang="en-GB" sz="1700" dirty="0"/>
                    <a:t>not critical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090AEC75-CA61-5106-DB34-6EC4CDD815FD}"/>
                    </a:ext>
                  </a:extLst>
                </p:cNvPr>
                <p:cNvSpPr txBox="1"/>
                <p:nvPr/>
              </p:nvSpPr>
              <p:spPr>
                <a:xfrm>
                  <a:off x="8705227" y="4137068"/>
                  <a:ext cx="1485376" cy="3847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900" b="1" dirty="0">
                      <a:solidFill>
                        <a:schemeClr val="bg2">
                          <a:lumMod val="25000"/>
                        </a:schemeClr>
                      </a:solidFill>
                    </a:rPr>
                    <a:t>AWAKE</a:t>
                  </a: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576E6FB-591C-D61F-BD14-8A142EEC838A}"/>
                  </a:ext>
                </a:extLst>
              </p:cNvPr>
              <p:cNvSpPr txBox="1"/>
              <p:nvPr/>
            </p:nvSpPr>
            <p:spPr>
              <a:xfrm>
                <a:off x="6378046" y="6306872"/>
                <a:ext cx="16755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i="1" dirty="0"/>
                  <a:t>S. Hirlaender, V. Kain</a:t>
                </a:r>
              </a:p>
            </p:txBody>
          </p: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139F1D2-753C-EF99-A819-7F2426D30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78046" y="4622908"/>
              <a:ext cx="2351362" cy="15873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467064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6">
            <a:extLst>
              <a:ext uri="{FF2B5EF4-FFF2-40B4-BE49-F238E27FC236}">
                <a16:creationId xmlns:a16="http://schemas.microsoft.com/office/drawing/2014/main" id="{4C7F4FF1-D78B-94C2-7393-BAAE9D2C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Examples using RL</a:t>
            </a:r>
            <a:endParaRPr lang="en-CH" b="0" dirty="0">
              <a:solidFill>
                <a:srgbClr val="002060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246A005-7683-DD19-6248-BFF499A7E528}"/>
              </a:ext>
            </a:extLst>
          </p:cNvPr>
          <p:cNvGrpSpPr/>
          <p:nvPr/>
        </p:nvGrpSpPr>
        <p:grpSpPr>
          <a:xfrm>
            <a:off x="122662" y="1198021"/>
            <a:ext cx="5930446" cy="2623268"/>
            <a:chOff x="122662" y="1291805"/>
            <a:chExt cx="5930446" cy="2623268"/>
          </a:xfrm>
        </p:grpSpPr>
        <p:sp>
          <p:nvSpPr>
            <p:cNvPr id="42" name="Round Diagonal Corner of Rectangle 41">
              <a:extLst>
                <a:ext uri="{FF2B5EF4-FFF2-40B4-BE49-F238E27FC236}">
                  <a16:creationId xmlns:a16="http://schemas.microsoft.com/office/drawing/2014/main" id="{17BAD1FA-6BE6-75BD-C642-1427E0DAC1D3}"/>
                </a:ext>
              </a:extLst>
            </p:cNvPr>
            <p:cNvSpPr/>
            <p:nvPr/>
          </p:nvSpPr>
          <p:spPr>
            <a:xfrm>
              <a:off x="122662" y="1291805"/>
              <a:ext cx="5930446" cy="2623268"/>
            </a:xfrm>
            <a:prstGeom prst="round2DiagRect">
              <a:avLst>
                <a:gd name="adj1" fmla="val 7012"/>
                <a:gd name="adj2" fmla="val 0"/>
              </a:avLst>
            </a:prstGeom>
            <a:solidFill>
              <a:schemeClr val="accent6">
                <a:lumMod val="20000"/>
                <a:lumOff val="80000"/>
                <a:alpha val="8007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0DC469B-4A69-98BE-6378-329E6F69F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5421" y="1414504"/>
              <a:ext cx="1323219" cy="2399566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7870E50-A9F4-4C0D-F36E-377FE33ABC64}"/>
                </a:ext>
              </a:extLst>
            </p:cNvPr>
            <p:cNvSpPr txBox="1"/>
            <p:nvPr/>
          </p:nvSpPr>
          <p:spPr>
            <a:xfrm>
              <a:off x="1787051" y="1781139"/>
              <a:ext cx="4156480" cy="15927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500"/>
                </a:spcAft>
                <a:buSzPct val="80000"/>
                <a:buFont typeface="Wingdings" pitchFamily="2" charset="2"/>
                <a:buChar char="Ø"/>
              </a:pPr>
              <a:r>
                <a:rPr lang="en-GB" sz="1700" dirty="0"/>
                <a:t>Correct RF </a:t>
              </a:r>
              <a:r>
                <a:rPr lang="en-GB" sz="1700" b="1" dirty="0"/>
                <a:t>phase &amp; voltage </a:t>
              </a:r>
              <a:r>
                <a:rPr lang="en-GB" sz="1700" dirty="0"/>
                <a:t>for </a:t>
              </a:r>
              <a:r>
                <a:rPr lang="en-GB" sz="1700" b="1" dirty="0"/>
                <a:t>uniform bunch splitting </a:t>
              </a:r>
              <a:r>
                <a:rPr lang="en-GB" sz="1700" dirty="0"/>
                <a:t>(LHC beams)</a:t>
              </a:r>
            </a:p>
            <a:p>
              <a:pPr marL="285750" indent="-285750">
                <a:spcAft>
                  <a:spcPts val="500"/>
                </a:spcAft>
                <a:buSzPct val="80000"/>
                <a:buFont typeface="Wingdings" pitchFamily="2" charset="2"/>
                <a:buChar char="Ø"/>
              </a:pPr>
              <a:r>
                <a:rPr lang="en-GB" sz="1700" b="1" dirty="0"/>
                <a:t>Multi-agent</a:t>
              </a:r>
              <a:r>
                <a:rPr lang="en-GB" sz="1700" dirty="0"/>
                <a:t> (SAC) &amp; </a:t>
              </a:r>
              <a:r>
                <a:rPr lang="en-GB" sz="1700" b="1" dirty="0"/>
                <a:t>CNN</a:t>
              </a:r>
              <a:r>
                <a:rPr lang="en-GB" sz="1700" dirty="0"/>
                <a:t> for initial guess</a:t>
              </a:r>
            </a:p>
            <a:p>
              <a:pPr marL="285750" indent="-285750">
                <a:spcAft>
                  <a:spcPts val="500"/>
                </a:spcAft>
                <a:buFont typeface="Wingdings" pitchFamily="2" charset="2"/>
                <a:buChar char="Ø"/>
              </a:pPr>
              <a:r>
                <a:rPr lang="en-GB" sz="1700" dirty="0"/>
                <a:t>Successful </a:t>
              </a:r>
              <a:r>
                <a:rPr lang="en-GB" sz="1700" b="1" dirty="0"/>
                <a:t>sim2real </a:t>
              </a:r>
              <a:r>
                <a:rPr lang="en-GB" sz="1700" dirty="0"/>
                <a:t>transfer</a:t>
              </a:r>
            </a:p>
            <a:p>
              <a:pPr marL="285750" indent="-285750">
                <a:spcAft>
                  <a:spcPts val="500"/>
                </a:spcAft>
                <a:buFont typeface="Wingdings" pitchFamily="2" charset="2"/>
                <a:buChar char="Ø"/>
              </a:pPr>
              <a:r>
                <a:rPr lang="en-GB" sz="1700" b="1" dirty="0"/>
                <a:t>If things go wrong: </a:t>
              </a:r>
              <a:r>
                <a:rPr lang="en-GB" sz="1700" dirty="0"/>
                <a:t>degraded beam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79F9CAC-B9C2-D790-2897-306913995E3A}"/>
                </a:ext>
              </a:extLst>
            </p:cNvPr>
            <p:cNvSpPr txBox="1"/>
            <p:nvPr/>
          </p:nvSpPr>
          <p:spPr>
            <a:xfrm>
              <a:off x="1700343" y="1356629"/>
              <a:ext cx="429926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900" b="1" dirty="0">
                  <a:solidFill>
                    <a:schemeClr val="accent6">
                      <a:lumMod val="50000"/>
                    </a:schemeClr>
                  </a:solidFill>
                </a:rPr>
                <a:t>PS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0467EA-0915-1299-E8B2-981B4D4A1120}"/>
              </a:ext>
            </a:extLst>
          </p:cNvPr>
          <p:cNvGrpSpPr/>
          <p:nvPr/>
        </p:nvGrpSpPr>
        <p:grpSpPr>
          <a:xfrm>
            <a:off x="122662" y="4059045"/>
            <a:ext cx="5930446" cy="2618592"/>
            <a:chOff x="122662" y="4059045"/>
            <a:chExt cx="5930446" cy="261859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96A956C-2F4A-A970-D230-9CF0D985F7B8}"/>
                </a:ext>
              </a:extLst>
            </p:cNvPr>
            <p:cNvGrpSpPr/>
            <p:nvPr/>
          </p:nvGrpSpPr>
          <p:grpSpPr>
            <a:xfrm>
              <a:off x="122662" y="4059045"/>
              <a:ext cx="5930446" cy="2618592"/>
              <a:chOff x="122662" y="4059045"/>
              <a:chExt cx="5930446" cy="2618592"/>
            </a:xfrm>
          </p:grpSpPr>
          <p:sp>
            <p:nvSpPr>
              <p:cNvPr id="29" name="Round Diagonal Corner of Rectangle 28">
                <a:extLst>
                  <a:ext uri="{FF2B5EF4-FFF2-40B4-BE49-F238E27FC236}">
                    <a16:creationId xmlns:a16="http://schemas.microsoft.com/office/drawing/2014/main" id="{F6778A01-3714-7D70-E9B5-B29902BCFE43}"/>
                  </a:ext>
                </a:extLst>
              </p:cNvPr>
              <p:cNvSpPr/>
              <p:nvPr/>
            </p:nvSpPr>
            <p:spPr>
              <a:xfrm>
                <a:off x="122662" y="4059045"/>
                <a:ext cx="5930446" cy="2618592"/>
              </a:xfrm>
              <a:prstGeom prst="round2DiagRect">
                <a:avLst>
                  <a:gd name="adj1" fmla="val 6066"/>
                  <a:gd name="adj2" fmla="val 0"/>
                </a:avLst>
              </a:prstGeom>
              <a:solidFill>
                <a:schemeClr val="accent1">
                  <a:lumMod val="20000"/>
                  <a:lumOff val="80000"/>
                  <a:alpha val="5965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A0F713EE-6F69-49BB-F072-AAB40CC144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665735" y="4633168"/>
                <a:ext cx="2367667" cy="170457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0CC05B7-511F-1565-0706-A9FA6CF49A03}"/>
                  </a:ext>
                </a:extLst>
              </p:cNvPr>
              <p:cNvSpPr txBox="1"/>
              <p:nvPr/>
            </p:nvSpPr>
            <p:spPr>
              <a:xfrm>
                <a:off x="273954" y="4537819"/>
                <a:ext cx="3655109" cy="21159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dirty="0"/>
                  <a:t>Achieve </a:t>
                </a:r>
                <a:r>
                  <a:rPr lang="en-GB" sz="1700" b="1" dirty="0"/>
                  <a:t>optimal injection </a:t>
                </a:r>
                <a:r>
                  <a:rPr lang="en-GB" sz="1700" dirty="0"/>
                  <a:t>into LEIR</a:t>
                </a:r>
              </a:p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dirty="0"/>
                  <a:t>RL state based on </a:t>
                </a:r>
                <a:r>
                  <a:rPr lang="en-GB" sz="1700" b="1" dirty="0"/>
                  <a:t>β-VAE-encoded Schottky</a:t>
                </a:r>
                <a:r>
                  <a:rPr lang="en-GB" sz="1700" dirty="0"/>
                  <a:t> spectra</a:t>
                </a:r>
              </a:p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dirty="0"/>
                  <a:t>Agent trained on </a:t>
                </a:r>
                <a:r>
                  <a:rPr lang="en-GB" sz="1700" b="1" dirty="0"/>
                  <a:t>data-driven dynamics model</a:t>
                </a:r>
              </a:p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b="1" dirty="0"/>
                  <a:t>If things go wrong: </a:t>
                </a:r>
                <a:r>
                  <a:rPr lang="en-GB" sz="1700" dirty="0"/>
                  <a:t>beam loss, activation, equipment trips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A666F32-A5BE-A0C9-1659-3D5B36B9C1C9}"/>
                  </a:ext>
                </a:extLst>
              </p:cNvPr>
              <p:cNvSpPr txBox="1"/>
              <p:nvPr/>
            </p:nvSpPr>
            <p:spPr>
              <a:xfrm>
                <a:off x="184752" y="4137068"/>
                <a:ext cx="1547540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900" b="1" dirty="0">
                    <a:solidFill>
                      <a:srgbClr val="002060"/>
                    </a:solidFill>
                  </a:rPr>
                  <a:t>LINAC3 / LEIR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B3B4BA-0F67-E77A-A66F-8CAA85C2933E}"/>
                </a:ext>
              </a:extLst>
            </p:cNvPr>
            <p:cNvSpPr txBox="1"/>
            <p:nvPr/>
          </p:nvSpPr>
          <p:spPr>
            <a:xfrm>
              <a:off x="3446414" y="6353799"/>
              <a:ext cx="25281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/>
                <a:t>V. Kain, N. Madysa, B. Rodriguez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52A4D5E-F464-D514-2F20-8843BCFF14A0}"/>
              </a:ext>
            </a:extLst>
          </p:cNvPr>
          <p:cNvGrpSpPr/>
          <p:nvPr/>
        </p:nvGrpSpPr>
        <p:grpSpPr>
          <a:xfrm>
            <a:off x="6233066" y="1208869"/>
            <a:ext cx="5836271" cy="2623268"/>
            <a:chOff x="6233066" y="1208869"/>
            <a:chExt cx="5836271" cy="262326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83FAF73-B0F4-B1F2-A99A-5F23B3D240C4}"/>
                </a:ext>
              </a:extLst>
            </p:cNvPr>
            <p:cNvGrpSpPr/>
            <p:nvPr/>
          </p:nvGrpSpPr>
          <p:grpSpPr>
            <a:xfrm>
              <a:off x="6233066" y="1208869"/>
              <a:ext cx="5836271" cy="2623268"/>
              <a:chOff x="6233066" y="1208869"/>
              <a:chExt cx="5836271" cy="2623268"/>
            </a:xfrm>
          </p:grpSpPr>
          <p:sp>
            <p:nvSpPr>
              <p:cNvPr id="53" name="Round Diagonal Corner of Rectangle 52">
                <a:extLst>
                  <a:ext uri="{FF2B5EF4-FFF2-40B4-BE49-F238E27FC236}">
                    <a16:creationId xmlns:a16="http://schemas.microsoft.com/office/drawing/2014/main" id="{012199C1-DBEF-D6D5-C08D-0A41455BCA75}"/>
                  </a:ext>
                </a:extLst>
              </p:cNvPr>
              <p:cNvSpPr/>
              <p:nvPr/>
            </p:nvSpPr>
            <p:spPr>
              <a:xfrm>
                <a:off x="6233066" y="1208869"/>
                <a:ext cx="5836271" cy="2623268"/>
              </a:xfrm>
              <a:prstGeom prst="round2DiagRect">
                <a:avLst>
                  <a:gd name="adj1" fmla="val 7012"/>
                  <a:gd name="adj2" fmla="val 0"/>
                </a:avLst>
              </a:prstGeom>
              <a:solidFill>
                <a:schemeClr val="accent2">
                  <a:lumMod val="20000"/>
                  <a:lumOff val="80000"/>
                  <a:alpha val="8007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34DF3ACA-D398-8A12-7AFE-966C7BDC5E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155407" y="1264126"/>
                <a:ext cx="1667686" cy="2456160"/>
              </a:xfrm>
              <a:prstGeom prst="rect">
                <a:avLst/>
              </a:prstGeom>
            </p:spPr>
          </p:pic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CE74C38-E0D4-6AD0-DF73-AD44BCF1F0CB}"/>
                  </a:ext>
                </a:extLst>
              </p:cNvPr>
              <p:cNvSpPr txBox="1"/>
              <p:nvPr/>
            </p:nvSpPr>
            <p:spPr>
              <a:xfrm>
                <a:off x="6487025" y="1821007"/>
                <a:ext cx="3102451" cy="17902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dirty="0"/>
                  <a:t>Adjust </a:t>
                </a:r>
                <a:r>
                  <a:rPr lang="en-GB" sz="1700" b="1" dirty="0"/>
                  <a:t>fine delays </a:t>
                </a:r>
                <a:r>
                  <a:rPr lang="en-GB" sz="1700" dirty="0"/>
                  <a:t>of SPS </a:t>
                </a:r>
                <a:r>
                  <a:rPr lang="en-GB" sz="1700" b="1" dirty="0"/>
                  <a:t>injection kicker</a:t>
                </a:r>
              </a:p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dirty="0"/>
                  <a:t>RL agent (PPO) trained on </a:t>
                </a:r>
                <a:r>
                  <a:rPr lang="en-GB" sz="1700" b="1" dirty="0"/>
                  <a:t>data-driven dynamics model</a:t>
                </a:r>
              </a:p>
              <a:p>
                <a:pPr marL="285750" indent="-285750">
                  <a:spcAft>
                    <a:spcPts val="500"/>
                  </a:spcAft>
                  <a:buSzPct val="80000"/>
                  <a:buFont typeface="Wingdings" pitchFamily="2" charset="2"/>
                  <a:buChar char="Ø"/>
                </a:pPr>
                <a:r>
                  <a:rPr lang="en-GB" sz="1700" b="1" dirty="0"/>
                  <a:t>If things go wrong: </a:t>
                </a:r>
                <a:r>
                  <a:rPr lang="en-GB" sz="1700" dirty="0"/>
                  <a:t>beam loss, activation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92546D4-30CE-E29B-3325-BA975CA7F485}"/>
                  </a:ext>
                </a:extLst>
              </p:cNvPr>
              <p:cNvSpPr txBox="1"/>
              <p:nvPr/>
            </p:nvSpPr>
            <p:spPr>
              <a:xfrm>
                <a:off x="6288286" y="1262845"/>
                <a:ext cx="1113638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900" b="1" dirty="0">
                    <a:solidFill>
                      <a:srgbClr val="C00000"/>
                    </a:solidFill>
                  </a:rPr>
                  <a:t>PS to SPS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68B0855-8834-F640-5A96-7FCD1607DA54}"/>
                </a:ext>
              </a:extLst>
            </p:cNvPr>
            <p:cNvSpPr txBox="1"/>
            <p:nvPr/>
          </p:nvSpPr>
          <p:spPr>
            <a:xfrm>
              <a:off x="8531420" y="3482429"/>
              <a:ext cx="16044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/>
                <a:t>M. Remta, F. Velotti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CBD023D-4619-6A98-BCD3-17CB927AE31F}"/>
              </a:ext>
            </a:extLst>
          </p:cNvPr>
          <p:cNvSpPr txBox="1"/>
          <p:nvPr/>
        </p:nvSpPr>
        <p:spPr>
          <a:xfrm>
            <a:off x="1767801" y="3341507"/>
            <a:ext cx="1595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/>
              <a:t>A. Lasheen, J. Wulff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7480319-08FB-FBAB-C5A8-7BCBEFAAB28D}"/>
              </a:ext>
            </a:extLst>
          </p:cNvPr>
          <p:cNvGrpSpPr/>
          <p:nvPr/>
        </p:nvGrpSpPr>
        <p:grpSpPr>
          <a:xfrm>
            <a:off x="6233066" y="4054369"/>
            <a:ext cx="5836271" cy="2623268"/>
            <a:chOff x="6233066" y="4054369"/>
            <a:chExt cx="5836271" cy="262326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F260E57-3D2E-5A3C-0789-562E121798E9}"/>
                </a:ext>
              </a:extLst>
            </p:cNvPr>
            <p:cNvGrpSpPr/>
            <p:nvPr/>
          </p:nvGrpSpPr>
          <p:grpSpPr>
            <a:xfrm>
              <a:off x="6233066" y="4054369"/>
              <a:ext cx="5836271" cy="2623268"/>
              <a:chOff x="6233066" y="4054369"/>
              <a:chExt cx="5836271" cy="2623268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F7DCA515-4E62-033B-CAA5-D10699C122C4}"/>
                  </a:ext>
                </a:extLst>
              </p:cNvPr>
              <p:cNvGrpSpPr/>
              <p:nvPr/>
            </p:nvGrpSpPr>
            <p:grpSpPr>
              <a:xfrm>
                <a:off x="6233066" y="4054369"/>
                <a:ext cx="5836271" cy="2623268"/>
                <a:chOff x="6233066" y="4054369"/>
                <a:chExt cx="5836271" cy="2623268"/>
              </a:xfrm>
            </p:grpSpPr>
            <p:sp>
              <p:nvSpPr>
                <p:cNvPr id="59" name="Round Diagonal Corner of Rectangle 58">
                  <a:extLst>
                    <a:ext uri="{FF2B5EF4-FFF2-40B4-BE49-F238E27FC236}">
                      <a16:creationId xmlns:a16="http://schemas.microsoft.com/office/drawing/2014/main" id="{CE8F19F8-EF22-254E-F21F-7F81FF90977D}"/>
                    </a:ext>
                  </a:extLst>
                </p:cNvPr>
                <p:cNvSpPr/>
                <p:nvPr/>
              </p:nvSpPr>
              <p:spPr>
                <a:xfrm>
                  <a:off x="6233066" y="4054369"/>
                  <a:ext cx="5836271" cy="2623268"/>
                </a:xfrm>
                <a:prstGeom prst="round2DiagRect">
                  <a:avLst>
                    <a:gd name="adj1" fmla="val 7012"/>
                    <a:gd name="adj2" fmla="val 0"/>
                  </a:avLst>
                </a:prstGeom>
                <a:solidFill>
                  <a:schemeClr val="accent3">
                    <a:lumMod val="20000"/>
                    <a:lumOff val="80000"/>
                    <a:alpha val="80076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187A295-7A05-24E1-8784-66930CEBCC87}"/>
                    </a:ext>
                  </a:extLst>
                </p:cNvPr>
                <p:cNvSpPr txBox="1"/>
                <p:nvPr/>
              </p:nvSpPr>
              <p:spPr>
                <a:xfrm>
                  <a:off x="8822199" y="4436926"/>
                  <a:ext cx="3137764" cy="211596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indent="-285750">
                    <a:spcAft>
                      <a:spcPts val="5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/>
                    <a:t>Steer electron beam </a:t>
                  </a:r>
                  <a:r>
                    <a:rPr lang="en-GB" sz="1700" dirty="0"/>
                    <a:t>in AWAKE line</a:t>
                  </a:r>
                </a:p>
                <a:p>
                  <a:pPr marL="285750" indent="-285750">
                    <a:spcAft>
                      <a:spcPts val="5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/>
                    <a:t>Test-bed</a:t>
                  </a:r>
                  <a:r>
                    <a:rPr lang="en-GB" sz="1700" dirty="0"/>
                    <a:t> for different RL algorithms &amp; sim2real transfer</a:t>
                  </a:r>
                </a:p>
                <a:p>
                  <a:pPr marL="285750" indent="-285750">
                    <a:spcAft>
                      <a:spcPts val="5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dirty="0"/>
                    <a:t>Large improvements in </a:t>
                  </a:r>
                  <a:r>
                    <a:rPr lang="en-GB" sz="1700" b="1" dirty="0"/>
                    <a:t>sample efficiency </a:t>
                  </a:r>
                  <a:r>
                    <a:rPr lang="en-GB" sz="1700" dirty="0"/>
                    <a:t>(Meta RL)</a:t>
                  </a:r>
                </a:p>
                <a:p>
                  <a:pPr marL="285750" indent="-285750">
                    <a:spcAft>
                      <a:spcPts val="500"/>
                    </a:spcAft>
                    <a:buSzPct val="80000"/>
                    <a:buFont typeface="Wingdings" pitchFamily="2" charset="2"/>
                    <a:buChar char="Ø"/>
                  </a:pPr>
                  <a:r>
                    <a:rPr lang="en-GB" sz="1700" b="1" dirty="0"/>
                    <a:t>If things go wrong: </a:t>
                  </a:r>
                  <a:r>
                    <a:rPr lang="en-GB" sz="1700" dirty="0"/>
                    <a:t>not critical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090AEC75-CA61-5106-DB34-6EC4CDD815FD}"/>
                    </a:ext>
                  </a:extLst>
                </p:cNvPr>
                <p:cNvSpPr txBox="1"/>
                <p:nvPr/>
              </p:nvSpPr>
              <p:spPr>
                <a:xfrm>
                  <a:off x="8705227" y="4137068"/>
                  <a:ext cx="1485376" cy="3847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900" b="1" dirty="0">
                      <a:solidFill>
                        <a:schemeClr val="bg2">
                          <a:lumMod val="25000"/>
                        </a:schemeClr>
                      </a:solidFill>
                    </a:rPr>
                    <a:t>AWAKE</a:t>
                  </a: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576E6FB-591C-D61F-BD14-8A142EEC838A}"/>
                  </a:ext>
                </a:extLst>
              </p:cNvPr>
              <p:cNvSpPr txBox="1"/>
              <p:nvPr/>
            </p:nvSpPr>
            <p:spPr>
              <a:xfrm>
                <a:off x="6378046" y="6306872"/>
                <a:ext cx="16755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i="1" dirty="0"/>
                  <a:t>S. Hirlaender, V. Kain</a:t>
                </a:r>
              </a:p>
            </p:txBody>
          </p: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139F1D2-753C-EF99-A819-7F2426D30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78046" y="4622908"/>
              <a:ext cx="2351362" cy="1587398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D51BDBBC-42C8-588D-F582-4AE4A9144A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30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C34497-00E9-9BEA-F984-52A1DA72216A}"/>
              </a:ext>
            </a:extLst>
          </p:cNvPr>
          <p:cNvGrpSpPr/>
          <p:nvPr/>
        </p:nvGrpSpPr>
        <p:grpSpPr>
          <a:xfrm>
            <a:off x="1883584" y="1799769"/>
            <a:ext cx="8767773" cy="3258462"/>
            <a:chOff x="2218427" y="2030123"/>
            <a:chExt cx="8767773" cy="3258462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69E410F6-54EC-69D4-D2C1-CAEB48BAA099}"/>
                </a:ext>
              </a:extLst>
            </p:cNvPr>
            <p:cNvSpPr/>
            <p:nvPr/>
          </p:nvSpPr>
          <p:spPr>
            <a:xfrm>
              <a:off x="2438122" y="2030123"/>
              <a:ext cx="8548078" cy="3258462"/>
            </a:xfrm>
            <a:prstGeom prst="roundRect">
              <a:avLst>
                <a:gd name="adj" fmla="val 5392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32A9842-2C94-F25B-CF83-2E71FD397A60}"/>
                </a:ext>
              </a:extLst>
            </p:cNvPr>
            <p:cNvSpPr txBox="1"/>
            <p:nvPr/>
          </p:nvSpPr>
          <p:spPr>
            <a:xfrm>
              <a:off x="2218427" y="2232847"/>
              <a:ext cx="8537195" cy="29238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CH" sz="1900" b="1" dirty="0"/>
                <a:t>RL training “by definition” unsafe </a:t>
              </a:r>
              <a:r>
                <a:rPr lang="en-CH" sz="1900" dirty="0"/>
                <a:t>(trial and error learning)</a:t>
              </a:r>
              <a:br>
                <a:rPr lang="en-CH" sz="1900" dirty="0"/>
              </a:br>
              <a:r>
                <a:rPr lang="en-CH" sz="1700" i="1" dirty="0"/>
                <a:t>there are some ways to add safety to RL … 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CH" sz="1900" b="1" dirty="0"/>
                <a:t>RL policies typically hard to validate: </a:t>
              </a:r>
              <a:r>
                <a:rPr lang="en-CH" sz="1900" dirty="0"/>
                <a:t>true for all NNs, even if RL policy networks are typically small</a:t>
              </a:r>
              <a:br>
                <a:rPr lang="en-CH" sz="1900" dirty="0"/>
              </a:br>
              <a:r>
                <a:rPr lang="en-CH" sz="1700" i="1" dirty="0"/>
                <a:t>are all actions safe for all possible states?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CH" sz="1900" b="1" dirty="0"/>
                <a:t>For us</a:t>
              </a:r>
            </a:p>
            <a:p>
              <a:pPr marL="1257300" lvl="2" indent="-342900">
                <a:buSzPct val="80000"/>
                <a:buFont typeface="Wingdings" pitchFamily="2" charset="2"/>
                <a:buChar char="Ø"/>
              </a:pPr>
              <a:r>
                <a:rPr lang="en-CH" dirty="0"/>
                <a:t>U</a:t>
              </a:r>
              <a:r>
                <a:rPr lang="en-GB" dirty="0"/>
                <a:t>s</a:t>
              </a:r>
              <a:r>
                <a:rPr lang="en-CH" dirty="0"/>
                <a:t>ually </a:t>
              </a:r>
              <a:r>
                <a:rPr lang="en-CH" b="1" dirty="0"/>
                <a:t>no online training </a:t>
              </a:r>
              <a:r>
                <a:rPr lang="en-CH" dirty="0"/>
                <a:t>possible (safer)</a:t>
              </a:r>
            </a:p>
            <a:p>
              <a:pPr marL="1257300" lvl="2" indent="-342900">
                <a:buSzPct val="80000"/>
                <a:buFont typeface="Wingdings" pitchFamily="2" charset="2"/>
                <a:buChar char="Ø"/>
              </a:pPr>
              <a:r>
                <a:rPr lang="en-CH" dirty="0"/>
                <a:t>Instead </a:t>
              </a:r>
              <a:r>
                <a:rPr lang="en-CH" b="1" dirty="0"/>
                <a:t>sim2real transfer </a:t>
              </a:r>
              <a:r>
                <a:rPr lang="en-CH" dirty="0"/>
                <a:t>either using simulation or data-driven dynamics model (might be safety issue, depending on sim2real gap)</a:t>
              </a:r>
            </a:p>
            <a:p>
              <a:pPr marL="1257300" lvl="2" indent="-342900">
                <a:buSzPct val="80000"/>
                <a:buFont typeface="Wingdings" pitchFamily="2" charset="2"/>
                <a:buChar char="Ø"/>
              </a:pPr>
              <a:r>
                <a:rPr lang="en-CH" b="1" dirty="0"/>
                <a:t>Continuous state-action spaces</a:t>
              </a:r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4151583642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49F2390-414D-3D90-8BD5-73F32CA18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0415145" cy="55839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Spill noise cancellation</a:t>
            </a:r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32" name="Title 6">
            <a:extLst>
              <a:ext uri="{FF2B5EF4-FFF2-40B4-BE49-F238E27FC236}">
                <a16:creationId xmlns:a16="http://schemas.microsoft.com/office/drawing/2014/main" id="{4C7F4FF1-D78B-94C2-7393-BAAE9D2C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Example using BO</a:t>
            </a:r>
            <a:endParaRPr lang="en-CH" b="0" dirty="0">
              <a:solidFill>
                <a:srgbClr val="00206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A59C6F-9F41-357B-0F8D-40683B72D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4178" y="822852"/>
            <a:ext cx="3264005" cy="1976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924807-36F4-41FF-C92F-C70414B0F1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6561" y="2425420"/>
            <a:ext cx="3698027" cy="1773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45DF261-32EB-ED42-563B-3DA80A688BFD}"/>
              </a:ext>
            </a:extLst>
          </p:cNvPr>
          <p:cNvSpPr/>
          <p:nvPr/>
        </p:nvSpPr>
        <p:spPr>
          <a:xfrm rot="20095952">
            <a:off x="8941124" y="1240934"/>
            <a:ext cx="297414" cy="1075295"/>
          </a:xfrm>
          <a:prstGeom prst="ellipse">
            <a:avLst/>
          </a:prstGeom>
          <a:noFill/>
          <a:ln w="190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F24778AD-003E-A621-2DFC-8A0880D2502F}"/>
              </a:ext>
            </a:extLst>
          </p:cNvPr>
          <p:cNvSpPr/>
          <p:nvPr/>
        </p:nvSpPr>
        <p:spPr>
          <a:xfrm>
            <a:off x="8049559" y="1821806"/>
            <a:ext cx="835267" cy="1194134"/>
          </a:xfrm>
          <a:custGeom>
            <a:avLst/>
            <a:gdLst>
              <a:gd name="connsiteX0" fmla="*/ 1182973 w 1182973"/>
              <a:gd name="connsiteY0" fmla="*/ 0 h 1865870"/>
              <a:gd name="connsiteX1" fmla="*/ 21438 w 1182973"/>
              <a:gd name="connsiteY1" fmla="*/ 1013254 h 1865870"/>
              <a:gd name="connsiteX2" fmla="*/ 540422 w 1182973"/>
              <a:gd name="connsiteY2" fmla="*/ 1865870 h 1865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73" h="1865870">
                <a:moveTo>
                  <a:pt x="1182973" y="0"/>
                </a:moveTo>
                <a:cubicBezTo>
                  <a:pt x="655751" y="351138"/>
                  <a:pt x="128530" y="702276"/>
                  <a:pt x="21438" y="1013254"/>
                </a:cubicBezTo>
                <a:cubicBezTo>
                  <a:pt x="-85654" y="1324232"/>
                  <a:pt x="227384" y="1595051"/>
                  <a:pt x="540422" y="1865870"/>
                </a:cubicBezTo>
              </a:path>
            </a:pathLst>
          </a:custGeom>
          <a:noFill/>
          <a:ln w="28575"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82105F4-4D07-1E1E-9D11-9ACFDC297FB6}"/>
              </a:ext>
            </a:extLst>
          </p:cNvPr>
          <p:cNvCxnSpPr/>
          <p:nvPr/>
        </p:nvCxnSpPr>
        <p:spPr>
          <a:xfrm>
            <a:off x="8278100" y="3129644"/>
            <a:ext cx="3023243" cy="0"/>
          </a:xfrm>
          <a:prstGeom prst="line">
            <a:avLst/>
          </a:prstGeom>
          <a:ln w="2222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96E1103-BABB-193A-A816-4920EFCD5A9F}"/>
              </a:ext>
            </a:extLst>
          </p:cNvPr>
          <p:cNvSpPr txBox="1"/>
          <p:nvPr/>
        </p:nvSpPr>
        <p:spPr>
          <a:xfrm>
            <a:off x="647274" y="1198021"/>
            <a:ext cx="5890518" cy="5242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H" sz="1900" b="1" dirty="0">
                <a:solidFill>
                  <a:srgbClr val="002060"/>
                </a:solidFill>
              </a:rPr>
              <a:t>SPS </a:t>
            </a:r>
            <a:r>
              <a:rPr lang="en-CH" sz="1900" dirty="0">
                <a:solidFill>
                  <a:srgbClr val="002060"/>
                </a:solidFill>
              </a:rPr>
              <a:t>slow-extracted beam has </a:t>
            </a:r>
            <a:r>
              <a:rPr lang="en-CH" sz="1900" b="1" dirty="0">
                <a:solidFill>
                  <a:srgbClr val="002060"/>
                </a:solidFill>
              </a:rPr>
              <a:t>50 Hz &amp; 100 Hz noise </a:t>
            </a:r>
            <a:r>
              <a:rPr lang="en-CH" sz="1900" dirty="0">
                <a:solidFill>
                  <a:srgbClr val="002060"/>
                </a:solidFill>
              </a:rPr>
              <a:t>originating from </a:t>
            </a:r>
            <a:r>
              <a:rPr lang="en-CH" sz="1900" b="1" dirty="0">
                <a:solidFill>
                  <a:srgbClr val="002060"/>
                </a:solidFill>
              </a:rPr>
              <a:t>quadrupole</a:t>
            </a:r>
            <a:r>
              <a:rPr lang="en-CH" sz="1900" dirty="0">
                <a:solidFill>
                  <a:srgbClr val="002060"/>
                </a:solidFill>
              </a:rPr>
              <a:t> power converter </a:t>
            </a:r>
            <a:r>
              <a:rPr lang="en-CH" sz="1900" b="1" dirty="0">
                <a:solidFill>
                  <a:srgbClr val="002060"/>
                </a:solidFill>
              </a:rPr>
              <a:t>ripple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1900" b="1" dirty="0">
                <a:solidFill>
                  <a:srgbClr val="002060"/>
                </a:solidFill>
              </a:rPr>
              <a:t>Continuous controller for active noise cancellation</a:t>
            </a:r>
            <a:endParaRPr lang="en-CH" sz="1900" dirty="0">
              <a:solidFill>
                <a:srgbClr val="002060"/>
              </a:solidFill>
            </a:endParaRPr>
          </a:p>
          <a:p>
            <a:pPr marL="742950" lvl="1" indent="-28575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dirty="0"/>
              <a:t>Adaptive Bayesian optimisation</a:t>
            </a:r>
          </a:p>
          <a:p>
            <a:pPr marL="742950" lvl="1" indent="-28575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dirty="0"/>
              <a:t>Spatio-temporal Gaussian Process model</a:t>
            </a:r>
          </a:p>
          <a:p>
            <a:pPr marL="742950" lvl="1" indent="-285750">
              <a:spcAft>
                <a:spcPts val="800"/>
              </a:spcAft>
              <a:buSzPct val="80000"/>
              <a:buFont typeface="Wingdings" pitchFamily="2" charset="2"/>
              <a:buChar char="Ø"/>
            </a:pPr>
            <a:r>
              <a:rPr lang="en-CH" dirty="0"/>
              <a:t>Low dimensional: two spatial parameters + time</a:t>
            </a:r>
          </a:p>
          <a:p>
            <a:pPr marL="285750" indent="-28575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1900" b="1" dirty="0"/>
              <a:t>Challenges</a:t>
            </a:r>
          </a:p>
          <a:p>
            <a:pPr marL="742950" lvl="1" indent="-28575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dirty="0"/>
              <a:t>Exploration vs exploitation</a:t>
            </a:r>
          </a:p>
          <a:p>
            <a:pPr marL="742950" lvl="1" indent="-28575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dirty="0"/>
              <a:t>Jumping to bounds occasionally</a:t>
            </a:r>
            <a:br>
              <a:rPr lang="en-CH" dirty="0"/>
            </a:br>
            <a:r>
              <a:rPr lang="en-CH" sz="1600" i="1" dirty="0"/>
              <a:t>under control with proximal biasing</a:t>
            </a:r>
          </a:p>
          <a:p>
            <a:pPr marL="742950" lvl="1" indent="-285750">
              <a:spcAft>
                <a:spcPts val="800"/>
              </a:spcAft>
              <a:buSzPct val="80000"/>
              <a:buFont typeface="Wingdings" pitchFamily="2" charset="2"/>
              <a:buChar char="Ø"/>
            </a:pPr>
            <a:r>
              <a:rPr lang="en-CH" dirty="0"/>
              <a:t>Time dependence: model updates on-the-fly, has sometimes ended up in “degenerate state”, but does usually recover</a:t>
            </a:r>
            <a:endParaRPr lang="en-CH" sz="1900" b="1" dirty="0"/>
          </a:p>
          <a:p>
            <a:pPr marL="342900" indent="-342900"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1900" b="1" dirty="0"/>
              <a:t>If things go wrong: </a:t>
            </a:r>
            <a:r>
              <a:rPr lang="en-CH" sz="1900" dirty="0"/>
              <a:t>degraded beam and potentially time lost for physics experiments</a:t>
            </a:r>
          </a:p>
          <a:p>
            <a:pPr marL="342900" indent="-342900">
              <a:spcAft>
                <a:spcPts val="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1900" b="1" dirty="0"/>
              <a:t>N.B.: </a:t>
            </a:r>
            <a:r>
              <a:rPr lang="en-CH" sz="1900" dirty="0"/>
              <a:t>there is SafeOpt for safety-critical BO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96681B5-3AFE-65EE-49C8-B8E6B53A8967}"/>
              </a:ext>
            </a:extLst>
          </p:cNvPr>
          <p:cNvGrpSpPr/>
          <p:nvPr/>
        </p:nvGrpSpPr>
        <p:grpSpPr>
          <a:xfrm>
            <a:off x="6918677" y="4431105"/>
            <a:ext cx="5067295" cy="2094879"/>
            <a:chOff x="6842365" y="4514937"/>
            <a:chExt cx="5067295" cy="209487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D1FC272-4B03-41F1-ECE0-5863DD899316}"/>
                </a:ext>
              </a:extLst>
            </p:cNvPr>
            <p:cNvGrpSpPr/>
            <p:nvPr/>
          </p:nvGrpSpPr>
          <p:grpSpPr>
            <a:xfrm>
              <a:off x="6842365" y="4526199"/>
              <a:ext cx="2457751" cy="2083617"/>
              <a:chOff x="6494400" y="4403262"/>
              <a:chExt cx="2457751" cy="2083617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C233CF4D-14FB-C2E8-BA62-3DE651D0F7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911" t="58310" r="55456" b="1383"/>
              <a:stretch/>
            </p:blipFill>
            <p:spPr>
              <a:xfrm>
                <a:off x="6494400" y="4663705"/>
                <a:ext cx="2457751" cy="1823174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6FAD20A-A841-FA6C-4351-EEFBB871248C}"/>
                  </a:ext>
                </a:extLst>
              </p:cNvPr>
              <p:cNvSpPr txBox="1"/>
              <p:nvPr/>
            </p:nvSpPr>
            <p:spPr>
              <a:xfrm>
                <a:off x="7352021" y="4403262"/>
                <a:ext cx="4831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200" b="1" dirty="0"/>
                  <a:t>Data</a:t>
                </a:r>
                <a:endParaRPr lang="en-CH" b="1" dirty="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B040489-2171-9E7E-825B-2E3CE6A39A47}"/>
                </a:ext>
              </a:extLst>
            </p:cNvPr>
            <p:cNvGrpSpPr/>
            <p:nvPr/>
          </p:nvGrpSpPr>
          <p:grpSpPr>
            <a:xfrm>
              <a:off x="9451909" y="4514937"/>
              <a:ext cx="2457751" cy="2094879"/>
              <a:chOff x="9103944" y="4392000"/>
              <a:chExt cx="2457751" cy="2094879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F12CB80-B2EE-3911-C931-92E06818E8E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2762" t="58135" r="5605" b="1558"/>
              <a:stretch/>
            </p:blipFill>
            <p:spPr>
              <a:xfrm>
                <a:off x="9103944" y="4663705"/>
                <a:ext cx="2457751" cy="1823174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51F9DA8-D742-D5EA-B657-0B813250B85C}"/>
                  </a:ext>
                </a:extLst>
              </p:cNvPr>
              <p:cNvSpPr txBox="1"/>
              <p:nvPr/>
            </p:nvSpPr>
            <p:spPr>
              <a:xfrm>
                <a:off x="9688129" y="4392000"/>
                <a:ext cx="10550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200" b="1" dirty="0"/>
                  <a:t>GP prediction</a:t>
                </a:r>
                <a:endParaRPr lang="en-CH" b="1" dirty="0"/>
              </a:p>
            </p:txBody>
          </p:sp>
        </p:grpSp>
      </p:grp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D109F218-E392-A58D-A692-A7E65738B3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09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23"/>
            </p:par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49F2390-414D-3D90-8BD5-73F32CA18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0415145" cy="55839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Hysteresis &amp; eddy-current compensation</a:t>
            </a:r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1F76EF-33BE-3AED-0A8D-D5B3051EA12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81B191-BCCD-173D-C50B-9902C7907E81}"/>
              </a:ext>
            </a:extLst>
          </p:cNvPr>
          <p:cNvSpPr txBox="1"/>
          <p:nvPr/>
        </p:nvSpPr>
        <p:spPr>
          <a:xfrm>
            <a:off x="533007" y="1074029"/>
            <a:ext cx="7245536" cy="5688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>
                <a:tab pos="798513" algn="l"/>
              </a:tabLst>
            </a:pPr>
            <a:r>
              <a:rPr lang="en-CH" sz="1900" b="1" dirty="0">
                <a:solidFill>
                  <a:srgbClr val="002060"/>
                </a:solidFill>
              </a:rPr>
              <a:t>Context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  <a:tabLst>
                <a:tab pos="798513" algn="l"/>
              </a:tabLst>
            </a:pPr>
            <a:r>
              <a:rPr lang="en-CH" b="1" dirty="0"/>
              <a:t>Multipole magnets </a:t>
            </a:r>
            <a:r>
              <a:rPr lang="en-CH" dirty="0"/>
              <a:t>define beam trajectory, size, oscillation, and some aspects of collective beam behaviour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  <a:tabLst>
                <a:tab pos="798513" algn="l"/>
              </a:tabLst>
            </a:pPr>
            <a:r>
              <a:rPr lang="en-CH" dirty="0"/>
              <a:t>Many CERN accelerators are </a:t>
            </a:r>
            <a:r>
              <a:rPr lang="en-CH" b="1" dirty="0"/>
              <a:t>multi-user</a:t>
            </a:r>
            <a:r>
              <a:rPr lang="en-CH" dirty="0"/>
              <a:t> </a:t>
            </a:r>
            <a:r>
              <a:rPr lang="en-CH" b="1" dirty="0"/>
              <a:t>machines </a:t>
            </a:r>
            <a:r>
              <a:rPr lang="en-CH" dirty="0"/>
              <a:t>each with a </a:t>
            </a:r>
            <a:r>
              <a:rPr lang="en-CH" b="1" dirty="0"/>
              <a:t>different magnetic cycle</a:t>
            </a:r>
          </a:p>
          <a:p>
            <a:pPr marL="800100" lvl="1" indent="-342900">
              <a:spcAft>
                <a:spcPts val="800"/>
              </a:spcAft>
              <a:buSzPct val="80000"/>
              <a:buFont typeface="Wingdings" pitchFamily="2" charset="2"/>
              <a:buChar char="Ø"/>
              <a:tabLst>
                <a:tab pos="798513" algn="l"/>
              </a:tabLst>
            </a:pPr>
            <a:r>
              <a:rPr lang="en-CH" b="1" dirty="0"/>
              <a:t>Magnetic hysteresis </a:t>
            </a:r>
            <a:r>
              <a:rPr lang="en-CH" dirty="0"/>
              <a:t>introduces </a:t>
            </a:r>
            <a:r>
              <a:rPr lang="en-CH" b="1" dirty="0"/>
              <a:t>change in beam dynamics </a:t>
            </a:r>
            <a:r>
              <a:rPr lang="en-CH" dirty="0"/>
              <a:t>for identical cycles which is problematic in many ways</a:t>
            </a:r>
          </a:p>
          <a:p>
            <a:pPr marL="34290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1900" b="1" dirty="0">
                <a:solidFill>
                  <a:srgbClr val="002060"/>
                </a:solidFill>
              </a:rPr>
              <a:t>Method &amp; challenges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Feed-forward correction on magnetic strength </a:t>
            </a:r>
            <a:r>
              <a:rPr lang="en-CH" dirty="0"/>
              <a:t>to provide reproducible fields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PhyLSTM &amp; Transformer models </a:t>
            </a:r>
            <a:r>
              <a:rPr lang="en-CH" dirty="0"/>
              <a:t>trained on dipole data</a:t>
            </a:r>
            <a:endParaRPr lang="en-CH" sz="1900" dirty="0"/>
          </a:p>
          <a:p>
            <a:pPr marL="800100" lvl="1" indent="-342900">
              <a:spcAft>
                <a:spcPts val="8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G</a:t>
            </a:r>
            <a:r>
              <a:rPr lang="en-CH" b="1" dirty="0">
                <a:solidFill>
                  <a:schemeClr val="tx1"/>
                </a:solidFill>
              </a:rPr>
              <a:t>eneralis</a:t>
            </a:r>
            <a:r>
              <a:rPr lang="en-CH" b="1" dirty="0"/>
              <a:t>ability &amp; accuracy </a:t>
            </a:r>
            <a:r>
              <a:rPr lang="en-CH" dirty="0"/>
              <a:t>of model</a:t>
            </a:r>
          </a:p>
          <a:p>
            <a:pPr marL="34290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1900" b="1" dirty="0">
                <a:solidFill>
                  <a:srgbClr val="002060"/>
                </a:solidFill>
              </a:rPr>
              <a:t>Safety aspect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PhyLSTM: </a:t>
            </a:r>
            <a:r>
              <a:rPr lang="en-CH" dirty="0"/>
              <a:t>typically well behaved, even when extrapolating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Transformer-based models: </a:t>
            </a:r>
            <a:r>
              <a:rPr lang="en-CH" dirty="0"/>
              <a:t>hard to validate ”for all possible inputs” / to some degree unpredictable</a:t>
            </a:r>
          </a:p>
          <a:p>
            <a:pPr marL="800100" lvl="1" indent="-342900">
              <a:spcAft>
                <a:spcPts val="400"/>
              </a:spcAft>
              <a:buSzPct val="80000"/>
              <a:buFont typeface="Wingdings" pitchFamily="2" charset="2"/>
              <a:buChar char="Ø"/>
            </a:pPr>
            <a:r>
              <a:rPr lang="en-CH" dirty="0"/>
              <a:t>Add </a:t>
            </a:r>
            <a:r>
              <a:rPr lang="en-CH" b="1" dirty="0"/>
              <a:t>safeguard at model output </a:t>
            </a:r>
            <a:r>
              <a:rPr lang="en-CH" dirty="0"/>
              <a:t>to limit allowed change of magnetic field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03B5EBE-231E-7FA4-9406-D06581148B32}"/>
              </a:ext>
            </a:extLst>
          </p:cNvPr>
          <p:cNvGrpSpPr/>
          <p:nvPr/>
        </p:nvGrpSpPr>
        <p:grpSpPr>
          <a:xfrm>
            <a:off x="7959038" y="1198021"/>
            <a:ext cx="3554284" cy="2320223"/>
            <a:chOff x="6806386" y="539153"/>
            <a:chExt cx="3191065" cy="208311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D3456CC-4152-B1D5-CE92-D35FA45B0F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3711"/>
            <a:stretch/>
          </p:blipFill>
          <p:spPr>
            <a:xfrm>
              <a:off x="6806386" y="539153"/>
              <a:ext cx="3191065" cy="208311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ABC5250-3322-0A6B-F3D4-76F11DB3E9FB}"/>
                </a:ext>
              </a:extLst>
            </p:cNvPr>
            <p:cNvSpPr/>
            <p:nvPr/>
          </p:nvSpPr>
          <p:spPr>
            <a:xfrm>
              <a:off x="8670564" y="1269090"/>
              <a:ext cx="278141" cy="181341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E7232EC-78A6-E59D-3AFC-C3BDAE6B59E9}"/>
                </a:ext>
              </a:extLst>
            </p:cNvPr>
            <p:cNvSpPr/>
            <p:nvPr/>
          </p:nvSpPr>
          <p:spPr>
            <a:xfrm>
              <a:off x="6806386" y="1241489"/>
              <a:ext cx="278141" cy="181341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BAD4C2-A52E-ECBA-11D8-2EB2F57E4FFD}"/>
                </a:ext>
              </a:extLst>
            </p:cNvPr>
            <p:cNvSpPr/>
            <p:nvPr/>
          </p:nvSpPr>
          <p:spPr>
            <a:xfrm>
              <a:off x="8192501" y="1115436"/>
              <a:ext cx="486228" cy="267208"/>
            </a:xfrm>
            <a:custGeom>
              <a:avLst/>
              <a:gdLst>
                <a:gd name="connsiteX0" fmla="*/ 0 w 508000"/>
                <a:gd name="connsiteY0" fmla="*/ 189852 h 189852"/>
                <a:gd name="connsiteX1" fmla="*/ 254000 w 508000"/>
                <a:gd name="connsiteY1" fmla="*/ 1167 h 189852"/>
                <a:gd name="connsiteX2" fmla="*/ 508000 w 508000"/>
                <a:gd name="connsiteY2" fmla="*/ 124538 h 18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8000" h="189852">
                  <a:moveTo>
                    <a:pt x="0" y="189852"/>
                  </a:moveTo>
                  <a:cubicBezTo>
                    <a:pt x="84666" y="100952"/>
                    <a:pt x="169333" y="12053"/>
                    <a:pt x="254000" y="1167"/>
                  </a:cubicBezTo>
                  <a:cubicBezTo>
                    <a:pt x="338667" y="-9719"/>
                    <a:pt x="423333" y="57409"/>
                    <a:pt x="508000" y="124538"/>
                  </a:cubicBezTo>
                </a:path>
              </a:pathLst>
            </a:custGeom>
            <a:noFill/>
            <a:ln>
              <a:solidFill>
                <a:schemeClr val="accent2"/>
              </a:solidFill>
              <a:tailEnd type="stealth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FF6B92E-F94E-F674-B955-9BF46417996F}"/>
              </a:ext>
            </a:extLst>
          </p:cNvPr>
          <p:cNvSpPr txBox="1"/>
          <p:nvPr/>
        </p:nvSpPr>
        <p:spPr>
          <a:xfrm>
            <a:off x="9362960" y="6088182"/>
            <a:ext cx="25468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A. Lu, V. Kain, V. Di Capua</a:t>
            </a:r>
            <a:endParaRPr lang="en-GB" sz="16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hysteresis-prediction">
            <a:hlinkClick r:id="" action="ppaction://media"/>
            <a:extLst>
              <a:ext uri="{FF2B5EF4-FFF2-40B4-BE49-F238E27FC236}">
                <a16:creationId xmlns:a16="http://schemas.microsoft.com/office/drawing/2014/main" id="{94794AF7-E03E-8B27-9E67-C02EC31163B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079249" y="4043278"/>
            <a:ext cx="3434073" cy="1913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itle 6">
            <a:extLst>
              <a:ext uri="{FF2B5EF4-FFF2-40B4-BE49-F238E27FC236}">
                <a16:creationId xmlns:a16="http://schemas.microsoft.com/office/drawing/2014/main" id="{D912A43A-87EA-13DA-CF6A-DB4E48330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Example using PhyLSTM / transformers</a:t>
            </a:r>
            <a:endParaRPr lang="en-CH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42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23"/>
            </p:par>
            <p:video>
              <p:cMediaNode vol="80000" mute="1">
                <p:cTn id="24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881B191-BCCD-173D-C50B-9902C7907E81}"/>
              </a:ext>
            </a:extLst>
          </p:cNvPr>
          <p:cNvSpPr txBox="1"/>
          <p:nvPr/>
        </p:nvSpPr>
        <p:spPr>
          <a:xfrm>
            <a:off x="618394" y="1125220"/>
            <a:ext cx="10735406" cy="3344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9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efine new paradigm of </a:t>
            </a:r>
            <a:r>
              <a:rPr lang="en-GB" sz="19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smart and agile equipment</a:t>
            </a:r>
            <a:br>
              <a:rPr lang="en-GB" sz="19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7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e.g. adding context-awareness: beam parameters, machine state, etc.</a:t>
            </a:r>
            <a:endParaRPr lang="en-GB" sz="17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000"/>
              </a:spcAft>
              <a:tabLst>
                <a:tab pos="795338" algn="l"/>
              </a:tabLst>
            </a:pPr>
            <a:r>
              <a:rPr lang="en-GB" sz="17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900" dirty="0"/>
              <a:t>automate </a:t>
            </a:r>
            <a:r>
              <a:rPr lang="en-GB" sz="1900" b="1" dirty="0"/>
              <a:t>setup, fault analysis, and recovery</a:t>
            </a:r>
          </a:p>
          <a:p>
            <a:pPr marL="357188" lvl="1" indent="-28257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H" sz="1900" b="1" dirty="0"/>
              <a:t>Ongoing pilot studies</a:t>
            </a:r>
          </a:p>
          <a:p>
            <a:pPr marL="760413" lvl="2" indent="-282575">
              <a:spcAft>
                <a:spcPts val="4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Potentially safety-critical: </a:t>
            </a:r>
            <a:r>
              <a:rPr lang="en-CH" dirty="0"/>
              <a:t>mix-in ML models to decide whether equipment can be </a:t>
            </a:r>
            <a:r>
              <a:rPr lang="en-CH" b="1" dirty="0"/>
              <a:t>reset automatically</a:t>
            </a:r>
            <a:br>
              <a:rPr lang="en-CH" dirty="0"/>
            </a:br>
            <a:r>
              <a:rPr lang="en-CH" i="1" dirty="0"/>
              <a:t>e.g. anomaly detection for vacuum interlock spikes on kicker magnet using VAE</a:t>
            </a:r>
          </a:p>
          <a:p>
            <a:pPr marL="760413" lvl="2" indent="-282575">
              <a:spcAft>
                <a:spcPts val="8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Adding safety: </a:t>
            </a:r>
            <a:r>
              <a:rPr lang="en-CH" dirty="0"/>
              <a:t>e.g. Conv AE for SPS beam dump anomaly detection, kicker magnet temperature forecasting</a:t>
            </a:r>
          </a:p>
          <a:p>
            <a:pPr marL="357188" lvl="1" indent="-28257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H" sz="1900" b="1" dirty="0"/>
              <a:t>Systematic studies in that direction have started relatively recently</a:t>
            </a:r>
          </a:p>
          <a:p>
            <a:pPr marL="760413" lvl="2" indent="-282575">
              <a:spcAft>
                <a:spcPts val="800"/>
              </a:spcAft>
              <a:buSzPct val="80000"/>
              <a:buFont typeface="Wingdings" pitchFamily="2" charset="2"/>
              <a:buChar char="Ø"/>
            </a:pPr>
            <a:r>
              <a:rPr lang="en-CH" dirty="0"/>
              <a:t>Validation / safety could become more relevant in the coming years</a:t>
            </a: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94DCB532-930D-1C8C-FEEC-8B270AF94DCC}"/>
              </a:ext>
            </a:extLst>
          </p:cNvPr>
          <p:cNvSpPr/>
          <p:nvPr/>
        </p:nvSpPr>
        <p:spPr>
          <a:xfrm>
            <a:off x="1172132" y="1811422"/>
            <a:ext cx="239362" cy="23021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35F101B3-2BD1-B8F2-4960-C93FA8196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Equipment-related ML</a:t>
            </a:r>
            <a:endParaRPr lang="en-CH" b="0" dirty="0">
              <a:solidFill>
                <a:srgbClr val="002060"/>
              </a:solidFill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A87C908-0286-691E-80C8-804B44858DD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65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7"/>
            </p:par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145746</TotalTime>
  <Words>1500</Words>
  <Application>Microsoft Macintosh PowerPoint</Application>
  <PresentationFormat>Widescreen</PresentationFormat>
  <Paragraphs>205</Paragraphs>
  <Slides>11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BE-CSS and SY-ABT activities</vt:lpstr>
      <vt:lpstr>Intro</vt:lpstr>
      <vt:lpstr>Examples using classical control</vt:lpstr>
      <vt:lpstr>Examples using classical control</vt:lpstr>
      <vt:lpstr>Examples using RL</vt:lpstr>
      <vt:lpstr>Examples using RL</vt:lpstr>
      <vt:lpstr>Example using BO</vt:lpstr>
      <vt:lpstr>Example using PhyLSTM / transformers</vt:lpstr>
      <vt:lpstr>Equipment-related ML</vt:lpstr>
      <vt:lpstr>Equipment-related ML</vt:lpstr>
      <vt:lpstr>Equipment-related ML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topics</dc:title>
  <dc:creator>Michael Schenk</dc:creator>
  <cp:lastModifiedBy>Michael Schenk</cp:lastModifiedBy>
  <cp:revision>6549</cp:revision>
  <dcterms:created xsi:type="dcterms:W3CDTF">2020-05-11T10:51:45Z</dcterms:created>
  <dcterms:modified xsi:type="dcterms:W3CDTF">2024-07-04T07:05:51Z</dcterms:modified>
</cp:coreProperties>
</file>