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61"/>
  </p:notesMasterIdLst>
  <p:handoutMasterIdLst>
    <p:handoutMasterId r:id="rId62"/>
  </p:handoutMasterIdLst>
  <p:sldIdLst>
    <p:sldId id="256" r:id="rId5"/>
    <p:sldId id="4402" r:id="rId6"/>
    <p:sldId id="4623" r:id="rId7"/>
    <p:sldId id="4720" r:id="rId8"/>
    <p:sldId id="4640" r:id="rId9"/>
    <p:sldId id="4699" r:id="rId10"/>
    <p:sldId id="4716" r:id="rId11"/>
    <p:sldId id="4200" r:id="rId12"/>
    <p:sldId id="4643" r:id="rId13"/>
    <p:sldId id="4628" r:id="rId14"/>
    <p:sldId id="4627" r:id="rId15"/>
    <p:sldId id="4700" r:id="rId16"/>
    <p:sldId id="4650" r:id="rId17"/>
    <p:sldId id="4710" r:id="rId18"/>
    <p:sldId id="4708" r:id="rId19"/>
    <p:sldId id="4701" r:id="rId20"/>
    <p:sldId id="4652" r:id="rId21"/>
    <p:sldId id="4226" r:id="rId22"/>
    <p:sldId id="4235" r:id="rId23"/>
    <p:sldId id="4689" r:id="rId24"/>
    <p:sldId id="4696" r:id="rId25"/>
    <p:sldId id="4711" r:id="rId26"/>
    <p:sldId id="4653" r:id="rId27"/>
    <p:sldId id="4702" r:id="rId28"/>
    <p:sldId id="4694" r:id="rId29"/>
    <p:sldId id="4206" r:id="rId30"/>
    <p:sldId id="4207" r:id="rId31"/>
    <p:sldId id="4210" r:id="rId32"/>
    <p:sldId id="4715" r:id="rId33"/>
    <p:sldId id="4674" r:id="rId34"/>
    <p:sldId id="4703" r:id="rId35"/>
    <p:sldId id="4721" r:id="rId36"/>
    <p:sldId id="4713" r:id="rId37"/>
    <p:sldId id="4665" r:id="rId38"/>
    <p:sldId id="4712" r:id="rId39"/>
    <p:sldId id="4666" r:id="rId40"/>
    <p:sldId id="4667" r:id="rId41"/>
    <p:sldId id="4668" r:id="rId42"/>
    <p:sldId id="4669" r:id="rId43"/>
    <p:sldId id="4670" r:id="rId44"/>
    <p:sldId id="4672" r:id="rId45"/>
    <p:sldId id="4673" r:id="rId46"/>
    <p:sldId id="4704" r:id="rId47"/>
    <p:sldId id="4690" r:id="rId48"/>
    <p:sldId id="4677" r:id="rId49"/>
    <p:sldId id="4678" r:id="rId50"/>
    <p:sldId id="4705" r:id="rId51"/>
    <p:sldId id="4718" r:id="rId52"/>
    <p:sldId id="4706" r:id="rId53"/>
    <p:sldId id="4714" r:id="rId54"/>
    <p:sldId id="4717" r:id="rId55"/>
    <p:sldId id="4684" r:id="rId56"/>
    <p:sldId id="4707" r:id="rId57"/>
    <p:sldId id="1188" r:id="rId58"/>
    <p:sldId id="4685" r:id="rId59"/>
    <p:sldId id="266" r:id="rId60"/>
  </p:sldIdLst>
  <p:sldSz cx="12192000" cy="6858000"/>
  <p:notesSz cx="6858000" cy="9144000"/>
  <p:embeddedFontLst>
    <p:embeddedFont>
      <p:font typeface="Cambria Math" panose="02040503050406030204" pitchFamily="18" charset="0"/>
      <p:regular r:id="rId63"/>
    </p:embeddedFont>
    <p:embeddedFont>
      <p:font typeface="Lato" panose="020F0502020204030203" pitchFamily="34" charset="0"/>
      <p:regular r:id="rId64"/>
      <p:bold r:id="rId65"/>
      <p:italic r:id="rId66"/>
      <p:boldItalic r:id="rId67"/>
    </p:embeddedFont>
    <p:embeddedFont>
      <p:font typeface="Lato Light" panose="020F0502020204030203" pitchFamily="34" charset="0"/>
      <p:regular r:id="rId68"/>
      <p:italic r:id="rId69"/>
    </p:embeddedFont>
    <p:embeddedFont>
      <p:font typeface="Verdana" panose="020B0604030504040204" pitchFamily="34" charset="0"/>
      <p:regular r:id="rId70"/>
      <p:bold r:id="rId71"/>
      <p:italic r:id="rId72"/>
      <p:boldItalic r:id="rId73"/>
    </p:embeddedFont>
  </p:embeddedFontLst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4CFDB61-AC99-4904-B4CD-D88C7563121F}">
          <p14:sldIdLst>
            <p14:sldId id="256"/>
            <p14:sldId id="4402"/>
            <p14:sldId id="4623"/>
            <p14:sldId id="4720"/>
            <p14:sldId id="4640"/>
            <p14:sldId id="4699"/>
            <p14:sldId id="4716"/>
            <p14:sldId id="4200"/>
            <p14:sldId id="4643"/>
            <p14:sldId id="4628"/>
            <p14:sldId id="4627"/>
            <p14:sldId id="4700"/>
            <p14:sldId id="4650"/>
            <p14:sldId id="4710"/>
            <p14:sldId id="4708"/>
            <p14:sldId id="4701"/>
            <p14:sldId id="4652"/>
            <p14:sldId id="4226"/>
            <p14:sldId id="4235"/>
            <p14:sldId id="4689"/>
            <p14:sldId id="4696"/>
            <p14:sldId id="4711"/>
            <p14:sldId id="4653"/>
            <p14:sldId id="4702"/>
            <p14:sldId id="4694"/>
            <p14:sldId id="4206"/>
            <p14:sldId id="4207"/>
            <p14:sldId id="4210"/>
            <p14:sldId id="4715"/>
            <p14:sldId id="4674"/>
            <p14:sldId id="4703"/>
            <p14:sldId id="4721"/>
            <p14:sldId id="4713"/>
            <p14:sldId id="4665"/>
            <p14:sldId id="4712"/>
            <p14:sldId id="4666"/>
            <p14:sldId id="4667"/>
            <p14:sldId id="4668"/>
            <p14:sldId id="4669"/>
            <p14:sldId id="4670"/>
            <p14:sldId id="4672"/>
            <p14:sldId id="4673"/>
            <p14:sldId id="4704"/>
            <p14:sldId id="4690"/>
            <p14:sldId id="4677"/>
            <p14:sldId id="4678"/>
            <p14:sldId id="4705"/>
            <p14:sldId id="4718"/>
            <p14:sldId id="4706"/>
            <p14:sldId id="4714"/>
            <p14:sldId id="4717"/>
            <p14:sldId id="4684"/>
            <p14:sldId id="4707"/>
            <p14:sldId id="1188"/>
            <p14:sldId id="4685"/>
            <p14:sldId id="266"/>
          </p14:sldIdLst>
        </p14:section>
        <p14:section name="Hidden" id="{2AA36225-8982-44B9-A8C6-B38A8D748E67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FE6C12-97ED-1E22-55B7-5A493DE9B826}" name="Rafael Molena Seraphim" initials="RM" userId="S::rafael.seraphim@cnpem.br::f91a9f79-b821-458a-beea-57127c76af75" providerId="AD"/>
  <p188:author id="{B61AEF2D-E38A-3615-4396-A813555CE2D0}" name="Lucas Poncio de Oliveira" initials="LP" userId="S::lucas.oliveira@cnpem.br::15d0125c-3f91-415e-a6e6-cf7db25e69d7" providerId="AD"/>
  <p188:author id="{FAFD4C39-54F3-62EC-0339-7A4FBC3AC463}" name="Thiago Mendes da Rocha" initials="TR" userId="S::thiago.rocha@cnpem.br::1fee4554-c660-47ee-936c-305c03a2d1e9" providerId="AD"/>
  <p188:author id="{A7A41E50-0AF9-D9DA-D127-FFE3C160EF70}" name="Isabela Castro de Moraes" initials="IC" userId="S::isabela.moraes@cnpem.br::a7877469-c8d3-4808-b472-96db1e90ed3a" providerId="AD"/>
  <p188:author id="{7A007993-4E7D-9EF0-0D3B-765C7E832323}" name="Pedro Henrique Sousa Martins" initials="PM" userId="S::pedro.martins@cnpem.br::edf66db5-5a7f-4e5e-bbb4-e9dd146ff30b" providerId="AD"/>
  <p188:author id="{5C755196-57EA-A6F5-41F2-75B172FF50C6}" name="Lucas Henrique Francisco" initials="LH" userId="S::lucas.francisco@cnpem.br::bfdd0c88-5bb7-40af-9cee-2477a09d600e" providerId="AD"/>
  <p188:author id="{D6245ECA-C4D4-DBA4-8C0C-02CF00D2AA90}" name="João Henrique Ramos Silva" initials="JH" userId="S::joao.ramos@cnpem.br::1235f218-4d87-41d4-b4a0-e28c015502b4" providerId="AD"/>
  <p188:author id="{A1CE49F1-0819-58AA-F01C-E8EB269F02D7}" name="Marisa Fonseca de Almeida Brito" initials="MFdAB" userId="S::marisa.brito@cnpem.br::f8527788-aff6-4e74-9572-b79bd06193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830"/>
    <a:srgbClr val="008000"/>
    <a:srgbClr val="F4B084"/>
    <a:srgbClr val="0000FF"/>
    <a:srgbClr val="222384"/>
    <a:srgbClr val="18507E"/>
    <a:srgbClr val="A9D08E"/>
    <a:srgbClr val="FFFFFF"/>
    <a:srgbClr val="00000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97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font" Target="fonts/font4.fntdata"/><Relationship Id="rId74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font" Target="fonts/font10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font" Target="fonts/font5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Relationship Id="rId70" Type="http://schemas.openxmlformats.org/officeDocument/2006/relationships/font" Target="fonts/font8.fntdata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font" Target="fonts/font3.fntdata"/><Relationship Id="rId73" Type="http://schemas.openxmlformats.org/officeDocument/2006/relationships/font" Target="fonts/font11.fntdata"/><Relationship Id="rId78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font" Target="fonts/font9.fntdata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2DB777-CE42-6D46-3E76-19F60C572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ABBFC8-778F-4D56-9534-E79BD8465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B9D69-568C-4D92-9A39-E3086B43BE95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EC763-16C1-DE32-91E9-48E8EE348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7A464-9D39-420C-C298-91EA28DA8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E7CF-56DF-452E-956F-2F5C281B29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8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AC1F2-CA64-432F-918F-3F897E8AAE38}" type="datetimeFigureOut">
              <a:rPr lang="pt-BR" smtClean="0"/>
              <a:t>13/06/2024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2B9F-FD12-4918-B6EA-1C1B9A2E684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175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888F1-B6B1-7128-4028-B42EDFA5C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>
            <a:extLst>
              <a:ext uri="{FF2B5EF4-FFF2-40B4-BE49-F238E27FC236}">
                <a16:creationId xmlns:a16="http://schemas.microsoft.com/office/drawing/2014/main" id="{C32CE01D-9DA1-1C5E-E364-1CF48385C3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02364B0-4368-AEE1-ED37-52CF57F37F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8B6C827A-5803-3C07-CB0A-0EF4B35728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2B4267-FD12-436C-A400-74799FCF0CD5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675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6706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149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249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945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028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361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548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507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949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52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6713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66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149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056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752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7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645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015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Slide status e validações futuras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61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Isa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5177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Isa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7161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Slide status e validações futuras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28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Slide status e validações futuras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3B442-8503-486A-945A-5AD2BB3EF731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DA2C-C980-4BB7-B1C4-866139526D8A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0695-9ABC-4041-8FED-26CA22A89002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5">
            <a:extLst>
              <a:ext uri="{FF2B5EF4-FFF2-40B4-BE49-F238E27FC236}">
                <a16:creationId xmlns:a16="http://schemas.microsoft.com/office/drawing/2014/main" id="{32C95960-2137-4595-8154-70259C33E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539457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44F28DF-8180-4FEE-B861-1C3642953E49}" type="slidenum">
              <a:rPr lang="en-US" altLang="pt-BR" smtClean="0"/>
              <a:pPr>
                <a:defRPr/>
              </a:pPr>
              <a:t>‹nº›</a:t>
            </a:fld>
            <a:r>
              <a:rPr lang="en-US" altLang="pt-BR"/>
              <a:t> of 17</a:t>
            </a:r>
          </a:p>
        </p:txBody>
      </p:sp>
    </p:spTree>
    <p:extLst>
      <p:ext uri="{BB962C8B-B14F-4D97-AF65-F5344CB8AC3E}">
        <p14:creationId xmlns:p14="http://schemas.microsoft.com/office/powerpoint/2010/main" val="128838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ço Reservado para Imagem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1" name="Espaço Reservado para Texto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2" name="Espaço Reservado para Texto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48" name="Espaço Reservado para Imagem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9" name="Espaço Reservado para Texto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0" name="Espaço Reservado para Texto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1" name="Espaço Reservado para Imagem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5" name="Espaço Reservado para Texto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6" name="Espaço Reservado para Texto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7" name="Espaço Reservado para Imagem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8" name="Espaço Reservado para Texto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1" name="Espaço Reservado para Texto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2" name="Espaço Reservado para Imagem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3" name="Espaço Reservado para Texto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4" name="Espaço Reservado para Texto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5" name="Espaço Reservado para Imagem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6" name="Espaço Reservado para Texto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7" name="Espaço Reservado para Texto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454913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ço reservado para conteúdo 2">
            <a:extLst>
              <a:ext uri="{FF2B5EF4-FFF2-40B4-BE49-F238E27FC236}">
                <a16:creationId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828547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443117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91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/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02318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8" name="Imagem 7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DC1591F9-0562-8CA0-4DBD-E55B700D5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7909" y="225196"/>
            <a:ext cx="1985650" cy="10277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02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4014229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A25C-3B06-4166-AE65-1D1F8DE009C2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29435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6" name="Grupo 9">
            <a:extLst>
              <a:ext uri="{FF2B5EF4-FFF2-40B4-BE49-F238E27FC236}">
                <a16:creationId xmlns:a16="http://schemas.microsoft.com/office/drawing/2014/main" id="{47F08BD6-AD98-027C-AFF9-C2CFE962992B}"/>
              </a:ext>
            </a:extLst>
          </p:cNvPr>
          <p:cNvGrpSpPr/>
          <p:nvPr userDrawn="1"/>
        </p:nvGrpSpPr>
        <p:grpSpPr>
          <a:xfrm rot="8650774">
            <a:off x="9856393" y="3563432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/>
        </p:grpSpPr>
        <p:sp>
          <p:nvSpPr>
            <p:cNvPr id="17" name="Forma Livre 5">
              <a:extLst>
                <a:ext uri="{FF2B5EF4-FFF2-40B4-BE49-F238E27FC236}">
                  <a16:creationId xmlns:a16="http://schemas.microsoft.com/office/drawing/2014/main" id="{16ED395B-378E-FC40-BBB3-A6397FE7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8" name="Forma livre 6">
              <a:extLst>
                <a:ext uri="{FF2B5EF4-FFF2-40B4-BE49-F238E27FC236}">
                  <a16:creationId xmlns:a16="http://schemas.microsoft.com/office/drawing/2014/main" id="{36674F63-6535-35E3-2D30-7004BFF7E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9" name="Forma Livre 7">
              <a:extLst>
                <a:ext uri="{FF2B5EF4-FFF2-40B4-BE49-F238E27FC236}">
                  <a16:creationId xmlns:a16="http://schemas.microsoft.com/office/drawing/2014/main" id="{472A1F77-739F-F167-394F-B45161FDB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874830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-17180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9" name="Grupo 13">
            <a:extLst>
              <a:ext uri="{FF2B5EF4-FFF2-40B4-BE49-F238E27FC236}">
                <a16:creationId xmlns:a16="http://schemas.microsoft.com/office/drawing/2014/main" id="{823AF8F7-16F7-D5B9-2EAA-B9DBE8C32213}"/>
              </a:ext>
            </a:extLst>
          </p:cNvPr>
          <p:cNvGrpSpPr/>
          <p:nvPr userDrawn="1"/>
        </p:nvGrpSpPr>
        <p:grpSpPr>
          <a:xfrm rot="16200000">
            <a:off x="1294938" y="610923"/>
            <a:ext cx="9455154" cy="12045030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Forma Livre 5">
              <a:extLst>
                <a:ext uri="{FF2B5EF4-FFF2-40B4-BE49-F238E27FC236}">
                  <a16:creationId xmlns:a16="http://schemas.microsoft.com/office/drawing/2014/main" id="{BEB6F499-9E18-B0F1-7BCE-AA18A7BE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6">
              <a:extLst>
                <a:ext uri="{FF2B5EF4-FFF2-40B4-BE49-F238E27FC236}">
                  <a16:creationId xmlns:a16="http://schemas.microsoft.com/office/drawing/2014/main" id="{FD94252E-2B20-E2CF-2CC9-DBB2CF041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4817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accent1">
              <a:alpha val="91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027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129275" y="4399483"/>
            <a:ext cx="1833867" cy="2261261"/>
            <a:chOff x="11114088" y="2241550"/>
            <a:chExt cx="1905000" cy="2354263"/>
          </a:xfrm>
          <a:solidFill>
            <a:schemeClr val="accent1"/>
          </a:solidFill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25463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4624"/>
            <a:ext cx="1258618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682398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BD2A38D-A608-C1E5-886B-301055F63739}"/>
              </a:ext>
            </a:extLst>
          </p:cNvPr>
          <p:cNvSpPr/>
          <p:nvPr userDrawn="1"/>
        </p:nvSpPr>
        <p:spPr>
          <a:xfrm>
            <a:off x="0" y="-3114"/>
            <a:ext cx="12192000" cy="6861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grpSp>
        <p:nvGrpSpPr>
          <p:cNvPr id="2" name="Grupo 9">
            <a:extLst>
              <a:ext uri="{FF2B5EF4-FFF2-40B4-BE49-F238E27FC236}">
                <a16:creationId xmlns:a16="http://schemas.microsoft.com/office/drawing/2014/main" id="{314169F9-3BD4-B82A-4A2B-4221BB556390}"/>
              </a:ext>
            </a:extLst>
          </p:cNvPr>
          <p:cNvGrpSpPr/>
          <p:nvPr userDrawn="1"/>
        </p:nvGrpSpPr>
        <p:grpSpPr>
          <a:xfrm rot="8650774">
            <a:off x="5422552" y="4491064"/>
            <a:ext cx="1570187" cy="2074896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5" name="Forma Livre 5">
              <a:extLst>
                <a:ext uri="{FF2B5EF4-FFF2-40B4-BE49-F238E27FC236}">
                  <a16:creationId xmlns:a16="http://schemas.microsoft.com/office/drawing/2014/main" id="{E15E46EE-7736-A0E9-6104-D6660C755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6" name="Forma livre 6">
              <a:extLst>
                <a:ext uri="{FF2B5EF4-FFF2-40B4-BE49-F238E27FC236}">
                  <a16:creationId xmlns:a16="http://schemas.microsoft.com/office/drawing/2014/main" id="{7E1E1906-D441-4458-3EEE-CEA455B1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8" name="Forma Livre 7">
              <a:extLst>
                <a:ext uri="{FF2B5EF4-FFF2-40B4-BE49-F238E27FC236}">
                  <a16:creationId xmlns:a16="http://schemas.microsoft.com/office/drawing/2014/main" id="{88FAF908-820A-16B3-8C3F-93DCCDA3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332738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8" name="Espaço Reservado para Imagem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1095489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226293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16430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81888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607899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14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445602" y="3043248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01014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44523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72515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A2007EF-0199-6A60-BE80-49EBD2669208}"/>
              </a:ext>
            </a:extLst>
          </p:cNvPr>
          <p:cNvSpPr/>
          <p:nvPr userDrawn="1"/>
        </p:nvSpPr>
        <p:spPr>
          <a:xfrm>
            <a:off x="4154090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E8FE1177-06CF-725B-14F3-00CC823FF30C}"/>
              </a:ext>
            </a:extLst>
          </p:cNvPr>
          <p:cNvSpPr>
            <a:spLocks noChangeAspect="1"/>
          </p:cNvSpPr>
          <p:nvPr userDrawn="1"/>
        </p:nvSpPr>
        <p:spPr>
          <a:xfrm>
            <a:off x="5680101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F090E797-DA0A-0B1E-BA9F-2C23B104FFC9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373216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F4173159-DA53-9F1D-8BBE-B43A9611F07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37321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089665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1080813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05200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68244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39816" y="1480458"/>
            <a:ext cx="3912184" cy="4441371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4323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3D77-4142-4993-B1AC-43835308DF1A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7297588" cy="4373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7588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4227945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2D5F468E-228E-4E59-80B7-4F7444677A62}"/>
              </a:ext>
            </a:extLst>
          </p:cNvPr>
          <p:cNvSpPr/>
          <p:nvPr userDrawn="1"/>
        </p:nvSpPr>
        <p:spPr>
          <a:xfrm>
            <a:off x="6104527" y="4721196"/>
            <a:ext cx="6552000" cy="100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296091" y="1554868"/>
            <a:ext cx="6213208" cy="64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62504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Conteúdo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02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57228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29" name="Espaço Reservado para Imagem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pic>
        <p:nvPicPr>
          <p:cNvPr id="9" name="Espaço Reservado para Imagem 18" descr="Ícone&#10;&#10;Descrição gerada automaticamente">
            <a:extLst>
              <a:ext uri="{FF2B5EF4-FFF2-40B4-BE49-F238E27FC236}">
                <a16:creationId xmlns:a16="http://schemas.microsoft.com/office/drawing/2014/main" id="{8C4CE279-DBB3-BDC9-6E6C-7D5480B93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2969" y="1572288"/>
            <a:ext cx="605487" cy="605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7264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920335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772569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08798" y="171231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907868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74239" y="166817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34924" y="161212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BF5200F0-230E-8910-D758-6C89CF23866D}"/>
              </a:ext>
            </a:extLst>
          </p:cNvPr>
          <p:cNvSpPr/>
          <p:nvPr userDrawn="1"/>
        </p:nvSpPr>
        <p:spPr>
          <a:xfrm rot="10800000">
            <a:off x="6213565" y="5478078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Imagem 11">
            <a:extLst>
              <a:ext uri="{FF2B5EF4-FFF2-40B4-BE49-F238E27FC236}">
                <a16:creationId xmlns:a16="http://schemas.microsoft.com/office/drawing/2014/main" id="{88342110-7FD2-0283-EA56-A72FC93A5B0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89107" y="553533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0AD25F26-123D-7488-8D0A-9F893618505B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949872" y="558382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</p:spTree>
    <p:extLst>
      <p:ext uri="{BB962C8B-B14F-4D97-AF65-F5344CB8AC3E}">
        <p14:creationId xmlns:p14="http://schemas.microsoft.com/office/powerpoint/2010/main" val="2520430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a e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accent1">
              <a:alpha val="53000"/>
            </a:schemeClr>
          </a:solidFill>
        </p:grpSpPr>
        <p:sp>
          <p:nvSpPr>
            <p:cNvPr id="36" name="Forma Livre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7" name="Forma livre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8" name="Forma Livre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o Número do Slide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1" name="Espaço Reservado para Imagem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2" name="Espaço Reservado para Imagem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3" name="Espaço Reservado para Imagem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7" name="Espaço Reservado para Conteúdo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8" name="Espaço Reservado para Conteúdo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29" name="Espaço Reservado para Conteúdo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0" name="Espaço Reservado para Conteúdo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1" name="Espaço Reservado para Conteúdo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2" name="Espaço Reservado para Conteúdo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3" name="Espaço Reservado para Conteúdo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4" name="Espaço Reservado para Conteúdo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</p:spTree>
    <p:extLst>
      <p:ext uri="{BB962C8B-B14F-4D97-AF65-F5344CB8AC3E}">
        <p14:creationId xmlns:p14="http://schemas.microsoft.com/office/powerpoint/2010/main" val="187685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79AE34DB-AF89-1A34-BD8A-3E1A2A5CB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6331925" y="1836089"/>
            <a:ext cx="2132135" cy="712006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313715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d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1" name="Subtítulo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22" name="Espaço Reservado para Texto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492873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3" name="Imagem 2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BA9ED301-38E2-28AB-A74D-52F856B31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t-BR" noProof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orma Livre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  <p:sp>
            <p:nvSpPr>
              <p:cNvPr id="20" name="Forma Livre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</p:grpSp>
      </p:grp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597023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orma Livre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0" name="Forma livre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0904258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6EA91A37-9C6F-8BDE-2841-46DD8B26F8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orma Livre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4" name="Forma Livre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Texto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8" name="Espaço Reservado para Texto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21715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8380-3B35-474B-A087-FE68187CC3F8}" type="datetime1">
              <a:rPr lang="LID4096" smtClean="0"/>
              <a:t>06/13/2024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330D5738-946A-B4C9-A39F-63D1334FC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sp>
        <p:nvSpPr>
          <p:cNvPr id="22" name="Espaço Reservado para Imagem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20" name="Espaço Reservado para Texto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150801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975ECAE8-0887-BBC9-D805-48A06EDF4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orma livre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7" name="Espaço Reservado para Texto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8" name="Espaço reservado para conteúdo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79135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6F54-99C6-4A58-A872-5BF156E87665}" type="datetime1">
              <a:rPr lang="LID4096" smtClean="0"/>
              <a:t>06/13/2024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8397-9CA8-491C-B548-ECF4FE43C854}" type="datetime1">
              <a:rPr lang="LID4096" smtClean="0"/>
              <a:t>06/13/2024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01C5-3AD7-4C99-9363-EB7C31A8F2EB}" type="datetime1">
              <a:rPr lang="LID4096" smtClean="0"/>
              <a:t>06/13/2024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7C244-8670-4BCC-8167-B6C460379C4C}" type="datetime1">
              <a:rPr lang="LID4096" smtClean="0"/>
              <a:t>06/13/2024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BEAC6-685A-460C-8ED9-ED5B24DF2AC1}" type="datetime1">
              <a:rPr lang="LID4096" smtClean="0"/>
              <a:t>06/13/2024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6FBF-CFE9-4FBC-9AB2-55E3A974824A}" type="datetime1">
              <a:rPr lang="LID4096" smtClean="0"/>
              <a:t>06/13/2024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328" y="6473211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B890B0E-21A4-6A12-14C1-72AE3746EA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Imagem 3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49D7097-0A0F-2261-3B8B-DE2D63BC188D}"/>
              </a:ext>
            </a:extLst>
          </p:cNvPr>
          <p:cNvPicPr>
            <a:picLocks noChangeAspect="1"/>
          </p:cNvPicPr>
          <p:nvPr userDrawn="1"/>
        </p:nvPicPr>
        <p:blipFill>
          <a:blip r:embed="rId44"/>
          <a:stretch>
            <a:fillRect/>
          </a:stretch>
        </p:blipFill>
        <p:spPr>
          <a:xfrm>
            <a:off x="9945645" y="6249430"/>
            <a:ext cx="224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94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3" r:id="rId34"/>
    <p:sldLayoutId id="2147483684" r:id="rId35"/>
    <p:sldLayoutId id="2147483685" r:id="rId36"/>
    <p:sldLayoutId id="2147483687" r:id="rId37"/>
    <p:sldLayoutId id="2147483689" r:id="rId38"/>
    <p:sldLayoutId id="2147483690" r:id="rId39"/>
    <p:sldLayoutId id="2147483691" r:id="rId40"/>
    <p:sldLayoutId id="2147483692" r:id="rId4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60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60.png"/><Relationship Id="rId9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8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microsoft.com/office/2007/relationships/hdphoto" Target="../media/hdphoto1.wdp"/><Relationship Id="rId14" Type="http://schemas.openxmlformats.org/officeDocument/2006/relationships/image" Target="../media/image2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png"/><Relationship Id="rId4" Type="http://schemas.openxmlformats.org/officeDocument/2006/relationships/image" Target="../media/image13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7" Type="http://schemas.openxmlformats.org/officeDocument/2006/relationships/image" Target="../media/image138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6.jpeg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40.jpeg"/><Relationship Id="rId7" Type="http://schemas.openxmlformats.org/officeDocument/2006/relationships/image" Target="../media/image144.jpe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5" Type="http://schemas.openxmlformats.org/officeDocument/2006/relationships/image" Target="../media/image142.jpeg"/><Relationship Id="rId4" Type="http://schemas.openxmlformats.org/officeDocument/2006/relationships/image" Target="../media/image14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EC34B0-36C4-0D79-B7A8-61E59B3F6725}"/>
              </a:ext>
            </a:extLst>
          </p:cNvPr>
          <p:cNvSpPr/>
          <p:nvPr/>
        </p:nvSpPr>
        <p:spPr>
          <a:xfrm>
            <a:off x="0" y="9190"/>
            <a:ext cx="1041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`</a:t>
            </a:r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F4BE66-5776-094B-0FD4-4DDBDAA20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695" y="513551"/>
            <a:ext cx="6377609" cy="3168073"/>
          </a:xfrm>
        </p:spPr>
        <p:txBody>
          <a:bodyPr anchor="b">
            <a:normAutofit/>
          </a:bodyPr>
          <a:lstStyle/>
          <a:p>
            <a:pPr algn="l"/>
            <a:r>
              <a:rPr lang="en-US" sz="4400" ker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CNPEM's First Superconducting Device Development: A Wavelength Shifter for Sirius Hard X-ray Beamline</a:t>
            </a:r>
            <a:endParaRPr lang="en-BR" sz="138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F13A2-24FF-A658-37B9-B853398FE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694" y="4410343"/>
            <a:ext cx="6377609" cy="555595"/>
          </a:xfrm>
        </p:spPr>
        <p:txBody>
          <a:bodyPr anchor="ctr">
            <a:normAutofit/>
          </a:bodyPr>
          <a:lstStyle/>
          <a:p>
            <a:pPr algn="l"/>
            <a:r>
              <a:rPr lang="pt-BR" sz="18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</a:t>
            </a:r>
            <a:r>
              <a:rPr lang="en-US" sz="180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afael</a:t>
            </a:r>
            <a:r>
              <a:rPr lang="en-US" sz="18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Molena Seraphim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E08874-4350-2DCE-FFAE-F75275637B85}"/>
              </a:ext>
            </a:extLst>
          </p:cNvPr>
          <p:cNvCxnSpPr>
            <a:cxnSpLocks/>
          </p:cNvCxnSpPr>
          <p:nvPr/>
        </p:nvCxnSpPr>
        <p:spPr>
          <a:xfrm>
            <a:off x="534504" y="4410343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51C5CA1-0283-A935-641C-E6A05A00B0F8}"/>
              </a:ext>
            </a:extLst>
          </p:cNvPr>
          <p:cNvSpPr/>
          <p:nvPr/>
        </p:nvSpPr>
        <p:spPr>
          <a:xfrm>
            <a:off x="10414000" y="0"/>
            <a:ext cx="1778000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22" name="Picture 21" descr="A picture containing sky, outdoor, stadium, shore&#10;&#10;Description automatically generated">
            <a:extLst>
              <a:ext uri="{FF2B5EF4-FFF2-40B4-BE49-F238E27FC236}">
                <a16:creationId xmlns:a16="http://schemas.microsoft.com/office/drawing/2014/main" id="{40099326-886E-EE48-E250-381DDE6C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1" t="323" r="19148" b="545"/>
          <a:stretch/>
        </p:blipFill>
        <p:spPr>
          <a:xfrm>
            <a:off x="6983894" y="577850"/>
            <a:ext cx="5208106" cy="5702300"/>
          </a:xfrm>
          <a:prstGeom prst="rect">
            <a:avLst/>
          </a:prstGeom>
          <a:effectLst>
            <a:outerShdw blurRad="475622" dist="164230" dir="2700000" algn="tl" rotWithShape="0">
              <a:prstClr val="black">
                <a:alpha val="52000"/>
              </a:prstClr>
            </a:outerShdw>
          </a:effectLst>
        </p:spPr>
      </p:pic>
      <p:pic>
        <p:nvPicPr>
          <p:cNvPr id="5" name="Picture 4" descr="Texto&#10;&#10;Descrição gerada automaticamente">
            <a:extLst>
              <a:ext uri="{FF2B5EF4-FFF2-40B4-BE49-F238E27FC236}">
                <a16:creationId xmlns:a16="http://schemas.microsoft.com/office/drawing/2014/main" id="{B34D720E-51F1-E1C3-49A9-ECDAC833F2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658" y="5476428"/>
            <a:ext cx="4526083" cy="105024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AA286F4-42B5-3004-7E76-6713AD1D17C2}"/>
              </a:ext>
            </a:extLst>
          </p:cNvPr>
          <p:cNvSpPr txBox="1">
            <a:spLocks/>
          </p:cNvSpPr>
          <p:nvPr/>
        </p:nvSpPr>
        <p:spPr>
          <a:xfrm>
            <a:off x="430694" y="4853664"/>
            <a:ext cx="6377609" cy="66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2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(Head of the Systems Engineering Division)</a:t>
            </a:r>
          </a:p>
          <a:p>
            <a:pPr algn="l">
              <a:lnSpc>
                <a:spcPct val="60000"/>
              </a:lnSpc>
            </a:pPr>
            <a:r>
              <a:rPr lang="en-US" sz="12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 behalf of the Technology Unit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9BD1942-12F3-3623-E8AD-F8429BFD3B95}"/>
              </a:ext>
            </a:extLst>
          </p:cNvPr>
          <p:cNvSpPr txBox="1">
            <a:spLocks/>
          </p:cNvSpPr>
          <p:nvPr/>
        </p:nvSpPr>
        <p:spPr>
          <a:xfrm>
            <a:off x="430694" y="3666941"/>
            <a:ext cx="6377609" cy="69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8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TE-MSC Seminar</a:t>
            </a:r>
          </a:p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2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27</a:t>
            </a:r>
            <a:r>
              <a:rPr lang="en-US" sz="1200" baseline="300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</a:t>
            </a:r>
            <a:r>
              <a:rPr lang="en-US" sz="12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June 2024</a:t>
            </a:r>
          </a:p>
        </p:txBody>
      </p:sp>
    </p:spTree>
    <p:extLst>
      <p:ext uri="{BB962C8B-B14F-4D97-AF65-F5344CB8AC3E}">
        <p14:creationId xmlns:p14="http://schemas.microsoft.com/office/powerpoint/2010/main" val="1184216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64520B6A-4B26-A6D8-42E1-35BAA25EC792}"/>
              </a:ext>
            </a:extLst>
          </p:cNvPr>
          <p:cNvSpPr txBox="1"/>
          <p:nvPr/>
        </p:nvSpPr>
        <p:spPr>
          <a:xfrm>
            <a:off x="182253" y="1572844"/>
            <a:ext cx="543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Sirius phase 2 - new hard X-ray beamlines -&gt; Need for high energy photons</a:t>
            </a:r>
            <a:endParaRPr lang="en-US">
              <a:solidFill>
                <a:prstClr val="black"/>
              </a:solidFill>
              <a:ea typeface="Verdana" panose="020B0604030504040204" pitchFamily="34" charset="0"/>
              <a:cs typeface="Calibri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defTabSz="822320" fontAlgn="base"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SWLS - Motivation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35D4BCC-5C85-FA0A-1B95-085D46E345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201021"/>
              </p:ext>
            </p:extLst>
          </p:nvPr>
        </p:nvGraphicFramePr>
        <p:xfrm>
          <a:off x="505766" y="3297143"/>
          <a:ext cx="512330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486">
                  <a:extLst>
                    <a:ext uri="{9D8B030D-6E8A-4147-A177-3AD203B41FA5}">
                      <a16:colId xmlns:a16="http://schemas.microsoft.com/office/drawing/2014/main" val="2864468905"/>
                    </a:ext>
                  </a:extLst>
                </a:gridCol>
                <a:gridCol w="1751974">
                  <a:extLst>
                    <a:ext uri="{9D8B030D-6E8A-4147-A177-3AD203B41FA5}">
                      <a16:colId xmlns:a16="http://schemas.microsoft.com/office/drawing/2014/main" val="454246505"/>
                    </a:ext>
                  </a:extLst>
                </a:gridCol>
                <a:gridCol w="1915841">
                  <a:extLst>
                    <a:ext uri="{9D8B030D-6E8A-4147-A177-3AD203B41FA5}">
                      <a16:colId xmlns:a16="http://schemas.microsoft.com/office/drawing/2014/main" val="41858668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Beamline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Exp. Technique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Energy Range [keV]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698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600"/>
                        <a:t>SUSSUARANA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X-ray Diffraction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30 - 200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703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600"/>
                        <a:t>MANATI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X-ray Tomography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80 - 150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564982"/>
                  </a:ext>
                </a:extLst>
              </a:tr>
            </a:tbl>
          </a:graphicData>
        </a:graphic>
      </p:graphicFrame>
      <p:sp>
        <p:nvSpPr>
          <p:cNvPr id="34" name="CaixaDeTexto 33">
            <a:extLst>
              <a:ext uri="{FF2B5EF4-FFF2-40B4-BE49-F238E27FC236}">
                <a16:creationId xmlns:a16="http://schemas.microsoft.com/office/drawing/2014/main" id="{A375E05C-7259-17C3-60D6-13B0941AE0F5}"/>
              </a:ext>
            </a:extLst>
          </p:cNvPr>
          <p:cNvSpPr txBox="1"/>
          <p:nvPr/>
        </p:nvSpPr>
        <p:spPr>
          <a:xfrm>
            <a:off x="505766" y="2809159"/>
            <a:ext cx="2891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/>
              <a:t>Two beamline candidates</a:t>
            </a:r>
            <a:endParaRPr lang="en-US" sz="20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305BE6-2DCF-69B7-33E7-CAB866099FA3}"/>
              </a:ext>
            </a:extLst>
          </p:cNvPr>
          <p:cNvSpPr txBox="1"/>
          <p:nvPr/>
        </p:nvSpPr>
        <p:spPr>
          <a:xfrm>
            <a:off x="6443663" y="1572844"/>
            <a:ext cx="56205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9713" indent="-239713" algn="just" defTabSz="45685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Current non-superconducting magnets of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3.2 T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do not produce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reasonable photon flux above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100 keV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</a:t>
            </a:r>
            <a:endParaRPr lang="en-US" b="1">
              <a:solidFill>
                <a:prstClr val="black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497392-9685-6AC4-86FC-D5D4C7D2137D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0A2DB4-3FDC-721C-C546-D50987DE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10</a:t>
            </a:fld>
            <a:endParaRPr lang="en-BR"/>
          </a:p>
        </p:txBody>
      </p: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8FAC5923-032F-8C78-9EA5-F48A6CEA2580}"/>
              </a:ext>
            </a:extLst>
          </p:cNvPr>
          <p:cNvGrpSpPr/>
          <p:nvPr/>
        </p:nvGrpSpPr>
        <p:grpSpPr>
          <a:xfrm>
            <a:off x="6550681" y="2375487"/>
            <a:ext cx="5449750" cy="3659553"/>
            <a:chOff x="6550681" y="2375487"/>
            <a:chExt cx="5449750" cy="3659553"/>
          </a:xfrm>
        </p:grpSpPr>
        <p:pic>
          <p:nvPicPr>
            <p:cNvPr id="7" name="Imagem 6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6EC48AEE-7D85-95BA-1D98-B7E0D5183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0681" y="2375487"/>
              <a:ext cx="5449750" cy="3659553"/>
            </a:xfrm>
            <a:prstGeom prst="rect">
              <a:avLst/>
            </a:prstGeom>
          </p:spPr>
        </p:pic>
        <p:cxnSp>
          <p:nvCxnSpPr>
            <p:cNvPr id="10" name="Conector de Seta Reta 9">
              <a:extLst>
                <a:ext uri="{FF2B5EF4-FFF2-40B4-BE49-F238E27FC236}">
                  <a16:creationId xmlns:a16="http://schemas.microsoft.com/office/drawing/2014/main" id="{F7BDE569-E0C6-6C80-78D3-F5241BEAF366}"/>
                </a:ext>
              </a:extLst>
            </p:cNvPr>
            <p:cNvCxnSpPr/>
            <p:nvPr/>
          </p:nvCxnSpPr>
          <p:spPr>
            <a:xfrm flipV="1">
              <a:off x="9070527" y="2898834"/>
              <a:ext cx="0" cy="544749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de Seta Reta 10">
              <a:extLst>
                <a:ext uri="{FF2B5EF4-FFF2-40B4-BE49-F238E27FC236}">
                  <a16:creationId xmlns:a16="http://schemas.microsoft.com/office/drawing/2014/main" id="{A028242B-1B68-B7A7-A1B4-8B8AF01394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5268" y="3430613"/>
              <a:ext cx="0" cy="1180298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>
              <a:extLst>
                <a:ext uri="{FF2B5EF4-FFF2-40B4-BE49-F238E27FC236}">
                  <a16:creationId xmlns:a16="http://schemas.microsoft.com/office/drawing/2014/main" id="{AD5E91AE-419A-3C44-3A75-2552B28807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97898" y="3174445"/>
              <a:ext cx="0" cy="852806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CED454A3-BFB1-8D12-60D0-BD805F00FE9B}"/>
                </a:ext>
              </a:extLst>
            </p:cNvPr>
            <p:cNvSpPr txBox="1"/>
            <p:nvPr/>
          </p:nvSpPr>
          <p:spPr>
            <a:xfrm>
              <a:off x="9070527" y="2986542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11x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44823052-09DF-CE83-1815-CD841357D8B7}"/>
                </a:ext>
              </a:extLst>
            </p:cNvPr>
            <p:cNvSpPr txBox="1"/>
            <p:nvPr/>
          </p:nvSpPr>
          <p:spPr>
            <a:xfrm>
              <a:off x="9991886" y="3416182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49x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9FD18ABC-2EA4-DBDF-8F1A-1473CF2BE693}"/>
                </a:ext>
              </a:extLst>
            </p:cNvPr>
            <p:cNvSpPr txBox="1"/>
            <p:nvPr/>
          </p:nvSpPr>
          <p:spPr>
            <a:xfrm>
              <a:off x="10919513" y="3842585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204x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5898451A-7B62-0341-E939-C7654837DA41}"/>
                </a:ext>
              </a:extLst>
            </p:cNvPr>
            <p:cNvSpPr txBox="1"/>
            <p:nvPr/>
          </p:nvSpPr>
          <p:spPr>
            <a:xfrm>
              <a:off x="7247104" y="5276999"/>
              <a:ext cx="1755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rgbClr val="222384"/>
                  </a:solidFill>
                </a:rPr>
                <a:t>Aperture: 1x1 mrad²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6653E47-1CDE-07EE-7DDF-0E55BFA20395}"/>
              </a:ext>
            </a:extLst>
          </p:cNvPr>
          <p:cNvSpPr txBox="1"/>
          <p:nvPr/>
        </p:nvSpPr>
        <p:spPr>
          <a:xfrm>
            <a:off x="641993" y="4820824"/>
            <a:ext cx="4518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(current beamlines focus on photon energies below 70 keV)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35593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97E4174E-4D8F-471B-A415-245EDE0A4B3D}"/>
              </a:ext>
            </a:extLst>
          </p:cNvPr>
          <p:cNvGrpSpPr>
            <a:grpSpLocks noChangeAspect="1"/>
          </p:cNvGrpSpPr>
          <p:nvPr/>
        </p:nvGrpSpPr>
        <p:grpSpPr>
          <a:xfrm>
            <a:off x="590512" y="3734715"/>
            <a:ext cx="4312976" cy="2176707"/>
            <a:chOff x="5371066" y="1228347"/>
            <a:chExt cx="5332740" cy="2691366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45EDE628-8FA1-4A61-8366-AD64BB5ED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1066" y="1294454"/>
              <a:ext cx="2621672" cy="2625259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58CA9443-C67C-47C1-A985-F7EA377C9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37675" y="1232170"/>
              <a:ext cx="2266131" cy="1322381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4998B7F4-5C9B-4BC9-9149-5E9B51A6226D}"/>
                </a:ext>
              </a:extLst>
            </p:cNvPr>
            <p:cNvSpPr/>
            <p:nvPr/>
          </p:nvSpPr>
          <p:spPr>
            <a:xfrm rot="21309790">
              <a:off x="6090616" y="2410517"/>
              <a:ext cx="1461626" cy="524874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id="{31F78754-2D30-4452-8E1D-6EA52783D3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749" y="1228347"/>
              <a:ext cx="911285" cy="112148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>
              <a:extLst>
                <a:ext uri="{FF2B5EF4-FFF2-40B4-BE49-F238E27FC236}">
                  <a16:creationId xmlns:a16="http://schemas.microsoft.com/office/drawing/2014/main" id="{37ABB5A4-67D7-4971-8E94-A9C91A29050F}"/>
                </a:ext>
              </a:extLst>
            </p:cNvPr>
            <p:cNvCxnSpPr>
              <a:cxnSpLocks/>
            </p:cNvCxnSpPr>
            <p:nvPr/>
          </p:nvCxnSpPr>
          <p:spPr>
            <a:xfrm>
              <a:off x="7571768" y="2862361"/>
              <a:ext cx="864267" cy="29819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B047E0-FBBC-E000-B7BA-4DD52816E0C3}"/>
              </a:ext>
            </a:extLst>
          </p:cNvPr>
          <p:cNvSpPr txBox="1"/>
          <p:nvPr/>
        </p:nvSpPr>
        <p:spPr>
          <a:xfrm>
            <a:off x="162424" y="1052219"/>
            <a:ext cx="115577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Build a superconducting magnet,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cryogen-free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, with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magnetic field higher than 6 T and compatible with one of the Sirius low-beta straight sections</a:t>
            </a: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The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 magnet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must not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impact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the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Sirius emittance and beam dynamics</a:t>
            </a: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Use </a:t>
            </a:r>
            <a:r>
              <a:rPr lang="en-US" b="1" err="1">
                <a:solidFill>
                  <a:prstClr val="black"/>
                </a:solidFill>
                <a:ea typeface="Verdana" panose="020B0604030504040204" pitchFamily="34" charset="0"/>
              </a:rPr>
              <a:t>NbTi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 wires</a:t>
            </a:r>
            <a:endParaRPr lang="en-US" b="1" u="sng">
              <a:solidFill>
                <a:prstClr val="black"/>
              </a:solidFill>
              <a:ea typeface="Verdana" panose="020B0604030504040204" pitchFamily="34" charset="0"/>
            </a:endParaRP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Reuse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components from a deactivated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4 T Superconducting Wiggler</a:t>
            </a:r>
            <a:endParaRPr lang="en-US">
              <a:solidFill>
                <a:prstClr val="black"/>
              </a:solidFill>
              <a:ea typeface="Verdana" panose="020B0604030504040204" pitchFamily="34" charset="0"/>
            </a:endParaRP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A06FD82E-6B4D-4AC1-BDCA-40A4EA6DCE99}"/>
              </a:ext>
            </a:extLst>
          </p:cNvPr>
          <p:cNvSpPr txBox="1"/>
          <p:nvPr/>
        </p:nvSpPr>
        <p:spPr>
          <a:xfrm>
            <a:off x="1807882" y="3193489"/>
            <a:ext cx="124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en-US" sz="2400" b="1">
                <a:solidFill>
                  <a:prstClr val="black"/>
                </a:solidFill>
              </a:rPr>
              <a:t>4 T SCW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4EEEA32-7A7A-4A6A-9F84-B3ABADE9680D}"/>
              </a:ext>
            </a:extLst>
          </p:cNvPr>
          <p:cNvSpPr txBox="1"/>
          <p:nvPr/>
        </p:nvSpPr>
        <p:spPr>
          <a:xfrm>
            <a:off x="3200094" y="4822601"/>
            <a:ext cx="15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R"/>
            </a:defPPr>
            <a:lvl1pPr algn="ctr" defTabSz="456854">
              <a:defRPr sz="1619" b="1">
                <a:solidFill>
                  <a:srgbClr val="4472C5"/>
                </a:solidFill>
              </a:defRPr>
            </a:lvl1pPr>
          </a:lstStyle>
          <a:p>
            <a:r>
              <a:rPr lang="pt-BR" sz="1200"/>
              <a:t>Cold mass</a:t>
            </a:r>
          </a:p>
          <a:p>
            <a:r>
              <a:rPr lang="pt-BR" sz="1200"/>
              <a:t>(In LHe bath)</a:t>
            </a:r>
            <a:endParaRPr lang="en-US" sz="120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B7B110D-0E33-BB14-49F9-5906140EB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8506" y="5638727"/>
            <a:ext cx="1370110" cy="698146"/>
          </a:xfrm>
          <a:prstGeom prst="rect">
            <a:avLst/>
          </a:prstGeom>
        </p:spPr>
      </p:pic>
      <p:sp>
        <p:nvSpPr>
          <p:cNvPr id="15" name="CaixaDeTexto 12">
            <a:extLst>
              <a:ext uri="{FF2B5EF4-FFF2-40B4-BE49-F238E27FC236}">
                <a16:creationId xmlns:a16="http://schemas.microsoft.com/office/drawing/2014/main" id="{077A530D-0917-DC37-26FC-4CA59F5D11FE}"/>
              </a:ext>
            </a:extLst>
          </p:cNvPr>
          <p:cNvSpPr txBox="1"/>
          <p:nvPr/>
        </p:nvSpPr>
        <p:spPr>
          <a:xfrm>
            <a:off x="3200094" y="6347882"/>
            <a:ext cx="16881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i="1">
                <a:solidFill>
                  <a:srgbClr val="C00000"/>
                </a:solidFill>
              </a:rPr>
              <a:t>Schematic of a Wiggler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SWLS – Design Premises</a:t>
            </a:r>
          </a:p>
        </p:txBody>
      </p:sp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1B754793-C94C-C792-A9E7-37E50BC2703D}"/>
              </a:ext>
            </a:extLst>
          </p:cNvPr>
          <p:cNvSpPr/>
          <p:nvPr/>
        </p:nvSpPr>
        <p:spPr>
          <a:xfrm>
            <a:off x="5519925" y="4407251"/>
            <a:ext cx="1051468" cy="892076"/>
          </a:xfrm>
          <a:prstGeom prst="strip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 7">
            <a:extLst>
              <a:ext uri="{FF2B5EF4-FFF2-40B4-BE49-F238E27FC236}">
                <a16:creationId xmlns:a16="http://schemas.microsoft.com/office/drawing/2014/main" id="{C11F075A-793A-5514-E3E9-96A9439475C4}"/>
              </a:ext>
            </a:extLst>
          </p:cNvPr>
          <p:cNvSpPr/>
          <p:nvPr/>
        </p:nvSpPr>
        <p:spPr>
          <a:xfrm>
            <a:off x="3069376" y="3720873"/>
            <a:ext cx="1832785" cy="156339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54"/>
            <a:endParaRPr lang="en-US" sz="161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54" name="Agrupar 53">
            <a:extLst>
              <a:ext uri="{FF2B5EF4-FFF2-40B4-BE49-F238E27FC236}">
                <a16:creationId xmlns:a16="http://schemas.microsoft.com/office/drawing/2014/main" id="{07B2D1B8-2798-D533-2824-7C48C099820E}"/>
              </a:ext>
            </a:extLst>
          </p:cNvPr>
          <p:cNvGrpSpPr/>
          <p:nvPr/>
        </p:nvGrpSpPr>
        <p:grpSpPr>
          <a:xfrm>
            <a:off x="6619466" y="2745032"/>
            <a:ext cx="5406194" cy="3733655"/>
            <a:chOff x="6716304" y="3024298"/>
            <a:chExt cx="5406194" cy="3733655"/>
          </a:xfrm>
        </p:grpSpPr>
        <p:pic>
          <p:nvPicPr>
            <p:cNvPr id="39" name="Picture 1713659327" descr="Brinquedo de lego&#10;&#10;Descrição gerada automaticamente com confiança média">
              <a:extLst>
                <a:ext uri="{FF2B5EF4-FFF2-40B4-BE49-F238E27FC236}">
                  <a16:creationId xmlns:a16="http://schemas.microsoft.com/office/drawing/2014/main" id="{B1C870E8-2AF4-C03F-9CBE-42687C529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878"/>
            <a:stretch/>
          </p:blipFill>
          <p:spPr bwMode="auto">
            <a:xfrm>
              <a:off x="6716304" y="4009684"/>
              <a:ext cx="2960980" cy="274826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0" name="Imagem 39">
              <a:extLst>
                <a:ext uri="{FF2B5EF4-FFF2-40B4-BE49-F238E27FC236}">
                  <a16:creationId xmlns:a16="http://schemas.microsoft.com/office/drawing/2014/main" id="{D34A543F-A23D-9D62-77E5-EADDC9CF1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19"/>
            <a:stretch/>
          </p:blipFill>
          <p:spPr>
            <a:xfrm>
              <a:off x="9549146" y="3479620"/>
              <a:ext cx="2510039" cy="1809186"/>
            </a:xfrm>
            <a:prstGeom prst="rect">
              <a:avLst/>
            </a:prstGeom>
          </p:spPr>
        </p:pic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33AD0124-552A-2343-FDF9-4AA7C992DE72}"/>
                </a:ext>
              </a:extLst>
            </p:cNvPr>
            <p:cNvSpPr/>
            <p:nvPr/>
          </p:nvSpPr>
          <p:spPr>
            <a:xfrm rot="21309790">
              <a:off x="8315271" y="5192029"/>
              <a:ext cx="497753" cy="46591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2" name="Conector reto 41">
              <a:extLst>
                <a:ext uri="{FF2B5EF4-FFF2-40B4-BE49-F238E27FC236}">
                  <a16:creationId xmlns:a16="http://schemas.microsoft.com/office/drawing/2014/main" id="{0E84DD64-72DB-5553-40C5-30A5774D66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0706" y="5283375"/>
              <a:ext cx="3245287" cy="3572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to 42">
              <a:extLst>
                <a:ext uri="{FF2B5EF4-FFF2-40B4-BE49-F238E27FC236}">
                  <a16:creationId xmlns:a16="http://schemas.microsoft.com/office/drawing/2014/main" id="{74F21BAD-7E27-74F9-9580-72A571ACDE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6514" y="3548869"/>
              <a:ext cx="1252632" cy="164692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9256E97A-441E-3075-D3C2-8EC5E3589DB4}"/>
                </a:ext>
              </a:extLst>
            </p:cNvPr>
            <p:cNvSpPr/>
            <p:nvPr/>
          </p:nvSpPr>
          <p:spPr>
            <a:xfrm>
              <a:off x="9550475" y="3554300"/>
              <a:ext cx="2525518" cy="1729075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BDA9E939-FAA0-CC27-FE5F-9687E3DA5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4148" y="5654179"/>
              <a:ext cx="901666" cy="60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CaixaDeTexto 12">
              <a:extLst>
                <a:ext uri="{FF2B5EF4-FFF2-40B4-BE49-F238E27FC236}">
                  <a16:creationId xmlns:a16="http://schemas.microsoft.com/office/drawing/2014/main" id="{6BBB9189-3B73-60B3-DEE2-4594FB9D1AC4}"/>
                </a:ext>
              </a:extLst>
            </p:cNvPr>
            <p:cNvSpPr txBox="1"/>
            <p:nvPr/>
          </p:nvSpPr>
          <p:spPr>
            <a:xfrm>
              <a:off x="9715660" y="5552953"/>
              <a:ext cx="102108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100" i="1">
                  <a:solidFill>
                    <a:srgbClr val="C00000"/>
                  </a:solidFill>
                </a:rPr>
                <a:t>Conceito</a:t>
              </a:r>
              <a:r>
                <a:rPr lang="en-US" sz="1100" i="1">
                  <a:solidFill>
                    <a:srgbClr val="C00000"/>
                  </a:solidFill>
                </a:rPr>
                <a:t> de WLS</a:t>
              </a:r>
            </a:p>
          </p:txBody>
        </p:sp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id="{A3C68EE2-C52E-9469-C4D4-43D83E15972E}"/>
                </a:ext>
              </a:extLst>
            </p:cNvPr>
            <p:cNvSpPr txBox="1"/>
            <p:nvPr/>
          </p:nvSpPr>
          <p:spPr>
            <a:xfrm>
              <a:off x="10587207" y="3024298"/>
              <a:ext cx="15352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pt-BR" sz="1400" b="1">
                  <a:solidFill>
                    <a:srgbClr val="4472C5"/>
                  </a:solidFill>
                </a:rPr>
                <a:t>Nova estrutura eletromagnética</a:t>
              </a:r>
            </a:p>
          </p:txBody>
        </p:sp>
      </p:grp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9856572-855D-F766-95AA-E29B088C7EDB}"/>
              </a:ext>
            </a:extLst>
          </p:cNvPr>
          <p:cNvSpPr txBox="1"/>
          <p:nvPr/>
        </p:nvSpPr>
        <p:spPr>
          <a:xfrm>
            <a:off x="10467523" y="2016751"/>
            <a:ext cx="13287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pt-BR" sz="1100">
                <a:solidFill>
                  <a:prstClr val="black"/>
                </a:solidFill>
              </a:rPr>
              <a:t>SWLS NbTi wire </a:t>
            </a:r>
          </a:p>
          <a:p>
            <a:pPr defTabSz="456854"/>
            <a:r>
              <a:rPr lang="pt-BR" sz="1100">
                <a:solidFill>
                  <a:prstClr val="black"/>
                </a:solidFill>
              </a:rPr>
              <a:t>Ø = 0.90 mm</a:t>
            </a:r>
          </a:p>
          <a:p>
            <a:pPr defTabSz="456854"/>
            <a:r>
              <a:rPr lang="pt-BR" sz="1100">
                <a:solidFill>
                  <a:prstClr val="black"/>
                </a:solidFill>
              </a:rPr>
              <a:t>Cu/NbTi = 0.97</a:t>
            </a:r>
            <a:endParaRPr lang="en-US" sz="1100">
              <a:solidFill>
                <a:prstClr val="black"/>
              </a:solidFill>
            </a:endParaRPr>
          </a:p>
        </p:txBody>
      </p:sp>
      <p:pic>
        <p:nvPicPr>
          <p:cNvPr id="25" name="Imagem 24" descr="Imagem digital fictícia de planeta com fundo preto&#10;&#10;Descrição gerada automaticamente com confiança média">
            <a:extLst>
              <a:ext uri="{FF2B5EF4-FFF2-40B4-BE49-F238E27FC236}">
                <a16:creationId xmlns:a16="http://schemas.microsoft.com/office/drawing/2014/main" id="{BC4D24BB-4CE6-AFCB-DBB1-9DA150E9969F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895" y="1965171"/>
            <a:ext cx="1328796" cy="9965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11</a:t>
            </a:fld>
            <a:endParaRPr lang="en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9B99B16-8ACC-3CA3-F142-552CCA372946}"/>
              </a:ext>
            </a:extLst>
          </p:cNvPr>
          <p:cNvSpPr txBox="1"/>
          <p:nvPr/>
        </p:nvSpPr>
        <p:spPr>
          <a:xfrm>
            <a:off x="517949" y="6014715"/>
            <a:ext cx="26821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err="1"/>
              <a:t>Bought</a:t>
            </a:r>
            <a:r>
              <a:rPr lang="pt-BR" sz="1000"/>
              <a:t> </a:t>
            </a:r>
            <a:r>
              <a:rPr lang="pt-BR" sz="1000" err="1"/>
              <a:t>from</a:t>
            </a:r>
            <a:r>
              <a:rPr lang="pt-BR" sz="1000"/>
              <a:t> </a:t>
            </a:r>
            <a:r>
              <a:rPr lang="pt-BR" sz="1000" err="1"/>
              <a:t>Budker</a:t>
            </a:r>
            <a:r>
              <a:rPr lang="pt-BR" sz="1000"/>
              <a:t> </a:t>
            </a:r>
            <a:r>
              <a:rPr lang="pt-BR" sz="1000" err="1"/>
              <a:t>Institute</a:t>
            </a:r>
            <a:r>
              <a:rPr lang="pt-BR" sz="1000"/>
              <a:t> </a:t>
            </a:r>
            <a:r>
              <a:rPr lang="pt-BR" sz="1000" err="1"/>
              <a:t>of</a:t>
            </a:r>
            <a:r>
              <a:rPr lang="pt-BR" sz="1000"/>
              <a:t> Nuclear </a:t>
            </a:r>
            <a:r>
              <a:rPr lang="pt-BR" sz="1000" err="1"/>
              <a:t>Physics</a:t>
            </a:r>
            <a:endParaRPr lang="en-US" sz="1000"/>
          </a:p>
        </p:txBody>
      </p:sp>
      <p:sp>
        <p:nvSpPr>
          <p:cNvPr id="19" name="CaixaDeTexto 30">
            <a:extLst>
              <a:ext uri="{FF2B5EF4-FFF2-40B4-BE49-F238E27FC236}">
                <a16:creationId xmlns:a16="http://schemas.microsoft.com/office/drawing/2014/main" id="{BF9283F9-3C37-5327-CBC1-BA74B1CF34F2}"/>
              </a:ext>
            </a:extLst>
          </p:cNvPr>
          <p:cNvSpPr txBox="1"/>
          <p:nvPr/>
        </p:nvSpPr>
        <p:spPr>
          <a:xfrm>
            <a:off x="7220061" y="3200354"/>
            <a:ext cx="124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en-US" sz="2400" b="1">
                <a:solidFill>
                  <a:prstClr val="black"/>
                </a:solidFill>
              </a:rPr>
              <a:t>SWLS</a:t>
            </a:r>
          </a:p>
        </p:txBody>
      </p:sp>
    </p:spTree>
    <p:extLst>
      <p:ext uri="{BB962C8B-B14F-4D97-AF65-F5344CB8AC3E}">
        <p14:creationId xmlns:p14="http://schemas.microsoft.com/office/powerpoint/2010/main" val="88507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7" grpId="0"/>
      <p:bldP spid="15" grpId="0"/>
      <p:bldP spid="2" grpId="0" animBg="1"/>
      <p:bldP spid="29" grpId="0" animBg="1"/>
      <p:bldP spid="21" grpId="0"/>
      <p:bldP spid="16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79D7B-4743-0DAD-06C1-84B5C2BA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5129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BECDD9C7-B72E-42E0-D554-502B96904BB4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Electromagnetic Design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6832C235-5C8A-D5F1-52FF-816A2BEF27B7}"/>
              </a:ext>
            </a:extLst>
          </p:cNvPr>
          <p:cNvSpPr txBox="1"/>
          <p:nvPr/>
        </p:nvSpPr>
        <p:spPr>
          <a:xfrm>
            <a:off x="7494863" y="3356908"/>
            <a:ext cx="2696152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Proposed electromagnetic model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E9EC4075-0AE0-1214-BCCE-53AD9B62E1B4}"/>
              </a:ext>
            </a:extLst>
          </p:cNvPr>
          <p:cNvGrpSpPr>
            <a:grpSpLocks noChangeAspect="1"/>
          </p:cNvGrpSpPr>
          <p:nvPr/>
        </p:nvGrpSpPr>
        <p:grpSpPr>
          <a:xfrm>
            <a:off x="6763959" y="3618000"/>
            <a:ext cx="5474422" cy="3240000"/>
            <a:chOff x="2415644" y="2376786"/>
            <a:chExt cx="4380139" cy="2592357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A3311F93-0F55-D2FA-6ED1-5580A5B21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5644" y="2376786"/>
              <a:ext cx="4380139" cy="25923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A6B5C6AE-44B8-4FFD-6D59-0BD4AE5F8703}"/>
                </a:ext>
              </a:extLst>
            </p:cNvPr>
            <p:cNvSpPr txBox="1"/>
            <p:nvPr/>
          </p:nvSpPr>
          <p:spPr>
            <a:xfrm>
              <a:off x="5410977" y="2739081"/>
              <a:ext cx="1353672" cy="337311"/>
            </a:xfrm>
            <a:prstGeom prst="rect">
              <a:avLst/>
            </a:prstGeom>
            <a:noFill/>
          </p:spPr>
          <p:txBody>
            <a:bodyPr wrap="square" lIns="82223" tIns="41112" rIns="82223" bIns="41112" rtlCol="0" anchor="t">
              <a:spAutoFit/>
            </a:bodyPr>
            <a:lstStyle/>
            <a:p>
              <a:pPr defTabSz="456854"/>
              <a:r>
                <a:rPr lang="pt-BR" sz="1100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Ho pole (12 mm) ferromagnectic below 20 K</a:t>
              </a:r>
              <a:endParaRPr lang="pt-BR">
                <a:solidFill>
                  <a:srgbClr val="1B7589"/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7C47A3-5543-48DE-1EFD-32C78C011177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ela 58">
            <a:extLst>
              <a:ext uri="{FF2B5EF4-FFF2-40B4-BE49-F238E27FC236}">
                <a16:creationId xmlns:a16="http://schemas.microsoft.com/office/drawing/2014/main" id="{6CC56C5F-1D58-46EB-6FFE-C70F8D2290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972808"/>
              </p:ext>
            </p:extLst>
          </p:nvPr>
        </p:nvGraphicFramePr>
        <p:xfrm>
          <a:off x="7330599" y="1324122"/>
          <a:ext cx="3323693" cy="1803984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68917">
                  <a:extLst>
                    <a:ext uri="{9D8B030D-6E8A-4147-A177-3AD203B41FA5}">
                      <a16:colId xmlns:a16="http://schemas.microsoft.com/office/drawing/2014/main" val="1664532690"/>
                    </a:ext>
                  </a:extLst>
                </a:gridCol>
                <a:gridCol w="1154776">
                  <a:extLst>
                    <a:ext uri="{9D8B030D-6E8A-4147-A177-3AD203B41FA5}">
                      <a16:colId xmlns:a16="http://schemas.microsoft.com/office/drawing/2014/main" val="4145143242"/>
                    </a:ext>
                  </a:extLst>
                </a:gridCol>
              </a:tblGrid>
              <a:tr h="246679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miter lim="800000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Targets</a:t>
                      </a:r>
                    </a:p>
                  </a:txBody>
                  <a:tcPr marL="82223" marR="82223" marT="41112" marB="41112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12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/>
                        <a:t>Current </a:t>
                      </a:r>
                      <a:endParaRPr lang="en-US" sz="1400" b="0"/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>
                          <a:solidFill>
                            <a:schemeClr val="tx1"/>
                          </a:solidFill>
                        </a:rPr>
                        <a:t>&lt; 300 A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63968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pt-BR" sz="1400" b="0"/>
                        <a:t>Peak field</a:t>
                      </a:r>
                      <a:endParaRPr lang="en-US" sz="1400" b="0"/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>
                          <a:solidFill>
                            <a:schemeClr val="tx1"/>
                          </a:solidFill>
                        </a:rPr>
                        <a:t>&gt; 6 T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464037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pt-BR" sz="1400" b="0"/>
                        <a:t>FWHM of central peak</a:t>
                      </a:r>
                      <a:endParaRPr lang="en-US" sz="1400" b="0"/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>
                          <a:solidFill>
                            <a:schemeClr val="tx1"/>
                          </a:solidFill>
                        </a:rPr>
                        <a:t>&lt; 30 mm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97151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1st </a:t>
                      </a:r>
                      <a:r>
                        <a:rPr lang="en-US" sz="14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 field integral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 200 G.cm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79955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pt-BR" sz="1400" b="0"/>
                        <a:t>Margin @ 5.0 K</a:t>
                      </a:r>
                      <a:endParaRPr lang="en-US" sz="1400" b="0"/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/>
                          </a:solidFill>
                        </a:rPr>
                        <a:t>&gt; 20%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4635"/>
                  </a:ext>
                </a:extLst>
              </a:tr>
            </a:tbl>
          </a:graphicData>
        </a:graphic>
      </p:graphicFrame>
      <p:sp>
        <p:nvSpPr>
          <p:cNvPr id="27" name="CaixaDeTexto 26">
            <a:extLst>
              <a:ext uri="{FF2B5EF4-FFF2-40B4-BE49-F238E27FC236}">
                <a16:creationId xmlns:a16="http://schemas.microsoft.com/office/drawing/2014/main" id="{4B3F162B-31C2-32EC-1E94-6CB247B67118}"/>
              </a:ext>
            </a:extLst>
          </p:cNvPr>
          <p:cNvSpPr txBox="1"/>
          <p:nvPr/>
        </p:nvSpPr>
        <p:spPr>
          <a:xfrm>
            <a:off x="517403" y="4770759"/>
            <a:ext cx="5193675" cy="821691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0" lvl="1" defTabSz="456854">
              <a:spcAft>
                <a:spcPts val="600"/>
              </a:spcAft>
            </a:pPr>
            <a:r>
              <a:rPr lang="en-US" sz="2400" dirty="0">
                <a:latin typeface="Calibri"/>
                <a:ea typeface="MS PGothic"/>
                <a:cs typeface="Calibri"/>
              </a:rPr>
              <a:t>A very narrow central peak field </a:t>
            </a:r>
            <a:r>
              <a:rPr lang="en-US" sz="2400">
                <a:latin typeface="Calibri"/>
                <a:ea typeface="MS PGothic"/>
                <a:cs typeface="Calibri"/>
              </a:rPr>
              <a:t>not to </a:t>
            </a:r>
            <a:r>
              <a:rPr lang="en-US" sz="2400" b="1">
                <a:latin typeface="Calibri"/>
                <a:ea typeface="MS PGothic"/>
                <a:cs typeface="Calibri"/>
              </a:rPr>
              <a:t>impact the beam emittance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46883622-DE89-8213-D7FB-49A4D53A6935}"/>
              </a:ext>
            </a:extLst>
          </p:cNvPr>
          <p:cNvSpPr txBox="1"/>
          <p:nvPr/>
        </p:nvSpPr>
        <p:spPr>
          <a:xfrm>
            <a:off x="8261686" y="969976"/>
            <a:ext cx="1453989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pt-BR"/>
              <a:t>Basic Parameters</a:t>
            </a:r>
            <a:endParaRPr lang="en-US"/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BA2BC04C-1005-C80E-4882-BADC1A87A30D}"/>
              </a:ext>
            </a:extLst>
          </p:cNvPr>
          <p:cNvSpPr txBox="1"/>
          <p:nvPr/>
        </p:nvSpPr>
        <p:spPr>
          <a:xfrm>
            <a:off x="873994" y="1161959"/>
            <a:ext cx="4396653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pt-BR"/>
              <a:t>Target magnetic field profile (Accelerators Physics group)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2B61DB-8C01-84EF-41C1-EBD757161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13</a:t>
            </a:fld>
            <a:endParaRPr lang="en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33917263-01F6-D1E3-D786-0E1EC1A4A416}"/>
              </a:ext>
            </a:extLst>
          </p:cNvPr>
          <p:cNvGrpSpPr/>
          <p:nvPr/>
        </p:nvGrpSpPr>
        <p:grpSpPr>
          <a:xfrm>
            <a:off x="517403" y="1623807"/>
            <a:ext cx="4824950" cy="2673967"/>
            <a:chOff x="420328" y="3664685"/>
            <a:chExt cx="4824950" cy="2673967"/>
          </a:xfrm>
        </p:grpSpPr>
        <p:pic>
          <p:nvPicPr>
            <p:cNvPr id="7" name="Imagem 6" descr="Diagrama&#10;&#10;Descrição gerada automaticamente com confiança média">
              <a:extLst>
                <a:ext uri="{FF2B5EF4-FFF2-40B4-BE49-F238E27FC236}">
                  <a16:creationId xmlns:a16="http://schemas.microsoft.com/office/drawing/2014/main" id="{C4821E51-719D-D52F-4761-6E1156FF1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0328" y="3664685"/>
              <a:ext cx="4824950" cy="2673967"/>
            </a:xfrm>
            <a:prstGeom prst="rect">
              <a:avLst/>
            </a:prstGeom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8C0000C8-CA4E-E066-35F0-40C7D8E97565}"/>
                </a:ext>
              </a:extLst>
            </p:cNvPr>
            <p:cNvSpPr txBox="1"/>
            <p:nvPr/>
          </p:nvSpPr>
          <p:spPr>
            <a:xfrm>
              <a:off x="1612836" y="4668566"/>
              <a:ext cx="1297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0000FF"/>
                  </a:solidFill>
                </a:rPr>
                <a:t>FWHM &lt; 30 mm</a:t>
              </a:r>
            </a:p>
          </p:txBody>
        </p:sp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28485609-BCB7-39FE-9681-C36E61A55FDC}"/>
                </a:ext>
              </a:extLst>
            </p:cNvPr>
            <p:cNvCxnSpPr/>
            <p:nvPr/>
          </p:nvCxnSpPr>
          <p:spPr>
            <a:xfrm>
              <a:off x="2813246" y="4811055"/>
              <a:ext cx="3240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arrow" w="med" len="sm"/>
              <a:tailEnd type="arrow" w="med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6AF1757D-0D14-E932-2093-6231D6133E34}"/>
                </a:ext>
              </a:extLst>
            </p:cNvPr>
            <p:cNvSpPr txBox="1"/>
            <p:nvPr/>
          </p:nvSpPr>
          <p:spPr>
            <a:xfrm>
              <a:off x="2793223" y="5753781"/>
              <a:ext cx="436764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0000FF"/>
                  </a:solidFill>
                </a:rPr>
                <a:t>7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602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Agrupar 24">
            <a:extLst>
              <a:ext uri="{FF2B5EF4-FFF2-40B4-BE49-F238E27FC236}">
                <a16:creationId xmlns:a16="http://schemas.microsoft.com/office/drawing/2014/main" id="{96F880F8-960E-689F-50B4-F89F19AD744F}"/>
              </a:ext>
            </a:extLst>
          </p:cNvPr>
          <p:cNvGrpSpPr/>
          <p:nvPr/>
        </p:nvGrpSpPr>
        <p:grpSpPr>
          <a:xfrm>
            <a:off x="7545682" y="1208513"/>
            <a:ext cx="4156692" cy="2320269"/>
            <a:chOff x="7348865" y="1301314"/>
            <a:chExt cx="4667768" cy="2605553"/>
          </a:xfrm>
        </p:grpSpPr>
        <p:pic>
          <p:nvPicPr>
            <p:cNvPr id="22" name="Imagem 21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6081A999-67FD-E601-AFB3-26D6D4714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48865" y="1301314"/>
              <a:ext cx="4667768" cy="2605553"/>
            </a:xfrm>
            <a:prstGeom prst="rect">
              <a:avLst/>
            </a:prstGeom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0E7BEA98-5E73-A470-F942-CCEFFDCC5B62}"/>
                </a:ext>
              </a:extLst>
            </p:cNvPr>
            <p:cNvSpPr txBox="1"/>
            <p:nvPr/>
          </p:nvSpPr>
          <p:spPr>
            <a:xfrm>
              <a:off x="9574953" y="3302042"/>
              <a:ext cx="660976" cy="29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FF0000"/>
                  </a:solidFill>
                </a:rPr>
                <a:t>6.6 T</a:t>
              </a:r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1A5C965E-22FE-B2B7-BAC2-3C8D41FBDB6D}"/>
                </a:ext>
              </a:extLst>
            </p:cNvPr>
            <p:cNvSpPr txBox="1"/>
            <p:nvPr/>
          </p:nvSpPr>
          <p:spPr>
            <a:xfrm>
              <a:off x="10307871" y="1420173"/>
              <a:ext cx="660975" cy="29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>
                  <a:solidFill>
                    <a:srgbClr val="FF0000"/>
                  </a:solidFill>
                </a:rPr>
                <a:t>1.4 T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87B7A6BD-6471-3885-470A-D875E9D52E09}"/>
                </a:ext>
              </a:extLst>
            </p:cNvPr>
            <p:cNvSpPr txBox="1"/>
            <p:nvPr/>
          </p:nvSpPr>
          <p:spPr>
            <a:xfrm>
              <a:off x="8782037" y="2331639"/>
              <a:ext cx="854970" cy="31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FF0000"/>
                  </a:solidFill>
                </a:rPr>
                <a:t>29.6 mm</a:t>
              </a:r>
            </a:p>
          </p:txBody>
        </p:sp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4538FD9A-F5DD-AFBE-E26B-BC39D210F599}"/>
                </a:ext>
              </a:extLst>
            </p:cNvPr>
            <p:cNvCxnSpPr/>
            <p:nvPr/>
          </p:nvCxnSpPr>
          <p:spPr>
            <a:xfrm>
              <a:off x="9664893" y="2487168"/>
              <a:ext cx="28825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F40C93C1-44F9-BA74-A59B-0CC4117A49B0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Electromagnetic Design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62F169-1F73-BA9E-236A-7F940C16234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F77B66E-526E-12C8-C802-D7DF5C83FD37}"/>
              </a:ext>
            </a:extLst>
          </p:cNvPr>
          <p:cNvSpPr txBox="1"/>
          <p:nvPr/>
        </p:nvSpPr>
        <p:spPr>
          <a:xfrm>
            <a:off x="9098903" y="3621157"/>
            <a:ext cx="1531776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en-US" sz="1400" b="1">
                <a:solidFill>
                  <a:schemeClr val="bg1"/>
                </a:solidFill>
              </a:rPr>
              <a:t>Additional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en-US" sz="1400" b="1">
                <a:solidFill>
                  <a:schemeClr val="bg1"/>
                </a:solidFill>
              </a:rPr>
              <a:t>results</a:t>
            </a:r>
          </a:p>
        </p:txBody>
      </p: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55613476-9EED-570B-30D4-701143261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56988"/>
              </p:ext>
            </p:extLst>
          </p:nvPr>
        </p:nvGraphicFramePr>
        <p:xfrm>
          <a:off x="8079506" y="3984955"/>
          <a:ext cx="3447921" cy="22860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638320">
                  <a:extLst>
                    <a:ext uri="{9D8B030D-6E8A-4147-A177-3AD203B41FA5}">
                      <a16:colId xmlns:a16="http://schemas.microsoft.com/office/drawing/2014/main" val="558040431"/>
                    </a:ext>
                  </a:extLst>
                </a:gridCol>
                <a:gridCol w="809601">
                  <a:extLst>
                    <a:ext uri="{9D8B030D-6E8A-4147-A177-3AD203B41FA5}">
                      <a16:colId xmlns:a16="http://schemas.microsoft.com/office/drawing/2014/main" val="2900092541"/>
                    </a:ext>
                  </a:extLst>
                </a:gridCol>
              </a:tblGrid>
              <a:tr h="203864">
                <a:tc>
                  <a:txBody>
                    <a:bodyPr/>
                    <a:lstStyle/>
                    <a:p>
                      <a:r>
                        <a:rPr lang="pt-BR" sz="1200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solidFill>
                            <a:schemeClr val="tx1"/>
                          </a:solidFill>
                        </a:rPr>
                        <a:t>Results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20794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>
                          <a:solidFill>
                            <a:schemeClr val="tx1"/>
                          </a:solidFill>
                        </a:rPr>
                        <a:t>Roll-off of peaks (± 5 mm)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/>
                        <a:t>0.16%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219543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2nd magnetic field integral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/>
                        <a:t>6.7 kG.cm²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258013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integrated quadrupole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/>
                        <a:t>0.13 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829610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b="0" i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integrated sextupole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/>
                        <a:t>5.7 T/m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7468078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i="0"/>
                        <a:t>Current sharing temperature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noProof="0"/>
                        <a:t>6.1 K</a:t>
                      </a:r>
                      <a:endParaRPr lang="pt-BR" sz="105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187020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r>
                        <a:rPr lang="pt-BR" sz="1050"/>
                        <a:t>Total AC loss during ramp-up (time = 5 min)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noProof="0"/>
                        <a:t>0.314 W</a:t>
                      </a:r>
                      <a:endParaRPr lang="pt-BR" sz="105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341896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r>
                        <a:rPr lang="pt-BR" sz="1050"/>
                        <a:t>Stored magnetic energy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50" noProof="0"/>
                        <a:t>3.37 kJ</a:t>
                      </a:r>
                      <a:endParaRPr lang="pt-BR" sz="105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7482061"/>
                  </a:ext>
                </a:extLst>
              </a:tr>
              <a:tr h="2038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/>
                        <a:t>Inductance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/>
                        <a:t>130 mH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887548"/>
                  </a:ext>
                </a:extLst>
              </a:tr>
            </a:tbl>
          </a:graphicData>
        </a:graphic>
      </p:graphicFrame>
      <p:sp>
        <p:nvSpPr>
          <p:cNvPr id="56" name="CaixaDeTexto 55">
            <a:extLst>
              <a:ext uri="{FF2B5EF4-FFF2-40B4-BE49-F238E27FC236}">
                <a16:creationId xmlns:a16="http://schemas.microsoft.com/office/drawing/2014/main" id="{60D80C24-9D6D-730B-8F04-E694FA54F17C}"/>
              </a:ext>
            </a:extLst>
          </p:cNvPr>
          <p:cNvSpPr txBox="1"/>
          <p:nvPr/>
        </p:nvSpPr>
        <p:spPr>
          <a:xfrm>
            <a:off x="176581" y="969457"/>
            <a:ext cx="2701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Electromagnetic Design Analysis and Optimization:</a:t>
            </a:r>
            <a:endParaRPr lang="en-US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Geometry of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Magnetic field plots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Field integrals and multipoles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Fabrication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Load line operating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Energy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SME and Inductance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Photon flux emission</a:t>
            </a:r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769830A9-8861-23D7-7963-C7CF30206495}"/>
              </a:ext>
            </a:extLst>
          </p:cNvPr>
          <p:cNvGrpSpPr/>
          <p:nvPr/>
        </p:nvGrpSpPr>
        <p:grpSpPr>
          <a:xfrm>
            <a:off x="635350" y="3680528"/>
            <a:ext cx="6418217" cy="2975245"/>
            <a:chOff x="186460" y="2764286"/>
            <a:chExt cx="5018060" cy="2326185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1E0086A0-119F-E7E8-DC09-6828D864E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323" y="2764286"/>
              <a:ext cx="4988197" cy="2326185"/>
            </a:xfrm>
            <a:prstGeom prst="rect">
              <a:avLst/>
            </a:prstGeom>
          </p:spPr>
        </p:pic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CB0DE1FF-85BC-866F-FC8F-3558B9EAD02C}"/>
                </a:ext>
              </a:extLst>
            </p:cNvPr>
            <p:cNvSpPr txBox="1"/>
            <p:nvPr/>
          </p:nvSpPr>
          <p:spPr>
            <a:xfrm>
              <a:off x="186460" y="3951623"/>
              <a:ext cx="1210997" cy="375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/>
                <a:t>I</a:t>
              </a:r>
              <a:r>
                <a:rPr lang="pt-BR" sz="1400" b="1" baseline="-25000"/>
                <a:t>op</a:t>
              </a:r>
              <a:r>
                <a:rPr lang="pt-BR" sz="1400" b="1"/>
                <a:t> ≈ 228 A</a:t>
              </a:r>
            </a:p>
          </p:txBody>
        </p:sp>
        <p:pic>
          <p:nvPicPr>
            <p:cNvPr id="18" name="Imagem 17" descr="Tela de jogo de vídeo game&#10;&#10;Descrição gerada automaticamente com confiança média">
              <a:extLst>
                <a:ext uri="{FF2B5EF4-FFF2-40B4-BE49-F238E27FC236}">
                  <a16:creationId xmlns:a16="http://schemas.microsoft.com/office/drawing/2014/main" id="{8B591E05-B155-289B-273D-DAC2149E2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5287" y="4251877"/>
              <a:ext cx="899941" cy="777222"/>
            </a:xfrm>
            <a:prstGeom prst="rect">
              <a:avLst/>
            </a:prstGeom>
          </p:spPr>
        </p:pic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43B9E8B-4024-A547-A443-6A106B3EFF43}"/>
              </a:ext>
            </a:extLst>
          </p:cNvPr>
          <p:cNvSpPr txBox="1"/>
          <p:nvPr/>
        </p:nvSpPr>
        <p:spPr>
          <a:xfrm>
            <a:off x="3057898" y="3322608"/>
            <a:ext cx="983666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Field maps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A390E1B-D3AC-D3E5-163F-D209DCA74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14</a:t>
            </a:fld>
            <a:endParaRPr lang="en-BR"/>
          </a:p>
        </p:txBody>
      </p:sp>
      <p:graphicFrame>
        <p:nvGraphicFramePr>
          <p:cNvPr id="6" name="Tabela 58">
            <a:extLst>
              <a:ext uri="{FF2B5EF4-FFF2-40B4-BE49-F238E27FC236}">
                <a16:creationId xmlns:a16="http://schemas.microsoft.com/office/drawing/2014/main" id="{2727EDE1-1209-832C-1E06-DDD397DCF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360708"/>
              </p:ext>
            </p:extLst>
          </p:nvPr>
        </p:nvGraphicFramePr>
        <p:xfrm>
          <a:off x="3001436" y="1321946"/>
          <a:ext cx="4370773" cy="18132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42931">
                  <a:extLst>
                    <a:ext uri="{9D8B030D-6E8A-4147-A177-3AD203B41FA5}">
                      <a16:colId xmlns:a16="http://schemas.microsoft.com/office/drawing/2014/main" val="1664532690"/>
                    </a:ext>
                  </a:extLst>
                </a:gridCol>
                <a:gridCol w="1065341">
                  <a:extLst>
                    <a:ext uri="{9D8B030D-6E8A-4147-A177-3AD203B41FA5}">
                      <a16:colId xmlns:a16="http://schemas.microsoft.com/office/drawing/2014/main" val="4145143242"/>
                    </a:ext>
                  </a:extLst>
                </a:gridCol>
                <a:gridCol w="1062501">
                  <a:extLst>
                    <a:ext uri="{9D8B030D-6E8A-4147-A177-3AD203B41FA5}">
                      <a16:colId xmlns:a16="http://schemas.microsoft.com/office/drawing/2014/main" val="1091856933"/>
                    </a:ext>
                  </a:extLst>
                </a:gridCol>
              </a:tblGrid>
              <a:tr h="246679">
                <a:tc>
                  <a:txBody>
                    <a:bodyPr/>
                    <a:lstStyle/>
                    <a:p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miter lim="800000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Targets</a:t>
                      </a:r>
                    </a:p>
                  </a:txBody>
                  <a:tcPr marL="82223" marR="82223" marT="41112" marB="41112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Results</a:t>
                      </a:r>
                    </a:p>
                  </a:txBody>
                  <a:tcPr marL="82223" marR="82223" marT="41112" marB="41112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12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/>
                        <a:t>Current 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&lt; 300 A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228 A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63968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Peak field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&gt; 6 T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6.6 T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464037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FWHM of central peak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&lt; 30 mm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29.6 mm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97151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1st magnetic field integral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 200 G.cm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 G.cm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393781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Margin @ 5.0 K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&gt; 20%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chemeClr val="tx1"/>
                          </a:solidFill>
                        </a:rPr>
                        <a:t>24%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4635"/>
                  </a:ext>
                </a:extLst>
              </a:tr>
            </a:tbl>
          </a:graphicData>
        </a:graphic>
      </p:graphicFrame>
      <p:sp>
        <p:nvSpPr>
          <p:cNvPr id="34" name="CaixaDeTexto 33">
            <a:extLst>
              <a:ext uri="{FF2B5EF4-FFF2-40B4-BE49-F238E27FC236}">
                <a16:creationId xmlns:a16="http://schemas.microsoft.com/office/drawing/2014/main" id="{386FF800-2852-C34D-E1BC-48AA76328920}"/>
              </a:ext>
            </a:extLst>
          </p:cNvPr>
          <p:cNvSpPr txBox="1"/>
          <p:nvPr/>
        </p:nvSpPr>
        <p:spPr>
          <a:xfrm>
            <a:off x="4629788" y="969457"/>
            <a:ext cx="1109112" cy="307776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Main </a:t>
            </a:r>
            <a:r>
              <a:rPr lang="en-US" sz="1400" b="1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F8B46F6-F1FF-406E-03C4-58F3ABC13EB6}"/>
              </a:ext>
            </a:extLst>
          </p:cNvPr>
          <p:cNvSpPr txBox="1"/>
          <p:nvPr/>
        </p:nvSpPr>
        <p:spPr>
          <a:xfrm>
            <a:off x="8773278" y="895630"/>
            <a:ext cx="1836144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Simulated field profile</a:t>
            </a:r>
          </a:p>
        </p:txBody>
      </p:sp>
    </p:spTree>
    <p:extLst>
      <p:ext uri="{BB962C8B-B14F-4D97-AF65-F5344CB8AC3E}">
        <p14:creationId xmlns:p14="http://schemas.microsoft.com/office/powerpoint/2010/main" val="1621614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86979D0-59BD-6B81-9B84-41F9D53EE8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00" t="49247" r="26015"/>
          <a:stretch/>
        </p:blipFill>
        <p:spPr bwMode="auto">
          <a:xfrm>
            <a:off x="999211" y="2867268"/>
            <a:ext cx="4801945" cy="31677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FD9DDB01-210E-CFAF-D690-38AD5C214D9B}"/>
              </a:ext>
            </a:extLst>
          </p:cNvPr>
          <p:cNvSpPr txBox="1"/>
          <p:nvPr/>
        </p:nvSpPr>
        <p:spPr>
          <a:xfrm>
            <a:off x="387294" y="1283779"/>
            <a:ext cx="6310666" cy="1191023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algn="just" defTabSz="456854"/>
            <a:r>
              <a:rPr lang="en-US">
                <a:latin typeface="Calibri"/>
                <a:ea typeface="MS PGothic"/>
                <a:cs typeface="Calibri"/>
              </a:rPr>
              <a:t>Independent power supplies used to central and lateral coils:</a:t>
            </a:r>
          </a:p>
          <a:p>
            <a:pPr marL="285750" indent="-285750" algn="just" defTabSz="456854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MS PGothic"/>
                <a:cs typeface="Calibri"/>
              </a:rPr>
              <a:t>Allows correction of the field integrals during the current ramp-up</a:t>
            </a:r>
          </a:p>
          <a:p>
            <a:pPr marL="285750" indent="-285750" algn="just" defTabSz="456854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MS PGothic"/>
                <a:cs typeface="Calibri"/>
              </a:rPr>
              <a:t>Minimize perturbations on the beam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E878EA0-3D09-5561-A433-C57AD975047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Electromagnetic Design – Current ramp-up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4B9583-3E5F-3547-6EB0-EFA684F0FBEE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07E31-BE16-9F1A-8E64-8C546F09A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15</a:t>
            </a:fld>
            <a:endParaRPr lang="en-BR"/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F2793485-DB5E-6228-528F-69250CDFF90B}"/>
              </a:ext>
            </a:extLst>
          </p:cNvPr>
          <p:cNvGrpSpPr/>
          <p:nvPr/>
        </p:nvGrpSpPr>
        <p:grpSpPr>
          <a:xfrm>
            <a:off x="6697960" y="1363802"/>
            <a:ext cx="5212150" cy="4513906"/>
            <a:chOff x="6602284" y="1481512"/>
            <a:chExt cx="5212150" cy="4513906"/>
          </a:xfrm>
        </p:grpSpPr>
        <p:pic>
          <p:nvPicPr>
            <p:cNvPr id="19" name="Imagem 18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46A7961B-CCCD-4592-A181-1F1CFC168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2284" y="1481512"/>
              <a:ext cx="5212150" cy="4513906"/>
            </a:xfrm>
            <a:prstGeom prst="rect">
              <a:avLst/>
            </a:prstGeom>
          </p:spPr>
        </p:pic>
        <p:cxnSp>
          <p:nvCxnSpPr>
            <p:cNvPr id="12" name="Conector de Seta Reta 11">
              <a:extLst>
                <a:ext uri="{FF2B5EF4-FFF2-40B4-BE49-F238E27FC236}">
                  <a16:creationId xmlns:a16="http://schemas.microsoft.com/office/drawing/2014/main" id="{760E9E74-6154-3A43-AF2B-F07C6768EF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25719" y="2071991"/>
              <a:ext cx="0" cy="496323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none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38AD924B-2B20-75B9-9067-D14B7F56A5BF}"/>
                </a:ext>
              </a:extLst>
            </p:cNvPr>
            <p:cNvSpPr/>
            <p:nvPr/>
          </p:nvSpPr>
          <p:spPr>
            <a:xfrm>
              <a:off x="11167353" y="1945745"/>
              <a:ext cx="97276" cy="9727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39BF42B5-6ED5-4E13-1E88-6F0D46F3BBBD}"/>
                </a:ext>
              </a:extLst>
            </p:cNvPr>
            <p:cNvSpPr txBox="1"/>
            <p:nvPr/>
          </p:nvSpPr>
          <p:spPr>
            <a:xfrm>
              <a:off x="10705289" y="2506390"/>
              <a:ext cx="1040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rgbClr val="222384"/>
                  </a:solidFill>
                </a:rPr>
                <a:t>Operating current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7836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413EB-159E-BF27-18B6-F4DF37EBD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16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87400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BCEC854-D8B6-4A73-E89F-E3242225D520}"/>
              </a:ext>
            </a:extLst>
          </p:cNvPr>
          <p:cNvSpPr>
            <a:spLocks noGrp="1"/>
          </p:cNvSpPr>
          <p:nvPr/>
        </p:nvSpPr>
        <p:spPr bwMode="auto">
          <a:xfrm>
            <a:off x="282802" y="2935936"/>
            <a:ext cx="5177404" cy="118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456854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en-US" sz="2400">
                <a:latin typeface="Calibri"/>
                <a:ea typeface="MS PGothic"/>
                <a:cs typeface="Calibri"/>
              </a:rPr>
              <a:t>The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coils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have slightly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oval shape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to better maintain the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tension on the wires 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during winding process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68D1E75E-A46A-BD7A-5BD2-64C030E7656E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1" y="1661876"/>
            <a:ext cx="6092132" cy="4174662"/>
            <a:chOff x="-840065" y="2265850"/>
            <a:chExt cx="5639661" cy="3864602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38DF1B44-EBCD-E4BE-9531-1471DB3B3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6034" r="48303" b="59385"/>
            <a:stretch/>
          </p:blipFill>
          <p:spPr>
            <a:xfrm>
              <a:off x="-840065" y="2433817"/>
              <a:ext cx="2613077" cy="1014925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8D0CD996-44BD-E5C2-0609-5D9E5EFFDC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8056" t="1680" b="44843"/>
            <a:stretch/>
          </p:blipFill>
          <p:spPr>
            <a:xfrm>
              <a:off x="-599808" y="3543010"/>
              <a:ext cx="2134947" cy="2223516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37459E8D-905A-5EC7-53D7-ED7CA2DF75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4287" t="58467"/>
            <a:stretch/>
          </p:blipFill>
          <p:spPr>
            <a:xfrm>
              <a:off x="2340663" y="2265850"/>
              <a:ext cx="2325245" cy="1725724"/>
            </a:xfrm>
            <a:prstGeom prst="rect">
              <a:avLst/>
            </a:prstGeom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27F62D20-14A9-6977-422F-5A60157E40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726" t="42090" r="55026" b="1046"/>
            <a:stretch/>
          </p:blipFill>
          <p:spPr>
            <a:xfrm>
              <a:off x="2650467" y="3545215"/>
              <a:ext cx="1876738" cy="2221081"/>
            </a:xfrm>
            <a:prstGeom prst="rect">
              <a:avLst/>
            </a:prstGeom>
          </p:spPr>
        </p:pic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FC9F92FC-7D22-88E9-1743-310CC84EFFA2}"/>
                </a:ext>
              </a:extLst>
            </p:cNvPr>
            <p:cNvSpPr txBox="1"/>
            <p:nvPr/>
          </p:nvSpPr>
          <p:spPr>
            <a:xfrm>
              <a:off x="-622940" y="5788551"/>
              <a:ext cx="2158079" cy="341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en-US" b="1" u="sng">
                  <a:solidFill>
                    <a:prstClr val="black"/>
                  </a:solidFill>
                </a:rPr>
                <a:t>Lateral coil (180 turns)</a:t>
              </a:r>
            </a:p>
          </p:txBody>
        </p: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228F366F-D76C-EBF8-D4BA-0985A9C7A6ED}"/>
                </a:ext>
              </a:extLst>
            </p:cNvPr>
            <p:cNvSpPr txBox="1"/>
            <p:nvPr/>
          </p:nvSpPr>
          <p:spPr>
            <a:xfrm>
              <a:off x="2474351" y="5788551"/>
              <a:ext cx="2325245" cy="341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en-US" b="1" u="sng">
                  <a:solidFill>
                    <a:prstClr val="black"/>
                  </a:solidFill>
                </a:rPr>
                <a:t>Central coil (1080 turns)</a:t>
              </a:r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C404FEBF-EB51-E678-13EF-3F7378BF612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5F44631-D133-612F-4DDF-B5B85B296C28}"/>
              </a:ext>
            </a:extLst>
          </p:cNvPr>
          <p:cNvSpPr txBox="1"/>
          <p:nvPr/>
        </p:nvSpPr>
        <p:spPr>
          <a:xfrm>
            <a:off x="7656352" y="1095858"/>
            <a:ext cx="2702407" cy="369332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 defTabSz="456854"/>
            <a:r>
              <a:rPr lang="pt-BR" b="1" err="1">
                <a:solidFill>
                  <a:schemeClr val="bg1"/>
                </a:solidFill>
              </a:rPr>
              <a:t>Geometry</a:t>
            </a:r>
            <a:r>
              <a:rPr lang="pt-BR" b="1">
                <a:solidFill>
                  <a:schemeClr val="bg1"/>
                </a:solidFill>
              </a:rPr>
              <a:t> and </a:t>
            </a:r>
            <a:r>
              <a:rPr lang="pt-BR" b="1" err="1">
                <a:solidFill>
                  <a:schemeClr val="bg1"/>
                </a:solidFill>
              </a:rPr>
              <a:t>dimensions</a:t>
            </a:r>
            <a:endParaRPr lang="pt-BR" b="1">
              <a:solidFill>
                <a:schemeClr val="bg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7915F-812B-C8B2-6ED4-8B0B6331D68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E16FE97-F975-2C72-C0CD-F5B5B734B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17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128965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7"/>
            <a:ext cx="10454840" cy="791844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500">
                <a:solidFill>
                  <a:prstClr val="black"/>
                </a:solidFill>
                <a:latin typeface="Verdana" charset="0"/>
                <a:ea typeface="Verdana" charset="0"/>
              </a:rPr>
              <a:t>Coil </a:t>
            </a:r>
            <a:r>
              <a:rPr lang="pt-BR" sz="2500" err="1">
                <a:solidFill>
                  <a:prstClr val="black"/>
                </a:solidFill>
                <a:latin typeface="Verdana" charset="0"/>
                <a:ea typeface="Verdana" charset="0"/>
              </a:rPr>
              <a:t>prototyping</a:t>
            </a:r>
            <a:r>
              <a:rPr lang="pt-BR" sz="2500">
                <a:solidFill>
                  <a:prstClr val="black"/>
                </a:solidFill>
                <a:latin typeface="Verdana" charset="0"/>
                <a:ea typeface="Verdana" charset="0"/>
              </a:rPr>
              <a:t> – </a:t>
            </a:r>
            <a:r>
              <a:rPr lang="pt-BR" sz="2500" err="1">
                <a:solidFill>
                  <a:prstClr val="black"/>
                </a:solidFill>
                <a:latin typeface="Verdana" charset="0"/>
                <a:ea typeface="Verdana" charset="0"/>
              </a:rPr>
              <a:t>winding</a:t>
            </a:r>
            <a:r>
              <a:rPr lang="pt-BR" sz="25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500" err="1">
                <a:solidFill>
                  <a:prstClr val="black"/>
                </a:solidFill>
                <a:latin typeface="Verdana" charset="0"/>
                <a:ea typeface="Verdana" charset="0"/>
              </a:rPr>
              <a:t>process</a:t>
            </a:r>
            <a:endParaRPr lang="en-BR" sz="25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4" name="Imagem 3" descr="Pessoa em cima de mala&#10;&#10;Descrição gerada automaticamente com confiança baixa">
            <a:extLst>
              <a:ext uri="{FF2B5EF4-FFF2-40B4-BE49-F238E27FC236}">
                <a16:creationId xmlns:a16="http://schemas.microsoft.com/office/drawing/2014/main" id="{7B292818-A541-99FF-5213-A1BC91D13F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38" t="40966" r="39311" b="8604"/>
          <a:stretch/>
        </p:blipFill>
        <p:spPr>
          <a:xfrm>
            <a:off x="192279" y="3556556"/>
            <a:ext cx="2576085" cy="3062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m 7" descr="Uma imagem contendo no interior, mesa, bolo, comida&#10;&#10;Descrição gerada automaticamente">
            <a:extLst>
              <a:ext uri="{FF2B5EF4-FFF2-40B4-BE49-F238E27FC236}">
                <a16:creationId xmlns:a16="http://schemas.microsoft.com/office/drawing/2014/main" id="{9EA5D7EF-1A83-AC32-8476-CB5F97A2CC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58" t="9990" r="9751" b="10970"/>
          <a:stretch/>
        </p:blipFill>
        <p:spPr>
          <a:xfrm>
            <a:off x="2983367" y="3556556"/>
            <a:ext cx="2446950" cy="3062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 descr="Uma imagem contendo no interior, mesa, velho, torno&#10;&#10;Descrição gerada automaticamente">
            <a:extLst>
              <a:ext uri="{FF2B5EF4-FFF2-40B4-BE49-F238E27FC236}">
                <a16:creationId xmlns:a16="http://schemas.microsoft.com/office/drawing/2014/main" id="{1A0A8FFE-E80E-4B4E-A70D-F86AD4A026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292" t="7922" r="10064" b="12219"/>
          <a:stretch/>
        </p:blipFill>
        <p:spPr>
          <a:xfrm>
            <a:off x="5690788" y="3573785"/>
            <a:ext cx="2306776" cy="3045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011C12F-F6E9-C104-B52B-EE93B270926F}"/>
              </a:ext>
            </a:extLst>
          </p:cNvPr>
          <p:cNvSpPr txBox="1"/>
          <p:nvPr/>
        </p:nvSpPr>
        <p:spPr>
          <a:xfrm>
            <a:off x="8287435" y="4024525"/>
            <a:ext cx="3800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/>
              <a:t>Winding structure: </a:t>
            </a:r>
            <a:r>
              <a:rPr lang="pt-BR"/>
              <a:t>Mandrel + pole + support (Upper lid)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/>
              <a:t>Edges insulation: </a:t>
            </a:r>
            <a:r>
              <a:rPr lang="pt-BR"/>
              <a:t>300 µm fiberglass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/>
              <a:t>Winding process: </a:t>
            </a:r>
            <a:r>
              <a:rPr lang="pt-BR"/>
              <a:t>layer by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/>
              <a:t>Interlayer insulation: </a:t>
            </a:r>
            <a:r>
              <a:rPr lang="pt-BR"/>
              <a:t>150 µm fiberglass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BD92D86C-7560-709A-294B-25DF7C586E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73921"/>
            <a:ext cx="7997564" cy="2539469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216DF4A-A8E5-25D9-56EC-3ACD025D85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2515" y="1517185"/>
            <a:ext cx="3085265" cy="194495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B72072-EE6A-4EB2-FCAF-06C562CCAF06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96156-D8FC-6CD2-99DC-C00F5558C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18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759206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7"/>
            <a:ext cx="10454840" cy="76915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 – impregnation setup and procedure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6" name="Picture 14" descr="Logo&#10;&#10;Description automatically generated">
            <a:extLst>
              <a:ext uri="{FF2B5EF4-FFF2-40B4-BE49-F238E27FC236}">
                <a16:creationId xmlns:a16="http://schemas.microsoft.com/office/drawing/2014/main" id="{A4BC46F4-19E1-8D23-BDD0-853E27DC88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3" name="Picture 4" descr="Diagrama, Linha do tempo&#10;&#10;Descrição gerada automaticamente">
            <a:extLst>
              <a:ext uri="{FF2B5EF4-FFF2-40B4-BE49-F238E27FC236}">
                <a16:creationId xmlns:a16="http://schemas.microsoft.com/office/drawing/2014/main" id="{38E864AE-A6D5-13E0-01E6-CC2A99F83C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79"/>
          <a:stretch/>
        </p:blipFill>
        <p:spPr bwMode="auto">
          <a:xfrm>
            <a:off x="6667595" y="3621235"/>
            <a:ext cx="4855481" cy="291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AFFB695-82BF-2FBF-8FFE-402AF69DA0C9}"/>
              </a:ext>
            </a:extLst>
          </p:cNvPr>
          <p:cNvSpPr txBox="1"/>
          <p:nvPr/>
        </p:nvSpPr>
        <p:spPr>
          <a:xfrm>
            <a:off x="151137" y="1007184"/>
            <a:ext cx="10551587" cy="2268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700" b="1"/>
              <a:t>Pre-impregnation process: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700"/>
              <a:t>Room temperature pump down (24h) and bake-out (24h@80°C): pressure 10</a:t>
            </a:r>
            <a:r>
              <a:rPr lang="en-US" sz="1700" baseline="30000"/>
              <a:t>-2</a:t>
            </a:r>
            <a:r>
              <a:rPr lang="en-US" sz="1700"/>
              <a:t> mbar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700"/>
              <a:t>Resin overnight at room temperature with </a:t>
            </a:r>
            <a:r>
              <a:rPr lang="en-US" sz="1700" err="1"/>
              <a:t>vacum</a:t>
            </a:r>
            <a:r>
              <a:rPr lang="en-US" sz="1700"/>
              <a:t> pump</a:t>
            </a:r>
          </a:p>
          <a:p>
            <a:pPr>
              <a:lnSpc>
                <a:spcPct val="120000"/>
              </a:lnSpc>
            </a:pPr>
            <a:r>
              <a:rPr lang="en-US" sz="1700" b="1"/>
              <a:t>Impregnation process: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700" err="1"/>
              <a:t>Degass</a:t>
            </a:r>
            <a:r>
              <a:rPr lang="en-US" sz="1700"/>
              <a:t> the resin: 1h@50°C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700"/>
              <a:t>Open valve and apply 100 mbar nitrogen pressure to control the velocity of the flow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700"/>
              <a:t>Milking and reversed milking with 1 atm pressure (about 5 – 7 times)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D46DFF-2626-AD59-4533-CE2CC1B1ED08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17" descr="Tela de jogo de vídeo game&#10;&#10;Descrição gerada automaticamente com confiança baixa">
            <a:extLst>
              <a:ext uri="{FF2B5EF4-FFF2-40B4-BE49-F238E27FC236}">
                <a16:creationId xmlns:a16="http://schemas.microsoft.com/office/drawing/2014/main" id="{AED5844F-DF63-7C85-AB09-B61367C5622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24" y="3477593"/>
            <a:ext cx="4405996" cy="3057934"/>
          </a:xfrm>
          <a:prstGeom prst="rect">
            <a:avLst/>
          </a:prstGeom>
          <a:ln>
            <a:noFill/>
          </a:ln>
        </p:spPr>
      </p:pic>
      <p:sp>
        <p:nvSpPr>
          <p:cNvPr id="11" name="CaixaDeTexto 4">
            <a:extLst>
              <a:ext uri="{FF2B5EF4-FFF2-40B4-BE49-F238E27FC236}">
                <a16:creationId xmlns:a16="http://schemas.microsoft.com/office/drawing/2014/main" id="{26BA76D1-602A-D4E6-F0D2-047A41A12714}"/>
              </a:ext>
            </a:extLst>
          </p:cNvPr>
          <p:cNvSpPr txBox="1"/>
          <p:nvPr/>
        </p:nvSpPr>
        <p:spPr>
          <a:xfrm>
            <a:off x="9670860" y="1587054"/>
            <a:ext cx="2712279" cy="136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1400" b="1" err="1"/>
              <a:t>Used</a:t>
            </a:r>
            <a:r>
              <a:rPr lang="pt-BR" sz="1400" b="1"/>
              <a:t> </a:t>
            </a:r>
            <a:r>
              <a:rPr lang="pt-BR" sz="1400" b="1" err="1"/>
              <a:t>resin</a:t>
            </a:r>
            <a:r>
              <a:rPr lang="pt-BR" sz="1400" b="1"/>
              <a:t>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1400" err="1"/>
              <a:t>Araldite</a:t>
            </a:r>
            <a:r>
              <a:rPr lang="pt-BR" sz="1400"/>
              <a:t> F (100 </a:t>
            </a:r>
            <a:r>
              <a:rPr lang="pt-BR" sz="1400" err="1"/>
              <a:t>pbw</a:t>
            </a:r>
            <a:r>
              <a:rPr lang="pt-BR" sz="1400"/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1400" err="1"/>
              <a:t>Hardener</a:t>
            </a:r>
            <a:r>
              <a:rPr lang="pt-BR" sz="1400"/>
              <a:t> HY 905 (100 </a:t>
            </a:r>
            <a:r>
              <a:rPr lang="pt-BR" sz="1400" err="1"/>
              <a:t>pbw</a:t>
            </a:r>
            <a:r>
              <a:rPr lang="pt-BR" sz="1400"/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1400" err="1"/>
              <a:t>Flexibilizer</a:t>
            </a:r>
            <a:r>
              <a:rPr lang="pt-BR" sz="1400"/>
              <a:t> DY 040 (10 </a:t>
            </a:r>
            <a:r>
              <a:rPr lang="pt-BR" sz="1400" err="1"/>
              <a:t>pbw</a:t>
            </a:r>
            <a:r>
              <a:rPr lang="pt-BR" sz="1400"/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1400" err="1"/>
              <a:t>Accelerator</a:t>
            </a:r>
            <a:r>
              <a:rPr lang="pt-BR" sz="1400"/>
              <a:t> DY 062 (1 </a:t>
            </a:r>
            <a:r>
              <a:rPr lang="pt-BR" sz="1400" err="1"/>
              <a:t>pbw</a:t>
            </a:r>
            <a:r>
              <a:rPr lang="pt-BR" sz="1400"/>
              <a:t>)</a:t>
            </a:r>
          </a:p>
        </p:txBody>
      </p:sp>
      <p:sp>
        <p:nvSpPr>
          <p:cNvPr id="20" name="CaixaDeTexto 4">
            <a:extLst>
              <a:ext uri="{FF2B5EF4-FFF2-40B4-BE49-F238E27FC236}">
                <a16:creationId xmlns:a16="http://schemas.microsoft.com/office/drawing/2014/main" id="{649928C3-4981-BA26-D776-B2768FD77929}"/>
              </a:ext>
            </a:extLst>
          </p:cNvPr>
          <p:cNvSpPr txBox="1"/>
          <p:nvPr/>
        </p:nvSpPr>
        <p:spPr>
          <a:xfrm>
            <a:off x="8108028" y="3259071"/>
            <a:ext cx="271227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000" b="1"/>
              <a:t>Resin curing process</a:t>
            </a:r>
            <a:endParaRPr lang="pt-BR" sz="200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EFB36E07-2608-E554-0211-F21BDA21215B}"/>
              </a:ext>
            </a:extLst>
          </p:cNvPr>
          <p:cNvSpPr txBox="1"/>
          <p:nvPr/>
        </p:nvSpPr>
        <p:spPr>
          <a:xfrm>
            <a:off x="11060300" y="2891492"/>
            <a:ext cx="11689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/>
              <a:t>(</a:t>
            </a:r>
            <a:r>
              <a:rPr lang="pt-BR" sz="800" err="1"/>
              <a:t>pbw</a:t>
            </a:r>
            <a:r>
              <a:rPr lang="pt-BR" sz="800"/>
              <a:t> = </a:t>
            </a:r>
            <a:r>
              <a:rPr lang="pt-BR" sz="800" err="1"/>
              <a:t>parts</a:t>
            </a:r>
            <a:r>
              <a:rPr lang="pt-BR" sz="800"/>
              <a:t> </a:t>
            </a:r>
            <a:r>
              <a:rPr lang="pt-BR" sz="800" err="1"/>
              <a:t>by</a:t>
            </a:r>
            <a:r>
              <a:rPr lang="pt-BR" sz="800"/>
              <a:t> </a:t>
            </a:r>
            <a:r>
              <a:rPr lang="pt-BR" sz="800" err="1"/>
              <a:t>weight</a:t>
            </a:r>
            <a:r>
              <a:rPr lang="pt-BR" sz="800"/>
              <a:t>)</a:t>
            </a:r>
            <a:endParaRPr lang="en-US" sz="8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86892-87CF-E91F-5AB2-BE283A908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19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762916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73489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BCEC854-D8B6-4A73-E89F-E3242225D520}"/>
              </a:ext>
            </a:extLst>
          </p:cNvPr>
          <p:cNvSpPr>
            <a:spLocks noGrp="1"/>
          </p:cNvSpPr>
          <p:nvPr/>
        </p:nvSpPr>
        <p:spPr bwMode="auto">
          <a:xfrm>
            <a:off x="230937" y="1012710"/>
            <a:ext cx="10960852" cy="1449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30000"/>
              </a:lnSpc>
              <a:spcBef>
                <a:spcPct val="0"/>
              </a:spcBef>
            </a:pPr>
            <a:r>
              <a:rPr lang="en-US" altLang="en-US" sz="2400">
                <a:latin typeface="Calibri"/>
                <a:ea typeface="MS PGothic"/>
                <a:cs typeface="Calibri"/>
              </a:rPr>
              <a:t>Impregnation process was optimized using copper prototypes</a:t>
            </a:r>
          </a:p>
          <a:p>
            <a:pPr algn="just" defTabSz="456854">
              <a:lnSpc>
                <a:spcPct val="130000"/>
              </a:lnSpc>
              <a:spcBef>
                <a:spcPct val="0"/>
              </a:spcBef>
            </a:pPr>
            <a:r>
              <a:rPr lang="en-US" altLang="en-US" sz="2400" b="1">
                <a:latin typeface="Calibri"/>
                <a:ea typeface="MS PGothic"/>
                <a:cs typeface="Calibri"/>
              </a:rPr>
              <a:t>After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few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copper prototypes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, </a:t>
            </a:r>
            <a:r>
              <a:rPr lang="en-US" altLang="en-US" sz="2400" err="1">
                <a:latin typeface="Calibri"/>
                <a:ea typeface="MS PGothic"/>
                <a:cs typeface="Calibri"/>
              </a:rPr>
              <a:t>NbTi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coils were successfully prototyped</a:t>
            </a:r>
          </a:p>
          <a:p>
            <a:pPr algn="just" defTabSz="456854">
              <a:lnSpc>
                <a:spcPct val="130000"/>
              </a:lnSpc>
              <a:spcBef>
                <a:spcPct val="0"/>
              </a:spcBef>
            </a:pPr>
            <a:r>
              <a:rPr lang="en-US" altLang="en-US" sz="2400" b="1">
                <a:latin typeface="Calibri"/>
                <a:ea typeface="MS PGothic"/>
                <a:cs typeface="Calibri"/>
              </a:rPr>
              <a:t>Prototyped coils 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were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successfully tested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at the vertical cryostat</a:t>
            </a:r>
          </a:p>
        </p:txBody>
      </p:sp>
      <p:pic>
        <p:nvPicPr>
          <p:cNvPr id="27" name="Picture 4">
            <a:extLst>
              <a:ext uri="{FF2B5EF4-FFF2-40B4-BE49-F238E27FC236}">
                <a16:creationId xmlns:a16="http://schemas.microsoft.com/office/drawing/2014/main" id="{5CE52FE0-888C-88A4-543C-4D3A3D839D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54" t="12908" r="8433" b="9494"/>
          <a:stretch/>
        </p:blipFill>
        <p:spPr bwMode="auto">
          <a:xfrm>
            <a:off x="10129727" y="3195817"/>
            <a:ext cx="1930443" cy="247843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Imagem 28" descr="Uma imagem contendo velho, forno, sujo, de madeira&#10;&#10;Descrição gerada automaticamente">
            <a:extLst>
              <a:ext uri="{FF2B5EF4-FFF2-40B4-BE49-F238E27FC236}">
                <a16:creationId xmlns:a16="http://schemas.microsoft.com/office/drawing/2014/main" id="{839AD3F1-4E92-2415-450E-8C02935D93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87" t="17091" r="9062" b="14911"/>
          <a:stretch/>
        </p:blipFill>
        <p:spPr>
          <a:xfrm>
            <a:off x="7789270" y="3342198"/>
            <a:ext cx="2022974" cy="218213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404FEBF-EB51-E678-13EF-3F7378BF612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 - prototypes</a:t>
            </a:r>
          </a:p>
        </p:txBody>
      </p:sp>
      <p:pic>
        <p:nvPicPr>
          <p:cNvPr id="10" name="Imagem 9" descr="Uma imagem contendo no interior, mesa, pequeno, computador&#10;&#10;Descrição gerada automaticamente">
            <a:extLst>
              <a:ext uri="{FF2B5EF4-FFF2-40B4-BE49-F238E27FC236}">
                <a16:creationId xmlns:a16="http://schemas.microsoft.com/office/drawing/2014/main" id="{1EE2D952-7953-8A0A-B3EA-9E2D85D734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007" t="28718" r="18466" b="18461"/>
          <a:stretch/>
        </p:blipFill>
        <p:spPr>
          <a:xfrm>
            <a:off x="5738538" y="3358551"/>
            <a:ext cx="1937352" cy="21821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FE869FC3-5C30-E34A-A57E-E36881A5026C}"/>
              </a:ext>
            </a:extLst>
          </p:cNvPr>
          <p:cNvSpPr txBox="1"/>
          <p:nvPr/>
        </p:nvSpPr>
        <p:spPr>
          <a:xfrm>
            <a:off x="6654523" y="2974659"/>
            <a:ext cx="2162964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NbTi</a:t>
            </a:r>
            <a:r>
              <a:rPr lang="pt-BR" sz="1400" b="1">
                <a:solidFill>
                  <a:schemeClr val="bg1"/>
                </a:solidFill>
              </a:rPr>
              <a:t> lateral coil </a:t>
            </a:r>
            <a:r>
              <a:rPr lang="pt-BR" sz="1400" b="1" err="1">
                <a:solidFill>
                  <a:schemeClr val="bg1"/>
                </a:solidFill>
              </a:rPr>
              <a:t>prototype</a:t>
            </a:r>
            <a:endParaRPr lang="pt-BR" sz="1400" b="1">
              <a:solidFill>
                <a:schemeClr val="bg1"/>
              </a:solidFill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3CCB359-5419-7702-16B6-F806BA791A30}"/>
              </a:ext>
            </a:extLst>
          </p:cNvPr>
          <p:cNvSpPr txBox="1"/>
          <p:nvPr/>
        </p:nvSpPr>
        <p:spPr>
          <a:xfrm>
            <a:off x="9982376" y="2856920"/>
            <a:ext cx="2173160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NbTi</a:t>
            </a:r>
            <a:r>
              <a:rPr lang="pt-BR" sz="1400" b="1">
                <a:solidFill>
                  <a:schemeClr val="bg1"/>
                </a:solidFill>
              </a:rPr>
              <a:t> central coil </a:t>
            </a:r>
            <a:r>
              <a:rPr lang="pt-BR" sz="1400" b="1" err="1">
                <a:solidFill>
                  <a:schemeClr val="bg1"/>
                </a:solidFill>
              </a:rPr>
              <a:t>prototype</a:t>
            </a:r>
            <a:endParaRPr lang="pt-BR" sz="1400" b="1">
              <a:solidFill>
                <a:schemeClr val="bg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7915F-812B-C8B2-6ED4-8B0B6331D68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m 13">
            <a:extLst>
              <a:ext uri="{FF2B5EF4-FFF2-40B4-BE49-F238E27FC236}">
                <a16:creationId xmlns:a16="http://schemas.microsoft.com/office/drawing/2014/main" id="{F1E00272-E163-4AF2-F8A0-D37D9A8BE8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29" y="3280571"/>
            <a:ext cx="5043881" cy="2883933"/>
          </a:xfrm>
          <a:prstGeom prst="rect">
            <a:avLst/>
          </a:prstGeom>
        </p:spPr>
      </p:pic>
      <p:sp>
        <p:nvSpPr>
          <p:cNvPr id="13" name="CaixaDeTexto 15">
            <a:extLst>
              <a:ext uri="{FF2B5EF4-FFF2-40B4-BE49-F238E27FC236}">
                <a16:creationId xmlns:a16="http://schemas.microsoft.com/office/drawing/2014/main" id="{6009BCED-B8D9-A172-9D4E-CDD0F86DC63F}"/>
              </a:ext>
            </a:extLst>
          </p:cNvPr>
          <p:cNvSpPr txBox="1"/>
          <p:nvPr/>
        </p:nvSpPr>
        <p:spPr>
          <a:xfrm>
            <a:off x="1297753" y="3034421"/>
            <a:ext cx="3162161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Copper </a:t>
            </a:r>
            <a:r>
              <a:rPr lang="pt-BR" sz="1400" b="1" err="1">
                <a:solidFill>
                  <a:schemeClr val="bg1"/>
                </a:solidFill>
              </a:rPr>
              <a:t>prototyoes</a:t>
            </a:r>
            <a:r>
              <a:rPr lang="pt-BR" sz="1400" b="1">
                <a:solidFill>
                  <a:schemeClr val="bg1"/>
                </a:solidFill>
              </a:rPr>
              <a:t> – </a:t>
            </a:r>
            <a:r>
              <a:rPr lang="pt-BR" sz="1400" b="1" err="1">
                <a:solidFill>
                  <a:schemeClr val="bg1"/>
                </a:solidFill>
              </a:rPr>
              <a:t>porosity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evolution</a:t>
            </a:r>
            <a:endParaRPr lang="pt-BR" sz="1400" b="1">
              <a:solidFill>
                <a:schemeClr val="bg1"/>
              </a:solidFill>
            </a:endParaRPr>
          </a:p>
        </p:txBody>
      </p:sp>
      <p:sp>
        <p:nvSpPr>
          <p:cNvPr id="20" name="Arrow: Striped Right 19">
            <a:extLst>
              <a:ext uri="{FF2B5EF4-FFF2-40B4-BE49-F238E27FC236}">
                <a16:creationId xmlns:a16="http://schemas.microsoft.com/office/drawing/2014/main" id="{36E809AB-B673-C84C-4718-C59D9B15926E}"/>
              </a:ext>
            </a:extLst>
          </p:cNvPr>
          <p:cNvSpPr/>
          <p:nvPr/>
        </p:nvSpPr>
        <p:spPr>
          <a:xfrm>
            <a:off x="5123229" y="4142959"/>
            <a:ext cx="439841" cy="613318"/>
          </a:xfrm>
          <a:prstGeom prst="strip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4CDE1-4221-069E-34BE-3FD9441C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20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56203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4FEBF-EB51-E678-13EF-3F7378BF612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Vertical Cryostat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7915F-812B-C8B2-6ED4-8B0B6331D68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 descr="Uma imagem contendo mesa, no interior, comida, prato&#10;&#10;Descrição gerada automaticamente">
            <a:extLst>
              <a:ext uri="{FF2B5EF4-FFF2-40B4-BE49-F238E27FC236}">
                <a16:creationId xmlns:a16="http://schemas.microsoft.com/office/drawing/2014/main" id="{B96848F0-6261-CB6C-B86C-CCF82B4AD0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" t="9631" r="11474" b="10064"/>
          <a:stretch/>
        </p:blipFill>
        <p:spPr>
          <a:xfrm>
            <a:off x="4008239" y="1018667"/>
            <a:ext cx="4616816" cy="560457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22508B10-F089-377C-0902-AA62422B652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895" y="1018667"/>
            <a:ext cx="2078011" cy="27706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F24551F4-B441-3EFC-C2EC-3BEE85F8A77A}"/>
              </a:ext>
            </a:extLst>
          </p:cNvPr>
          <p:cNvSpPr txBox="1"/>
          <p:nvPr/>
        </p:nvSpPr>
        <p:spPr>
          <a:xfrm>
            <a:off x="91440" y="1018667"/>
            <a:ext cx="3768339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/>
              <a:t>Cryostat Design and Features:</a:t>
            </a:r>
          </a:p>
          <a:p>
            <a:pPr>
              <a:spcAft>
                <a:spcPts val="800"/>
              </a:spcAft>
            </a:pPr>
            <a:r>
              <a:rPr lang="en-US" sz="1600" dirty="0"/>
              <a:t>The cryostat follows the same principles as the SWLS: conduction cooling, current leads, thermal shield, etc.</a:t>
            </a:r>
          </a:p>
          <a:p>
            <a:pPr>
              <a:spcAft>
                <a:spcPts val="800"/>
              </a:spcAft>
            </a:pPr>
            <a:r>
              <a:rPr lang="en-US" sz="1600" b="1" dirty="0"/>
              <a:t>Applications and tests planned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Thermal and magnetic tests of superconducting coils</a:t>
            </a:r>
            <a:endParaRPr lang="en-US" sz="1600" b="1" dirty="0"/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Thermal performance of components at cryogenic temperatures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Mechanical component fixation at cryogenic temperatures 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Splice box performance evaluation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Quench protection system testing 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Control system testing and evaluation </a:t>
            </a:r>
            <a:endParaRPr lang="pt-BR" sz="1600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082D77C-5C7E-6A79-EF4C-89D0AFFF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21</a:t>
            </a:fld>
            <a:endParaRPr lang="en-BR"/>
          </a:p>
        </p:txBody>
      </p:sp>
      <p:pic>
        <p:nvPicPr>
          <p:cNvPr id="2" name="Picture 2" descr="Uma imagem contendo no interior, armário, aberto, comida&#10;&#10;Descrição gerada automaticamente">
            <a:extLst>
              <a:ext uri="{FF2B5EF4-FFF2-40B4-BE49-F238E27FC236}">
                <a16:creationId xmlns:a16="http://schemas.microsoft.com/office/drawing/2014/main" id="{4906B1D3-9D88-D3CD-974B-DBE62EB1E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8895" y="3840240"/>
            <a:ext cx="2078011" cy="2632971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21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B3CE757-2CB3-F25D-D343-146AC0C2105D}"/>
              </a:ext>
            </a:extLst>
          </p:cNvPr>
          <p:cNvSpPr txBox="1"/>
          <p:nvPr/>
        </p:nvSpPr>
        <p:spPr>
          <a:xfrm>
            <a:off x="226209" y="1102399"/>
            <a:ext cx="5579280" cy="1158706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>
            <a:defPPr>
              <a:defRPr lang="en-BR"/>
            </a:defPPr>
            <a:lvl1pPr marL="171453" indent="-171453" algn="just" defTabSz="456854">
              <a:buFont typeface="Arial" panose="020B0604020202020204" pitchFamily="34" charset="0"/>
              <a:buChar char="•"/>
              <a:defRPr sz="1150">
                <a:latin typeface="Calibri"/>
                <a:ea typeface="MS PGothic"/>
                <a:cs typeface="Calibri"/>
              </a:defRPr>
            </a:lvl1pPr>
          </a:lstStyle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 b="1"/>
              <a:t>Mirror yokes </a:t>
            </a:r>
            <a:r>
              <a:rPr lang="en-US" sz="2000"/>
              <a:t>were designed to test the coils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/>
              <a:t>PCB boards with </a:t>
            </a:r>
            <a:r>
              <a:rPr lang="en-US" sz="2000" b="1"/>
              <a:t>3</a:t>
            </a:r>
            <a:r>
              <a:rPr lang="en-US" sz="2000"/>
              <a:t> </a:t>
            </a:r>
            <a:r>
              <a:rPr lang="en-US" sz="2000" b="1"/>
              <a:t>Hall sensors </a:t>
            </a:r>
            <a:r>
              <a:rPr lang="en-US" sz="2000"/>
              <a:t>(HGT-2101) were used to </a:t>
            </a:r>
            <a:r>
              <a:rPr lang="en-US" sz="2000" b="1"/>
              <a:t>measure the magnetic field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5F9CDA5-C3EA-16E7-8784-17E2D751BDFE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9880217" cy="745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 – tests in the vertical cryostat</a:t>
            </a: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FD92FF7E-AA67-684E-DB4C-D90D004C475B}"/>
              </a:ext>
            </a:extLst>
          </p:cNvPr>
          <p:cNvGrpSpPr/>
          <p:nvPr/>
        </p:nvGrpSpPr>
        <p:grpSpPr>
          <a:xfrm>
            <a:off x="226209" y="3040413"/>
            <a:ext cx="6573694" cy="3257275"/>
            <a:chOff x="3302567" y="828067"/>
            <a:chExt cx="5091794" cy="2522991"/>
          </a:xfrm>
        </p:grpSpPr>
        <p:pic>
          <p:nvPicPr>
            <p:cNvPr id="28" name="Imagem 27">
              <a:extLst>
                <a:ext uri="{FF2B5EF4-FFF2-40B4-BE49-F238E27FC236}">
                  <a16:creationId xmlns:a16="http://schemas.microsoft.com/office/drawing/2014/main" id="{F16BDB02-1CF3-50BE-EC08-95B21CFDA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567" y="828067"/>
              <a:ext cx="5091794" cy="2522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06522291">
              <a:extLst>
                <a:ext uri="{FF2B5EF4-FFF2-40B4-BE49-F238E27FC236}">
                  <a16:creationId xmlns:a16="http://schemas.microsoft.com/office/drawing/2014/main" id="{FBC7C428-6A2E-D119-3E75-DB5D4372FD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5502"/>
            <a:stretch/>
          </p:blipFill>
          <p:spPr bwMode="auto">
            <a:xfrm>
              <a:off x="3781378" y="2239629"/>
              <a:ext cx="1032446" cy="753113"/>
            </a:xfrm>
            <a:prstGeom prst="rect">
              <a:avLst/>
            </a:prstGeom>
            <a:noFill/>
          </p:spPr>
        </p:pic>
        <p:pic>
          <p:nvPicPr>
            <p:cNvPr id="5" name="Picture 306522291">
              <a:extLst>
                <a:ext uri="{FF2B5EF4-FFF2-40B4-BE49-F238E27FC236}">
                  <a16:creationId xmlns:a16="http://schemas.microsoft.com/office/drawing/2014/main" id="{9FB19D12-0E67-B48A-71C3-C19F7B0A34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639"/>
            <a:stretch/>
          </p:blipFill>
          <p:spPr bwMode="auto">
            <a:xfrm>
              <a:off x="3781378" y="1330650"/>
              <a:ext cx="1032446" cy="885280"/>
            </a:xfrm>
            <a:prstGeom prst="rect">
              <a:avLst/>
            </a:prstGeom>
            <a:noFill/>
          </p:spPr>
        </p:pic>
        <p:cxnSp>
          <p:nvCxnSpPr>
            <p:cNvPr id="7" name="Conector de Seta Reta 6">
              <a:extLst>
                <a:ext uri="{FF2B5EF4-FFF2-40B4-BE49-F238E27FC236}">
                  <a16:creationId xmlns:a16="http://schemas.microsoft.com/office/drawing/2014/main" id="{9C502B54-16B8-68E8-C134-941BF2E6BBC7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 flipV="1">
              <a:off x="4813824" y="2089562"/>
              <a:ext cx="611691" cy="526624"/>
            </a:xfrm>
            <a:prstGeom prst="straightConnector1">
              <a:avLst/>
            </a:prstGeom>
            <a:ln>
              <a:solidFill>
                <a:srgbClr val="FF581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B1F706BE-F9D8-8C00-ABB4-C93B5F1D51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3824" y="1609311"/>
              <a:ext cx="674634" cy="177968"/>
            </a:xfrm>
            <a:prstGeom prst="straightConnector1">
              <a:avLst/>
            </a:prstGeom>
            <a:ln>
              <a:solidFill>
                <a:srgbClr val="1166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3458AC2-A745-A083-73E7-33E792C14A01}"/>
              </a:ext>
            </a:extLst>
          </p:cNvPr>
          <p:cNvSpPr txBox="1"/>
          <p:nvPr/>
        </p:nvSpPr>
        <p:spPr>
          <a:xfrm>
            <a:off x="1477124" y="2732636"/>
            <a:ext cx="4328365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Simulated magnetic profile for the mirror yokes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A5CF87-2329-18A8-1B90-BE81170CA69C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57A883C-BC3A-BA2B-0767-1DA3ACD6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22</a:t>
            </a:fld>
            <a:endParaRPr lang="en-BR"/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05564BD8-ED53-6A60-999F-80D1D957DE4B}"/>
              </a:ext>
            </a:extLst>
          </p:cNvPr>
          <p:cNvGrpSpPr/>
          <p:nvPr/>
        </p:nvGrpSpPr>
        <p:grpSpPr>
          <a:xfrm>
            <a:off x="7036696" y="1346606"/>
            <a:ext cx="4781112" cy="4775988"/>
            <a:chOff x="6894379" y="1473066"/>
            <a:chExt cx="4781112" cy="4775988"/>
          </a:xfrm>
        </p:grpSpPr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71C8AD0E-61F3-DB56-E918-1786BC943538}"/>
                </a:ext>
              </a:extLst>
            </p:cNvPr>
            <p:cNvSpPr txBox="1"/>
            <p:nvPr/>
          </p:nvSpPr>
          <p:spPr>
            <a:xfrm>
              <a:off x="8203525" y="1473066"/>
              <a:ext cx="2235018" cy="307777"/>
            </a:xfrm>
            <a:prstGeom prst="rect">
              <a:avLst/>
            </a:prstGeom>
            <a:solidFill>
              <a:srgbClr val="222384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pt-BR" sz="1400" b="1" err="1">
                  <a:solidFill>
                    <a:schemeClr val="bg1"/>
                  </a:solidFill>
                </a:rPr>
                <a:t>Results</a:t>
              </a:r>
              <a:r>
                <a:rPr lang="pt-BR" sz="1400" b="1">
                  <a:solidFill>
                    <a:schemeClr val="bg1"/>
                  </a:solidFill>
                </a:rPr>
                <a:t>: Lateral </a:t>
              </a:r>
              <a:r>
                <a:rPr lang="pt-BR" sz="1400" b="1" err="1">
                  <a:solidFill>
                    <a:schemeClr val="bg1"/>
                  </a:solidFill>
                </a:rPr>
                <a:t>coil</a:t>
              </a:r>
              <a:endParaRPr lang="pt-BR" sz="1400" b="1">
                <a:solidFill>
                  <a:schemeClr val="bg1"/>
                </a:solidFill>
              </a:endParaRPr>
            </a:p>
          </p:txBody>
        </p:sp>
        <p:pic>
          <p:nvPicPr>
            <p:cNvPr id="30" name="Imagem 29">
              <a:extLst>
                <a:ext uri="{FF2B5EF4-FFF2-40B4-BE49-F238E27FC236}">
                  <a16:creationId xmlns:a16="http://schemas.microsoft.com/office/drawing/2014/main" id="{9DF901C6-425C-21BF-E0F9-BBC3CC4B8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65"/>
            <a:stretch/>
          </p:blipFill>
          <p:spPr bwMode="auto">
            <a:xfrm>
              <a:off x="6894379" y="1827443"/>
              <a:ext cx="4781112" cy="37848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0" name="Agrupar 19">
              <a:extLst>
                <a:ext uri="{FF2B5EF4-FFF2-40B4-BE49-F238E27FC236}">
                  <a16:creationId xmlns:a16="http://schemas.microsoft.com/office/drawing/2014/main" id="{B72803C5-EBE2-382E-2C5E-43887F2555CA}"/>
                </a:ext>
              </a:extLst>
            </p:cNvPr>
            <p:cNvGrpSpPr/>
            <p:nvPr/>
          </p:nvGrpSpPr>
          <p:grpSpPr>
            <a:xfrm>
              <a:off x="7132957" y="5815915"/>
              <a:ext cx="4528534" cy="433139"/>
              <a:chOff x="2151411" y="5319622"/>
              <a:chExt cx="2616778" cy="250286"/>
            </a:xfrm>
          </p:grpSpPr>
          <p:pic>
            <p:nvPicPr>
              <p:cNvPr id="9" name="Imagem 8" descr="Interface gráfica do usuário, Aplicativo&#10;&#10;Descrição gerada automaticamente">
                <a:extLst>
                  <a:ext uri="{FF2B5EF4-FFF2-40B4-BE49-F238E27FC236}">
                    <a16:creationId xmlns:a16="http://schemas.microsoft.com/office/drawing/2014/main" id="{EF34FB56-91E8-793E-A351-88B50EDEE0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2560" t="56491" r="53350" b="36843"/>
              <a:stretch/>
            </p:blipFill>
            <p:spPr>
              <a:xfrm>
                <a:off x="3037510" y="5319624"/>
                <a:ext cx="846307" cy="250284"/>
              </a:xfrm>
              <a:prstGeom prst="rect">
                <a:avLst/>
              </a:prstGeom>
              <a:ln w="19050">
                <a:solidFill>
                  <a:srgbClr val="5D9D9F"/>
                </a:solidFill>
              </a:ln>
            </p:spPr>
          </p:pic>
          <p:pic>
            <p:nvPicPr>
              <p:cNvPr id="6" name="Imagem 5" descr="Interface gráfica do usuário, Aplicativo&#10;&#10;Descrição gerada automaticamente">
                <a:extLst>
                  <a:ext uri="{FF2B5EF4-FFF2-40B4-BE49-F238E27FC236}">
                    <a16:creationId xmlns:a16="http://schemas.microsoft.com/office/drawing/2014/main" id="{D9FDC2E8-8C43-6211-8770-4C3FF63371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7823" t="56491" r="68088" b="36843"/>
              <a:stretch/>
            </p:blipFill>
            <p:spPr>
              <a:xfrm>
                <a:off x="2151411" y="5319624"/>
                <a:ext cx="846307" cy="250284"/>
              </a:xfrm>
              <a:prstGeom prst="rect">
                <a:avLst/>
              </a:prstGeom>
              <a:ln w="19050">
                <a:solidFill>
                  <a:srgbClr val="008000"/>
                </a:solidFill>
              </a:ln>
            </p:spPr>
          </p:pic>
          <p:pic>
            <p:nvPicPr>
              <p:cNvPr id="10" name="Imagem 9" descr="Interface gráfica do usuário, Aplicativo&#10;&#10;Descrição gerada automaticamente">
                <a:extLst>
                  <a:ext uri="{FF2B5EF4-FFF2-40B4-BE49-F238E27FC236}">
                    <a16:creationId xmlns:a16="http://schemas.microsoft.com/office/drawing/2014/main" id="{3A513281-7A52-94BF-F456-6037372A6C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47119" t="56491" r="38792" b="36843"/>
              <a:stretch/>
            </p:blipFill>
            <p:spPr>
              <a:xfrm>
                <a:off x="3921882" y="5319622"/>
                <a:ext cx="846307" cy="250284"/>
              </a:xfrm>
              <a:prstGeom prst="rect">
                <a:avLst/>
              </a:prstGeom>
              <a:ln w="19050">
                <a:solidFill>
                  <a:srgbClr val="000089"/>
                </a:solidFill>
              </a:ln>
            </p:spPr>
          </p:pic>
        </p:grp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A3B9E825-4017-EFEB-E0FB-5867DD19063D}"/>
                </a:ext>
              </a:extLst>
            </p:cNvPr>
            <p:cNvSpPr txBox="1"/>
            <p:nvPr/>
          </p:nvSpPr>
          <p:spPr>
            <a:xfrm>
              <a:off x="7036328" y="5546510"/>
              <a:ext cx="16608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/>
                <a:t>Field in 300 A</a:t>
              </a:r>
            </a:p>
          </p:txBody>
        </p:sp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28E84A81-8333-71D8-AB90-531C91912AC3}"/>
              </a:ext>
            </a:extLst>
          </p:cNvPr>
          <p:cNvSpPr txBox="1"/>
          <p:nvPr/>
        </p:nvSpPr>
        <p:spPr>
          <a:xfrm>
            <a:off x="3223264" y="3492488"/>
            <a:ext cx="931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/>
              <a:t>Hall Probes</a:t>
            </a:r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B448A956-B777-75C5-ABBE-4AF91BB1D32E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3166693" y="4015708"/>
            <a:ext cx="522404" cy="6533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60F156A2-FD09-D9FC-640F-77C41269B83E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3689097" y="4015708"/>
            <a:ext cx="0" cy="77930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de Seta Reta 47">
            <a:extLst>
              <a:ext uri="{FF2B5EF4-FFF2-40B4-BE49-F238E27FC236}">
                <a16:creationId xmlns:a16="http://schemas.microsoft.com/office/drawing/2014/main" id="{1E9089EA-046B-E60C-A7E1-7C01222E0F35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3689097" y="4015708"/>
            <a:ext cx="522403" cy="6533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384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ângulo 21">
            <a:extLst>
              <a:ext uri="{FF2B5EF4-FFF2-40B4-BE49-F238E27FC236}">
                <a16:creationId xmlns:a16="http://schemas.microsoft.com/office/drawing/2014/main" id="{A545E80F-6C22-C820-F4AE-92C8DDC39930}"/>
              </a:ext>
            </a:extLst>
          </p:cNvPr>
          <p:cNvSpPr/>
          <p:nvPr/>
        </p:nvSpPr>
        <p:spPr>
          <a:xfrm>
            <a:off x="9776298" y="6235430"/>
            <a:ext cx="2351418" cy="573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B3CE757-2CB3-F25D-D343-146AC0C2105D}"/>
              </a:ext>
            </a:extLst>
          </p:cNvPr>
          <p:cNvSpPr txBox="1"/>
          <p:nvPr/>
        </p:nvSpPr>
        <p:spPr>
          <a:xfrm>
            <a:off x="226209" y="1102399"/>
            <a:ext cx="5579280" cy="820152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>
            <a:defPPr>
              <a:defRPr lang="en-BR"/>
            </a:defPPr>
            <a:lvl1pPr marL="171453" indent="-171453" algn="just" defTabSz="456854">
              <a:buFont typeface="Arial" panose="020B0604020202020204" pitchFamily="34" charset="0"/>
              <a:buChar char="•"/>
              <a:defRPr sz="1150">
                <a:latin typeface="Calibri"/>
                <a:ea typeface="MS PGothic"/>
                <a:cs typeface="Calibri"/>
              </a:defRPr>
            </a:lvl1pPr>
          </a:lstStyle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 b="1"/>
              <a:t>1006 steel </a:t>
            </a:r>
            <a:r>
              <a:rPr lang="en-US" sz="2000"/>
              <a:t>and </a:t>
            </a:r>
            <a:r>
              <a:rPr lang="en-US" sz="2000" b="1"/>
              <a:t>Holmium poles </a:t>
            </a:r>
            <a:r>
              <a:rPr lang="en-US" sz="2000"/>
              <a:t>were tested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 b="1"/>
              <a:t>Quench protection </a:t>
            </a:r>
            <a:r>
              <a:rPr lang="en-US" sz="2000"/>
              <a:t>was also </a:t>
            </a:r>
            <a:r>
              <a:rPr lang="en-US" sz="2000" b="1"/>
              <a:t>tested </a:t>
            </a:r>
            <a:r>
              <a:rPr lang="en-US" sz="2000"/>
              <a:t>and </a:t>
            </a:r>
            <a:r>
              <a:rPr lang="en-US" sz="2000" b="1"/>
              <a:t>validated</a:t>
            </a:r>
            <a:endParaRPr lang="en-US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5F9CDA5-C3EA-16E7-8784-17E2D751BDFE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9880217" cy="745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 – tests in the vertical cryostat</a:t>
            </a: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D2102D9C-BB14-2630-1B2D-957F77FBD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21" y="2543133"/>
            <a:ext cx="4812983" cy="360840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85A2ACD6-F4EB-8EF5-3E7A-9D12928E8F92}"/>
              </a:ext>
            </a:extLst>
          </p:cNvPr>
          <p:cNvSpPr txBox="1"/>
          <p:nvPr/>
        </p:nvSpPr>
        <p:spPr>
          <a:xfrm>
            <a:off x="1558820" y="2235356"/>
            <a:ext cx="2637700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Quench training: central coil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00F38666-1E4F-2CB3-BB8C-09B23F2BD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345" y="1334332"/>
            <a:ext cx="6190034" cy="499249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706ACA7C-7987-9392-CD5A-BB3777589D57}"/>
              </a:ext>
            </a:extLst>
          </p:cNvPr>
          <p:cNvSpPr txBox="1"/>
          <p:nvPr/>
        </p:nvSpPr>
        <p:spPr>
          <a:xfrm>
            <a:off x="7596853" y="1180443"/>
            <a:ext cx="2235018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Results: Central coil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A5CF87-2329-18A8-1B90-BE81170CA69C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57A883C-BC3A-BA2B-0767-1DA3ACD6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23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156140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2436F-6FA6-E1A6-3F82-C6EADC24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24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168382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13659327" descr="Brinquedo de lego&#10;&#10;Descrição gerada automaticamente com confiança média">
            <a:extLst>
              <a:ext uri="{FF2B5EF4-FFF2-40B4-BE49-F238E27FC236}">
                <a16:creationId xmlns:a16="http://schemas.microsoft.com/office/drawing/2014/main" id="{C3E925E7-E161-5829-DF6D-7B8AF221E6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8" r="10301" b="13741"/>
          <a:stretch/>
        </p:blipFill>
        <p:spPr bwMode="auto">
          <a:xfrm>
            <a:off x="5717956" y="855929"/>
            <a:ext cx="6059127" cy="54738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Mechanical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design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DD103C7A-8A68-8EE2-DBE8-63750BDC86F2}"/>
              </a:ext>
            </a:extLst>
          </p:cNvPr>
          <p:cNvCxnSpPr>
            <a:cxnSpLocks/>
          </p:cNvCxnSpPr>
          <p:nvPr/>
        </p:nvCxnSpPr>
        <p:spPr>
          <a:xfrm flipH="1">
            <a:off x="8483154" y="3000374"/>
            <a:ext cx="712662" cy="33820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>
            <a:extLst>
              <a:ext uri="{FF2B5EF4-FFF2-40B4-BE49-F238E27FC236}">
                <a16:creationId xmlns:a16="http://schemas.microsoft.com/office/drawing/2014/main" id="{84130C65-0900-0E58-53A8-E74E28638ED3}"/>
              </a:ext>
            </a:extLst>
          </p:cNvPr>
          <p:cNvCxnSpPr>
            <a:cxnSpLocks/>
          </p:cNvCxnSpPr>
          <p:nvPr/>
        </p:nvCxnSpPr>
        <p:spPr>
          <a:xfrm>
            <a:off x="9152950" y="3000374"/>
            <a:ext cx="722849" cy="21596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AFBD47E7-9047-83EC-5EA5-A3A297997379}"/>
              </a:ext>
            </a:extLst>
          </p:cNvPr>
          <p:cNvCxnSpPr>
            <a:cxnSpLocks/>
          </p:cNvCxnSpPr>
          <p:nvPr/>
        </p:nvCxnSpPr>
        <p:spPr>
          <a:xfrm flipH="1">
            <a:off x="8979946" y="3000374"/>
            <a:ext cx="165273" cy="73818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C8CBFB29-354D-C417-E1E4-78AEDCE087D7}"/>
              </a:ext>
            </a:extLst>
          </p:cNvPr>
          <p:cNvCxnSpPr>
            <a:cxnSpLocks/>
          </p:cNvCxnSpPr>
          <p:nvPr/>
        </p:nvCxnSpPr>
        <p:spPr>
          <a:xfrm>
            <a:off x="7421191" y="3418882"/>
            <a:ext cx="20793" cy="39588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48">
            <a:extLst>
              <a:ext uri="{FF2B5EF4-FFF2-40B4-BE49-F238E27FC236}">
                <a16:creationId xmlns:a16="http://schemas.microsoft.com/office/drawing/2014/main" id="{F892A425-828E-1932-5A30-8081C4728D9E}"/>
              </a:ext>
            </a:extLst>
          </p:cNvPr>
          <p:cNvCxnSpPr>
            <a:cxnSpLocks/>
          </p:cNvCxnSpPr>
          <p:nvPr/>
        </p:nvCxnSpPr>
        <p:spPr>
          <a:xfrm>
            <a:off x="7421191" y="3418882"/>
            <a:ext cx="656009" cy="77474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>
            <a:extLst>
              <a:ext uri="{FF2B5EF4-FFF2-40B4-BE49-F238E27FC236}">
                <a16:creationId xmlns:a16="http://schemas.microsoft.com/office/drawing/2014/main" id="{8628E0A5-BF7E-A90A-F9F2-C95CA4BFDE8A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8782050" y="4474799"/>
            <a:ext cx="230315" cy="2985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agem 57">
            <a:extLst>
              <a:ext uri="{FF2B5EF4-FFF2-40B4-BE49-F238E27FC236}">
                <a16:creationId xmlns:a16="http://schemas.microsoft.com/office/drawing/2014/main" id="{FD9211D1-18EA-BB91-5E7C-B3698ADEB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07" y="3592847"/>
            <a:ext cx="3930841" cy="3204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366613CF-E9E9-7DF5-E7A5-6B24B0EE649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F1EB85-A84F-A46D-3A1F-2EE30A7E1A71}"/>
              </a:ext>
            </a:extLst>
          </p:cNvPr>
          <p:cNvGrpSpPr/>
          <p:nvPr/>
        </p:nvGrpSpPr>
        <p:grpSpPr>
          <a:xfrm>
            <a:off x="333689" y="1123428"/>
            <a:ext cx="2190435" cy="970701"/>
            <a:chOff x="136914" y="917209"/>
            <a:chExt cx="2060578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B1C3BAD-123A-D0F1-1336-DA28151A24D5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Electromagnetic structure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A8D685-BAC8-31BC-9FED-EDA6F57D443F}"/>
                </a:ext>
              </a:extLst>
            </p:cNvPr>
            <p:cNvSpPr/>
            <p:nvPr/>
          </p:nvSpPr>
          <p:spPr>
            <a:xfrm>
              <a:off x="136914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889E86-D3A7-23B7-D6C0-EE9EA0768574}"/>
              </a:ext>
            </a:extLst>
          </p:cNvPr>
          <p:cNvGrpSpPr/>
          <p:nvPr/>
        </p:nvGrpSpPr>
        <p:grpSpPr>
          <a:xfrm>
            <a:off x="2747200" y="1123428"/>
            <a:ext cx="2038823" cy="970701"/>
            <a:chOff x="4714027" y="917209"/>
            <a:chExt cx="2038823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6B2FF30-68D5-7C97-5778-0F883193CBA3}"/>
                </a:ext>
              </a:extLst>
            </p:cNvPr>
            <p:cNvSpPr/>
            <p:nvPr/>
          </p:nvSpPr>
          <p:spPr>
            <a:xfrm>
              <a:off x="4924050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Electron beam vacuum chamber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70F7929-60AF-AC47-DF58-49889D921F3A}"/>
                </a:ext>
              </a:extLst>
            </p:cNvPr>
            <p:cNvSpPr/>
            <p:nvPr/>
          </p:nvSpPr>
          <p:spPr>
            <a:xfrm>
              <a:off x="4714027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3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41D636-4462-033B-AFC1-4AC3519DEF95}"/>
              </a:ext>
            </a:extLst>
          </p:cNvPr>
          <p:cNvGrpSpPr/>
          <p:nvPr/>
        </p:nvGrpSpPr>
        <p:grpSpPr>
          <a:xfrm>
            <a:off x="335835" y="2385959"/>
            <a:ext cx="2221599" cy="970701"/>
            <a:chOff x="141203" y="917209"/>
            <a:chExt cx="2056289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7D70F72-D45A-F4ED-B57B-59A0C4BBDD34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Thermal circuit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4ED6A0B-5721-FB5C-DA00-7DF0B52C9F1E}"/>
                </a:ext>
              </a:extLst>
            </p:cNvPr>
            <p:cNvSpPr/>
            <p:nvPr/>
          </p:nvSpPr>
          <p:spPr>
            <a:xfrm>
              <a:off x="141203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2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CC8978-1264-E25E-97E0-E8B207DA356D}"/>
              </a:ext>
            </a:extLst>
          </p:cNvPr>
          <p:cNvGrpSpPr/>
          <p:nvPr/>
        </p:nvGrpSpPr>
        <p:grpSpPr>
          <a:xfrm>
            <a:off x="2743168" y="2367877"/>
            <a:ext cx="2046886" cy="970701"/>
            <a:chOff x="150606" y="917209"/>
            <a:chExt cx="2046886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BB37B6C-E548-92A9-45E6-3374FCA9BD64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Supports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AD46109-6A58-73DF-6C51-7CBD861C4B0D}"/>
                </a:ext>
              </a:extLst>
            </p:cNvPr>
            <p:cNvSpPr/>
            <p:nvPr/>
          </p:nvSpPr>
          <p:spPr>
            <a:xfrm>
              <a:off x="150606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4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0C0A9307-8A36-F576-8665-69CF87145204}"/>
              </a:ext>
            </a:extLst>
          </p:cNvPr>
          <p:cNvSpPr/>
          <p:nvPr/>
        </p:nvSpPr>
        <p:spPr>
          <a:xfrm>
            <a:off x="9702446" y="4588755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EB2EDD9-8C96-B50B-29FA-52A158430FB2}"/>
              </a:ext>
            </a:extLst>
          </p:cNvPr>
          <p:cNvSpPr/>
          <p:nvPr/>
        </p:nvSpPr>
        <p:spPr>
          <a:xfrm>
            <a:off x="8924350" y="2712276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4F67E11-75E5-DB7D-52BB-852D4854114B}"/>
              </a:ext>
            </a:extLst>
          </p:cNvPr>
          <p:cNvSpPr/>
          <p:nvPr/>
        </p:nvSpPr>
        <p:spPr>
          <a:xfrm>
            <a:off x="8086725" y="4738040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3E1B932-F9D5-B857-BB9E-A1581752246E}"/>
              </a:ext>
            </a:extLst>
          </p:cNvPr>
          <p:cNvSpPr/>
          <p:nvPr/>
        </p:nvSpPr>
        <p:spPr>
          <a:xfrm>
            <a:off x="7162800" y="3081827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9B68AB-C48E-550C-6401-85EC12EC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25</a:t>
            </a:fld>
            <a:endParaRPr lang="en-BR"/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409512D2-4B03-3756-C9E1-FBF198349DBD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9548148" y="4385764"/>
            <a:ext cx="221253" cy="2699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893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117"/>
            <a:ext cx="10454840" cy="585504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Mechanical design – electromagnetic structure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E40080B4-DF5E-08E5-612A-87F07E781B77}"/>
              </a:ext>
            </a:extLst>
          </p:cNvPr>
          <p:cNvSpPr txBox="1"/>
          <p:nvPr/>
        </p:nvSpPr>
        <p:spPr>
          <a:xfrm>
            <a:off x="229827" y="908878"/>
            <a:ext cx="603715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/>
              <a:t>Main Concepts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Large thermal contraction of </a:t>
            </a:r>
            <a:r>
              <a:rPr lang="en-US" sz="2000" b="1" dirty="0"/>
              <a:t>Al clamps </a:t>
            </a:r>
            <a:r>
              <a:rPr lang="en-US" sz="2000" dirty="0"/>
              <a:t>to </a:t>
            </a:r>
            <a:r>
              <a:rPr lang="en-US" sz="2000" b="1" dirty="0"/>
              <a:t>pre-load the coils</a:t>
            </a:r>
            <a:endParaRPr lang="en-US" sz="2000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Central coils’ clamps with conical shape </a:t>
            </a:r>
            <a:r>
              <a:rPr lang="en-US" sz="2000" dirty="0"/>
              <a:t>to prevent magnet’s gap closing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Invar washers </a:t>
            </a:r>
            <a:r>
              <a:rPr lang="en-US" sz="2000" dirty="0"/>
              <a:t>to prevent bolt loosening</a:t>
            </a: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E0906AF0-402C-E18A-9B15-A87B9A2F7B6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EF1DD-306B-8D04-431E-6A12EE3C5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26</a:t>
            </a:fld>
            <a:endParaRPr lang="en-BR"/>
          </a:p>
        </p:txBody>
      </p:sp>
      <p:pic>
        <p:nvPicPr>
          <p:cNvPr id="81" name="Imagem 80">
            <a:extLst>
              <a:ext uri="{FF2B5EF4-FFF2-40B4-BE49-F238E27FC236}">
                <a16:creationId xmlns:a16="http://schemas.microsoft.com/office/drawing/2014/main" id="{4143D238-30DB-B7FB-050A-3EB9367EE4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19"/>
          <a:stretch/>
        </p:blipFill>
        <p:spPr>
          <a:xfrm>
            <a:off x="6772275" y="1318887"/>
            <a:ext cx="5323250" cy="3836892"/>
          </a:xfrm>
          <a:prstGeom prst="rect">
            <a:avLst/>
          </a:prstGeom>
        </p:spPr>
      </p:pic>
      <p:grpSp>
        <p:nvGrpSpPr>
          <p:cNvPr id="93" name="Agrupar 92">
            <a:extLst>
              <a:ext uri="{FF2B5EF4-FFF2-40B4-BE49-F238E27FC236}">
                <a16:creationId xmlns:a16="http://schemas.microsoft.com/office/drawing/2014/main" id="{9D1CDAB0-F357-ACB6-2FF2-DF313A096F48}"/>
              </a:ext>
            </a:extLst>
          </p:cNvPr>
          <p:cNvGrpSpPr/>
          <p:nvPr/>
        </p:nvGrpSpPr>
        <p:grpSpPr>
          <a:xfrm>
            <a:off x="159644" y="4169785"/>
            <a:ext cx="2390542" cy="1865255"/>
            <a:chOff x="420328" y="3494198"/>
            <a:chExt cx="3204983" cy="2439406"/>
          </a:xfrm>
        </p:grpSpPr>
        <p:pic>
          <p:nvPicPr>
            <p:cNvPr id="85" name="Imagem 84">
              <a:extLst>
                <a:ext uri="{FF2B5EF4-FFF2-40B4-BE49-F238E27FC236}">
                  <a16:creationId xmlns:a16="http://schemas.microsoft.com/office/drawing/2014/main" id="{3CBDB828-3AEE-4958-4039-38AC3E57C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328" y="3494198"/>
              <a:ext cx="3204983" cy="2439406"/>
            </a:xfrm>
            <a:prstGeom prst="rect">
              <a:avLst/>
            </a:prstGeom>
          </p:spPr>
        </p:pic>
        <p:cxnSp>
          <p:nvCxnSpPr>
            <p:cNvPr id="87" name="Conector reto 86">
              <a:extLst>
                <a:ext uri="{FF2B5EF4-FFF2-40B4-BE49-F238E27FC236}">
                  <a16:creationId xmlns:a16="http://schemas.microsoft.com/office/drawing/2014/main" id="{B8DE80F0-A6EE-C4E4-9283-43E3C5A249ED}"/>
                </a:ext>
              </a:extLst>
            </p:cNvPr>
            <p:cNvCxnSpPr/>
            <p:nvPr/>
          </p:nvCxnSpPr>
          <p:spPr>
            <a:xfrm>
              <a:off x="2908300" y="3605159"/>
              <a:ext cx="0" cy="197966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to 87">
              <a:extLst>
                <a:ext uri="{FF2B5EF4-FFF2-40B4-BE49-F238E27FC236}">
                  <a16:creationId xmlns:a16="http://schemas.microsoft.com/office/drawing/2014/main" id="{B4D3D477-475D-D360-FB2F-2BE2BDA96DF2}"/>
                </a:ext>
              </a:extLst>
            </p:cNvPr>
            <p:cNvCxnSpPr>
              <a:cxnSpLocks/>
            </p:cNvCxnSpPr>
            <p:nvPr/>
          </p:nvCxnSpPr>
          <p:spPr>
            <a:xfrm>
              <a:off x="2954570" y="3605159"/>
              <a:ext cx="91923" cy="197966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Seta: Curva para a Direita 91">
              <a:extLst>
                <a:ext uri="{FF2B5EF4-FFF2-40B4-BE49-F238E27FC236}">
                  <a16:creationId xmlns:a16="http://schemas.microsoft.com/office/drawing/2014/main" id="{040EEF27-8E1F-57EA-392C-7F6839CC7557}"/>
                </a:ext>
              </a:extLst>
            </p:cNvPr>
            <p:cNvSpPr/>
            <p:nvPr/>
          </p:nvSpPr>
          <p:spPr>
            <a:xfrm rot="16200000">
              <a:off x="2907546" y="4376489"/>
              <a:ext cx="94048" cy="249169"/>
            </a:xfrm>
            <a:prstGeom prst="curved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</p:grpSp>
      <p:sp>
        <p:nvSpPr>
          <p:cNvPr id="95" name="CaixaDeTexto 94">
            <a:extLst>
              <a:ext uri="{FF2B5EF4-FFF2-40B4-BE49-F238E27FC236}">
                <a16:creationId xmlns:a16="http://schemas.microsoft.com/office/drawing/2014/main" id="{0660310D-EEC4-44F2-22FA-2D73655BAC39}"/>
              </a:ext>
            </a:extLst>
          </p:cNvPr>
          <p:cNvSpPr txBox="1"/>
          <p:nvPr/>
        </p:nvSpPr>
        <p:spPr>
          <a:xfrm>
            <a:off x="2187425" y="4721110"/>
            <a:ext cx="483856" cy="30777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0.6°</a:t>
            </a:r>
            <a:endParaRPr lang="pt-BR" sz="1400" b="1">
              <a:solidFill>
                <a:schemeClr val="bg1"/>
              </a:solidFill>
            </a:endParaRPr>
          </a:p>
        </p:txBody>
      </p:sp>
      <p:grpSp>
        <p:nvGrpSpPr>
          <p:cNvPr id="100" name="Agrupar 99">
            <a:extLst>
              <a:ext uri="{FF2B5EF4-FFF2-40B4-BE49-F238E27FC236}">
                <a16:creationId xmlns:a16="http://schemas.microsoft.com/office/drawing/2014/main" id="{8D461DB6-D108-1CA7-449C-4FA83A3306CB}"/>
              </a:ext>
            </a:extLst>
          </p:cNvPr>
          <p:cNvGrpSpPr/>
          <p:nvPr/>
        </p:nvGrpSpPr>
        <p:grpSpPr>
          <a:xfrm>
            <a:off x="2986773" y="3343649"/>
            <a:ext cx="3378134" cy="2921221"/>
            <a:chOff x="2695945" y="3365578"/>
            <a:chExt cx="3378134" cy="2921221"/>
          </a:xfrm>
        </p:grpSpPr>
        <p:pic>
          <p:nvPicPr>
            <p:cNvPr id="97" name="Imagem 96">
              <a:extLst>
                <a:ext uri="{FF2B5EF4-FFF2-40B4-BE49-F238E27FC236}">
                  <a16:creationId xmlns:a16="http://schemas.microsoft.com/office/drawing/2014/main" id="{0574D94B-C073-68D4-1D49-23492C7F78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1916"/>
            <a:stretch/>
          </p:blipFill>
          <p:spPr>
            <a:xfrm>
              <a:off x="2928378" y="3664468"/>
              <a:ext cx="3145701" cy="2622331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8" name="CaixaDeTexto 97">
                  <a:extLst>
                    <a:ext uri="{FF2B5EF4-FFF2-40B4-BE49-F238E27FC236}">
                      <a16:creationId xmlns:a16="http://schemas.microsoft.com/office/drawing/2014/main" id="{CE867435-DF25-A3AD-17CB-A3811328F076}"/>
                    </a:ext>
                  </a:extLst>
                </p:cNvPr>
                <p:cNvSpPr txBox="1"/>
                <p:nvPr/>
              </p:nvSpPr>
              <p:spPr>
                <a:xfrm>
                  <a:off x="2928378" y="3365578"/>
                  <a:ext cx="303263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𝑽𝑴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𝑺𝒕𝒓𝒆𝒔</m:t>
                        </m:r>
                        <m:sSub>
                          <m:sSubPr>
                            <m:ctrlP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  <m:t>𝒎𝒂</m:t>
                            </m:r>
                            <m:r>
                              <a:rPr lang="pt-BR" sz="1200" b="1" i="1" dirty="0" err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𝟐𝟑𝟎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𝑴𝑷𝒂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(&lt;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𝟐𝟔𝟎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𝑴𝑷𝒂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)⁡</m:t>
                        </m:r>
                      </m:oMath>
                    </m:oMathPara>
                  </a14:m>
                  <a:endParaRPr lang="pt-BR" sz="1200" b="1"/>
                </a:p>
              </p:txBody>
            </p:sp>
          </mc:Choice>
          <mc:Fallback>
            <p:sp>
              <p:nvSpPr>
                <p:cNvPr id="98" name="CaixaDeTexto 97">
                  <a:extLst>
                    <a:ext uri="{FF2B5EF4-FFF2-40B4-BE49-F238E27FC236}">
                      <a16:creationId xmlns:a16="http://schemas.microsoft.com/office/drawing/2014/main" id="{CE867435-DF25-A3AD-17CB-A3811328F0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8378" y="3365578"/>
                  <a:ext cx="3032632" cy="276999"/>
                </a:xfrm>
                <a:prstGeom prst="rect">
                  <a:avLst/>
                </a:prstGeom>
                <a:blipFill>
                  <a:blip r:embed="rId7"/>
                  <a:stretch>
                    <a:fillRect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9" name="CaixaDeTexto 98">
                  <a:extLst>
                    <a:ext uri="{FF2B5EF4-FFF2-40B4-BE49-F238E27FC236}">
                      <a16:creationId xmlns:a16="http://schemas.microsoft.com/office/drawing/2014/main" id="{EAA25A02-7DC4-1773-1961-64CEE3DB2BB1}"/>
                    </a:ext>
                  </a:extLst>
                </p:cNvPr>
                <p:cNvSpPr txBox="1"/>
                <p:nvPr/>
              </p:nvSpPr>
              <p:spPr>
                <a:xfrm>
                  <a:off x="2695945" y="4925586"/>
                  <a:ext cx="2271027" cy="4574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𝑽𝑴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𝑺𝒕𝒓𝒆𝒔</m:t>
                        </m:r>
                        <m:sSub>
                          <m:sSubPr>
                            <m:ctrlP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pt-BR" sz="1200" b="1" i="1" dirty="0" smtClean="0">
                                <a:latin typeface="Cambria Math" panose="02040503050406030204" pitchFamily="18" charset="0"/>
                              </a:rPr>
                              <m:t>𝒎𝒂</m:t>
                            </m:r>
                            <m:r>
                              <a:rPr lang="pt-BR" sz="1200" b="1" i="1" dirty="0" err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𝟏𝟑𝟎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𝑴𝑷𝒂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pt-BR" sz="12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(&lt;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𝟐𝟎𝟎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𝑴𝑷𝒂</m:t>
                        </m:r>
                        <m:r>
                          <a:rPr lang="pt-BR" sz="12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pt-BR" sz="1200" b="1" dirty="0"/>
                </a:p>
              </p:txBody>
            </p:sp>
          </mc:Choice>
          <mc:Fallback>
            <p:sp>
              <p:nvSpPr>
                <p:cNvPr id="99" name="CaixaDeTexto 98">
                  <a:extLst>
                    <a:ext uri="{FF2B5EF4-FFF2-40B4-BE49-F238E27FC236}">
                      <a16:creationId xmlns:a16="http://schemas.microsoft.com/office/drawing/2014/main" id="{EAA25A02-7DC4-1773-1961-64CEE3DB2B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5945" y="4925586"/>
                  <a:ext cx="2271027" cy="457433"/>
                </a:xfrm>
                <a:prstGeom prst="rect">
                  <a:avLst/>
                </a:prstGeom>
                <a:blipFill>
                  <a:blip r:embed="rId8"/>
                  <a:stretch>
                    <a:fillRect b="-5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1" name="CaixaDeTexto 100">
            <a:extLst>
              <a:ext uri="{FF2B5EF4-FFF2-40B4-BE49-F238E27FC236}">
                <a16:creationId xmlns:a16="http://schemas.microsoft.com/office/drawing/2014/main" id="{D8788EEE-B446-7BFA-A1C9-E5B856D6AF70}"/>
              </a:ext>
            </a:extLst>
          </p:cNvPr>
          <p:cNvSpPr txBox="1"/>
          <p:nvPr/>
        </p:nvSpPr>
        <p:spPr>
          <a:xfrm>
            <a:off x="61090" y="3798498"/>
            <a:ext cx="258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/>
              <a:t>Central coils’ conical clamps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97060F8-5E91-C87B-6E8A-32DAA57919F3}"/>
              </a:ext>
            </a:extLst>
          </p:cNvPr>
          <p:cNvSpPr txBox="1"/>
          <p:nvPr/>
        </p:nvSpPr>
        <p:spPr>
          <a:xfrm>
            <a:off x="2735278" y="6271403"/>
            <a:ext cx="415478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b="1"/>
              <a:t>Simulation Results of Thermal Contraction and Magnetic Forces for Coils and Clamps</a:t>
            </a:r>
            <a:endParaRPr lang="en-US" sz="16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9345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>
            <a:extLst>
              <a:ext uri="{FF2B5EF4-FFF2-40B4-BE49-F238E27FC236}">
                <a16:creationId xmlns:a16="http://schemas.microsoft.com/office/drawing/2014/main" id="{534E895B-CB65-EB26-B72E-27CD759F7B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6" t="5578" r="691" b="6730"/>
          <a:stretch/>
        </p:blipFill>
        <p:spPr>
          <a:xfrm>
            <a:off x="5635731" y="922402"/>
            <a:ext cx="6464624" cy="2506597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422A2A31-A4EC-FF87-AF77-ED5D5C8D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Mechanical design – vacuum chamber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26" name="Straight Connector 12">
            <a:extLst>
              <a:ext uri="{FF2B5EF4-FFF2-40B4-BE49-F238E27FC236}">
                <a16:creationId xmlns:a16="http://schemas.microsoft.com/office/drawing/2014/main" id="{4AA75B62-DB5B-D927-74E2-F43C5C338F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AD338FB2-A537-8522-4E39-8291A9F2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27</a:t>
            </a:fld>
            <a:endParaRPr lang="en-BR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9BD03AC6-10C9-14C5-9707-A19EF3FEC814}"/>
              </a:ext>
            </a:extLst>
          </p:cNvPr>
          <p:cNvSpPr txBox="1"/>
          <p:nvPr/>
        </p:nvSpPr>
        <p:spPr>
          <a:xfrm>
            <a:off x="229828" y="1090793"/>
            <a:ext cx="5133213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/>
              <a:t>Main Concepts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/>
              <a:t>Tripartite</a:t>
            </a:r>
            <a:r>
              <a:rPr lang="en-US"/>
              <a:t> </a:t>
            </a:r>
            <a:r>
              <a:rPr lang="en-US" b="1" err="1"/>
              <a:t>CuCrZr</a:t>
            </a:r>
            <a:r>
              <a:rPr lang="en-US"/>
              <a:t> chamber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Total length of </a:t>
            </a:r>
            <a:r>
              <a:rPr lang="en-US" b="1"/>
              <a:t>1.2m</a:t>
            </a:r>
            <a:endParaRPr lang="en-US"/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Very thin central part (</a:t>
            </a:r>
            <a:r>
              <a:rPr lang="en-US" b="1"/>
              <a:t>5mm</a:t>
            </a:r>
            <a:r>
              <a:rPr lang="en-US"/>
              <a:t> vertical aperture; </a:t>
            </a:r>
            <a:r>
              <a:rPr lang="en-US" b="1"/>
              <a:t>0.5mm</a:t>
            </a:r>
            <a:r>
              <a:rPr lang="en-US"/>
              <a:t> wall)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/>
              <a:t>Optimized internal profile</a:t>
            </a:r>
            <a:r>
              <a:rPr lang="en-US"/>
              <a:t> to withstand the pressure difference at the central part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34FBA240-ADB2-985A-10CA-036F08AFF8F2}"/>
              </a:ext>
            </a:extLst>
          </p:cNvPr>
          <p:cNvSpPr/>
          <p:nvPr/>
        </p:nvSpPr>
        <p:spPr>
          <a:xfrm rot="20581273">
            <a:off x="8241634" y="1884885"/>
            <a:ext cx="1476431" cy="51660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72461A6C-CB53-138F-4688-027B89F65233}"/>
              </a:ext>
            </a:extLst>
          </p:cNvPr>
          <p:cNvSpPr/>
          <p:nvPr/>
        </p:nvSpPr>
        <p:spPr>
          <a:xfrm rot="795720">
            <a:off x="6308569" y="2819789"/>
            <a:ext cx="714535" cy="402685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7" name="Agrupar 46">
            <a:extLst>
              <a:ext uri="{FF2B5EF4-FFF2-40B4-BE49-F238E27FC236}">
                <a16:creationId xmlns:a16="http://schemas.microsoft.com/office/drawing/2014/main" id="{76796F22-C9BE-CD3F-DD22-F936BBE5D009}"/>
              </a:ext>
            </a:extLst>
          </p:cNvPr>
          <p:cNvGrpSpPr/>
          <p:nvPr/>
        </p:nvGrpSpPr>
        <p:grpSpPr>
          <a:xfrm>
            <a:off x="7937935" y="4713255"/>
            <a:ext cx="2865875" cy="1815171"/>
            <a:chOff x="4195629" y="4920732"/>
            <a:chExt cx="2865875" cy="181517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C97820-0562-E62B-6A13-9085359D9A86}"/>
                </a:ext>
              </a:extLst>
            </p:cNvPr>
            <p:cNvGrpSpPr/>
            <p:nvPr/>
          </p:nvGrpSpPr>
          <p:grpSpPr>
            <a:xfrm>
              <a:off x="4195629" y="4920732"/>
              <a:ext cx="2865875" cy="1815171"/>
              <a:chOff x="2760538" y="4514781"/>
              <a:chExt cx="3372231" cy="2255107"/>
            </a:xfrm>
          </p:grpSpPr>
          <p:pic>
            <p:nvPicPr>
              <p:cNvPr id="17" name="Imagem 16">
                <a:extLst>
                  <a:ext uri="{FF2B5EF4-FFF2-40B4-BE49-F238E27FC236}">
                    <a16:creationId xmlns:a16="http://schemas.microsoft.com/office/drawing/2014/main" id="{B823857F-6C63-97F1-959C-64ECEDD8EA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60538" y="4514781"/>
                <a:ext cx="3372231" cy="1872735"/>
              </a:xfrm>
              <a:prstGeom prst="rect">
                <a:avLst/>
              </a:prstGeom>
            </p:spPr>
          </p:pic>
          <p:cxnSp>
            <p:nvCxnSpPr>
              <p:cNvPr id="19" name="Conector de Seta Reta 18">
                <a:extLst>
                  <a:ext uri="{FF2B5EF4-FFF2-40B4-BE49-F238E27FC236}">
                    <a16:creationId xmlns:a16="http://schemas.microsoft.com/office/drawing/2014/main" id="{799A4769-EDB2-8A4C-6581-E2CB1A4670D7}"/>
                  </a:ext>
                </a:extLst>
              </p:cNvPr>
              <p:cNvCxnSpPr/>
              <p:nvPr/>
            </p:nvCxnSpPr>
            <p:spPr>
              <a:xfrm>
                <a:off x="3671730" y="6387516"/>
                <a:ext cx="160020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CaixaDeTexto 19">
                <a:extLst>
                  <a:ext uri="{FF2B5EF4-FFF2-40B4-BE49-F238E27FC236}">
                    <a16:creationId xmlns:a16="http://schemas.microsoft.com/office/drawing/2014/main" id="{E1622B1B-CD1F-5CE2-6A13-2D859D71261D}"/>
                  </a:ext>
                </a:extLst>
              </p:cNvPr>
              <p:cNvSpPr txBox="1"/>
              <p:nvPr/>
            </p:nvSpPr>
            <p:spPr>
              <a:xfrm>
                <a:off x="3998403" y="6387516"/>
                <a:ext cx="935731" cy="3823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/>
                  <a:t>38mm</a:t>
                </a:r>
                <a:endParaRPr lang="pt-BR" sz="1400" b="1"/>
              </a:p>
            </p:txBody>
          </p:sp>
          <p:cxnSp>
            <p:nvCxnSpPr>
              <p:cNvPr id="22" name="Conector reto 21">
                <a:extLst>
                  <a:ext uri="{FF2B5EF4-FFF2-40B4-BE49-F238E27FC236}">
                    <a16:creationId xmlns:a16="http://schemas.microsoft.com/office/drawing/2014/main" id="{E9797D18-3AFC-E69F-9660-9FFE9AE5F83D}"/>
                  </a:ext>
                </a:extLst>
              </p:cNvPr>
              <p:cNvCxnSpPr/>
              <p:nvPr/>
            </p:nvCxnSpPr>
            <p:spPr>
              <a:xfrm>
                <a:off x="3671729" y="5451148"/>
                <a:ext cx="0" cy="98234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to 22">
                <a:extLst>
                  <a:ext uri="{FF2B5EF4-FFF2-40B4-BE49-F238E27FC236}">
                    <a16:creationId xmlns:a16="http://schemas.microsoft.com/office/drawing/2014/main" id="{BD2339A4-871F-09FB-038D-A006426D4084}"/>
                  </a:ext>
                </a:extLst>
              </p:cNvPr>
              <p:cNvCxnSpPr/>
              <p:nvPr/>
            </p:nvCxnSpPr>
            <p:spPr>
              <a:xfrm>
                <a:off x="5256324" y="5451148"/>
                <a:ext cx="0" cy="98234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Conector de Seta Reta 43">
              <a:extLst>
                <a:ext uri="{FF2B5EF4-FFF2-40B4-BE49-F238E27FC236}">
                  <a16:creationId xmlns:a16="http://schemas.microsoft.com/office/drawing/2014/main" id="{9AB60D1F-BFC1-2820-D76D-DE5A09188C29}"/>
                </a:ext>
              </a:extLst>
            </p:cNvPr>
            <p:cNvCxnSpPr/>
            <p:nvPr/>
          </p:nvCxnSpPr>
          <p:spPr>
            <a:xfrm>
              <a:off x="5632089" y="5330579"/>
              <a:ext cx="0" cy="28190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>
              <a:extLst>
                <a:ext uri="{FF2B5EF4-FFF2-40B4-BE49-F238E27FC236}">
                  <a16:creationId xmlns:a16="http://schemas.microsoft.com/office/drawing/2014/main" id="{7EC6818C-35B5-4AB0-DE65-FA21CAEDAC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2089" y="5772885"/>
              <a:ext cx="0" cy="28190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8AF59FD2-1CD7-66E7-A5BB-74C136E5E1D8}"/>
                </a:ext>
              </a:extLst>
            </p:cNvPr>
            <p:cNvSpPr txBox="1"/>
            <p:nvPr/>
          </p:nvSpPr>
          <p:spPr>
            <a:xfrm>
              <a:off x="5565981" y="5547090"/>
              <a:ext cx="7215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/>
                <a:t>5mm</a:t>
              </a:r>
              <a:endParaRPr lang="pt-BR" sz="1400" b="1"/>
            </a:p>
          </p:txBody>
        </p:sp>
      </p:grpSp>
      <p:pic>
        <p:nvPicPr>
          <p:cNvPr id="49" name="Imagem 48">
            <a:extLst>
              <a:ext uri="{FF2B5EF4-FFF2-40B4-BE49-F238E27FC236}">
                <a16:creationId xmlns:a16="http://schemas.microsoft.com/office/drawing/2014/main" id="{952F3A81-5F50-BF56-61F0-4425C3A5F3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032" r="9841"/>
          <a:stretch/>
        </p:blipFill>
        <p:spPr>
          <a:xfrm>
            <a:off x="293782" y="4257879"/>
            <a:ext cx="4091696" cy="2085628"/>
          </a:xfrm>
          <a:prstGeom prst="rect">
            <a:avLst/>
          </a:prstGeom>
        </p:spPr>
      </p:pic>
      <p:grpSp>
        <p:nvGrpSpPr>
          <p:cNvPr id="1025" name="Agrupar 1024">
            <a:extLst>
              <a:ext uri="{FF2B5EF4-FFF2-40B4-BE49-F238E27FC236}">
                <a16:creationId xmlns:a16="http://schemas.microsoft.com/office/drawing/2014/main" id="{E5A8A5C2-EB3D-A1AA-45B1-48D9978AC30E}"/>
              </a:ext>
            </a:extLst>
          </p:cNvPr>
          <p:cNvGrpSpPr/>
          <p:nvPr/>
        </p:nvGrpSpPr>
        <p:grpSpPr>
          <a:xfrm>
            <a:off x="7589623" y="3017821"/>
            <a:ext cx="4656257" cy="1556170"/>
            <a:chOff x="7532473" y="3294046"/>
            <a:chExt cx="4656257" cy="1556170"/>
          </a:xfrm>
        </p:grpSpPr>
        <p:pic>
          <p:nvPicPr>
            <p:cNvPr id="1024" name="Imagem 1023">
              <a:extLst>
                <a:ext uri="{FF2B5EF4-FFF2-40B4-BE49-F238E27FC236}">
                  <a16:creationId xmlns:a16="http://schemas.microsoft.com/office/drawing/2014/main" id="{C1968A62-54E9-49CD-E71C-F50D212BF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32473" y="3294046"/>
              <a:ext cx="4656257" cy="1556170"/>
            </a:xfrm>
            <a:prstGeom prst="rect">
              <a:avLst/>
            </a:prstGeom>
          </p:spPr>
        </p:pic>
        <p:grpSp>
          <p:nvGrpSpPr>
            <p:cNvPr id="34" name="Agrupar 33">
              <a:extLst>
                <a:ext uri="{FF2B5EF4-FFF2-40B4-BE49-F238E27FC236}">
                  <a16:creationId xmlns:a16="http://schemas.microsoft.com/office/drawing/2014/main" id="{8CDC09FA-992D-1270-2597-63D98424BF8B}"/>
                </a:ext>
              </a:extLst>
            </p:cNvPr>
            <p:cNvGrpSpPr/>
            <p:nvPr/>
          </p:nvGrpSpPr>
          <p:grpSpPr>
            <a:xfrm>
              <a:off x="9142385" y="3764758"/>
              <a:ext cx="1914432" cy="998936"/>
              <a:chOff x="7415359" y="5434253"/>
              <a:chExt cx="1914432" cy="1036870"/>
            </a:xfrm>
          </p:grpSpPr>
          <p:cxnSp>
            <p:nvCxnSpPr>
              <p:cNvPr id="12" name="Conector de Seta Reta 11">
                <a:extLst>
                  <a:ext uri="{FF2B5EF4-FFF2-40B4-BE49-F238E27FC236}">
                    <a16:creationId xmlns:a16="http://schemas.microsoft.com/office/drawing/2014/main" id="{00E8FE43-3381-F3A0-7BD7-74BAA26974B7}"/>
                  </a:ext>
                </a:extLst>
              </p:cNvPr>
              <p:cNvCxnSpPr/>
              <p:nvPr/>
            </p:nvCxnSpPr>
            <p:spPr>
              <a:xfrm>
                <a:off x="7786472" y="5472353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ector de Seta Reta 12">
                <a:extLst>
                  <a:ext uri="{FF2B5EF4-FFF2-40B4-BE49-F238E27FC236}">
                    <a16:creationId xmlns:a16="http://schemas.microsoft.com/office/drawing/2014/main" id="{CC8FE193-970A-305E-604D-694B5EC6B9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86472" y="5779094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607283FC-5B35-6720-3546-405DF47706C0}"/>
                  </a:ext>
                </a:extLst>
              </p:cNvPr>
              <p:cNvSpPr txBox="1"/>
              <p:nvPr/>
            </p:nvSpPr>
            <p:spPr>
              <a:xfrm>
                <a:off x="7415359" y="6019886"/>
                <a:ext cx="1020551" cy="451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0.5mm</a:t>
                </a:r>
                <a:endParaRPr lang="pt-BR" dirty="0"/>
              </a:p>
            </p:txBody>
          </p:sp>
          <p:cxnSp>
            <p:nvCxnSpPr>
              <p:cNvPr id="6" name="Conector de Seta Reta 5">
                <a:extLst>
                  <a:ext uri="{FF2B5EF4-FFF2-40B4-BE49-F238E27FC236}">
                    <a16:creationId xmlns:a16="http://schemas.microsoft.com/office/drawing/2014/main" id="{54C48D24-2D03-6B51-CE6C-58E327535E9D}"/>
                  </a:ext>
                </a:extLst>
              </p:cNvPr>
              <p:cNvCxnSpPr/>
              <p:nvPr/>
            </p:nvCxnSpPr>
            <p:spPr>
              <a:xfrm>
                <a:off x="8521660" y="5434253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de Seta Reta 8">
                <a:extLst>
                  <a:ext uri="{FF2B5EF4-FFF2-40B4-BE49-F238E27FC236}">
                    <a16:creationId xmlns:a16="http://schemas.microsoft.com/office/drawing/2014/main" id="{1DE251ED-A854-FE2D-A1A4-4ED90C6B2B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21660" y="5873582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896CF938-E5EB-19D1-3049-62DE9A7C43C7}"/>
                  </a:ext>
                </a:extLst>
              </p:cNvPr>
              <p:cNvSpPr txBox="1"/>
              <p:nvPr/>
            </p:nvSpPr>
            <p:spPr>
              <a:xfrm>
                <a:off x="8521659" y="5803041"/>
                <a:ext cx="808132" cy="451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/>
                  <a:t>6mm</a:t>
                </a:r>
                <a:endParaRPr lang="pt-BR"/>
              </a:p>
            </p:txBody>
          </p:sp>
        </p:grpSp>
      </p:grp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EA655A0B-3CE0-E8CE-0F19-8A4581FA8CA0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6619648" y="3217105"/>
            <a:ext cx="1325333" cy="190205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Imagem 59">
            <a:extLst>
              <a:ext uri="{FF2B5EF4-FFF2-40B4-BE49-F238E27FC236}">
                <a16:creationId xmlns:a16="http://schemas.microsoft.com/office/drawing/2014/main" id="{5E1FB284-8075-0DA3-BEDC-E6D9BF233F0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941" y="4353123"/>
            <a:ext cx="1965746" cy="1414084"/>
          </a:xfrm>
          <a:prstGeom prst="rect">
            <a:avLst/>
          </a:prstGeom>
        </p:spPr>
      </p:pic>
      <p:cxnSp>
        <p:nvCxnSpPr>
          <p:cNvPr id="39" name="Conector de Seta Reta 38">
            <a:extLst>
              <a:ext uri="{FF2B5EF4-FFF2-40B4-BE49-F238E27FC236}">
                <a16:creationId xmlns:a16="http://schemas.microsoft.com/office/drawing/2014/main" id="{0A932B22-E87E-ADDE-3576-255DCECC4DAE}"/>
              </a:ext>
            </a:extLst>
          </p:cNvPr>
          <p:cNvCxnSpPr>
            <a:cxnSpLocks/>
          </p:cNvCxnSpPr>
          <p:nvPr/>
        </p:nvCxnSpPr>
        <p:spPr>
          <a:xfrm>
            <a:off x="9229725" y="2324100"/>
            <a:ext cx="464146" cy="1102222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CaixaDeTexto 61">
                <a:extLst>
                  <a:ext uri="{FF2B5EF4-FFF2-40B4-BE49-F238E27FC236}">
                    <a16:creationId xmlns:a16="http://schemas.microsoft.com/office/drawing/2014/main" id="{8A3871D0-7484-2650-6E0F-565F615F6099}"/>
                  </a:ext>
                </a:extLst>
              </p:cNvPr>
              <p:cNvSpPr txBox="1"/>
              <p:nvPr/>
            </p:nvSpPr>
            <p:spPr>
              <a:xfrm>
                <a:off x="4684878" y="5821738"/>
                <a:ext cx="2865871" cy="8309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200" b="1"/>
                  <a:t>Pressure gradient simulation for optimization of the internal profile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100" b="1" i="1" dirty="0" smtClean="0">
                        <a:latin typeface="Cambria Math" panose="02040503050406030204" pitchFamily="18" charset="0"/>
                      </a:rPr>
                      <m:t>𝑫𝒆𝒇𝒐𝒓𝒎𝒂𝒕𝒊𝒐</m:t>
                    </m:r>
                    <m:sSub>
                      <m:sSubPr>
                        <m:ctrlPr>
                          <a:rPr lang="pt-BR" sz="11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pt-BR" sz="1100" b="1" i="1" dirty="0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  <m:r>
                      <a:rPr lang="pt-BR" sz="11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100" b="1" i="1" dirty="0" smtClean="0"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pt-BR" sz="1100" b="1" i="1" dirty="0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pt-BR" sz="1100" b="1" i="1" dirty="0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sz="1200" b="1">
                    <a:ea typeface="Calibri"/>
                    <a:cs typeface="Calibri"/>
                  </a:rPr>
                  <a:t> (each side)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𝑽𝑴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 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𝑺𝒕𝒓𝒆𝒔</m:t>
                      </m:r>
                      <m:sSub>
                        <m:sSub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  <a:ea typeface="Calibri"/>
                              <a:cs typeface="Calibri"/>
                            </a:rPr>
                          </m:ctrlPr>
                        </m:sSubPr>
                        <m:e>
                          <m:r>
                            <a:rPr lang="en-US" sz="1200" b="1" i="1" dirty="0" smtClean="0">
                              <a:latin typeface="Cambria Math" panose="02040503050406030204" pitchFamily="18" charset="0"/>
                              <a:ea typeface="Calibri"/>
                              <a:cs typeface="Calibri"/>
                            </a:rPr>
                            <m:t>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1" i="1" dirty="0" smtClean="0">
                              <a:latin typeface="Cambria Math" panose="02040503050406030204" pitchFamily="18" charset="0"/>
                              <a:ea typeface="Calibri"/>
                              <a:cs typeface="Calibri"/>
                            </a:rPr>
                            <m:t>max</m:t>
                          </m:r>
                        </m:sub>
                      </m:sSub>
                      <m:r>
                        <a:rPr lang="pt-BR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=</m:t>
                      </m:r>
                      <m:r>
                        <a:rPr lang="pt-BR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𝟓𝟔</m:t>
                      </m:r>
                      <m:r>
                        <a:rPr lang="pt-BR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𝑴𝑷𝒂</m:t>
                      </m:r>
                      <m:r>
                        <a:rPr lang="pt-BR" sz="1200" b="1" i="1" dirty="0" smtClean="0">
                          <a:latin typeface="Cambria Math" panose="02040503050406030204" pitchFamily="18" charset="0"/>
                          <a:ea typeface="Calibri"/>
                          <a:cs typeface="Calibri"/>
                        </a:rPr>
                        <m:t>⁡</m:t>
                      </m:r>
                    </m:oMath>
                  </m:oMathPara>
                </a14:m>
                <a:endParaRPr lang="en-US" sz="1200" b="1">
                  <a:ea typeface="Calibri"/>
                  <a:cs typeface="Calibri"/>
                </a:endParaRPr>
              </a:p>
            </p:txBody>
          </p:sp>
        </mc:Choice>
        <mc:Fallback>
          <p:sp>
            <p:nvSpPr>
              <p:cNvPr id="62" name="CaixaDeTexto 61">
                <a:extLst>
                  <a:ext uri="{FF2B5EF4-FFF2-40B4-BE49-F238E27FC236}">
                    <a16:creationId xmlns:a16="http://schemas.microsoft.com/office/drawing/2014/main" id="{8A3871D0-7484-2650-6E0F-565F615F6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4878" y="5821738"/>
                <a:ext cx="2865871" cy="83099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9" name="CaixaDeTexto 1028">
            <a:extLst>
              <a:ext uri="{FF2B5EF4-FFF2-40B4-BE49-F238E27FC236}">
                <a16:creationId xmlns:a16="http://schemas.microsoft.com/office/drawing/2014/main" id="{06FFFF90-2FDA-C1CC-CEFB-4F8033DBB756}"/>
              </a:ext>
            </a:extLst>
          </p:cNvPr>
          <p:cNvSpPr txBox="1"/>
          <p:nvPr/>
        </p:nvSpPr>
        <p:spPr>
          <a:xfrm>
            <a:off x="293782" y="6308295"/>
            <a:ext cx="40916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Longitudinal external profile in the assembly</a:t>
            </a:r>
          </a:p>
        </p:txBody>
      </p:sp>
    </p:spTree>
    <p:extLst>
      <p:ext uri="{BB962C8B-B14F-4D97-AF65-F5344CB8AC3E}">
        <p14:creationId xmlns:p14="http://schemas.microsoft.com/office/powerpoint/2010/main" val="1200070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m 30">
            <a:extLst>
              <a:ext uri="{FF2B5EF4-FFF2-40B4-BE49-F238E27FC236}">
                <a16:creationId xmlns:a16="http://schemas.microsoft.com/office/drawing/2014/main" id="{EA29DE44-3E02-352A-0D35-07BB63DB5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33" y="4266939"/>
            <a:ext cx="4581117" cy="2147771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EA8852ED-49F4-BD86-3D6D-61A68759B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694" y="3223562"/>
            <a:ext cx="3963153" cy="3691588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42187C2D-14FD-7B7F-5B60-11E7CFCFE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184" y="744487"/>
            <a:ext cx="4302654" cy="3924302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519B563-D197-C3FC-D403-21DCEBFA241D}"/>
              </a:ext>
            </a:extLst>
          </p:cNvPr>
          <p:cNvSpPr txBox="1"/>
          <p:nvPr/>
        </p:nvSpPr>
        <p:spPr>
          <a:xfrm>
            <a:off x="120792" y="949808"/>
            <a:ext cx="5970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/>
              <a:t>Main Concepts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/>
              <a:t>Base frame</a:t>
            </a:r>
            <a:r>
              <a:rPr lang="en-US" sz="1600"/>
              <a:t> supports the whole </a:t>
            </a:r>
            <a:r>
              <a:rPr lang="en-US" sz="1600" dirty="0"/>
              <a:t>structure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/>
              <a:t>Kevlar </a:t>
            </a:r>
            <a:r>
              <a:rPr lang="en-US" sz="1600" b="1"/>
              <a:t>straps </a:t>
            </a:r>
            <a:r>
              <a:rPr lang="en-US" sz="1600" b="1" dirty="0"/>
              <a:t>suspension</a:t>
            </a:r>
            <a:r>
              <a:rPr lang="en-US" sz="1600" dirty="0"/>
              <a:t>: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/>
              <a:t>Minimize</a:t>
            </a:r>
            <a:r>
              <a:rPr lang="en-US" sz="1600" dirty="0"/>
              <a:t> thermal conduction </a:t>
            </a:r>
            <a:r>
              <a:rPr lang="en-US" sz="1600"/>
              <a:t>with</a:t>
            </a:r>
            <a:r>
              <a:rPr lang="en-US" sz="1600" dirty="0"/>
              <a:t> low thermal contraction</a:t>
            </a:r>
          </a:p>
          <a:p>
            <a:pPr marL="742950" lvl="1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/>
              <a:t>Provide vertical</a:t>
            </a:r>
            <a:r>
              <a:rPr lang="en-US" sz="1600" dirty="0"/>
              <a:t> </a:t>
            </a:r>
            <a:r>
              <a:rPr lang="en-US" sz="1600"/>
              <a:t>(adjustable out of vacuum) </a:t>
            </a:r>
            <a:r>
              <a:rPr lang="en-US" sz="1600" dirty="0"/>
              <a:t>and </a:t>
            </a:r>
            <a:r>
              <a:rPr lang="en-US" sz="1600"/>
              <a:t>horizontal</a:t>
            </a:r>
            <a:r>
              <a:rPr lang="en-US" sz="1600" dirty="0"/>
              <a:t> alignment</a:t>
            </a:r>
            <a:endParaRPr lang="en-US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Lateral Yoke</a:t>
            </a:r>
            <a:r>
              <a:rPr lang="en-US" sz="1600" b="1"/>
              <a:t> </a:t>
            </a:r>
            <a:r>
              <a:rPr lang="en-US" sz="1600"/>
              <a:t>serves as an anchoring point for the supports (unique connection between base frame, vacuum chamber and yoke)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65ECB6-AE06-6F02-1526-17E52CB15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Mechanical design – structure supports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16" name="Straight Connector 12">
            <a:extLst>
              <a:ext uri="{FF2B5EF4-FFF2-40B4-BE49-F238E27FC236}">
                <a16:creationId xmlns:a16="http://schemas.microsoft.com/office/drawing/2014/main" id="{C6CB2ED8-37AC-3E5C-DB8F-5788288AE192}"/>
              </a:ext>
            </a:extLst>
          </p:cNvPr>
          <p:cNvCxnSpPr/>
          <p:nvPr/>
        </p:nvCxnSpPr>
        <p:spPr>
          <a:xfrm>
            <a:off x="91440" y="775335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7D5A92C0-09CD-597F-BD01-88514D048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28</a:t>
            </a:fld>
            <a:endParaRPr lang="en-BR"/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ACDE467B-FB83-E56F-C50A-DE71C6BC3AF2}"/>
              </a:ext>
            </a:extLst>
          </p:cNvPr>
          <p:cNvSpPr/>
          <p:nvPr/>
        </p:nvSpPr>
        <p:spPr>
          <a:xfrm>
            <a:off x="9144000" y="2133601"/>
            <a:ext cx="2524125" cy="1209674"/>
          </a:xfrm>
          <a:prstGeom prst="rect">
            <a:avLst/>
          </a:prstGeom>
          <a:noFill/>
          <a:ln w="12700">
            <a:solidFill>
              <a:srgbClr val="F4B084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3" name="Conector de Seta Reta 52">
            <a:extLst>
              <a:ext uri="{FF2B5EF4-FFF2-40B4-BE49-F238E27FC236}">
                <a16:creationId xmlns:a16="http://schemas.microsoft.com/office/drawing/2014/main" id="{489BF3FE-BA4D-5744-9F09-7B423F428022}"/>
              </a:ext>
            </a:extLst>
          </p:cNvPr>
          <p:cNvCxnSpPr>
            <a:cxnSpLocks/>
          </p:cNvCxnSpPr>
          <p:nvPr/>
        </p:nvCxnSpPr>
        <p:spPr>
          <a:xfrm flipH="1">
            <a:off x="8705850" y="3343275"/>
            <a:ext cx="952500" cy="990600"/>
          </a:xfrm>
          <a:prstGeom prst="straightConnector1">
            <a:avLst/>
          </a:prstGeom>
          <a:ln w="19050">
            <a:solidFill>
              <a:srgbClr val="F4B08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D3F69FE5-72AB-188E-0B44-52EA9DC16D44}"/>
              </a:ext>
            </a:extLst>
          </p:cNvPr>
          <p:cNvCxnSpPr>
            <a:cxnSpLocks/>
          </p:cNvCxnSpPr>
          <p:nvPr/>
        </p:nvCxnSpPr>
        <p:spPr>
          <a:xfrm>
            <a:off x="8557874" y="4776449"/>
            <a:ext cx="1348126" cy="2146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>
            <a:extLst>
              <a:ext uri="{FF2B5EF4-FFF2-40B4-BE49-F238E27FC236}">
                <a16:creationId xmlns:a16="http://schemas.microsoft.com/office/drawing/2014/main" id="{BD87085D-D011-E566-D703-F97B72285280}"/>
              </a:ext>
            </a:extLst>
          </p:cNvPr>
          <p:cNvSpPr/>
          <p:nvPr/>
        </p:nvSpPr>
        <p:spPr>
          <a:xfrm>
            <a:off x="8524875" y="4733925"/>
            <a:ext cx="95250" cy="952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92F9B63-1713-188F-CF02-0E6FE4463DEE}"/>
              </a:ext>
            </a:extLst>
          </p:cNvPr>
          <p:cNvSpPr txBox="1"/>
          <p:nvPr/>
        </p:nvSpPr>
        <p:spPr>
          <a:xfrm>
            <a:off x="9553575" y="4865012"/>
            <a:ext cx="1474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/>
              <a:t>Base frame</a:t>
            </a:r>
            <a:endParaRPr lang="pt-BR" sz="1100" b="1" dirty="0"/>
          </a:p>
          <a:p>
            <a:pPr algn="ctr"/>
            <a:r>
              <a:rPr lang="pt-BR" sz="1100" b="1" dirty="0"/>
              <a:t>[304 </a:t>
            </a:r>
            <a:r>
              <a:rPr lang="pt-BR" sz="1100" b="1"/>
              <a:t>SS</a:t>
            </a:r>
            <a:r>
              <a:rPr lang="pt-BR" sz="1100" b="1" dirty="0"/>
              <a:t>]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11C8C7A3-9D20-B5EB-7945-7925D0FAF9E4}"/>
              </a:ext>
            </a:extLst>
          </p:cNvPr>
          <p:cNvCxnSpPr>
            <a:cxnSpLocks/>
          </p:cNvCxnSpPr>
          <p:nvPr/>
        </p:nvCxnSpPr>
        <p:spPr>
          <a:xfrm flipH="1">
            <a:off x="6457950" y="5527414"/>
            <a:ext cx="737849" cy="4241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id="{3E354AA1-0EDA-16DC-6A51-1B3E9473C6A1}"/>
              </a:ext>
            </a:extLst>
          </p:cNvPr>
          <p:cNvSpPr/>
          <p:nvPr/>
        </p:nvSpPr>
        <p:spPr>
          <a:xfrm>
            <a:off x="7162800" y="5465840"/>
            <a:ext cx="95250" cy="952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34A7621-795D-C70B-9166-F08BE063D6F5}"/>
              </a:ext>
            </a:extLst>
          </p:cNvPr>
          <p:cNvSpPr txBox="1"/>
          <p:nvPr/>
        </p:nvSpPr>
        <p:spPr>
          <a:xfrm>
            <a:off x="5131861" y="5805533"/>
            <a:ext cx="1474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/>
              <a:t>Chamber </a:t>
            </a:r>
            <a:r>
              <a:rPr lang="pt-BR" sz="1100" b="1"/>
              <a:t>Supports</a:t>
            </a:r>
            <a:endParaRPr lang="pt-BR" sz="1100" b="1" dirty="0"/>
          </a:p>
          <a:p>
            <a:pPr algn="ctr"/>
            <a:r>
              <a:rPr lang="pt-BR" sz="1100" b="1" dirty="0"/>
              <a:t>[316L </a:t>
            </a:r>
            <a:r>
              <a:rPr lang="pt-BR" sz="1100" b="1"/>
              <a:t>SS</a:t>
            </a:r>
            <a:r>
              <a:rPr lang="pt-BR" sz="1100" b="1" dirty="0"/>
              <a:t>]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22EF6DA3-E38E-E474-F53E-8DBE34653719}"/>
              </a:ext>
            </a:extLst>
          </p:cNvPr>
          <p:cNvCxnSpPr>
            <a:cxnSpLocks/>
          </p:cNvCxnSpPr>
          <p:nvPr/>
        </p:nvCxnSpPr>
        <p:spPr>
          <a:xfrm flipH="1" flipV="1">
            <a:off x="8231661" y="1994892"/>
            <a:ext cx="1130132" cy="232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>
            <a:extLst>
              <a:ext uri="{FF2B5EF4-FFF2-40B4-BE49-F238E27FC236}">
                <a16:creationId xmlns:a16="http://schemas.microsoft.com/office/drawing/2014/main" id="{D2C801A8-2814-1F4D-C674-7191978B2FC9}"/>
              </a:ext>
            </a:extLst>
          </p:cNvPr>
          <p:cNvSpPr/>
          <p:nvPr/>
        </p:nvSpPr>
        <p:spPr>
          <a:xfrm>
            <a:off x="9328794" y="1975584"/>
            <a:ext cx="95250" cy="952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A53C00D-1E9B-E64C-39CE-7BE173E4D9ED}"/>
              </a:ext>
            </a:extLst>
          </p:cNvPr>
          <p:cNvSpPr txBox="1"/>
          <p:nvPr/>
        </p:nvSpPr>
        <p:spPr>
          <a:xfrm>
            <a:off x="7246291" y="1836340"/>
            <a:ext cx="1104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/>
              <a:t>Kevlar </a:t>
            </a:r>
            <a:r>
              <a:rPr lang="pt-BR" sz="1100" b="1" err="1"/>
              <a:t>Straps</a:t>
            </a:r>
            <a:endParaRPr lang="pt-BR" sz="1100" b="1"/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06594E59-5537-DD1B-3986-B0F23D798DC2}"/>
              </a:ext>
            </a:extLst>
          </p:cNvPr>
          <p:cNvCxnSpPr>
            <a:cxnSpLocks/>
          </p:cNvCxnSpPr>
          <p:nvPr/>
        </p:nvCxnSpPr>
        <p:spPr>
          <a:xfrm flipV="1">
            <a:off x="2746101" y="5075635"/>
            <a:ext cx="1709004" cy="7385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ipse 24">
            <a:extLst>
              <a:ext uri="{FF2B5EF4-FFF2-40B4-BE49-F238E27FC236}">
                <a16:creationId xmlns:a16="http://schemas.microsoft.com/office/drawing/2014/main" id="{412C3ADF-D89A-6876-9A27-5DB1B02F93C7}"/>
              </a:ext>
            </a:extLst>
          </p:cNvPr>
          <p:cNvSpPr/>
          <p:nvPr/>
        </p:nvSpPr>
        <p:spPr>
          <a:xfrm>
            <a:off x="2713102" y="5752562"/>
            <a:ext cx="95250" cy="952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6372039-4E95-5829-171F-2D8159962043}"/>
              </a:ext>
            </a:extLst>
          </p:cNvPr>
          <p:cNvSpPr txBox="1"/>
          <p:nvPr/>
        </p:nvSpPr>
        <p:spPr>
          <a:xfrm>
            <a:off x="4377960" y="4840404"/>
            <a:ext cx="10786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/>
              <a:t>Lateral </a:t>
            </a:r>
            <a:r>
              <a:rPr lang="pt-BR" sz="1100" b="1"/>
              <a:t>Yoke</a:t>
            </a:r>
            <a:endParaRPr lang="pt-BR" sz="1100" b="1" dirty="0"/>
          </a:p>
          <a:p>
            <a:pPr algn="ctr"/>
            <a:r>
              <a:rPr lang="pt-BR" sz="1100" b="1" dirty="0"/>
              <a:t>[316L </a:t>
            </a:r>
            <a:r>
              <a:rPr lang="pt-BR" sz="1100" b="1"/>
              <a:t>SS</a:t>
            </a:r>
            <a:r>
              <a:rPr lang="pt-BR" sz="11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560348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>
            <a:extLst>
              <a:ext uri="{FF2B5EF4-FFF2-40B4-BE49-F238E27FC236}">
                <a16:creationId xmlns:a16="http://schemas.microsoft.com/office/drawing/2014/main" id="{77F8CB44-5310-5417-D39F-64ECDDD38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32" y="685983"/>
            <a:ext cx="5831594" cy="4190053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DD311047-E936-5FC5-F087-A28B01614313}"/>
              </a:ext>
            </a:extLst>
          </p:cNvPr>
          <p:cNvSpPr txBox="1"/>
          <p:nvPr/>
        </p:nvSpPr>
        <p:spPr>
          <a:xfrm>
            <a:off x="108364" y="882529"/>
            <a:ext cx="6042203" cy="42934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/>
              <a:t>Main concepts </a:t>
            </a:r>
          </a:p>
          <a:p>
            <a:pPr marL="266700" lvl="1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Flexures</a:t>
            </a:r>
            <a:r>
              <a:rPr lang="en-US" sz="1500"/>
              <a:t> ensure high transversal stiffness and low longitudinal stiffness (to accommodate thermal contraction)</a:t>
            </a:r>
          </a:p>
          <a:p>
            <a:pPr marL="266700" lvl="1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Flexures’ anchoring points </a:t>
            </a:r>
            <a:r>
              <a:rPr lang="en-US" sz="1500"/>
              <a:t>forms perpendicular lines pointing to the magnet’s center avoiding its displacement</a:t>
            </a:r>
          </a:p>
          <a:p>
            <a:pPr marL="266700" lvl="1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Materials:</a:t>
            </a:r>
          </a:p>
          <a:p>
            <a:pPr marL="574675" lvl="2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316L SS </a:t>
            </a:r>
            <a:r>
              <a:rPr lang="en-US" sz="1500"/>
              <a:t>provides good mechanical strength with relatively low thermal conductivity and low heat capacity (improving cooldown)</a:t>
            </a:r>
            <a:endParaRPr lang="en-US" sz="1500" b="1"/>
          </a:p>
          <a:p>
            <a:pPr marL="574675" lvl="2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G10 </a:t>
            </a:r>
            <a:r>
              <a:rPr lang="en-US" sz="1500"/>
              <a:t>minimizes heat transfer between 4K and 20K circuits due to its low thermal conductivity </a:t>
            </a:r>
          </a:p>
          <a:p>
            <a:pPr marL="266700" lvl="1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Hydroformed bellows with modified comb-type RF shield:</a:t>
            </a:r>
          </a:p>
          <a:p>
            <a:pPr marL="574675" lvl="2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/>
              <a:t>Isolate the vacuum (cryostat/beam)</a:t>
            </a:r>
          </a:p>
          <a:p>
            <a:pPr marL="574675" lvl="2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/>
              <a:t>Provide longitudinal elasticity for thermal contraction</a:t>
            </a:r>
          </a:p>
          <a:p>
            <a:pPr marL="574675" lvl="2" indent="-2095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/>
              <a:t>Minimize heat transfer between chamber (20K) and cryostat (300K) with low machine impedance impact</a:t>
            </a:r>
          </a:p>
        </p:txBody>
      </p: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2A09D7FC-4523-D837-AD48-3590BCB3EBFB}"/>
              </a:ext>
            </a:extLst>
          </p:cNvPr>
          <p:cNvCxnSpPr>
            <a:cxnSpLocks/>
          </p:cNvCxnSpPr>
          <p:nvPr/>
        </p:nvCxnSpPr>
        <p:spPr>
          <a:xfrm flipH="1">
            <a:off x="8728727" y="3762228"/>
            <a:ext cx="634348" cy="1774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CB877367-C056-9F6F-DDD4-5F1C114342EE}"/>
              </a:ext>
            </a:extLst>
          </p:cNvPr>
          <p:cNvCxnSpPr>
            <a:cxnSpLocks/>
          </p:cNvCxnSpPr>
          <p:nvPr/>
        </p:nvCxnSpPr>
        <p:spPr>
          <a:xfrm flipV="1">
            <a:off x="9513921" y="3067050"/>
            <a:ext cx="0" cy="5154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>
            <a:extLst>
              <a:ext uri="{FF2B5EF4-FFF2-40B4-BE49-F238E27FC236}">
                <a16:creationId xmlns:a16="http://schemas.microsoft.com/office/drawing/2014/main" id="{34353493-90C1-42B8-1E93-2ECB75BA5D3D}"/>
              </a:ext>
            </a:extLst>
          </p:cNvPr>
          <p:cNvCxnSpPr>
            <a:cxnSpLocks/>
          </p:cNvCxnSpPr>
          <p:nvPr/>
        </p:nvCxnSpPr>
        <p:spPr>
          <a:xfrm flipH="1" flipV="1">
            <a:off x="10706100" y="2286000"/>
            <a:ext cx="114300" cy="5905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>
            <a:extLst>
              <a:ext uri="{FF2B5EF4-FFF2-40B4-BE49-F238E27FC236}">
                <a16:creationId xmlns:a16="http://schemas.microsoft.com/office/drawing/2014/main" id="{FD2AE6A1-E65E-BA08-8B63-5850E4A0B6B2}"/>
              </a:ext>
            </a:extLst>
          </p:cNvPr>
          <p:cNvCxnSpPr>
            <a:cxnSpLocks/>
          </p:cNvCxnSpPr>
          <p:nvPr/>
        </p:nvCxnSpPr>
        <p:spPr>
          <a:xfrm>
            <a:off x="7898875" y="2324100"/>
            <a:ext cx="82985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FF6F9EB8-B850-83E8-F1B0-E8B70F738EAA}"/>
              </a:ext>
            </a:extLst>
          </p:cNvPr>
          <p:cNvCxnSpPr>
            <a:cxnSpLocks/>
          </p:cNvCxnSpPr>
          <p:nvPr/>
        </p:nvCxnSpPr>
        <p:spPr>
          <a:xfrm flipH="1">
            <a:off x="6590713" y="3375672"/>
            <a:ext cx="107799" cy="7723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D5B78E85-E749-A04F-44DA-96B2107AE2BA}"/>
              </a:ext>
            </a:extLst>
          </p:cNvPr>
          <p:cNvCxnSpPr>
            <a:cxnSpLocks/>
          </p:cNvCxnSpPr>
          <p:nvPr/>
        </p:nvCxnSpPr>
        <p:spPr>
          <a:xfrm>
            <a:off x="6705429" y="3375672"/>
            <a:ext cx="291570" cy="4075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986050A6-F439-6791-7414-E32ABDD6B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Mechanical design – chamber supports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20" name="Straight Connector 12">
            <a:extLst>
              <a:ext uri="{FF2B5EF4-FFF2-40B4-BE49-F238E27FC236}">
                <a16:creationId xmlns:a16="http://schemas.microsoft.com/office/drawing/2014/main" id="{40AFD755-989A-B97A-0A60-FDBFAF65A9B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FFB7AB-3438-7AB3-942D-873F7A253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29</a:t>
            </a:fld>
            <a:endParaRPr lang="en-BR"/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37E25FA2-1C94-EEF5-7A36-D2F0533FF506}"/>
              </a:ext>
            </a:extLst>
          </p:cNvPr>
          <p:cNvSpPr txBox="1"/>
          <p:nvPr/>
        </p:nvSpPr>
        <p:spPr>
          <a:xfrm>
            <a:off x="6174875" y="2795465"/>
            <a:ext cx="107861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Hydroformed Bellows</a:t>
            </a:r>
          </a:p>
          <a:p>
            <a:pPr algn="ctr"/>
            <a:r>
              <a:rPr lang="en-US" sz="1100" b="1"/>
              <a:t>[316L SS]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B98E8224-1B98-B046-F37E-E87BC0A550DD}"/>
              </a:ext>
            </a:extLst>
          </p:cNvPr>
          <p:cNvSpPr txBox="1"/>
          <p:nvPr/>
        </p:nvSpPr>
        <p:spPr>
          <a:xfrm>
            <a:off x="9188975" y="3582459"/>
            <a:ext cx="10786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Flexures</a:t>
            </a:r>
          </a:p>
          <a:p>
            <a:pPr algn="ctr"/>
            <a:r>
              <a:rPr lang="en-US" sz="1100" b="1"/>
              <a:t>[316L SS]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0C7B2089-74E1-AEDE-D3F9-C6162A921BEB}"/>
              </a:ext>
            </a:extLst>
          </p:cNvPr>
          <p:cNvSpPr txBox="1"/>
          <p:nvPr/>
        </p:nvSpPr>
        <p:spPr>
          <a:xfrm>
            <a:off x="7011374" y="1879158"/>
            <a:ext cx="15457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Chamber supports</a:t>
            </a:r>
          </a:p>
          <a:p>
            <a:pPr algn="ctr"/>
            <a:r>
              <a:rPr lang="en-US" sz="1100" b="1"/>
              <a:t>[316L SS]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0F7AC76A-5783-10C5-8BEA-B6334A06D3B0}"/>
              </a:ext>
            </a:extLst>
          </p:cNvPr>
          <p:cNvSpPr txBox="1"/>
          <p:nvPr/>
        </p:nvSpPr>
        <p:spPr>
          <a:xfrm>
            <a:off x="10267594" y="2851606"/>
            <a:ext cx="13095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Thermal Insulators</a:t>
            </a:r>
          </a:p>
          <a:p>
            <a:pPr algn="ctr"/>
            <a:r>
              <a:rPr lang="en-US" sz="1100" b="1"/>
              <a:t>[G10 / PEEK]</a:t>
            </a:r>
          </a:p>
        </p:txBody>
      </p:sp>
      <p:pic>
        <p:nvPicPr>
          <p:cNvPr id="64" name="Imagem 63">
            <a:extLst>
              <a:ext uri="{FF2B5EF4-FFF2-40B4-BE49-F238E27FC236}">
                <a16:creationId xmlns:a16="http://schemas.microsoft.com/office/drawing/2014/main" id="{70A3E53D-CE49-87F9-FBDD-A7D789060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3439" y="4640755"/>
            <a:ext cx="3091401" cy="2221067"/>
          </a:xfrm>
          <a:prstGeom prst="rect">
            <a:avLst/>
          </a:prstGeom>
        </p:spPr>
      </p:pic>
      <p:sp>
        <p:nvSpPr>
          <p:cNvPr id="65" name="CaixaDeTexto 64">
            <a:extLst>
              <a:ext uri="{FF2B5EF4-FFF2-40B4-BE49-F238E27FC236}">
                <a16:creationId xmlns:a16="http://schemas.microsoft.com/office/drawing/2014/main" id="{D681DFB4-DE6C-4D87-B69E-86A97F11E53E}"/>
              </a:ext>
            </a:extLst>
          </p:cNvPr>
          <p:cNvSpPr txBox="1"/>
          <p:nvPr/>
        </p:nvSpPr>
        <p:spPr>
          <a:xfrm>
            <a:off x="6497039" y="5777858"/>
            <a:ext cx="10786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300K-20K Transition</a:t>
            </a:r>
          </a:p>
        </p:txBody>
      </p:sp>
      <p:pic>
        <p:nvPicPr>
          <p:cNvPr id="68" name="Imagem 67">
            <a:extLst>
              <a:ext uri="{FF2B5EF4-FFF2-40B4-BE49-F238E27FC236}">
                <a16:creationId xmlns:a16="http://schemas.microsoft.com/office/drawing/2014/main" id="{94F2F81E-8F33-A69E-44CE-0E035A4DBD9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907" y="4171401"/>
            <a:ext cx="1383956" cy="1032831"/>
          </a:xfrm>
          <a:prstGeom prst="rect">
            <a:avLst/>
          </a:prstGeom>
        </p:spPr>
      </p:pic>
      <p:sp>
        <p:nvSpPr>
          <p:cNvPr id="69" name="Elipse 68">
            <a:extLst>
              <a:ext uri="{FF2B5EF4-FFF2-40B4-BE49-F238E27FC236}">
                <a16:creationId xmlns:a16="http://schemas.microsoft.com/office/drawing/2014/main" id="{D4FD76B1-DC3D-5105-10CB-A84056E00F6A}"/>
              </a:ext>
            </a:extLst>
          </p:cNvPr>
          <p:cNvSpPr/>
          <p:nvPr/>
        </p:nvSpPr>
        <p:spPr>
          <a:xfrm rot="5400000">
            <a:off x="8972688" y="5357584"/>
            <a:ext cx="644130" cy="497704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0" name="Conector de Seta Reta 69">
            <a:extLst>
              <a:ext uri="{FF2B5EF4-FFF2-40B4-BE49-F238E27FC236}">
                <a16:creationId xmlns:a16="http://schemas.microsoft.com/office/drawing/2014/main" id="{29B724BC-14AA-8BAE-8CF7-2EB60952433E}"/>
              </a:ext>
            </a:extLst>
          </p:cNvPr>
          <p:cNvCxnSpPr>
            <a:cxnSpLocks/>
            <a:stCxn id="69" idx="1"/>
          </p:cNvCxnSpPr>
          <p:nvPr/>
        </p:nvCxnSpPr>
        <p:spPr>
          <a:xfrm flipV="1">
            <a:off x="9470718" y="4838329"/>
            <a:ext cx="993993" cy="540373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1B1F2992-D7A5-0191-E930-1CE4ED40130D}"/>
              </a:ext>
            </a:extLst>
          </p:cNvPr>
          <p:cNvSpPr txBox="1"/>
          <p:nvPr/>
        </p:nvSpPr>
        <p:spPr>
          <a:xfrm>
            <a:off x="10685445" y="5164780"/>
            <a:ext cx="14149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Comb-type RF-shield</a:t>
            </a:r>
          </a:p>
        </p:txBody>
      </p:sp>
      <p:cxnSp>
        <p:nvCxnSpPr>
          <p:cNvPr id="79" name="Conector reto 78">
            <a:extLst>
              <a:ext uri="{FF2B5EF4-FFF2-40B4-BE49-F238E27FC236}">
                <a16:creationId xmlns:a16="http://schemas.microsoft.com/office/drawing/2014/main" id="{8683C787-31F7-D54F-3DAA-596317116F7D}"/>
              </a:ext>
            </a:extLst>
          </p:cNvPr>
          <p:cNvCxnSpPr>
            <a:cxnSpLocks/>
          </p:cNvCxnSpPr>
          <p:nvPr/>
        </p:nvCxnSpPr>
        <p:spPr>
          <a:xfrm flipV="1">
            <a:off x="9045901" y="1104900"/>
            <a:ext cx="1307774" cy="267830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to 79">
            <a:extLst>
              <a:ext uri="{FF2B5EF4-FFF2-40B4-BE49-F238E27FC236}">
                <a16:creationId xmlns:a16="http://schemas.microsoft.com/office/drawing/2014/main" id="{0412AF57-F9D2-0234-372A-65A3E85EFD80}"/>
              </a:ext>
            </a:extLst>
          </p:cNvPr>
          <p:cNvCxnSpPr>
            <a:cxnSpLocks/>
          </p:cNvCxnSpPr>
          <p:nvPr/>
        </p:nvCxnSpPr>
        <p:spPr>
          <a:xfrm flipV="1">
            <a:off x="7349424" y="1731981"/>
            <a:ext cx="4475439" cy="106348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379EA71F-EE78-3DA9-CE82-AC7DF1B6F947}"/>
              </a:ext>
            </a:extLst>
          </p:cNvPr>
          <p:cNvGrpSpPr/>
          <p:nvPr/>
        </p:nvGrpSpPr>
        <p:grpSpPr>
          <a:xfrm>
            <a:off x="1351141" y="5238134"/>
            <a:ext cx="3980991" cy="1626025"/>
            <a:chOff x="1351141" y="5123834"/>
            <a:chExt cx="3980991" cy="1626025"/>
          </a:xfrm>
        </p:grpSpPr>
        <p:sp>
          <p:nvSpPr>
            <p:cNvPr id="85" name="CaixaDeTexto 84">
              <a:extLst>
                <a:ext uri="{FF2B5EF4-FFF2-40B4-BE49-F238E27FC236}">
                  <a16:creationId xmlns:a16="http://schemas.microsoft.com/office/drawing/2014/main" id="{29CE98B1-1D46-C130-204E-BB6FAED34C13}"/>
                </a:ext>
              </a:extLst>
            </p:cNvPr>
            <p:cNvSpPr txBox="1"/>
            <p:nvPr/>
          </p:nvSpPr>
          <p:spPr>
            <a:xfrm>
              <a:off x="2001640" y="5123834"/>
              <a:ext cx="2477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Thermal Contraction Analysis</a:t>
              </a:r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1B705D99-A8EF-46CA-4DF0-C47DFCEC9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51141" y="5204232"/>
              <a:ext cx="3980991" cy="1419232"/>
            </a:xfrm>
            <a:prstGeom prst="rect">
              <a:avLst/>
            </a:prstGeom>
          </p:spPr>
        </p:pic>
        <p:cxnSp>
          <p:nvCxnSpPr>
            <p:cNvPr id="7" name="Conector de Seta Reta 6">
              <a:extLst>
                <a:ext uri="{FF2B5EF4-FFF2-40B4-BE49-F238E27FC236}">
                  <a16:creationId xmlns:a16="http://schemas.microsoft.com/office/drawing/2014/main" id="{F9A36168-C97E-4834-8797-E08247D9D903}"/>
                </a:ext>
              </a:extLst>
            </p:cNvPr>
            <p:cNvCxnSpPr/>
            <p:nvPr/>
          </p:nvCxnSpPr>
          <p:spPr>
            <a:xfrm>
              <a:off x="2686050" y="6504961"/>
              <a:ext cx="54883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id="{5A496C4D-03C7-6853-F2B2-396F6EF8E01B}"/>
                </a:ext>
              </a:extLst>
            </p:cNvPr>
            <p:cNvCxnSpPr/>
            <p:nvPr/>
          </p:nvCxnSpPr>
          <p:spPr>
            <a:xfrm>
              <a:off x="2686050" y="6076950"/>
              <a:ext cx="0" cy="442157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9BBCBD35-B31A-C573-A7B4-246D1E1F2DB9}"/>
                </a:ext>
              </a:extLst>
            </p:cNvPr>
            <p:cNvSpPr txBox="1"/>
            <p:nvPr/>
          </p:nvSpPr>
          <p:spPr>
            <a:xfrm>
              <a:off x="2590800" y="6472860"/>
              <a:ext cx="9080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1.8 mm</a:t>
              </a:r>
              <a:endParaRPr lang="pt-BR" sz="1200"/>
            </a:p>
          </p:txBody>
        </p:sp>
      </p:grpSp>
    </p:spTree>
    <p:extLst>
      <p:ext uri="{BB962C8B-B14F-4D97-AF65-F5344CB8AC3E}">
        <p14:creationId xmlns:p14="http://schemas.microsoft.com/office/powerpoint/2010/main" val="123692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9A131930-691D-3224-C29A-9770F837D9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221" b="-1"/>
          <a:stretch/>
        </p:blipFill>
        <p:spPr bwMode="auto">
          <a:xfrm>
            <a:off x="1" y="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60B3046-C786-F892-605F-4A3B72938F40}"/>
              </a:ext>
            </a:extLst>
          </p:cNvPr>
          <p:cNvSpPr txBox="1"/>
          <p:nvPr/>
        </p:nvSpPr>
        <p:spPr>
          <a:xfrm>
            <a:off x="-3047" y="15445"/>
            <a:ext cx="12195047" cy="1513822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 are located at Campinas </a:t>
            </a:r>
            <a:r>
              <a:rPr lang="en-US" sz="2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(a city of ~1.1 million people), </a:t>
            </a:r>
            <a:r>
              <a:rPr lang="en-US" sz="5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about 100 km from Sao Paulo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1FCA5F5F-8BE7-FBD2-9478-5845B63E30D7}"/>
              </a:ext>
            </a:extLst>
          </p:cNvPr>
          <p:cNvSpPr/>
          <p:nvPr/>
        </p:nvSpPr>
        <p:spPr>
          <a:xfrm>
            <a:off x="3672359" y="4621353"/>
            <a:ext cx="72000" cy="7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Desenho de personagem de desenho animado&#10;&#10;Descrição gerada automaticamente com confiança baixa">
            <a:extLst>
              <a:ext uri="{FF2B5EF4-FFF2-40B4-BE49-F238E27FC236}">
                <a16:creationId xmlns:a16="http://schemas.microsoft.com/office/drawing/2014/main" id="{7004F6C2-DB2A-6222-5B1B-4F44E11B46C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580" y="4252975"/>
            <a:ext cx="4343282" cy="24430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EA93D5E5-7C46-4C0A-154A-0083B68536C7}"/>
              </a:ext>
            </a:extLst>
          </p:cNvPr>
          <p:cNvCxnSpPr>
            <a:cxnSpLocks/>
            <a:stCxn id="3" idx="7"/>
            <a:endCxn id="5" idx="1"/>
          </p:cNvCxnSpPr>
          <p:nvPr/>
        </p:nvCxnSpPr>
        <p:spPr>
          <a:xfrm flipV="1">
            <a:off x="3733815" y="4610758"/>
            <a:ext cx="1364824" cy="2113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22CF8B5-9F94-E1CB-F168-A4DD75293EA1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3744359" y="4693353"/>
            <a:ext cx="718221" cy="78117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2">
            <a:extLst>
              <a:ext uri="{FF2B5EF4-FFF2-40B4-BE49-F238E27FC236}">
                <a16:creationId xmlns:a16="http://schemas.microsoft.com/office/drawing/2014/main" id="{C04BF6C7-DBC6-8ECE-A191-EAC185CDD9E1}"/>
              </a:ext>
            </a:extLst>
          </p:cNvPr>
          <p:cNvSpPr txBox="1"/>
          <p:nvPr/>
        </p:nvSpPr>
        <p:spPr>
          <a:xfrm>
            <a:off x="5180076" y="6469253"/>
            <a:ext cx="10207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530,000 m</a:t>
            </a:r>
            <a:r>
              <a:rPr lang="en-US" sz="1400" b="1" baseline="30000"/>
              <a:t>2</a:t>
            </a:r>
            <a:endParaRPr lang="en-US" sz="1400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C2F11-4E21-E47E-2DB3-B8880E0D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89648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5A989D4-8BEE-D390-1CA5-7BECBC53D543}"/>
              </a:ext>
            </a:extLst>
          </p:cNvPr>
          <p:cNvSpPr txBox="1"/>
          <p:nvPr/>
        </p:nvSpPr>
        <p:spPr>
          <a:xfrm>
            <a:off x="4183386" y="950562"/>
            <a:ext cx="3408260" cy="523220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Supports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validation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br>
              <a:rPr lang="pt-BR" sz="1400" b="1">
                <a:solidFill>
                  <a:schemeClr val="bg1"/>
                </a:solidFill>
              </a:rPr>
            </a:br>
            <a:r>
              <a:rPr lang="pt-BR" sz="1400" b="1">
                <a:solidFill>
                  <a:schemeClr val="bg1"/>
                </a:solidFill>
              </a:rPr>
              <a:t>(</a:t>
            </a:r>
            <a:r>
              <a:rPr lang="pt-BR" sz="1400" b="1" err="1">
                <a:solidFill>
                  <a:schemeClr val="bg1"/>
                </a:solidFill>
              </a:rPr>
              <a:t>static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and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dynamic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studies</a:t>
            </a:r>
            <a:r>
              <a:rPr lang="pt-BR" sz="1400" b="1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C2BEF49-6F2B-B5A2-D59E-E077ACB98EAF}"/>
              </a:ext>
            </a:extLst>
          </p:cNvPr>
          <p:cNvSpPr txBox="1"/>
          <p:nvPr/>
        </p:nvSpPr>
        <p:spPr>
          <a:xfrm>
            <a:off x="8061295" y="938162"/>
            <a:ext cx="3574300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Disassembly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and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inspection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of</a:t>
            </a:r>
            <a:r>
              <a:rPr lang="pt-BR" sz="1400" b="1">
                <a:solidFill>
                  <a:schemeClr val="bg1"/>
                </a:solidFill>
              </a:rPr>
              <a:t> the 4T SCW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8D4C8B0-CB10-A707-5CDB-E87CD725F1E7}"/>
              </a:ext>
            </a:extLst>
          </p:cNvPr>
          <p:cNvSpPr txBox="1"/>
          <p:nvPr/>
        </p:nvSpPr>
        <p:spPr>
          <a:xfrm>
            <a:off x="8524832" y="3860942"/>
            <a:ext cx="1470338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Assembly and </a:t>
            </a:r>
            <a:r>
              <a:rPr lang="pt-BR" sz="1400" b="1" err="1">
                <a:solidFill>
                  <a:schemeClr val="bg1"/>
                </a:solidFill>
              </a:rPr>
              <a:t>fiducialization</a:t>
            </a:r>
            <a:endParaRPr lang="pt-BR" sz="1400" b="1">
              <a:solidFill>
                <a:schemeClr val="bg1"/>
              </a:solidFill>
            </a:endParaRPr>
          </a:p>
        </p:txBody>
      </p:sp>
      <p:sp>
        <p:nvSpPr>
          <p:cNvPr id="22" name="Seta: para a Direita 21">
            <a:extLst>
              <a:ext uri="{FF2B5EF4-FFF2-40B4-BE49-F238E27FC236}">
                <a16:creationId xmlns:a16="http://schemas.microsoft.com/office/drawing/2014/main" id="{514FA74F-504E-787C-883D-A9679BD75EA1}"/>
              </a:ext>
            </a:extLst>
          </p:cNvPr>
          <p:cNvSpPr/>
          <p:nvPr/>
        </p:nvSpPr>
        <p:spPr>
          <a:xfrm>
            <a:off x="10184860" y="3988044"/>
            <a:ext cx="767952" cy="2728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DDBDAB4-DE7E-68B2-F62E-5D7E4BB69919}"/>
              </a:ext>
            </a:extLst>
          </p:cNvPr>
          <p:cNvSpPr txBox="1"/>
          <p:nvPr/>
        </p:nvSpPr>
        <p:spPr>
          <a:xfrm>
            <a:off x="11029449" y="3867423"/>
            <a:ext cx="1130196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>
              <a:lnSpc>
                <a:spcPct val="100000"/>
              </a:lnSpc>
              <a:spcBef>
                <a:spcPct val="0"/>
              </a:spcBef>
            </a:pPr>
            <a:r>
              <a:rPr lang="pt-BR" altLang="en-US" sz="1150" dirty="0">
                <a:latin typeface="Calibri"/>
                <a:ea typeface="MS PGothic"/>
                <a:cs typeface="Calibri"/>
              </a:rPr>
              <a:t>More </a:t>
            </a:r>
            <a:r>
              <a:rPr lang="pt-BR" altLang="en-US" sz="1150" dirty="0" err="1">
                <a:latin typeface="Calibri"/>
                <a:ea typeface="MS PGothic"/>
                <a:cs typeface="Calibri"/>
              </a:rPr>
              <a:t>details</a:t>
            </a:r>
            <a:r>
              <a:rPr lang="pt-BR" altLang="en-US" sz="1150" dirty="0">
                <a:latin typeface="Calibri"/>
                <a:ea typeface="MS PGothic"/>
                <a:cs typeface="Calibri"/>
              </a:rPr>
              <a:t> in </a:t>
            </a:r>
            <a:r>
              <a:rPr lang="pt-BR" altLang="en-US" sz="1150" dirty="0" err="1">
                <a:latin typeface="Calibri"/>
                <a:ea typeface="MS PGothic"/>
                <a:cs typeface="Calibri"/>
              </a:rPr>
              <a:t>the</a:t>
            </a:r>
            <a:r>
              <a:rPr lang="pt-BR" altLang="en-US" sz="1150" dirty="0">
                <a:latin typeface="Calibri"/>
                <a:ea typeface="MS PGothic"/>
                <a:cs typeface="Calibri"/>
              </a:rPr>
              <a:t> </a:t>
            </a:r>
            <a:r>
              <a:rPr lang="pt-BR" altLang="en-US" sz="1150" dirty="0" err="1">
                <a:latin typeface="Calibri"/>
                <a:ea typeface="MS PGothic"/>
                <a:cs typeface="Calibri"/>
              </a:rPr>
              <a:t>following</a:t>
            </a:r>
            <a:r>
              <a:rPr lang="pt-BR" altLang="en-US" sz="1150" dirty="0">
                <a:latin typeface="Calibri"/>
                <a:ea typeface="MS PGothic"/>
                <a:cs typeface="Calibri"/>
              </a:rPr>
              <a:t> slides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4A274E53-651E-5DE4-28B5-EEBDC4295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902" y="1528376"/>
            <a:ext cx="2387188" cy="2578417"/>
          </a:xfrm>
          <a:prstGeom prst="rect">
            <a:avLst/>
          </a:prstGeom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id="{0A9A4B05-03AE-53A7-AC73-2106A6963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600" y="4567315"/>
            <a:ext cx="3511698" cy="214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14075539-DFCF-7F4D-EE68-534B654DF07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0586" y="1489757"/>
            <a:ext cx="1913712" cy="19060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BD3670F-0A0C-DDA9-EC8E-B3C9B3839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Mechanical design – validations and next steps</a:t>
            </a: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38BE5834-6FF1-8913-A853-8EEA7809707A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5">
            <a:extLst>
              <a:ext uri="{FF2B5EF4-FFF2-40B4-BE49-F238E27FC236}">
                <a16:creationId xmlns:a16="http://schemas.microsoft.com/office/drawing/2014/main" id="{358BD9EB-21F4-99FC-DA75-1D0F2B3E9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2204" y="4527037"/>
            <a:ext cx="3143495" cy="21860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5D063E-0391-8F5C-3EF0-11340944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30</a:t>
            </a:fld>
            <a:endParaRPr lang="en-BR"/>
          </a:p>
        </p:txBody>
      </p:sp>
      <p:pic>
        <p:nvPicPr>
          <p:cNvPr id="6" name="Imagem 5" descr="Uma imagem contendo no interior, cozinha, mesa, forno&#10;&#10;Descrição gerada automaticamente">
            <a:extLst>
              <a:ext uri="{FF2B5EF4-FFF2-40B4-BE49-F238E27FC236}">
                <a16:creationId xmlns:a16="http://schemas.microsoft.com/office/drawing/2014/main" id="{3940E4FD-DAD6-2E81-C1A3-984C3C3B89C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6442" y="1670452"/>
            <a:ext cx="2273213" cy="1704910"/>
          </a:xfrm>
          <a:prstGeom prst="rect">
            <a:avLst/>
          </a:prstGeom>
        </p:spPr>
      </p:pic>
      <p:pic>
        <p:nvPicPr>
          <p:cNvPr id="9" name="Imagem 8" descr="Uma imagem contendo no interior, mesa, computador, de madeira&#10;&#10;Descrição gerada automaticamente">
            <a:extLst>
              <a:ext uri="{FF2B5EF4-FFF2-40B4-BE49-F238E27FC236}">
                <a16:creationId xmlns:a16="http://schemas.microsoft.com/office/drawing/2014/main" id="{4F70DF2E-5409-4622-4B6C-04ED32A3C00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80"/>
          <a:stretch/>
        </p:blipFill>
        <p:spPr>
          <a:xfrm>
            <a:off x="197709" y="4119689"/>
            <a:ext cx="1766353" cy="2303791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1602EB5-48FB-1D63-5F20-6EFF301A0320}"/>
              </a:ext>
            </a:extLst>
          </p:cNvPr>
          <p:cNvSpPr txBox="1"/>
          <p:nvPr/>
        </p:nvSpPr>
        <p:spPr>
          <a:xfrm>
            <a:off x="2333877" y="4819990"/>
            <a:ext cx="15065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lvl="1" defTabSz="456854"/>
            <a:r>
              <a:rPr lang="en-US" sz="1200" dirty="0">
                <a:latin typeface="Calibri"/>
                <a:ea typeface="MS PGothic"/>
                <a:cs typeface="Calibri"/>
              </a:rPr>
              <a:t>Mechanical detachment tests of Ho poles and clamps</a:t>
            </a:r>
            <a:endParaRPr lang="pt-BR" sz="1200" dirty="0">
              <a:latin typeface="Calibri"/>
              <a:ea typeface="MS PGothic"/>
              <a:cs typeface="Calibri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4C55D5C-BB17-0399-9109-266A6F0208D0}"/>
              </a:ext>
            </a:extLst>
          </p:cNvPr>
          <p:cNvSpPr txBox="1"/>
          <p:nvPr/>
        </p:nvSpPr>
        <p:spPr>
          <a:xfrm>
            <a:off x="2333877" y="2116209"/>
            <a:ext cx="11741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lvl="1" defTabSz="456854"/>
            <a:r>
              <a:rPr lang="pt-BR" sz="1200" dirty="0">
                <a:latin typeface="Calibri"/>
                <a:ea typeface="MS PGothic"/>
                <a:cs typeface="Calibri"/>
              </a:rPr>
              <a:t>Kevlar </a:t>
            </a:r>
            <a:r>
              <a:rPr lang="pt-BR" sz="1200" dirty="0" err="1">
                <a:latin typeface="Calibri"/>
                <a:ea typeface="MS PGothic"/>
                <a:cs typeface="Calibri"/>
              </a:rPr>
              <a:t>straps</a:t>
            </a:r>
            <a:r>
              <a:rPr lang="pt-BR" sz="1200" dirty="0">
                <a:latin typeface="Calibri"/>
                <a:ea typeface="MS PGothic"/>
                <a:cs typeface="Calibri"/>
              </a:rPr>
              <a:t> </a:t>
            </a:r>
            <a:r>
              <a:rPr lang="pt-BR" sz="1200" dirty="0" err="1">
                <a:latin typeface="Calibri"/>
                <a:ea typeface="MS PGothic"/>
                <a:cs typeface="Calibri"/>
              </a:rPr>
              <a:t>mechanically</a:t>
            </a:r>
            <a:r>
              <a:rPr lang="pt-BR" sz="1200" dirty="0">
                <a:latin typeface="Calibri"/>
                <a:ea typeface="MS PGothic"/>
                <a:cs typeface="Calibri"/>
              </a:rPr>
              <a:t> </a:t>
            </a:r>
            <a:r>
              <a:rPr lang="pt-BR" sz="1200" dirty="0" err="1">
                <a:latin typeface="Calibri"/>
                <a:ea typeface="MS PGothic"/>
                <a:cs typeface="Calibri"/>
              </a:rPr>
              <a:t>characterized</a:t>
            </a:r>
            <a:endParaRPr lang="pt-BR" sz="1200" dirty="0">
              <a:latin typeface="Calibri"/>
              <a:ea typeface="MS PGothic"/>
              <a:cs typeface="Calibri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F0F0C2C-0F99-63B6-6684-C05207DD70E6}"/>
              </a:ext>
            </a:extLst>
          </p:cNvPr>
          <p:cNvSpPr txBox="1"/>
          <p:nvPr/>
        </p:nvSpPr>
        <p:spPr>
          <a:xfrm>
            <a:off x="91440" y="954430"/>
            <a:ext cx="3517522" cy="30777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Validations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already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carried</a:t>
            </a:r>
            <a:r>
              <a:rPr lang="pt-BR" sz="1400" b="1">
                <a:solidFill>
                  <a:schemeClr val="bg1"/>
                </a:solidFill>
              </a:rPr>
              <a:t> out</a:t>
            </a:r>
          </a:p>
        </p:txBody>
      </p:sp>
      <p:pic>
        <p:nvPicPr>
          <p:cNvPr id="14" name="Gráfico 13" descr="Marca de seleção com preenchimento sólido">
            <a:extLst>
              <a:ext uri="{FF2B5EF4-FFF2-40B4-BE49-F238E27FC236}">
                <a16:creationId xmlns:a16="http://schemas.microsoft.com/office/drawing/2014/main" id="{194CFD6D-D4E6-2BB8-AC7C-887D8C518E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87119" y="2239224"/>
            <a:ext cx="382699" cy="382699"/>
          </a:xfrm>
          <a:prstGeom prst="rect">
            <a:avLst/>
          </a:prstGeom>
        </p:spPr>
      </p:pic>
      <p:pic>
        <p:nvPicPr>
          <p:cNvPr id="15" name="Gráfico 14" descr="Marca de seleção com preenchimento sólido">
            <a:extLst>
              <a:ext uri="{FF2B5EF4-FFF2-40B4-BE49-F238E27FC236}">
                <a16:creationId xmlns:a16="http://schemas.microsoft.com/office/drawing/2014/main" id="{34C0389D-FCB8-5597-B145-CB5F59A157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51887" y="4918669"/>
            <a:ext cx="382699" cy="382699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195B0CFF-AFA8-6106-F3A8-FD988F04B0A2}"/>
              </a:ext>
            </a:extLst>
          </p:cNvPr>
          <p:cNvSpPr txBox="1"/>
          <p:nvPr/>
        </p:nvSpPr>
        <p:spPr>
          <a:xfrm>
            <a:off x="5905089" y="2490724"/>
            <a:ext cx="19137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Alignment procedure</a:t>
            </a:r>
          </a:p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Suspension stiffness</a:t>
            </a:r>
          </a:p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Vibration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CCF5D2E-F1CF-3C56-D500-1972F2069E82}"/>
              </a:ext>
            </a:extLst>
          </p:cNvPr>
          <p:cNvSpPr txBox="1"/>
          <p:nvPr/>
        </p:nvSpPr>
        <p:spPr>
          <a:xfrm>
            <a:off x="5899812" y="5996157"/>
            <a:ext cx="23273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Contraction accommodation</a:t>
            </a:r>
          </a:p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Stiffness</a:t>
            </a:r>
          </a:p>
          <a:p>
            <a:pPr marL="269875" lvl="1" indent="-174625" defTabSz="456854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ea typeface="MS PGothic"/>
                <a:cs typeface="Calibri"/>
              </a:rPr>
              <a:t>Vibration</a:t>
            </a:r>
          </a:p>
          <a:p>
            <a:pPr marL="381000" lvl="1" indent="-285750" defTabSz="456854">
              <a:buFont typeface="Arial" panose="020B0604020202020204" pitchFamily="34" charset="0"/>
              <a:buChar char="•"/>
            </a:pPr>
            <a:endParaRPr lang="en-US" sz="1200" dirty="0">
              <a:latin typeface="Calibri"/>
              <a:ea typeface="MS PGothic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756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4C80B-7CC9-2DBB-AA5C-C2A6B6BD6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31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9447125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BAC98F6-4ECB-FA4E-5129-66F26A0C8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264" y="1223010"/>
            <a:ext cx="5485852" cy="5137322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A4B2D528-9F84-EB8A-ABA1-575B10099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Cryogenic concept</a:t>
            </a:r>
          </a:p>
        </p:txBody>
      </p: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D0E76836-143C-1F03-0075-8C716CF16F26}"/>
              </a:ext>
            </a:extLst>
          </p:cNvPr>
          <p:cNvGrpSpPr>
            <a:grpSpLocks noChangeAspect="1"/>
          </p:cNvGrpSpPr>
          <p:nvPr/>
        </p:nvGrpSpPr>
        <p:grpSpPr>
          <a:xfrm>
            <a:off x="55064" y="1197221"/>
            <a:ext cx="3872838" cy="4026707"/>
            <a:chOff x="116813" y="401690"/>
            <a:chExt cx="5306804" cy="5517634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AA7ED3C4-9BD9-538D-A212-E0580146F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7324" y="1424198"/>
              <a:ext cx="4573989" cy="4495126"/>
            </a:xfrm>
            <a:prstGeom prst="rect">
              <a:avLst/>
            </a:prstGeom>
          </p:spPr>
        </p:pic>
        <p:cxnSp>
          <p:nvCxnSpPr>
            <p:cNvPr id="30" name="Conector de Seta Reta 29">
              <a:extLst>
                <a:ext uri="{FF2B5EF4-FFF2-40B4-BE49-F238E27FC236}">
                  <a16:creationId xmlns:a16="http://schemas.microsoft.com/office/drawing/2014/main" id="{FD0859CC-5052-AA4F-CCA3-B215311622D6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 flipV="1">
              <a:off x="3218753" y="1130805"/>
              <a:ext cx="1102432" cy="2603088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ixaDeTexto 55">
              <a:extLst>
                <a:ext uri="{FF2B5EF4-FFF2-40B4-BE49-F238E27FC236}">
                  <a16:creationId xmlns:a16="http://schemas.microsoft.com/office/drawing/2014/main" id="{2DF8522E-2C40-1620-1DC6-A181222357A3}"/>
                </a:ext>
              </a:extLst>
            </p:cNvPr>
            <p:cNvSpPr txBox="1"/>
            <p:nvPr/>
          </p:nvSpPr>
          <p:spPr>
            <a:xfrm>
              <a:off x="3218753" y="416589"/>
              <a:ext cx="2204864" cy="714216"/>
            </a:xfrm>
            <a:prstGeom prst="rect">
              <a:avLst/>
            </a:prstGeom>
            <a:noFill/>
            <a:ln w="3810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100" err="1">
                  <a:solidFill>
                    <a:prstClr val="black"/>
                  </a:solidFill>
                  <a:cs typeface="Calibri"/>
                </a:rPr>
                <a:t>LHe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tank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for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coils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~4.2 K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AEA8406F-C1B2-C225-E356-AB573EBAB7A4}"/>
                </a:ext>
              </a:extLst>
            </p:cNvPr>
            <p:cNvCxnSpPr>
              <a:cxnSpLocks/>
              <a:endCxn id="34" idx="2"/>
            </p:cNvCxnSpPr>
            <p:nvPr/>
          </p:nvCxnSpPr>
          <p:spPr>
            <a:xfrm flipH="1" flipV="1">
              <a:off x="1567571" y="1115906"/>
              <a:ext cx="829631" cy="728053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55">
              <a:extLst>
                <a:ext uri="{FF2B5EF4-FFF2-40B4-BE49-F238E27FC236}">
                  <a16:creationId xmlns:a16="http://schemas.microsoft.com/office/drawing/2014/main" id="{04359E12-A9F9-14FC-CBA6-79B3B6D202EB}"/>
                </a:ext>
              </a:extLst>
            </p:cNvPr>
            <p:cNvSpPr txBox="1"/>
            <p:nvPr/>
          </p:nvSpPr>
          <p:spPr>
            <a:xfrm>
              <a:off x="116813" y="401690"/>
              <a:ext cx="2901515" cy="71421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100">
                  <a:solidFill>
                    <a:prstClr val="black"/>
                  </a:solidFill>
                  <a:cs typeface="Calibri"/>
                </a:rPr>
                <a:t>Central flange –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access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to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central Lhe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tank</a:t>
              </a:r>
              <a:endParaRPr kumimoji="0" lang="pt-BR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</p:grpSp>
      <p:cxnSp>
        <p:nvCxnSpPr>
          <p:cNvPr id="2" name="Straight Connector 12">
            <a:extLst>
              <a:ext uri="{FF2B5EF4-FFF2-40B4-BE49-F238E27FC236}">
                <a16:creationId xmlns:a16="http://schemas.microsoft.com/office/drawing/2014/main" id="{38C33BAD-3ACD-3A52-AF6D-7B6EA4DDD95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6AB9C58C-FCC1-F7B5-D900-476F0C4916C4}"/>
              </a:ext>
            </a:extLst>
          </p:cNvPr>
          <p:cNvGrpSpPr>
            <a:grpSpLocks noChangeAspect="1"/>
          </p:cNvGrpSpPr>
          <p:nvPr/>
        </p:nvGrpSpPr>
        <p:grpSpPr>
          <a:xfrm>
            <a:off x="3767094" y="305515"/>
            <a:ext cx="8369841" cy="5853064"/>
            <a:chOff x="2378286" y="153115"/>
            <a:chExt cx="9767099" cy="6830161"/>
          </a:xfrm>
        </p:grpSpPr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0781535-1CC0-BD1E-FB73-DDAE49DF2809}"/>
                </a:ext>
              </a:extLst>
            </p:cNvPr>
            <p:cNvSpPr txBox="1"/>
            <p:nvPr/>
          </p:nvSpPr>
          <p:spPr>
            <a:xfrm>
              <a:off x="6286236" y="5955431"/>
              <a:ext cx="1655201" cy="736270"/>
            </a:xfrm>
            <a:prstGeom prst="rect">
              <a:avLst/>
            </a:prstGeom>
            <a:ln w="28575">
              <a:solidFill>
                <a:srgbClr val="DB0F8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SRDK-408S</a:t>
              </a:r>
            </a:p>
            <a:p>
              <a:pPr algn="ctr"/>
              <a:r>
                <a:rPr lang="en-US" sz="1200" b="1"/>
                <a:t> </a:t>
              </a:r>
              <a:r>
                <a:rPr lang="en-US" sz="1100"/>
                <a:t>(50W @ 60K &amp; 12.5W @ 20K, 60 Hz)</a:t>
              </a:r>
              <a:endParaRPr lang="en-US" sz="1200"/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570477B5-E244-F142-7623-DA99B25C36C6}"/>
                </a:ext>
              </a:extLst>
            </p:cNvPr>
            <p:cNvSpPr txBox="1"/>
            <p:nvPr/>
          </p:nvSpPr>
          <p:spPr>
            <a:xfrm>
              <a:off x="6360297" y="153115"/>
              <a:ext cx="1594980" cy="736270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SRDK-415D</a:t>
              </a:r>
            </a:p>
            <a:p>
              <a:pPr algn="ctr"/>
              <a:r>
                <a:rPr lang="en-US" sz="1200" b="1"/>
                <a:t> </a:t>
              </a:r>
              <a:r>
                <a:rPr lang="en-US" sz="1100"/>
                <a:t>(55W @ 60K &amp; 1.5W @ 4.2K, 60 Hz)</a:t>
              </a:r>
              <a:endParaRPr lang="en-US" sz="1200"/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94C170B5-0B8A-A545-881D-30814B7F2DC4}"/>
                </a:ext>
              </a:extLst>
            </p:cNvPr>
            <p:cNvSpPr txBox="1"/>
            <p:nvPr/>
          </p:nvSpPr>
          <p:spPr>
            <a:xfrm>
              <a:off x="10411781" y="2355253"/>
              <a:ext cx="1733604" cy="1005637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60K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1</a:t>
              </a:r>
              <a:r>
                <a:rPr lang="en-US" sz="1200" b="1" baseline="30000"/>
                <a:t>st</a:t>
              </a:r>
              <a:r>
                <a:rPr lang="en-US" sz="1200" b="1"/>
                <a:t> Thermal Shield:</a:t>
              </a:r>
            </a:p>
            <a:p>
              <a:pPr algn="ctr"/>
              <a:r>
                <a:rPr lang="en-US" sz="1200"/>
                <a:t>Cooled by 1</a:t>
              </a:r>
              <a:r>
                <a:rPr lang="en-US" sz="1200" baseline="30000"/>
                <a:t>st</a:t>
              </a:r>
              <a:r>
                <a:rPr lang="en-US" sz="1200"/>
                <a:t> stage of the 4 cryocoolers</a:t>
              </a: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83BFFB84-E620-B3E7-EC61-C47BE02B0DDC}"/>
                </a:ext>
              </a:extLst>
            </p:cNvPr>
            <p:cNvSpPr txBox="1"/>
            <p:nvPr/>
          </p:nvSpPr>
          <p:spPr>
            <a:xfrm>
              <a:off x="10318317" y="3471454"/>
              <a:ext cx="1827068" cy="1005637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20K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2</a:t>
              </a:r>
              <a:r>
                <a:rPr lang="en-US" sz="1200" b="1" baseline="30000"/>
                <a:t>nd</a:t>
              </a:r>
              <a:r>
                <a:rPr lang="en-US" sz="1200" b="1"/>
                <a:t> Thermal shield:</a:t>
              </a:r>
            </a:p>
            <a:p>
              <a:pPr algn="ctr"/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 of </a:t>
              </a:r>
              <a:r>
                <a:rPr lang="en-US" sz="1200" i="1"/>
                <a:t>SRDK-408S</a:t>
              </a:r>
              <a:endParaRPr lang="en-US" sz="1200"/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E750BC01-92EB-5836-67E9-45EE95657228}"/>
                </a:ext>
              </a:extLst>
            </p:cNvPr>
            <p:cNvSpPr txBox="1"/>
            <p:nvPr/>
          </p:nvSpPr>
          <p:spPr>
            <a:xfrm>
              <a:off x="10057587" y="962259"/>
              <a:ext cx="1733604" cy="79014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300K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Cryostat Vac Vessel 10</a:t>
              </a:r>
              <a:r>
                <a:rPr lang="en-US" sz="1200" b="1" baseline="30000"/>
                <a:t>-6</a:t>
              </a:r>
              <a:r>
                <a:rPr lang="en-US" sz="1200" b="1"/>
                <a:t> ~ 10</a:t>
              </a:r>
              <a:r>
                <a:rPr lang="en-US" sz="1200" b="1" baseline="30000"/>
                <a:t>-8</a:t>
              </a:r>
              <a:r>
                <a:rPr lang="en-US" sz="1200" b="1"/>
                <a:t> mbar</a:t>
              </a:r>
              <a:endParaRPr lang="en-US" sz="1200"/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ECEAEB0D-1F20-32CE-7CED-1BA17DC2AD3E}"/>
                </a:ext>
              </a:extLst>
            </p:cNvPr>
            <p:cNvSpPr txBox="1"/>
            <p:nvPr/>
          </p:nvSpPr>
          <p:spPr>
            <a:xfrm>
              <a:off x="9702057" y="5977639"/>
              <a:ext cx="2257773" cy="1005637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300K – 20 K</a:t>
              </a:r>
            </a:p>
            <a:p>
              <a:pPr algn="ctr"/>
              <a:r>
                <a:rPr lang="en-US" sz="1200" b="1"/>
                <a:t>e- beam chamber transition inner: </a:t>
              </a:r>
              <a:r>
                <a:rPr lang="en-US" sz="1200"/>
                <a:t>10</a:t>
              </a:r>
              <a:r>
                <a:rPr lang="en-US" sz="1200" baseline="30000"/>
                <a:t>-10</a:t>
              </a:r>
              <a:r>
                <a:rPr lang="en-US" sz="1200"/>
                <a:t> mbar </a:t>
              </a:r>
            </a:p>
            <a:p>
              <a:pPr algn="ctr"/>
              <a:r>
                <a:rPr lang="en-US" sz="1200" b="1"/>
                <a:t>outside: </a:t>
              </a:r>
              <a:r>
                <a:rPr lang="en-US" sz="1200"/>
                <a:t>10</a:t>
              </a:r>
              <a:r>
                <a:rPr lang="en-US" sz="1200" baseline="30000"/>
                <a:t>-8</a:t>
              </a:r>
              <a:r>
                <a:rPr lang="en-US" sz="1200"/>
                <a:t> mbar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1DBD5CB8-DC90-B040-5486-7FDB2314453F}"/>
                </a:ext>
              </a:extLst>
            </p:cNvPr>
            <p:cNvSpPr txBox="1"/>
            <p:nvPr/>
          </p:nvSpPr>
          <p:spPr>
            <a:xfrm>
              <a:off x="2558999" y="5704282"/>
              <a:ext cx="1877704" cy="1005637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4K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Cold mass:</a:t>
              </a:r>
            </a:p>
            <a:p>
              <a:pPr algn="ctr"/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stages of </a:t>
              </a:r>
              <a:r>
                <a:rPr lang="en-US" sz="1200" i="1"/>
                <a:t>SRDK-415D</a:t>
              </a:r>
              <a:endParaRPr lang="en-US" sz="1200"/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504CE676-EB4F-8C05-9192-5C8A8B181C05}"/>
                </a:ext>
              </a:extLst>
            </p:cNvPr>
            <p:cNvSpPr txBox="1"/>
            <p:nvPr/>
          </p:nvSpPr>
          <p:spPr>
            <a:xfrm>
              <a:off x="2378286" y="3299103"/>
              <a:ext cx="1621492" cy="1436624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20K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E beam vac. Chamber and supports: </a:t>
              </a:r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stages of </a:t>
              </a:r>
              <a:r>
                <a:rPr lang="en-US" sz="1200" i="1"/>
                <a:t>SRDK-408S</a:t>
              </a:r>
              <a:endParaRPr lang="en-US" sz="1200"/>
            </a:p>
          </p:txBody>
        </p:sp>
        <p:sp>
          <p:nvSpPr>
            <p:cNvPr id="36" name="CaixaDeTexto 35">
              <a:extLst>
                <a:ext uri="{FF2B5EF4-FFF2-40B4-BE49-F238E27FC236}">
                  <a16:creationId xmlns:a16="http://schemas.microsoft.com/office/drawing/2014/main" id="{D5B75031-AF9F-0438-142B-1EF3CFD9538F}"/>
                </a:ext>
              </a:extLst>
            </p:cNvPr>
            <p:cNvSpPr txBox="1"/>
            <p:nvPr/>
          </p:nvSpPr>
          <p:spPr>
            <a:xfrm>
              <a:off x="3151783" y="2241862"/>
              <a:ext cx="908437" cy="538734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Kevlar supports</a:t>
              </a:r>
              <a:endParaRPr lang="en-US" sz="1200"/>
            </a:p>
          </p:txBody>
        </p:sp>
        <p:cxnSp>
          <p:nvCxnSpPr>
            <p:cNvPr id="4" name="Conector de Seta Reta 3">
              <a:extLst>
                <a:ext uri="{FF2B5EF4-FFF2-40B4-BE49-F238E27FC236}">
                  <a16:creationId xmlns:a16="http://schemas.microsoft.com/office/drawing/2014/main" id="{E78310A4-1964-49BA-D324-7ED1BB0B9B77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H="1">
              <a:off x="4060219" y="2241862"/>
              <a:ext cx="938183" cy="269368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de Seta Reta 9">
              <a:extLst>
                <a:ext uri="{FF2B5EF4-FFF2-40B4-BE49-F238E27FC236}">
                  <a16:creationId xmlns:a16="http://schemas.microsoft.com/office/drawing/2014/main" id="{F4DC8FAF-532E-C381-5933-8991A46D75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60218" y="3949994"/>
              <a:ext cx="1585956" cy="570239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>
              <a:extLst>
                <a:ext uri="{FF2B5EF4-FFF2-40B4-BE49-F238E27FC236}">
                  <a16:creationId xmlns:a16="http://schemas.microsoft.com/office/drawing/2014/main" id="{3F284336-0191-FB09-E035-DBC6ADFC73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25953" y="5003525"/>
              <a:ext cx="2498473" cy="107884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de Seta Reta 37">
              <a:extLst>
                <a:ext uri="{FF2B5EF4-FFF2-40B4-BE49-F238E27FC236}">
                  <a16:creationId xmlns:a16="http://schemas.microsoft.com/office/drawing/2014/main" id="{60877ACE-9085-9731-017E-C2F12F4C6A26}"/>
                </a:ext>
              </a:extLst>
            </p:cNvPr>
            <p:cNvCxnSpPr>
              <a:cxnSpLocks/>
            </p:cNvCxnSpPr>
            <p:nvPr/>
          </p:nvCxnSpPr>
          <p:spPr>
            <a:xfrm>
              <a:off x="5646175" y="6416754"/>
              <a:ext cx="676473" cy="3776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de Seta Reta 41">
              <a:extLst>
                <a:ext uri="{FF2B5EF4-FFF2-40B4-BE49-F238E27FC236}">
                  <a16:creationId xmlns:a16="http://schemas.microsoft.com/office/drawing/2014/main" id="{62172B49-D800-6197-1B6A-3D0AB6F13D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9220" y="6462500"/>
              <a:ext cx="649009" cy="198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>
              <a:extLst>
                <a:ext uri="{FF2B5EF4-FFF2-40B4-BE49-F238E27FC236}">
                  <a16:creationId xmlns:a16="http://schemas.microsoft.com/office/drawing/2014/main" id="{B2997F88-5C18-8236-3313-93E51E966C04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>
              <a:off x="9861231" y="4816399"/>
              <a:ext cx="969713" cy="116124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de Seta Reta 47">
              <a:extLst>
                <a:ext uri="{FF2B5EF4-FFF2-40B4-BE49-F238E27FC236}">
                  <a16:creationId xmlns:a16="http://schemas.microsoft.com/office/drawing/2014/main" id="{4D5CFB41-7222-D164-14C6-4FDDFC7D5B94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>
              <a:off x="9503722" y="3796199"/>
              <a:ext cx="814595" cy="17807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de Seta Reta 50">
              <a:extLst>
                <a:ext uri="{FF2B5EF4-FFF2-40B4-BE49-F238E27FC236}">
                  <a16:creationId xmlns:a16="http://schemas.microsoft.com/office/drawing/2014/main" id="{F204D748-79A9-1827-EDED-01B56B0C2C16}"/>
                </a:ext>
              </a:extLst>
            </p:cNvPr>
            <p:cNvCxnSpPr>
              <a:cxnSpLocks/>
              <a:endCxn id="20" idx="1"/>
            </p:cNvCxnSpPr>
            <p:nvPr/>
          </p:nvCxnSpPr>
          <p:spPr>
            <a:xfrm flipV="1">
              <a:off x="9719862" y="2858072"/>
              <a:ext cx="691918" cy="11126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de Seta Reta 52">
              <a:extLst>
                <a:ext uri="{FF2B5EF4-FFF2-40B4-BE49-F238E27FC236}">
                  <a16:creationId xmlns:a16="http://schemas.microsoft.com/office/drawing/2014/main" id="{06EAB6ED-1A21-0223-AE37-48B5E3FA8779}"/>
                </a:ext>
              </a:extLst>
            </p:cNvPr>
            <p:cNvCxnSpPr>
              <a:cxnSpLocks/>
              <a:endCxn id="25" idx="2"/>
            </p:cNvCxnSpPr>
            <p:nvPr/>
          </p:nvCxnSpPr>
          <p:spPr>
            <a:xfrm flipV="1">
              <a:off x="9861231" y="1752402"/>
              <a:ext cx="1063159" cy="773752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de Seta Reta 54">
              <a:extLst>
                <a:ext uri="{FF2B5EF4-FFF2-40B4-BE49-F238E27FC236}">
                  <a16:creationId xmlns:a16="http://schemas.microsoft.com/office/drawing/2014/main" id="{F4C24B34-D519-6D55-C914-6A0717F0BD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8242" y="888888"/>
              <a:ext cx="763201" cy="813373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de Seta Reta 56">
              <a:extLst>
                <a:ext uri="{FF2B5EF4-FFF2-40B4-BE49-F238E27FC236}">
                  <a16:creationId xmlns:a16="http://schemas.microsoft.com/office/drawing/2014/main" id="{FE538569-60E7-668F-8E87-CF7F2A2992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71228" y="888888"/>
              <a:ext cx="786575" cy="846342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3FD6F69-732B-5579-0AD0-202097CB8E13}"/>
              </a:ext>
            </a:extLst>
          </p:cNvPr>
          <p:cNvSpPr txBox="1"/>
          <p:nvPr/>
        </p:nvSpPr>
        <p:spPr>
          <a:xfrm>
            <a:off x="800076" y="5326740"/>
            <a:ext cx="1739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/>
              <a:t>4 T SCW</a:t>
            </a:r>
          </a:p>
          <a:p>
            <a:pPr algn="ctr"/>
            <a:r>
              <a:rPr lang="pt-BR" b="1"/>
              <a:t>(in </a:t>
            </a:r>
            <a:r>
              <a:rPr lang="pt-BR" b="1" err="1"/>
              <a:t>bath</a:t>
            </a:r>
            <a:r>
              <a:rPr lang="pt-BR" b="1"/>
              <a:t> </a:t>
            </a:r>
            <a:r>
              <a:rPr lang="pt-BR" b="1" err="1"/>
              <a:t>cooling</a:t>
            </a:r>
            <a:r>
              <a:rPr lang="pt-BR" b="1"/>
              <a:t>)</a:t>
            </a:r>
            <a:endParaRPr lang="en-US" b="1"/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81F37DAE-B581-CFCE-18F2-093133FC6157}"/>
              </a:ext>
            </a:extLst>
          </p:cNvPr>
          <p:cNvSpPr txBox="1"/>
          <p:nvPr/>
        </p:nvSpPr>
        <p:spPr>
          <a:xfrm>
            <a:off x="6728101" y="5998854"/>
            <a:ext cx="2276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/>
              <a:t>6.6 T SWLS</a:t>
            </a:r>
          </a:p>
          <a:p>
            <a:pPr algn="ctr"/>
            <a:r>
              <a:rPr lang="pt-BR" b="1"/>
              <a:t>(</a:t>
            </a:r>
            <a:r>
              <a:rPr lang="pt-BR" b="1" err="1"/>
              <a:t>cryogen-free</a:t>
            </a:r>
            <a:r>
              <a:rPr lang="pt-BR" b="1"/>
              <a:t> </a:t>
            </a:r>
            <a:r>
              <a:rPr lang="pt-BR" b="1" err="1"/>
              <a:t>cooling</a:t>
            </a:r>
            <a:r>
              <a:rPr lang="pt-BR" b="1"/>
              <a:t>)</a:t>
            </a:r>
            <a:endParaRPr lang="en-US" b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E810B0-C944-0456-CE80-25CDB754A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6525987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95F50941-242F-B04D-5CF2-579A13BF84AE}"/>
              </a:ext>
            </a:extLst>
          </p:cNvPr>
          <p:cNvGrpSpPr/>
          <p:nvPr/>
        </p:nvGrpSpPr>
        <p:grpSpPr>
          <a:xfrm>
            <a:off x="118445" y="1049513"/>
            <a:ext cx="7690298" cy="5547360"/>
            <a:chOff x="2693043" y="1049513"/>
            <a:chExt cx="7690298" cy="5547360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0EC5FA7E-1C63-A785-18E0-BC4200A9A8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446"/>
            <a:stretch/>
          </p:blipFill>
          <p:spPr>
            <a:xfrm>
              <a:off x="2693043" y="1049513"/>
              <a:ext cx="5779113" cy="5547360"/>
            </a:xfrm>
            <a:prstGeom prst="rect">
              <a:avLst/>
            </a:prstGeom>
          </p:spPr>
        </p:pic>
        <p:sp>
          <p:nvSpPr>
            <p:cNvPr id="8" name="CaixaDeTexto 55">
              <a:extLst>
                <a:ext uri="{FF2B5EF4-FFF2-40B4-BE49-F238E27FC236}">
                  <a16:creationId xmlns:a16="http://schemas.microsoft.com/office/drawing/2014/main" id="{843A2C3C-7238-420F-A104-258BF980D593}"/>
                </a:ext>
              </a:extLst>
            </p:cNvPr>
            <p:cNvSpPr txBox="1"/>
            <p:nvPr/>
          </p:nvSpPr>
          <p:spPr>
            <a:xfrm>
              <a:off x="2693043" y="4456110"/>
              <a:ext cx="1569817" cy="3673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Cold source ~4 K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cxnSp>
          <p:nvCxnSpPr>
            <p:cNvPr id="9" name="Conector de Seta Reta 8">
              <a:extLst>
                <a:ext uri="{FF2B5EF4-FFF2-40B4-BE49-F238E27FC236}">
                  <a16:creationId xmlns:a16="http://schemas.microsoft.com/office/drawing/2014/main" id="{9986900D-5255-9183-3346-65AF2A88CD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16919" y="3986015"/>
              <a:ext cx="1282884" cy="47009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de Seta Reta 12">
              <a:extLst>
                <a:ext uri="{FF2B5EF4-FFF2-40B4-BE49-F238E27FC236}">
                  <a16:creationId xmlns:a16="http://schemas.microsoft.com/office/drawing/2014/main" id="{F0EAAD96-C936-E8AF-147C-395121A678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2128" y="2623042"/>
              <a:ext cx="1007140" cy="398108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ixaDeTexto 55">
              <a:extLst>
                <a:ext uri="{FF2B5EF4-FFF2-40B4-BE49-F238E27FC236}">
                  <a16:creationId xmlns:a16="http://schemas.microsoft.com/office/drawing/2014/main" id="{950465BA-B447-1590-2E27-D47A71C88A65}"/>
                </a:ext>
              </a:extLst>
            </p:cNvPr>
            <p:cNvSpPr txBox="1"/>
            <p:nvPr/>
          </p:nvSpPr>
          <p:spPr>
            <a:xfrm>
              <a:off x="7729268" y="2454757"/>
              <a:ext cx="1569817" cy="3673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Cold source ~4 K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cxnSp>
          <p:nvCxnSpPr>
            <p:cNvPr id="17" name="Conector de Seta Reta 16">
              <a:extLst>
                <a:ext uri="{FF2B5EF4-FFF2-40B4-BE49-F238E27FC236}">
                  <a16:creationId xmlns:a16="http://schemas.microsoft.com/office/drawing/2014/main" id="{0BB2D5DB-13CF-6C14-4EA7-456A216529B3}"/>
                </a:ext>
              </a:extLst>
            </p:cNvPr>
            <p:cNvCxnSpPr>
              <a:cxnSpLocks/>
            </p:cNvCxnSpPr>
            <p:nvPr/>
          </p:nvCxnSpPr>
          <p:spPr>
            <a:xfrm>
              <a:off x="6934913" y="3265710"/>
              <a:ext cx="1130785" cy="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ixaDeTexto 55">
              <a:extLst>
                <a:ext uri="{FF2B5EF4-FFF2-40B4-BE49-F238E27FC236}">
                  <a16:creationId xmlns:a16="http://schemas.microsoft.com/office/drawing/2014/main" id="{FC27AACA-41AE-D1FF-82D2-559BEE815B33}"/>
                </a:ext>
              </a:extLst>
            </p:cNvPr>
            <p:cNvSpPr txBox="1"/>
            <p:nvPr/>
          </p:nvSpPr>
          <p:spPr>
            <a:xfrm>
              <a:off x="8065698" y="3082040"/>
              <a:ext cx="1569817" cy="3673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Flexible element</a:t>
              </a:r>
            </a:p>
          </p:txBody>
        </p:sp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6191CB52-7CB7-FA60-1423-BB009C54CC63}"/>
                </a:ext>
              </a:extLst>
            </p:cNvPr>
            <p:cNvCxnSpPr>
              <a:cxnSpLocks/>
            </p:cNvCxnSpPr>
            <p:nvPr/>
          </p:nvCxnSpPr>
          <p:spPr>
            <a:xfrm>
              <a:off x="6796941" y="4129140"/>
              <a:ext cx="1357948" cy="21927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ixaDeTexto 55">
              <a:extLst>
                <a:ext uri="{FF2B5EF4-FFF2-40B4-BE49-F238E27FC236}">
                  <a16:creationId xmlns:a16="http://schemas.microsoft.com/office/drawing/2014/main" id="{FE7B781D-BE2A-D725-F614-3A862D03DD8A}"/>
                </a:ext>
              </a:extLst>
            </p:cNvPr>
            <p:cNvSpPr txBox="1"/>
            <p:nvPr/>
          </p:nvSpPr>
          <p:spPr>
            <a:xfrm>
              <a:off x="8154889" y="3853137"/>
              <a:ext cx="1569817" cy="3673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B</a:t>
              </a:r>
              <a:r>
                <a:rPr lang="pt-BR" sz="1200" dirty="0" err="1">
                  <a:solidFill>
                    <a:prstClr val="black"/>
                  </a:solidFill>
                  <a:latin typeface="Times New Roman"/>
                  <a:cs typeface="Calibri"/>
                </a:rPr>
                <a:t>usbar</a:t>
              </a:r>
              <a:endPara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cxnSp>
          <p:nvCxnSpPr>
            <p:cNvPr id="24" name="Conector de Seta Reta 23">
              <a:extLst>
                <a:ext uri="{FF2B5EF4-FFF2-40B4-BE49-F238E27FC236}">
                  <a16:creationId xmlns:a16="http://schemas.microsoft.com/office/drawing/2014/main" id="{B0B76139-AB2E-01D4-C8EC-E79D54B23D93}"/>
                </a:ext>
              </a:extLst>
            </p:cNvPr>
            <p:cNvCxnSpPr>
              <a:cxnSpLocks/>
              <a:endCxn id="26" idx="1"/>
            </p:cNvCxnSpPr>
            <p:nvPr/>
          </p:nvCxnSpPr>
          <p:spPr>
            <a:xfrm>
              <a:off x="7846436" y="5003532"/>
              <a:ext cx="666228" cy="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ixaDeTexto 55">
              <a:extLst>
                <a:ext uri="{FF2B5EF4-FFF2-40B4-BE49-F238E27FC236}">
                  <a16:creationId xmlns:a16="http://schemas.microsoft.com/office/drawing/2014/main" id="{9FB3BD8A-62FC-E2C5-4CC0-FE387F890A60}"/>
                </a:ext>
              </a:extLst>
            </p:cNvPr>
            <p:cNvSpPr txBox="1"/>
            <p:nvPr/>
          </p:nvSpPr>
          <p:spPr>
            <a:xfrm>
              <a:off x="8512664" y="4727529"/>
              <a:ext cx="1569817" cy="5520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Cold bus </a:t>
              </a:r>
              <a:r>
                <a:rPr kumimoji="0" lang="pt-B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and</a:t>
              </a: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 </a:t>
              </a:r>
              <a:br>
                <a:rPr lang="en-US" sz="1200" dirty="0"/>
              </a:br>
              <a:r>
                <a:rPr lang="en-US" sz="1200" b="0" i="0" dirty="0">
                  <a:solidFill>
                    <a:srgbClr val="202124"/>
                  </a:solidFill>
                  <a:effectLst/>
                  <a:highlight>
                    <a:srgbClr val="F8F9FA"/>
                  </a:highlight>
                  <a:latin typeface="arial" panose="020B0604020202020204" pitchFamily="34" charset="0"/>
                </a:rPr>
                <a:t>counterweight</a:t>
              </a:r>
              <a:endPara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sp>
          <p:nvSpPr>
            <p:cNvPr id="27" name="Rectangle: Rounded Corners 31">
              <a:extLst>
                <a:ext uri="{FF2B5EF4-FFF2-40B4-BE49-F238E27FC236}">
                  <a16:creationId xmlns:a16="http://schemas.microsoft.com/office/drawing/2014/main" id="{E62D270A-330D-1DFC-6DC5-CD2C0DF4990E}"/>
                </a:ext>
              </a:extLst>
            </p:cNvPr>
            <p:cNvSpPr/>
            <p:nvPr/>
          </p:nvSpPr>
          <p:spPr>
            <a:xfrm>
              <a:off x="9334654" y="4154841"/>
              <a:ext cx="601721" cy="160623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Copper</a:t>
              </a:r>
            </a:p>
          </p:txBody>
        </p:sp>
        <p:sp>
          <p:nvSpPr>
            <p:cNvPr id="28" name="Rectangle: Rounded Corners 31">
              <a:extLst>
                <a:ext uri="{FF2B5EF4-FFF2-40B4-BE49-F238E27FC236}">
                  <a16:creationId xmlns:a16="http://schemas.microsoft.com/office/drawing/2014/main" id="{1D6921FD-FE95-71E6-CE00-B1E736E9A942}"/>
                </a:ext>
              </a:extLst>
            </p:cNvPr>
            <p:cNvSpPr/>
            <p:nvPr/>
          </p:nvSpPr>
          <p:spPr>
            <a:xfrm>
              <a:off x="9230138" y="3406170"/>
              <a:ext cx="601721" cy="160623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Copper</a:t>
              </a:r>
            </a:p>
          </p:txBody>
        </p:sp>
        <p:sp>
          <p:nvSpPr>
            <p:cNvPr id="29" name="Rectangle: Rounded Corners 31">
              <a:extLst>
                <a:ext uri="{FF2B5EF4-FFF2-40B4-BE49-F238E27FC236}">
                  <a16:creationId xmlns:a16="http://schemas.microsoft.com/office/drawing/2014/main" id="{421F9160-CC56-4D15-A387-0C66C2A9218D}"/>
                </a:ext>
              </a:extLst>
            </p:cNvPr>
            <p:cNvSpPr/>
            <p:nvPr/>
          </p:nvSpPr>
          <p:spPr>
            <a:xfrm>
              <a:off x="9781620" y="5184956"/>
              <a:ext cx="601721" cy="160623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Copper</a:t>
              </a:r>
            </a:p>
          </p:txBody>
        </p:sp>
        <p:cxnSp>
          <p:nvCxnSpPr>
            <p:cNvPr id="30" name="Conector de Seta Reta 29">
              <a:extLst>
                <a:ext uri="{FF2B5EF4-FFF2-40B4-BE49-F238E27FC236}">
                  <a16:creationId xmlns:a16="http://schemas.microsoft.com/office/drawing/2014/main" id="{FCC4E6C6-DA52-C1E8-D7D8-F46439CF6F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4358" y="5379631"/>
              <a:ext cx="1319974" cy="29154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de Seta Reta 31">
              <a:extLst>
                <a:ext uri="{FF2B5EF4-FFF2-40B4-BE49-F238E27FC236}">
                  <a16:creationId xmlns:a16="http://schemas.microsoft.com/office/drawing/2014/main" id="{65520FE9-AB4B-D68B-32A7-15EB66CFD71A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4674358" y="5570723"/>
              <a:ext cx="1686088" cy="38131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ixaDeTexto 55">
              <a:extLst>
                <a:ext uri="{FF2B5EF4-FFF2-40B4-BE49-F238E27FC236}">
                  <a16:creationId xmlns:a16="http://schemas.microsoft.com/office/drawing/2014/main" id="{EB61D390-82C0-661D-A3F2-5B21F2624820}"/>
                </a:ext>
              </a:extLst>
            </p:cNvPr>
            <p:cNvSpPr txBox="1"/>
            <p:nvPr/>
          </p:nvSpPr>
          <p:spPr>
            <a:xfrm>
              <a:off x="2773259" y="5583703"/>
              <a:ext cx="1901099" cy="7366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Thermal</a:t>
              </a: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 links </a:t>
              </a:r>
              <a:r>
                <a:rPr kumimoji="0" lang="pt-BR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connecting</a:t>
              </a: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 the </a:t>
              </a:r>
              <a:r>
                <a:rPr kumimoji="0" lang="pt-BR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coils</a:t>
              </a: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 </a:t>
              </a:r>
              <a:r>
                <a:rPr kumimoji="0" lang="pt-BR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to</a:t>
              </a: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 the cold </a:t>
              </a:r>
              <a:r>
                <a:rPr kumimoji="0" lang="pt-BR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source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sp>
          <p:nvSpPr>
            <p:cNvPr id="34" name="Rectangle: Rounded Corners 31">
              <a:extLst>
                <a:ext uri="{FF2B5EF4-FFF2-40B4-BE49-F238E27FC236}">
                  <a16:creationId xmlns:a16="http://schemas.microsoft.com/office/drawing/2014/main" id="{B535630F-CD0B-B7A9-86B4-FA097E51C605}"/>
                </a:ext>
              </a:extLst>
            </p:cNvPr>
            <p:cNvSpPr/>
            <p:nvPr/>
          </p:nvSpPr>
          <p:spPr>
            <a:xfrm>
              <a:off x="4185241" y="6208987"/>
              <a:ext cx="601721" cy="160623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Copper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87F8DD39-A2C9-9D4E-CA30-9A53A7EC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Thermal links</a:t>
            </a:r>
          </a:p>
        </p:txBody>
      </p:sp>
      <p:cxnSp>
        <p:nvCxnSpPr>
          <p:cNvPr id="4" name="Straight Connector 12">
            <a:extLst>
              <a:ext uri="{FF2B5EF4-FFF2-40B4-BE49-F238E27FC236}">
                <a16:creationId xmlns:a16="http://schemas.microsoft.com/office/drawing/2014/main" id="{926E3578-520B-6D4A-C69F-DADE6784E0BC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D99285-750A-B846-CB7E-C14CC5FE3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33</a:t>
            </a:fld>
            <a:endParaRPr lang="en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7A8C57A-6341-788C-53D8-F2862A6D8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268" y="1371621"/>
            <a:ext cx="4180264" cy="456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152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8" descr="Diagrama&#10;&#10;Descrição gerada automaticamente">
            <a:extLst>
              <a:ext uri="{FF2B5EF4-FFF2-40B4-BE49-F238E27FC236}">
                <a16:creationId xmlns:a16="http://schemas.microsoft.com/office/drawing/2014/main" id="{5DC5E541-C74F-4E8D-3D42-E45369E3FE5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144" y="2277036"/>
            <a:ext cx="6610727" cy="2962843"/>
          </a:xfrm>
          <a:prstGeom prst="rect">
            <a:avLst/>
          </a:prstGeom>
        </p:spPr>
      </p:pic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AF379933-DCE9-21DE-437C-3010D1251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173347"/>
              </p:ext>
            </p:extLst>
          </p:nvPr>
        </p:nvGraphicFramePr>
        <p:xfrm>
          <a:off x="125129" y="2228247"/>
          <a:ext cx="5159141" cy="31072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5427">
                  <a:extLst>
                    <a:ext uri="{9D8B030D-6E8A-4147-A177-3AD203B41FA5}">
                      <a16:colId xmlns:a16="http://schemas.microsoft.com/office/drawing/2014/main" val="1664001274"/>
                    </a:ext>
                  </a:extLst>
                </a:gridCol>
                <a:gridCol w="1164657">
                  <a:extLst>
                    <a:ext uri="{9D8B030D-6E8A-4147-A177-3AD203B41FA5}">
                      <a16:colId xmlns:a16="http://schemas.microsoft.com/office/drawing/2014/main" val="1074955342"/>
                    </a:ext>
                  </a:extLst>
                </a:gridCol>
                <a:gridCol w="1156852">
                  <a:extLst>
                    <a:ext uri="{9D8B030D-6E8A-4147-A177-3AD203B41FA5}">
                      <a16:colId xmlns:a16="http://schemas.microsoft.com/office/drawing/2014/main" val="1441115157"/>
                    </a:ext>
                  </a:extLst>
                </a:gridCol>
                <a:gridCol w="922205">
                  <a:extLst>
                    <a:ext uri="{9D8B030D-6E8A-4147-A177-3AD203B41FA5}">
                      <a16:colId xmlns:a16="http://schemas.microsoft.com/office/drawing/2014/main" val="3542772564"/>
                    </a:ext>
                  </a:extLst>
                </a:gridCol>
              </a:tblGrid>
              <a:tr h="402176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Heat Source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60 K [W]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20 K [W]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4 K [W]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1274965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Radiation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7.95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0.007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070165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Conduction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13.82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0.77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0.17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2809700"/>
                  </a:ext>
                </a:extLst>
              </a:tr>
              <a:tr h="694167">
                <a:tc>
                  <a:txBody>
                    <a:bodyPr/>
                    <a:lstStyle/>
                    <a:p>
                      <a:r>
                        <a:rPr lang="en-US" b="0"/>
                        <a:t>Current leads@228A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0.65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7813196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Beam Chamber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37.2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8.65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4427344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1"/>
                        <a:t>Total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97.97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9.72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0.827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595381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/>
                        <a:t>Cooling Capacity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6563398"/>
                  </a:ext>
                </a:extLst>
              </a:tr>
            </a:tbl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F6CACBCD-70B4-0E8A-693C-6401798B2446}"/>
              </a:ext>
            </a:extLst>
          </p:cNvPr>
          <p:cNvSpPr/>
          <p:nvPr/>
        </p:nvSpPr>
        <p:spPr>
          <a:xfrm>
            <a:off x="2160494" y="2277036"/>
            <a:ext cx="3030071" cy="295836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F346BFB6-4AA1-A68D-B777-99502F3076B4}"/>
              </a:ext>
            </a:extLst>
          </p:cNvPr>
          <p:cNvCxnSpPr>
            <a:cxnSpLocks/>
          </p:cNvCxnSpPr>
          <p:nvPr/>
        </p:nvCxnSpPr>
        <p:spPr>
          <a:xfrm flipV="1">
            <a:off x="4338918" y="2044066"/>
            <a:ext cx="296193" cy="232970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55">
            <a:extLst>
              <a:ext uri="{FF2B5EF4-FFF2-40B4-BE49-F238E27FC236}">
                <a16:creationId xmlns:a16="http://schemas.microsoft.com/office/drawing/2014/main" id="{6C809614-CA01-4C5A-1829-93CA9120E284}"/>
              </a:ext>
            </a:extLst>
          </p:cNvPr>
          <p:cNvSpPr txBox="1"/>
          <p:nvPr/>
        </p:nvSpPr>
        <p:spPr>
          <a:xfrm>
            <a:off x="4626504" y="1676242"/>
            <a:ext cx="1944983" cy="367339"/>
          </a:xfrm>
          <a:prstGeom prst="rect">
            <a:avLst/>
          </a:prstGeom>
          <a:noFill/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Design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Temperatures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850D811-4554-BDAA-D73E-858284D834D3}"/>
              </a:ext>
            </a:extLst>
          </p:cNvPr>
          <p:cNvSpPr/>
          <p:nvPr/>
        </p:nvSpPr>
        <p:spPr>
          <a:xfrm>
            <a:off x="2241176" y="4598893"/>
            <a:ext cx="2958712" cy="673349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162BC1FA-8873-1201-B404-7EC4FA5D8B9F}"/>
              </a:ext>
            </a:extLst>
          </p:cNvPr>
          <p:cNvCxnSpPr>
            <a:cxnSpLocks/>
          </p:cNvCxnSpPr>
          <p:nvPr/>
        </p:nvCxnSpPr>
        <p:spPr>
          <a:xfrm>
            <a:off x="4487014" y="5272242"/>
            <a:ext cx="139490" cy="251375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55">
            <a:extLst>
              <a:ext uri="{FF2B5EF4-FFF2-40B4-BE49-F238E27FC236}">
                <a16:creationId xmlns:a16="http://schemas.microsoft.com/office/drawing/2014/main" id="{30BBB8A0-E9BE-1C02-CFE7-830112E3F049}"/>
              </a:ext>
            </a:extLst>
          </p:cNvPr>
          <p:cNvSpPr txBox="1"/>
          <p:nvPr/>
        </p:nvSpPr>
        <p:spPr>
          <a:xfrm>
            <a:off x="3662619" y="5519651"/>
            <a:ext cx="2119616" cy="552005"/>
          </a:xfrm>
          <a:prstGeom prst="rect">
            <a:avLst/>
          </a:prstGeom>
          <a:noFill/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Cooling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capacity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higher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than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the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heat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loads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BB907B4B-9A64-A57D-FA46-736BCFA61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Heat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Loads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and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Cooling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Circuits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7045D135-42F5-8C10-0218-8824A80B0C97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EFA243A1-5824-B2C4-BB0D-69D5A3D2316C}"/>
              </a:ext>
            </a:extLst>
          </p:cNvPr>
          <p:cNvSpPr txBox="1"/>
          <p:nvPr/>
        </p:nvSpPr>
        <p:spPr>
          <a:xfrm>
            <a:off x="91440" y="1698886"/>
            <a:ext cx="1541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/>
              <a:t>Heat </a:t>
            </a:r>
            <a:r>
              <a:rPr lang="pt-BR" sz="2400" b="1" err="1"/>
              <a:t>loads</a:t>
            </a:r>
            <a:endParaRPr lang="en-US" sz="2400" b="1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8BEAFC8-2837-845F-D18F-E045C1818D57}"/>
              </a:ext>
            </a:extLst>
          </p:cNvPr>
          <p:cNvSpPr txBox="1"/>
          <p:nvPr/>
        </p:nvSpPr>
        <p:spPr>
          <a:xfrm>
            <a:off x="7952929" y="1766582"/>
            <a:ext cx="2151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err="1"/>
              <a:t>Cooling</a:t>
            </a:r>
            <a:r>
              <a:rPr lang="pt-BR" sz="2400" b="1"/>
              <a:t> </a:t>
            </a:r>
            <a:r>
              <a:rPr lang="pt-BR" sz="2400" b="1" err="1"/>
              <a:t>Circuits</a:t>
            </a:r>
            <a:endParaRPr lang="en-US" sz="2400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118426-72C9-1A88-FEFA-CDEFCAEB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34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96222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BB907B4B-9A64-A57D-FA46-736BCFA61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dirty="0" err="1">
                <a:solidFill>
                  <a:prstClr val="black"/>
                </a:solidFill>
                <a:latin typeface="Verdana" charset="0"/>
                <a:ea typeface="Verdana" charset="0"/>
              </a:rPr>
              <a:t>Thermal</a:t>
            </a:r>
            <a:r>
              <a:rPr lang="pt-BR" sz="2800" dirty="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dirty="0" err="1">
                <a:solidFill>
                  <a:prstClr val="black"/>
                </a:solidFill>
                <a:latin typeface="Verdana" charset="0"/>
                <a:ea typeface="Verdana" charset="0"/>
              </a:rPr>
              <a:t>Simulaitons</a:t>
            </a:r>
            <a:r>
              <a:rPr lang="pt-BR" sz="2800" dirty="0">
                <a:solidFill>
                  <a:prstClr val="black"/>
                </a:solidFill>
                <a:latin typeface="Verdana" charset="0"/>
                <a:ea typeface="Verdana" charset="0"/>
              </a:rPr>
              <a:t> – </a:t>
            </a:r>
            <a:r>
              <a:rPr lang="pt-BR" sz="2800" dirty="0" err="1">
                <a:solidFill>
                  <a:prstClr val="black"/>
                </a:solidFill>
                <a:latin typeface="Verdana" charset="0"/>
                <a:ea typeface="Verdana" charset="0"/>
              </a:rPr>
              <a:t>main</a:t>
            </a:r>
            <a:r>
              <a:rPr lang="pt-BR" sz="2800" dirty="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dirty="0" err="1">
                <a:solidFill>
                  <a:prstClr val="black"/>
                </a:solidFill>
                <a:latin typeface="Verdana" charset="0"/>
                <a:ea typeface="Verdana" charset="0"/>
              </a:rPr>
              <a:t>considerations</a:t>
            </a:r>
            <a:endParaRPr lang="pt-BR" sz="2800" dirty="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7045D135-42F5-8C10-0218-8824A80B0C97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118426-72C9-1A88-FEFA-CDEFCAEB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35</a:t>
            </a:fld>
            <a:endParaRPr lang="en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5B1B928-6126-AB3A-8C61-ECBF7E404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70039"/>
            <a:ext cx="5867724" cy="334193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391BAD6-C737-E049-C15F-7917E3E7EBAF}"/>
              </a:ext>
            </a:extLst>
          </p:cNvPr>
          <p:cNvSpPr txBox="1"/>
          <p:nvPr/>
        </p:nvSpPr>
        <p:spPr>
          <a:xfrm>
            <a:off x="7627878" y="1084363"/>
            <a:ext cx="33113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err="1"/>
              <a:t>Thermal</a:t>
            </a:r>
            <a:r>
              <a:rPr lang="pt-BR" b="1" dirty="0"/>
              <a:t> Contact </a:t>
            </a:r>
            <a:r>
              <a:rPr lang="pt-BR" b="1"/>
              <a:t>Conductances</a:t>
            </a:r>
            <a:r>
              <a:rPr lang="pt-BR" b="1" dirty="0"/>
              <a:t> </a:t>
            </a:r>
          </a:p>
          <a:p>
            <a:pPr algn="ctr"/>
            <a:r>
              <a:rPr lang="pt-BR" b="1"/>
              <a:t>considered</a:t>
            </a:r>
            <a:r>
              <a:rPr lang="pt-BR" b="1" dirty="0"/>
              <a:t> in </a:t>
            </a:r>
            <a:r>
              <a:rPr lang="pt-BR" b="1"/>
              <a:t>the</a:t>
            </a:r>
            <a:r>
              <a:rPr lang="pt-BR" b="1" dirty="0"/>
              <a:t> </a:t>
            </a:r>
            <a:r>
              <a:rPr lang="pt-BR" b="1"/>
              <a:t>simulations</a:t>
            </a:r>
            <a:endParaRPr lang="pt-BR" b="1" dirty="0"/>
          </a:p>
          <a:p>
            <a:pPr algn="ctr"/>
            <a:r>
              <a:rPr lang="pt-BR" b="1" dirty="0"/>
              <a:t>(</a:t>
            </a:r>
            <a:r>
              <a:rPr lang="pt-BR" b="1"/>
              <a:t>literature</a:t>
            </a:r>
            <a:r>
              <a:rPr lang="pt-BR" b="1" dirty="0"/>
              <a:t> </a:t>
            </a:r>
            <a:r>
              <a:rPr lang="pt-BR" b="1"/>
              <a:t>and</a:t>
            </a:r>
            <a:r>
              <a:rPr lang="pt-BR" b="1" dirty="0"/>
              <a:t> </a:t>
            </a:r>
            <a:r>
              <a:rPr lang="pt-BR" b="1"/>
              <a:t>measured</a:t>
            </a:r>
            <a:r>
              <a:rPr lang="pt-BR" b="1" dirty="0"/>
              <a:t> </a:t>
            </a:r>
            <a:r>
              <a:rPr lang="pt-BR" b="1"/>
              <a:t>values</a:t>
            </a:r>
            <a:r>
              <a:rPr lang="pt-BR" b="1" dirty="0"/>
              <a:t>)</a:t>
            </a:r>
            <a:endParaRPr lang="en-US" b="1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821DDD0-26C0-1C64-B882-D7612346F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1977244"/>
            <a:ext cx="5451056" cy="305082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21E31624-4EAB-4CE8-E9C5-209CDEBA580E}"/>
              </a:ext>
            </a:extLst>
          </p:cNvPr>
          <p:cNvSpPr txBox="1"/>
          <p:nvPr/>
        </p:nvSpPr>
        <p:spPr>
          <a:xfrm>
            <a:off x="615705" y="1170765"/>
            <a:ext cx="4402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The cooling power of the cryocoolers' stages as a function of their temperatures </a:t>
            </a:r>
          </a:p>
          <a:p>
            <a:pPr algn="ctr"/>
            <a:r>
              <a:rPr lang="en-US" b="1"/>
              <a:t>(based on the models' load map)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1DDC66A-AB74-D051-1140-C2DA45A0CF40}"/>
              </a:ext>
            </a:extLst>
          </p:cNvPr>
          <p:cNvSpPr txBox="1"/>
          <p:nvPr/>
        </p:nvSpPr>
        <p:spPr>
          <a:xfrm>
            <a:off x="2520663" y="5735427"/>
            <a:ext cx="7150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The heat loads were considered in the model with their </a:t>
            </a:r>
            <a:r>
              <a:rPr lang="en-US" b="1"/>
              <a:t>calculated</a:t>
            </a:r>
            <a:r>
              <a:rPr lang="en-US" b="1" dirty="0"/>
              <a:t> values</a:t>
            </a:r>
          </a:p>
          <a:p>
            <a:pPr algn="ctr"/>
            <a:r>
              <a:rPr lang="en-US" b="1" dirty="0"/>
              <a:t>and locations along each thermal circuit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6127686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AAF3C5C2-37CE-B31D-1378-B9FB711C9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709" y="1324316"/>
            <a:ext cx="8453588" cy="484779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5BE86F45-EE2F-55B9-8BFB-237E183E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Temperature distribution – 60K Circuit </a:t>
            </a:r>
          </a:p>
        </p:txBody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1C5A0A5D-65C1-CD2D-772D-6ADF7B47935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970034-6E3C-08CE-85B7-09F65879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36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46766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84BBFB0-28F9-70B6-BC51-9F2586B00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59" y="1254875"/>
            <a:ext cx="9020175" cy="46482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E3B60C78-8A07-FFFB-279D-E591EAC63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Temperature distribution – 20K Circuit </a:t>
            </a:r>
          </a:p>
        </p:txBody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3DBDED1B-A69F-5FBF-5C88-9B4AF000EA4E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7ED5A05-A9CF-4A7F-8B68-EF7AAF4FE18E}"/>
              </a:ext>
            </a:extLst>
          </p:cNvPr>
          <p:cNvSpPr txBox="1"/>
          <p:nvPr/>
        </p:nvSpPr>
        <p:spPr>
          <a:xfrm>
            <a:off x="3276600" y="6130450"/>
            <a:ext cx="5638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Without 3</a:t>
            </a:r>
            <a:r>
              <a:rPr lang="en-US" sz="2000" b="1" baseline="30000" dirty="0"/>
              <a:t>rd</a:t>
            </a:r>
            <a:r>
              <a:rPr lang="en-US" sz="2000" b="1" dirty="0"/>
              <a:t> Harmonic cavity – short e- beam bunch</a:t>
            </a:r>
          </a:p>
          <a:p>
            <a:pPr algn="ctr"/>
            <a:r>
              <a:rPr lang="en-US" sz="2000" dirty="0"/>
              <a:t>(Power dissipated in the chamber: </a:t>
            </a:r>
            <a:r>
              <a:rPr lang="en-US" sz="2000" b="1" dirty="0"/>
              <a:t>~15 W</a:t>
            </a:r>
            <a:r>
              <a:rPr lang="en-US" sz="2000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D3F01-ABBF-8FF4-2A8B-DAA54A272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37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2634966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C215DD6-4654-579D-1B92-07FF20588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697" y="1091196"/>
            <a:ext cx="9191024" cy="46756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D58849-DDFF-1DE6-2CA1-EA5B6668CF0C}"/>
              </a:ext>
            </a:extLst>
          </p:cNvPr>
          <p:cNvSpPr txBox="1"/>
          <p:nvPr/>
        </p:nvSpPr>
        <p:spPr>
          <a:xfrm>
            <a:off x="3706639" y="6140725"/>
            <a:ext cx="5233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With 3</a:t>
            </a:r>
            <a:r>
              <a:rPr lang="en-US" sz="2000" b="1" baseline="30000" dirty="0"/>
              <a:t>rd</a:t>
            </a:r>
            <a:r>
              <a:rPr lang="en-US" sz="2000" b="1" dirty="0"/>
              <a:t> Harmonic cavity – long e- beam bunch</a:t>
            </a:r>
          </a:p>
          <a:p>
            <a:pPr algn="ctr"/>
            <a:r>
              <a:rPr lang="en-US" sz="2000" dirty="0"/>
              <a:t>(Power dissipated in the chamber: </a:t>
            </a:r>
            <a:r>
              <a:rPr lang="en-US" sz="2000" b="1" dirty="0"/>
              <a:t>~1.75 W</a:t>
            </a:r>
            <a:r>
              <a:rPr lang="en-US" sz="2000" dirty="0"/>
              <a:t>)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290A1CE-0FC6-1D74-9F03-872A3345A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Temperature distribution – 20K Circuit </a:t>
            </a: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D56E32BB-F949-7884-E4AF-0F55180318CA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F2002-E8E2-1C64-DC3D-83F64B7C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38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8562302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B3C85D5-C27F-0D51-D63B-02EF46D61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18" y="1434630"/>
            <a:ext cx="8820150" cy="5238750"/>
          </a:xfrm>
          <a:prstGeom prst="rect">
            <a:avLst/>
          </a:prstGeom>
        </p:spPr>
      </p:pic>
      <p:sp>
        <p:nvSpPr>
          <p:cNvPr id="7" name="CaixaDeTexto 55">
            <a:extLst>
              <a:ext uri="{FF2B5EF4-FFF2-40B4-BE49-F238E27FC236}">
                <a16:creationId xmlns:a16="http://schemas.microsoft.com/office/drawing/2014/main" id="{1C18CAC9-1AE0-2AE2-465E-F708042C6D9E}"/>
              </a:ext>
            </a:extLst>
          </p:cNvPr>
          <p:cNvSpPr txBox="1"/>
          <p:nvPr/>
        </p:nvSpPr>
        <p:spPr>
          <a:xfrm>
            <a:off x="7978346" y="4440762"/>
            <a:ext cx="2204425" cy="736670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Coils’ temperature around 4.3 K</a:t>
            </a:r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B80A1C1E-9FAF-237C-D1B1-662762C9CB40}"/>
              </a:ext>
            </a:extLst>
          </p:cNvPr>
          <p:cNvCxnSpPr>
            <a:cxnSpLocks/>
          </p:cNvCxnSpPr>
          <p:nvPr/>
        </p:nvCxnSpPr>
        <p:spPr>
          <a:xfrm flipV="1">
            <a:off x="5718470" y="4947686"/>
            <a:ext cx="2204425" cy="636084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>
            <a:extLst>
              <a:ext uri="{FF2B5EF4-FFF2-40B4-BE49-F238E27FC236}">
                <a16:creationId xmlns:a16="http://schemas.microsoft.com/office/drawing/2014/main" id="{CD71B12C-7312-E426-F97F-109679BA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Temperature distribution – 4K Circuit </a:t>
            </a:r>
          </a:p>
        </p:txBody>
      </p:sp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79C401C5-2F27-2F2C-1666-58D9A7566970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7">
            <a:extLst>
              <a:ext uri="{FF2B5EF4-FFF2-40B4-BE49-F238E27FC236}">
                <a16:creationId xmlns:a16="http://schemas.microsoft.com/office/drawing/2014/main" id="{03EF8FD6-61BC-46E9-BFEA-BD8388271236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8738180" y="1846282"/>
            <a:ext cx="949823" cy="701980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55">
            <a:extLst>
              <a:ext uri="{FF2B5EF4-FFF2-40B4-BE49-F238E27FC236}">
                <a16:creationId xmlns:a16="http://schemas.microsoft.com/office/drawing/2014/main" id="{0A7D7335-D10B-3122-CA31-09A634554765}"/>
              </a:ext>
            </a:extLst>
          </p:cNvPr>
          <p:cNvSpPr txBox="1"/>
          <p:nvPr/>
        </p:nvSpPr>
        <p:spPr>
          <a:xfrm>
            <a:off x="9688003" y="1339447"/>
            <a:ext cx="2204425" cy="1013669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High </a:t>
            </a:r>
            <a:r>
              <a:rPr kumimoji="0" lang="el-GR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Δ</a:t>
            </a: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, </a:t>
            </a:r>
            <a:r>
              <a:rPr lang="en-US" dirty="0">
                <a:solidFill>
                  <a:prstClr val="black"/>
                </a:solidFill>
                <a:latin typeface="Times New Roman"/>
                <a:cs typeface="Calibri"/>
              </a:rPr>
              <a:t>under evaluation to be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improved</a:t>
            </a:r>
            <a:r>
              <a:rPr lang="en-US">
                <a:solidFill>
                  <a:prstClr val="black"/>
                </a:solidFill>
                <a:latin typeface="Times New Roman"/>
                <a:cs typeface="Calibri"/>
              </a:rPr>
              <a:t>*</a:t>
            </a:r>
            <a:endParaRPr kumimoji="0" lang="pt-BR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986E22-AB79-4E5F-A959-CAC38A5E1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39</a:t>
            </a:fld>
            <a:endParaRPr lang="en-BR"/>
          </a:p>
        </p:txBody>
      </p:sp>
      <p:sp>
        <p:nvSpPr>
          <p:cNvPr id="2" name="CaixaDeTexto 55">
            <a:extLst>
              <a:ext uri="{FF2B5EF4-FFF2-40B4-BE49-F238E27FC236}">
                <a16:creationId xmlns:a16="http://schemas.microsoft.com/office/drawing/2014/main" id="{3FB49682-4DEE-BB44-9ED0-DBB82F6753C5}"/>
              </a:ext>
            </a:extLst>
          </p:cNvPr>
          <p:cNvSpPr txBox="1"/>
          <p:nvPr/>
        </p:nvSpPr>
        <p:spPr>
          <a:xfrm>
            <a:off x="2934730" y="938724"/>
            <a:ext cx="4276186" cy="1013669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Assymetric thermal load:</a:t>
            </a:r>
          </a:p>
          <a:p>
            <a:pPr marL="285750" marR="0" lvl="0" indent="-28575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>
                <a:solidFill>
                  <a:prstClr val="black"/>
                </a:solidFill>
                <a:latin typeface="Times New Roman"/>
                <a:cs typeface="Calibri"/>
              </a:rPr>
              <a:t>1x HTS Current Lead on the lef side</a:t>
            </a:r>
          </a:p>
          <a:p>
            <a:pPr marL="285750" marR="0" lvl="0" indent="-28575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2</a:t>
            </a:r>
            <a:r>
              <a:rPr lang="pt-BR">
                <a:solidFill>
                  <a:prstClr val="black"/>
                </a:solidFill>
                <a:latin typeface="Times New Roman"/>
                <a:cs typeface="Calibri"/>
              </a:rPr>
              <a:t>x HTS Current Leads on the right side</a:t>
            </a:r>
            <a:endParaRPr kumimoji="0" lang="pt-BR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Calibri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EB2A6F-7D20-D9E4-3FBC-DFC95BD9E775}"/>
              </a:ext>
            </a:extLst>
          </p:cNvPr>
          <p:cNvSpPr txBox="1"/>
          <p:nvPr/>
        </p:nvSpPr>
        <p:spPr>
          <a:xfrm>
            <a:off x="9524260" y="2513193"/>
            <a:ext cx="2531910" cy="116955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400" b="1" dirty="0"/>
              <a:t>* </a:t>
            </a:r>
            <a:r>
              <a:rPr lang="pt-BR" sz="1400" b="1" dirty="0" err="1"/>
              <a:t>By</a:t>
            </a:r>
            <a:r>
              <a:rPr lang="pt-BR" sz="1400" b="1" dirty="0"/>
              <a:t> </a:t>
            </a:r>
            <a:r>
              <a:rPr lang="en-US" sz="1400" b="1" dirty="0"/>
              <a:t>increasing the section and improving the quality of the contacts </a:t>
            </a:r>
            <a:r>
              <a:rPr lang="en-US" sz="1400" b="1"/>
              <a:t>by brazing, without</a:t>
            </a:r>
            <a:r>
              <a:rPr lang="en-US" sz="1400" b="1" dirty="0"/>
              <a:t> compromising flexibility, assembly, and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43413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A0B57-D4DE-0D7B-16FD-2D288E083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2">
            <a:extLst>
              <a:ext uri="{FF2B5EF4-FFF2-40B4-BE49-F238E27FC236}">
                <a16:creationId xmlns:a16="http://schemas.microsoft.com/office/drawing/2014/main" id="{7E05C24B-511F-6967-41F6-E714752D3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67" y="4365"/>
            <a:ext cx="9980792" cy="880368"/>
          </a:xfrm>
        </p:spPr>
        <p:txBody>
          <a:bodyPr rtlCol="0">
            <a:normAutofit/>
          </a:bodyPr>
          <a:lstStyle/>
          <a:p>
            <a:pPr algn="l" rtl="0">
              <a:lnSpc>
                <a:spcPct val="110000"/>
              </a:lnSpc>
            </a:pPr>
            <a:r>
              <a:rPr lang="pt-BR" sz="2400" b="1">
                <a:latin typeface="Lato"/>
                <a:ea typeface="Lato"/>
                <a:cs typeface="Lato"/>
              </a:rPr>
              <a:t>CNPEM</a:t>
            </a:r>
            <a:r>
              <a:rPr lang="en-US" sz="2400" b="1"/>
              <a:t> is a private, nonprofit organization, working under contract with the Brazilian Ministry of Science, Technology, Innovation (MCTI)</a:t>
            </a:r>
            <a:r>
              <a:rPr lang="pt-BR" sz="2400" b="1">
                <a:latin typeface="Lato"/>
                <a:ea typeface="Lato"/>
                <a:cs typeface="Lato"/>
              </a:rPr>
              <a:t> 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18355A9A-3E86-3B90-FA29-10EDD063C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22" b="8805"/>
          <a:stretch/>
        </p:blipFill>
        <p:spPr>
          <a:xfrm>
            <a:off x="-1" y="900585"/>
            <a:ext cx="12186163" cy="525241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2ABE5F7-D935-10D4-2DEB-0098B56779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41" t="29715" r="74898" b="30375"/>
          <a:stretch/>
        </p:blipFill>
        <p:spPr bwMode="auto">
          <a:xfrm>
            <a:off x="98536" y="2918807"/>
            <a:ext cx="1968758" cy="1009405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4D98EA8-2431-BF86-FAC3-F1CF57D6D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17" t="30705" r="74746" b="30705"/>
          <a:stretch/>
        </p:blipFill>
        <p:spPr bwMode="auto">
          <a:xfrm>
            <a:off x="5595328" y="4029864"/>
            <a:ext cx="2088959" cy="1031258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D0583D0-E82B-F7E6-7BB6-611E7E8BF4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5" t="31694" r="73444" b="29056"/>
          <a:stretch/>
        </p:blipFill>
        <p:spPr bwMode="auto">
          <a:xfrm>
            <a:off x="2900512" y="4872437"/>
            <a:ext cx="1968759" cy="904566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B1D0E16-D872-3880-FB8A-6BADFF0E90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83" t="26086" r="74898" b="26321"/>
          <a:stretch/>
        </p:blipFill>
        <p:spPr bwMode="auto">
          <a:xfrm>
            <a:off x="10208733" y="1773892"/>
            <a:ext cx="1706958" cy="1184180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grpSp>
        <p:nvGrpSpPr>
          <p:cNvPr id="33" name="Agrupar 32">
            <a:extLst>
              <a:ext uri="{FF2B5EF4-FFF2-40B4-BE49-F238E27FC236}">
                <a16:creationId xmlns:a16="http://schemas.microsoft.com/office/drawing/2014/main" id="{C2834F0C-FB90-FD1A-DFEE-155F81C62AB0}"/>
              </a:ext>
            </a:extLst>
          </p:cNvPr>
          <p:cNvGrpSpPr/>
          <p:nvPr/>
        </p:nvGrpSpPr>
        <p:grpSpPr>
          <a:xfrm>
            <a:off x="9201473" y="3485860"/>
            <a:ext cx="3003049" cy="2644189"/>
            <a:chOff x="502215" y="2158597"/>
            <a:chExt cx="4627436" cy="4199545"/>
          </a:xfrm>
          <a:solidFill>
            <a:srgbClr val="FFFFFF">
              <a:alpha val="50196"/>
            </a:srgbClr>
          </a:solidFill>
        </p:grpSpPr>
        <p:pic>
          <p:nvPicPr>
            <p:cNvPr id="34" name="Imagem 33" descr="Uma imagem contendo Forma&#10;&#10;Descrição gerada automaticamente">
              <a:extLst>
                <a:ext uri="{FF2B5EF4-FFF2-40B4-BE49-F238E27FC236}">
                  <a16:creationId xmlns:a16="http://schemas.microsoft.com/office/drawing/2014/main" id="{9976CB6B-486D-2E38-889A-0EBC3E850F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3609" r="32479">
                          <a14:foregroundMark x1="10884" y1="77240" x2="10884" y2="77240"/>
                          <a14:foregroundMark x1="7447" y1="65133" x2="7447" y2="65133"/>
                          <a14:foregroundMark x1="6547" y1="45278" x2="6547" y2="77240"/>
                          <a14:backgroundMark x1="17676" y1="50121" x2="17676" y2="50121"/>
                          <a14:backgroundMark x1="3355" y1="13075" x2="3355" y2="13075"/>
                          <a14:backgroundMark x1="23486" y1="43826" x2="17758" y2="38983"/>
                          <a14:backgroundMark x1="17758" y1="38983" x2="15385" y2="59806"/>
                          <a14:backgroundMark x1="15385" y1="59806" x2="20622" y2="59564"/>
                          <a14:backgroundMark x1="20622" y1="59564" x2="21195" y2="53027"/>
                        </a14:backgroundRemoval>
                      </a14:imgEffect>
                    </a14:imgLayer>
                  </a14:imgProps>
                </a:ext>
              </a:extLst>
            </a:blip>
            <a:srcRect r="63912"/>
            <a:stretch/>
          </p:blipFill>
          <p:spPr>
            <a:xfrm>
              <a:off x="544758" y="2158597"/>
              <a:ext cx="4484263" cy="4199545"/>
            </a:xfrm>
            <a:prstGeom prst="roundRect">
              <a:avLst/>
            </a:prstGeom>
            <a:grpFill/>
          </p:spPr>
        </p:pic>
        <p:pic>
          <p:nvPicPr>
            <p:cNvPr id="36" name="Picture 6">
              <a:extLst>
                <a:ext uri="{FF2B5EF4-FFF2-40B4-BE49-F238E27FC236}">
                  <a16:creationId xmlns:a16="http://schemas.microsoft.com/office/drawing/2014/main" id="{B4FD89F2-6ED2-E553-869F-AC06CE8219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050" t="32502" r="78774" b="30951"/>
            <a:stretch/>
          </p:blipFill>
          <p:spPr bwMode="auto">
            <a:xfrm>
              <a:off x="2406999" y="5478489"/>
              <a:ext cx="842479" cy="874796"/>
            </a:xfrm>
            <a:prstGeom prst="roundRect">
              <a:avLst/>
            </a:prstGeom>
            <a:grpFill/>
          </p:spPr>
        </p:pic>
        <p:pic>
          <p:nvPicPr>
            <p:cNvPr id="37" name="Picture 8">
              <a:extLst>
                <a:ext uri="{FF2B5EF4-FFF2-40B4-BE49-F238E27FC236}">
                  <a16:creationId xmlns:a16="http://schemas.microsoft.com/office/drawing/2014/main" id="{9D5532EA-CC56-6281-F5F5-96D9D1D3AD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00" t="32502" r="79600" b="29337"/>
            <a:stretch/>
          </p:blipFill>
          <p:spPr bwMode="auto">
            <a:xfrm>
              <a:off x="4250990" y="4021456"/>
              <a:ext cx="725477" cy="857477"/>
            </a:xfrm>
            <a:prstGeom prst="roundRect">
              <a:avLst/>
            </a:prstGeom>
            <a:grpFill/>
          </p:spPr>
        </p:pic>
        <p:pic>
          <p:nvPicPr>
            <p:cNvPr id="39" name="Picture 10">
              <a:extLst>
                <a:ext uri="{FF2B5EF4-FFF2-40B4-BE49-F238E27FC236}">
                  <a16:creationId xmlns:a16="http://schemas.microsoft.com/office/drawing/2014/main" id="{FF032AA5-7BB4-4DF2-63BA-0618B2D569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975" t="35902" r="74605" b="34311"/>
            <a:stretch/>
          </p:blipFill>
          <p:spPr bwMode="auto">
            <a:xfrm>
              <a:off x="3450151" y="2394090"/>
              <a:ext cx="1263293" cy="474554"/>
            </a:xfrm>
            <a:prstGeom prst="roundRect">
              <a:avLst/>
            </a:prstGeom>
            <a:grpFill/>
          </p:spPr>
        </p:pic>
        <p:pic>
          <p:nvPicPr>
            <p:cNvPr id="44" name="Picture 12">
              <a:extLst>
                <a:ext uri="{FF2B5EF4-FFF2-40B4-BE49-F238E27FC236}">
                  <a16:creationId xmlns:a16="http://schemas.microsoft.com/office/drawing/2014/main" id="{FC78C7A0-BF5E-EB8E-FDAB-6D73DBCB7C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900" t="31474" r="77259" b="30365"/>
            <a:stretch/>
          </p:blipFill>
          <p:spPr bwMode="auto">
            <a:xfrm>
              <a:off x="791024" y="2327170"/>
              <a:ext cx="1263291" cy="872141"/>
            </a:xfrm>
            <a:prstGeom prst="roundRect">
              <a:avLst/>
            </a:prstGeom>
            <a:grpFill/>
          </p:spPr>
        </p:pic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D9B4D080-3F4C-3EC3-E0F7-09A88A460B1D}"/>
                </a:ext>
              </a:extLst>
            </p:cNvPr>
            <p:cNvSpPr txBox="1"/>
            <p:nvPr/>
          </p:nvSpPr>
          <p:spPr>
            <a:xfrm>
              <a:off x="502215" y="4112915"/>
              <a:ext cx="1039419" cy="602272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DSC</a:t>
              </a:r>
            </a:p>
          </p:txBody>
        </p:sp>
        <p:sp>
          <p:nvSpPr>
            <p:cNvPr id="49" name="Forma Livre: Forma 48">
              <a:extLst>
                <a:ext uri="{FF2B5EF4-FFF2-40B4-BE49-F238E27FC236}">
                  <a16:creationId xmlns:a16="http://schemas.microsoft.com/office/drawing/2014/main" id="{D1949D81-7D9C-4E8A-7839-D3C06266F3A1}"/>
                </a:ext>
              </a:extLst>
            </p:cNvPr>
            <p:cNvSpPr/>
            <p:nvPr/>
          </p:nvSpPr>
          <p:spPr>
            <a:xfrm>
              <a:off x="526825" y="3207328"/>
              <a:ext cx="4602826" cy="73408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7" tIns="96887" rIns="96887" bIns="96887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b="1" dirty="0">
                  <a:ln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Technology Unit</a:t>
              </a:r>
              <a:endParaRPr lang="pt-BR" b="1" kern="1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pic>
        <p:nvPicPr>
          <p:cNvPr id="52" name="Imagem 51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59391103-F9A1-AF41-E7DF-23E9EDB8D5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38262" y="6248400"/>
            <a:ext cx="2247900" cy="609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02AD006-EB49-643C-6234-3B66A11EDA25}"/>
              </a:ext>
            </a:extLst>
          </p:cNvPr>
          <p:cNvSpPr txBox="1"/>
          <p:nvPr/>
        </p:nvSpPr>
        <p:spPr>
          <a:xfrm>
            <a:off x="-1" y="5977631"/>
            <a:ext cx="6425609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~860 employees</a:t>
            </a:r>
          </a:p>
          <a:p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~450-560 trainees, pos-docs, students and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outsourced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personnel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DC3B132D-5CD8-661B-45A0-4DF5EEEDFE52}"/>
              </a:ext>
            </a:extLst>
          </p:cNvPr>
          <p:cNvGrpSpPr/>
          <p:nvPr/>
        </p:nvGrpSpPr>
        <p:grpSpPr>
          <a:xfrm>
            <a:off x="10033732" y="4370389"/>
            <a:ext cx="1497367" cy="1256991"/>
            <a:chOff x="7597672" y="5741550"/>
            <a:chExt cx="1497367" cy="1256991"/>
          </a:xfrm>
        </p:grpSpPr>
        <p:sp>
          <p:nvSpPr>
            <p:cNvPr id="3" name="Forma Livre: Forma 48">
              <a:extLst>
                <a:ext uri="{FF2B5EF4-FFF2-40B4-BE49-F238E27FC236}">
                  <a16:creationId xmlns:a16="http://schemas.microsoft.com/office/drawing/2014/main" id="{CBDA5433-A956-4588-A3CA-212749E3E828}"/>
                </a:ext>
              </a:extLst>
            </p:cNvPr>
            <p:cNvSpPr/>
            <p:nvPr/>
          </p:nvSpPr>
          <p:spPr>
            <a:xfrm>
              <a:off x="7623693" y="5741550"/>
              <a:ext cx="1471346" cy="125699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7" tIns="96887" rIns="96887" bIns="96887" numCol="1" spcCol="1270" anchor="ctr" anchorCtr="0">
              <a:noAutofit/>
            </a:bodyPr>
            <a:lstStyle/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kern="1200" dirty="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Systems Eng.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dirty="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Mechanical</a:t>
              </a:r>
              <a:r>
                <a:rPr lang="pt-BR" sz="1000" dirty="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kern="1200" dirty="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Materials</a:t>
              </a:r>
              <a:r>
                <a:rPr lang="pt-BR" sz="1000" kern="1200" dirty="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dirty="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Electrical</a:t>
              </a:r>
              <a:r>
                <a:rPr lang="pt-BR" sz="1000" dirty="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dirty="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Computational</a:t>
              </a:r>
              <a:r>
                <a:rPr lang="pt-BR" sz="1000" dirty="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</a:t>
              </a:r>
              <a:endParaRPr lang="pt-BR" sz="1400" kern="1200" dirty="0">
                <a:ln/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" name="Chave Esquerda 3">
              <a:extLst>
                <a:ext uri="{FF2B5EF4-FFF2-40B4-BE49-F238E27FC236}">
                  <a16:creationId xmlns:a16="http://schemas.microsoft.com/office/drawing/2014/main" id="{91C13D5E-AAAE-D2D2-E655-4A60C9305481}"/>
                </a:ext>
              </a:extLst>
            </p:cNvPr>
            <p:cNvSpPr/>
            <p:nvPr/>
          </p:nvSpPr>
          <p:spPr>
            <a:xfrm>
              <a:off x="7597672" y="5890428"/>
              <a:ext cx="180000" cy="963207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have Esquerda 4">
              <a:extLst>
                <a:ext uri="{FF2B5EF4-FFF2-40B4-BE49-F238E27FC236}">
                  <a16:creationId xmlns:a16="http://schemas.microsoft.com/office/drawing/2014/main" id="{9B03573D-FDCB-AA55-599F-60EF14689675}"/>
                </a:ext>
              </a:extLst>
            </p:cNvPr>
            <p:cNvSpPr/>
            <p:nvPr/>
          </p:nvSpPr>
          <p:spPr>
            <a:xfrm rot="10800000">
              <a:off x="8820112" y="5894793"/>
              <a:ext cx="180000" cy="963207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88614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E349BF40-6745-F5F9-04A3-235136DFA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98885"/>
            <a:ext cx="5832017" cy="28177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40924650-52C0-2071-CDED-B5138C2AAAEA}"/>
              </a:ext>
            </a:extLst>
          </p:cNvPr>
          <p:cNvSpPr txBox="1"/>
          <p:nvPr/>
        </p:nvSpPr>
        <p:spPr>
          <a:xfrm>
            <a:off x="2276476" y="1323433"/>
            <a:ext cx="1582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/>
              <a:t>Cooldown</a:t>
            </a:r>
            <a:endParaRPr lang="pt-BR" sz="240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03C7791-7262-06EE-4E29-7592CE7E8F1C}"/>
              </a:ext>
            </a:extLst>
          </p:cNvPr>
          <p:cNvSpPr txBox="1"/>
          <p:nvPr/>
        </p:nvSpPr>
        <p:spPr>
          <a:xfrm>
            <a:off x="8566301" y="1323432"/>
            <a:ext cx="1492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/>
              <a:t>Warm-up</a:t>
            </a:r>
            <a:endParaRPr lang="pt-BR" sz="240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278A3F07-CE26-7346-6047-A5C93453476E}"/>
              </a:ext>
            </a:extLst>
          </p:cNvPr>
          <p:cNvCxnSpPr>
            <a:cxnSpLocks/>
          </p:cNvCxnSpPr>
          <p:nvPr/>
        </p:nvCxnSpPr>
        <p:spPr>
          <a:xfrm>
            <a:off x="5960428" y="946718"/>
            <a:ext cx="0" cy="54493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m 17">
            <a:extLst>
              <a:ext uri="{FF2B5EF4-FFF2-40B4-BE49-F238E27FC236}">
                <a16:creationId xmlns:a16="http://schemas.microsoft.com/office/drawing/2014/main" id="{A3BFD49B-51E1-4D12-CFE3-CF16BBEB6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45" y="1858271"/>
            <a:ext cx="4653974" cy="3051119"/>
          </a:xfrm>
          <a:prstGeom prst="rect">
            <a:avLst/>
          </a:prstGeom>
        </p:spPr>
      </p:pic>
      <p:sp>
        <p:nvSpPr>
          <p:cNvPr id="19" name="CaixaDeTexto 55">
            <a:extLst>
              <a:ext uri="{FF2B5EF4-FFF2-40B4-BE49-F238E27FC236}">
                <a16:creationId xmlns:a16="http://schemas.microsoft.com/office/drawing/2014/main" id="{6DD0A5E6-BD02-985C-A782-8137EAB70A0A}"/>
              </a:ext>
            </a:extLst>
          </p:cNvPr>
          <p:cNvSpPr txBox="1"/>
          <p:nvPr/>
        </p:nvSpPr>
        <p:spPr>
          <a:xfrm>
            <a:off x="1342301" y="5298370"/>
            <a:ext cx="3271504" cy="736670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About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75 hours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to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achieve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operating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temperature</a:t>
            </a:r>
            <a:endParaRPr kumimoji="0" lang="pt-BR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Calibri"/>
            </a:endParaRPr>
          </a:p>
        </p:txBody>
      </p:sp>
      <p:sp>
        <p:nvSpPr>
          <p:cNvPr id="20" name="CaixaDeTexto 55">
            <a:extLst>
              <a:ext uri="{FF2B5EF4-FFF2-40B4-BE49-F238E27FC236}">
                <a16:creationId xmlns:a16="http://schemas.microsoft.com/office/drawing/2014/main" id="{08E9AE22-7101-9D12-1020-305C8ED7770C}"/>
              </a:ext>
            </a:extLst>
          </p:cNvPr>
          <p:cNvSpPr txBox="1"/>
          <p:nvPr/>
        </p:nvSpPr>
        <p:spPr>
          <a:xfrm>
            <a:off x="7743147" y="5301467"/>
            <a:ext cx="2922473" cy="736670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About </a:t>
            </a: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30 hours 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for complete warm</a:t>
            </a:r>
            <a:r>
              <a:rPr lang="pt-BR">
                <a:solidFill>
                  <a:prstClr val="black"/>
                </a:solidFill>
                <a:latin typeface="Times New Roman"/>
                <a:cs typeface="Calibri"/>
              </a:rPr>
              <a:t>-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up</a:t>
            </a:r>
          </a:p>
        </p:txBody>
      </p: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25454C43-912B-5D01-4C20-911F44CA572B}"/>
              </a:ext>
            </a:extLst>
          </p:cNvPr>
          <p:cNvCxnSpPr>
            <a:cxnSpLocks/>
          </p:cNvCxnSpPr>
          <p:nvPr/>
        </p:nvCxnSpPr>
        <p:spPr>
          <a:xfrm flipV="1">
            <a:off x="4438706" y="4509247"/>
            <a:ext cx="385981" cy="785009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1C309083-A44A-007B-FA55-94DD28259942}"/>
              </a:ext>
            </a:extLst>
          </p:cNvPr>
          <p:cNvCxnSpPr>
            <a:cxnSpLocks/>
          </p:cNvCxnSpPr>
          <p:nvPr/>
        </p:nvCxnSpPr>
        <p:spPr>
          <a:xfrm flipV="1">
            <a:off x="10488706" y="4087906"/>
            <a:ext cx="1093694" cy="1213561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1">
            <a:extLst>
              <a:ext uri="{FF2B5EF4-FFF2-40B4-BE49-F238E27FC236}">
                <a16:creationId xmlns:a16="http://schemas.microsoft.com/office/drawing/2014/main" id="{6ED4D297-9409-189D-7CAB-6B345DD1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Cooldown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and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warm-up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time</a:t>
            </a:r>
          </a:p>
        </p:txBody>
      </p:sp>
      <p:cxnSp>
        <p:nvCxnSpPr>
          <p:cNvPr id="4" name="Straight Connector 12">
            <a:extLst>
              <a:ext uri="{FF2B5EF4-FFF2-40B4-BE49-F238E27FC236}">
                <a16:creationId xmlns:a16="http://schemas.microsoft.com/office/drawing/2014/main" id="{4627857A-2A90-C15D-23BC-FF756A2EFBF8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FA85B05-32B9-52F8-FA86-723AE3D2158D}"/>
              </a:ext>
            </a:extLst>
          </p:cNvPr>
          <p:cNvSpPr txBox="1"/>
          <p:nvPr/>
        </p:nvSpPr>
        <p:spPr>
          <a:xfrm>
            <a:off x="3469489" y="6303257"/>
            <a:ext cx="5073184" cy="3693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b="1"/>
              <a:t>Total time for a shutdown needs to fit in one week!</a:t>
            </a:r>
            <a:endParaRPr lang="en-US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8FECED-852D-8042-BD1E-E6F252E09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40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19753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55">
            <a:extLst>
              <a:ext uri="{FF2B5EF4-FFF2-40B4-BE49-F238E27FC236}">
                <a16:creationId xmlns:a16="http://schemas.microsoft.com/office/drawing/2014/main" id="{1C18CAC9-1AE0-2AE2-465E-F708042C6D9E}"/>
              </a:ext>
            </a:extLst>
          </p:cNvPr>
          <p:cNvSpPr txBox="1"/>
          <p:nvPr/>
        </p:nvSpPr>
        <p:spPr>
          <a:xfrm>
            <a:off x="5844182" y="2710467"/>
            <a:ext cx="3763229" cy="736670"/>
          </a:xfrm>
          <a:prstGeom prst="rect">
            <a:avLst/>
          </a:prstGeom>
          <a:solidFill>
            <a:schemeClr val="bg1"/>
          </a:solidFill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AC </a:t>
            </a:r>
            <a:r>
              <a:rPr kumimoji="0" lang="pt-BR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losses</a:t>
            </a: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heat</a:t>
            </a: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up</a:t>
            </a: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lang="pt-BR" err="1">
                <a:solidFill>
                  <a:prstClr val="black"/>
                </a:solidFill>
                <a:latin typeface="Times New Roman"/>
                <a:cs typeface="Calibri"/>
              </a:rPr>
              <a:t>prevents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current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ramp-up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shorter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</a:t>
            </a:r>
            <a:r>
              <a:rPr kumimoji="0" lang="pt-BR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than</a:t>
            </a:r>
            <a:r>
              <a:rPr kumimoji="0" lang="pt-BR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rPr>
              <a:t> 10 minutes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3929BBF-03A7-F42B-5DE7-5060607D5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086" y="1719272"/>
            <a:ext cx="3499119" cy="2719061"/>
          </a:xfrm>
          <a:prstGeom prst="rect">
            <a:avLst/>
          </a:prstGeom>
        </p:spPr>
      </p:pic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B80A1C1E-9FAF-237C-D1B1-662762C9CB40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3666565" y="3078802"/>
            <a:ext cx="2177617" cy="509187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>
            <a:extLst>
              <a:ext uri="{FF2B5EF4-FFF2-40B4-BE49-F238E27FC236}">
                <a16:creationId xmlns:a16="http://schemas.microsoft.com/office/drawing/2014/main" id="{3EC9C6CF-1326-1E20-D001-78B62DD35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177" y="4541984"/>
            <a:ext cx="7075270" cy="1686470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07C17652-520B-F9AF-865E-1D23308FBC2D}"/>
              </a:ext>
            </a:extLst>
          </p:cNvPr>
          <p:cNvSpPr txBox="1"/>
          <p:nvPr/>
        </p:nvSpPr>
        <p:spPr>
          <a:xfrm>
            <a:off x="967086" y="1256961"/>
            <a:ext cx="5224164" cy="338554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1600" b="1" err="1">
                <a:solidFill>
                  <a:schemeClr val="tx1"/>
                </a:solidFill>
                <a:cs typeface="Calibri"/>
              </a:rPr>
              <a:t>Temperature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distribution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after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10 minutes current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ramp-up</a:t>
            </a:r>
            <a:endParaRPr lang="pt-BR" sz="1600" b="1">
              <a:solidFill>
                <a:schemeClr val="tx1"/>
              </a:solidFill>
              <a:cs typeface="Calibri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C858EBB2-260C-E146-32D3-0D9F011BB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Coils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temperature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after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current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ramp-up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9CB29023-3F26-C13E-D23E-9E859B76A23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B5617F-EDFF-5986-893B-2901F715D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41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1014751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">
            <a:extLst>
              <a:ext uri="{FF2B5EF4-FFF2-40B4-BE49-F238E27FC236}">
                <a16:creationId xmlns:a16="http://schemas.microsoft.com/office/drawing/2014/main" id="{5D20FE85-CA10-47C1-AB9C-F383A910D3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37" t="23839" r="12748" b="9371"/>
          <a:stretch/>
        </p:blipFill>
        <p:spPr bwMode="auto">
          <a:xfrm>
            <a:off x="4744923" y="1460418"/>
            <a:ext cx="2446213" cy="294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058C2630-413A-3E17-D125-CBA2FFBC2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4558" y="1228310"/>
            <a:ext cx="1461202" cy="3407450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9477883C-DF7D-E06D-5F7D-3A9408B8E443}"/>
              </a:ext>
            </a:extLst>
          </p:cNvPr>
          <p:cNvSpPr txBox="1"/>
          <p:nvPr/>
        </p:nvSpPr>
        <p:spPr>
          <a:xfrm>
            <a:off x="4426590" y="4630992"/>
            <a:ext cx="26220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lvl="1" indent="-285750" defTabSz="456854">
              <a:buFont typeface="Wingdings" panose="05000000000000000000" pitchFamily="2" charset="2"/>
              <a:buChar char="ü"/>
            </a:pPr>
            <a:r>
              <a:rPr lang="pt-BR" err="1">
                <a:latin typeface="Calibri"/>
                <a:ea typeface="MS PGothic"/>
                <a:cs typeface="Calibri"/>
              </a:rPr>
              <a:t>Vacuum</a:t>
            </a:r>
            <a:r>
              <a:rPr lang="pt-BR">
                <a:latin typeface="Calibri"/>
                <a:ea typeface="MS PGothic"/>
                <a:cs typeface="Calibri"/>
              </a:rPr>
              <a:t> </a:t>
            </a:r>
            <a:r>
              <a:rPr lang="pt-BR" err="1">
                <a:latin typeface="Calibri"/>
                <a:ea typeface="MS PGothic"/>
                <a:cs typeface="Calibri"/>
              </a:rPr>
              <a:t>sealing</a:t>
            </a:r>
            <a:r>
              <a:rPr lang="pt-BR">
                <a:latin typeface="Calibri"/>
                <a:ea typeface="MS PGothic"/>
                <a:cs typeface="Calibri"/>
              </a:rPr>
              <a:t> </a:t>
            </a:r>
            <a:r>
              <a:rPr lang="pt-BR" err="1">
                <a:latin typeface="Calibri"/>
                <a:ea typeface="MS PGothic"/>
                <a:cs typeface="Calibri"/>
              </a:rPr>
              <a:t>concept</a:t>
            </a:r>
            <a:r>
              <a:rPr lang="pt-BR">
                <a:latin typeface="Calibri"/>
                <a:ea typeface="MS PGothic"/>
                <a:cs typeface="Calibri"/>
              </a:rPr>
              <a:t> </a:t>
            </a:r>
            <a:r>
              <a:rPr lang="pt-BR" err="1">
                <a:latin typeface="Calibri"/>
                <a:ea typeface="MS PGothic"/>
                <a:cs typeface="Calibri"/>
              </a:rPr>
              <a:t>of</a:t>
            </a:r>
            <a:r>
              <a:rPr lang="pt-BR">
                <a:latin typeface="Calibri"/>
                <a:ea typeface="MS PGothic"/>
                <a:cs typeface="Calibri"/>
              </a:rPr>
              <a:t> the </a:t>
            </a:r>
            <a:r>
              <a:rPr lang="pt-BR" err="1">
                <a:latin typeface="Calibri"/>
                <a:ea typeface="MS PGothic"/>
                <a:cs typeface="Calibri"/>
              </a:rPr>
              <a:t>CuCrZr</a:t>
            </a:r>
            <a:r>
              <a:rPr lang="pt-BR">
                <a:latin typeface="Calibri"/>
                <a:ea typeface="MS PGothic"/>
                <a:cs typeface="Calibri"/>
              </a:rPr>
              <a:t> flanges </a:t>
            </a:r>
            <a:r>
              <a:rPr lang="pt-BR" err="1">
                <a:latin typeface="Calibri"/>
                <a:ea typeface="MS PGothic"/>
                <a:cs typeface="Calibri"/>
              </a:rPr>
              <a:t>at</a:t>
            </a:r>
            <a:r>
              <a:rPr lang="pt-BR">
                <a:latin typeface="Calibri"/>
                <a:ea typeface="MS PGothic"/>
                <a:cs typeface="Calibri"/>
              </a:rPr>
              <a:t> </a:t>
            </a:r>
            <a:r>
              <a:rPr lang="pt-BR" err="1">
                <a:latin typeface="Calibri"/>
                <a:ea typeface="MS PGothic"/>
                <a:cs typeface="Calibri"/>
              </a:rPr>
              <a:t>cryogenic</a:t>
            </a:r>
            <a:r>
              <a:rPr lang="pt-BR">
                <a:latin typeface="Calibri"/>
                <a:ea typeface="MS PGothic"/>
                <a:cs typeface="Calibri"/>
              </a:rPr>
              <a:t> </a:t>
            </a:r>
            <a:r>
              <a:rPr lang="pt-BR" err="1">
                <a:latin typeface="Calibri"/>
                <a:ea typeface="MS PGothic"/>
                <a:cs typeface="Calibri"/>
              </a:rPr>
              <a:t>temperatures</a:t>
            </a:r>
            <a:endParaRPr lang="pt-BR" sz="1800">
              <a:latin typeface="Calibri"/>
              <a:ea typeface="MS PGothic"/>
              <a:cs typeface="Calibri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9C3CEC2-76A3-0030-16FD-08CEF9052E72}"/>
              </a:ext>
            </a:extLst>
          </p:cNvPr>
          <p:cNvSpPr txBox="1"/>
          <p:nvPr/>
        </p:nvSpPr>
        <p:spPr>
          <a:xfrm>
            <a:off x="656278" y="4630992"/>
            <a:ext cx="26220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lvl="1" indent="-285750" defTabSz="456854">
              <a:buFont typeface="Wingdings" panose="05000000000000000000" pitchFamily="2" charset="2"/>
              <a:buChar char="ü"/>
            </a:pPr>
            <a:r>
              <a:rPr lang="en-US" sz="1800">
                <a:latin typeface="Calibri"/>
                <a:ea typeface="MS PGothic"/>
                <a:cs typeface="Calibri"/>
              </a:rPr>
              <a:t>Validation of fastening and tightening methods at cryogenic </a:t>
            </a:r>
            <a:r>
              <a:rPr lang="en-US">
                <a:latin typeface="Calibri"/>
                <a:ea typeface="MS PGothic"/>
                <a:cs typeface="Calibri"/>
              </a:rPr>
              <a:t>t</a:t>
            </a:r>
            <a:r>
              <a:rPr lang="en-US" sz="1800">
                <a:latin typeface="Calibri"/>
                <a:ea typeface="MS PGothic"/>
                <a:cs typeface="Calibri"/>
              </a:rPr>
              <a:t>emperatures</a:t>
            </a:r>
            <a:endParaRPr lang="pt-BR" sz="1800">
              <a:latin typeface="Calibri"/>
              <a:ea typeface="MS PGothic"/>
              <a:cs typeface="Calibri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DD25852-DE3A-7ADA-99CD-0AF6F185052E}"/>
              </a:ext>
            </a:extLst>
          </p:cNvPr>
          <p:cNvSpPr txBox="1"/>
          <p:nvPr/>
        </p:nvSpPr>
        <p:spPr>
          <a:xfrm>
            <a:off x="8842765" y="4630992"/>
            <a:ext cx="24833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lvl="1" indent="-285750" defTabSz="456854">
              <a:buFont typeface="Wingdings" panose="05000000000000000000" pitchFamily="2" charset="2"/>
              <a:buChar char="ü"/>
            </a:pPr>
            <a:r>
              <a:rPr lang="en-US" sz="1800">
                <a:latin typeface="Calibri"/>
                <a:ea typeface="MS PGothic"/>
                <a:cs typeface="Calibri"/>
              </a:rPr>
              <a:t>Characterization of thermal </a:t>
            </a:r>
            <a:r>
              <a:rPr lang="en-US">
                <a:latin typeface="Calibri"/>
                <a:ea typeface="MS PGothic"/>
                <a:cs typeface="Calibri"/>
              </a:rPr>
              <a:t>e</a:t>
            </a:r>
            <a:r>
              <a:rPr lang="en-US" sz="1800">
                <a:latin typeface="Calibri"/>
                <a:ea typeface="MS PGothic"/>
                <a:cs typeface="Calibri"/>
              </a:rPr>
              <a:t>lements and their contacts at low temperatures</a:t>
            </a:r>
            <a:endParaRPr lang="pt-BR" sz="1800">
              <a:latin typeface="Calibri"/>
              <a:ea typeface="MS PGothic"/>
              <a:cs typeface="Calibri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05B8254-F801-5BD5-FCD7-3A5D35484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Tests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and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validations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already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carried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out</a:t>
            </a:r>
          </a:p>
        </p:txBody>
      </p:sp>
      <p:cxnSp>
        <p:nvCxnSpPr>
          <p:cNvPr id="3" name="Straight Connector 12">
            <a:extLst>
              <a:ext uri="{FF2B5EF4-FFF2-40B4-BE49-F238E27FC236}">
                <a16:creationId xmlns:a16="http://schemas.microsoft.com/office/drawing/2014/main" id="{08AEBE78-5306-445A-14E8-1514059935A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F6CAE-284D-3056-60AC-702714C9D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42</a:t>
            </a:fld>
            <a:endParaRPr lang="en-BR"/>
          </a:p>
        </p:txBody>
      </p:sp>
      <p:pic>
        <p:nvPicPr>
          <p:cNvPr id="8" name="Imagem 7" descr="Uma imagem contendo no interior, mesa, pequeno, de madeira&#10;&#10;Descrição gerada automaticamente">
            <a:extLst>
              <a:ext uri="{FF2B5EF4-FFF2-40B4-BE49-F238E27FC236}">
                <a16:creationId xmlns:a16="http://schemas.microsoft.com/office/drawing/2014/main" id="{E4ACFC1E-8F53-FCCB-51D3-B877AF5133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666" b="7361"/>
          <a:stretch/>
        </p:blipFill>
        <p:spPr>
          <a:xfrm>
            <a:off x="506360" y="1460417"/>
            <a:ext cx="2905569" cy="294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76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C9EC0-2EE4-B22B-73EB-D8E2C5A00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43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848001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44B5375C-FEF5-C8ED-6903-54E3E7A80DF1}"/>
              </a:ext>
            </a:extLst>
          </p:cNvPr>
          <p:cNvSpPr txBox="1"/>
          <p:nvPr/>
        </p:nvSpPr>
        <p:spPr>
          <a:xfrm>
            <a:off x="323036" y="887581"/>
            <a:ext cx="5581653" cy="2740165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b="1">
                <a:latin typeface="Calibri"/>
                <a:ea typeface="MS PGothic"/>
                <a:cs typeface="Calibri"/>
              </a:rPr>
              <a:t>Current Leads</a:t>
            </a:r>
            <a:r>
              <a:rPr lang="en-US">
                <a:latin typeface="Calibri"/>
                <a:ea typeface="MS PGothic"/>
                <a:cs typeface="Calibri"/>
              </a:rPr>
              <a:t>: 300K – 4K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Main heat load in the cryogenic system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endParaRPr lang="en-US" sz="1600">
              <a:latin typeface="Calibri"/>
              <a:ea typeface="MS PGothic"/>
              <a:cs typeface="Calibri"/>
            </a:endParaRPr>
          </a:p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b="1">
                <a:latin typeface="Calibri"/>
                <a:ea typeface="MS PGothic"/>
                <a:cs typeface="Calibri"/>
              </a:rPr>
              <a:t>Links</a:t>
            </a:r>
            <a:r>
              <a:rPr lang="en-US">
                <a:latin typeface="Calibri"/>
                <a:ea typeface="MS PGothic"/>
                <a:cs typeface="Calibri"/>
              </a:rPr>
              <a:t>: between SC wires and coils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Coils wound with long extensions</a:t>
            </a:r>
          </a:p>
          <a:p>
            <a:pPr marL="742950" lvl="1" indent="-285750" algn="just" defTabSz="456854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Minimize connections</a:t>
            </a:r>
          </a:p>
          <a:p>
            <a:pPr marL="169863" indent="-169863" algn="just" defTabSz="456854">
              <a:buFont typeface="Arial" panose="020B0604020202020204" pitchFamily="34" charset="0"/>
              <a:buChar char="•"/>
            </a:pPr>
            <a:r>
              <a:rPr lang="en-US" b="1">
                <a:latin typeface="Calibri"/>
                <a:ea typeface="MS PGothic"/>
                <a:cs typeface="Calibri"/>
              </a:rPr>
              <a:t>Splices</a:t>
            </a:r>
            <a:r>
              <a:rPr lang="en-US">
                <a:latin typeface="Calibri"/>
                <a:ea typeface="MS PGothic"/>
                <a:cs typeface="Calibri"/>
              </a:rPr>
              <a:t>: electrical connection between coils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Connections located at good cooling capacity regions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Unique resistive part between coils</a:t>
            </a:r>
          </a:p>
          <a:p>
            <a:pPr marL="742950" lvl="1" indent="-285750" algn="just" defTabSz="456854">
              <a:buFont typeface="Wingdings" panose="05000000000000000000" pitchFamily="2" charset="2"/>
              <a:buChar char="Ø"/>
            </a:pPr>
            <a:r>
              <a:rPr lang="en-US" sz="1600">
                <a:latin typeface="Calibri"/>
                <a:ea typeface="MS PGothic"/>
                <a:cs typeface="Calibri"/>
              </a:rPr>
              <a:t>Pre-requisite: R &lt; 500 n</a:t>
            </a:r>
            <a:r>
              <a:rPr lang="el-GR" sz="1600">
                <a:latin typeface="Calibri"/>
                <a:ea typeface="MS PGothic"/>
                <a:cs typeface="Calibri"/>
              </a:rPr>
              <a:t>Ω</a:t>
            </a:r>
            <a:r>
              <a:rPr lang="pt-BR" sz="1600">
                <a:latin typeface="Calibri"/>
                <a:ea typeface="MS PGothic"/>
                <a:cs typeface="Calibri"/>
              </a:rPr>
              <a:t> @ 4 K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C144BA4-4A11-A091-9849-139367C60998}"/>
              </a:ext>
            </a:extLst>
          </p:cNvPr>
          <p:cNvSpPr txBox="1"/>
          <p:nvPr/>
        </p:nvSpPr>
        <p:spPr>
          <a:xfrm>
            <a:off x="7548566" y="5114449"/>
            <a:ext cx="4453788" cy="821691"/>
          </a:xfrm>
          <a:prstGeom prst="rect">
            <a:avLst/>
          </a:prstGeom>
          <a:noFill/>
          <a:ln w="19050">
            <a:solidFill>
              <a:srgbClr val="222384"/>
            </a:solidFill>
          </a:ln>
        </p:spPr>
        <p:txBody>
          <a:bodyPr wrap="square" lIns="82223" tIns="41112" rIns="82223" bIns="41112" rtlCol="0" anchor="t">
            <a:spAutoFit/>
          </a:bodyPr>
          <a:lstStyle/>
          <a:p>
            <a:pPr marL="95250" lvl="1" algn="just" defTabSz="456854"/>
            <a:r>
              <a:rPr lang="pt-BR" sz="1600" b="1" u="sng">
                <a:latin typeface="Calibri"/>
                <a:ea typeface="Calibri"/>
                <a:cs typeface="Calibri"/>
              </a:rPr>
              <a:t>Next steps:</a:t>
            </a:r>
            <a:endParaRPr lang="pt-BR" sz="1600">
              <a:latin typeface="Calibri"/>
              <a:ea typeface="MS PGothic"/>
              <a:cs typeface="Calibri"/>
            </a:endParaRPr>
          </a:p>
          <a:p>
            <a:pPr marL="266700" lvl="1" indent="-171450" algn="just" defTabSz="456854">
              <a:buFont typeface="Arial" panose="020B0604020202020204" pitchFamily="34" charset="0"/>
              <a:buChar char="•"/>
            </a:pPr>
            <a:r>
              <a:rPr lang="pt-BR" sz="1600">
                <a:latin typeface="Calibri"/>
                <a:ea typeface="MS PGothic"/>
                <a:cs typeface="Calibri"/>
              </a:rPr>
              <a:t>Test the new </a:t>
            </a:r>
            <a:r>
              <a:rPr lang="pt-BR" sz="1600" err="1">
                <a:latin typeface="Calibri"/>
                <a:ea typeface="MS PGothic"/>
                <a:cs typeface="Calibri"/>
              </a:rPr>
              <a:t>mechanical</a:t>
            </a:r>
            <a:r>
              <a:rPr lang="pt-BR" sz="1600">
                <a:latin typeface="Calibri"/>
                <a:ea typeface="MS PGothic"/>
                <a:cs typeface="Calibri"/>
              </a:rPr>
              <a:t> </a:t>
            </a:r>
            <a:r>
              <a:rPr lang="pt-BR" sz="1600" err="1">
                <a:latin typeface="Calibri"/>
                <a:ea typeface="MS PGothic"/>
                <a:cs typeface="Calibri"/>
              </a:rPr>
              <a:t>fixture</a:t>
            </a:r>
            <a:r>
              <a:rPr lang="pt-BR" sz="1600">
                <a:latin typeface="Calibri"/>
                <a:ea typeface="MS PGothic"/>
                <a:cs typeface="Calibri"/>
              </a:rPr>
              <a:t> </a:t>
            </a:r>
            <a:r>
              <a:rPr lang="pt-BR" sz="1600" err="1">
                <a:latin typeface="Calibri"/>
                <a:ea typeface="MS PGothic"/>
                <a:cs typeface="Calibri"/>
              </a:rPr>
              <a:t>of</a:t>
            </a:r>
            <a:r>
              <a:rPr lang="pt-BR" sz="1600">
                <a:latin typeface="Calibri"/>
                <a:ea typeface="MS PGothic"/>
                <a:cs typeface="Calibri"/>
              </a:rPr>
              <a:t> the </a:t>
            </a:r>
            <a:r>
              <a:rPr lang="pt-BR" sz="1600" err="1">
                <a:latin typeface="Calibri"/>
                <a:ea typeface="MS PGothic"/>
                <a:cs typeface="Calibri"/>
              </a:rPr>
              <a:t>current</a:t>
            </a:r>
            <a:r>
              <a:rPr lang="pt-BR" sz="1600">
                <a:latin typeface="Calibri"/>
                <a:ea typeface="MS PGothic"/>
                <a:cs typeface="Calibri"/>
              </a:rPr>
              <a:t> leads</a:t>
            </a:r>
          </a:p>
        </p:txBody>
      </p:sp>
      <p:grpSp>
        <p:nvGrpSpPr>
          <p:cNvPr id="1025" name="Agrupar 1024">
            <a:extLst>
              <a:ext uri="{FF2B5EF4-FFF2-40B4-BE49-F238E27FC236}">
                <a16:creationId xmlns:a16="http://schemas.microsoft.com/office/drawing/2014/main" id="{CC251C6E-5E14-0119-4676-8ED0FAFC93E5}"/>
              </a:ext>
            </a:extLst>
          </p:cNvPr>
          <p:cNvGrpSpPr/>
          <p:nvPr/>
        </p:nvGrpSpPr>
        <p:grpSpPr>
          <a:xfrm>
            <a:off x="4136795" y="3647210"/>
            <a:ext cx="4481253" cy="3227699"/>
            <a:chOff x="7956911" y="3235803"/>
            <a:chExt cx="4481253" cy="3227699"/>
          </a:xfrm>
        </p:grpSpPr>
        <p:grpSp>
          <p:nvGrpSpPr>
            <p:cNvPr id="17" name="Agrupar 16">
              <a:extLst>
                <a:ext uri="{FF2B5EF4-FFF2-40B4-BE49-F238E27FC236}">
                  <a16:creationId xmlns:a16="http://schemas.microsoft.com/office/drawing/2014/main" id="{4C5F45F1-1BA2-D01D-7561-128509220661}"/>
                </a:ext>
              </a:extLst>
            </p:cNvPr>
            <p:cNvGrpSpPr/>
            <p:nvPr/>
          </p:nvGrpSpPr>
          <p:grpSpPr>
            <a:xfrm>
              <a:off x="8178818" y="3659344"/>
              <a:ext cx="2763510" cy="2397878"/>
              <a:chOff x="4195483" y="4102658"/>
              <a:chExt cx="2763510" cy="2397878"/>
            </a:xfrm>
          </p:grpSpPr>
          <p:pic>
            <p:nvPicPr>
              <p:cNvPr id="13" name="Imagem 12">
                <a:extLst>
                  <a:ext uri="{FF2B5EF4-FFF2-40B4-BE49-F238E27FC236}">
                    <a16:creationId xmlns:a16="http://schemas.microsoft.com/office/drawing/2014/main" id="{42FDCCD1-7C1C-D263-1A67-78A3D97A06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95483" y="4104809"/>
                <a:ext cx="1262552" cy="2395727"/>
              </a:xfrm>
              <a:prstGeom prst="rect">
                <a:avLst/>
              </a:prstGeom>
            </p:spPr>
          </p:pic>
          <p:pic>
            <p:nvPicPr>
              <p:cNvPr id="15" name="Imagem 14">
                <a:extLst>
                  <a:ext uri="{FF2B5EF4-FFF2-40B4-BE49-F238E27FC236}">
                    <a16:creationId xmlns:a16="http://schemas.microsoft.com/office/drawing/2014/main" id="{2410E631-2A6F-0BCA-3DB3-86BBE8A910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0541" y="4104809"/>
                <a:ext cx="1508452" cy="2393576"/>
              </a:xfrm>
              <a:prstGeom prst="rect">
                <a:avLst/>
              </a:prstGeom>
            </p:spPr>
          </p:pic>
          <p:sp>
            <p:nvSpPr>
              <p:cNvPr id="16" name="Retângulo 15">
                <a:extLst>
                  <a:ext uri="{FF2B5EF4-FFF2-40B4-BE49-F238E27FC236}">
                    <a16:creationId xmlns:a16="http://schemas.microsoft.com/office/drawing/2014/main" id="{ED5791ED-FFDE-3F46-4148-19953A2403DE}"/>
                  </a:ext>
                </a:extLst>
              </p:cNvPr>
              <p:cNvSpPr/>
              <p:nvPr/>
            </p:nvSpPr>
            <p:spPr>
              <a:xfrm>
                <a:off x="4195483" y="4102658"/>
                <a:ext cx="2763510" cy="239572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C1CEBA44-E7E4-8545-FC80-489709DD2575}"/>
                </a:ext>
              </a:extLst>
            </p:cNvPr>
            <p:cNvCxnSpPr>
              <a:cxnSpLocks/>
            </p:cNvCxnSpPr>
            <p:nvPr/>
          </p:nvCxnSpPr>
          <p:spPr>
            <a:xfrm>
              <a:off x="8437919" y="3551346"/>
              <a:ext cx="362621" cy="35502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E2C03ECB-80EB-AF38-C1BE-C03E28FD145A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8447911" y="3605135"/>
              <a:ext cx="283667" cy="43028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AB3A9129-9762-504F-4B42-6580F42973A7}"/>
                </a:ext>
              </a:extLst>
            </p:cNvPr>
            <p:cNvSpPr txBox="1"/>
            <p:nvPr/>
          </p:nvSpPr>
          <p:spPr>
            <a:xfrm>
              <a:off x="7956911" y="3235803"/>
              <a:ext cx="982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>
                  <a:solidFill>
                    <a:srgbClr val="222384"/>
                  </a:solidFill>
                </a:rPr>
                <a:t>SC wires</a:t>
              </a:r>
            </a:p>
          </p:txBody>
        </p:sp>
        <p:cxnSp>
          <p:nvCxnSpPr>
            <p:cNvPr id="44" name="Conector: Curvo 43">
              <a:extLst>
                <a:ext uri="{FF2B5EF4-FFF2-40B4-BE49-F238E27FC236}">
                  <a16:creationId xmlns:a16="http://schemas.microsoft.com/office/drawing/2014/main" id="{2A50194F-DDFF-256E-FB77-D7DA21139B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540" y="4471954"/>
              <a:ext cx="1528763" cy="929843"/>
            </a:xfrm>
            <a:prstGeom prst="curvedConnector3">
              <a:avLst>
                <a:gd name="adj1" fmla="val 37539"/>
              </a:avLst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4E4C6D77-D5B2-B667-4373-6706A27907F6}"/>
                </a:ext>
              </a:extLst>
            </p:cNvPr>
            <p:cNvSpPr txBox="1"/>
            <p:nvPr/>
          </p:nvSpPr>
          <p:spPr>
            <a:xfrm>
              <a:off x="8815954" y="6094170"/>
              <a:ext cx="3622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>
                  <a:solidFill>
                    <a:srgbClr val="222384"/>
                  </a:solidFill>
                </a:rPr>
                <a:t>Preliminary results: R &lt; 10 n</a:t>
              </a:r>
              <a:r>
                <a:rPr lang="el-GR" b="1">
                  <a:solidFill>
                    <a:srgbClr val="222384"/>
                  </a:solidFill>
                </a:rPr>
                <a:t>Ω</a:t>
              </a:r>
              <a:r>
                <a:rPr lang="pt-BR" b="1">
                  <a:solidFill>
                    <a:srgbClr val="222384"/>
                  </a:solidFill>
                </a:rPr>
                <a:t> @ 4 K</a:t>
              </a:r>
            </a:p>
          </p:txBody>
        </p:sp>
        <p:cxnSp>
          <p:nvCxnSpPr>
            <p:cNvPr id="50" name="Conector de Seta Reta 49">
              <a:extLst>
                <a:ext uri="{FF2B5EF4-FFF2-40B4-BE49-F238E27FC236}">
                  <a16:creationId xmlns:a16="http://schemas.microsoft.com/office/drawing/2014/main" id="{183AF81A-B3A6-D259-B1EC-DA4712CAAB1C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10143668" y="5259971"/>
              <a:ext cx="483391" cy="834199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6" name="Agrupar 1055">
            <a:extLst>
              <a:ext uri="{FF2B5EF4-FFF2-40B4-BE49-F238E27FC236}">
                <a16:creationId xmlns:a16="http://schemas.microsoft.com/office/drawing/2014/main" id="{F6F05BA8-F4FE-40F8-4CF0-D884C75535A2}"/>
              </a:ext>
            </a:extLst>
          </p:cNvPr>
          <p:cNvGrpSpPr/>
          <p:nvPr/>
        </p:nvGrpSpPr>
        <p:grpSpPr>
          <a:xfrm>
            <a:off x="6576716" y="767904"/>
            <a:ext cx="3872829" cy="3157223"/>
            <a:chOff x="390138" y="3429000"/>
            <a:chExt cx="3872829" cy="3157223"/>
          </a:xfrm>
        </p:grpSpPr>
        <p:pic>
          <p:nvPicPr>
            <p:cNvPr id="1029" name="Imagem 1028">
              <a:extLst>
                <a:ext uri="{FF2B5EF4-FFF2-40B4-BE49-F238E27FC236}">
                  <a16:creationId xmlns:a16="http://schemas.microsoft.com/office/drawing/2014/main" id="{E345B098-7278-0F21-C4E6-17E262826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390138" y="3429000"/>
              <a:ext cx="2070867" cy="3152999"/>
            </a:xfrm>
            <a:prstGeom prst="rect">
              <a:avLst/>
            </a:prstGeom>
          </p:spPr>
        </p:pic>
        <p:sp>
          <p:nvSpPr>
            <p:cNvPr id="1032" name="CaixaDeTexto 61">
              <a:extLst>
                <a:ext uri="{FF2B5EF4-FFF2-40B4-BE49-F238E27FC236}">
                  <a16:creationId xmlns:a16="http://schemas.microsoft.com/office/drawing/2014/main" id="{8E8EE6F3-4BDC-B273-28EB-CF8513E65E53}"/>
                </a:ext>
              </a:extLst>
            </p:cNvPr>
            <p:cNvSpPr txBox="1"/>
            <p:nvPr/>
          </p:nvSpPr>
          <p:spPr>
            <a:xfrm>
              <a:off x="2039834" y="5939913"/>
              <a:ext cx="1654629" cy="552005"/>
            </a:xfrm>
            <a:prstGeom prst="rect">
              <a:avLst/>
            </a:prstGeom>
            <a:noFill/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Current Lead</a:t>
              </a:r>
            </a:p>
            <a:p>
              <a:pPr algn="ctr" defTabSz="457048">
                <a:defRPr/>
              </a:pPr>
              <a:r>
                <a:rPr kumimoji="0" lang="pt-BR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Calibri"/>
                </a:rPr>
                <a:t>HT</a:t>
              </a: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S (</a:t>
              </a:r>
              <a:r>
                <a:rPr lang="en-US" sz="1200"/>
                <a:t>SS ballasted</a:t>
              </a: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)</a:t>
              </a:r>
              <a:endParaRPr lang="en-US" sz="1200"/>
            </a:p>
          </p:txBody>
        </p:sp>
        <p:sp>
          <p:nvSpPr>
            <p:cNvPr id="1033" name="Rectangle: Rounded Corners 31">
              <a:extLst>
                <a:ext uri="{FF2B5EF4-FFF2-40B4-BE49-F238E27FC236}">
                  <a16:creationId xmlns:a16="http://schemas.microsoft.com/office/drawing/2014/main" id="{38619386-CB46-1758-8689-7B6A3E0F4F86}"/>
                </a:ext>
              </a:extLst>
            </p:cNvPr>
            <p:cNvSpPr/>
            <p:nvPr/>
          </p:nvSpPr>
          <p:spPr>
            <a:xfrm>
              <a:off x="3371228" y="6397613"/>
              <a:ext cx="606951" cy="188610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Bi-2223</a:t>
              </a:r>
            </a:p>
          </p:txBody>
        </p:sp>
        <p:sp>
          <p:nvSpPr>
            <p:cNvPr id="1034" name="CaixaDeTexto 55">
              <a:extLst>
                <a:ext uri="{FF2B5EF4-FFF2-40B4-BE49-F238E27FC236}">
                  <a16:creationId xmlns:a16="http://schemas.microsoft.com/office/drawing/2014/main" id="{60D2D35B-B5AE-74F8-0073-00AE464DFA3B}"/>
                </a:ext>
              </a:extLst>
            </p:cNvPr>
            <p:cNvSpPr txBox="1"/>
            <p:nvPr/>
          </p:nvSpPr>
          <p:spPr>
            <a:xfrm>
              <a:off x="2567599" y="4384036"/>
              <a:ext cx="1191408" cy="552005"/>
            </a:xfrm>
            <a:prstGeom prst="rect">
              <a:avLst/>
            </a:prstGeom>
            <a:noFill/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 err="1">
                  <a:solidFill>
                    <a:prstClr val="black"/>
                  </a:solidFill>
                  <a:latin typeface="Times New Roman"/>
                  <a:cs typeface="Calibri"/>
                </a:rPr>
                <a:t>Resistive</a:t>
              </a: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 Current Lead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sp>
          <p:nvSpPr>
            <p:cNvPr id="1035" name="Rectangle: Rounded Corners 31">
              <a:extLst>
                <a:ext uri="{FF2B5EF4-FFF2-40B4-BE49-F238E27FC236}">
                  <a16:creationId xmlns:a16="http://schemas.microsoft.com/office/drawing/2014/main" id="{612A7CD9-35BB-1642-6876-CFFD06B69F41}"/>
                </a:ext>
              </a:extLst>
            </p:cNvPr>
            <p:cNvSpPr/>
            <p:nvPr/>
          </p:nvSpPr>
          <p:spPr>
            <a:xfrm>
              <a:off x="3588882" y="4797127"/>
              <a:ext cx="606950" cy="277831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Brass</a:t>
              </a:r>
            </a:p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C26800</a:t>
              </a:r>
            </a:p>
          </p:txBody>
        </p:sp>
        <p:sp>
          <p:nvSpPr>
            <p:cNvPr id="1036" name="CaixaDeTexto 61">
              <a:extLst>
                <a:ext uri="{FF2B5EF4-FFF2-40B4-BE49-F238E27FC236}">
                  <a16:creationId xmlns:a16="http://schemas.microsoft.com/office/drawing/2014/main" id="{C8230059-7FF2-C569-8AFD-673A6A7652C4}"/>
                </a:ext>
              </a:extLst>
            </p:cNvPr>
            <p:cNvSpPr txBox="1"/>
            <p:nvPr/>
          </p:nvSpPr>
          <p:spPr>
            <a:xfrm>
              <a:off x="2275220" y="5181665"/>
              <a:ext cx="1563399" cy="552005"/>
            </a:xfrm>
            <a:prstGeom prst="rect">
              <a:avLst/>
            </a:prstGeom>
            <a:noFill/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Flexible thermoelectric link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sp>
          <p:nvSpPr>
            <p:cNvPr id="1037" name="Rectangle: Rounded Corners 31">
              <a:extLst>
                <a:ext uri="{FF2B5EF4-FFF2-40B4-BE49-F238E27FC236}">
                  <a16:creationId xmlns:a16="http://schemas.microsoft.com/office/drawing/2014/main" id="{B3AD9AD1-3BF1-C469-331A-05335305A9AB}"/>
                </a:ext>
              </a:extLst>
            </p:cNvPr>
            <p:cNvSpPr/>
            <p:nvPr/>
          </p:nvSpPr>
          <p:spPr>
            <a:xfrm>
              <a:off x="3631347" y="5623051"/>
              <a:ext cx="631620" cy="221237"/>
            </a:xfrm>
            <a:prstGeom prst="roundRect">
              <a:avLst>
                <a:gd name="adj" fmla="val 3195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9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Copper</a:t>
              </a:r>
            </a:p>
          </p:txBody>
        </p:sp>
        <p:sp>
          <p:nvSpPr>
            <p:cNvPr id="1038" name="CaixaDeTexto 55">
              <a:extLst>
                <a:ext uri="{FF2B5EF4-FFF2-40B4-BE49-F238E27FC236}">
                  <a16:creationId xmlns:a16="http://schemas.microsoft.com/office/drawing/2014/main" id="{5343758B-78EC-C62C-5B0C-49C719786B27}"/>
                </a:ext>
              </a:extLst>
            </p:cNvPr>
            <p:cNvSpPr txBox="1"/>
            <p:nvPr/>
          </p:nvSpPr>
          <p:spPr>
            <a:xfrm>
              <a:off x="2483296" y="3630515"/>
              <a:ext cx="1191408" cy="367339"/>
            </a:xfrm>
            <a:prstGeom prst="rect">
              <a:avLst/>
            </a:prstGeom>
            <a:noFill/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200">
                  <a:solidFill>
                    <a:prstClr val="black"/>
                  </a:solidFill>
                  <a:latin typeface="Times New Roman"/>
                  <a:cs typeface="Calibri"/>
                </a:rPr>
                <a:t>Feedthrough</a:t>
              </a:r>
              <a:endPara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Calibri"/>
              </a:endParaRPr>
            </a:p>
          </p:txBody>
        </p:sp>
        <p:cxnSp>
          <p:nvCxnSpPr>
            <p:cNvPr id="1039" name="Conector de Seta Reta 1038">
              <a:extLst>
                <a:ext uri="{FF2B5EF4-FFF2-40B4-BE49-F238E27FC236}">
                  <a16:creationId xmlns:a16="http://schemas.microsoft.com/office/drawing/2014/main" id="{2C0D95F1-DF16-E111-E923-68855C8AA508}"/>
                </a:ext>
              </a:extLst>
            </p:cNvPr>
            <p:cNvCxnSpPr>
              <a:cxnSpLocks/>
              <a:endCxn id="1038" idx="1"/>
            </p:cNvCxnSpPr>
            <p:nvPr/>
          </p:nvCxnSpPr>
          <p:spPr>
            <a:xfrm flipV="1">
              <a:off x="1934777" y="3814185"/>
              <a:ext cx="548519" cy="92332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Conector de Seta Reta 1044">
              <a:extLst>
                <a:ext uri="{FF2B5EF4-FFF2-40B4-BE49-F238E27FC236}">
                  <a16:creationId xmlns:a16="http://schemas.microsoft.com/office/drawing/2014/main" id="{8A031BF9-4A7A-4AB5-5394-001ABED2E96B}"/>
                </a:ext>
              </a:extLst>
            </p:cNvPr>
            <p:cNvCxnSpPr>
              <a:cxnSpLocks/>
              <a:endCxn id="1034" idx="1"/>
            </p:cNvCxnSpPr>
            <p:nvPr/>
          </p:nvCxnSpPr>
          <p:spPr>
            <a:xfrm flipV="1">
              <a:off x="1934777" y="4660039"/>
              <a:ext cx="632822" cy="7356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7" name="Conector de Seta Reta 1046">
              <a:extLst>
                <a:ext uri="{FF2B5EF4-FFF2-40B4-BE49-F238E27FC236}">
                  <a16:creationId xmlns:a16="http://schemas.microsoft.com/office/drawing/2014/main" id="{18EBDFE6-269D-2531-8F98-20F8D618A705}"/>
                </a:ext>
              </a:extLst>
            </p:cNvPr>
            <p:cNvCxnSpPr>
              <a:cxnSpLocks/>
            </p:cNvCxnSpPr>
            <p:nvPr/>
          </p:nvCxnSpPr>
          <p:spPr>
            <a:xfrm>
              <a:off x="1838090" y="5301308"/>
              <a:ext cx="438810" cy="3381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0" name="Conector de Seta Reta 1049">
              <a:extLst>
                <a:ext uri="{FF2B5EF4-FFF2-40B4-BE49-F238E27FC236}">
                  <a16:creationId xmlns:a16="http://schemas.microsoft.com/office/drawing/2014/main" id="{800BA5BF-0CCB-5C5D-D1DB-5747D9FCB54D}"/>
                </a:ext>
              </a:extLst>
            </p:cNvPr>
            <p:cNvCxnSpPr>
              <a:cxnSpLocks/>
              <a:endCxn id="1032" idx="1"/>
            </p:cNvCxnSpPr>
            <p:nvPr/>
          </p:nvCxnSpPr>
          <p:spPr>
            <a:xfrm>
              <a:off x="1648748" y="6154081"/>
              <a:ext cx="391086" cy="6183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BA02620-416A-A8BE-A738-574CACEC444B}"/>
              </a:ext>
            </a:extLst>
          </p:cNvPr>
          <p:cNvGrpSpPr/>
          <p:nvPr/>
        </p:nvGrpSpPr>
        <p:grpSpPr>
          <a:xfrm>
            <a:off x="-128813" y="3994339"/>
            <a:ext cx="4606747" cy="2859922"/>
            <a:chOff x="7755026" y="3450755"/>
            <a:chExt cx="4606747" cy="2859922"/>
          </a:xfrm>
        </p:grpSpPr>
        <p:pic>
          <p:nvPicPr>
            <p:cNvPr id="55" name="Imagem 54">
              <a:extLst>
                <a:ext uri="{FF2B5EF4-FFF2-40B4-BE49-F238E27FC236}">
                  <a16:creationId xmlns:a16="http://schemas.microsoft.com/office/drawing/2014/main" id="{64C96A1C-30E6-E156-7BEF-4D7D8D385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233" y="3450755"/>
              <a:ext cx="3348616" cy="254813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8C1CC3D6-F18B-2F6C-752C-7305169F7F0F}"/>
                </a:ext>
              </a:extLst>
            </p:cNvPr>
            <p:cNvSpPr txBox="1"/>
            <p:nvPr/>
          </p:nvSpPr>
          <p:spPr>
            <a:xfrm>
              <a:off x="7755026" y="6002904"/>
              <a:ext cx="4606747" cy="307773"/>
            </a:xfrm>
            <a:prstGeom prst="rect">
              <a:avLst/>
            </a:prstGeom>
            <a:noFill/>
          </p:spPr>
          <p:txBody>
            <a:bodyPr wrap="square" lIns="91435" tIns="45718" rIns="91435" bIns="45718" rtlCol="0" anchor="t">
              <a:spAutoFit/>
            </a:bodyPr>
            <a:lstStyle/>
            <a:p>
              <a:pPr algn="ctr"/>
              <a:r>
                <a:rPr lang="pt-BR" sz="1400" b="1">
                  <a:latin typeface="Calibri"/>
                  <a:cs typeface="Calibri"/>
                </a:rPr>
                <a:t>Splice box installed at the vertical cryostat</a:t>
              </a:r>
              <a:endParaRPr lang="pt-BR" sz="2400"/>
            </a:p>
          </p:txBody>
        </p:sp>
      </p:grpSp>
      <p:sp>
        <p:nvSpPr>
          <p:cNvPr id="4" name="Título 1">
            <a:extLst>
              <a:ext uri="{FF2B5EF4-FFF2-40B4-BE49-F238E27FC236}">
                <a16:creationId xmlns:a16="http://schemas.microsoft.com/office/drawing/2014/main" id="{FB85FF33-4356-5BDC-D79D-4EA45704E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Current leads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and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cryogenic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electrical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circuits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955B0884-FE4B-675B-FB77-E608FB48423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BF3CCE4-8941-A9B0-B27E-478752BE9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44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812539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 descr="Diagrama, Esquemático&#10;&#10;Descrição gerada automaticamente">
            <a:extLst>
              <a:ext uri="{FF2B5EF4-FFF2-40B4-BE49-F238E27FC236}">
                <a16:creationId xmlns:a16="http://schemas.microsoft.com/office/drawing/2014/main" id="{9BA414FE-D905-52F6-4BCA-B873A7325C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" t="1836" r="19620" b="422"/>
          <a:stretch/>
        </p:blipFill>
        <p:spPr>
          <a:xfrm>
            <a:off x="6958874" y="1049034"/>
            <a:ext cx="5142500" cy="2345991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39E411CB-13E2-D6FA-BEE7-5E770A647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23" y="3055070"/>
            <a:ext cx="2196940" cy="354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B516FBC-0C27-F66F-5E9D-864DBAC589E4}"/>
              </a:ext>
            </a:extLst>
          </p:cNvPr>
          <p:cNvSpPr txBox="1"/>
          <p:nvPr/>
        </p:nvSpPr>
        <p:spPr>
          <a:xfrm>
            <a:off x="8126687" y="5112988"/>
            <a:ext cx="4006333" cy="729358"/>
          </a:xfrm>
          <a:prstGeom prst="rect">
            <a:avLst/>
          </a:prstGeom>
          <a:noFill/>
          <a:ln w="19050">
            <a:solidFill>
              <a:srgbClr val="222384"/>
            </a:solidFill>
          </a:ln>
        </p:spPr>
        <p:txBody>
          <a:bodyPr wrap="square" lIns="82223" tIns="41112" rIns="82223" bIns="41112" rtlCol="0" anchor="t">
            <a:spAutoFit/>
          </a:bodyPr>
          <a:lstStyle/>
          <a:p>
            <a:pPr marL="95250" lvl="1" algn="just" defTabSz="456854"/>
            <a:r>
              <a:rPr lang="pt-BR" sz="1400" b="1" u="sng" dirty="0">
                <a:latin typeface="Calibri"/>
                <a:ea typeface="Calibri"/>
                <a:cs typeface="Calibri"/>
              </a:rPr>
              <a:t>Next steps:</a:t>
            </a:r>
            <a:endParaRPr lang="pt-BR" sz="2000" dirty="0">
              <a:ea typeface="Calibri"/>
              <a:cs typeface="Calibri"/>
            </a:endParaRPr>
          </a:p>
          <a:p>
            <a:pPr marL="266700" lvl="1" indent="-171450" algn="just" defTabSz="456854">
              <a:buFont typeface="Arial" panose="020B0604020202020204" pitchFamily="34" charset="0"/>
              <a:buChar char="•"/>
            </a:pPr>
            <a:r>
              <a:rPr lang="pt-BR" sz="1400" dirty="0">
                <a:latin typeface="Calibri"/>
                <a:ea typeface="MS PGothic"/>
                <a:cs typeface="Calibri"/>
              </a:rPr>
              <a:t>Final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test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of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the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developed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power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supply</a:t>
            </a:r>
            <a:r>
              <a:rPr lang="pt-BR" sz="1400" dirty="0">
                <a:latin typeface="Calibri"/>
                <a:ea typeface="MS PGothic"/>
                <a:cs typeface="Calibri"/>
              </a:rPr>
              <a:t> in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the</a:t>
            </a:r>
            <a:r>
              <a:rPr lang="pt-BR" sz="1400" dirty="0">
                <a:latin typeface="Calibri"/>
                <a:ea typeface="MS PGothic"/>
                <a:cs typeface="Calibri"/>
              </a:rPr>
              <a:t> vertical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cryostat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with</a:t>
            </a:r>
            <a:r>
              <a:rPr lang="pt-BR" sz="1400" dirty="0">
                <a:latin typeface="Calibri"/>
                <a:ea typeface="MS PGothic"/>
                <a:cs typeface="Calibri"/>
              </a:rPr>
              <a:t> SC </a:t>
            </a:r>
            <a:r>
              <a:rPr lang="pt-BR" sz="1400">
                <a:latin typeface="Calibri"/>
                <a:ea typeface="MS PGothic"/>
                <a:cs typeface="Calibri"/>
              </a:rPr>
              <a:t>coils</a:t>
            </a:r>
            <a:endParaRPr lang="pt-BR" sz="1400" dirty="0">
              <a:latin typeface="Calibri"/>
              <a:ea typeface="MS PGothic"/>
              <a:cs typeface="Calibri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A84CDF2-F0BA-7A51-5A74-8395CD8E3EC7}"/>
              </a:ext>
            </a:extLst>
          </p:cNvPr>
          <p:cNvSpPr txBox="1"/>
          <p:nvPr/>
        </p:nvSpPr>
        <p:spPr>
          <a:xfrm>
            <a:off x="730547" y="937506"/>
            <a:ext cx="5780319" cy="1965594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171450" indent="-171450" algn="just" defTabSz="456854">
              <a:spcBef>
                <a:spcPts val="1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Resonant converter </a:t>
            </a:r>
            <a:r>
              <a:rPr lang="en-US" sz="1600">
                <a:latin typeface="Calibri"/>
                <a:ea typeface="MS PGothic"/>
                <a:cs typeface="Calibri"/>
              </a:rPr>
              <a:t>(discontinuous parallel resonant converter)</a:t>
            </a:r>
            <a:r>
              <a:rPr lang="en-US" sz="1600" b="1">
                <a:latin typeface="Calibri"/>
                <a:ea typeface="MS PGothic"/>
                <a:cs typeface="Calibri"/>
              </a:rPr>
              <a:t>:</a:t>
            </a:r>
            <a:r>
              <a:rPr lang="en-US" sz="1600">
                <a:latin typeface="Calibri"/>
                <a:ea typeface="MS PGothic"/>
                <a:cs typeface="Calibri"/>
              </a:rPr>
              <a:t> in-house development</a:t>
            </a:r>
          </a:p>
          <a:p>
            <a:pPr marL="742950" lvl="1" indent="-285750" algn="just" defTabSz="456854">
              <a:spcBef>
                <a:spcPts val="1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400" b="1">
                <a:latin typeface="Calibri"/>
                <a:ea typeface="MS PGothic"/>
                <a:cs typeface="Calibri"/>
              </a:rPr>
              <a:t>3 kW, 300 A, and 10 V</a:t>
            </a:r>
            <a:r>
              <a:rPr lang="en-US" sz="1400">
                <a:latin typeface="Calibri"/>
                <a:ea typeface="MS PGothic"/>
                <a:cs typeface="Calibri"/>
              </a:rPr>
              <a:t>, and </a:t>
            </a:r>
            <a:r>
              <a:rPr lang="en-US" sz="1400" b="1">
                <a:latin typeface="Calibri"/>
                <a:ea typeface="MS PGothic"/>
                <a:cs typeface="Calibri"/>
              </a:rPr>
              <a:t>ripple</a:t>
            </a:r>
            <a:r>
              <a:rPr lang="en-US" sz="1400">
                <a:latin typeface="Calibri"/>
                <a:ea typeface="MS PGothic"/>
                <a:cs typeface="Calibri"/>
              </a:rPr>
              <a:t> lower than </a:t>
            </a:r>
            <a:r>
              <a:rPr lang="en-US" sz="1400" b="1">
                <a:latin typeface="Calibri"/>
                <a:ea typeface="MS PGothic"/>
                <a:cs typeface="Calibri"/>
              </a:rPr>
              <a:t>10 ppm</a:t>
            </a:r>
            <a:endParaRPr lang="en-US" sz="1600" b="1">
              <a:latin typeface="Calibri"/>
              <a:ea typeface="MS PGothic"/>
              <a:cs typeface="Calibri"/>
            </a:endParaRPr>
          </a:p>
          <a:p>
            <a:pPr marL="171450" indent="-171450" algn="just" defTabSz="45685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4T SCW power supplies:</a:t>
            </a:r>
            <a:r>
              <a:rPr lang="en-US" sz="1600">
                <a:latin typeface="Calibri"/>
                <a:ea typeface="MS PGothic"/>
                <a:cs typeface="Calibri"/>
              </a:rPr>
              <a:t> </a:t>
            </a:r>
            <a:r>
              <a:rPr lang="en-US" sz="1600" err="1">
                <a:latin typeface="Calibri"/>
                <a:ea typeface="MS PGothic"/>
                <a:cs typeface="Calibri"/>
              </a:rPr>
              <a:t>Danfysik</a:t>
            </a:r>
            <a:r>
              <a:rPr lang="en-US" sz="1600">
                <a:latin typeface="Calibri"/>
                <a:ea typeface="MS PGothic"/>
                <a:cs typeface="Calibri"/>
              </a:rPr>
              <a:t> MP8443</a:t>
            </a:r>
            <a:endParaRPr lang="pt-BR" sz="2000"/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pt-BR" sz="1200">
                <a:latin typeface="Calibri"/>
                <a:ea typeface="MS PGothic"/>
                <a:cs typeface="Calibri"/>
              </a:rPr>
              <a:t> </a:t>
            </a:r>
            <a:r>
              <a:rPr lang="pt-BR" sz="1400" b="1">
                <a:latin typeface="Calibri"/>
                <a:ea typeface="MS PGothic"/>
                <a:cs typeface="Calibri"/>
              </a:rPr>
              <a:t>3 kW, 300 A </a:t>
            </a:r>
            <a:r>
              <a:rPr lang="pt-BR" sz="1400">
                <a:latin typeface="Calibri"/>
                <a:ea typeface="MS PGothic"/>
                <a:cs typeface="Calibri"/>
              </a:rPr>
              <a:t>and</a:t>
            </a:r>
            <a:r>
              <a:rPr lang="pt-BR" sz="1400" b="1">
                <a:latin typeface="Calibri"/>
                <a:ea typeface="MS PGothic"/>
                <a:cs typeface="Calibri"/>
              </a:rPr>
              <a:t> 10 V</a:t>
            </a:r>
            <a:r>
              <a:rPr lang="pt-BR" sz="1400">
                <a:latin typeface="Calibri"/>
                <a:ea typeface="MS PGothic"/>
                <a:cs typeface="Calibri"/>
              </a:rPr>
              <a:t>, </a:t>
            </a:r>
            <a:r>
              <a:rPr lang="pt-BR" sz="1400" b="1">
                <a:latin typeface="Calibri"/>
                <a:ea typeface="MS PGothic"/>
                <a:cs typeface="Calibri"/>
              </a:rPr>
              <a:t>ripple</a:t>
            </a:r>
            <a:r>
              <a:rPr lang="pt-BR" sz="1400">
                <a:latin typeface="Calibri"/>
                <a:ea typeface="MS PGothic"/>
                <a:cs typeface="Calibri"/>
              </a:rPr>
              <a:t> of </a:t>
            </a:r>
            <a:r>
              <a:rPr lang="pt-BR" sz="1400" b="1">
                <a:latin typeface="Calibri"/>
                <a:ea typeface="MS PGothic"/>
                <a:cs typeface="Calibri"/>
              </a:rPr>
              <a:t>25 ppm</a:t>
            </a:r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0000"/>
                </a:solidFill>
                <a:latin typeface="Calibri"/>
                <a:ea typeface="MS PGothic"/>
                <a:cs typeface="Calibri"/>
              </a:rPr>
              <a:t>Obsolete hardware and software</a:t>
            </a:r>
            <a:endParaRPr lang="en-US" sz="1400">
              <a:latin typeface="Calibri"/>
              <a:ea typeface="MS PGothic"/>
              <a:cs typeface="Calibri"/>
            </a:endParaRPr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400">
                <a:latin typeface="Calibri"/>
                <a:ea typeface="MS PGothic"/>
                <a:cs typeface="Calibri"/>
              </a:rPr>
              <a:t>No technical support anymore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FCF686B-8055-F211-2826-9E0F178429FF}"/>
              </a:ext>
            </a:extLst>
          </p:cNvPr>
          <p:cNvSpPr/>
          <p:nvPr/>
        </p:nvSpPr>
        <p:spPr>
          <a:xfrm>
            <a:off x="2753507" y="3011135"/>
            <a:ext cx="1273479" cy="86442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b="1">
                <a:cs typeface="Calibri"/>
              </a:rPr>
              <a:t>Control system</a:t>
            </a:r>
            <a:endParaRPr lang="pt-BR" b="1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635BB89C-48DD-046C-15E5-FE576984E8DD}"/>
              </a:ext>
            </a:extLst>
          </p:cNvPr>
          <p:cNvSpPr/>
          <p:nvPr/>
        </p:nvSpPr>
        <p:spPr>
          <a:xfrm>
            <a:off x="2753507" y="5786109"/>
            <a:ext cx="1273479" cy="816801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b="1">
                <a:cs typeface="Calibri"/>
              </a:rPr>
              <a:t>DC Link</a:t>
            </a:r>
            <a:endParaRPr lang="pt-BR" b="1">
              <a:ea typeface="Calibri"/>
              <a:cs typeface="Calibri"/>
            </a:endParaRPr>
          </a:p>
          <a:p>
            <a:pPr algn="ctr"/>
            <a:r>
              <a:rPr lang="pt-BR" b="1">
                <a:cs typeface="Calibri"/>
              </a:rPr>
              <a:t>(300 V)</a:t>
            </a:r>
            <a:endParaRPr lang="pt-BR" b="1">
              <a:ea typeface="Calibri"/>
              <a:cs typeface="Calibri"/>
            </a:endParaRPr>
          </a:p>
        </p:txBody>
      </p: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17AC53B3-DB52-BD2B-8F42-1487353A523B}"/>
              </a:ext>
            </a:extLst>
          </p:cNvPr>
          <p:cNvCxnSpPr/>
          <p:nvPr/>
        </p:nvCxnSpPr>
        <p:spPr>
          <a:xfrm flipH="1" flipV="1">
            <a:off x="3373785" y="5287018"/>
            <a:ext cx="9646" cy="499093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E73DEFFF-AB3A-0FC5-C481-1D673773E538}"/>
              </a:ext>
            </a:extLst>
          </p:cNvPr>
          <p:cNvCxnSpPr/>
          <p:nvPr/>
        </p:nvCxnSpPr>
        <p:spPr>
          <a:xfrm>
            <a:off x="3373788" y="3874197"/>
            <a:ext cx="9647" cy="568103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ângulo 19">
            <a:extLst>
              <a:ext uri="{FF2B5EF4-FFF2-40B4-BE49-F238E27FC236}">
                <a16:creationId xmlns:a16="http://schemas.microsoft.com/office/drawing/2014/main" id="{58E3BA09-B974-3DDB-A68F-CF25D1AC8AEF}"/>
              </a:ext>
            </a:extLst>
          </p:cNvPr>
          <p:cNvSpPr/>
          <p:nvPr/>
        </p:nvSpPr>
        <p:spPr>
          <a:xfrm>
            <a:off x="953286" y="4945365"/>
            <a:ext cx="915179" cy="840744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6CB07D0B-01BF-157A-49B0-A10C901089ED}"/>
              </a:ext>
            </a:extLst>
          </p:cNvPr>
          <p:cNvSpPr/>
          <p:nvPr/>
        </p:nvSpPr>
        <p:spPr>
          <a:xfrm>
            <a:off x="953286" y="4383408"/>
            <a:ext cx="915179" cy="409987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B7A95D71-770C-1E28-BD45-EECBFF105F20}"/>
              </a:ext>
            </a:extLst>
          </p:cNvPr>
          <p:cNvSpPr/>
          <p:nvPr/>
        </p:nvSpPr>
        <p:spPr>
          <a:xfrm>
            <a:off x="953286" y="5786109"/>
            <a:ext cx="915179" cy="449322"/>
          </a:xfrm>
          <a:prstGeom prst="rect">
            <a:avLst/>
          </a:prstGeom>
          <a:noFill/>
          <a:ln w="5715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3B7F977-A542-29EC-FFE1-D5226BD6F7FB}"/>
              </a:ext>
            </a:extLst>
          </p:cNvPr>
          <p:cNvSpPr txBox="1"/>
          <p:nvPr/>
        </p:nvSpPr>
        <p:spPr>
          <a:xfrm>
            <a:off x="5741625" y="4188626"/>
            <a:ext cx="2353416" cy="26161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1100" b="1" err="1">
                <a:solidFill>
                  <a:schemeClr val="tx1"/>
                </a:solidFill>
                <a:cs typeface="Calibri"/>
              </a:rPr>
              <a:t>Ripple</a:t>
            </a:r>
            <a:r>
              <a:rPr lang="pt-BR" sz="1100" b="1">
                <a:solidFill>
                  <a:schemeClr val="tx1"/>
                </a:solidFill>
                <a:cs typeface="Calibri"/>
              </a:rPr>
              <a:t> ~ 7 ppm (1 ppm = 0.3 mA)</a:t>
            </a:r>
          </a:p>
        </p:txBody>
      </p:sp>
      <p:sp>
        <p:nvSpPr>
          <p:cNvPr id="5" name="Texto Explicativo: Linha Dobrada com Ênfase 4">
            <a:extLst>
              <a:ext uri="{FF2B5EF4-FFF2-40B4-BE49-F238E27FC236}">
                <a16:creationId xmlns:a16="http://schemas.microsoft.com/office/drawing/2014/main" id="{4059A727-9B7D-AB91-7E08-B473C64EA385}"/>
              </a:ext>
            </a:extLst>
          </p:cNvPr>
          <p:cNvSpPr/>
          <p:nvPr/>
        </p:nvSpPr>
        <p:spPr>
          <a:xfrm>
            <a:off x="4900099" y="3268531"/>
            <a:ext cx="2019300" cy="45930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6379"/>
              <a:gd name="adj6" fmla="val -45473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/>
              <a:buChar char="•"/>
            </a:pPr>
            <a:r>
              <a:rPr lang="pt-BR" sz="1200" b="1" err="1">
                <a:ea typeface="Calibri"/>
                <a:cs typeface="Calibri"/>
              </a:rPr>
              <a:t>Can</a:t>
            </a:r>
            <a:r>
              <a:rPr lang="pt-BR" sz="1200" b="1">
                <a:ea typeface="Calibri"/>
                <a:cs typeface="Calibri"/>
              </a:rPr>
              <a:t> </a:t>
            </a:r>
            <a:r>
              <a:rPr lang="pt-BR" sz="1200" b="1" err="1">
                <a:ea typeface="Calibri"/>
                <a:cs typeface="Calibri"/>
              </a:rPr>
              <a:t>operate</a:t>
            </a:r>
            <a:r>
              <a:rPr lang="pt-BR" sz="1200" b="1">
                <a:ea typeface="Calibri"/>
                <a:cs typeface="Calibri"/>
              </a:rPr>
              <a:t> </a:t>
            </a:r>
            <a:r>
              <a:rPr lang="pt-BR" sz="1200" b="1" err="1">
                <a:ea typeface="Calibri"/>
                <a:cs typeface="Calibri"/>
              </a:rPr>
              <a:t>with</a:t>
            </a:r>
            <a:r>
              <a:rPr lang="pt-BR" sz="1200" b="1">
                <a:ea typeface="Calibri"/>
                <a:cs typeface="Calibri"/>
              </a:rPr>
              <a:t> the </a:t>
            </a:r>
            <a:r>
              <a:rPr lang="pt-BR" sz="1200" b="1" err="1">
                <a:ea typeface="Calibri"/>
                <a:cs typeface="Calibri"/>
              </a:rPr>
              <a:t>load</a:t>
            </a:r>
            <a:r>
              <a:rPr lang="pt-BR" sz="1200" b="1">
                <a:ea typeface="Calibri"/>
                <a:cs typeface="Calibri"/>
              </a:rPr>
              <a:t> in short-</a:t>
            </a:r>
            <a:r>
              <a:rPr lang="pt-BR" sz="1200" b="1" err="1">
                <a:ea typeface="Calibri"/>
                <a:cs typeface="Calibri"/>
              </a:rPr>
              <a:t>circuit</a:t>
            </a:r>
            <a:endParaRPr lang="pt-BR" sz="1200" b="1">
              <a:ea typeface="Calibri"/>
              <a:cs typeface="Calibri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981C3CE6-E231-93C9-146F-AA3FC2D0CABF}"/>
              </a:ext>
            </a:extLst>
          </p:cNvPr>
          <p:cNvSpPr/>
          <p:nvPr/>
        </p:nvSpPr>
        <p:spPr>
          <a:xfrm>
            <a:off x="2758008" y="4438508"/>
            <a:ext cx="1277250" cy="84537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1600" b="1">
                <a:cs typeface="Calibri"/>
              </a:rPr>
              <a:t>Resonant converter</a:t>
            </a:r>
            <a:endParaRPr lang="pt-BR" sz="1600" b="1"/>
          </a:p>
        </p:txBody>
      </p:sp>
      <p:pic>
        <p:nvPicPr>
          <p:cNvPr id="6" name="Imagem 5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2B496EB0-D3EF-3EDC-8E68-FF27929337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56" t="2889" r="18360" b="7819"/>
          <a:stretch/>
        </p:blipFill>
        <p:spPr>
          <a:xfrm>
            <a:off x="4511757" y="4458347"/>
            <a:ext cx="3350550" cy="2271410"/>
          </a:xfrm>
          <a:prstGeom prst="rect">
            <a:avLst/>
          </a:prstGeom>
        </p:spPr>
      </p:pic>
      <p:pic>
        <p:nvPicPr>
          <p:cNvPr id="7" name="Imagem 6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C7625BBB-773B-35F8-3CAC-00180BBAB5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065" t="52743" b="33607"/>
          <a:stretch/>
        </p:blipFill>
        <p:spPr>
          <a:xfrm>
            <a:off x="4530220" y="4008177"/>
            <a:ext cx="1266728" cy="622507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C3DA677-DE57-F59B-F404-AA9FA7D2E689}"/>
              </a:ext>
            </a:extLst>
          </p:cNvPr>
          <p:cNvSpPr txBox="1"/>
          <p:nvPr/>
        </p:nvSpPr>
        <p:spPr>
          <a:xfrm>
            <a:off x="7792512" y="3443348"/>
            <a:ext cx="4129758" cy="338554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1600" b="1" err="1">
                <a:solidFill>
                  <a:schemeClr val="tx1"/>
                </a:solidFill>
                <a:cs typeface="Calibri"/>
              </a:rPr>
              <a:t>Topology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of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the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developed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resonant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converter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BE8C05-D260-C2F4-041D-7EB9BDFFAD83}"/>
              </a:ext>
            </a:extLst>
          </p:cNvPr>
          <p:cNvSpPr txBox="1"/>
          <p:nvPr/>
        </p:nvSpPr>
        <p:spPr>
          <a:xfrm>
            <a:off x="88211" y="934628"/>
            <a:ext cx="78506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Plan 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A5AC8B-37F9-5992-465A-714D87881029}"/>
              </a:ext>
            </a:extLst>
          </p:cNvPr>
          <p:cNvSpPr txBox="1"/>
          <p:nvPr/>
        </p:nvSpPr>
        <p:spPr>
          <a:xfrm>
            <a:off x="90626" y="1816228"/>
            <a:ext cx="78506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Plan B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661890C-EE6E-2B1A-B290-4C2F65C1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Power supply</a:t>
            </a:r>
          </a:p>
        </p:txBody>
      </p:sp>
      <p:cxnSp>
        <p:nvCxnSpPr>
          <p:cNvPr id="14" name="Straight Connector 12">
            <a:extLst>
              <a:ext uri="{FF2B5EF4-FFF2-40B4-BE49-F238E27FC236}">
                <a16:creationId xmlns:a16="http://schemas.microsoft.com/office/drawing/2014/main" id="{2F2C830E-C242-FE7A-0200-55E064FFBE2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6E05E11-ED0E-4418-F102-69F8292D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45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589988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m 27" descr="Gráfico, Histograma&#10;&#10;Descrição gerada automaticamente">
            <a:extLst>
              <a:ext uri="{FF2B5EF4-FFF2-40B4-BE49-F238E27FC236}">
                <a16:creationId xmlns:a16="http://schemas.microsoft.com/office/drawing/2014/main" id="{8F7BAE96-B262-5632-A6D7-F36E794C6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000" y="3132426"/>
            <a:ext cx="3274556" cy="2186365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AABD5138-A393-832E-53B7-80DF9C22EAFF}"/>
              </a:ext>
            </a:extLst>
          </p:cNvPr>
          <p:cNvSpPr txBox="1"/>
          <p:nvPr/>
        </p:nvSpPr>
        <p:spPr>
          <a:xfrm>
            <a:off x="7266037" y="1001767"/>
            <a:ext cx="4606747" cy="261606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100" b="1">
                <a:latin typeface="Calibri"/>
                <a:cs typeface="Calibri"/>
              </a:rPr>
              <a:t>Quench Detection prototype (analog circuit) and Extraction circuit</a:t>
            </a:r>
            <a:endParaRPr lang="pt-BR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56456A9-8A3B-F050-ED1C-7BA9F21B71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79" t="13034" r="5427" b="8078"/>
          <a:stretch/>
        </p:blipFill>
        <p:spPr bwMode="auto">
          <a:xfrm rot="5400000">
            <a:off x="9893764" y="1140427"/>
            <a:ext cx="1611620" cy="185333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D924DCCD-9FC6-E8B2-1F87-DAAA5B179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305" y="1263373"/>
            <a:ext cx="2044466" cy="160953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B25CC79-3089-4640-8482-1B4FBFE39EA2}"/>
              </a:ext>
            </a:extLst>
          </p:cNvPr>
          <p:cNvSpPr txBox="1"/>
          <p:nvPr/>
        </p:nvSpPr>
        <p:spPr>
          <a:xfrm>
            <a:off x="885048" y="6090719"/>
            <a:ext cx="4606747" cy="307773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400" b="1" err="1">
                <a:latin typeface="Calibri"/>
                <a:cs typeface="Calibri"/>
              </a:rPr>
              <a:t>Quench</a:t>
            </a:r>
            <a:r>
              <a:rPr lang="pt-BR" sz="1400" b="1">
                <a:latin typeface="Calibri"/>
                <a:cs typeface="Calibri"/>
              </a:rPr>
              <a:t> </a:t>
            </a:r>
            <a:r>
              <a:rPr lang="pt-BR" sz="1400" b="1" err="1">
                <a:latin typeface="Calibri"/>
                <a:cs typeface="Calibri"/>
              </a:rPr>
              <a:t>protection</a:t>
            </a:r>
            <a:r>
              <a:rPr lang="pt-BR" sz="1400" b="1">
                <a:latin typeface="Calibri"/>
                <a:cs typeface="Calibri"/>
              </a:rPr>
              <a:t> </a:t>
            </a:r>
            <a:r>
              <a:rPr lang="pt-BR" sz="1400" b="1" err="1">
                <a:latin typeface="Calibri"/>
                <a:cs typeface="Calibri"/>
              </a:rPr>
              <a:t>archtecture</a:t>
            </a:r>
            <a:endParaRPr lang="pt-BR" sz="240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3D3CD4-DF57-B8A3-6E9B-85B111A005BA}"/>
              </a:ext>
            </a:extLst>
          </p:cNvPr>
          <p:cNvSpPr txBox="1"/>
          <p:nvPr/>
        </p:nvSpPr>
        <p:spPr>
          <a:xfrm>
            <a:off x="7234487" y="5562618"/>
            <a:ext cx="4854588" cy="729358"/>
          </a:xfrm>
          <a:prstGeom prst="rect">
            <a:avLst/>
          </a:prstGeom>
          <a:noFill/>
          <a:ln w="19050">
            <a:solidFill>
              <a:srgbClr val="222384"/>
            </a:solidFill>
          </a:ln>
        </p:spPr>
        <p:txBody>
          <a:bodyPr wrap="square" lIns="82223" tIns="41112" rIns="82223" bIns="41112" rtlCol="0" anchor="t">
            <a:spAutoFit/>
          </a:bodyPr>
          <a:lstStyle/>
          <a:p>
            <a:pPr marL="95250" lvl="1" algn="just" defTabSz="456854"/>
            <a:r>
              <a:rPr lang="pt-BR" sz="1400" b="1" u="sng">
                <a:latin typeface="Calibri"/>
                <a:ea typeface="Calibri"/>
                <a:cs typeface="Calibri"/>
              </a:rPr>
              <a:t>Next steps:</a:t>
            </a:r>
            <a:endParaRPr lang="pt-BR" sz="1400">
              <a:latin typeface="Calibri"/>
              <a:ea typeface="MS PGothic"/>
              <a:cs typeface="Calibri"/>
            </a:endParaRPr>
          </a:p>
          <a:p>
            <a:pPr marL="266700" lvl="1" indent="-171450" algn="just" defTabSz="456854">
              <a:buFont typeface="Arial" panose="020B0604020202020204" pitchFamily="34" charset="0"/>
              <a:buChar char="•"/>
            </a:pPr>
            <a:r>
              <a:rPr lang="pt-BR" sz="1400" err="1">
                <a:latin typeface="Calibri"/>
                <a:ea typeface="MS PGothic"/>
                <a:cs typeface="Calibri"/>
              </a:rPr>
              <a:t>Validate</a:t>
            </a:r>
            <a:r>
              <a:rPr lang="pt-BR" sz="1400">
                <a:latin typeface="Calibri"/>
                <a:ea typeface="MS PGothic"/>
                <a:cs typeface="Calibri"/>
              </a:rPr>
              <a:t> the FPGA </a:t>
            </a:r>
            <a:r>
              <a:rPr lang="pt-BR" sz="1400" err="1">
                <a:latin typeface="Calibri"/>
                <a:ea typeface="MS PGothic"/>
                <a:cs typeface="Calibri"/>
              </a:rPr>
              <a:t>prototype</a:t>
            </a:r>
            <a:r>
              <a:rPr lang="pt-BR" sz="1400">
                <a:latin typeface="Calibri"/>
                <a:ea typeface="MS PGothic"/>
                <a:cs typeface="Calibri"/>
              </a:rPr>
              <a:t> in the vertical </a:t>
            </a:r>
            <a:r>
              <a:rPr lang="pt-BR" sz="1400" err="1">
                <a:latin typeface="Calibri"/>
                <a:ea typeface="MS PGothic"/>
                <a:cs typeface="Calibri"/>
              </a:rPr>
              <a:t>cryostat</a:t>
            </a:r>
            <a:endParaRPr lang="pt-BR" sz="1400">
              <a:latin typeface="Calibri"/>
              <a:ea typeface="MS PGothic"/>
              <a:cs typeface="Calibri"/>
            </a:endParaRPr>
          </a:p>
          <a:p>
            <a:pPr marL="266700" lvl="1" indent="-171450" algn="just" defTabSz="456854">
              <a:buFont typeface="Arial" panose="020B0604020202020204" pitchFamily="34" charset="0"/>
              <a:buChar char="•"/>
            </a:pPr>
            <a:r>
              <a:rPr lang="pt-BR" sz="1400" err="1">
                <a:latin typeface="Calibri"/>
                <a:ea typeface="MS PGothic"/>
                <a:cs typeface="Calibri"/>
              </a:rPr>
              <a:t>Robustness</a:t>
            </a:r>
            <a:r>
              <a:rPr lang="pt-BR" sz="1400">
                <a:latin typeface="Calibri"/>
                <a:ea typeface="MS PGothic"/>
                <a:cs typeface="Calibri"/>
              </a:rPr>
              <a:t> </a:t>
            </a:r>
            <a:r>
              <a:rPr lang="pt-BR" sz="1400" err="1">
                <a:latin typeface="Calibri"/>
                <a:ea typeface="MS PGothic"/>
                <a:cs typeface="Calibri"/>
              </a:rPr>
              <a:t>and</a:t>
            </a:r>
            <a:r>
              <a:rPr lang="pt-BR" sz="1400">
                <a:latin typeface="Calibri"/>
                <a:ea typeface="MS PGothic"/>
                <a:cs typeface="Calibri"/>
              </a:rPr>
              <a:t> </a:t>
            </a:r>
            <a:r>
              <a:rPr lang="pt-BR" sz="1400" err="1">
                <a:latin typeface="Calibri"/>
                <a:ea typeface="MS PGothic"/>
                <a:cs typeface="Calibri"/>
              </a:rPr>
              <a:t>reliability</a:t>
            </a:r>
            <a:r>
              <a:rPr lang="pt-BR" sz="1400">
                <a:latin typeface="Calibri"/>
                <a:ea typeface="MS PGothic"/>
                <a:cs typeface="Calibri"/>
              </a:rPr>
              <a:t> </a:t>
            </a:r>
            <a:r>
              <a:rPr lang="pt-BR" sz="1400" err="1">
                <a:latin typeface="Calibri"/>
                <a:ea typeface="MS PGothic"/>
                <a:cs typeface="Calibri"/>
              </a:rPr>
              <a:t>of</a:t>
            </a:r>
            <a:r>
              <a:rPr lang="pt-BR" sz="1400">
                <a:latin typeface="Calibri"/>
                <a:ea typeface="MS PGothic"/>
                <a:cs typeface="Calibri"/>
              </a:rPr>
              <a:t> the FPGA </a:t>
            </a:r>
            <a:r>
              <a:rPr lang="pt-BR" sz="1400" err="1">
                <a:latin typeface="Calibri"/>
                <a:ea typeface="MS PGothic"/>
                <a:cs typeface="Calibri"/>
              </a:rPr>
              <a:t>concept</a:t>
            </a:r>
            <a:r>
              <a:rPr lang="pt-BR" sz="1400">
                <a:latin typeface="Calibri"/>
                <a:ea typeface="MS PGothic"/>
                <a:cs typeface="Calibri"/>
              </a:rPr>
              <a:t> for the SWLS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927B98A-F090-B39D-8C5E-B5B0E80E667D}"/>
              </a:ext>
            </a:extLst>
          </p:cNvPr>
          <p:cNvSpPr txBox="1"/>
          <p:nvPr/>
        </p:nvSpPr>
        <p:spPr>
          <a:xfrm>
            <a:off x="249670" y="946718"/>
            <a:ext cx="6231632" cy="2588778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/>
                <a:ea typeface="MS PGothic"/>
                <a:cs typeface="Calibri"/>
              </a:rPr>
              <a:t>Premises</a:t>
            </a:r>
            <a:r>
              <a:rPr lang="en-US" sz="1600" dirty="0">
                <a:latin typeface="Calibri"/>
                <a:ea typeface="MS PGothic"/>
                <a:cs typeface="Calibri"/>
              </a:rPr>
              <a:t>: </a:t>
            </a:r>
          </a:p>
          <a:p>
            <a:pPr marL="742950" lvl="1" indent="-285750" algn="just" defTabSz="456854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/>
                <a:ea typeface="MS PGothic"/>
                <a:cs typeface="Calibri"/>
              </a:rPr>
              <a:t>Provide redundant detection and protection</a:t>
            </a:r>
          </a:p>
          <a:p>
            <a:pPr marL="742950" lvl="1" indent="-285750" algn="just" defTabSz="456854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1400" dirty="0">
                <a:latin typeface="Calibri"/>
                <a:ea typeface="MS PGothic"/>
                <a:cs typeface="Calibri"/>
              </a:rPr>
              <a:t>Design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to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keep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max</a:t>
            </a:r>
            <a:r>
              <a:rPr lang="pt-BR" sz="1400" dirty="0">
                <a:latin typeface="Calibri"/>
                <a:ea typeface="MS PGothic"/>
                <a:cs typeface="Calibri"/>
              </a:rPr>
              <a:t> hot-spot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temp</a:t>
            </a:r>
            <a:r>
              <a:rPr lang="pt-BR" sz="1400" dirty="0">
                <a:latin typeface="Calibri"/>
                <a:ea typeface="MS PGothic"/>
                <a:cs typeface="Calibri"/>
              </a:rPr>
              <a:t> &lt; 100 K</a:t>
            </a:r>
          </a:p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/>
                <a:ea typeface="MS PGothic"/>
                <a:cs typeface="Calibri"/>
              </a:rPr>
              <a:t>Detection</a:t>
            </a:r>
            <a:r>
              <a:rPr lang="en-US" sz="1600" dirty="0">
                <a:latin typeface="Calibri"/>
                <a:ea typeface="MS PGothic"/>
                <a:cs typeface="Calibri"/>
              </a:rPr>
              <a:t>: </a:t>
            </a:r>
            <a:r>
              <a:rPr lang="en-US" sz="1600" u="sng" dirty="0">
                <a:latin typeface="Calibri"/>
                <a:ea typeface="MS PGothic"/>
                <a:cs typeface="Calibri"/>
              </a:rPr>
              <a:t>voltage measurement – voltage taps</a:t>
            </a:r>
            <a:endParaRPr lang="en-US" sz="1400" i="1" u="sng" dirty="0">
              <a:latin typeface="Calibri"/>
              <a:ea typeface="MS PGothic"/>
              <a:cs typeface="Calibri"/>
            </a:endParaRPr>
          </a:p>
          <a:p>
            <a:pPr marL="742950" lvl="1" indent="-285750" algn="just" defTabSz="456854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/>
                <a:ea typeface="MS PGothic"/>
                <a:cs typeface="Calibri"/>
              </a:rPr>
              <a:t>Detection circuit: Analog vs Digital using FPGA:</a:t>
            </a:r>
          </a:p>
          <a:p>
            <a:pPr marL="1200150" lvl="2" indent="-285750" algn="just" defTabSz="456854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>
                <a:latin typeface="Calibri"/>
                <a:ea typeface="MS PGothic"/>
                <a:cs typeface="Calibri"/>
              </a:rPr>
              <a:t>FPGA can be scalable and optimizable for the SWLS</a:t>
            </a:r>
            <a:endParaRPr lang="en-US" sz="1400" dirty="0">
              <a:latin typeface="Calibri"/>
              <a:ea typeface="MS PGothic"/>
              <a:cs typeface="Calibri"/>
            </a:endParaRPr>
          </a:p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/>
                <a:ea typeface="MS PGothic"/>
                <a:cs typeface="Calibri"/>
              </a:rPr>
              <a:t>Protection: </a:t>
            </a:r>
            <a:r>
              <a:rPr lang="en-US" sz="1600" u="sng" dirty="0">
                <a:latin typeface="Calibri"/>
                <a:ea typeface="MS PGothic"/>
                <a:cs typeface="Calibri"/>
              </a:rPr>
              <a:t>Active method with external energy extraction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 dirty="0">
                <a:latin typeface="Calibri"/>
                <a:ea typeface="MS PGothic"/>
                <a:cs typeface="Calibri"/>
              </a:rPr>
              <a:t>The detection circuit sends a signal to the extraction circuit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 dirty="0">
                <a:latin typeface="Calibri"/>
                <a:ea typeface="MS PGothic"/>
                <a:cs typeface="Calibri"/>
              </a:rPr>
              <a:t>The power supply is turned off, and the contactors are activated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 dirty="0">
                <a:latin typeface="Calibri"/>
                <a:ea typeface="MS PGothic"/>
                <a:cs typeface="Calibri"/>
              </a:rPr>
              <a:t>Dump resistors in the extraction circuit dissipate the stored energy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A492861-627D-ECA6-07BD-B464552EB47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5033" y="3329943"/>
            <a:ext cx="2765642" cy="1745020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FC266FD-7C3E-3E21-F6ED-0800F39C4780}"/>
              </a:ext>
            </a:extLst>
          </p:cNvPr>
          <p:cNvSpPr txBox="1"/>
          <p:nvPr/>
        </p:nvSpPr>
        <p:spPr>
          <a:xfrm>
            <a:off x="9488751" y="3023152"/>
            <a:ext cx="2600324" cy="261606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100" b="1" err="1">
                <a:latin typeface="Calibri"/>
                <a:cs typeface="Calibri"/>
              </a:rPr>
              <a:t>Detected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quench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during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tests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of</a:t>
            </a:r>
            <a:r>
              <a:rPr lang="pt-BR" sz="1100" b="1">
                <a:latin typeface="Calibri"/>
                <a:cs typeface="Calibri"/>
              </a:rPr>
              <a:t> the </a:t>
            </a:r>
            <a:r>
              <a:rPr lang="pt-BR" sz="1100" b="1" err="1">
                <a:latin typeface="Calibri"/>
                <a:cs typeface="Calibri"/>
              </a:rPr>
              <a:t>coils</a:t>
            </a:r>
            <a:endParaRPr lang="pt-BR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1EBE1C2-6049-125C-CA50-02EE5831C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Quench protection</a:t>
            </a:r>
          </a:p>
        </p:txBody>
      </p:sp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9535A7F5-3849-8A19-528B-36B5EE5DDDF6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2B56A9-11F5-08E4-6AD4-3DBA7898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46</a:t>
            </a:fld>
            <a:endParaRPr lang="en-BR"/>
          </a:p>
        </p:txBody>
      </p:sp>
      <p:sp>
        <p:nvSpPr>
          <p:cNvPr id="13" name="Chave Esquerda 12">
            <a:extLst>
              <a:ext uri="{FF2B5EF4-FFF2-40B4-BE49-F238E27FC236}">
                <a16:creationId xmlns:a16="http://schemas.microsoft.com/office/drawing/2014/main" id="{9E5F5BD4-E4BA-5058-3F18-18FCE7EA3098}"/>
              </a:ext>
            </a:extLst>
          </p:cNvPr>
          <p:cNvSpPr/>
          <p:nvPr/>
        </p:nvSpPr>
        <p:spPr>
          <a:xfrm>
            <a:off x="4406389" y="925479"/>
            <a:ext cx="276002" cy="773245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5D1DBE1-61CD-B064-0FA4-6A090A067D8A}"/>
              </a:ext>
            </a:extLst>
          </p:cNvPr>
          <p:cNvSpPr txBox="1"/>
          <p:nvPr/>
        </p:nvSpPr>
        <p:spPr>
          <a:xfrm>
            <a:off x="4519547" y="939899"/>
            <a:ext cx="301622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/>
              <a:t>Redundant</a:t>
            </a:r>
            <a:r>
              <a:rPr lang="pt-BR" sz="1100" dirty="0"/>
              <a:t> </a:t>
            </a:r>
            <a:r>
              <a:rPr lang="pt-BR" sz="1100"/>
              <a:t>voltage</a:t>
            </a:r>
            <a:r>
              <a:rPr lang="pt-BR" sz="1100" dirty="0"/>
              <a:t> </a:t>
            </a:r>
            <a:r>
              <a:rPr lang="pt-BR" sz="1100"/>
              <a:t>taps</a:t>
            </a:r>
            <a:endParaRPr lang="pt-BR" sz="1100" dirty="0"/>
          </a:p>
          <a:p>
            <a:r>
              <a:rPr lang="pt-BR" sz="1100"/>
              <a:t>Detection</a:t>
            </a:r>
            <a:r>
              <a:rPr lang="pt-BR" sz="1100" dirty="0"/>
              <a:t> </a:t>
            </a:r>
            <a:r>
              <a:rPr lang="pt-BR" sz="1100"/>
              <a:t>by</a:t>
            </a:r>
            <a:r>
              <a:rPr lang="pt-BR" sz="1100" dirty="0"/>
              <a:t> </a:t>
            </a:r>
            <a:r>
              <a:rPr lang="pt-BR" sz="1100"/>
              <a:t>overvoltage</a:t>
            </a:r>
            <a:r>
              <a:rPr lang="pt-BR" sz="1100" dirty="0"/>
              <a:t> </a:t>
            </a:r>
            <a:r>
              <a:rPr lang="pt-BR" sz="1100"/>
              <a:t>and</a:t>
            </a:r>
            <a:r>
              <a:rPr lang="pt-BR" sz="1100" dirty="0"/>
              <a:t> </a:t>
            </a:r>
            <a:r>
              <a:rPr lang="pt-BR" sz="1100"/>
              <a:t>coil</a:t>
            </a:r>
            <a:r>
              <a:rPr lang="pt-BR" sz="1100" dirty="0"/>
              <a:t> </a:t>
            </a:r>
            <a:r>
              <a:rPr lang="pt-BR" sz="1100"/>
              <a:t>unbalance</a:t>
            </a:r>
            <a:endParaRPr lang="pt-BR" sz="1100" dirty="0"/>
          </a:p>
          <a:p>
            <a:r>
              <a:rPr lang="pt-BR" sz="1100"/>
              <a:t>Redundant</a:t>
            </a:r>
            <a:r>
              <a:rPr lang="pt-BR" sz="1100" dirty="0"/>
              <a:t> </a:t>
            </a:r>
            <a:r>
              <a:rPr lang="pt-BR" sz="1100"/>
              <a:t>extraction</a:t>
            </a:r>
            <a:r>
              <a:rPr lang="pt-BR" sz="1100" dirty="0"/>
              <a:t> switches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3DFC9040-1CC2-D80E-4824-C8EF5AAC35B9}"/>
              </a:ext>
            </a:extLst>
          </p:cNvPr>
          <p:cNvSpPr/>
          <p:nvPr/>
        </p:nvSpPr>
        <p:spPr>
          <a:xfrm>
            <a:off x="4636672" y="155729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D0E41CC7-E341-BCEF-B01E-6C0C254A791C}"/>
              </a:ext>
            </a:extLst>
          </p:cNvPr>
          <p:cNvSpPr/>
          <p:nvPr/>
        </p:nvSpPr>
        <p:spPr>
          <a:xfrm>
            <a:off x="4737082" y="15572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2004A1AF-56FA-4873-316D-0A129321CC29}"/>
              </a:ext>
            </a:extLst>
          </p:cNvPr>
          <p:cNvSpPr/>
          <p:nvPr/>
        </p:nvSpPr>
        <p:spPr>
          <a:xfrm>
            <a:off x="4837492" y="15572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55C26AB0-3AD1-5F48-5C5E-6EB313ADBB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25" y="3884433"/>
            <a:ext cx="6475151" cy="22603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93835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063E7-8F5B-DFD2-3470-7586AFD4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47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436371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E4DC5CDB-0F3A-B90C-FADB-629E124B21D9}"/>
              </a:ext>
            </a:extLst>
          </p:cNvPr>
          <p:cNvSpPr txBox="1"/>
          <p:nvPr/>
        </p:nvSpPr>
        <p:spPr>
          <a:xfrm>
            <a:off x="112293" y="1384193"/>
            <a:ext cx="543653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0" dirty="0">
                <a:solidFill>
                  <a:srgbClr val="111111"/>
                </a:solidFill>
                <a:effectLst/>
                <a:latin typeface="-apple-system"/>
              </a:rPr>
              <a:t>Challenges</a:t>
            </a:r>
            <a:r>
              <a:rPr lang="en-US" sz="1600" i="0" dirty="0">
                <a:solidFill>
                  <a:srgbClr val="111111"/>
                </a:solidFill>
                <a:effectLst/>
                <a:latin typeface="-apple-system"/>
              </a:rPr>
              <a:t>: 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Small gap; cold vacuum chamber; high field calibration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0" dirty="0">
                <a:solidFill>
                  <a:srgbClr val="111111"/>
                </a:solidFill>
                <a:effectLst/>
                <a:latin typeface="-apple-system"/>
              </a:rPr>
              <a:t>Two proposed solutions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: Characterization in air (“</a:t>
            </a:r>
            <a:r>
              <a:rPr lang="en-US" sz="1600" b="1" i="0" dirty="0">
                <a:solidFill>
                  <a:srgbClr val="111111"/>
                </a:solidFill>
                <a:effectLst/>
                <a:latin typeface="-apple-system"/>
              </a:rPr>
              <a:t>Plan A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”); Characterization </a:t>
            </a:r>
            <a:r>
              <a:rPr lang="en-US" sz="1600" dirty="0">
                <a:solidFill>
                  <a:srgbClr val="111111"/>
                </a:solidFill>
                <a:latin typeface="-apple-system"/>
              </a:rPr>
              <a:t>in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 vacuum (“</a:t>
            </a:r>
            <a:r>
              <a:rPr lang="en-US" sz="1600" b="1" dirty="0">
                <a:solidFill>
                  <a:srgbClr val="111111"/>
                </a:solidFill>
                <a:effectLst/>
                <a:latin typeface="-apple-system"/>
              </a:rPr>
              <a:t>Plan B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”)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0" dirty="0">
                <a:solidFill>
                  <a:srgbClr val="111111"/>
                </a:solidFill>
                <a:effectLst/>
                <a:latin typeface="-apple-system"/>
              </a:rPr>
              <a:t>Measurements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: </a:t>
            </a:r>
            <a:r>
              <a:rPr lang="en-US" sz="1600" dirty="0">
                <a:solidFill>
                  <a:srgbClr val="111111"/>
                </a:solidFill>
                <a:latin typeface="-apple-system"/>
              </a:rPr>
              <a:t>M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apping of the magnetic field profile; measurement of field integrals</a:t>
            </a:r>
            <a:endParaRPr lang="en-US" sz="1619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333DAD9E-E787-9BFF-6140-C3C57057EF37}"/>
              </a:ext>
            </a:extLst>
          </p:cNvPr>
          <p:cNvGrpSpPr/>
          <p:nvPr/>
        </p:nvGrpSpPr>
        <p:grpSpPr>
          <a:xfrm>
            <a:off x="406842" y="3488148"/>
            <a:ext cx="2064587" cy="2824782"/>
            <a:chOff x="5047229" y="3903427"/>
            <a:chExt cx="2064587" cy="2824782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FEA3F76C-4225-8C4B-1657-5AFCA7F1D7B9}"/>
                </a:ext>
              </a:extLst>
            </p:cNvPr>
            <p:cNvSpPr/>
            <p:nvPr/>
          </p:nvSpPr>
          <p:spPr>
            <a:xfrm>
              <a:off x="5596379" y="3903427"/>
              <a:ext cx="999241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Plan A</a:t>
              </a:r>
            </a:p>
          </p:txBody>
        </p:sp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72DEE561-7066-E360-7F48-1E96FDD98F08}"/>
                </a:ext>
              </a:extLst>
            </p:cNvPr>
            <p:cNvSpPr/>
            <p:nvPr/>
          </p:nvSpPr>
          <p:spPr>
            <a:xfrm>
              <a:off x="5080184" y="4419959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err="1"/>
                <a:t>Antichamber</a:t>
              </a:r>
              <a:r>
                <a:rPr lang="en-US" sz="1400"/>
                <a:t> for RT* measurements</a:t>
              </a:r>
            </a:p>
          </p:txBody>
        </p:sp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305DF667-911A-6252-33B2-52DD03F18D43}"/>
                </a:ext>
              </a:extLst>
            </p:cNvPr>
            <p:cNvSpPr/>
            <p:nvPr/>
          </p:nvSpPr>
          <p:spPr>
            <a:xfrm>
              <a:off x="5080184" y="4936491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Hall sensor setup adaptations</a:t>
              </a:r>
            </a:p>
          </p:txBody>
        </p:sp>
        <p:sp>
          <p:nvSpPr>
            <p:cNvPr id="16" name="Retângulo: Cantos Arredondados 15">
              <a:extLst>
                <a:ext uri="{FF2B5EF4-FFF2-40B4-BE49-F238E27FC236}">
                  <a16:creationId xmlns:a16="http://schemas.microsoft.com/office/drawing/2014/main" id="{875C0DEA-4131-6448-19A9-960D25F70E17}"/>
                </a:ext>
              </a:extLst>
            </p:cNvPr>
            <p:cNvSpPr/>
            <p:nvPr/>
          </p:nvSpPr>
          <p:spPr>
            <a:xfrm>
              <a:off x="5080184" y="5473086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Mechanical rod or Hall sensor carriage</a:t>
              </a:r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ACCDBA36-A7E7-A7EB-BE66-11E4627500CB}"/>
                </a:ext>
              </a:extLst>
            </p:cNvPr>
            <p:cNvSpPr/>
            <p:nvPr/>
          </p:nvSpPr>
          <p:spPr>
            <a:xfrm>
              <a:off x="5080184" y="6012701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Stretched wire for field integrals measurements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296596F3-8DEF-103E-FD61-53D92D679E08}"/>
                </a:ext>
              </a:extLst>
            </p:cNvPr>
            <p:cNvSpPr txBox="1"/>
            <p:nvPr/>
          </p:nvSpPr>
          <p:spPr>
            <a:xfrm>
              <a:off x="5047229" y="6481988"/>
              <a:ext cx="18729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/>
                <a:t>* Room Temperature</a:t>
              </a:r>
            </a:p>
          </p:txBody>
        </p:sp>
      </p:grp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381FEA13-8518-7593-E020-8B91A5DE4729}"/>
              </a:ext>
            </a:extLst>
          </p:cNvPr>
          <p:cNvGrpSpPr/>
          <p:nvPr/>
        </p:nvGrpSpPr>
        <p:grpSpPr>
          <a:xfrm>
            <a:off x="5372099" y="3737060"/>
            <a:ext cx="3917067" cy="2950988"/>
            <a:chOff x="432776" y="2370189"/>
            <a:chExt cx="4569622" cy="4487811"/>
          </a:xfrm>
        </p:grpSpPr>
        <p:pic>
          <p:nvPicPr>
            <p:cNvPr id="7" name="Picture 1062078860">
              <a:extLst>
                <a:ext uri="{FF2B5EF4-FFF2-40B4-BE49-F238E27FC236}">
                  <a16:creationId xmlns:a16="http://schemas.microsoft.com/office/drawing/2014/main" id="{09722077-9323-E708-5E76-9C094D66E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776" y="2662464"/>
              <a:ext cx="4569622" cy="41955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6B94B3D0-5D80-7C55-85E0-EC691D886248}"/>
                </a:ext>
              </a:extLst>
            </p:cNvPr>
            <p:cNvSpPr txBox="1"/>
            <p:nvPr/>
          </p:nvSpPr>
          <p:spPr>
            <a:xfrm>
              <a:off x="534351" y="2370189"/>
              <a:ext cx="1872950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/>
                <a:t>PCB coils and Hall sensors developments for </a:t>
              </a:r>
              <a:r>
                <a:rPr lang="en-US" sz="1050" b="1">
                  <a:solidFill>
                    <a:srgbClr val="0070C0"/>
                  </a:solidFill>
                </a:rPr>
                <a:t>Plan B</a:t>
              </a:r>
            </a:p>
          </p:txBody>
        </p:sp>
      </p:grpSp>
      <p:pic>
        <p:nvPicPr>
          <p:cNvPr id="33" name="Imagem 30" descr="Uma imagem contendo no interior, teto, cozinha, mesa&#10;&#10;Descrição gerada automaticamente">
            <a:extLst>
              <a:ext uri="{FF2B5EF4-FFF2-40B4-BE49-F238E27FC236}">
                <a16:creationId xmlns:a16="http://schemas.microsoft.com/office/drawing/2014/main" id="{A1CC6931-2BF5-E763-9E12-E8FD3D98EE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499" r="585" b="-443"/>
          <a:stretch/>
        </p:blipFill>
        <p:spPr>
          <a:xfrm>
            <a:off x="9639163" y="4006623"/>
            <a:ext cx="2265974" cy="2335758"/>
          </a:xfrm>
          <a:prstGeom prst="rect">
            <a:avLst/>
          </a:prstGeom>
        </p:spPr>
      </p:pic>
      <p:grpSp>
        <p:nvGrpSpPr>
          <p:cNvPr id="38" name="Agrupar 37">
            <a:extLst>
              <a:ext uri="{FF2B5EF4-FFF2-40B4-BE49-F238E27FC236}">
                <a16:creationId xmlns:a16="http://schemas.microsoft.com/office/drawing/2014/main" id="{D86215FA-7B6C-BED0-6A3E-67EA9D75BAC9}"/>
              </a:ext>
            </a:extLst>
          </p:cNvPr>
          <p:cNvGrpSpPr/>
          <p:nvPr/>
        </p:nvGrpSpPr>
        <p:grpSpPr>
          <a:xfrm>
            <a:off x="2644109" y="3488148"/>
            <a:ext cx="2031633" cy="2824782"/>
            <a:chOff x="7351178" y="3903427"/>
            <a:chExt cx="2031633" cy="2824782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6864053-4C05-661A-428A-2281DACC5B56}"/>
                </a:ext>
              </a:extLst>
            </p:cNvPr>
            <p:cNvSpPr/>
            <p:nvPr/>
          </p:nvSpPr>
          <p:spPr>
            <a:xfrm>
              <a:off x="7867373" y="3903427"/>
              <a:ext cx="999241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Plan B</a:t>
              </a:r>
            </a:p>
          </p:txBody>
        </p:sp>
        <p:sp>
          <p:nvSpPr>
            <p:cNvPr id="19" name="Retângulo: Cantos Arredondados 18">
              <a:extLst>
                <a:ext uri="{FF2B5EF4-FFF2-40B4-BE49-F238E27FC236}">
                  <a16:creationId xmlns:a16="http://schemas.microsoft.com/office/drawing/2014/main" id="{900E13FC-35D7-4C99-EC4E-D475645F6052}"/>
                </a:ext>
              </a:extLst>
            </p:cNvPr>
            <p:cNvSpPr/>
            <p:nvPr/>
          </p:nvSpPr>
          <p:spPr>
            <a:xfrm>
              <a:off x="7351178" y="4419959"/>
              <a:ext cx="2031633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Measurements inside SWLS vacuum chamber</a:t>
              </a:r>
            </a:p>
          </p:txBody>
        </p:sp>
        <p:sp>
          <p:nvSpPr>
            <p:cNvPr id="20" name="Retângulo: Cantos Arredondados 19">
              <a:extLst>
                <a:ext uri="{FF2B5EF4-FFF2-40B4-BE49-F238E27FC236}">
                  <a16:creationId xmlns:a16="http://schemas.microsoft.com/office/drawing/2014/main" id="{88942C26-271A-7418-3FC1-2AA970497FC8}"/>
                </a:ext>
              </a:extLst>
            </p:cNvPr>
            <p:cNvSpPr/>
            <p:nvPr/>
          </p:nvSpPr>
          <p:spPr>
            <a:xfrm>
              <a:off x="7351179" y="4936491"/>
              <a:ext cx="2031632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New Hall sensor setup and calibration at CT**</a:t>
              </a:r>
            </a:p>
          </p:txBody>
        </p:sp>
        <p:sp>
          <p:nvSpPr>
            <p:cNvPr id="21" name="Retângulo: Cantos Arredondados 20">
              <a:extLst>
                <a:ext uri="{FF2B5EF4-FFF2-40B4-BE49-F238E27FC236}">
                  <a16:creationId xmlns:a16="http://schemas.microsoft.com/office/drawing/2014/main" id="{EC49B5F2-91B5-BA6B-839E-DAC0E77CDA97}"/>
                </a:ext>
              </a:extLst>
            </p:cNvPr>
            <p:cNvSpPr/>
            <p:nvPr/>
          </p:nvSpPr>
          <p:spPr>
            <a:xfrm>
              <a:off x="7351179" y="5473086"/>
              <a:ext cx="2031632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New vacuum actuation system</a:t>
              </a:r>
            </a:p>
          </p:txBody>
        </p:sp>
        <p:sp>
          <p:nvSpPr>
            <p:cNvPr id="22" name="Retângulo: Cantos Arredondados 21">
              <a:extLst>
                <a:ext uri="{FF2B5EF4-FFF2-40B4-BE49-F238E27FC236}">
                  <a16:creationId xmlns:a16="http://schemas.microsoft.com/office/drawing/2014/main" id="{775CEC62-574C-608F-1EA4-6D74B7AFEF0A}"/>
                </a:ext>
              </a:extLst>
            </p:cNvPr>
            <p:cNvSpPr/>
            <p:nvPr/>
          </p:nvSpPr>
          <p:spPr>
            <a:xfrm>
              <a:off x="7351178" y="6012701"/>
              <a:ext cx="2031631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PCB coils for field integrals measurements</a:t>
              </a:r>
            </a:p>
          </p:txBody>
        </p:sp>
        <p:sp>
          <p:nvSpPr>
            <p:cNvPr id="37" name="CaixaDeTexto 36">
              <a:extLst>
                <a:ext uri="{FF2B5EF4-FFF2-40B4-BE49-F238E27FC236}">
                  <a16:creationId xmlns:a16="http://schemas.microsoft.com/office/drawing/2014/main" id="{F9A24A9E-408C-124B-4E10-8D554E62CB61}"/>
                </a:ext>
              </a:extLst>
            </p:cNvPr>
            <p:cNvSpPr txBox="1"/>
            <p:nvPr/>
          </p:nvSpPr>
          <p:spPr>
            <a:xfrm>
              <a:off x="7351178" y="6481988"/>
              <a:ext cx="18729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/>
                <a:t>** Cryogenic Temperature</a:t>
              </a:r>
            </a:p>
          </p:txBody>
        </p:sp>
      </p:grp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667E305E-0040-F99E-2436-E20657BA85E9}"/>
              </a:ext>
            </a:extLst>
          </p:cNvPr>
          <p:cNvGrpSpPr/>
          <p:nvPr/>
        </p:nvGrpSpPr>
        <p:grpSpPr>
          <a:xfrm>
            <a:off x="5709543" y="1047299"/>
            <a:ext cx="6195594" cy="2699427"/>
            <a:chOff x="5788114" y="1003707"/>
            <a:chExt cx="6195594" cy="2699427"/>
          </a:xfrm>
        </p:grpSpPr>
        <p:grpSp>
          <p:nvGrpSpPr>
            <p:cNvPr id="26" name="Agrupar 25">
              <a:extLst>
                <a:ext uri="{FF2B5EF4-FFF2-40B4-BE49-F238E27FC236}">
                  <a16:creationId xmlns:a16="http://schemas.microsoft.com/office/drawing/2014/main" id="{3A9FA311-DDFF-BB83-61EF-9E811661438F}"/>
                </a:ext>
              </a:extLst>
            </p:cNvPr>
            <p:cNvGrpSpPr/>
            <p:nvPr/>
          </p:nvGrpSpPr>
          <p:grpSpPr>
            <a:xfrm>
              <a:off x="5854805" y="1004124"/>
              <a:ext cx="6128903" cy="2620864"/>
              <a:chOff x="6096000" y="1270837"/>
              <a:chExt cx="5809139" cy="2584693"/>
            </a:xfrm>
          </p:grpSpPr>
          <p:pic>
            <p:nvPicPr>
              <p:cNvPr id="32" name="Imagem 31">
                <a:extLst>
                  <a:ext uri="{FF2B5EF4-FFF2-40B4-BE49-F238E27FC236}">
                    <a16:creationId xmlns:a16="http://schemas.microsoft.com/office/drawing/2014/main" id="{23A43FA5-78BD-08C5-42F2-A80334D95B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857" t="9060" b="2200"/>
              <a:stretch/>
            </p:blipFill>
            <p:spPr>
              <a:xfrm>
                <a:off x="6096000" y="1270837"/>
                <a:ext cx="5809139" cy="2584693"/>
              </a:xfrm>
              <a:prstGeom prst="snip2DiagRect">
                <a:avLst>
                  <a:gd name="adj1" fmla="val 50000"/>
                  <a:gd name="adj2" fmla="val 0"/>
                </a:avLst>
              </a:prstGeom>
            </p:spPr>
          </p:pic>
          <p:pic>
            <p:nvPicPr>
              <p:cNvPr id="34" name="Imagem 33" descr="Tela de computador com texto preto sobre fundo branco&#10;&#10;Descrição gerada automaticamente com confiança média">
                <a:extLst>
                  <a:ext uri="{FF2B5EF4-FFF2-40B4-BE49-F238E27FC236}">
                    <a16:creationId xmlns:a16="http://schemas.microsoft.com/office/drawing/2014/main" id="{9FE4A29D-6DD1-B9F9-A65F-5FA690CA28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192" t="6513" b="17358"/>
              <a:stretch/>
            </p:blipFill>
            <p:spPr>
              <a:xfrm>
                <a:off x="7751427" y="3384771"/>
                <a:ext cx="4153710" cy="469287"/>
              </a:xfrm>
              <a:prstGeom prst="rect">
                <a:avLst/>
              </a:prstGeom>
            </p:spPr>
          </p:pic>
          <p:pic>
            <p:nvPicPr>
              <p:cNvPr id="36" name="Imagem 35">
                <a:extLst>
                  <a:ext uri="{FF2B5EF4-FFF2-40B4-BE49-F238E27FC236}">
                    <a16:creationId xmlns:a16="http://schemas.microsoft.com/office/drawing/2014/main" id="{8C4AA5FD-3AA9-5144-6F01-2523B1BA53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672" t="26863" r="6679" b="32276"/>
              <a:stretch/>
            </p:blipFill>
            <p:spPr>
              <a:xfrm>
                <a:off x="7484964" y="1330061"/>
                <a:ext cx="1065384" cy="299062"/>
              </a:xfrm>
              <a:prstGeom prst="rect">
                <a:avLst/>
              </a:prstGeom>
            </p:spPr>
          </p:pic>
          <p:cxnSp>
            <p:nvCxnSpPr>
              <p:cNvPr id="40" name="Conector de Seta Reta 39">
                <a:extLst>
                  <a:ext uri="{FF2B5EF4-FFF2-40B4-BE49-F238E27FC236}">
                    <a16:creationId xmlns:a16="http://schemas.microsoft.com/office/drawing/2014/main" id="{A3F9CE9B-B983-6187-B141-46C6807BCD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17813" y="1669772"/>
                <a:ext cx="1936228" cy="28078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1" name="Imagem 40" descr="Uma imagem contendo mesa, pequeno, computador, computer&#10;&#10;Descrição gerada automaticamente">
                <a:extLst>
                  <a:ext uri="{FF2B5EF4-FFF2-40B4-BE49-F238E27FC236}">
                    <a16:creationId xmlns:a16="http://schemas.microsoft.com/office/drawing/2014/main" id="{8CADAB53-F65F-C1EE-C958-F61B1D4CF6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38629" y="2658002"/>
                <a:ext cx="3092783" cy="659216"/>
              </a:xfrm>
              <a:prstGeom prst="rect">
                <a:avLst/>
              </a:prstGeom>
            </p:spPr>
          </p:pic>
        </p:grp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32B02C6B-C2C5-5B7E-A837-2642C0B84C6A}"/>
                </a:ext>
              </a:extLst>
            </p:cNvPr>
            <p:cNvSpPr txBox="1"/>
            <p:nvPr/>
          </p:nvSpPr>
          <p:spPr>
            <a:xfrm>
              <a:off x="5788114" y="1003707"/>
              <a:ext cx="1463505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/>
                <a:t>Developments of mechanical rod and </a:t>
              </a:r>
              <a:r>
                <a:rPr lang="en-US" sz="1050" err="1"/>
                <a:t>antichamber</a:t>
              </a:r>
              <a:r>
                <a:rPr lang="en-US" sz="1050"/>
                <a:t> for </a:t>
              </a:r>
              <a:r>
                <a:rPr lang="en-US" sz="1050" b="1">
                  <a:solidFill>
                    <a:srgbClr val="7030A0"/>
                  </a:solidFill>
                </a:rPr>
                <a:t>Plan A</a:t>
              </a:r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72638F83-9D52-30FE-7466-435A4BB6B715}"/>
                </a:ext>
              </a:extLst>
            </p:cNvPr>
            <p:cNvSpPr txBox="1"/>
            <p:nvPr/>
          </p:nvSpPr>
          <p:spPr>
            <a:xfrm>
              <a:off x="9367739" y="2158232"/>
              <a:ext cx="252977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000">
                  <a:latin typeface="Calibri"/>
                  <a:cs typeface="Calibri"/>
                </a:rPr>
                <a:t>Total length of vacuum chamber: 1782 mm</a:t>
              </a:r>
            </a:p>
          </p:txBody>
        </p:sp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EC8D58FD-8925-45A7-562D-B75D966D9702}"/>
                </a:ext>
              </a:extLst>
            </p:cNvPr>
            <p:cNvSpPr txBox="1"/>
            <p:nvPr/>
          </p:nvSpPr>
          <p:spPr>
            <a:xfrm>
              <a:off x="8414850" y="1024215"/>
              <a:ext cx="127810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>
                  <a:latin typeface="Calibri"/>
                  <a:cs typeface="Calibri"/>
                </a:rPr>
                <a:t>Thermal and vacuum studies in progress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CaixaDeTexto 3">
                  <a:extLst>
                    <a:ext uri="{FF2B5EF4-FFF2-40B4-BE49-F238E27FC236}">
                      <a16:creationId xmlns:a16="http://schemas.microsoft.com/office/drawing/2014/main" id="{900C39C3-69F6-A665-BED1-DDA77BE3A597}"/>
                    </a:ext>
                  </a:extLst>
                </p:cNvPr>
                <p:cNvSpPr txBox="1"/>
                <p:nvPr/>
              </p:nvSpPr>
              <p:spPr>
                <a:xfrm>
                  <a:off x="7601353" y="2910612"/>
                  <a:ext cx="1129204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pt-BR" sz="800" b="0" i="1" smtClean="0">
                          <a:latin typeface="Cambria Math" panose="02040503050406030204" pitchFamily="18" charset="0"/>
                          <a:cs typeface="Calibri"/>
                        </a:rPr>
                        <m:t>𝑓</m:t>
                      </m:r>
                    </m:oMath>
                  </a14:m>
                  <a:r>
                    <a:rPr lang="en-US" sz="800">
                      <a:latin typeface="Calibri"/>
                      <a:cs typeface="Calibri"/>
                    </a:rPr>
                    <a:t> </a:t>
                  </a:r>
                  <a:r>
                    <a:rPr lang="en-US" sz="8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~</a:t>
                  </a:r>
                  <a:r>
                    <a:rPr lang="en-US" sz="800">
                      <a:latin typeface="Calibri"/>
                      <a:cs typeface="Calibri"/>
                    </a:rPr>
                    <a:t> 4, 20, 60 Hz preliminary study </a:t>
                  </a:r>
                </a:p>
              </p:txBody>
            </p:sp>
          </mc:Choice>
          <mc:Fallback xmlns="">
            <p:sp>
              <p:nvSpPr>
                <p:cNvPr id="4" name="CaixaDeTexto 3">
                  <a:extLst>
                    <a:ext uri="{FF2B5EF4-FFF2-40B4-BE49-F238E27FC236}">
                      <a16:creationId xmlns:a16="http://schemas.microsoft.com/office/drawing/2014/main" id="{900C39C3-69F6-A665-BED1-DDA77BE3A5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1353" y="2910612"/>
                  <a:ext cx="1129204" cy="338554"/>
                </a:xfrm>
                <a:prstGeom prst="rect">
                  <a:avLst/>
                </a:prstGeom>
                <a:blipFill>
                  <a:blip r:embed="rId8"/>
                  <a:stretch>
                    <a:fillRect b="-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EF38DF13-257E-046E-0B0E-ED3F350CE50E}"/>
                </a:ext>
              </a:extLst>
            </p:cNvPr>
            <p:cNvSpPr txBox="1"/>
            <p:nvPr/>
          </p:nvSpPr>
          <p:spPr>
            <a:xfrm>
              <a:off x="7718084" y="3456913"/>
              <a:ext cx="209160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>
                  <a:latin typeface="Calibri"/>
                  <a:cs typeface="Calibri"/>
                </a:rPr>
                <a:t>with Hall Sensor and Scan/Insert Coil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9BD6D3DF-EC0B-91D5-456F-8B3469A95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Magnetic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characterization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plans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0BAC9BFB-1492-78EA-CE96-321BB3851ABB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FB8BE53-7312-B891-E76D-1F4085AA4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48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0816419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277E0-458E-32DC-C181-41F98827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49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05827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5EED3CE-B540-A3E6-8D58-1B9017E49943}"/>
              </a:ext>
            </a:extLst>
          </p:cNvPr>
          <p:cNvSpPr txBox="1"/>
          <p:nvPr/>
        </p:nvSpPr>
        <p:spPr>
          <a:xfrm>
            <a:off x="34783" y="124777"/>
            <a:ext cx="3993401" cy="82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3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pt-BR" sz="3200" b="1">
                <a:solidFill>
                  <a:prstClr val="black"/>
                </a:solidFill>
                <a:latin typeface="Verdana" charset="0"/>
                <a:ea typeface="Verdana" charset="0"/>
              </a:rPr>
              <a:t>Sirius </a:t>
            </a:r>
            <a:r>
              <a:rPr lang="pt-BR" sz="3200" b="1" err="1">
                <a:solidFill>
                  <a:prstClr val="black"/>
                </a:solidFill>
                <a:latin typeface="Verdana" charset="0"/>
                <a:ea typeface="Verdana" charset="0"/>
              </a:rPr>
              <a:t>Highlights</a:t>
            </a:r>
            <a:endParaRPr lang="pt-BR" sz="3200" b="1">
              <a:solidFill>
                <a:prstClr val="black"/>
              </a:solidFill>
              <a:latin typeface="Verdana" charset="0"/>
              <a:ea typeface="Verdana" charset="0"/>
            </a:endParaRPr>
          </a:p>
          <a:p>
            <a:pPr defTabSz="822320" fontAlgn="base">
              <a:spcBef>
                <a:spcPts val="600"/>
              </a:spcBef>
              <a:spcAft>
                <a:spcPct val="0"/>
              </a:spcAft>
            </a:pPr>
            <a:r>
              <a:rPr lang="pt-BR" sz="1400">
                <a:solidFill>
                  <a:prstClr val="black"/>
                </a:solidFill>
                <a:latin typeface="Verdana" charset="0"/>
                <a:ea typeface="Verdana" charset="0"/>
              </a:rPr>
              <a:t>(</a:t>
            </a:r>
            <a:r>
              <a:rPr lang="pt-BR" sz="1400"/>
              <a:t>Some </a:t>
            </a:r>
            <a:r>
              <a:rPr lang="pt-BR" sz="1400" err="1"/>
              <a:t>numbers</a:t>
            </a:r>
            <a:r>
              <a:rPr lang="pt-BR" sz="1400"/>
              <a:t> </a:t>
            </a:r>
            <a:r>
              <a:rPr lang="pt-BR" sz="1400" err="1"/>
              <a:t>only</a:t>
            </a:r>
            <a:r>
              <a:rPr lang="pt-BR" sz="1400"/>
              <a:t> </a:t>
            </a:r>
            <a:r>
              <a:rPr lang="pt-BR" sz="1400" err="1"/>
              <a:t>considering</a:t>
            </a:r>
            <a:r>
              <a:rPr lang="pt-BR" sz="1400"/>
              <a:t> the </a:t>
            </a:r>
            <a:r>
              <a:rPr lang="pt-BR" sz="1400" err="1"/>
              <a:t>storage</a:t>
            </a:r>
            <a:r>
              <a:rPr lang="pt-BR" sz="1400"/>
              <a:t> </a:t>
            </a:r>
            <a:r>
              <a:rPr lang="pt-BR" sz="1400" err="1"/>
              <a:t>ring</a:t>
            </a:r>
            <a:r>
              <a:rPr lang="pt-BR" sz="1400">
                <a:solidFill>
                  <a:prstClr val="black"/>
                </a:solidFill>
                <a:latin typeface="Verdana" charset="0"/>
                <a:ea typeface="Verdana" charset="0"/>
              </a:rPr>
              <a:t>)</a:t>
            </a:r>
            <a:endParaRPr lang="en-US" sz="14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1C62A95-5625-595A-F6A7-D231EFCE62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3"/>
          <a:stretch/>
        </p:blipFill>
        <p:spPr>
          <a:xfrm>
            <a:off x="3577784" y="1643358"/>
            <a:ext cx="5550783" cy="4166602"/>
          </a:xfrm>
          <a:prstGeom prst="ellipse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12C884CE-45CF-2C8D-ADDD-532A40D1D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24" y="3820083"/>
            <a:ext cx="2667580" cy="390802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82223" tIns="41111" rIns="82223" bIns="41111">
            <a:spAutoFit/>
          </a:bodyPr>
          <a:lstStyle/>
          <a:p>
            <a:pPr marL="7937">
              <a:defRPr/>
            </a:pPr>
            <a:r>
              <a:rPr lang="en-US" sz="1000" b="1">
                <a:solidFill>
                  <a:schemeClr val="dk1"/>
                </a:solidFill>
              </a:rPr>
              <a:t>520 m of fully NEG-coated vacuum chambers </a:t>
            </a:r>
            <a:r>
              <a:rPr lang="en-US" sz="1000">
                <a:solidFill>
                  <a:schemeClr val="dk1"/>
                </a:solidFill>
              </a:rPr>
              <a:t>(developed in-house)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37E8603-5D04-695A-5CBE-442FCFCA5EB0}"/>
              </a:ext>
            </a:extLst>
          </p:cNvPr>
          <p:cNvSpPr txBox="1"/>
          <p:nvPr/>
        </p:nvSpPr>
        <p:spPr>
          <a:xfrm>
            <a:off x="4908583" y="1738982"/>
            <a:ext cx="2947923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~85% index </a:t>
            </a:r>
            <a:r>
              <a:rPr lang="pt-BR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</a:t>
            </a:r>
            <a:r>
              <a:rPr lang="pt-BR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pt-BR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nationalization</a:t>
            </a:r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aixaDeTexto 12">
            <a:extLst>
              <a:ext uri="{FF2B5EF4-FFF2-40B4-BE49-F238E27FC236}">
                <a16:creationId xmlns:a16="http://schemas.microsoft.com/office/drawing/2014/main" id="{2FB4698D-E8CE-5BA8-23E3-FB08DD24D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703" y="6355326"/>
            <a:ext cx="2640272" cy="390802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82223" tIns="41111" rIns="82223" bIns="41111">
            <a:spAutoFit/>
          </a:bodyPr>
          <a:lstStyle/>
          <a:p>
            <a:pPr indent="7938">
              <a:defRPr/>
            </a:pPr>
            <a:r>
              <a:rPr lang="en-US" sz="1000" b="1">
                <a:solidFill>
                  <a:schemeClr val="dk1"/>
                </a:solidFill>
              </a:rPr>
              <a:t>180 RF BPMs and electronics; beam scrappers etc. </a:t>
            </a:r>
            <a:r>
              <a:rPr lang="en-US" sz="1000">
                <a:solidFill>
                  <a:schemeClr val="dk1"/>
                </a:solidFill>
              </a:rPr>
              <a:t>(developed in-house or w/ partnerships)</a:t>
            </a:r>
            <a:endParaRPr lang="en-US" sz="1100">
              <a:solidFill>
                <a:srgbClr val="000000"/>
              </a:solidFill>
            </a:endParaRPr>
          </a:p>
        </p:txBody>
      </p:sp>
      <p:pic>
        <p:nvPicPr>
          <p:cNvPr id="10" name="Imagem 66" descr="Uma imagem contendo no interior, edifício, mesa, equipamento&#10;&#10;Descrição gerada automaticamente">
            <a:extLst>
              <a:ext uri="{FF2B5EF4-FFF2-40B4-BE49-F238E27FC236}">
                <a16:creationId xmlns:a16="http://schemas.microsoft.com/office/drawing/2014/main" id="{2A7667C5-D822-6486-54C4-E0DC07472B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7787" y="4941291"/>
            <a:ext cx="2347476" cy="1916709"/>
          </a:xfrm>
          <a:prstGeom prst="roundRect">
            <a:avLst/>
          </a:prstGeom>
        </p:spPr>
      </p:pic>
      <p:sp>
        <p:nvSpPr>
          <p:cNvPr id="11" name="CaixaDeTexto 67">
            <a:extLst>
              <a:ext uri="{FF2B5EF4-FFF2-40B4-BE49-F238E27FC236}">
                <a16:creationId xmlns:a16="http://schemas.microsoft.com/office/drawing/2014/main" id="{BDD528C6-BA21-1957-31A5-37F3CDB54111}"/>
              </a:ext>
            </a:extLst>
          </p:cNvPr>
          <p:cNvSpPr txBox="1"/>
          <p:nvPr/>
        </p:nvSpPr>
        <p:spPr>
          <a:xfrm>
            <a:off x="9783443" y="5072045"/>
            <a:ext cx="1173719" cy="246221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sz="1000" b="1">
                <a:solidFill>
                  <a:schemeClr val="bg1"/>
                </a:solidFill>
              </a:rPr>
              <a:t>RF amplifier tower</a:t>
            </a:r>
            <a:endParaRPr lang="en-GB" sz="1000" b="1">
              <a:solidFill>
                <a:schemeClr val="bg1"/>
              </a:solidFill>
            </a:endParaRPr>
          </a:p>
        </p:txBody>
      </p:sp>
      <p:sp>
        <p:nvSpPr>
          <p:cNvPr id="15" name="CaixaDeTexto 12">
            <a:extLst>
              <a:ext uri="{FF2B5EF4-FFF2-40B4-BE49-F238E27FC236}">
                <a16:creationId xmlns:a16="http://schemas.microsoft.com/office/drawing/2014/main" id="{391ED92B-88D7-90FC-CEC0-232603366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0967" y="6355326"/>
            <a:ext cx="2063088" cy="390802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82223" tIns="41111" rIns="82223" bIns="41111">
            <a:spAutoFit/>
          </a:bodyPr>
          <a:lstStyle/>
          <a:p>
            <a:pPr indent="7938">
              <a:defRPr/>
            </a:pPr>
            <a:r>
              <a:rPr lang="en-US" sz="1000" b="1">
                <a:solidFill>
                  <a:schemeClr val="dk1"/>
                </a:solidFill>
              </a:rPr>
              <a:t>4 towers of RF solid-state amplifier, 65 kW each </a:t>
            </a:r>
            <a:r>
              <a:rPr lang="en-US" sz="1000">
                <a:solidFill>
                  <a:schemeClr val="dk1"/>
                </a:solidFill>
              </a:rPr>
              <a:t>(developed in-house)</a:t>
            </a:r>
            <a:endParaRPr lang="en-US" sz="1000" b="1">
              <a:solidFill>
                <a:schemeClr val="dk1"/>
              </a:solidFill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82FF28F6-9E5F-C281-3A66-0DFA9AE2B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6765" y="1804408"/>
            <a:ext cx="2168269" cy="2430427"/>
          </a:xfrm>
          <a:prstGeom prst="roundRect">
            <a:avLst/>
          </a:prstGeom>
        </p:spPr>
      </p:pic>
      <p:pic>
        <p:nvPicPr>
          <p:cNvPr id="1026" name="Picture 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B85A8AE1-1FD6-5E06-2C09-D2D03363D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7075" y="6014335"/>
            <a:ext cx="1304925" cy="60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E195B4A1-442F-0EBF-2952-EFE29CFECFEA}"/>
              </a:ext>
            </a:extLst>
          </p:cNvPr>
          <p:cNvSpPr txBox="1"/>
          <p:nvPr/>
        </p:nvSpPr>
        <p:spPr>
          <a:xfrm>
            <a:off x="11215445" y="6575645"/>
            <a:ext cx="976555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pt-BR" sz="600" b="0" i="1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550 W module, </a:t>
            </a:r>
            <a:r>
              <a:rPr lang="pt-BR" sz="600" b="0" i="1" u="none" strike="noStrike" err="1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produced</a:t>
            </a:r>
            <a:r>
              <a:rPr lang="pt-BR" sz="600" b="0" i="1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 </a:t>
            </a:r>
            <a:r>
              <a:rPr lang="pt-BR" sz="600" b="0" i="1" u="none" strike="noStrike" err="1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by</a:t>
            </a:r>
            <a:r>
              <a:rPr lang="pt-BR" sz="600" b="0" i="1" u="none" strike="noStrike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 BBEF</a:t>
            </a:r>
            <a:endParaRPr lang="en-US" sz="600"/>
          </a:p>
        </p:txBody>
      </p:sp>
      <p:pic>
        <p:nvPicPr>
          <p:cNvPr id="32" name="Imagem 31" descr="Uma imagem contendo mesa, itens, diferente, comida&#10;&#10;Descrição gerada automaticamente">
            <a:extLst>
              <a:ext uri="{FF2B5EF4-FFF2-40B4-BE49-F238E27FC236}">
                <a16:creationId xmlns:a16="http://schemas.microsoft.com/office/drawing/2014/main" id="{A3F9160D-3BA7-FCC6-020B-39BB64952C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0038" y="42780"/>
            <a:ext cx="3582785" cy="1515687"/>
          </a:xfrm>
          <a:prstGeom prst="roundRect">
            <a:avLst/>
          </a:prstGeom>
        </p:spPr>
      </p:pic>
      <p:sp>
        <p:nvSpPr>
          <p:cNvPr id="8" name="CaixaDeTexto 12">
            <a:extLst>
              <a:ext uri="{FF2B5EF4-FFF2-40B4-BE49-F238E27FC236}">
                <a16:creationId xmlns:a16="http://schemas.microsoft.com/office/drawing/2014/main" id="{613727D0-27FE-A4C0-2894-4B29246CF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8010" y="4234835"/>
            <a:ext cx="2347476" cy="390802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82223" tIns="41111" rIns="82223" bIns="41111">
            <a:spAutoFit/>
          </a:bodyPr>
          <a:lstStyle/>
          <a:p>
            <a:pPr indent="7938">
              <a:defRPr/>
            </a:pPr>
            <a:r>
              <a:rPr lang="en-US" sz="1000" b="1">
                <a:solidFill>
                  <a:schemeClr val="dk1"/>
                </a:solidFill>
              </a:rPr>
              <a:t>More than 35 power Supplies powering families of magnets </a:t>
            </a:r>
            <a:r>
              <a:rPr lang="en-US" sz="1000">
                <a:solidFill>
                  <a:schemeClr val="dk1"/>
                </a:solidFill>
              </a:rPr>
              <a:t>(developed in-house)</a:t>
            </a:r>
          </a:p>
        </p:txBody>
      </p:sp>
      <p:sp>
        <p:nvSpPr>
          <p:cNvPr id="6" name="CaixaDeTexto 12">
            <a:extLst>
              <a:ext uri="{FF2B5EF4-FFF2-40B4-BE49-F238E27FC236}">
                <a16:creationId xmlns:a16="http://schemas.microsoft.com/office/drawing/2014/main" id="{3B280EDE-FB4C-732D-3E40-C1E053E1E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2511" y="959600"/>
            <a:ext cx="2667580" cy="390802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82223" tIns="41111" rIns="82223" bIns="41111">
            <a:spAutoFit/>
          </a:bodyPr>
          <a:lstStyle/>
          <a:p>
            <a:pPr indent="7938">
              <a:defRPr/>
            </a:pPr>
            <a:r>
              <a:rPr lang="en-US" sz="1000" b="1">
                <a:solidFill>
                  <a:schemeClr val="dk1"/>
                </a:solidFill>
              </a:rPr>
              <a:t>More than 1000 magnets </a:t>
            </a:r>
            <a:r>
              <a:rPr lang="en-US" sz="1000">
                <a:solidFill>
                  <a:schemeClr val="dk1"/>
                </a:solidFill>
              </a:rPr>
              <a:t>(developed in a partnership w/ WEG)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1DEA7A9A-F4D9-48CC-469F-2FB20B3C4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16" y="5202714"/>
            <a:ext cx="3218005" cy="1623241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9F8DFB5E-0055-94CB-C2A8-22EB384BC7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5" y="1889125"/>
            <a:ext cx="3311777" cy="1902740"/>
          </a:xfrm>
          <a:prstGeom prst="round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475FE-C456-2301-DAA6-78447B8DB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</a:t>
            </a:fld>
            <a:endParaRPr lang="en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ED38360-F517-93E7-7852-163EE24ED4CF}"/>
              </a:ext>
            </a:extLst>
          </p:cNvPr>
          <p:cNvSpPr txBox="1"/>
          <p:nvPr/>
        </p:nvSpPr>
        <p:spPr>
          <a:xfrm>
            <a:off x="7790398" y="2249129"/>
            <a:ext cx="2141975" cy="144655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pPr defTabSz="822320">
              <a:defRPr/>
            </a:pPr>
            <a:r>
              <a:rPr lang="pt-BR" b="1" kern="0">
                <a:solidFill>
                  <a:sysClr val="windowText" lastClr="000000"/>
                </a:solidFill>
              </a:rPr>
              <a:t>Sirius</a:t>
            </a:r>
          </a:p>
          <a:p>
            <a:pPr defTabSz="822320">
              <a:defRPr/>
            </a:pPr>
            <a:r>
              <a:rPr lang="pt-BR" sz="1400" kern="0">
                <a:solidFill>
                  <a:sysClr val="windowText" lastClr="000000"/>
                </a:solidFill>
              </a:rPr>
              <a:t>4</a:t>
            </a:r>
            <a:r>
              <a:rPr lang="pt-BR" sz="1400" kern="0" baseline="30000">
                <a:solidFill>
                  <a:sysClr val="windowText" lastClr="000000"/>
                </a:solidFill>
              </a:rPr>
              <a:t>th</a:t>
            </a:r>
            <a:r>
              <a:rPr lang="pt-BR" sz="1400" kern="0">
                <a:solidFill>
                  <a:sysClr val="windowText" lastClr="000000"/>
                </a:solidFill>
              </a:rPr>
              <a:t> gen.</a:t>
            </a:r>
          </a:p>
          <a:p>
            <a:pPr defTabSz="822320">
              <a:defRPr/>
            </a:pPr>
            <a:r>
              <a:rPr lang="pt-BR" sz="1400" kern="0">
                <a:solidFill>
                  <a:sysClr val="windowText" lastClr="000000"/>
                </a:solidFill>
              </a:rPr>
              <a:t>E = 3 GeV</a:t>
            </a:r>
          </a:p>
          <a:p>
            <a:pPr defTabSz="822320">
              <a:defRPr/>
            </a:pPr>
            <a:r>
              <a:rPr lang="pt-BR" sz="1400" kern="0">
                <a:solidFill>
                  <a:sysClr val="windowText" lastClr="000000"/>
                </a:solidFill>
              </a:rPr>
              <a:t>C = 520 m</a:t>
            </a:r>
          </a:p>
          <a:p>
            <a:pPr defTabSz="822320">
              <a:defRPr/>
            </a:pPr>
            <a:r>
              <a:rPr lang="pt-BR" sz="1400" kern="0">
                <a:solidFill>
                  <a:sysClr val="windowText" lastClr="000000"/>
                </a:solidFill>
              </a:rPr>
              <a:t>40 </a:t>
            </a:r>
            <a:r>
              <a:rPr lang="pt-BR" sz="1400" kern="0" err="1">
                <a:solidFill>
                  <a:sysClr val="windowText" lastClr="000000"/>
                </a:solidFill>
              </a:rPr>
              <a:t>beamlines</a:t>
            </a:r>
            <a:endParaRPr lang="pt-BR" sz="1400" kern="0">
              <a:solidFill>
                <a:sysClr val="windowText" lastClr="000000"/>
              </a:solidFill>
            </a:endParaRPr>
          </a:p>
          <a:p>
            <a:pPr defTabSz="822320">
              <a:defRPr/>
            </a:pPr>
            <a:r>
              <a:rPr lang="el-GR" sz="1400" b="1" kern="0">
                <a:solidFill>
                  <a:sysClr val="windowText" lastClr="000000"/>
                </a:solidFill>
              </a:rPr>
              <a:t>ε</a:t>
            </a:r>
            <a:r>
              <a:rPr lang="pt-BR" sz="1400" b="1" kern="0">
                <a:solidFill>
                  <a:sysClr val="windowText" lastClr="000000"/>
                </a:solidFill>
              </a:rPr>
              <a:t> = 0.25 </a:t>
            </a:r>
            <a:r>
              <a:rPr lang="en-US" sz="1400" b="1" kern="0" err="1">
                <a:solidFill>
                  <a:sysClr val="windowText" lastClr="000000"/>
                </a:solidFill>
              </a:rPr>
              <a:t>nm.rad</a:t>
            </a:r>
            <a:endParaRPr lang="en-US" sz="1400" b="1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404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815BF785-0B7E-CCD4-ECA6-425378CD5E12}"/>
              </a:ext>
            </a:extLst>
          </p:cNvPr>
          <p:cNvSpPr txBox="1"/>
          <p:nvPr/>
        </p:nvSpPr>
        <p:spPr>
          <a:xfrm>
            <a:off x="155447" y="1041023"/>
            <a:ext cx="6577799" cy="25176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>
                <a:latin typeface="Calibri"/>
                <a:ea typeface="MS PGothic"/>
                <a:cs typeface="Calibri"/>
              </a:rPr>
              <a:t>Challenges </a:t>
            </a:r>
          </a:p>
          <a:p>
            <a:pPr marR="0" lvl="1" indent="-271463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latin typeface="Calibri"/>
                <a:ea typeface="MS PGothic"/>
                <a:cs typeface="Calibri"/>
              </a:rPr>
              <a:t>Centering the magnetic field: </a:t>
            </a:r>
          </a:p>
          <a:p>
            <a:pPr marL="741363" lvl="2" indent="-28575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852488" algn="l"/>
              </a:tabLst>
            </a:pPr>
            <a:r>
              <a:rPr lang="en-US" sz="1600" dirty="0">
                <a:latin typeface="Calibri"/>
                <a:ea typeface="MS PGothic"/>
                <a:cs typeface="Calibri"/>
              </a:rPr>
              <a:t>Before cooldown: ensuring precise alignment with geometric references</a:t>
            </a:r>
          </a:p>
          <a:p>
            <a:pPr marL="741363" lvl="2" indent="-28575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852488" algn="l"/>
              </a:tabLst>
            </a:pPr>
            <a:r>
              <a:rPr lang="en-US" sz="1600" dirty="0">
                <a:latin typeface="Calibri"/>
                <a:ea typeface="MS PGothic"/>
                <a:cs typeface="Calibri"/>
              </a:rPr>
              <a:t>After cooldown: maintaining precise positioning with limited access for correction</a:t>
            </a:r>
          </a:p>
          <a:p>
            <a:pPr lvl="1" indent="-271463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latin typeface="Calibri"/>
                <a:ea typeface="MS PGothic"/>
                <a:cs typeface="Calibri"/>
              </a:rPr>
              <a:t>Cabling and thermal links integration: </a:t>
            </a:r>
            <a:r>
              <a:rPr lang="en-US" sz="1600" dirty="0">
                <a:latin typeface="Calibri"/>
                <a:ea typeface="MS PGothic"/>
                <a:cs typeface="Calibri"/>
              </a:rPr>
              <a:t>Planned</a:t>
            </a:r>
            <a:r>
              <a:rPr lang="en-US" sz="1600" b="1" dirty="0">
                <a:latin typeface="Calibri"/>
                <a:ea typeface="MS PGothic"/>
                <a:cs typeface="Calibri"/>
              </a:rPr>
              <a:t> </a:t>
            </a:r>
            <a:r>
              <a:rPr lang="en-US" sz="1600" dirty="0">
                <a:latin typeface="Calibri"/>
                <a:ea typeface="MS PGothic"/>
                <a:cs typeface="Calibri"/>
              </a:rPr>
              <a:t>assembling sequence to simplify the connections</a:t>
            </a:r>
            <a:r>
              <a:rPr lang="en-US" sz="1600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669F9-E415-8C18-9515-2806552107D6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/>
                </a:solidFill>
                <a:latin typeface="Verdana" charset="0"/>
                <a:ea typeface="Verdana" charset="0"/>
              </a:rPr>
              <a:t>Assembly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00FC5B-9CCC-D92F-CD3C-1696D9A9444F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CACE0-5D4E-283D-88BE-06CF8414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50</a:t>
            </a:fld>
            <a:endParaRPr lang="en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465D41DC-DD02-64EB-5D25-BA6342760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610" y="828067"/>
            <a:ext cx="5086076" cy="3536944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FBF8AF7D-D66A-4B3B-F3FC-762F72789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968" y="3633646"/>
            <a:ext cx="3859897" cy="320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10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03669F9-E415-8C18-9515-2806552107D6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schemeClr val="tx1"/>
                </a:solidFill>
                <a:latin typeface="Verdana" charset="0"/>
                <a:ea typeface="Verdana" charset="0"/>
              </a:rPr>
              <a:t>Assembly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00FC5B-9CCC-D92F-CD3C-1696D9A9444F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CACE0-5D4E-283D-88BE-06CF8414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51</a:t>
            </a:fld>
            <a:endParaRPr lang="en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7AF2FD73-8EA9-DB05-99C7-6C2294D72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919" y="942518"/>
            <a:ext cx="7131505" cy="431528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15BF785-0B7E-CCD4-ECA6-425378CD5E12}"/>
              </a:ext>
            </a:extLst>
          </p:cNvPr>
          <p:cNvSpPr txBox="1"/>
          <p:nvPr/>
        </p:nvSpPr>
        <p:spPr>
          <a:xfrm>
            <a:off x="91440" y="1536323"/>
            <a:ext cx="4823460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 dirty="0">
                <a:latin typeface="Calibri"/>
                <a:ea typeface="Calibri"/>
                <a:cs typeface="Calibri"/>
              </a:rPr>
              <a:t>Main Concepts</a:t>
            </a:r>
          </a:p>
          <a:p>
            <a:pPr marL="342900" lvl="1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b="1" dirty="0">
                <a:latin typeface="Calibri"/>
                <a:ea typeface="Calibri"/>
                <a:cs typeface="Calibri"/>
              </a:rPr>
              <a:t>Measurement-assisted alignment concept (before cooldown):</a:t>
            </a:r>
          </a:p>
          <a:p>
            <a:pPr marL="685800" lvl="2" indent="-274638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/>
                <a:ea typeface="Calibri"/>
                <a:cs typeface="Calibri"/>
              </a:rPr>
              <a:t>Geometric center alignment</a:t>
            </a:r>
            <a:r>
              <a:rPr lang="en-US" sz="1400" b="1" dirty="0">
                <a:latin typeface="Calibri"/>
                <a:ea typeface="Calibri"/>
                <a:cs typeface="Calibri"/>
              </a:rPr>
              <a:t>: </a:t>
            </a:r>
            <a:r>
              <a:rPr lang="en-US" sz="1400" dirty="0">
                <a:latin typeface="Calibri"/>
                <a:ea typeface="Calibri"/>
                <a:cs typeface="Calibri"/>
              </a:rPr>
              <a:t>assembling</a:t>
            </a:r>
            <a:r>
              <a:rPr lang="en-US" sz="1400">
                <a:latin typeface="Calibri"/>
                <a:ea typeface="Calibri"/>
                <a:cs typeface="Calibri"/>
              </a:rPr>
              <a:t> and </a:t>
            </a:r>
            <a:r>
              <a:rPr lang="en-US" sz="1400" dirty="0">
                <a:latin typeface="Calibri"/>
                <a:ea typeface="Calibri"/>
                <a:cs typeface="Calibri"/>
              </a:rPr>
              <a:t>measuring components in respect to fiducial points – reference points transferred from the electromagnetic structure to the external cryostat</a:t>
            </a:r>
          </a:p>
          <a:p>
            <a:pPr marL="685800" lvl="2" indent="-274638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ea typeface="Calibri"/>
                <a:cs typeface="Calibri"/>
              </a:rPr>
              <a:t>Magnetic center alignment:</a:t>
            </a:r>
            <a:r>
              <a:rPr lang="en-US" sz="1400" dirty="0">
                <a:latin typeface="Calibri"/>
                <a:ea typeface="Calibri"/>
                <a:cs typeface="Calibri"/>
              </a:rPr>
              <a:t> the measurement of permanent magnets</a:t>
            </a:r>
            <a:r>
              <a:rPr lang="en-US" sz="1400">
                <a:latin typeface="Calibri"/>
                <a:ea typeface="Calibri"/>
                <a:cs typeface="Calibri"/>
              </a:rPr>
              <a:t> center</a:t>
            </a:r>
            <a:r>
              <a:rPr lang="en-US" sz="1400" dirty="0">
                <a:latin typeface="Calibri"/>
                <a:ea typeface="Calibri"/>
                <a:cs typeface="Calibri"/>
              </a:rPr>
              <a:t>, located in fiducial points outside the cryostat, allows to correlate the magnetic center with the geometric reference – using the same </a:t>
            </a:r>
            <a:r>
              <a:rPr lang="en-US" sz="1400">
                <a:latin typeface="Calibri"/>
                <a:ea typeface="Calibri"/>
                <a:cs typeface="Calibri"/>
              </a:rPr>
              <a:t>magnetic </a:t>
            </a:r>
            <a:r>
              <a:rPr lang="en-US" sz="1400" dirty="0">
                <a:latin typeface="Calibri"/>
                <a:ea typeface="Calibri"/>
                <a:cs typeface="Calibri"/>
              </a:rPr>
              <a:t>measurement system</a:t>
            </a:r>
          </a:p>
          <a:p>
            <a:pPr marL="342900" lvl="1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b="1" dirty="0">
                <a:latin typeface="Calibri"/>
                <a:ea typeface="Calibri"/>
                <a:cs typeface="Calibri"/>
              </a:rPr>
              <a:t>Accommodation of thermal contraction (after cooldown): </a:t>
            </a:r>
            <a:endParaRPr lang="en-US" sz="1400" b="1">
              <a:latin typeface="Calibri"/>
              <a:ea typeface="Calibri"/>
              <a:cs typeface="Calibri"/>
            </a:endParaRPr>
          </a:p>
          <a:p>
            <a:pPr marL="685800" lvl="2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ea typeface="Calibri"/>
                <a:cs typeface="Calibri"/>
              </a:rPr>
              <a:t>Position the structure considering simulated thermal contractions (validation needed)</a:t>
            </a:r>
          </a:p>
          <a:p>
            <a:pPr marL="685800" lvl="2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ea typeface="Calibri"/>
                <a:cs typeface="Calibri"/>
              </a:rPr>
              <a:t>Vertical alignment can be adjusted using screws outside the cryostat (validation needed)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FE7EFE7-0832-B47D-66C1-5B88BDBF5204}"/>
              </a:ext>
            </a:extLst>
          </p:cNvPr>
          <p:cNvSpPr txBox="1"/>
          <p:nvPr/>
        </p:nvSpPr>
        <p:spPr>
          <a:xfrm>
            <a:off x="6438698" y="5896540"/>
            <a:ext cx="5641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i="1" dirty="0" err="1"/>
              <a:t>Alignment</a:t>
            </a:r>
            <a:r>
              <a:rPr lang="pt-BR" sz="1200" i="1" dirty="0"/>
              <a:t> </a:t>
            </a:r>
            <a:r>
              <a:rPr lang="pt-BR" sz="1200" i="1" dirty="0" err="1"/>
              <a:t>tolerances</a:t>
            </a:r>
            <a:r>
              <a:rPr lang="pt-BR" sz="1200" i="1" dirty="0"/>
              <a:t> are still </a:t>
            </a:r>
            <a:r>
              <a:rPr lang="pt-BR" sz="1200" i="1" dirty="0" err="1"/>
              <a:t>being</a:t>
            </a:r>
            <a:r>
              <a:rPr lang="pt-BR" sz="1200" i="1" dirty="0"/>
              <a:t> </a:t>
            </a:r>
            <a:r>
              <a:rPr lang="pt-BR" sz="1200" i="1" dirty="0" err="1"/>
              <a:t>defined</a:t>
            </a:r>
            <a:r>
              <a:rPr lang="pt-BR" sz="1200" i="1" dirty="0"/>
              <a:t> </a:t>
            </a:r>
            <a:r>
              <a:rPr lang="pt-BR" sz="1200" i="1" dirty="0" err="1"/>
              <a:t>together</a:t>
            </a:r>
            <a:r>
              <a:rPr lang="pt-BR" sz="1200" i="1" dirty="0"/>
              <a:t> </a:t>
            </a:r>
            <a:r>
              <a:rPr lang="pt-BR" sz="1200" i="1" dirty="0" err="1"/>
              <a:t>with</a:t>
            </a:r>
            <a:r>
              <a:rPr lang="pt-BR" sz="1200" i="1" dirty="0"/>
              <a:t> </a:t>
            </a:r>
            <a:r>
              <a:rPr lang="pt-BR" sz="1200" i="1" dirty="0" err="1"/>
              <a:t>the</a:t>
            </a:r>
            <a:r>
              <a:rPr lang="pt-BR" sz="1200" i="1" dirty="0"/>
              <a:t> </a:t>
            </a:r>
            <a:r>
              <a:rPr lang="pt-BR" sz="1200" i="1" dirty="0" err="1"/>
              <a:t>Accelerator</a:t>
            </a:r>
            <a:r>
              <a:rPr lang="pt-BR" sz="1200" i="1" dirty="0"/>
              <a:t> </a:t>
            </a:r>
            <a:r>
              <a:rPr lang="pt-BR" sz="1200" i="1" dirty="0" err="1"/>
              <a:t>Physics</a:t>
            </a:r>
            <a:r>
              <a:rPr lang="pt-BR" sz="1200" i="1" dirty="0"/>
              <a:t> </a:t>
            </a:r>
            <a:r>
              <a:rPr lang="pt-BR" sz="1200" i="1" dirty="0" err="1"/>
              <a:t>Group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886722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0DC4F0-0B64-EAE3-BDD8-7547246FC2A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Sirius installation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023DE8-8C8D-749D-15F5-281ED45F8E7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 descr="Diagrama&#10;&#10;Descrição gerada automaticamente">
            <a:extLst>
              <a:ext uri="{FF2B5EF4-FFF2-40B4-BE49-F238E27FC236}">
                <a16:creationId xmlns:a16="http://schemas.microsoft.com/office/drawing/2014/main" id="{A3F12926-F0A7-170D-6EA1-6BA9EBDE7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50" y="1187716"/>
            <a:ext cx="10402094" cy="5151170"/>
          </a:xfrm>
          <a:prstGeom prst="rect">
            <a:avLst/>
          </a:prstGeom>
        </p:spPr>
      </p:pic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12D512E-B0FC-3325-31CC-DE4E76C31F73}"/>
              </a:ext>
            </a:extLst>
          </p:cNvPr>
          <p:cNvGrpSpPr/>
          <p:nvPr/>
        </p:nvGrpSpPr>
        <p:grpSpPr>
          <a:xfrm>
            <a:off x="1031856" y="5934207"/>
            <a:ext cx="955711" cy="623755"/>
            <a:chOff x="1031856" y="5934207"/>
            <a:chExt cx="955711" cy="623755"/>
          </a:xfrm>
        </p:grpSpPr>
        <p:sp>
          <p:nvSpPr>
            <p:cNvPr id="10" name="Seta: para a Direita 9">
              <a:extLst>
                <a:ext uri="{FF2B5EF4-FFF2-40B4-BE49-F238E27FC236}">
                  <a16:creationId xmlns:a16="http://schemas.microsoft.com/office/drawing/2014/main" id="{A7E20D40-CCAD-B71B-D867-82E98DB1D088}"/>
                </a:ext>
              </a:extLst>
            </p:cNvPr>
            <p:cNvSpPr/>
            <p:nvPr/>
          </p:nvSpPr>
          <p:spPr>
            <a:xfrm>
              <a:off x="1123950" y="6319837"/>
              <a:ext cx="771525" cy="238125"/>
            </a:xfrm>
            <a:prstGeom prst="right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22522B29-6B13-8140-FFEA-365B081C7752}"/>
                </a:ext>
              </a:extLst>
            </p:cNvPr>
            <p:cNvSpPr txBox="1"/>
            <p:nvPr/>
          </p:nvSpPr>
          <p:spPr>
            <a:xfrm>
              <a:off x="1031856" y="5934207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/>
                <a:t>e</a:t>
              </a:r>
              <a:r>
                <a:rPr lang="pt-BR" baseline="30000"/>
                <a:t>-</a:t>
              </a:r>
              <a:r>
                <a:rPr lang="pt-BR"/>
                <a:t> </a:t>
              </a:r>
              <a:r>
                <a:rPr lang="pt-BR" err="1"/>
                <a:t>beam</a:t>
              </a:r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0BC1A-CC8C-DC47-1708-1CA3202A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9103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3622E-A449-5424-B937-35E6AD59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53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4431427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E7369BB8-547B-1CCE-C636-9403AD1A235E}"/>
              </a:ext>
            </a:extLst>
          </p:cNvPr>
          <p:cNvGrpSpPr/>
          <p:nvPr/>
        </p:nvGrpSpPr>
        <p:grpSpPr>
          <a:xfrm>
            <a:off x="0" y="1551214"/>
            <a:ext cx="12192000" cy="3755571"/>
            <a:chOff x="0" y="1551214"/>
            <a:chExt cx="12192000" cy="3755571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22A4DE39-3DAE-D19E-BABC-F13DFDDC5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51214"/>
              <a:ext cx="12192000" cy="3755571"/>
            </a:xfrm>
            <a:prstGeom prst="rect">
              <a:avLst/>
            </a:prstGeom>
          </p:spPr>
        </p:pic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B5932125-8CDF-47AA-E190-2C45B9C0B4FB}"/>
                </a:ext>
              </a:extLst>
            </p:cNvPr>
            <p:cNvSpPr/>
            <p:nvPr/>
          </p:nvSpPr>
          <p:spPr>
            <a:xfrm>
              <a:off x="4561114" y="2375055"/>
              <a:ext cx="558327" cy="425302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71374469-EF8D-AEE2-5552-3D24C1974B64}"/>
                </a:ext>
              </a:extLst>
            </p:cNvPr>
            <p:cNvSpPr txBox="1"/>
            <p:nvPr/>
          </p:nvSpPr>
          <p:spPr>
            <a:xfrm>
              <a:off x="3195644" y="2432211"/>
              <a:ext cx="750398" cy="307777"/>
            </a:xfrm>
            <a:prstGeom prst="rect">
              <a:avLst/>
            </a:prstGeom>
            <a:solidFill>
              <a:srgbClr val="A9D08E"/>
            </a:solidFill>
          </p:spPr>
          <p:txBody>
            <a:bodyPr wrap="none" rtlCol="0">
              <a:spAutoFit/>
            </a:bodyPr>
            <a:lstStyle/>
            <a:p>
              <a:r>
                <a:rPr lang="pt-BR" sz="1400" b="1"/>
                <a:t>DESIGN</a:t>
              </a:r>
              <a:endParaRPr lang="en-US" sz="1400" b="1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FFAEBFF9-1A32-FC82-4628-9BA59F0A56AC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S</a:t>
            </a:r>
            <a:r>
              <a:rPr lang="en-US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chedule</a:t>
            </a:r>
            <a:endParaRPr lang="en-US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2">
            <a:extLst>
              <a:ext uri="{FF2B5EF4-FFF2-40B4-BE49-F238E27FC236}">
                <a16:creationId xmlns:a16="http://schemas.microsoft.com/office/drawing/2014/main" id="{CDD636D2-A2C9-C906-A36E-BC17F583B18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B2F3E-7432-008D-C4CA-C9D9470F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54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5313061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13659327" descr="Brinquedo de lego&#10;&#10;Descrição gerada automaticamente com confiança média">
            <a:extLst>
              <a:ext uri="{FF2B5EF4-FFF2-40B4-BE49-F238E27FC236}">
                <a16:creationId xmlns:a16="http://schemas.microsoft.com/office/drawing/2014/main" id="{28CB6DA0-6217-A415-C8C8-05ED2D2E9E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78"/>
          <a:stretch/>
        </p:blipFill>
        <p:spPr bwMode="auto">
          <a:xfrm>
            <a:off x="49329" y="1985190"/>
            <a:ext cx="3659643" cy="33967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09A6AFD2-7D58-BB8B-9CCE-2023302CADA4}"/>
              </a:ext>
            </a:extLst>
          </p:cNvPr>
          <p:cNvSpPr/>
          <p:nvPr/>
        </p:nvSpPr>
        <p:spPr>
          <a:xfrm>
            <a:off x="3708972" y="1583381"/>
            <a:ext cx="2103120" cy="80595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Electromagnetic Design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752A48C1-05CA-7AEE-C228-85266D9DFC8B}"/>
              </a:ext>
            </a:extLst>
          </p:cNvPr>
          <p:cNvSpPr/>
          <p:nvPr/>
        </p:nvSpPr>
        <p:spPr>
          <a:xfrm>
            <a:off x="3708972" y="2813930"/>
            <a:ext cx="2103120" cy="80595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Mechanical and Cryogenic Design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6223DBE6-79ED-FA0C-4CBA-A85E20D7D64B}"/>
              </a:ext>
            </a:extLst>
          </p:cNvPr>
          <p:cNvSpPr/>
          <p:nvPr/>
        </p:nvSpPr>
        <p:spPr>
          <a:xfrm>
            <a:off x="3708971" y="4019373"/>
            <a:ext cx="2103120" cy="75621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Electrical Systems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72B93BA-6D80-BAEF-F545-E0B57F0FE12A}"/>
              </a:ext>
            </a:extLst>
          </p:cNvPr>
          <p:cNvSpPr/>
          <p:nvPr/>
        </p:nvSpPr>
        <p:spPr>
          <a:xfrm>
            <a:off x="3708971" y="5145151"/>
            <a:ext cx="2103120" cy="75621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58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Validations and Characterizations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D4645F2-A1F4-5D0D-8D3E-88D09BC26542}"/>
              </a:ext>
            </a:extLst>
          </p:cNvPr>
          <p:cNvSpPr>
            <a:spLocks noGrp="1"/>
          </p:cNvSpPr>
          <p:nvPr/>
        </p:nvSpPr>
        <p:spPr bwMode="auto">
          <a:xfrm>
            <a:off x="6769921" y="1433007"/>
            <a:ext cx="4572293" cy="95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Simulations and analysis of the magnetic field profile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SC coils fabrication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Testing of the coils in the vertical cryostat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Final validation of the electromagnetic design of the SWLS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 of </a:t>
            </a:r>
            <a:r>
              <a:rPr lang="en-US" altLang="en-US" sz="1300" err="1">
                <a:latin typeface="Calibri"/>
                <a:ea typeface="MS PGothic"/>
                <a:cs typeface="Calibri"/>
              </a:rPr>
              <a:t>hor</a:t>
            </a:r>
            <a:r>
              <a:rPr lang="en-US" altLang="en-US" sz="1300">
                <a:latin typeface="Calibri"/>
                <a:ea typeface="MS PGothic"/>
                <a:cs typeface="Calibri"/>
              </a:rPr>
              <a:t>/</a:t>
            </a:r>
            <a:r>
              <a:rPr lang="en-US" altLang="en-US" sz="1300" err="1">
                <a:latin typeface="Calibri"/>
                <a:ea typeface="MS PGothic"/>
                <a:cs typeface="Calibri"/>
              </a:rPr>
              <a:t>ver</a:t>
            </a:r>
            <a:r>
              <a:rPr lang="en-US" altLang="en-US" sz="1300">
                <a:latin typeface="Calibri"/>
                <a:ea typeface="MS PGothic"/>
                <a:cs typeface="Calibri"/>
              </a:rPr>
              <a:t> correctors</a:t>
            </a:r>
            <a:endParaRPr lang="pt-BR" altLang="en-US" sz="1300">
              <a:latin typeface="Calibri"/>
              <a:ea typeface="MS PGothic"/>
              <a:cs typeface="Calibri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89F05B4-A0F3-C31B-6A90-BAD896298AF9}"/>
              </a:ext>
            </a:extLst>
          </p:cNvPr>
          <p:cNvSpPr>
            <a:spLocks noGrp="1"/>
          </p:cNvSpPr>
          <p:nvPr/>
        </p:nvSpPr>
        <p:spPr bwMode="auto">
          <a:xfrm>
            <a:off x="6760107" y="2667396"/>
            <a:ext cx="5219122" cy="104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Simulations and analysis of temperature distribution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Simulations and analysis of force distribution in mechanical elements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Validation of refrigeration concepts using the vertical cryostat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 of electron chamber components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Evaluation and inspection of the superconducting wiggler structure</a:t>
            </a:r>
            <a:endParaRPr lang="pt-BR" altLang="en-US" sz="1300">
              <a:latin typeface="Calibri"/>
              <a:ea typeface="MS PGothic"/>
              <a:cs typeface="Calibri"/>
            </a:endParaRP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8A91AAB4-0B33-9AED-71A0-BF68712E45F3}"/>
              </a:ext>
            </a:extLst>
          </p:cNvPr>
          <p:cNvSpPr txBox="1"/>
          <p:nvPr/>
        </p:nvSpPr>
        <p:spPr>
          <a:xfrm>
            <a:off x="5834537" y="1184113"/>
            <a:ext cx="984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/>
              <a:t>PROGRESS</a:t>
            </a:r>
          </a:p>
        </p:txBody>
      </p:sp>
      <p:grpSp>
        <p:nvGrpSpPr>
          <p:cNvPr id="160" name="Agrupar 159">
            <a:extLst>
              <a:ext uri="{FF2B5EF4-FFF2-40B4-BE49-F238E27FC236}">
                <a16:creationId xmlns:a16="http://schemas.microsoft.com/office/drawing/2014/main" id="{7A98B50D-9CAF-6012-F5CC-9F1CD05A6FDA}"/>
              </a:ext>
            </a:extLst>
          </p:cNvPr>
          <p:cNvGrpSpPr/>
          <p:nvPr/>
        </p:nvGrpSpPr>
        <p:grpSpPr>
          <a:xfrm>
            <a:off x="5921618" y="2765669"/>
            <a:ext cx="790575" cy="902475"/>
            <a:chOff x="5912653" y="2541593"/>
            <a:chExt cx="790575" cy="902475"/>
          </a:xfrm>
        </p:grpSpPr>
        <p:grpSp>
          <p:nvGrpSpPr>
            <p:cNvPr id="42" name="Agrupar 41">
              <a:extLst>
                <a:ext uri="{FF2B5EF4-FFF2-40B4-BE49-F238E27FC236}">
                  <a16:creationId xmlns:a16="http://schemas.microsoft.com/office/drawing/2014/main" id="{3DC5B72A-1527-6659-FD25-967A1B08D1A1}"/>
                </a:ext>
              </a:extLst>
            </p:cNvPr>
            <p:cNvGrpSpPr/>
            <p:nvPr/>
          </p:nvGrpSpPr>
          <p:grpSpPr>
            <a:xfrm>
              <a:off x="5912653" y="2541593"/>
              <a:ext cx="790575" cy="104776"/>
              <a:chOff x="10458450" y="2052924"/>
              <a:chExt cx="790575" cy="104776"/>
            </a:xfrm>
          </p:grpSpPr>
          <p:sp>
            <p:nvSpPr>
              <p:cNvPr id="43" name="Retângulo 42">
                <a:extLst>
                  <a:ext uri="{FF2B5EF4-FFF2-40B4-BE49-F238E27FC236}">
                    <a16:creationId xmlns:a16="http://schemas.microsoft.com/office/drawing/2014/main" id="{48320F17-5FA6-B7AF-1883-D122306D68B7}"/>
                  </a:ext>
                </a:extLst>
              </p:cNvPr>
              <p:cNvSpPr/>
              <p:nvPr/>
            </p:nvSpPr>
            <p:spPr>
              <a:xfrm>
                <a:off x="10458450" y="2052925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4" name="Retângulo 43">
                <a:extLst>
                  <a:ext uri="{FF2B5EF4-FFF2-40B4-BE49-F238E27FC236}">
                    <a16:creationId xmlns:a16="http://schemas.microsoft.com/office/drawing/2014/main" id="{0B4A62D3-91BB-D22D-BB8C-41DF0898F753}"/>
                  </a:ext>
                </a:extLst>
              </p:cNvPr>
              <p:cNvSpPr/>
              <p:nvPr/>
            </p:nvSpPr>
            <p:spPr>
              <a:xfrm>
                <a:off x="10629900" y="2052925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5" name="Retângulo 44">
                <a:extLst>
                  <a:ext uri="{FF2B5EF4-FFF2-40B4-BE49-F238E27FC236}">
                    <a16:creationId xmlns:a16="http://schemas.microsoft.com/office/drawing/2014/main" id="{A1DDA500-EB84-0AF9-1833-CB27B074C038}"/>
                  </a:ext>
                </a:extLst>
              </p:cNvPr>
              <p:cNvSpPr/>
              <p:nvPr/>
            </p:nvSpPr>
            <p:spPr>
              <a:xfrm>
                <a:off x="10801350" y="2052925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>
                <a:extLst>
                  <a:ext uri="{FF2B5EF4-FFF2-40B4-BE49-F238E27FC236}">
                    <a16:creationId xmlns:a16="http://schemas.microsoft.com/office/drawing/2014/main" id="{7C8D56D7-95B8-A011-AA68-420097F3EDA4}"/>
                  </a:ext>
                </a:extLst>
              </p:cNvPr>
              <p:cNvSpPr/>
              <p:nvPr/>
            </p:nvSpPr>
            <p:spPr>
              <a:xfrm>
                <a:off x="10972800" y="2052925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Retângulo 46">
                <a:extLst>
                  <a:ext uri="{FF2B5EF4-FFF2-40B4-BE49-F238E27FC236}">
                    <a16:creationId xmlns:a16="http://schemas.microsoft.com/office/drawing/2014/main" id="{0121B9BC-1E4F-C287-3A78-194BDA2AC1AC}"/>
                  </a:ext>
                </a:extLst>
              </p:cNvPr>
              <p:cNvSpPr/>
              <p:nvPr/>
            </p:nvSpPr>
            <p:spPr>
              <a:xfrm>
                <a:off x="11144250" y="20529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48" name="Agrupar 47">
              <a:extLst>
                <a:ext uri="{FF2B5EF4-FFF2-40B4-BE49-F238E27FC236}">
                  <a16:creationId xmlns:a16="http://schemas.microsoft.com/office/drawing/2014/main" id="{3D014B86-8B31-A1DF-B3E3-7C2BAF8A35F9}"/>
                </a:ext>
              </a:extLst>
            </p:cNvPr>
            <p:cNvGrpSpPr/>
            <p:nvPr/>
          </p:nvGrpSpPr>
          <p:grpSpPr>
            <a:xfrm>
              <a:off x="5912653" y="2741018"/>
              <a:ext cx="790575" cy="104776"/>
              <a:chOff x="10458450" y="2071696"/>
              <a:chExt cx="790575" cy="104776"/>
            </a:xfrm>
          </p:grpSpPr>
          <p:sp>
            <p:nvSpPr>
              <p:cNvPr id="49" name="Retângulo 48">
                <a:extLst>
                  <a:ext uri="{FF2B5EF4-FFF2-40B4-BE49-F238E27FC236}">
                    <a16:creationId xmlns:a16="http://schemas.microsoft.com/office/drawing/2014/main" id="{F791CA90-003F-6B38-9E07-A5CE587DDBC1}"/>
                  </a:ext>
                </a:extLst>
              </p:cNvPr>
              <p:cNvSpPr/>
              <p:nvPr/>
            </p:nvSpPr>
            <p:spPr>
              <a:xfrm>
                <a:off x="10458450" y="2071697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0" name="Retângulo 49">
                <a:extLst>
                  <a:ext uri="{FF2B5EF4-FFF2-40B4-BE49-F238E27FC236}">
                    <a16:creationId xmlns:a16="http://schemas.microsoft.com/office/drawing/2014/main" id="{A4CE14FF-88FE-2B09-CD48-47AF6687056C}"/>
                  </a:ext>
                </a:extLst>
              </p:cNvPr>
              <p:cNvSpPr/>
              <p:nvPr/>
            </p:nvSpPr>
            <p:spPr>
              <a:xfrm>
                <a:off x="10629900" y="2071697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1" name="Retângulo 50">
                <a:extLst>
                  <a:ext uri="{FF2B5EF4-FFF2-40B4-BE49-F238E27FC236}">
                    <a16:creationId xmlns:a16="http://schemas.microsoft.com/office/drawing/2014/main" id="{DC5E4EAB-468A-5F07-2F59-C3652EF729E4}"/>
                  </a:ext>
                </a:extLst>
              </p:cNvPr>
              <p:cNvSpPr/>
              <p:nvPr/>
            </p:nvSpPr>
            <p:spPr>
              <a:xfrm>
                <a:off x="10801350" y="2071697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2" name="Retângulo 51">
                <a:extLst>
                  <a:ext uri="{FF2B5EF4-FFF2-40B4-BE49-F238E27FC236}">
                    <a16:creationId xmlns:a16="http://schemas.microsoft.com/office/drawing/2014/main" id="{0B448B6C-9059-E6D6-C41A-B4CC638F4643}"/>
                  </a:ext>
                </a:extLst>
              </p:cNvPr>
              <p:cNvSpPr/>
              <p:nvPr/>
            </p:nvSpPr>
            <p:spPr>
              <a:xfrm>
                <a:off x="10972800" y="2071697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3" name="Retângulo 52">
                <a:extLst>
                  <a:ext uri="{FF2B5EF4-FFF2-40B4-BE49-F238E27FC236}">
                    <a16:creationId xmlns:a16="http://schemas.microsoft.com/office/drawing/2014/main" id="{AE527031-C423-A75A-DB82-0076E3B9BBB7}"/>
                  </a:ext>
                </a:extLst>
              </p:cNvPr>
              <p:cNvSpPr/>
              <p:nvPr/>
            </p:nvSpPr>
            <p:spPr>
              <a:xfrm>
                <a:off x="11144250" y="2071696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54" name="Agrupar 53">
              <a:extLst>
                <a:ext uri="{FF2B5EF4-FFF2-40B4-BE49-F238E27FC236}">
                  <a16:creationId xmlns:a16="http://schemas.microsoft.com/office/drawing/2014/main" id="{A3D158CC-AC30-1828-B2F9-E3E3AD0E8630}"/>
                </a:ext>
              </a:extLst>
            </p:cNvPr>
            <p:cNvGrpSpPr/>
            <p:nvPr/>
          </p:nvGrpSpPr>
          <p:grpSpPr>
            <a:xfrm>
              <a:off x="5912653" y="2940443"/>
              <a:ext cx="790575" cy="104776"/>
              <a:chOff x="10458450" y="2090468"/>
              <a:chExt cx="790575" cy="104776"/>
            </a:xfrm>
          </p:grpSpPr>
          <p:sp>
            <p:nvSpPr>
              <p:cNvPr id="55" name="Retângulo 54">
                <a:extLst>
                  <a:ext uri="{FF2B5EF4-FFF2-40B4-BE49-F238E27FC236}">
                    <a16:creationId xmlns:a16="http://schemas.microsoft.com/office/drawing/2014/main" id="{CA104873-1D2D-4D29-D3D4-AD464DA27B76}"/>
                  </a:ext>
                </a:extLst>
              </p:cNvPr>
              <p:cNvSpPr/>
              <p:nvPr/>
            </p:nvSpPr>
            <p:spPr>
              <a:xfrm>
                <a:off x="1045845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6" name="Retângulo 55">
                <a:extLst>
                  <a:ext uri="{FF2B5EF4-FFF2-40B4-BE49-F238E27FC236}">
                    <a16:creationId xmlns:a16="http://schemas.microsoft.com/office/drawing/2014/main" id="{6DE73A9C-6D2F-8723-64A2-1BDAA6EF2B81}"/>
                  </a:ext>
                </a:extLst>
              </p:cNvPr>
              <p:cNvSpPr/>
              <p:nvPr/>
            </p:nvSpPr>
            <p:spPr>
              <a:xfrm>
                <a:off x="1062990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7" name="Retângulo 56">
                <a:extLst>
                  <a:ext uri="{FF2B5EF4-FFF2-40B4-BE49-F238E27FC236}">
                    <a16:creationId xmlns:a16="http://schemas.microsoft.com/office/drawing/2014/main" id="{FE53D680-0E7A-8427-6290-CE51DC3B59A2}"/>
                  </a:ext>
                </a:extLst>
              </p:cNvPr>
              <p:cNvSpPr/>
              <p:nvPr/>
            </p:nvSpPr>
            <p:spPr>
              <a:xfrm>
                <a:off x="1080135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8" name="Retângulo 57">
                <a:extLst>
                  <a:ext uri="{FF2B5EF4-FFF2-40B4-BE49-F238E27FC236}">
                    <a16:creationId xmlns:a16="http://schemas.microsoft.com/office/drawing/2014/main" id="{BAA7AC38-5A71-B260-3BF3-418A3E2187FD}"/>
                  </a:ext>
                </a:extLst>
              </p:cNvPr>
              <p:cNvSpPr/>
              <p:nvPr/>
            </p:nvSpPr>
            <p:spPr>
              <a:xfrm>
                <a:off x="10972800" y="209046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9" name="Retângulo 58">
                <a:extLst>
                  <a:ext uri="{FF2B5EF4-FFF2-40B4-BE49-F238E27FC236}">
                    <a16:creationId xmlns:a16="http://schemas.microsoft.com/office/drawing/2014/main" id="{4E4E0CEF-4A94-AB03-4B3D-B0575E26044E}"/>
                  </a:ext>
                </a:extLst>
              </p:cNvPr>
              <p:cNvSpPr/>
              <p:nvPr/>
            </p:nvSpPr>
            <p:spPr>
              <a:xfrm>
                <a:off x="11144250" y="2090468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60" name="Agrupar 59">
              <a:extLst>
                <a:ext uri="{FF2B5EF4-FFF2-40B4-BE49-F238E27FC236}">
                  <a16:creationId xmlns:a16="http://schemas.microsoft.com/office/drawing/2014/main" id="{C4C1A039-880B-3EBA-7CB0-FA8E3BBA2A6F}"/>
                </a:ext>
              </a:extLst>
            </p:cNvPr>
            <p:cNvGrpSpPr/>
            <p:nvPr/>
          </p:nvGrpSpPr>
          <p:grpSpPr>
            <a:xfrm>
              <a:off x="5912653" y="3139868"/>
              <a:ext cx="790575" cy="104776"/>
              <a:chOff x="10458450" y="2107259"/>
              <a:chExt cx="790575" cy="104776"/>
            </a:xfrm>
          </p:grpSpPr>
          <p:sp>
            <p:nvSpPr>
              <p:cNvPr id="61" name="Retângulo 60">
                <a:extLst>
                  <a:ext uri="{FF2B5EF4-FFF2-40B4-BE49-F238E27FC236}">
                    <a16:creationId xmlns:a16="http://schemas.microsoft.com/office/drawing/2014/main" id="{218EAFBA-1417-F541-AD94-164AE90CFE0D}"/>
                  </a:ext>
                </a:extLst>
              </p:cNvPr>
              <p:cNvSpPr/>
              <p:nvPr/>
            </p:nvSpPr>
            <p:spPr>
              <a:xfrm>
                <a:off x="1045845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2" name="Retângulo 61">
                <a:extLst>
                  <a:ext uri="{FF2B5EF4-FFF2-40B4-BE49-F238E27FC236}">
                    <a16:creationId xmlns:a16="http://schemas.microsoft.com/office/drawing/2014/main" id="{B7FC27FC-4878-E433-DFB6-40457052D516}"/>
                  </a:ext>
                </a:extLst>
              </p:cNvPr>
              <p:cNvSpPr/>
              <p:nvPr/>
            </p:nvSpPr>
            <p:spPr>
              <a:xfrm>
                <a:off x="1062990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3" name="Retângulo 62">
                <a:extLst>
                  <a:ext uri="{FF2B5EF4-FFF2-40B4-BE49-F238E27FC236}">
                    <a16:creationId xmlns:a16="http://schemas.microsoft.com/office/drawing/2014/main" id="{B045A1B2-81C5-6E1C-EB38-6C23B38B2437}"/>
                  </a:ext>
                </a:extLst>
              </p:cNvPr>
              <p:cNvSpPr/>
              <p:nvPr/>
            </p:nvSpPr>
            <p:spPr>
              <a:xfrm>
                <a:off x="1080135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4" name="Retângulo 63">
                <a:extLst>
                  <a:ext uri="{FF2B5EF4-FFF2-40B4-BE49-F238E27FC236}">
                    <a16:creationId xmlns:a16="http://schemas.microsoft.com/office/drawing/2014/main" id="{11B8758E-7B27-6783-C2A3-1B9C7A7C9D47}"/>
                  </a:ext>
                </a:extLst>
              </p:cNvPr>
              <p:cNvSpPr/>
              <p:nvPr/>
            </p:nvSpPr>
            <p:spPr>
              <a:xfrm>
                <a:off x="10972800" y="2107260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5" name="Retângulo 64">
                <a:extLst>
                  <a:ext uri="{FF2B5EF4-FFF2-40B4-BE49-F238E27FC236}">
                    <a16:creationId xmlns:a16="http://schemas.microsoft.com/office/drawing/2014/main" id="{7CD00A37-7AB4-ED0C-335A-FC92F3679F3D}"/>
                  </a:ext>
                </a:extLst>
              </p:cNvPr>
              <p:cNvSpPr/>
              <p:nvPr/>
            </p:nvSpPr>
            <p:spPr>
              <a:xfrm>
                <a:off x="11144250" y="210725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69" name="Agrupar 68">
              <a:extLst>
                <a:ext uri="{FF2B5EF4-FFF2-40B4-BE49-F238E27FC236}">
                  <a16:creationId xmlns:a16="http://schemas.microsoft.com/office/drawing/2014/main" id="{1ED8B615-D618-BB87-F0DD-AE37121378B3}"/>
                </a:ext>
              </a:extLst>
            </p:cNvPr>
            <p:cNvGrpSpPr/>
            <p:nvPr/>
          </p:nvGrpSpPr>
          <p:grpSpPr>
            <a:xfrm>
              <a:off x="5912653" y="3339292"/>
              <a:ext cx="790575" cy="104776"/>
              <a:chOff x="10458450" y="2129124"/>
              <a:chExt cx="790575" cy="104776"/>
            </a:xfrm>
          </p:grpSpPr>
          <p:sp>
            <p:nvSpPr>
              <p:cNvPr id="70" name="Retângulo 69">
                <a:extLst>
                  <a:ext uri="{FF2B5EF4-FFF2-40B4-BE49-F238E27FC236}">
                    <a16:creationId xmlns:a16="http://schemas.microsoft.com/office/drawing/2014/main" id="{8D310163-0E61-2E33-1231-A97B757EB2D8}"/>
                  </a:ext>
                </a:extLst>
              </p:cNvPr>
              <p:cNvSpPr/>
              <p:nvPr/>
            </p:nvSpPr>
            <p:spPr>
              <a:xfrm>
                <a:off x="10458450" y="2129125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1" name="Retângulo 70">
                <a:extLst>
                  <a:ext uri="{FF2B5EF4-FFF2-40B4-BE49-F238E27FC236}">
                    <a16:creationId xmlns:a16="http://schemas.microsoft.com/office/drawing/2014/main" id="{43073C9B-1110-3FD2-F574-1AD5CDC3909D}"/>
                  </a:ext>
                </a:extLst>
              </p:cNvPr>
              <p:cNvSpPr/>
              <p:nvPr/>
            </p:nvSpPr>
            <p:spPr>
              <a:xfrm>
                <a:off x="10629900" y="21291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2" name="Retângulo 71">
                <a:extLst>
                  <a:ext uri="{FF2B5EF4-FFF2-40B4-BE49-F238E27FC236}">
                    <a16:creationId xmlns:a16="http://schemas.microsoft.com/office/drawing/2014/main" id="{694C9259-122C-B0BD-3C67-81B23B0B3B98}"/>
                  </a:ext>
                </a:extLst>
              </p:cNvPr>
              <p:cNvSpPr/>
              <p:nvPr/>
            </p:nvSpPr>
            <p:spPr>
              <a:xfrm>
                <a:off x="10801350" y="21291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3" name="Retângulo 72">
                <a:extLst>
                  <a:ext uri="{FF2B5EF4-FFF2-40B4-BE49-F238E27FC236}">
                    <a16:creationId xmlns:a16="http://schemas.microsoft.com/office/drawing/2014/main" id="{2870C8E3-91BB-1514-73AE-345C50CDAF6D}"/>
                  </a:ext>
                </a:extLst>
              </p:cNvPr>
              <p:cNvSpPr/>
              <p:nvPr/>
            </p:nvSpPr>
            <p:spPr>
              <a:xfrm>
                <a:off x="10972800" y="21291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4" name="Retângulo 73">
                <a:extLst>
                  <a:ext uri="{FF2B5EF4-FFF2-40B4-BE49-F238E27FC236}">
                    <a16:creationId xmlns:a16="http://schemas.microsoft.com/office/drawing/2014/main" id="{63BC434A-496B-D08B-8177-E0A3D2FEA92F}"/>
                  </a:ext>
                </a:extLst>
              </p:cNvPr>
              <p:cNvSpPr/>
              <p:nvPr/>
            </p:nvSpPr>
            <p:spPr>
              <a:xfrm>
                <a:off x="11144250" y="21291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grpSp>
        <p:nvGrpSpPr>
          <p:cNvPr id="161" name="Agrupar 160">
            <a:extLst>
              <a:ext uri="{FF2B5EF4-FFF2-40B4-BE49-F238E27FC236}">
                <a16:creationId xmlns:a16="http://schemas.microsoft.com/office/drawing/2014/main" id="{B5AF5BBA-7B21-EBE1-C7C9-A2C4759301AC}"/>
              </a:ext>
            </a:extLst>
          </p:cNvPr>
          <p:cNvGrpSpPr/>
          <p:nvPr/>
        </p:nvGrpSpPr>
        <p:grpSpPr>
          <a:xfrm>
            <a:off x="5931432" y="1536519"/>
            <a:ext cx="790575" cy="885249"/>
            <a:chOff x="5922467" y="1409804"/>
            <a:chExt cx="790575" cy="885249"/>
          </a:xfrm>
        </p:grpSpPr>
        <p:grpSp>
          <p:nvGrpSpPr>
            <p:cNvPr id="23" name="Agrupar 22">
              <a:extLst>
                <a:ext uri="{FF2B5EF4-FFF2-40B4-BE49-F238E27FC236}">
                  <a16:creationId xmlns:a16="http://schemas.microsoft.com/office/drawing/2014/main" id="{D2845271-6B0F-B9F3-75C8-31B9580178E6}"/>
                </a:ext>
              </a:extLst>
            </p:cNvPr>
            <p:cNvGrpSpPr/>
            <p:nvPr/>
          </p:nvGrpSpPr>
          <p:grpSpPr>
            <a:xfrm>
              <a:off x="5922467" y="1409804"/>
              <a:ext cx="790575" cy="104776"/>
              <a:chOff x="10458450" y="2052924"/>
              <a:chExt cx="790575" cy="104776"/>
            </a:xfrm>
          </p:grpSpPr>
          <p:sp>
            <p:nvSpPr>
              <p:cNvPr id="18" name="Retângulo 17">
                <a:extLst>
                  <a:ext uri="{FF2B5EF4-FFF2-40B4-BE49-F238E27FC236}">
                    <a16:creationId xmlns:a16="http://schemas.microsoft.com/office/drawing/2014/main" id="{ECD54C26-5EEC-E132-17AE-209DBDD5B04C}"/>
                  </a:ext>
                </a:extLst>
              </p:cNvPr>
              <p:cNvSpPr/>
              <p:nvPr/>
            </p:nvSpPr>
            <p:spPr>
              <a:xfrm>
                <a:off x="10458450" y="205292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9" name="Retângulo 18">
                <a:extLst>
                  <a:ext uri="{FF2B5EF4-FFF2-40B4-BE49-F238E27FC236}">
                    <a16:creationId xmlns:a16="http://schemas.microsoft.com/office/drawing/2014/main" id="{F3A81985-2455-CB6E-851D-B889A4324AB5}"/>
                  </a:ext>
                </a:extLst>
              </p:cNvPr>
              <p:cNvSpPr/>
              <p:nvPr/>
            </p:nvSpPr>
            <p:spPr>
              <a:xfrm>
                <a:off x="10629900" y="205292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0" name="Retângulo 19">
                <a:extLst>
                  <a:ext uri="{FF2B5EF4-FFF2-40B4-BE49-F238E27FC236}">
                    <a16:creationId xmlns:a16="http://schemas.microsoft.com/office/drawing/2014/main" id="{2FD7CCDE-26AC-28E9-ED51-B491C6C2676A}"/>
                  </a:ext>
                </a:extLst>
              </p:cNvPr>
              <p:cNvSpPr/>
              <p:nvPr/>
            </p:nvSpPr>
            <p:spPr>
              <a:xfrm>
                <a:off x="10801350" y="205292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1" name="Retângulo 20">
                <a:extLst>
                  <a:ext uri="{FF2B5EF4-FFF2-40B4-BE49-F238E27FC236}">
                    <a16:creationId xmlns:a16="http://schemas.microsoft.com/office/drawing/2014/main" id="{FF56E85B-76FA-03F1-D5C0-EB32D9656E62}"/>
                  </a:ext>
                </a:extLst>
              </p:cNvPr>
              <p:cNvSpPr/>
              <p:nvPr/>
            </p:nvSpPr>
            <p:spPr>
              <a:xfrm>
                <a:off x="10972800" y="205292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2" name="Retângulo 21">
                <a:extLst>
                  <a:ext uri="{FF2B5EF4-FFF2-40B4-BE49-F238E27FC236}">
                    <a16:creationId xmlns:a16="http://schemas.microsoft.com/office/drawing/2014/main" id="{3E81E862-5323-6C08-51C7-7114E3C96159}"/>
                  </a:ext>
                </a:extLst>
              </p:cNvPr>
              <p:cNvSpPr/>
              <p:nvPr/>
            </p:nvSpPr>
            <p:spPr>
              <a:xfrm>
                <a:off x="11144250" y="2052924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24" name="Agrupar 23">
              <a:extLst>
                <a:ext uri="{FF2B5EF4-FFF2-40B4-BE49-F238E27FC236}">
                  <a16:creationId xmlns:a16="http://schemas.microsoft.com/office/drawing/2014/main" id="{2DFDAC7A-D526-662F-6A9E-76DCA0440A28}"/>
                </a:ext>
              </a:extLst>
            </p:cNvPr>
            <p:cNvGrpSpPr/>
            <p:nvPr/>
          </p:nvGrpSpPr>
          <p:grpSpPr>
            <a:xfrm>
              <a:off x="5922467" y="1604922"/>
              <a:ext cx="790575" cy="104776"/>
              <a:chOff x="10458450" y="2067389"/>
              <a:chExt cx="790575" cy="104776"/>
            </a:xfrm>
          </p:grpSpPr>
          <p:sp>
            <p:nvSpPr>
              <p:cNvPr id="25" name="Retângulo 24">
                <a:extLst>
                  <a:ext uri="{FF2B5EF4-FFF2-40B4-BE49-F238E27FC236}">
                    <a16:creationId xmlns:a16="http://schemas.microsoft.com/office/drawing/2014/main" id="{B55A2650-603F-AAA9-719B-C371ADFA7432}"/>
                  </a:ext>
                </a:extLst>
              </p:cNvPr>
              <p:cNvSpPr/>
              <p:nvPr/>
            </p:nvSpPr>
            <p:spPr>
              <a:xfrm>
                <a:off x="10458450" y="2067390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6" name="Retângulo 25">
                <a:extLst>
                  <a:ext uri="{FF2B5EF4-FFF2-40B4-BE49-F238E27FC236}">
                    <a16:creationId xmlns:a16="http://schemas.microsoft.com/office/drawing/2014/main" id="{B89EEFEF-29FB-075D-D2C5-9EBC15A80213}"/>
                  </a:ext>
                </a:extLst>
              </p:cNvPr>
              <p:cNvSpPr/>
              <p:nvPr/>
            </p:nvSpPr>
            <p:spPr>
              <a:xfrm>
                <a:off x="10629900" y="2067390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7" name="Retângulo 26">
                <a:extLst>
                  <a:ext uri="{FF2B5EF4-FFF2-40B4-BE49-F238E27FC236}">
                    <a16:creationId xmlns:a16="http://schemas.microsoft.com/office/drawing/2014/main" id="{1A706415-7F56-E3D8-9036-3646C47CE94C}"/>
                  </a:ext>
                </a:extLst>
              </p:cNvPr>
              <p:cNvSpPr/>
              <p:nvPr/>
            </p:nvSpPr>
            <p:spPr>
              <a:xfrm>
                <a:off x="10801350" y="2067390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8" name="Retângulo 27">
                <a:extLst>
                  <a:ext uri="{FF2B5EF4-FFF2-40B4-BE49-F238E27FC236}">
                    <a16:creationId xmlns:a16="http://schemas.microsoft.com/office/drawing/2014/main" id="{09E50C07-028D-702B-E408-078F9A1400AA}"/>
                  </a:ext>
                </a:extLst>
              </p:cNvPr>
              <p:cNvSpPr/>
              <p:nvPr/>
            </p:nvSpPr>
            <p:spPr>
              <a:xfrm>
                <a:off x="10972800" y="2067390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9" name="Retângulo 28">
                <a:extLst>
                  <a:ext uri="{FF2B5EF4-FFF2-40B4-BE49-F238E27FC236}">
                    <a16:creationId xmlns:a16="http://schemas.microsoft.com/office/drawing/2014/main" id="{3B660DAC-B7F5-5581-B278-57F9D489E7AB}"/>
                  </a:ext>
                </a:extLst>
              </p:cNvPr>
              <p:cNvSpPr/>
              <p:nvPr/>
            </p:nvSpPr>
            <p:spPr>
              <a:xfrm>
                <a:off x="11144250" y="206738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30" name="Agrupar 29">
              <a:extLst>
                <a:ext uri="{FF2B5EF4-FFF2-40B4-BE49-F238E27FC236}">
                  <a16:creationId xmlns:a16="http://schemas.microsoft.com/office/drawing/2014/main" id="{9226426E-4481-C551-DF3B-38539294B070}"/>
                </a:ext>
              </a:extLst>
            </p:cNvPr>
            <p:cNvGrpSpPr/>
            <p:nvPr/>
          </p:nvGrpSpPr>
          <p:grpSpPr>
            <a:xfrm>
              <a:off x="5922467" y="1800040"/>
              <a:ext cx="790575" cy="104776"/>
              <a:chOff x="10458450" y="2081854"/>
              <a:chExt cx="790575" cy="104776"/>
            </a:xfrm>
          </p:grpSpPr>
          <p:sp>
            <p:nvSpPr>
              <p:cNvPr id="31" name="Retângulo 30">
                <a:extLst>
                  <a:ext uri="{FF2B5EF4-FFF2-40B4-BE49-F238E27FC236}">
                    <a16:creationId xmlns:a16="http://schemas.microsoft.com/office/drawing/2014/main" id="{CA89BAAB-C80B-D8BA-5824-F7B0DA1141CB}"/>
                  </a:ext>
                </a:extLst>
              </p:cNvPr>
              <p:cNvSpPr/>
              <p:nvPr/>
            </p:nvSpPr>
            <p:spPr>
              <a:xfrm>
                <a:off x="10458450" y="208185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2" name="Retângulo 31">
                <a:extLst>
                  <a:ext uri="{FF2B5EF4-FFF2-40B4-BE49-F238E27FC236}">
                    <a16:creationId xmlns:a16="http://schemas.microsoft.com/office/drawing/2014/main" id="{F087F503-D4DE-B69C-9124-99984E5DBC3D}"/>
                  </a:ext>
                </a:extLst>
              </p:cNvPr>
              <p:cNvSpPr/>
              <p:nvPr/>
            </p:nvSpPr>
            <p:spPr>
              <a:xfrm>
                <a:off x="10629900" y="208185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3" name="Retângulo 32">
                <a:extLst>
                  <a:ext uri="{FF2B5EF4-FFF2-40B4-BE49-F238E27FC236}">
                    <a16:creationId xmlns:a16="http://schemas.microsoft.com/office/drawing/2014/main" id="{6743F733-8792-ACDA-8135-69FF425703B4}"/>
                  </a:ext>
                </a:extLst>
              </p:cNvPr>
              <p:cNvSpPr/>
              <p:nvPr/>
            </p:nvSpPr>
            <p:spPr>
              <a:xfrm>
                <a:off x="10801350" y="208185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4" name="Retângulo 33">
                <a:extLst>
                  <a:ext uri="{FF2B5EF4-FFF2-40B4-BE49-F238E27FC236}">
                    <a16:creationId xmlns:a16="http://schemas.microsoft.com/office/drawing/2014/main" id="{EF403E23-3A6B-1823-DAED-73C4C92681DE}"/>
                  </a:ext>
                </a:extLst>
              </p:cNvPr>
              <p:cNvSpPr/>
              <p:nvPr/>
            </p:nvSpPr>
            <p:spPr>
              <a:xfrm>
                <a:off x="10972800" y="208185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5" name="Retângulo 34">
                <a:extLst>
                  <a:ext uri="{FF2B5EF4-FFF2-40B4-BE49-F238E27FC236}">
                    <a16:creationId xmlns:a16="http://schemas.microsoft.com/office/drawing/2014/main" id="{1A83D75E-36F7-27DE-0F7C-115CE74E80D5}"/>
                  </a:ext>
                </a:extLst>
              </p:cNvPr>
              <p:cNvSpPr/>
              <p:nvPr/>
            </p:nvSpPr>
            <p:spPr>
              <a:xfrm>
                <a:off x="11144250" y="208185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36" name="Agrupar 35">
              <a:extLst>
                <a:ext uri="{FF2B5EF4-FFF2-40B4-BE49-F238E27FC236}">
                  <a16:creationId xmlns:a16="http://schemas.microsoft.com/office/drawing/2014/main" id="{F0E1FB0C-A8FA-2D1C-9C4E-A465436D7E5E}"/>
                </a:ext>
              </a:extLst>
            </p:cNvPr>
            <p:cNvGrpSpPr/>
            <p:nvPr/>
          </p:nvGrpSpPr>
          <p:grpSpPr>
            <a:xfrm>
              <a:off x="5922467" y="1995158"/>
              <a:ext cx="790575" cy="104776"/>
              <a:chOff x="10458450" y="2094338"/>
              <a:chExt cx="790575" cy="104776"/>
            </a:xfrm>
          </p:grpSpPr>
          <p:sp>
            <p:nvSpPr>
              <p:cNvPr id="37" name="Retângulo 36">
                <a:extLst>
                  <a:ext uri="{FF2B5EF4-FFF2-40B4-BE49-F238E27FC236}">
                    <a16:creationId xmlns:a16="http://schemas.microsoft.com/office/drawing/2014/main" id="{701E408F-E58C-7ADC-7EF8-390E5F854629}"/>
                  </a:ext>
                </a:extLst>
              </p:cNvPr>
              <p:cNvSpPr/>
              <p:nvPr/>
            </p:nvSpPr>
            <p:spPr>
              <a:xfrm>
                <a:off x="10458450" y="2094339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8" name="Retângulo 37">
                <a:extLst>
                  <a:ext uri="{FF2B5EF4-FFF2-40B4-BE49-F238E27FC236}">
                    <a16:creationId xmlns:a16="http://schemas.microsoft.com/office/drawing/2014/main" id="{FC070C9E-5448-BCE2-4368-AB518EAF701B}"/>
                  </a:ext>
                </a:extLst>
              </p:cNvPr>
              <p:cNvSpPr/>
              <p:nvPr/>
            </p:nvSpPr>
            <p:spPr>
              <a:xfrm>
                <a:off x="10629900" y="2094339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9" name="Retângulo 38">
                <a:extLst>
                  <a:ext uri="{FF2B5EF4-FFF2-40B4-BE49-F238E27FC236}">
                    <a16:creationId xmlns:a16="http://schemas.microsoft.com/office/drawing/2014/main" id="{24040F6A-E8D0-FB79-1E02-30964045BB8B}"/>
                  </a:ext>
                </a:extLst>
              </p:cNvPr>
              <p:cNvSpPr/>
              <p:nvPr/>
            </p:nvSpPr>
            <p:spPr>
              <a:xfrm>
                <a:off x="10801350" y="2094339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0" name="Retângulo 39">
                <a:extLst>
                  <a:ext uri="{FF2B5EF4-FFF2-40B4-BE49-F238E27FC236}">
                    <a16:creationId xmlns:a16="http://schemas.microsoft.com/office/drawing/2014/main" id="{99FE46F3-D782-8216-EB6E-F6838E691C24}"/>
                  </a:ext>
                </a:extLst>
              </p:cNvPr>
              <p:cNvSpPr/>
              <p:nvPr/>
            </p:nvSpPr>
            <p:spPr>
              <a:xfrm>
                <a:off x="10972800" y="209433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1" name="Retângulo 40">
                <a:extLst>
                  <a:ext uri="{FF2B5EF4-FFF2-40B4-BE49-F238E27FC236}">
                    <a16:creationId xmlns:a16="http://schemas.microsoft.com/office/drawing/2014/main" id="{46A1A00F-A1A8-8E93-018E-F66F5E0C643C}"/>
                  </a:ext>
                </a:extLst>
              </p:cNvPr>
              <p:cNvSpPr/>
              <p:nvPr/>
            </p:nvSpPr>
            <p:spPr>
              <a:xfrm>
                <a:off x="11144250" y="2094338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76" name="Agrupar 75">
              <a:extLst>
                <a:ext uri="{FF2B5EF4-FFF2-40B4-BE49-F238E27FC236}">
                  <a16:creationId xmlns:a16="http://schemas.microsoft.com/office/drawing/2014/main" id="{033BF03B-D306-A227-9B20-0B373CB0D17E}"/>
                </a:ext>
              </a:extLst>
            </p:cNvPr>
            <p:cNvGrpSpPr/>
            <p:nvPr/>
          </p:nvGrpSpPr>
          <p:grpSpPr>
            <a:xfrm>
              <a:off x="5922467" y="2190277"/>
              <a:ext cx="790575" cy="104776"/>
              <a:chOff x="10458450" y="2108804"/>
              <a:chExt cx="790575" cy="104776"/>
            </a:xfrm>
          </p:grpSpPr>
          <p:sp>
            <p:nvSpPr>
              <p:cNvPr id="77" name="Retângulo 76">
                <a:extLst>
                  <a:ext uri="{FF2B5EF4-FFF2-40B4-BE49-F238E27FC236}">
                    <a16:creationId xmlns:a16="http://schemas.microsoft.com/office/drawing/2014/main" id="{E1CE5903-5755-9AB4-2665-8DA0967DDF74}"/>
                  </a:ext>
                </a:extLst>
              </p:cNvPr>
              <p:cNvSpPr/>
              <p:nvPr/>
            </p:nvSpPr>
            <p:spPr>
              <a:xfrm>
                <a:off x="10458450" y="2108805"/>
                <a:ext cx="104775" cy="104775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8" name="Retângulo 77">
                <a:extLst>
                  <a:ext uri="{FF2B5EF4-FFF2-40B4-BE49-F238E27FC236}">
                    <a16:creationId xmlns:a16="http://schemas.microsoft.com/office/drawing/2014/main" id="{23E7D49C-B722-FCFC-9E76-CAA768B1EC9A}"/>
                  </a:ext>
                </a:extLst>
              </p:cNvPr>
              <p:cNvSpPr/>
              <p:nvPr/>
            </p:nvSpPr>
            <p:spPr>
              <a:xfrm>
                <a:off x="10629900" y="210880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9" name="Retângulo 78">
                <a:extLst>
                  <a:ext uri="{FF2B5EF4-FFF2-40B4-BE49-F238E27FC236}">
                    <a16:creationId xmlns:a16="http://schemas.microsoft.com/office/drawing/2014/main" id="{D89986FB-8CA6-73B0-7BF2-E041326DA2EC}"/>
                  </a:ext>
                </a:extLst>
              </p:cNvPr>
              <p:cNvSpPr/>
              <p:nvPr/>
            </p:nvSpPr>
            <p:spPr>
              <a:xfrm>
                <a:off x="10801350" y="210880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0" name="Retângulo 79">
                <a:extLst>
                  <a:ext uri="{FF2B5EF4-FFF2-40B4-BE49-F238E27FC236}">
                    <a16:creationId xmlns:a16="http://schemas.microsoft.com/office/drawing/2014/main" id="{D4F0AAD2-5FFB-224F-4CB1-66E3EC9211D1}"/>
                  </a:ext>
                </a:extLst>
              </p:cNvPr>
              <p:cNvSpPr/>
              <p:nvPr/>
            </p:nvSpPr>
            <p:spPr>
              <a:xfrm>
                <a:off x="10972800" y="210880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1" name="Retângulo 80">
                <a:extLst>
                  <a:ext uri="{FF2B5EF4-FFF2-40B4-BE49-F238E27FC236}">
                    <a16:creationId xmlns:a16="http://schemas.microsoft.com/office/drawing/2014/main" id="{671C8345-622C-4110-04AD-73662612D119}"/>
                  </a:ext>
                </a:extLst>
              </p:cNvPr>
              <p:cNvSpPr/>
              <p:nvPr/>
            </p:nvSpPr>
            <p:spPr>
              <a:xfrm>
                <a:off x="11144250" y="210880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298ED029-DD8A-A0B5-B7F5-891C6F428AC8}"/>
              </a:ext>
            </a:extLst>
          </p:cNvPr>
          <p:cNvSpPr>
            <a:spLocks noGrp="1"/>
          </p:cNvSpPr>
          <p:nvPr/>
        </p:nvSpPr>
        <p:spPr bwMode="auto">
          <a:xfrm>
            <a:off x="6769921" y="3967842"/>
            <a:ext cx="5219122" cy="92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Development, testing, and validation of cryogenic electrical circuit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Manufacturing, improvement, and testing of resonant power converter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 of quench detection and protection system			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 of hardware and software for control and monitoring</a:t>
            </a:r>
            <a:endParaRPr lang="pt-BR" altLang="en-US" sz="1300">
              <a:latin typeface="Calibri"/>
              <a:ea typeface="MS PGothic"/>
              <a:cs typeface="Calibri"/>
            </a:endParaRPr>
          </a:p>
        </p:txBody>
      </p:sp>
      <p:grpSp>
        <p:nvGrpSpPr>
          <p:cNvPr id="159" name="Agrupar 158">
            <a:extLst>
              <a:ext uri="{FF2B5EF4-FFF2-40B4-BE49-F238E27FC236}">
                <a16:creationId xmlns:a16="http://schemas.microsoft.com/office/drawing/2014/main" id="{7F08432D-D70C-1774-AC56-FD1F2066966D}"/>
              </a:ext>
            </a:extLst>
          </p:cNvPr>
          <p:cNvGrpSpPr/>
          <p:nvPr/>
        </p:nvGrpSpPr>
        <p:grpSpPr>
          <a:xfrm>
            <a:off x="5931432" y="4037733"/>
            <a:ext cx="790575" cy="701913"/>
            <a:chOff x="5922467" y="3741893"/>
            <a:chExt cx="790575" cy="701913"/>
          </a:xfrm>
        </p:grpSpPr>
        <p:grpSp>
          <p:nvGrpSpPr>
            <p:cNvPr id="90" name="Agrupar 89">
              <a:extLst>
                <a:ext uri="{FF2B5EF4-FFF2-40B4-BE49-F238E27FC236}">
                  <a16:creationId xmlns:a16="http://schemas.microsoft.com/office/drawing/2014/main" id="{D88C7350-BD7E-4B4E-5FE0-3C3F7F11F467}"/>
                </a:ext>
              </a:extLst>
            </p:cNvPr>
            <p:cNvGrpSpPr/>
            <p:nvPr/>
          </p:nvGrpSpPr>
          <p:grpSpPr>
            <a:xfrm>
              <a:off x="5922467" y="3741893"/>
              <a:ext cx="790575" cy="104776"/>
              <a:chOff x="10458450" y="2052924"/>
              <a:chExt cx="790575" cy="104776"/>
            </a:xfrm>
          </p:grpSpPr>
          <p:sp>
            <p:nvSpPr>
              <p:cNvPr id="91" name="Retângulo 90">
                <a:extLst>
                  <a:ext uri="{FF2B5EF4-FFF2-40B4-BE49-F238E27FC236}">
                    <a16:creationId xmlns:a16="http://schemas.microsoft.com/office/drawing/2014/main" id="{6553FF70-D72E-274F-11BF-1C887721E5EC}"/>
                  </a:ext>
                </a:extLst>
              </p:cNvPr>
              <p:cNvSpPr/>
              <p:nvPr/>
            </p:nvSpPr>
            <p:spPr>
              <a:xfrm>
                <a:off x="1045845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2" name="Retângulo 91">
                <a:extLst>
                  <a:ext uri="{FF2B5EF4-FFF2-40B4-BE49-F238E27FC236}">
                    <a16:creationId xmlns:a16="http://schemas.microsoft.com/office/drawing/2014/main" id="{0E3F3425-4612-59F3-238E-4C702E2EAF45}"/>
                  </a:ext>
                </a:extLst>
              </p:cNvPr>
              <p:cNvSpPr/>
              <p:nvPr/>
            </p:nvSpPr>
            <p:spPr>
              <a:xfrm>
                <a:off x="1062990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3" name="Retângulo 92">
                <a:extLst>
                  <a:ext uri="{FF2B5EF4-FFF2-40B4-BE49-F238E27FC236}">
                    <a16:creationId xmlns:a16="http://schemas.microsoft.com/office/drawing/2014/main" id="{AE686D87-F690-DAB0-E62D-E189F82A62FC}"/>
                  </a:ext>
                </a:extLst>
              </p:cNvPr>
              <p:cNvSpPr/>
              <p:nvPr/>
            </p:nvSpPr>
            <p:spPr>
              <a:xfrm>
                <a:off x="1080135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4" name="Retângulo 93">
                <a:extLst>
                  <a:ext uri="{FF2B5EF4-FFF2-40B4-BE49-F238E27FC236}">
                    <a16:creationId xmlns:a16="http://schemas.microsoft.com/office/drawing/2014/main" id="{629554DB-00D0-4354-862B-F4342280C08C}"/>
                  </a:ext>
                </a:extLst>
              </p:cNvPr>
              <p:cNvSpPr/>
              <p:nvPr/>
            </p:nvSpPr>
            <p:spPr>
              <a:xfrm>
                <a:off x="1097280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5" name="Retângulo 94">
                <a:extLst>
                  <a:ext uri="{FF2B5EF4-FFF2-40B4-BE49-F238E27FC236}">
                    <a16:creationId xmlns:a16="http://schemas.microsoft.com/office/drawing/2014/main" id="{D5028A77-EB9C-FC12-670E-6D09FC586EC5}"/>
                  </a:ext>
                </a:extLst>
              </p:cNvPr>
              <p:cNvSpPr/>
              <p:nvPr/>
            </p:nvSpPr>
            <p:spPr>
              <a:xfrm>
                <a:off x="11144250" y="20529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96" name="Agrupar 95">
              <a:extLst>
                <a:ext uri="{FF2B5EF4-FFF2-40B4-BE49-F238E27FC236}">
                  <a16:creationId xmlns:a16="http://schemas.microsoft.com/office/drawing/2014/main" id="{157134D7-A679-7E7C-7A02-064010E46973}"/>
                </a:ext>
              </a:extLst>
            </p:cNvPr>
            <p:cNvGrpSpPr/>
            <p:nvPr/>
          </p:nvGrpSpPr>
          <p:grpSpPr>
            <a:xfrm>
              <a:off x="5922467" y="3940939"/>
              <a:ext cx="790575" cy="104776"/>
              <a:chOff x="10458450" y="2071317"/>
              <a:chExt cx="790575" cy="104776"/>
            </a:xfrm>
          </p:grpSpPr>
          <p:sp>
            <p:nvSpPr>
              <p:cNvPr id="97" name="Retângulo 96">
                <a:extLst>
                  <a:ext uri="{FF2B5EF4-FFF2-40B4-BE49-F238E27FC236}">
                    <a16:creationId xmlns:a16="http://schemas.microsoft.com/office/drawing/2014/main" id="{688FA680-82DF-1603-1195-4B034CFFC2D9}"/>
                  </a:ext>
                </a:extLst>
              </p:cNvPr>
              <p:cNvSpPr/>
              <p:nvPr/>
            </p:nvSpPr>
            <p:spPr>
              <a:xfrm>
                <a:off x="1045845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98" name="Retângulo 97">
                <a:extLst>
                  <a:ext uri="{FF2B5EF4-FFF2-40B4-BE49-F238E27FC236}">
                    <a16:creationId xmlns:a16="http://schemas.microsoft.com/office/drawing/2014/main" id="{48E9D802-D512-306E-7C70-F2F29BB32BA6}"/>
                  </a:ext>
                </a:extLst>
              </p:cNvPr>
              <p:cNvSpPr/>
              <p:nvPr/>
            </p:nvSpPr>
            <p:spPr>
              <a:xfrm>
                <a:off x="1062990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99" name="Retângulo 98">
                <a:extLst>
                  <a:ext uri="{FF2B5EF4-FFF2-40B4-BE49-F238E27FC236}">
                    <a16:creationId xmlns:a16="http://schemas.microsoft.com/office/drawing/2014/main" id="{D19CF434-958B-DAF8-84A3-E3CB644A4A58}"/>
                  </a:ext>
                </a:extLst>
              </p:cNvPr>
              <p:cNvSpPr/>
              <p:nvPr/>
            </p:nvSpPr>
            <p:spPr>
              <a:xfrm>
                <a:off x="1080135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100" name="Retângulo 99">
                <a:extLst>
                  <a:ext uri="{FF2B5EF4-FFF2-40B4-BE49-F238E27FC236}">
                    <a16:creationId xmlns:a16="http://schemas.microsoft.com/office/drawing/2014/main" id="{C0DA5774-6E9E-455C-A657-9488EBBEA479}"/>
                  </a:ext>
                </a:extLst>
              </p:cNvPr>
              <p:cNvSpPr/>
              <p:nvPr/>
            </p:nvSpPr>
            <p:spPr>
              <a:xfrm>
                <a:off x="1097280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1" name="Retângulo 100">
                <a:extLst>
                  <a:ext uri="{FF2B5EF4-FFF2-40B4-BE49-F238E27FC236}">
                    <a16:creationId xmlns:a16="http://schemas.microsoft.com/office/drawing/2014/main" id="{9DAF78CB-9DF7-4C8F-6A57-89998B7F76F5}"/>
                  </a:ext>
                </a:extLst>
              </p:cNvPr>
              <p:cNvSpPr/>
              <p:nvPr/>
            </p:nvSpPr>
            <p:spPr>
              <a:xfrm>
                <a:off x="11144250" y="2071317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08" name="Agrupar 107">
              <a:extLst>
                <a:ext uri="{FF2B5EF4-FFF2-40B4-BE49-F238E27FC236}">
                  <a16:creationId xmlns:a16="http://schemas.microsoft.com/office/drawing/2014/main" id="{D8488CC2-927C-1382-5A54-ECC6B1836C94}"/>
                </a:ext>
              </a:extLst>
            </p:cNvPr>
            <p:cNvGrpSpPr/>
            <p:nvPr/>
          </p:nvGrpSpPr>
          <p:grpSpPr>
            <a:xfrm>
              <a:off x="5922467" y="4139985"/>
              <a:ext cx="790575" cy="104776"/>
              <a:chOff x="10458450" y="2102558"/>
              <a:chExt cx="790575" cy="104776"/>
            </a:xfrm>
          </p:grpSpPr>
          <p:sp>
            <p:nvSpPr>
              <p:cNvPr id="109" name="Retângulo 108">
                <a:extLst>
                  <a:ext uri="{FF2B5EF4-FFF2-40B4-BE49-F238E27FC236}">
                    <a16:creationId xmlns:a16="http://schemas.microsoft.com/office/drawing/2014/main" id="{9BE28474-BF41-4877-AFFC-CAA1916BFBB1}"/>
                  </a:ext>
                </a:extLst>
              </p:cNvPr>
              <p:cNvSpPr/>
              <p:nvPr/>
            </p:nvSpPr>
            <p:spPr>
              <a:xfrm>
                <a:off x="1045845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0" name="Retângulo 109">
                <a:extLst>
                  <a:ext uri="{FF2B5EF4-FFF2-40B4-BE49-F238E27FC236}">
                    <a16:creationId xmlns:a16="http://schemas.microsoft.com/office/drawing/2014/main" id="{26B5DEC8-9E2F-B980-F26B-3122058BC116}"/>
                  </a:ext>
                </a:extLst>
              </p:cNvPr>
              <p:cNvSpPr/>
              <p:nvPr/>
            </p:nvSpPr>
            <p:spPr>
              <a:xfrm>
                <a:off x="1062990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1" name="Retângulo 110">
                <a:extLst>
                  <a:ext uri="{FF2B5EF4-FFF2-40B4-BE49-F238E27FC236}">
                    <a16:creationId xmlns:a16="http://schemas.microsoft.com/office/drawing/2014/main" id="{E04E1977-5830-C76A-0D66-3064DF41C842}"/>
                  </a:ext>
                </a:extLst>
              </p:cNvPr>
              <p:cNvSpPr/>
              <p:nvPr/>
            </p:nvSpPr>
            <p:spPr>
              <a:xfrm>
                <a:off x="1080135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9" name="Retângulo 118">
                <a:extLst>
                  <a:ext uri="{FF2B5EF4-FFF2-40B4-BE49-F238E27FC236}">
                    <a16:creationId xmlns:a16="http://schemas.microsoft.com/office/drawing/2014/main" id="{2D2E1A2C-0510-DF31-4361-4018A07EE79E}"/>
                  </a:ext>
                </a:extLst>
              </p:cNvPr>
              <p:cNvSpPr/>
              <p:nvPr/>
            </p:nvSpPr>
            <p:spPr>
              <a:xfrm>
                <a:off x="10972800" y="210255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0" name="Retângulo 119">
                <a:extLst>
                  <a:ext uri="{FF2B5EF4-FFF2-40B4-BE49-F238E27FC236}">
                    <a16:creationId xmlns:a16="http://schemas.microsoft.com/office/drawing/2014/main" id="{77BB31E0-E713-5274-03E5-B4F63576F9E3}"/>
                  </a:ext>
                </a:extLst>
              </p:cNvPr>
              <p:cNvSpPr/>
              <p:nvPr/>
            </p:nvSpPr>
            <p:spPr>
              <a:xfrm>
                <a:off x="11144250" y="2102558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:a16="http://schemas.microsoft.com/office/drawing/2014/main" id="{FFE99BF5-44FC-C904-2669-31061E362641}"/>
                </a:ext>
              </a:extLst>
            </p:cNvPr>
            <p:cNvGrpSpPr/>
            <p:nvPr/>
          </p:nvGrpSpPr>
          <p:grpSpPr>
            <a:xfrm>
              <a:off x="5922467" y="4339030"/>
              <a:ext cx="790575" cy="104776"/>
              <a:chOff x="10458450" y="2124044"/>
              <a:chExt cx="790575" cy="104776"/>
            </a:xfrm>
          </p:grpSpPr>
          <p:sp>
            <p:nvSpPr>
              <p:cNvPr id="122" name="Retângulo 121">
                <a:extLst>
                  <a:ext uri="{FF2B5EF4-FFF2-40B4-BE49-F238E27FC236}">
                    <a16:creationId xmlns:a16="http://schemas.microsoft.com/office/drawing/2014/main" id="{A20C656D-E4C2-E621-8A27-CF17EED6399C}"/>
                  </a:ext>
                </a:extLst>
              </p:cNvPr>
              <p:cNvSpPr/>
              <p:nvPr/>
            </p:nvSpPr>
            <p:spPr>
              <a:xfrm>
                <a:off x="1045845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3" name="Retângulo 122">
                <a:extLst>
                  <a:ext uri="{FF2B5EF4-FFF2-40B4-BE49-F238E27FC236}">
                    <a16:creationId xmlns:a16="http://schemas.microsoft.com/office/drawing/2014/main" id="{9C88097D-80BD-0029-D74D-ACC33C92AF12}"/>
                  </a:ext>
                </a:extLst>
              </p:cNvPr>
              <p:cNvSpPr/>
              <p:nvPr/>
            </p:nvSpPr>
            <p:spPr>
              <a:xfrm>
                <a:off x="1062990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4" name="Retângulo 123">
                <a:extLst>
                  <a:ext uri="{FF2B5EF4-FFF2-40B4-BE49-F238E27FC236}">
                    <a16:creationId xmlns:a16="http://schemas.microsoft.com/office/drawing/2014/main" id="{2A6EF654-7157-02E8-E908-56CA19EB28A6}"/>
                  </a:ext>
                </a:extLst>
              </p:cNvPr>
              <p:cNvSpPr/>
              <p:nvPr/>
            </p:nvSpPr>
            <p:spPr>
              <a:xfrm>
                <a:off x="1080135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5" name="Retângulo 124">
                <a:extLst>
                  <a:ext uri="{FF2B5EF4-FFF2-40B4-BE49-F238E27FC236}">
                    <a16:creationId xmlns:a16="http://schemas.microsoft.com/office/drawing/2014/main" id="{A49DF45B-AF8D-A4A0-8C75-8DF94E0119A3}"/>
                  </a:ext>
                </a:extLst>
              </p:cNvPr>
              <p:cNvSpPr/>
              <p:nvPr/>
            </p:nvSpPr>
            <p:spPr>
              <a:xfrm>
                <a:off x="1097280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6" name="Retângulo 125">
                <a:extLst>
                  <a:ext uri="{FF2B5EF4-FFF2-40B4-BE49-F238E27FC236}">
                    <a16:creationId xmlns:a16="http://schemas.microsoft.com/office/drawing/2014/main" id="{30E882B1-431B-5A46-7A15-090B83E83CEB}"/>
                  </a:ext>
                </a:extLst>
              </p:cNvPr>
              <p:cNvSpPr/>
              <p:nvPr/>
            </p:nvSpPr>
            <p:spPr>
              <a:xfrm>
                <a:off x="11144250" y="212404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151" name="Content Placeholder 2">
            <a:extLst>
              <a:ext uri="{FF2B5EF4-FFF2-40B4-BE49-F238E27FC236}">
                <a16:creationId xmlns:a16="http://schemas.microsoft.com/office/drawing/2014/main" id="{A64FD94E-EF4B-78D5-1A19-BBA898EF9520}"/>
              </a:ext>
            </a:extLst>
          </p:cNvPr>
          <p:cNvSpPr>
            <a:spLocks noGrp="1"/>
          </p:cNvSpPr>
          <p:nvPr/>
        </p:nvSpPr>
        <p:spPr bwMode="auto">
          <a:xfrm>
            <a:off x="6818900" y="5062188"/>
            <a:ext cx="5219122" cy="99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Development of setup for magnetic characterization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Integration, assembly, and </a:t>
            </a:r>
            <a:r>
              <a:rPr lang="en-US" altLang="en-US" sz="1300" err="1">
                <a:latin typeface="Calibri"/>
                <a:ea typeface="MS PGothic"/>
                <a:cs typeface="Calibri"/>
              </a:rPr>
              <a:t>fiducialization</a:t>
            </a:r>
            <a:r>
              <a:rPr lang="en-US" altLang="en-US" sz="1300">
                <a:latin typeface="Calibri"/>
                <a:ea typeface="MS PGothic"/>
                <a:cs typeface="Calibri"/>
              </a:rPr>
              <a:t> strategy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Evaluation of the impact of device vibration on the machine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>
                <a:latin typeface="Calibri"/>
                <a:ea typeface="MS PGothic"/>
                <a:cs typeface="Calibri"/>
              </a:rPr>
              <a:t>Final magnetic characterization of the SWLS</a:t>
            </a:r>
            <a:endParaRPr lang="pt-BR" altLang="en-US" sz="1300">
              <a:latin typeface="Calibri"/>
              <a:ea typeface="MS PGothic"/>
              <a:cs typeface="Calibri"/>
            </a:endParaRPr>
          </a:p>
        </p:txBody>
      </p:sp>
      <p:grpSp>
        <p:nvGrpSpPr>
          <p:cNvPr id="158" name="Agrupar 157">
            <a:extLst>
              <a:ext uri="{FF2B5EF4-FFF2-40B4-BE49-F238E27FC236}">
                <a16:creationId xmlns:a16="http://schemas.microsoft.com/office/drawing/2014/main" id="{B51D3E33-A717-B0E9-00CC-27B2A4A106FE}"/>
              </a:ext>
            </a:extLst>
          </p:cNvPr>
          <p:cNvGrpSpPr/>
          <p:nvPr/>
        </p:nvGrpSpPr>
        <p:grpSpPr>
          <a:xfrm>
            <a:off x="5931432" y="5163476"/>
            <a:ext cx="790575" cy="691823"/>
            <a:chOff x="5922467" y="4902426"/>
            <a:chExt cx="790575" cy="691823"/>
          </a:xfrm>
        </p:grpSpPr>
        <p:grpSp>
          <p:nvGrpSpPr>
            <p:cNvPr id="133" name="Agrupar 132">
              <a:extLst>
                <a:ext uri="{FF2B5EF4-FFF2-40B4-BE49-F238E27FC236}">
                  <a16:creationId xmlns:a16="http://schemas.microsoft.com/office/drawing/2014/main" id="{5EC9951E-9551-CB6C-080E-FC9378262E43}"/>
                </a:ext>
              </a:extLst>
            </p:cNvPr>
            <p:cNvGrpSpPr/>
            <p:nvPr/>
          </p:nvGrpSpPr>
          <p:grpSpPr>
            <a:xfrm>
              <a:off x="5922467" y="4902426"/>
              <a:ext cx="790575" cy="104776"/>
              <a:chOff x="10458450" y="2052924"/>
              <a:chExt cx="790575" cy="104776"/>
            </a:xfrm>
          </p:grpSpPr>
          <p:sp>
            <p:nvSpPr>
              <p:cNvPr id="134" name="Retângulo 133">
                <a:extLst>
                  <a:ext uri="{FF2B5EF4-FFF2-40B4-BE49-F238E27FC236}">
                    <a16:creationId xmlns:a16="http://schemas.microsoft.com/office/drawing/2014/main" id="{BAF3EEB8-CB4D-3F79-C258-8D1CB56D9623}"/>
                  </a:ext>
                </a:extLst>
              </p:cNvPr>
              <p:cNvSpPr/>
              <p:nvPr/>
            </p:nvSpPr>
            <p:spPr>
              <a:xfrm>
                <a:off x="10458450" y="2052925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135" name="Retângulo 134">
                <a:extLst>
                  <a:ext uri="{FF2B5EF4-FFF2-40B4-BE49-F238E27FC236}">
                    <a16:creationId xmlns:a16="http://schemas.microsoft.com/office/drawing/2014/main" id="{3B9D6973-37A6-746A-F20E-86F34BBCCE9E}"/>
                  </a:ext>
                </a:extLst>
              </p:cNvPr>
              <p:cNvSpPr/>
              <p:nvPr/>
            </p:nvSpPr>
            <p:spPr>
              <a:xfrm>
                <a:off x="10629900" y="2052925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136" name="Retângulo 135">
                <a:extLst>
                  <a:ext uri="{FF2B5EF4-FFF2-40B4-BE49-F238E27FC236}">
                    <a16:creationId xmlns:a16="http://schemas.microsoft.com/office/drawing/2014/main" id="{5CBCE2FA-6C9C-20CE-82FC-7807B7A1FEF3}"/>
                  </a:ext>
                </a:extLst>
              </p:cNvPr>
              <p:cNvSpPr/>
              <p:nvPr/>
            </p:nvSpPr>
            <p:spPr>
              <a:xfrm>
                <a:off x="10801350" y="2052925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137" name="Retângulo 136">
                <a:extLst>
                  <a:ext uri="{FF2B5EF4-FFF2-40B4-BE49-F238E27FC236}">
                    <a16:creationId xmlns:a16="http://schemas.microsoft.com/office/drawing/2014/main" id="{B126E52C-77D0-9858-6BF9-DA258A43107C}"/>
                  </a:ext>
                </a:extLst>
              </p:cNvPr>
              <p:cNvSpPr/>
              <p:nvPr/>
            </p:nvSpPr>
            <p:spPr>
              <a:xfrm>
                <a:off x="10972800" y="20529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8" name="Retângulo 137">
                <a:extLst>
                  <a:ext uri="{FF2B5EF4-FFF2-40B4-BE49-F238E27FC236}">
                    <a16:creationId xmlns:a16="http://schemas.microsoft.com/office/drawing/2014/main" id="{18D659DF-9F45-1916-29C5-F49A49D3EBB8}"/>
                  </a:ext>
                </a:extLst>
              </p:cNvPr>
              <p:cNvSpPr/>
              <p:nvPr/>
            </p:nvSpPr>
            <p:spPr>
              <a:xfrm>
                <a:off x="11144250" y="20529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39" name="Agrupar 138">
              <a:extLst>
                <a:ext uri="{FF2B5EF4-FFF2-40B4-BE49-F238E27FC236}">
                  <a16:creationId xmlns:a16="http://schemas.microsoft.com/office/drawing/2014/main" id="{DC62182C-120F-F90C-6416-6187071901C2}"/>
                </a:ext>
              </a:extLst>
            </p:cNvPr>
            <p:cNvGrpSpPr/>
            <p:nvPr/>
          </p:nvGrpSpPr>
          <p:grpSpPr>
            <a:xfrm>
              <a:off x="5922467" y="5098108"/>
              <a:ext cx="790575" cy="104776"/>
              <a:chOff x="10458450" y="2080801"/>
              <a:chExt cx="790575" cy="104776"/>
            </a:xfrm>
          </p:grpSpPr>
          <p:sp>
            <p:nvSpPr>
              <p:cNvPr id="140" name="Retângulo 139">
                <a:extLst>
                  <a:ext uri="{FF2B5EF4-FFF2-40B4-BE49-F238E27FC236}">
                    <a16:creationId xmlns:a16="http://schemas.microsoft.com/office/drawing/2014/main" id="{264A1894-6ADA-CF28-ADF6-62EF4E10D0D1}"/>
                  </a:ext>
                </a:extLst>
              </p:cNvPr>
              <p:cNvSpPr/>
              <p:nvPr/>
            </p:nvSpPr>
            <p:spPr>
              <a:xfrm>
                <a:off x="10458450" y="2080802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1" name="Retângulo 140">
                <a:extLst>
                  <a:ext uri="{FF2B5EF4-FFF2-40B4-BE49-F238E27FC236}">
                    <a16:creationId xmlns:a16="http://schemas.microsoft.com/office/drawing/2014/main" id="{DBB62AFF-48F0-720E-885A-A797FB9A75CC}"/>
                  </a:ext>
                </a:extLst>
              </p:cNvPr>
              <p:cNvSpPr/>
              <p:nvPr/>
            </p:nvSpPr>
            <p:spPr>
              <a:xfrm>
                <a:off x="10629900" y="2080802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2" name="Retângulo 141">
                <a:extLst>
                  <a:ext uri="{FF2B5EF4-FFF2-40B4-BE49-F238E27FC236}">
                    <a16:creationId xmlns:a16="http://schemas.microsoft.com/office/drawing/2014/main" id="{24813D50-4491-0343-8545-A5854F827F2F}"/>
                  </a:ext>
                </a:extLst>
              </p:cNvPr>
              <p:cNvSpPr/>
              <p:nvPr/>
            </p:nvSpPr>
            <p:spPr>
              <a:xfrm>
                <a:off x="10801350" y="2080802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3" name="Retângulo 142">
                <a:extLst>
                  <a:ext uri="{FF2B5EF4-FFF2-40B4-BE49-F238E27FC236}">
                    <a16:creationId xmlns:a16="http://schemas.microsoft.com/office/drawing/2014/main" id="{C448D590-7860-2E32-D900-3C4E0AABDF03}"/>
                  </a:ext>
                </a:extLst>
              </p:cNvPr>
              <p:cNvSpPr/>
              <p:nvPr/>
            </p:nvSpPr>
            <p:spPr>
              <a:xfrm>
                <a:off x="10972800" y="2080802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4" name="Retângulo 143">
                <a:extLst>
                  <a:ext uri="{FF2B5EF4-FFF2-40B4-BE49-F238E27FC236}">
                    <a16:creationId xmlns:a16="http://schemas.microsoft.com/office/drawing/2014/main" id="{2DD75CC0-AD8E-BF8B-A817-09206EB824A7}"/>
                  </a:ext>
                </a:extLst>
              </p:cNvPr>
              <p:cNvSpPr/>
              <p:nvPr/>
            </p:nvSpPr>
            <p:spPr>
              <a:xfrm>
                <a:off x="11144250" y="2080801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45" name="Agrupar 144">
              <a:extLst>
                <a:ext uri="{FF2B5EF4-FFF2-40B4-BE49-F238E27FC236}">
                  <a16:creationId xmlns:a16="http://schemas.microsoft.com/office/drawing/2014/main" id="{F1D67F95-1AFF-3F14-0956-3C83A2F52B6E}"/>
                </a:ext>
              </a:extLst>
            </p:cNvPr>
            <p:cNvGrpSpPr/>
            <p:nvPr/>
          </p:nvGrpSpPr>
          <p:grpSpPr>
            <a:xfrm>
              <a:off x="5922467" y="5293790"/>
              <a:ext cx="790575" cy="104776"/>
              <a:chOff x="10458450" y="2098924"/>
              <a:chExt cx="790575" cy="104776"/>
            </a:xfrm>
          </p:grpSpPr>
          <p:sp>
            <p:nvSpPr>
              <p:cNvPr id="146" name="Retângulo 145">
                <a:extLst>
                  <a:ext uri="{FF2B5EF4-FFF2-40B4-BE49-F238E27FC236}">
                    <a16:creationId xmlns:a16="http://schemas.microsoft.com/office/drawing/2014/main" id="{9FB650B3-F7B6-E97B-21DC-A3226FA71359}"/>
                  </a:ext>
                </a:extLst>
              </p:cNvPr>
              <p:cNvSpPr/>
              <p:nvPr/>
            </p:nvSpPr>
            <p:spPr>
              <a:xfrm>
                <a:off x="10458450" y="2098925"/>
                <a:ext cx="104775" cy="104775"/>
              </a:xfrm>
              <a:prstGeom prst="rect">
                <a:avLst/>
              </a:prstGeom>
              <a:solidFill>
                <a:srgbClr val="FF581B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7" name="Retângulo 146">
                <a:extLst>
                  <a:ext uri="{FF2B5EF4-FFF2-40B4-BE49-F238E27FC236}">
                    <a16:creationId xmlns:a16="http://schemas.microsoft.com/office/drawing/2014/main" id="{7D5904E1-1469-0FCB-AA33-CF61DD3EA469}"/>
                  </a:ext>
                </a:extLst>
              </p:cNvPr>
              <p:cNvSpPr/>
              <p:nvPr/>
            </p:nvSpPr>
            <p:spPr>
              <a:xfrm>
                <a:off x="10629900" y="20989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8" name="Retângulo 147">
                <a:extLst>
                  <a:ext uri="{FF2B5EF4-FFF2-40B4-BE49-F238E27FC236}">
                    <a16:creationId xmlns:a16="http://schemas.microsoft.com/office/drawing/2014/main" id="{8C977085-B734-82CA-A47A-019164BCC4DB}"/>
                  </a:ext>
                </a:extLst>
              </p:cNvPr>
              <p:cNvSpPr/>
              <p:nvPr/>
            </p:nvSpPr>
            <p:spPr>
              <a:xfrm>
                <a:off x="10801350" y="20989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49" name="Retângulo 148">
                <a:extLst>
                  <a:ext uri="{FF2B5EF4-FFF2-40B4-BE49-F238E27FC236}">
                    <a16:creationId xmlns:a16="http://schemas.microsoft.com/office/drawing/2014/main" id="{08D8B568-4882-63E1-E39D-F49D40E0B49F}"/>
                  </a:ext>
                </a:extLst>
              </p:cNvPr>
              <p:cNvSpPr/>
              <p:nvPr/>
            </p:nvSpPr>
            <p:spPr>
              <a:xfrm>
                <a:off x="10972800" y="209892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0" name="Retângulo 149">
                <a:extLst>
                  <a:ext uri="{FF2B5EF4-FFF2-40B4-BE49-F238E27FC236}">
                    <a16:creationId xmlns:a16="http://schemas.microsoft.com/office/drawing/2014/main" id="{4025480A-9621-8579-2995-229DC62AC636}"/>
                  </a:ext>
                </a:extLst>
              </p:cNvPr>
              <p:cNvSpPr/>
              <p:nvPr/>
            </p:nvSpPr>
            <p:spPr>
              <a:xfrm>
                <a:off x="11144250" y="20989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52" name="Agrupar 151">
              <a:extLst>
                <a:ext uri="{FF2B5EF4-FFF2-40B4-BE49-F238E27FC236}">
                  <a16:creationId xmlns:a16="http://schemas.microsoft.com/office/drawing/2014/main" id="{AEB00F72-03EF-8B44-8917-14017C51C679}"/>
                </a:ext>
              </a:extLst>
            </p:cNvPr>
            <p:cNvGrpSpPr/>
            <p:nvPr/>
          </p:nvGrpSpPr>
          <p:grpSpPr>
            <a:xfrm>
              <a:off x="5922467" y="5489473"/>
              <a:ext cx="790575" cy="104776"/>
              <a:chOff x="10458450" y="2124044"/>
              <a:chExt cx="790575" cy="104776"/>
            </a:xfrm>
          </p:grpSpPr>
          <p:sp>
            <p:nvSpPr>
              <p:cNvPr id="153" name="Retângulo 152">
                <a:extLst>
                  <a:ext uri="{FF2B5EF4-FFF2-40B4-BE49-F238E27FC236}">
                    <a16:creationId xmlns:a16="http://schemas.microsoft.com/office/drawing/2014/main" id="{2034D7CA-5878-BEEE-1CE6-F4E79C2992C5}"/>
                  </a:ext>
                </a:extLst>
              </p:cNvPr>
              <p:cNvSpPr/>
              <p:nvPr/>
            </p:nvSpPr>
            <p:spPr>
              <a:xfrm>
                <a:off x="1045845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4" name="Retângulo 153">
                <a:extLst>
                  <a:ext uri="{FF2B5EF4-FFF2-40B4-BE49-F238E27FC236}">
                    <a16:creationId xmlns:a16="http://schemas.microsoft.com/office/drawing/2014/main" id="{C3BB6621-2E9B-66C3-88F7-D3558F2848A3}"/>
                  </a:ext>
                </a:extLst>
              </p:cNvPr>
              <p:cNvSpPr/>
              <p:nvPr/>
            </p:nvSpPr>
            <p:spPr>
              <a:xfrm>
                <a:off x="1062990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5" name="Retângulo 154">
                <a:extLst>
                  <a:ext uri="{FF2B5EF4-FFF2-40B4-BE49-F238E27FC236}">
                    <a16:creationId xmlns:a16="http://schemas.microsoft.com/office/drawing/2014/main" id="{2EBDB9DE-0610-C016-5608-C9AA90B9DCC1}"/>
                  </a:ext>
                </a:extLst>
              </p:cNvPr>
              <p:cNvSpPr/>
              <p:nvPr/>
            </p:nvSpPr>
            <p:spPr>
              <a:xfrm>
                <a:off x="1080135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6" name="Retângulo 155">
                <a:extLst>
                  <a:ext uri="{FF2B5EF4-FFF2-40B4-BE49-F238E27FC236}">
                    <a16:creationId xmlns:a16="http://schemas.microsoft.com/office/drawing/2014/main" id="{85D46551-9C41-0575-454F-66564BF5AC02}"/>
                  </a:ext>
                </a:extLst>
              </p:cNvPr>
              <p:cNvSpPr/>
              <p:nvPr/>
            </p:nvSpPr>
            <p:spPr>
              <a:xfrm>
                <a:off x="1097280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7" name="Retângulo 156">
                <a:extLst>
                  <a:ext uri="{FF2B5EF4-FFF2-40B4-BE49-F238E27FC236}">
                    <a16:creationId xmlns:a16="http://schemas.microsoft.com/office/drawing/2014/main" id="{EEFDD655-1F68-0060-FE73-5F62BD458B4C}"/>
                  </a:ext>
                </a:extLst>
              </p:cNvPr>
              <p:cNvSpPr/>
              <p:nvPr/>
            </p:nvSpPr>
            <p:spPr>
              <a:xfrm>
                <a:off x="11144250" y="212404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4AB2DF-999E-20D0-CB38-A57B3C0D7FD9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Summarized development status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3475A24-ED94-E41F-6B71-A953EE806B07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81F1B-FAA1-2393-D33D-88934EF4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55</a:t>
            </a:fld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BD8F93-4921-0DE7-A836-D52DC9B68471}"/>
              </a:ext>
            </a:extLst>
          </p:cNvPr>
          <p:cNvSpPr txBox="1"/>
          <p:nvPr/>
        </p:nvSpPr>
        <p:spPr>
          <a:xfrm>
            <a:off x="5807327" y="5847117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C00000"/>
                </a:solidFill>
              </a:rPr>
              <a:t>30% completed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8CBD27-DCAB-A3BC-E2D8-4286379E8050}"/>
              </a:ext>
            </a:extLst>
          </p:cNvPr>
          <p:cNvSpPr txBox="1"/>
          <p:nvPr/>
        </p:nvSpPr>
        <p:spPr>
          <a:xfrm>
            <a:off x="5806149" y="2412563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008000"/>
                </a:solidFill>
              </a:rPr>
              <a:t>70% completed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1364D-25D4-7C05-A4AA-94A76F5E4F0E}"/>
              </a:ext>
            </a:extLst>
          </p:cNvPr>
          <p:cNvSpPr txBox="1"/>
          <p:nvPr/>
        </p:nvSpPr>
        <p:spPr>
          <a:xfrm>
            <a:off x="5806148" y="3661946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0070C0"/>
                </a:solidFill>
              </a:rPr>
              <a:t>60% completed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370A36-ECFD-B7C8-B359-7310A60B57F0}"/>
              </a:ext>
            </a:extLst>
          </p:cNvPr>
          <p:cNvSpPr txBox="1"/>
          <p:nvPr/>
        </p:nvSpPr>
        <p:spPr>
          <a:xfrm>
            <a:off x="5798343" y="4731825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EC7830"/>
                </a:solidFill>
              </a:rPr>
              <a:t>70% completed</a:t>
            </a:r>
          </a:p>
        </p:txBody>
      </p:sp>
    </p:spTree>
    <p:extLst>
      <p:ext uri="{BB962C8B-B14F-4D97-AF65-F5344CB8AC3E}">
        <p14:creationId xmlns:p14="http://schemas.microsoft.com/office/powerpoint/2010/main" val="918098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3BC23-75F6-7FD0-7019-D6429BB7C3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26662CCF-F648-F034-FCCF-C7B89EE0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06A5F14-A236-0538-3033-7F818F0A08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7800A9">
                  <a:alpha val="55000"/>
                </a:srgbClr>
              </a:gs>
              <a:gs pos="100000">
                <a:srgbClr val="37FFB3">
                  <a:shade val="100000"/>
                  <a:satMod val="115000"/>
                  <a:alpha val="971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Texto&#10;&#10;Descrição gerada automaticamente">
            <a:extLst>
              <a:ext uri="{FF2B5EF4-FFF2-40B4-BE49-F238E27FC236}">
                <a16:creationId xmlns:a16="http://schemas.microsoft.com/office/drawing/2014/main" id="{A8D37B0F-11DF-43FB-D6FE-E4C2CD0D2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4" r="8474"/>
          <a:stretch/>
        </p:blipFill>
        <p:spPr>
          <a:xfrm>
            <a:off x="6134100" y="5483330"/>
            <a:ext cx="6453188" cy="1803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3B15CF-4C44-5FCA-8E3B-DD7CE466042C}"/>
              </a:ext>
            </a:extLst>
          </p:cNvPr>
          <p:cNvSpPr txBox="1"/>
          <p:nvPr/>
        </p:nvSpPr>
        <p:spPr>
          <a:xfrm>
            <a:off x="711199" y="5775231"/>
            <a:ext cx="2730501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2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cnpem.br</a:t>
            </a:r>
            <a:endParaRPr lang="fr-FR" sz="2800" b="1">
              <a:solidFill>
                <a:srgbClr val="4336F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56586F0-5DC2-BB80-F8F9-B4B4B6E2C731}"/>
              </a:ext>
            </a:extLst>
          </p:cNvPr>
          <p:cNvSpPr txBox="1"/>
          <p:nvPr/>
        </p:nvSpPr>
        <p:spPr>
          <a:xfrm>
            <a:off x="698499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Lato"/>
                <a:ea typeface="Lato"/>
                <a:cs typeface="Lato"/>
              </a:rPr>
              <a:t>Thank you!</a:t>
            </a:r>
            <a:endParaRPr lang="en-US" sz="4800" b="1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CD8B8B13-98FF-62EC-9B9A-3608589BFCDB}"/>
              </a:ext>
            </a:extLst>
          </p:cNvPr>
          <p:cNvCxnSpPr>
            <a:cxnSpLocks/>
          </p:cNvCxnSpPr>
          <p:nvPr/>
        </p:nvCxnSpPr>
        <p:spPr>
          <a:xfrm>
            <a:off x="534504" y="1605729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0">
            <a:extLst>
              <a:ext uri="{FF2B5EF4-FFF2-40B4-BE49-F238E27FC236}">
                <a16:creationId xmlns:a16="http://schemas.microsoft.com/office/drawing/2014/main" id="{7013D4EE-7E03-D3F3-F233-A66FC69C16E4}"/>
              </a:ext>
            </a:extLst>
          </p:cNvPr>
          <p:cNvSpPr txBox="1"/>
          <p:nvPr/>
        </p:nvSpPr>
        <p:spPr>
          <a:xfrm>
            <a:off x="8452627" y="653296"/>
            <a:ext cx="3490913" cy="400109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Acknowledgements: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Tommasini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Gerard Willering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Salvatore Mele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Attilio Milanese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Emmanuele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Ravaioli</a:t>
            </a:r>
            <a:endParaRPr lang="pt-BR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Louis de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Mallac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Miguel Cerqueira Bastos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Torsten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Koettig</a:t>
            </a:r>
            <a:endParaRPr lang="pt-BR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Carlo Petrone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Amalia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Ballarino</a:t>
            </a:r>
            <a:endParaRPr lang="pt-BR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</a:t>
            </a: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development</a:t>
            </a: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37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18003"/>
            <a:ext cx="10396008" cy="555113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engages in superconductivity initiatives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 and Sirius Installation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E6613-0891-17D8-C1F6-D9D7C0A6F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6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14680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64520B6A-4B26-A6D8-42E1-35BAA25EC792}"/>
              </a:ext>
            </a:extLst>
          </p:cNvPr>
          <p:cNvSpPr txBox="1"/>
          <p:nvPr/>
        </p:nvSpPr>
        <p:spPr>
          <a:xfrm>
            <a:off x="288372" y="859253"/>
            <a:ext cx="11531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6844" eaLnBrk="0" fontAlgn="base" hangingPunct="0">
              <a:spcBef>
                <a:spcPct val="0"/>
              </a:spcBef>
              <a:spcAft>
                <a:spcPts val="200"/>
              </a:spcAft>
            </a:pPr>
            <a:r>
              <a:rPr lang="en-US" sz="2000" b="1" u="sng">
                <a:solidFill>
                  <a:prstClr val="black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Motivation:</a:t>
            </a:r>
            <a:endParaRPr lang="en-US" sz="1619" b="1">
              <a:solidFill>
                <a:prstClr val="black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C97EBE9-2370-4970-9D4E-EAA4DAAE2BC7}"/>
              </a:ext>
            </a:extLst>
          </p:cNvPr>
          <p:cNvSpPr txBox="1">
            <a:spLocks/>
          </p:cNvSpPr>
          <p:nvPr/>
        </p:nvSpPr>
        <p:spPr bwMode="auto">
          <a:xfrm>
            <a:off x="155448" y="0"/>
            <a:ext cx="12191366" cy="80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27" tIns="41114" rIns="82227" bIns="41114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38130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6pPr>
            <a:lvl7pPr marL="76261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7pPr>
            <a:lvl8pPr marL="1143914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8pPr>
            <a:lvl9pPr marL="152521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 defTabSz="822320"/>
            <a:r>
              <a:rPr lang="en-US" sz="2800">
                <a:solidFill>
                  <a:prstClr val="black"/>
                </a:solidFill>
              </a:rPr>
              <a:t>Superconductivity Initiatives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BFF2549A-3FF4-A7CC-0D18-3C1538F6A9C5}"/>
              </a:ext>
            </a:extLst>
          </p:cNvPr>
          <p:cNvGrpSpPr/>
          <p:nvPr/>
        </p:nvGrpSpPr>
        <p:grpSpPr>
          <a:xfrm>
            <a:off x="450305" y="1282405"/>
            <a:ext cx="11051140" cy="473212"/>
            <a:chOff x="207018" y="1954800"/>
            <a:chExt cx="11051140" cy="473212"/>
          </a:xfrm>
        </p:grpSpPr>
        <p:sp>
          <p:nvSpPr>
            <p:cNvPr id="3" name="Retângulo: Cantos Arredondados 2">
              <a:extLst>
                <a:ext uri="{FF2B5EF4-FFF2-40B4-BE49-F238E27FC236}">
                  <a16:creationId xmlns:a16="http://schemas.microsoft.com/office/drawing/2014/main" id="{5841E97C-4C91-DE1B-F0FB-F0C6E92236EA}"/>
                </a:ext>
              </a:extLst>
            </p:cNvPr>
            <p:cNvSpPr/>
            <p:nvPr/>
          </p:nvSpPr>
          <p:spPr>
            <a:xfrm>
              <a:off x="694871" y="1954800"/>
              <a:ext cx="10563287" cy="473212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algn="just" defTabSz="456844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prstClr val="black"/>
                  </a:solidFill>
                  <a:ea typeface="MS PGothic"/>
                  <a:cs typeface="Calibri"/>
                </a:rPr>
                <a:t>Sirius accelerators were delivered</a:t>
              </a:r>
            </a:p>
          </p:txBody>
        </p:sp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209723C1-8E61-1871-A753-65659F536B14}"/>
                </a:ext>
              </a:extLst>
            </p:cNvPr>
            <p:cNvSpPr/>
            <p:nvPr/>
          </p:nvSpPr>
          <p:spPr>
            <a:xfrm>
              <a:off x="207018" y="1954800"/>
              <a:ext cx="1380744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late 2019</a:t>
              </a:r>
            </a:p>
          </p:txBody>
        </p: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1F869DAC-9223-5CB7-9643-1D1D97D0A0BF}"/>
              </a:ext>
            </a:extLst>
          </p:cNvPr>
          <p:cNvGrpSpPr/>
          <p:nvPr/>
        </p:nvGrpSpPr>
        <p:grpSpPr>
          <a:xfrm>
            <a:off x="450304" y="1809321"/>
            <a:ext cx="11051141" cy="1124179"/>
            <a:chOff x="207018" y="1954799"/>
            <a:chExt cx="8692051" cy="1124179"/>
          </a:xfrm>
        </p:grpSpPr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8FF6A020-05C1-EECC-C831-76C6E918210F}"/>
                </a:ext>
              </a:extLst>
            </p:cNvPr>
            <p:cNvSpPr/>
            <p:nvPr/>
          </p:nvSpPr>
          <p:spPr>
            <a:xfrm>
              <a:off x="477608" y="1954799"/>
              <a:ext cx="8421461" cy="112417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algn="just" defTabSz="45684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chemeClr val="tx1"/>
                  </a:solidFill>
                  <a:ea typeface="MS PGothic"/>
                  <a:cs typeface="Calibri"/>
                </a:rPr>
                <a:t>The accelerator's engineering division was separated from LNLS, and the Technology Unit was created – work on other engineering projects of the center and partnerships with Brazilian industry:</a:t>
              </a:r>
            </a:p>
            <a:p>
              <a:pPr algn="just" defTabSz="45684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>
                  <a:solidFill>
                    <a:schemeClr val="accent1"/>
                  </a:solidFill>
                  <a:ea typeface="MS PGothic"/>
                  <a:cs typeface="Calibri"/>
                </a:rPr>
                <a:t>Knowledge gap: lack of expertise in superconducting technology -&gt; Need to bring this expertise</a:t>
              </a:r>
              <a:r>
                <a:rPr lang="en-US" b="1">
                  <a:solidFill>
                    <a:schemeClr val="accent1"/>
                  </a:solidFill>
                  <a:ea typeface="MS PGothic"/>
                  <a:cs typeface="Calibri"/>
                </a:rPr>
                <a:t> </a:t>
              </a:r>
              <a:r>
                <a:rPr lang="en-US" sz="1800" b="1">
                  <a:solidFill>
                    <a:schemeClr val="accent1"/>
                  </a:solidFill>
                  <a:ea typeface="MS PGothic"/>
                  <a:cs typeface="Calibri"/>
                </a:rPr>
                <a:t>to CNPEM, focusing on </a:t>
              </a:r>
              <a:r>
                <a:rPr lang="en-US" b="1">
                  <a:solidFill>
                    <a:schemeClr val="accent1"/>
                  </a:solidFill>
                  <a:ea typeface="MS PGothic"/>
                  <a:cs typeface="Calibri"/>
                </a:rPr>
                <a:t>the center's</a:t>
              </a:r>
              <a:r>
                <a:rPr lang="en-US" sz="1800" b="1">
                  <a:solidFill>
                    <a:schemeClr val="accent1"/>
                  </a:solidFill>
                  <a:ea typeface="MS PGothic"/>
                  <a:cs typeface="Calibri"/>
                </a:rPr>
                <a:t> main actuation </a:t>
              </a:r>
              <a:r>
                <a:rPr lang="en-US" b="1">
                  <a:solidFill>
                    <a:schemeClr val="accent1"/>
                  </a:solidFill>
                  <a:ea typeface="MS PGothic"/>
                  <a:cs typeface="Calibri"/>
                </a:rPr>
                <a:t>fields</a:t>
              </a:r>
              <a:endParaRPr lang="en-US" b="1">
                <a:solidFill>
                  <a:schemeClr val="tx1"/>
                </a:solidFill>
                <a:ea typeface="MS PGothic"/>
                <a:cs typeface="Calibri"/>
              </a:endParaRPr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B8829769-3A9A-5F42-F6F2-C2FAB9F6CEFA}"/>
                </a:ext>
              </a:extLst>
            </p:cNvPr>
            <p:cNvSpPr/>
            <p:nvPr/>
          </p:nvSpPr>
          <p:spPr>
            <a:xfrm>
              <a:off x="207018" y="2221507"/>
              <a:ext cx="108599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err="1">
                  <a:solidFill>
                    <a:schemeClr val="tx1"/>
                  </a:solidFill>
                </a:rPr>
                <a:t>mid</a:t>
              </a:r>
              <a:r>
                <a:rPr lang="pt-BR" b="1">
                  <a:solidFill>
                    <a:schemeClr val="tx1"/>
                  </a:solidFill>
                </a:rPr>
                <a:t> 2020</a:t>
              </a:r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DA462DBB-881A-8820-4C82-8250DB102DF3}"/>
              </a:ext>
            </a:extLst>
          </p:cNvPr>
          <p:cNvGrpSpPr/>
          <p:nvPr/>
        </p:nvGrpSpPr>
        <p:grpSpPr>
          <a:xfrm>
            <a:off x="450305" y="5175930"/>
            <a:ext cx="11051140" cy="736848"/>
            <a:chOff x="207018" y="1954800"/>
            <a:chExt cx="11051140" cy="736848"/>
          </a:xfrm>
        </p:grpSpPr>
        <p:sp>
          <p:nvSpPr>
            <p:cNvPr id="10" name="Retângulo: Cantos Arredondados 9">
              <a:extLst>
                <a:ext uri="{FF2B5EF4-FFF2-40B4-BE49-F238E27FC236}">
                  <a16:creationId xmlns:a16="http://schemas.microsoft.com/office/drawing/2014/main" id="{0813A564-E8F5-C6D0-4647-C434B43097D9}"/>
                </a:ext>
              </a:extLst>
            </p:cNvPr>
            <p:cNvSpPr/>
            <p:nvPr/>
          </p:nvSpPr>
          <p:spPr>
            <a:xfrm>
              <a:off x="694871" y="1954800"/>
              <a:ext cx="10563287" cy="73684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marL="0" lvl="2" algn="just" defTabSz="456844"/>
              <a:r>
                <a:rPr lang="en-US">
                  <a:solidFill>
                    <a:schemeClr val="tx1"/>
                  </a:solidFill>
                  <a:ea typeface="MS PGothic"/>
                  <a:cs typeface="Calibri"/>
                </a:rPr>
                <a:t>An agreement was signed between CNPEM and CERN for transferring know-how and technology in superconducting magnets</a:t>
              </a:r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F8032755-A59F-2B03-4BDA-86C9C4256F61}"/>
                </a:ext>
              </a:extLst>
            </p:cNvPr>
            <p:cNvSpPr/>
            <p:nvPr/>
          </p:nvSpPr>
          <p:spPr>
            <a:xfrm>
              <a:off x="207018" y="2069104"/>
              <a:ext cx="1380744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late 2020</a:t>
              </a: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6A3BDCD4-CA04-2846-9636-938124E24FF2}"/>
              </a:ext>
            </a:extLst>
          </p:cNvPr>
          <p:cNvGrpSpPr/>
          <p:nvPr/>
        </p:nvGrpSpPr>
        <p:grpSpPr>
          <a:xfrm>
            <a:off x="450305" y="5966483"/>
            <a:ext cx="11051139" cy="679940"/>
            <a:chOff x="207018" y="1864309"/>
            <a:chExt cx="8692053" cy="679940"/>
          </a:xfrm>
        </p:grpSpPr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B1D8B9FE-4B88-9E10-3D69-3B2FD5A57901}"/>
                </a:ext>
              </a:extLst>
            </p:cNvPr>
            <p:cNvSpPr/>
            <p:nvPr/>
          </p:nvSpPr>
          <p:spPr>
            <a:xfrm>
              <a:off x="601216" y="1864309"/>
              <a:ext cx="8297855" cy="67994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marL="0" lvl="3" algn="just" defTabSz="456844"/>
              <a:r>
                <a:rPr lang="en-US">
                  <a:solidFill>
                    <a:prstClr val="black"/>
                  </a:solidFill>
                  <a:ea typeface="MS PGothic"/>
                  <a:cs typeface="Calibri"/>
                </a:rPr>
                <a:t>First initiative in superconductivity was started at CNPEM with CERN’s help: build a team at CNPEM and design of the first magnet</a:t>
              </a:r>
            </a:p>
          </p:txBody>
        </p:sp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24D66832-06EA-F7D7-060B-C686D7CE74FE}"/>
                </a:ext>
              </a:extLst>
            </p:cNvPr>
            <p:cNvSpPr/>
            <p:nvPr/>
          </p:nvSpPr>
          <p:spPr>
            <a:xfrm>
              <a:off x="207018" y="1954800"/>
              <a:ext cx="108599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2021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324A99D-AA66-990F-95FB-CC827918B3C1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001360F-59B3-5AFC-266C-E7F35CA8C29A}"/>
              </a:ext>
            </a:extLst>
          </p:cNvPr>
          <p:cNvGrpSpPr/>
          <p:nvPr/>
        </p:nvGrpSpPr>
        <p:grpSpPr>
          <a:xfrm>
            <a:off x="1931218" y="2987468"/>
            <a:ext cx="2007909" cy="2125858"/>
            <a:chOff x="938158" y="4582810"/>
            <a:chExt cx="2007909" cy="212585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7769C9A-8149-70D3-8C1B-5D207CEEA75D}"/>
                </a:ext>
              </a:extLst>
            </p:cNvPr>
            <p:cNvSpPr/>
            <p:nvPr/>
          </p:nvSpPr>
          <p:spPr>
            <a:xfrm>
              <a:off x="938158" y="5109328"/>
              <a:ext cx="2007909" cy="1599340"/>
            </a:xfrm>
            <a:prstGeom prst="roundRect">
              <a:avLst>
                <a:gd name="adj" fmla="val 5468"/>
              </a:avLst>
            </a:prstGeom>
            <a:solidFill>
              <a:srgbClr val="1850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700">
                  <a:solidFill>
                    <a:schemeClr val="bg1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700" i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l</a:t>
              </a:r>
              <a:r>
                <a:rPr lang="en-US" sz="1700" b="0" i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ectric motors</a:t>
              </a:r>
              <a:r>
                <a:rPr lang="en-US" sz="1700">
                  <a:solidFill>
                    <a:schemeClr val="bg1"/>
                  </a:solidFill>
                  <a:latin typeface="Calibri" panose="020F0502020204030204" pitchFamily="34" charset="0"/>
                </a:rPr>
                <a:t>, generators, p</a:t>
              </a:r>
              <a:r>
                <a:rPr lang="en-US" sz="1700" b="0" i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ower transmission lines, SMESs</a:t>
              </a:r>
              <a:endParaRPr lang="en-US" sz="1700"/>
            </a:p>
          </p:txBody>
        </p:sp>
        <p:sp>
          <p:nvSpPr>
            <p:cNvPr id="26" name="Rectangle: Top Corners Snipped 25">
              <a:extLst>
                <a:ext uri="{FF2B5EF4-FFF2-40B4-BE49-F238E27FC236}">
                  <a16:creationId xmlns:a16="http://schemas.microsoft.com/office/drawing/2014/main" id="{109A2002-232F-1150-8484-F391954AA011}"/>
                </a:ext>
              </a:extLst>
            </p:cNvPr>
            <p:cNvSpPr/>
            <p:nvPr/>
          </p:nvSpPr>
          <p:spPr>
            <a:xfrm>
              <a:off x="997170" y="4582810"/>
              <a:ext cx="1889884" cy="546755"/>
            </a:xfrm>
            <a:prstGeom prst="snip2Same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/>
                <a:t>Energy</a:t>
              </a:r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9FDFA36-D4C5-EC3E-8C1C-3C3D8F075853}"/>
              </a:ext>
            </a:extLst>
          </p:cNvPr>
          <p:cNvGrpSpPr/>
          <p:nvPr/>
        </p:nvGrpSpPr>
        <p:grpSpPr>
          <a:xfrm>
            <a:off x="4439627" y="2987468"/>
            <a:ext cx="2007909" cy="2125858"/>
            <a:chOff x="3406599" y="4582810"/>
            <a:chExt cx="2007909" cy="2125858"/>
          </a:xfrm>
        </p:grpSpPr>
        <p:sp>
          <p:nvSpPr>
            <p:cNvPr id="27" name="Rectangle: Top Corners Snipped 26">
              <a:extLst>
                <a:ext uri="{FF2B5EF4-FFF2-40B4-BE49-F238E27FC236}">
                  <a16:creationId xmlns:a16="http://schemas.microsoft.com/office/drawing/2014/main" id="{3A0556B1-D08A-5AF0-E814-86843CCF0F1F}"/>
                </a:ext>
              </a:extLst>
            </p:cNvPr>
            <p:cNvSpPr/>
            <p:nvPr/>
          </p:nvSpPr>
          <p:spPr>
            <a:xfrm>
              <a:off x="3465611" y="4582810"/>
              <a:ext cx="1889884" cy="546755"/>
            </a:xfrm>
            <a:prstGeom prst="snip2Same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/>
                <a:t>Accelerators</a:t>
              </a:r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567A2382-861E-EBAB-E167-09C28CAA3E00}"/>
                </a:ext>
              </a:extLst>
            </p:cNvPr>
            <p:cNvSpPr/>
            <p:nvPr/>
          </p:nvSpPr>
          <p:spPr>
            <a:xfrm>
              <a:off x="3406599" y="5109328"/>
              <a:ext cx="2007909" cy="1599340"/>
            </a:xfrm>
            <a:prstGeom prst="roundRect">
              <a:avLst>
                <a:gd name="adj" fmla="val 5468"/>
              </a:avLst>
            </a:prstGeom>
            <a:solidFill>
              <a:srgbClr val="1850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700">
                  <a:solidFill>
                    <a:schemeClr val="bg1"/>
                  </a:solidFill>
                  <a:latin typeface="Calibri"/>
                  <a:ea typeface="MS PGothic"/>
                  <a:cs typeface="Calibri"/>
                </a:rPr>
                <a:t>Magnets, insertion devices, RF cavities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9B0B73-7069-F5A5-4496-2734D2E34DE0}"/>
              </a:ext>
            </a:extLst>
          </p:cNvPr>
          <p:cNvGrpSpPr/>
          <p:nvPr/>
        </p:nvGrpSpPr>
        <p:grpSpPr>
          <a:xfrm>
            <a:off x="6948036" y="2987468"/>
            <a:ext cx="2007909" cy="2125858"/>
            <a:chOff x="6053956" y="4582810"/>
            <a:chExt cx="2007909" cy="2125858"/>
          </a:xfrm>
        </p:grpSpPr>
        <p:sp>
          <p:nvSpPr>
            <p:cNvPr id="28" name="Rectangle: Top Corners Snipped 27">
              <a:extLst>
                <a:ext uri="{FF2B5EF4-FFF2-40B4-BE49-F238E27FC236}">
                  <a16:creationId xmlns:a16="http://schemas.microsoft.com/office/drawing/2014/main" id="{31F6E569-2138-FBC8-9B34-7F631847E59F}"/>
                </a:ext>
              </a:extLst>
            </p:cNvPr>
            <p:cNvSpPr/>
            <p:nvPr/>
          </p:nvSpPr>
          <p:spPr>
            <a:xfrm>
              <a:off x="6112968" y="4582810"/>
              <a:ext cx="1889884" cy="546755"/>
            </a:xfrm>
            <a:prstGeom prst="snip2Same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/>
                <a:t>Medical</a:t>
              </a:r>
              <a:endParaRPr lang="en-US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D82699C9-12C4-60CF-AB3B-F0AF2F0C3EE1}"/>
                </a:ext>
              </a:extLst>
            </p:cNvPr>
            <p:cNvSpPr/>
            <p:nvPr/>
          </p:nvSpPr>
          <p:spPr>
            <a:xfrm>
              <a:off x="6053956" y="5109328"/>
              <a:ext cx="2007909" cy="1599340"/>
            </a:xfrm>
            <a:prstGeom prst="roundRect">
              <a:avLst>
                <a:gd name="adj" fmla="val 5468"/>
              </a:avLst>
            </a:prstGeom>
            <a:solidFill>
              <a:srgbClr val="1850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700">
                  <a:solidFill>
                    <a:schemeClr val="bg1"/>
                  </a:solidFill>
                  <a:latin typeface="Calibri" panose="020F0502020204030204" pitchFamily="34" charset="0"/>
                </a:rPr>
                <a:t>M</a:t>
              </a:r>
              <a:r>
                <a:rPr lang="en-US" sz="1700" b="0" i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agnetic </a:t>
              </a:r>
              <a:r>
                <a:rPr lang="en-US" sz="1700">
                  <a:solidFill>
                    <a:schemeClr val="bg1"/>
                  </a:solidFill>
                  <a:latin typeface="Calibri" panose="020F0502020204030204" pitchFamily="34" charset="0"/>
                </a:rPr>
                <a:t>r</a:t>
              </a:r>
              <a:r>
                <a:rPr lang="en-US" sz="1700" b="0" i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esonance devices (MRI and NMR), cyclotrons for therapy</a:t>
              </a:r>
              <a:endParaRPr lang="en-US" sz="17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4FEA23B-77D6-3E48-B063-ED27FE931A21}"/>
              </a:ext>
            </a:extLst>
          </p:cNvPr>
          <p:cNvGrpSpPr/>
          <p:nvPr/>
        </p:nvGrpSpPr>
        <p:grpSpPr>
          <a:xfrm>
            <a:off x="9456445" y="2987468"/>
            <a:ext cx="2007909" cy="2125858"/>
            <a:chOff x="8463385" y="4582810"/>
            <a:chExt cx="2007909" cy="2125858"/>
          </a:xfrm>
        </p:grpSpPr>
        <p:sp>
          <p:nvSpPr>
            <p:cNvPr id="29" name="Rectangle: Top Corners Snipped 28">
              <a:extLst>
                <a:ext uri="{FF2B5EF4-FFF2-40B4-BE49-F238E27FC236}">
                  <a16:creationId xmlns:a16="http://schemas.microsoft.com/office/drawing/2014/main" id="{E5336BA4-72F7-1D7D-59A1-169B64A992F2}"/>
                </a:ext>
              </a:extLst>
            </p:cNvPr>
            <p:cNvSpPr/>
            <p:nvPr/>
          </p:nvSpPr>
          <p:spPr>
            <a:xfrm>
              <a:off x="8522397" y="4582810"/>
              <a:ext cx="1889884" cy="546755"/>
            </a:xfrm>
            <a:prstGeom prst="snip2Same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/>
                <a:t>Materials</a:t>
              </a:r>
              <a:endParaRPr lang="en-US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2B0EBD71-0CAA-22FF-B531-1EC7D8F7021B}"/>
                </a:ext>
              </a:extLst>
            </p:cNvPr>
            <p:cNvSpPr/>
            <p:nvPr/>
          </p:nvSpPr>
          <p:spPr>
            <a:xfrm>
              <a:off x="8463385" y="5109328"/>
              <a:ext cx="2007909" cy="1599340"/>
            </a:xfrm>
            <a:prstGeom prst="roundRect">
              <a:avLst>
                <a:gd name="adj" fmla="val 5468"/>
              </a:avLst>
            </a:prstGeom>
            <a:solidFill>
              <a:srgbClr val="18507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6844" eaLnBrk="0" fontAlgn="base" hangingPunct="0">
                <a:spcBef>
                  <a:spcPct val="0"/>
                </a:spcBef>
                <a:spcAft>
                  <a:spcPts val="200"/>
                </a:spcAft>
              </a:pPr>
              <a:r>
                <a:rPr lang="en-US" sz="1700">
                  <a:solidFill>
                    <a:schemeClr val="bg1"/>
                  </a:solidFill>
                  <a:latin typeface="Calibri" panose="020F0502020204030204" pitchFamily="34" charset="0"/>
                </a:rPr>
                <a:t>Low and high temperature superconducting materials development and characterization</a:t>
              </a:r>
              <a:endParaRPr lang="en-US" sz="1700">
                <a:solidFill>
                  <a:schemeClr val="bg1"/>
                </a:solidFill>
                <a:latin typeface="Calibri"/>
                <a:ea typeface="MS PGothic"/>
                <a:cs typeface="Calibri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983FFBB-B71A-C7F9-C532-2A7D14C9FC07}"/>
              </a:ext>
            </a:extLst>
          </p:cNvPr>
          <p:cNvSpPr/>
          <p:nvPr/>
        </p:nvSpPr>
        <p:spPr>
          <a:xfrm>
            <a:off x="786659" y="2987468"/>
            <a:ext cx="845496" cy="2125858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400"/>
              <a:t>Main fields of interest</a:t>
            </a:r>
          </a:p>
        </p:txBody>
      </p:sp>
    </p:spTree>
    <p:extLst>
      <p:ext uri="{BB962C8B-B14F-4D97-AF65-F5344CB8AC3E}">
        <p14:creationId xmlns:p14="http://schemas.microsoft.com/office/powerpoint/2010/main" val="386917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07FDD01-6990-4F94-5F24-40F6E0F4D5E8}"/>
              </a:ext>
            </a:extLst>
          </p:cNvPr>
          <p:cNvSpPr txBox="1"/>
          <p:nvPr/>
        </p:nvSpPr>
        <p:spPr>
          <a:xfrm>
            <a:off x="33794" y="34469"/>
            <a:ext cx="103661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1">
                <a:latin typeface="Verdana" charset="0"/>
                <a:ea typeface="Verdana" charset="0"/>
              </a:rPr>
              <a:t>Superconductivity Initiatives – CNPEM/CERN/Universities (USP and UFSCar) partenership </a:t>
            </a:r>
            <a:endParaRPr lang="en-US" sz="200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2F4FA11-8A6D-932C-980D-8ACAD40D1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15" y="1551348"/>
            <a:ext cx="4030680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 descr="Bolo de aniversário&#10;&#10;Descrição gerada automaticamente com confiança baixa">
            <a:extLst>
              <a:ext uri="{FF2B5EF4-FFF2-40B4-BE49-F238E27FC236}">
                <a16:creationId xmlns:a16="http://schemas.microsoft.com/office/drawing/2014/main" id="{C5A81263-BFA8-960B-3572-9F7D414F3A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528" y="4574465"/>
            <a:ext cx="2094078" cy="2283535"/>
          </a:xfrm>
          <a:prstGeom prst="rect">
            <a:avLst/>
          </a:prstGeom>
        </p:spPr>
      </p:pic>
      <p:pic>
        <p:nvPicPr>
          <p:cNvPr id="11" name="Imagem 10" descr="Diagrama&#10;&#10;Descrição gerada automaticamente">
            <a:extLst>
              <a:ext uri="{FF2B5EF4-FFF2-40B4-BE49-F238E27FC236}">
                <a16:creationId xmlns:a16="http://schemas.microsoft.com/office/drawing/2014/main" id="{A4395DAC-CCE3-ABBF-AB9F-D39960AD4DF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9009" y="4574465"/>
            <a:ext cx="1682636" cy="1241813"/>
          </a:xfrm>
          <a:prstGeom prst="rect">
            <a:avLst/>
          </a:prstGeom>
        </p:spPr>
      </p:pic>
      <p:pic>
        <p:nvPicPr>
          <p:cNvPr id="20" name="Imagem 19" descr="Uma imagem contendo pessoa, homem, mesa, mulher&#10;&#10;Descrição gerada automaticamente">
            <a:extLst>
              <a:ext uri="{FF2B5EF4-FFF2-40B4-BE49-F238E27FC236}">
                <a16:creationId xmlns:a16="http://schemas.microsoft.com/office/drawing/2014/main" id="{F4715F67-6B96-4EFB-FAB5-0CFBB0EFFC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958" y="1657229"/>
            <a:ext cx="1383127" cy="1846530"/>
          </a:xfrm>
          <a:prstGeom prst="rect">
            <a:avLst/>
          </a:prstGeom>
        </p:spPr>
      </p:pic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9CB04666-C0C7-FC8F-95E8-3F4CCC1F9940}"/>
              </a:ext>
            </a:extLst>
          </p:cNvPr>
          <p:cNvCxnSpPr/>
          <p:nvPr/>
        </p:nvCxnSpPr>
        <p:spPr>
          <a:xfrm>
            <a:off x="5862111" y="1162575"/>
            <a:ext cx="68698" cy="559382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D42A6111-FCE2-A484-EE61-7B9083BF8139}"/>
              </a:ext>
            </a:extLst>
          </p:cNvPr>
          <p:cNvCxnSpPr>
            <a:cxnSpLocks/>
          </p:cNvCxnSpPr>
          <p:nvPr/>
        </p:nvCxnSpPr>
        <p:spPr>
          <a:xfrm flipH="1" flipV="1">
            <a:off x="112922" y="3650842"/>
            <a:ext cx="119880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3" name="Imagem 62" descr="Uma imagem contendo máquina de costura, azul&#10;&#10;Descrição gerada automaticamente">
            <a:extLst>
              <a:ext uri="{FF2B5EF4-FFF2-40B4-BE49-F238E27FC236}">
                <a16:creationId xmlns:a16="http://schemas.microsoft.com/office/drawing/2014/main" id="{7FC79CAC-149F-876B-5780-A12C91AF93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0" t="15843" r="12469" b="21194"/>
          <a:stretch/>
        </p:blipFill>
        <p:spPr>
          <a:xfrm rot="5400000">
            <a:off x="10365685" y="2055951"/>
            <a:ext cx="1842601" cy="1053015"/>
          </a:xfrm>
          <a:prstGeom prst="rect">
            <a:avLst/>
          </a:prstGeom>
        </p:spPr>
      </p:pic>
      <p:sp>
        <p:nvSpPr>
          <p:cNvPr id="72" name="Seta: para a Direita 71">
            <a:extLst>
              <a:ext uri="{FF2B5EF4-FFF2-40B4-BE49-F238E27FC236}">
                <a16:creationId xmlns:a16="http://schemas.microsoft.com/office/drawing/2014/main" id="{E3D3E7B3-0342-27F7-D11C-1A6CCED08A6C}"/>
              </a:ext>
            </a:extLst>
          </p:cNvPr>
          <p:cNvSpPr/>
          <p:nvPr/>
        </p:nvSpPr>
        <p:spPr>
          <a:xfrm>
            <a:off x="8603409" y="2480792"/>
            <a:ext cx="163706" cy="237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eta: para a Direita 72">
            <a:extLst>
              <a:ext uri="{FF2B5EF4-FFF2-40B4-BE49-F238E27FC236}">
                <a16:creationId xmlns:a16="http://schemas.microsoft.com/office/drawing/2014/main" id="{C0BB3D75-76A7-8A1C-FD58-A271DDCE0DA6}"/>
              </a:ext>
            </a:extLst>
          </p:cNvPr>
          <p:cNvSpPr/>
          <p:nvPr/>
        </p:nvSpPr>
        <p:spPr>
          <a:xfrm>
            <a:off x="10447928" y="2480792"/>
            <a:ext cx="163706" cy="237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E92FDDB5-54B9-3BEF-B04A-EBA17B6F28DB}"/>
              </a:ext>
            </a:extLst>
          </p:cNvPr>
          <p:cNvSpPr txBox="1"/>
          <p:nvPr/>
        </p:nvSpPr>
        <p:spPr>
          <a:xfrm>
            <a:off x="6173878" y="3035984"/>
            <a:ext cx="990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>
                <a:solidFill>
                  <a:prstClr val="black"/>
                </a:solidFill>
                <a:ea typeface="MS PGothic" panose="020B0600070205080204" pitchFamily="34" charset="-128"/>
              </a:rPr>
              <a:t>Setup for testing coils</a:t>
            </a:r>
            <a:endParaRPr lang="en-US" sz="110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77" name="Imagem 76" descr="Gráfico&#10;&#10;Descrição gerada automaticamente com confiança média">
            <a:extLst>
              <a:ext uri="{FF2B5EF4-FFF2-40B4-BE49-F238E27FC236}">
                <a16:creationId xmlns:a16="http://schemas.microsoft.com/office/drawing/2014/main" id="{1ADB9BEB-BFFE-3212-262B-9B0E6C99C35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88" y="2070931"/>
            <a:ext cx="1365437" cy="938483"/>
          </a:xfrm>
          <a:prstGeom prst="rect">
            <a:avLst/>
          </a:prstGeom>
        </p:spPr>
      </p:pic>
      <p:grpSp>
        <p:nvGrpSpPr>
          <p:cNvPr id="89" name="Agrupar 88">
            <a:extLst>
              <a:ext uri="{FF2B5EF4-FFF2-40B4-BE49-F238E27FC236}">
                <a16:creationId xmlns:a16="http://schemas.microsoft.com/office/drawing/2014/main" id="{3C3CE935-BE1A-BA22-C2B0-41D05E986207}"/>
              </a:ext>
            </a:extLst>
          </p:cNvPr>
          <p:cNvGrpSpPr/>
          <p:nvPr/>
        </p:nvGrpSpPr>
        <p:grpSpPr>
          <a:xfrm>
            <a:off x="2799542" y="3009414"/>
            <a:ext cx="2218865" cy="557390"/>
            <a:chOff x="2799542" y="3009414"/>
            <a:chExt cx="2218865" cy="557390"/>
          </a:xfrm>
        </p:grpSpPr>
        <p:cxnSp>
          <p:nvCxnSpPr>
            <p:cNvPr id="79" name="Conector: Angulado 78">
              <a:extLst>
                <a:ext uri="{FF2B5EF4-FFF2-40B4-BE49-F238E27FC236}">
                  <a16:creationId xmlns:a16="http://schemas.microsoft.com/office/drawing/2014/main" id="{EB4707F6-2856-0F61-6F5D-899081D497FC}"/>
                </a:ext>
              </a:extLst>
            </p:cNvPr>
            <p:cNvCxnSpPr>
              <a:cxnSpLocks/>
              <a:endCxn id="77" idx="2"/>
            </p:cNvCxnSpPr>
            <p:nvPr/>
          </p:nvCxnSpPr>
          <p:spPr>
            <a:xfrm flipV="1">
              <a:off x="2799542" y="3009414"/>
              <a:ext cx="2218865" cy="55739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ector reto 85">
              <a:extLst>
                <a:ext uri="{FF2B5EF4-FFF2-40B4-BE49-F238E27FC236}">
                  <a16:creationId xmlns:a16="http://schemas.microsoft.com/office/drawing/2014/main" id="{62E0154D-27A0-E0DA-70FA-DBF4CB837322}"/>
                </a:ext>
              </a:extLst>
            </p:cNvPr>
            <p:cNvCxnSpPr/>
            <p:nvPr/>
          </p:nvCxnSpPr>
          <p:spPr>
            <a:xfrm flipV="1">
              <a:off x="2799542" y="3224213"/>
              <a:ext cx="0" cy="34060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agem 7" descr="Motor de veículo&#10;&#10;Descrição gerada automaticamente com confiança baixa">
            <a:extLst>
              <a:ext uri="{FF2B5EF4-FFF2-40B4-BE49-F238E27FC236}">
                <a16:creationId xmlns:a16="http://schemas.microsoft.com/office/drawing/2014/main" id="{39BA11B6-FF0D-4A0E-112D-9738F7E0FB4F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40917" y="1848608"/>
            <a:ext cx="1844170" cy="1383128"/>
          </a:xfrm>
          <a:prstGeom prst="rect">
            <a:avLst/>
          </a:prstGeom>
        </p:spPr>
      </p:pic>
      <p:grpSp>
        <p:nvGrpSpPr>
          <p:cNvPr id="31" name="Agrupar 1">
            <a:extLst>
              <a:ext uri="{FF2B5EF4-FFF2-40B4-BE49-F238E27FC236}">
                <a16:creationId xmlns:a16="http://schemas.microsoft.com/office/drawing/2014/main" id="{26598D5D-246B-60E5-7A7B-4DDAAF9B39A4}"/>
              </a:ext>
            </a:extLst>
          </p:cNvPr>
          <p:cNvGrpSpPr/>
          <p:nvPr/>
        </p:nvGrpSpPr>
        <p:grpSpPr>
          <a:xfrm>
            <a:off x="28575" y="1034490"/>
            <a:ext cx="5701124" cy="473212"/>
            <a:chOff x="207018" y="1954800"/>
            <a:chExt cx="5701124" cy="473212"/>
          </a:xfrm>
        </p:grpSpPr>
        <p:sp>
          <p:nvSpPr>
            <p:cNvPr id="34" name="Retângulo: Cantos Arredondados 2">
              <a:extLst>
                <a:ext uri="{FF2B5EF4-FFF2-40B4-BE49-F238E27FC236}">
                  <a16:creationId xmlns:a16="http://schemas.microsoft.com/office/drawing/2014/main" id="{9D0FD838-FB04-EFC0-9253-03C62C73238A}"/>
                </a:ext>
              </a:extLst>
            </p:cNvPr>
            <p:cNvSpPr/>
            <p:nvPr/>
          </p:nvSpPr>
          <p:spPr>
            <a:xfrm>
              <a:off x="351971" y="1954800"/>
              <a:ext cx="5556171" cy="473212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Superconducting Dipole of 6.4 T </a:t>
              </a:r>
              <a:r>
                <a:rPr lang="en-US" sz="1400">
                  <a:solidFill>
                    <a:prstClr val="black"/>
                  </a:solidFill>
                  <a:ea typeface="MS PGothic" panose="020B0600070205080204" pitchFamily="34" charset="-128"/>
                </a:rPr>
                <a:t>(project on hold)</a:t>
              </a:r>
              <a:endParaRPr lang="en-US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35" name="Retângulo: Cantos Arredondados 3">
              <a:extLst>
                <a:ext uri="{FF2B5EF4-FFF2-40B4-BE49-F238E27FC236}">
                  <a16:creationId xmlns:a16="http://schemas.microsoft.com/office/drawing/2014/main" id="{4DE9F95D-96AE-18BE-9706-3EA8277E8CD3}"/>
                </a:ext>
              </a:extLst>
            </p:cNvPr>
            <p:cNvSpPr/>
            <p:nvPr/>
          </p:nvSpPr>
          <p:spPr>
            <a:xfrm>
              <a:off x="207018" y="1954800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2021</a:t>
              </a:r>
            </a:p>
          </p:txBody>
        </p:sp>
      </p:grpSp>
      <p:grpSp>
        <p:nvGrpSpPr>
          <p:cNvPr id="36" name="Agrupar 1">
            <a:extLst>
              <a:ext uri="{FF2B5EF4-FFF2-40B4-BE49-F238E27FC236}">
                <a16:creationId xmlns:a16="http://schemas.microsoft.com/office/drawing/2014/main" id="{EE00E13A-8E7A-FE80-73C2-F65AFED263EE}"/>
              </a:ext>
            </a:extLst>
          </p:cNvPr>
          <p:cNvGrpSpPr/>
          <p:nvPr/>
        </p:nvGrpSpPr>
        <p:grpSpPr>
          <a:xfrm>
            <a:off x="106853" y="3758165"/>
            <a:ext cx="5701124" cy="597699"/>
            <a:chOff x="207018" y="1954799"/>
            <a:chExt cx="5701124" cy="597699"/>
          </a:xfrm>
        </p:grpSpPr>
        <p:sp>
          <p:nvSpPr>
            <p:cNvPr id="37" name="Retângulo: Cantos Arredondados 2">
              <a:extLst>
                <a:ext uri="{FF2B5EF4-FFF2-40B4-BE49-F238E27FC236}">
                  <a16:creationId xmlns:a16="http://schemas.microsoft.com/office/drawing/2014/main" id="{5BBD9B17-8FF1-CD28-E860-8A786A287220}"/>
                </a:ext>
              </a:extLst>
            </p:cNvPr>
            <p:cNvSpPr/>
            <p:nvPr/>
          </p:nvSpPr>
          <p:spPr>
            <a:xfrm>
              <a:off x="351971" y="1954799"/>
              <a:ext cx="5556171" cy="59769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00" i="1">
                  <a:solidFill>
                    <a:prstClr val="black"/>
                  </a:solidFill>
                  <a:ea typeface="MS PGothic" panose="020B0600070205080204" pitchFamily="34" charset="-128"/>
                </a:rPr>
                <a:t>Superconducting Wavelength Shifter of 6.6 T </a:t>
              </a:r>
              <a:r>
                <a:rPr lang="en-US" sz="1400" i="1">
                  <a:solidFill>
                    <a:prstClr val="black"/>
                  </a:solidFill>
                  <a:ea typeface="MS PGothic" panose="020B0600070205080204" pitchFamily="34" charset="-128"/>
                </a:rPr>
                <a:t>(ongoing project – FDR phase)</a:t>
              </a:r>
              <a:endParaRPr lang="en-US" i="1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38" name="Retângulo: Cantos Arredondados 3">
              <a:extLst>
                <a:ext uri="{FF2B5EF4-FFF2-40B4-BE49-F238E27FC236}">
                  <a16:creationId xmlns:a16="http://schemas.microsoft.com/office/drawing/2014/main" id="{CCCF4AF5-A72D-15B0-6851-6A6DE24E86F3}"/>
                </a:ext>
              </a:extLst>
            </p:cNvPr>
            <p:cNvSpPr/>
            <p:nvPr/>
          </p:nvSpPr>
          <p:spPr>
            <a:xfrm>
              <a:off x="207018" y="2016344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2021</a:t>
              </a:r>
            </a:p>
          </p:txBody>
        </p:sp>
      </p:grpSp>
      <p:grpSp>
        <p:nvGrpSpPr>
          <p:cNvPr id="7" name="Agrupar 1">
            <a:extLst>
              <a:ext uri="{FF2B5EF4-FFF2-40B4-BE49-F238E27FC236}">
                <a16:creationId xmlns:a16="http://schemas.microsoft.com/office/drawing/2014/main" id="{21DB54CE-A130-AF33-AAA2-EF3FF7DFDCDC}"/>
              </a:ext>
            </a:extLst>
          </p:cNvPr>
          <p:cNvGrpSpPr/>
          <p:nvPr/>
        </p:nvGrpSpPr>
        <p:grpSpPr>
          <a:xfrm>
            <a:off x="6002764" y="1034490"/>
            <a:ext cx="6066143" cy="473212"/>
            <a:chOff x="207018" y="1954800"/>
            <a:chExt cx="6066143" cy="473212"/>
          </a:xfrm>
        </p:grpSpPr>
        <p:sp>
          <p:nvSpPr>
            <p:cNvPr id="13" name="Retângulo: Cantos Arredondados 2">
              <a:extLst>
                <a:ext uri="{FF2B5EF4-FFF2-40B4-BE49-F238E27FC236}">
                  <a16:creationId xmlns:a16="http://schemas.microsoft.com/office/drawing/2014/main" id="{FE961FA5-9385-4E3E-3404-75D922F186A6}"/>
                </a:ext>
              </a:extLst>
            </p:cNvPr>
            <p:cNvSpPr/>
            <p:nvPr/>
          </p:nvSpPr>
          <p:spPr>
            <a:xfrm>
              <a:off x="351971" y="1954800"/>
              <a:ext cx="5921190" cy="473212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prstClr val="black"/>
                  </a:solidFill>
                  <a:ea typeface="MS PGothic" panose="020B0600070205080204" pitchFamily="34" charset="-128"/>
                </a:rPr>
                <a:t>Vertical Cryostat for Testing Superconducting Coils</a:t>
              </a:r>
            </a:p>
          </p:txBody>
        </p:sp>
        <p:sp>
          <p:nvSpPr>
            <p:cNvPr id="18" name="Retângulo: Cantos Arredondados 3">
              <a:extLst>
                <a:ext uri="{FF2B5EF4-FFF2-40B4-BE49-F238E27FC236}">
                  <a16:creationId xmlns:a16="http://schemas.microsoft.com/office/drawing/2014/main" id="{671EF908-EA7F-2D8D-313E-3FAFA2857E7C}"/>
                </a:ext>
              </a:extLst>
            </p:cNvPr>
            <p:cNvSpPr/>
            <p:nvPr/>
          </p:nvSpPr>
          <p:spPr>
            <a:xfrm>
              <a:off x="207018" y="1954800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2022</a:t>
              </a:r>
            </a:p>
          </p:txBody>
        </p:sp>
      </p:grpSp>
      <p:grpSp>
        <p:nvGrpSpPr>
          <p:cNvPr id="19" name="Agrupar 1">
            <a:extLst>
              <a:ext uri="{FF2B5EF4-FFF2-40B4-BE49-F238E27FC236}">
                <a16:creationId xmlns:a16="http://schemas.microsoft.com/office/drawing/2014/main" id="{9AB90D32-5D0A-F10A-AB46-E4F2EBB9A99F}"/>
              </a:ext>
            </a:extLst>
          </p:cNvPr>
          <p:cNvGrpSpPr/>
          <p:nvPr/>
        </p:nvGrpSpPr>
        <p:grpSpPr>
          <a:xfrm>
            <a:off x="5997012" y="3758165"/>
            <a:ext cx="6071895" cy="597699"/>
            <a:chOff x="207018" y="1954799"/>
            <a:chExt cx="6071895" cy="597699"/>
          </a:xfrm>
        </p:grpSpPr>
        <p:sp>
          <p:nvSpPr>
            <p:cNvPr id="23" name="Retângulo: Cantos Arredondados 2">
              <a:extLst>
                <a:ext uri="{FF2B5EF4-FFF2-40B4-BE49-F238E27FC236}">
                  <a16:creationId xmlns:a16="http://schemas.microsoft.com/office/drawing/2014/main" id="{7A97AF30-92DC-9953-4C44-EF875E285E38}"/>
                </a:ext>
              </a:extLst>
            </p:cNvPr>
            <p:cNvSpPr/>
            <p:nvPr/>
          </p:nvSpPr>
          <p:spPr>
            <a:xfrm>
              <a:off x="351971" y="1954799"/>
              <a:ext cx="5926942" cy="59769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pt-BR" sz="1800">
                  <a:solidFill>
                    <a:prstClr val="black"/>
                  </a:solidFill>
                  <a:ea typeface="MS PGothic" panose="020B0600070205080204" pitchFamily="34" charset="-128"/>
                </a:rPr>
                <a:t>Manufacture and Characterization of NbTi Wires </a:t>
              </a:r>
              <a:r>
                <a:rPr lang="pt-BR" sz="1400">
                  <a:solidFill>
                    <a:prstClr val="black"/>
                  </a:solidFill>
                  <a:ea typeface="MS PGothic" panose="020B0600070205080204" pitchFamily="34" charset="-128"/>
                </a:rPr>
                <a:t>(</a:t>
              </a:r>
              <a:r>
                <a:rPr lang="en-US" sz="1400">
                  <a:solidFill>
                    <a:prstClr val="black"/>
                  </a:solidFill>
                  <a:ea typeface="MS PGothic" panose="020B0600070205080204" pitchFamily="34" charset="-128"/>
                </a:rPr>
                <a:t>ongoing project)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– </a:t>
              </a:r>
              <a:r>
                <a:rPr lang="en-US" sz="1800" err="1">
                  <a:solidFill>
                    <a:prstClr val="black"/>
                  </a:solidFill>
                  <a:ea typeface="MS PGothic" panose="020B0600070205080204" pitchFamily="34" charset="-128"/>
                </a:rPr>
                <a:t>CNPq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</a:t>
              </a:r>
              <a:r>
                <a:rPr lang="en-US" sz="1800" err="1">
                  <a:solidFill>
                    <a:prstClr val="black"/>
                  </a:solidFill>
                  <a:ea typeface="MS PGothic" panose="020B0600070205080204" pitchFamily="34" charset="-128"/>
                </a:rPr>
                <a:t>InovaNióbio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Project</a:t>
              </a:r>
              <a:endParaRPr lang="en-US" i="1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24" name="Retângulo: Cantos Arredondados 3">
              <a:extLst>
                <a:ext uri="{FF2B5EF4-FFF2-40B4-BE49-F238E27FC236}">
                  <a16:creationId xmlns:a16="http://schemas.microsoft.com/office/drawing/2014/main" id="{E2B3551D-DFD4-25EB-2A0B-B9C71345AAA0}"/>
                </a:ext>
              </a:extLst>
            </p:cNvPr>
            <p:cNvSpPr/>
            <p:nvPr/>
          </p:nvSpPr>
          <p:spPr>
            <a:xfrm>
              <a:off x="207018" y="2016344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2023</a:t>
              </a: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9692261-7FFC-DC1B-8257-C7B93C6A8C61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>
            <a:extLst>
              <a:ext uri="{FF2B5EF4-FFF2-40B4-BE49-F238E27FC236}">
                <a16:creationId xmlns:a16="http://schemas.microsoft.com/office/drawing/2014/main" id="{407CB0D3-B837-8C4C-8107-2D5C126AAD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6955" y="4354467"/>
            <a:ext cx="5260294" cy="2469064"/>
          </a:xfrm>
          <a:prstGeom prst="rect">
            <a:avLst/>
          </a:prstGeom>
        </p:spPr>
      </p:pic>
      <p:pic>
        <p:nvPicPr>
          <p:cNvPr id="2" name="Picture 2" descr="CERN Logo, symbol, meaning, history, PNG, brand">
            <a:extLst>
              <a:ext uri="{FF2B5EF4-FFF2-40B4-BE49-F238E27FC236}">
                <a16:creationId xmlns:a16="http://schemas.microsoft.com/office/drawing/2014/main" id="{AC68FEEA-D1F6-6511-FBDC-7FDF65DC0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264" y="6274245"/>
            <a:ext cx="973734" cy="5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ERN Logo, symbol, meaning, history, PNG, brand">
            <a:extLst>
              <a:ext uri="{FF2B5EF4-FFF2-40B4-BE49-F238E27FC236}">
                <a16:creationId xmlns:a16="http://schemas.microsoft.com/office/drawing/2014/main" id="{987FE377-B06D-CD21-ADE3-FA68EA6BA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50" y="3143609"/>
            <a:ext cx="901748" cy="5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ERN Logo, symbol, meaning, history, PNG, brand">
            <a:extLst>
              <a:ext uri="{FF2B5EF4-FFF2-40B4-BE49-F238E27FC236}">
                <a16:creationId xmlns:a16="http://schemas.microsoft.com/office/drawing/2014/main" id="{A2089414-4713-A333-9E0E-B500A0BDE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968" y="1605129"/>
            <a:ext cx="901748" cy="5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5">
            <a:extLst>
              <a:ext uri="{FF2B5EF4-FFF2-40B4-BE49-F238E27FC236}">
                <a16:creationId xmlns:a16="http://schemas.microsoft.com/office/drawing/2014/main" id="{C28E8861-440D-F04B-4B80-8EDB8311628E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056" y="5315552"/>
            <a:ext cx="1971047" cy="121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6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2F4FA11-8A6D-932C-980D-8ACAD40D1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15" y="1551348"/>
            <a:ext cx="4030680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 descr="Bolo de aniversário&#10;&#10;Descrição gerada automaticamente com confiança baixa">
            <a:extLst>
              <a:ext uri="{FF2B5EF4-FFF2-40B4-BE49-F238E27FC236}">
                <a16:creationId xmlns:a16="http://schemas.microsoft.com/office/drawing/2014/main" id="{C5A81263-BFA8-960B-3572-9F7D414F3A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528" y="4574465"/>
            <a:ext cx="2094078" cy="2283535"/>
          </a:xfrm>
          <a:prstGeom prst="rect">
            <a:avLst/>
          </a:prstGeom>
        </p:spPr>
      </p:pic>
      <p:pic>
        <p:nvPicPr>
          <p:cNvPr id="11" name="Imagem 10" descr="Diagrama&#10;&#10;Descrição gerada automaticamente">
            <a:extLst>
              <a:ext uri="{FF2B5EF4-FFF2-40B4-BE49-F238E27FC236}">
                <a16:creationId xmlns:a16="http://schemas.microsoft.com/office/drawing/2014/main" id="{A4395DAC-CCE3-ABBF-AB9F-D39960AD4DF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9009" y="4574465"/>
            <a:ext cx="1682636" cy="1241813"/>
          </a:xfrm>
          <a:prstGeom prst="rect">
            <a:avLst/>
          </a:prstGeom>
        </p:spPr>
      </p:pic>
      <p:pic>
        <p:nvPicPr>
          <p:cNvPr id="20" name="Imagem 19" descr="Uma imagem contendo pessoa, homem, mesa, mulher&#10;&#10;Descrição gerada automaticamente">
            <a:extLst>
              <a:ext uri="{FF2B5EF4-FFF2-40B4-BE49-F238E27FC236}">
                <a16:creationId xmlns:a16="http://schemas.microsoft.com/office/drawing/2014/main" id="{F4715F67-6B96-4EFB-FAB5-0CFBB0EFFC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958" y="1657229"/>
            <a:ext cx="1383127" cy="1846530"/>
          </a:xfrm>
          <a:prstGeom prst="rect">
            <a:avLst/>
          </a:prstGeom>
        </p:spPr>
      </p:pic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9CB04666-C0C7-FC8F-95E8-3F4CCC1F9940}"/>
              </a:ext>
            </a:extLst>
          </p:cNvPr>
          <p:cNvCxnSpPr/>
          <p:nvPr/>
        </p:nvCxnSpPr>
        <p:spPr>
          <a:xfrm>
            <a:off x="5862111" y="1162575"/>
            <a:ext cx="68698" cy="559382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D42A6111-FCE2-A484-EE61-7B9083BF8139}"/>
              </a:ext>
            </a:extLst>
          </p:cNvPr>
          <p:cNvCxnSpPr>
            <a:cxnSpLocks/>
          </p:cNvCxnSpPr>
          <p:nvPr/>
        </p:nvCxnSpPr>
        <p:spPr>
          <a:xfrm flipH="1" flipV="1">
            <a:off x="112922" y="3650842"/>
            <a:ext cx="119880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3" name="Imagem 62" descr="Uma imagem contendo máquina de costura, azul&#10;&#10;Descrição gerada automaticamente">
            <a:extLst>
              <a:ext uri="{FF2B5EF4-FFF2-40B4-BE49-F238E27FC236}">
                <a16:creationId xmlns:a16="http://schemas.microsoft.com/office/drawing/2014/main" id="{7FC79CAC-149F-876B-5780-A12C91AF93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0" t="15843" r="12469" b="21194"/>
          <a:stretch/>
        </p:blipFill>
        <p:spPr>
          <a:xfrm rot="5400000">
            <a:off x="10365685" y="2055951"/>
            <a:ext cx="1842601" cy="1053015"/>
          </a:xfrm>
          <a:prstGeom prst="rect">
            <a:avLst/>
          </a:prstGeom>
        </p:spPr>
      </p:pic>
      <p:sp>
        <p:nvSpPr>
          <p:cNvPr id="72" name="Seta: para a Direita 71">
            <a:extLst>
              <a:ext uri="{FF2B5EF4-FFF2-40B4-BE49-F238E27FC236}">
                <a16:creationId xmlns:a16="http://schemas.microsoft.com/office/drawing/2014/main" id="{E3D3E7B3-0342-27F7-D11C-1A6CCED08A6C}"/>
              </a:ext>
            </a:extLst>
          </p:cNvPr>
          <p:cNvSpPr/>
          <p:nvPr/>
        </p:nvSpPr>
        <p:spPr>
          <a:xfrm>
            <a:off x="8603409" y="2480792"/>
            <a:ext cx="163706" cy="237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eta: para a Direita 72">
            <a:extLst>
              <a:ext uri="{FF2B5EF4-FFF2-40B4-BE49-F238E27FC236}">
                <a16:creationId xmlns:a16="http://schemas.microsoft.com/office/drawing/2014/main" id="{C0BB3D75-76A7-8A1C-FD58-A271DDCE0DA6}"/>
              </a:ext>
            </a:extLst>
          </p:cNvPr>
          <p:cNvSpPr/>
          <p:nvPr/>
        </p:nvSpPr>
        <p:spPr>
          <a:xfrm>
            <a:off x="10447928" y="2480792"/>
            <a:ext cx="163706" cy="237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E92FDDB5-54B9-3BEF-B04A-EBA17B6F28DB}"/>
              </a:ext>
            </a:extLst>
          </p:cNvPr>
          <p:cNvSpPr txBox="1"/>
          <p:nvPr/>
        </p:nvSpPr>
        <p:spPr>
          <a:xfrm>
            <a:off x="6173878" y="3035984"/>
            <a:ext cx="990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>
                <a:solidFill>
                  <a:prstClr val="black"/>
                </a:solidFill>
                <a:ea typeface="MS PGothic" panose="020B0600070205080204" pitchFamily="34" charset="-128"/>
              </a:rPr>
              <a:t>Setup for testing coils</a:t>
            </a:r>
            <a:endParaRPr lang="en-US" sz="110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77" name="Imagem 76" descr="Gráfico&#10;&#10;Descrição gerada automaticamente com confiança média">
            <a:extLst>
              <a:ext uri="{FF2B5EF4-FFF2-40B4-BE49-F238E27FC236}">
                <a16:creationId xmlns:a16="http://schemas.microsoft.com/office/drawing/2014/main" id="{1ADB9BEB-BFFE-3212-262B-9B0E6C99C35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88" y="2070931"/>
            <a:ext cx="1365437" cy="938483"/>
          </a:xfrm>
          <a:prstGeom prst="rect">
            <a:avLst/>
          </a:prstGeom>
        </p:spPr>
      </p:pic>
      <p:grpSp>
        <p:nvGrpSpPr>
          <p:cNvPr id="89" name="Agrupar 88">
            <a:extLst>
              <a:ext uri="{FF2B5EF4-FFF2-40B4-BE49-F238E27FC236}">
                <a16:creationId xmlns:a16="http://schemas.microsoft.com/office/drawing/2014/main" id="{3C3CE935-BE1A-BA22-C2B0-41D05E986207}"/>
              </a:ext>
            </a:extLst>
          </p:cNvPr>
          <p:cNvGrpSpPr/>
          <p:nvPr/>
        </p:nvGrpSpPr>
        <p:grpSpPr>
          <a:xfrm>
            <a:off x="2799542" y="3009414"/>
            <a:ext cx="2218865" cy="557390"/>
            <a:chOff x="2799542" y="3009414"/>
            <a:chExt cx="2218865" cy="557390"/>
          </a:xfrm>
        </p:grpSpPr>
        <p:cxnSp>
          <p:nvCxnSpPr>
            <p:cNvPr id="79" name="Conector: Angulado 78">
              <a:extLst>
                <a:ext uri="{FF2B5EF4-FFF2-40B4-BE49-F238E27FC236}">
                  <a16:creationId xmlns:a16="http://schemas.microsoft.com/office/drawing/2014/main" id="{EB4707F6-2856-0F61-6F5D-899081D497FC}"/>
                </a:ext>
              </a:extLst>
            </p:cNvPr>
            <p:cNvCxnSpPr>
              <a:cxnSpLocks/>
              <a:endCxn id="77" idx="2"/>
            </p:cNvCxnSpPr>
            <p:nvPr/>
          </p:nvCxnSpPr>
          <p:spPr>
            <a:xfrm flipV="1">
              <a:off x="2799542" y="3009414"/>
              <a:ext cx="2218865" cy="55739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ector reto 85">
              <a:extLst>
                <a:ext uri="{FF2B5EF4-FFF2-40B4-BE49-F238E27FC236}">
                  <a16:creationId xmlns:a16="http://schemas.microsoft.com/office/drawing/2014/main" id="{62E0154D-27A0-E0DA-70FA-DBF4CB837322}"/>
                </a:ext>
              </a:extLst>
            </p:cNvPr>
            <p:cNvCxnSpPr/>
            <p:nvPr/>
          </p:nvCxnSpPr>
          <p:spPr>
            <a:xfrm flipV="1">
              <a:off x="2799542" y="3224213"/>
              <a:ext cx="0" cy="34060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agem 7" descr="Motor de veículo&#10;&#10;Descrição gerada automaticamente com confiança baixa">
            <a:extLst>
              <a:ext uri="{FF2B5EF4-FFF2-40B4-BE49-F238E27FC236}">
                <a16:creationId xmlns:a16="http://schemas.microsoft.com/office/drawing/2014/main" id="{39BA11B6-FF0D-4A0E-112D-9738F7E0FB4F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40917" y="1848608"/>
            <a:ext cx="1844170" cy="1383128"/>
          </a:xfrm>
          <a:prstGeom prst="rect">
            <a:avLst/>
          </a:prstGeom>
        </p:spPr>
      </p:pic>
      <p:grpSp>
        <p:nvGrpSpPr>
          <p:cNvPr id="31" name="Agrupar 1">
            <a:extLst>
              <a:ext uri="{FF2B5EF4-FFF2-40B4-BE49-F238E27FC236}">
                <a16:creationId xmlns:a16="http://schemas.microsoft.com/office/drawing/2014/main" id="{26598D5D-246B-60E5-7A7B-4DDAAF9B39A4}"/>
              </a:ext>
            </a:extLst>
          </p:cNvPr>
          <p:cNvGrpSpPr/>
          <p:nvPr/>
        </p:nvGrpSpPr>
        <p:grpSpPr>
          <a:xfrm>
            <a:off x="28575" y="1034490"/>
            <a:ext cx="5701124" cy="473212"/>
            <a:chOff x="207018" y="1954800"/>
            <a:chExt cx="5701124" cy="473212"/>
          </a:xfrm>
        </p:grpSpPr>
        <p:sp>
          <p:nvSpPr>
            <p:cNvPr id="34" name="Retângulo: Cantos Arredondados 2">
              <a:extLst>
                <a:ext uri="{FF2B5EF4-FFF2-40B4-BE49-F238E27FC236}">
                  <a16:creationId xmlns:a16="http://schemas.microsoft.com/office/drawing/2014/main" id="{9D0FD838-FB04-EFC0-9253-03C62C73238A}"/>
                </a:ext>
              </a:extLst>
            </p:cNvPr>
            <p:cNvSpPr/>
            <p:nvPr/>
          </p:nvSpPr>
          <p:spPr>
            <a:xfrm>
              <a:off x="351971" y="1954800"/>
              <a:ext cx="5556171" cy="473212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Superconducting Dipole of 6.4 T </a:t>
              </a:r>
              <a:r>
                <a:rPr lang="en-US" sz="1400">
                  <a:solidFill>
                    <a:prstClr val="black"/>
                  </a:solidFill>
                  <a:ea typeface="MS PGothic" panose="020B0600070205080204" pitchFamily="34" charset="-128"/>
                </a:rPr>
                <a:t>(project on hold)</a:t>
              </a:r>
              <a:endParaRPr lang="en-US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35" name="Retângulo: Cantos Arredondados 3">
              <a:extLst>
                <a:ext uri="{FF2B5EF4-FFF2-40B4-BE49-F238E27FC236}">
                  <a16:creationId xmlns:a16="http://schemas.microsoft.com/office/drawing/2014/main" id="{4DE9F95D-96AE-18BE-9706-3EA8277E8CD3}"/>
                </a:ext>
              </a:extLst>
            </p:cNvPr>
            <p:cNvSpPr/>
            <p:nvPr/>
          </p:nvSpPr>
          <p:spPr>
            <a:xfrm>
              <a:off x="207018" y="1954800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2021</a:t>
              </a:r>
            </a:p>
          </p:txBody>
        </p:sp>
      </p:grpSp>
      <p:grpSp>
        <p:nvGrpSpPr>
          <p:cNvPr id="36" name="Agrupar 1">
            <a:extLst>
              <a:ext uri="{FF2B5EF4-FFF2-40B4-BE49-F238E27FC236}">
                <a16:creationId xmlns:a16="http://schemas.microsoft.com/office/drawing/2014/main" id="{EE00E13A-8E7A-FE80-73C2-F65AFED263EE}"/>
              </a:ext>
            </a:extLst>
          </p:cNvPr>
          <p:cNvGrpSpPr/>
          <p:nvPr/>
        </p:nvGrpSpPr>
        <p:grpSpPr>
          <a:xfrm>
            <a:off x="106853" y="3758165"/>
            <a:ext cx="5701124" cy="597699"/>
            <a:chOff x="207018" y="1954799"/>
            <a:chExt cx="5701124" cy="597699"/>
          </a:xfrm>
        </p:grpSpPr>
        <p:sp>
          <p:nvSpPr>
            <p:cNvPr id="37" name="Retângulo: Cantos Arredondados 2">
              <a:extLst>
                <a:ext uri="{FF2B5EF4-FFF2-40B4-BE49-F238E27FC236}">
                  <a16:creationId xmlns:a16="http://schemas.microsoft.com/office/drawing/2014/main" id="{5BBD9B17-8FF1-CD28-E860-8A786A287220}"/>
                </a:ext>
              </a:extLst>
            </p:cNvPr>
            <p:cNvSpPr/>
            <p:nvPr/>
          </p:nvSpPr>
          <p:spPr>
            <a:xfrm>
              <a:off x="351971" y="1954799"/>
              <a:ext cx="5556171" cy="59769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00" i="1">
                  <a:solidFill>
                    <a:prstClr val="black"/>
                  </a:solidFill>
                  <a:ea typeface="MS PGothic" panose="020B0600070205080204" pitchFamily="34" charset="-128"/>
                </a:rPr>
                <a:t>Superconducting Wavelength Shifter of 6.6 T </a:t>
              </a:r>
              <a:r>
                <a:rPr lang="en-US" sz="1400" i="1">
                  <a:solidFill>
                    <a:prstClr val="black"/>
                  </a:solidFill>
                  <a:ea typeface="MS PGothic" panose="020B0600070205080204" pitchFamily="34" charset="-128"/>
                </a:rPr>
                <a:t>(ongoing project – FDR phase)</a:t>
              </a:r>
              <a:endParaRPr lang="en-US" i="1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38" name="Retângulo: Cantos Arredondados 3">
              <a:extLst>
                <a:ext uri="{FF2B5EF4-FFF2-40B4-BE49-F238E27FC236}">
                  <a16:creationId xmlns:a16="http://schemas.microsoft.com/office/drawing/2014/main" id="{CCCF4AF5-A72D-15B0-6851-6A6DE24E86F3}"/>
                </a:ext>
              </a:extLst>
            </p:cNvPr>
            <p:cNvSpPr/>
            <p:nvPr/>
          </p:nvSpPr>
          <p:spPr>
            <a:xfrm>
              <a:off x="207018" y="2016344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2021</a:t>
              </a:r>
            </a:p>
          </p:txBody>
        </p:sp>
      </p:grpSp>
      <p:grpSp>
        <p:nvGrpSpPr>
          <p:cNvPr id="7" name="Agrupar 1">
            <a:extLst>
              <a:ext uri="{FF2B5EF4-FFF2-40B4-BE49-F238E27FC236}">
                <a16:creationId xmlns:a16="http://schemas.microsoft.com/office/drawing/2014/main" id="{21DB54CE-A130-AF33-AAA2-EF3FF7DFDCDC}"/>
              </a:ext>
            </a:extLst>
          </p:cNvPr>
          <p:cNvGrpSpPr/>
          <p:nvPr/>
        </p:nvGrpSpPr>
        <p:grpSpPr>
          <a:xfrm>
            <a:off x="6002764" y="1034490"/>
            <a:ext cx="6066143" cy="473212"/>
            <a:chOff x="207018" y="1954800"/>
            <a:chExt cx="6066143" cy="473212"/>
          </a:xfrm>
        </p:grpSpPr>
        <p:sp>
          <p:nvSpPr>
            <p:cNvPr id="13" name="Retângulo: Cantos Arredondados 2">
              <a:extLst>
                <a:ext uri="{FF2B5EF4-FFF2-40B4-BE49-F238E27FC236}">
                  <a16:creationId xmlns:a16="http://schemas.microsoft.com/office/drawing/2014/main" id="{FE961FA5-9385-4E3E-3404-75D922F186A6}"/>
                </a:ext>
              </a:extLst>
            </p:cNvPr>
            <p:cNvSpPr/>
            <p:nvPr/>
          </p:nvSpPr>
          <p:spPr>
            <a:xfrm>
              <a:off x="351971" y="1954800"/>
              <a:ext cx="5921190" cy="473212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prstClr val="black"/>
                  </a:solidFill>
                  <a:ea typeface="MS PGothic" panose="020B0600070205080204" pitchFamily="34" charset="-128"/>
                </a:rPr>
                <a:t>Vertical Cryostat for Testing Superconducting Coils</a:t>
              </a:r>
            </a:p>
          </p:txBody>
        </p:sp>
        <p:sp>
          <p:nvSpPr>
            <p:cNvPr id="18" name="Retângulo: Cantos Arredondados 3">
              <a:extLst>
                <a:ext uri="{FF2B5EF4-FFF2-40B4-BE49-F238E27FC236}">
                  <a16:creationId xmlns:a16="http://schemas.microsoft.com/office/drawing/2014/main" id="{671EF908-EA7F-2D8D-313E-3FAFA2857E7C}"/>
                </a:ext>
              </a:extLst>
            </p:cNvPr>
            <p:cNvSpPr/>
            <p:nvPr/>
          </p:nvSpPr>
          <p:spPr>
            <a:xfrm>
              <a:off x="207018" y="1954800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2022</a:t>
              </a:r>
            </a:p>
          </p:txBody>
        </p:sp>
      </p:grpSp>
      <p:grpSp>
        <p:nvGrpSpPr>
          <p:cNvPr id="19" name="Agrupar 1">
            <a:extLst>
              <a:ext uri="{FF2B5EF4-FFF2-40B4-BE49-F238E27FC236}">
                <a16:creationId xmlns:a16="http://schemas.microsoft.com/office/drawing/2014/main" id="{9AB90D32-5D0A-F10A-AB46-E4F2EBB9A99F}"/>
              </a:ext>
            </a:extLst>
          </p:cNvPr>
          <p:cNvGrpSpPr/>
          <p:nvPr/>
        </p:nvGrpSpPr>
        <p:grpSpPr>
          <a:xfrm>
            <a:off x="5997012" y="3758165"/>
            <a:ext cx="6071895" cy="597699"/>
            <a:chOff x="207018" y="1954799"/>
            <a:chExt cx="6071895" cy="597699"/>
          </a:xfrm>
        </p:grpSpPr>
        <p:sp>
          <p:nvSpPr>
            <p:cNvPr id="23" name="Retângulo: Cantos Arredondados 2">
              <a:extLst>
                <a:ext uri="{FF2B5EF4-FFF2-40B4-BE49-F238E27FC236}">
                  <a16:creationId xmlns:a16="http://schemas.microsoft.com/office/drawing/2014/main" id="{7A97AF30-92DC-9953-4C44-EF875E285E38}"/>
                </a:ext>
              </a:extLst>
            </p:cNvPr>
            <p:cNvSpPr/>
            <p:nvPr/>
          </p:nvSpPr>
          <p:spPr>
            <a:xfrm>
              <a:off x="351971" y="1954799"/>
              <a:ext cx="5926942" cy="59769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2000" rIns="144000" rtlCol="0" anchor="ctr"/>
            <a:lstStyle/>
            <a:p>
              <a:pPr defTabSz="456844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pt-BR" sz="1800">
                  <a:solidFill>
                    <a:prstClr val="black"/>
                  </a:solidFill>
                  <a:ea typeface="MS PGothic" panose="020B0600070205080204" pitchFamily="34" charset="-128"/>
                </a:rPr>
                <a:t>Manufacture and Characterization of NbTi Wires </a:t>
              </a:r>
              <a:r>
                <a:rPr lang="pt-BR" sz="1400">
                  <a:solidFill>
                    <a:prstClr val="black"/>
                  </a:solidFill>
                  <a:ea typeface="MS PGothic" panose="020B0600070205080204" pitchFamily="34" charset="-128"/>
                </a:rPr>
                <a:t>(</a:t>
              </a:r>
              <a:r>
                <a:rPr lang="en-US" sz="1400">
                  <a:solidFill>
                    <a:prstClr val="black"/>
                  </a:solidFill>
                  <a:ea typeface="MS PGothic" panose="020B0600070205080204" pitchFamily="34" charset="-128"/>
                </a:rPr>
                <a:t>ongoing project)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– </a:t>
              </a:r>
              <a:r>
                <a:rPr lang="en-US" sz="1800" err="1">
                  <a:solidFill>
                    <a:prstClr val="black"/>
                  </a:solidFill>
                  <a:ea typeface="MS PGothic" panose="020B0600070205080204" pitchFamily="34" charset="-128"/>
                </a:rPr>
                <a:t>CNPq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</a:t>
              </a:r>
              <a:r>
                <a:rPr lang="en-US" sz="1800" err="1">
                  <a:solidFill>
                    <a:prstClr val="black"/>
                  </a:solidFill>
                  <a:ea typeface="MS PGothic" panose="020B0600070205080204" pitchFamily="34" charset="-128"/>
                </a:rPr>
                <a:t>InovaNióbio</a:t>
              </a:r>
              <a:r>
                <a:rPr lang="en-US" sz="1800">
                  <a:solidFill>
                    <a:prstClr val="black"/>
                  </a:solidFill>
                  <a:ea typeface="MS PGothic" panose="020B0600070205080204" pitchFamily="34" charset="-128"/>
                </a:rPr>
                <a:t> Project</a:t>
              </a:r>
              <a:endParaRPr lang="en-US" i="1">
                <a:solidFill>
                  <a:prstClr val="black"/>
                </a:solidFill>
                <a:ea typeface="MS PGothic"/>
                <a:cs typeface="Calibri"/>
              </a:endParaRPr>
            </a:p>
          </p:txBody>
        </p:sp>
        <p:sp>
          <p:nvSpPr>
            <p:cNvPr id="24" name="Retângulo: Cantos Arredondados 3">
              <a:extLst>
                <a:ext uri="{FF2B5EF4-FFF2-40B4-BE49-F238E27FC236}">
                  <a16:creationId xmlns:a16="http://schemas.microsoft.com/office/drawing/2014/main" id="{E2B3551D-DFD4-25EB-2A0B-B9C71345AAA0}"/>
                </a:ext>
              </a:extLst>
            </p:cNvPr>
            <p:cNvSpPr/>
            <p:nvPr/>
          </p:nvSpPr>
          <p:spPr>
            <a:xfrm>
              <a:off x="207018" y="2016344"/>
              <a:ext cx="990256" cy="473212"/>
            </a:xfrm>
            <a:prstGeom prst="roundRect">
              <a:avLst>
                <a:gd name="adj" fmla="val 50000"/>
              </a:avLst>
            </a:prstGeom>
            <a:solidFill>
              <a:srgbClr val="F9F9F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>
                  <a:solidFill>
                    <a:schemeClr val="tx1"/>
                  </a:solidFill>
                </a:rPr>
                <a:t>2023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5C4C4F2-F2C4-FEB0-9F78-7DC0AE292132}"/>
              </a:ext>
            </a:extLst>
          </p:cNvPr>
          <p:cNvSpPr/>
          <p:nvPr/>
        </p:nvSpPr>
        <p:spPr>
          <a:xfrm>
            <a:off x="28575" y="3686010"/>
            <a:ext cx="5858807" cy="3149202"/>
          </a:xfrm>
          <a:prstGeom prst="rect">
            <a:avLst/>
          </a:prstGeom>
          <a:noFill/>
          <a:ln w="38100">
            <a:solidFill>
              <a:srgbClr val="18507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ixaDeTexto 2">
            <a:extLst>
              <a:ext uri="{FF2B5EF4-FFF2-40B4-BE49-F238E27FC236}">
                <a16:creationId xmlns:a16="http://schemas.microsoft.com/office/drawing/2014/main" id="{48DC7E0E-BA59-98C9-830D-7872DD6C629A}"/>
              </a:ext>
            </a:extLst>
          </p:cNvPr>
          <p:cNvSpPr txBox="1"/>
          <p:nvPr/>
        </p:nvSpPr>
        <p:spPr>
          <a:xfrm>
            <a:off x="33794" y="34469"/>
            <a:ext cx="103661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1" err="1">
                <a:latin typeface="Verdana" charset="0"/>
                <a:ea typeface="Verdana" charset="0"/>
              </a:rPr>
              <a:t>Superconductivity</a:t>
            </a:r>
            <a:r>
              <a:rPr lang="pt-BR" sz="2000" b="1">
                <a:latin typeface="Verdana" charset="0"/>
                <a:ea typeface="Verdana" charset="0"/>
              </a:rPr>
              <a:t> </a:t>
            </a:r>
            <a:r>
              <a:rPr lang="pt-BR" sz="2000" b="1" err="1">
                <a:latin typeface="Verdana" charset="0"/>
                <a:ea typeface="Verdana" charset="0"/>
              </a:rPr>
              <a:t>Initiatives</a:t>
            </a:r>
            <a:r>
              <a:rPr lang="pt-BR" sz="2000" b="1">
                <a:latin typeface="Verdana" charset="0"/>
                <a:ea typeface="Verdana" charset="0"/>
              </a:rPr>
              <a:t> – CNPEM/CERN/</a:t>
            </a:r>
            <a:r>
              <a:rPr lang="pt-BR" sz="2000" b="1" err="1">
                <a:latin typeface="Verdana" charset="0"/>
                <a:ea typeface="Verdana" charset="0"/>
              </a:rPr>
              <a:t>Universities</a:t>
            </a:r>
            <a:r>
              <a:rPr lang="pt-BR" sz="2000" b="1">
                <a:latin typeface="Verdana" charset="0"/>
                <a:ea typeface="Verdana" charset="0"/>
              </a:rPr>
              <a:t> (USP and UFSCar) </a:t>
            </a:r>
            <a:r>
              <a:rPr lang="pt-BR" sz="2000" b="1" err="1">
                <a:latin typeface="Verdana" charset="0"/>
                <a:ea typeface="Verdana" charset="0"/>
              </a:rPr>
              <a:t>partenership</a:t>
            </a:r>
            <a:r>
              <a:rPr lang="pt-BR" sz="2000" b="1">
                <a:latin typeface="Verdana" charset="0"/>
                <a:ea typeface="Verdana" charset="0"/>
              </a:rPr>
              <a:t> </a:t>
            </a:r>
            <a:endParaRPr lang="en-US" sz="20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A213A1B-58C0-4A18-1E5F-E5E83F6FAE62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>
            <a:extLst>
              <a:ext uri="{FF2B5EF4-FFF2-40B4-BE49-F238E27FC236}">
                <a16:creationId xmlns:a16="http://schemas.microsoft.com/office/drawing/2014/main" id="{E4F84A05-86F7-76F5-79AF-92FB940FB2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6955" y="4354467"/>
            <a:ext cx="5260294" cy="2469064"/>
          </a:xfrm>
          <a:prstGeom prst="rect">
            <a:avLst/>
          </a:prstGeom>
        </p:spPr>
      </p:pic>
      <p:pic>
        <p:nvPicPr>
          <p:cNvPr id="2" name="Picture 2" descr="CERN Logo, symbol, meaning, history, PNG, brand">
            <a:extLst>
              <a:ext uri="{FF2B5EF4-FFF2-40B4-BE49-F238E27FC236}">
                <a16:creationId xmlns:a16="http://schemas.microsoft.com/office/drawing/2014/main" id="{905EA74E-A447-757C-7C2B-9EE999E6F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264" y="6274245"/>
            <a:ext cx="973734" cy="5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ERN Logo, symbol, meaning, history, PNG, brand">
            <a:extLst>
              <a:ext uri="{FF2B5EF4-FFF2-40B4-BE49-F238E27FC236}">
                <a16:creationId xmlns:a16="http://schemas.microsoft.com/office/drawing/2014/main" id="{FB77197C-4A13-E87B-B1BA-ECED073E6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50" y="3143609"/>
            <a:ext cx="901748" cy="5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ERN Logo, symbol, meaning, history, PNG, brand">
            <a:extLst>
              <a:ext uri="{FF2B5EF4-FFF2-40B4-BE49-F238E27FC236}">
                <a16:creationId xmlns:a16="http://schemas.microsoft.com/office/drawing/2014/main" id="{4FAE2CD1-F1F0-4F31-0640-14DDB55B4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968" y="1605129"/>
            <a:ext cx="901748" cy="5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m 15">
            <a:extLst>
              <a:ext uri="{FF2B5EF4-FFF2-40B4-BE49-F238E27FC236}">
                <a16:creationId xmlns:a16="http://schemas.microsoft.com/office/drawing/2014/main" id="{BEB9FF39-85FC-566C-6BBC-1D6F2083D8B9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056" y="5315552"/>
            <a:ext cx="1971047" cy="121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35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f1f9b-e3e3-4f51-8e6b-0515b17bae6c">
      <Terms xmlns="http://schemas.microsoft.com/office/infopath/2007/PartnerControls"/>
    </lcf76f155ced4ddcb4097134ff3c332f>
    <TaxCatchAll xmlns="e315f2e1-ae78-4a54-a6b3-a379c37fd95d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FA0779F9502D4C9A238522C8CDD6A1" ma:contentTypeVersion="18" ma:contentTypeDescription="Crie um novo documento." ma:contentTypeScope="" ma:versionID="3d17b3ff7093b287a1080c17418c21a2">
  <xsd:schema xmlns:xsd="http://www.w3.org/2001/XMLSchema" xmlns:xs="http://www.w3.org/2001/XMLSchema" xmlns:p="http://schemas.microsoft.com/office/2006/metadata/properties" xmlns:ns2="d50f1f9b-e3e3-4f51-8e6b-0515b17bae6c" xmlns:ns3="e315f2e1-ae78-4a54-a6b3-a379c37fd95d" targetNamespace="http://schemas.microsoft.com/office/2006/metadata/properties" ma:root="true" ma:fieldsID="b914583ed1bc437c4a9989f9c2b9598c" ns2:_="" ns3:_="">
    <xsd:import namespace="d50f1f9b-e3e3-4f51-8e6b-0515b17bae6c"/>
    <xsd:import namespace="e315f2e1-ae78-4a54-a6b3-a379c37fd9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f1f9b-e3e3-4f51-8e6b-0515b17ba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a9107bda-5398-40d8-849a-0587795007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5f2e1-ae78-4a54-a6b3-a379c37fd95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6db97f-c0c5-431d-9c23-c63f6a7a10f0}" ma:internalName="TaxCatchAll" ma:showField="CatchAllData" ma:web="e315f2e1-ae78-4a54-a6b3-a379c37fd9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5A19CF-1D61-4333-B731-3DE2A74576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A35B52-E3D7-4D53-B50B-E5C11FFC3B79}">
  <ds:schemaRefs>
    <ds:schemaRef ds:uri="http://purl.org/dc/terms/"/>
    <ds:schemaRef ds:uri="d50f1f9b-e3e3-4f51-8e6b-0515b17bae6c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e315f2e1-ae78-4a54-a6b3-a379c37fd95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6FC794C-F91C-4B4C-B6F8-23222E05CEEF}">
  <ds:schemaRefs>
    <ds:schemaRef ds:uri="d50f1f9b-e3e3-4f51-8e6b-0515b17bae6c"/>
    <ds:schemaRef ds:uri="e315f2e1-ae78-4a54-a6b3-a379c37fd9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3576</Words>
  <Application>Microsoft Office PowerPoint</Application>
  <PresentationFormat>Widescreen</PresentationFormat>
  <Paragraphs>785</Paragraphs>
  <Slides>56</Slides>
  <Notes>25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56</vt:i4>
      </vt:variant>
    </vt:vector>
  </HeadingPairs>
  <TitlesOfParts>
    <vt:vector size="70" baseType="lpstr">
      <vt:lpstr>Lato Light</vt:lpstr>
      <vt:lpstr>Calibri</vt:lpstr>
      <vt:lpstr>Verdana</vt:lpstr>
      <vt:lpstr>Arial</vt:lpstr>
      <vt:lpstr>Cambria Math</vt:lpstr>
      <vt:lpstr>Aptos</vt:lpstr>
      <vt:lpstr>Lato</vt:lpstr>
      <vt:lpstr>Courier New</vt:lpstr>
      <vt:lpstr>Arial</vt:lpstr>
      <vt:lpstr>MS PGothic</vt:lpstr>
      <vt:lpstr>Wingdings</vt:lpstr>
      <vt:lpstr>-apple-system</vt:lpstr>
      <vt:lpstr>Times New Roman</vt:lpstr>
      <vt:lpstr>Office Theme</vt:lpstr>
      <vt:lpstr>CNPEM's First Superconducting Device Development: A Wavelength Shifter for Sirius Hard X-ray Beamline</vt:lpstr>
      <vt:lpstr>Apresentação do PowerPoint</vt:lpstr>
      <vt:lpstr>Apresentação do PowerPoint</vt:lpstr>
      <vt:lpstr>CNPEM is a private, nonprofit organization, working under contract with the Brazilian Ministry of Science, Technology, Innovation (MCTI)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Coil prototyping – winding process</vt:lpstr>
      <vt:lpstr>Coils fabrication – impregnation setup and procedure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Mechanical design</vt:lpstr>
      <vt:lpstr>Mechanical design – electromagnetic structure</vt:lpstr>
      <vt:lpstr>Mechanical design – vacuum chamber</vt:lpstr>
      <vt:lpstr>Mechanical design – structure supports</vt:lpstr>
      <vt:lpstr>Mechanical design – chamber supports</vt:lpstr>
      <vt:lpstr>Mechanical design – validations and next steps</vt:lpstr>
      <vt:lpstr>Apresentação do PowerPoint</vt:lpstr>
      <vt:lpstr>Cryogenic concept</vt:lpstr>
      <vt:lpstr>Thermal links</vt:lpstr>
      <vt:lpstr>Heat Loads and Cooling Circuits</vt:lpstr>
      <vt:lpstr>Thermal Simulaitons – main considerations</vt:lpstr>
      <vt:lpstr>Temperature distribution – 60K Circuit </vt:lpstr>
      <vt:lpstr>Temperature distribution – 20K Circuit </vt:lpstr>
      <vt:lpstr>Temperature distribution – 20K Circuit </vt:lpstr>
      <vt:lpstr>Temperature distribution – 4K Circuit </vt:lpstr>
      <vt:lpstr>Cooldown and warm-up time</vt:lpstr>
      <vt:lpstr>Coils temperature after current ramp-up</vt:lpstr>
      <vt:lpstr>Tests and validations already carried out</vt:lpstr>
      <vt:lpstr>Apresentação do PowerPoint</vt:lpstr>
      <vt:lpstr>Current leads and cryogenic electrical circuits</vt:lpstr>
      <vt:lpstr>Power supply</vt:lpstr>
      <vt:lpstr>Quench protection</vt:lpstr>
      <vt:lpstr>Apresentação do PowerPoint</vt:lpstr>
      <vt:lpstr>Magnetic characterization plans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Amanda Kokol Coltro</dc:creator>
  <cp:lastModifiedBy>Rafael Molena Seraphim</cp:lastModifiedBy>
  <cp:revision>2</cp:revision>
  <dcterms:created xsi:type="dcterms:W3CDTF">2023-01-13T12:24:27Z</dcterms:created>
  <dcterms:modified xsi:type="dcterms:W3CDTF">2024-06-27T15:17:25Z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0x01010086FA0779F9502D4C9A238522C8CDD6A1</vt:lpwstr>
  </property>
  <property fmtid="{D5CDD505-2E9C-101B-9397-08002B2CF9AE}" pid="3" name="MediaServiceImageTags">
    <vt:lpwstr/>
  </property>
</Properties>
</file>