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32"/>
  </p:notesMasterIdLst>
  <p:sldIdLst>
    <p:sldId id="938" r:id="rId5"/>
    <p:sldId id="939" r:id="rId6"/>
    <p:sldId id="972" r:id="rId7"/>
    <p:sldId id="950" r:id="rId8"/>
    <p:sldId id="951" r:id="rId9"/>
    <p:sldId id="953" r:id="rId10"/>
    <p:sldId id="974" r:id="rId11"/>
    <p:sldId id="975" r:id="rId12"/>
    <p:sldId id="955" r:id="rId13"/>
    <p:sldId id="956" r:id="rId14"/>
    <p:sldId id="964" r:id="rId15"/>
    <p:sldId id="965" r:id="rId16"/>
    <p:sldId id="966" r:id="rId17"/>
    <p:sldId id="969" r:id="rId18"/>
    <p:sldId id="970" r:id="rId19"/>
    <p:sldId id="971" r:id="rId20"/>
    <p:sldId id="977" r:id="rId21"/>
    <p:sldId id="973" r:id="rId22"/>
    <p:sldId id="957" r:id="rId23"/>
    <p:sldId id="952" r:id="rId24"/>
    <p:sldId id="959" r:id="rId25"/>
    <p:sldId id="961" r:id="rId26"/>
    <p:sldId id="976" r:id="rId27"/>
    <p:sldId id="962" r:id="rId28"/>
    <p:sldId id="963" r:id="rId29"/>
    <p:sldId id="967" r:id="rId30"/>
    <p:sldId id="968" r:id="rId31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EFEF"/>
    <a:srgbClr val="B9DEFF"/>
    <a:srgbClr val="B8CCE4"/>
    <a:srgbClr val="F09E18"/>
    <a:srgbClr val="0016A0"/>
    <a:srgbClr val="8E04FF"/>
    <a:srgbClr val="006DD0"/>
    <a:srgbClr val="67B4FE"/>
    <a:srgbClr val="6647AD"/>
    <a:srgbClr val="676E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0552"/>
    <p:restoredTop sz="97156" autoAdjust="0"/>
  </p:normalViewPr>
  <p:slideViewPr>
    <p:cSldViewPr snapToGrid="0" snapToObjects="1">
      <p:cViewPr varScale="1">
        <p:scale>
          <a:sx n="162" d="100"/>
          <a:sy n="162" d="100"/>
        </p:scale>
        <p:origin x="4302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7561433E-798B-5F49-9757-E375052C7A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" r="2888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22832"/>
            <a:ext cx="8226854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6216" y="744677"/>
            <a:ext cx="8265984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082800" y="3461966"/>
            <a:ext cx="66294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8806" y="2243666"/>
            <a:ext cx="8219661" cy="1591733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46002"/>
            <a:ext cx="8229600" cy="936000"/>
          </a:xfrm>
        </p:spPr>
        <p:txBody>
          <a:bodyPr/>
          <a:lstStyle/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8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96556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317A68CD-A36D-445C-A70C-9B1A61DFC4F7}" type="datetime1">
              <a:rPr lang="en-US" smtClean="0"/>
              <a:pPr/>
              <a:t>9/19/2024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57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114181"/>
            <a:ext cx="4040188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121688"/>
            <a:ext cx="4041775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40A9FFC1-2A8B-4A54-B80A-74226F7668EB}" type="datetime1">
              <a:rPr lang="en-US" smtClean="0"/>
              <a:pPr/>
              <a:t>9/19/2024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EF2454A6-A51C-454D-8957-B55DF8AB894B}" type="datetime1">
              <a:rPr lang="en-US" smtClean="0"/>
              <a:pPr/>
              <a:t>9/19/2024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4"/>
            <a:ext cx="9144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9946" y="226754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9946" y="1335024"/>
            <a:ext cx="8226854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AE98F79E-FBDA-48F7-81CB-C46BD64DE615}" type="datetime1">
              <a:rPr lang="en-US" smtClean="0"/>
              <a:pPr/>
              <a:t>9/19/2024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/>
          <a:srcRect b="36557"/>
          <a:stretch/>
        </p:blipFill>
        <p:spPr bwMode="auto">
          <a:xfrm>
            <a:off x="6332" y="6272584"/>
            <a:ext cx="743918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/>
          <a:srcRect t="62024"/>
          <a:stretch/>
        </p:blipFill>
        <p:spPr bwMode="auto">
          <a:xfrm>
            <a:off x="780685" y="6375399"/>
            <a:ext cx="743918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734831" y="6199322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664" r:id="rId5"/>
    <p:sldLayoutId id="2147483665" r:id="rId6"/>
    <p:sldLayoutId id="2147483667" r:id="rId7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7" Type="http://schemas.openxmlformats.org/officeDocument/2006/relationships/image" Target="../media/image20.em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eg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edms.cern.ch/document/3064865" TargetMode="External"/><Relationship Id="rId4" Type="http://schemas.openxmlformats.org/officeDocument/2006/relationships/hyperlink" Target="https://edms.cern.ch/document/3064867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svg"/><Relationship Id="rId4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57115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FAC790-E5D0-5523-9430-7C98C767232C}"/>
              </a:ext>
            </a:extLst>
          </p:cNvPr>
          <p:cNvSpPr txBox="1"/>
          <p:nvPr/>
        </p:nvSpPr>
        <p:spPr>
          <a:xfrm>
            <a:off x="2489200" y="6413699"/>
            <a:ext cx="5795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TE-HFM Workshop, Nb</a:t>
            </a:r>
            <a:r>
              <a:rPr lang="en-US" sz="1200" baseline="-25000" dirty="0">
                <a:solidFill>
                  <a:schemeClr val="bg1"/>
                </a:solidFill>
              </a:rPr>
              <a:t>3</a:t>
            </a:r>
            <a:r>
              <a:rPr lang="en-US" sz="1200" dirty="0">
                <a:solidFill>
                  <a:schemeClr val="bg1"/>
                </a:solidFill>
              </a:rPr>
              <a:t>Sn conductors for HFM, T. Boutboul, 19/09/2024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A534A87-7FD4-C49E-F4AB-CAE408BA026F}"/>
              </a:ext>
            </a:extLst>
          </p:cNvPr>
          <p:cNvSpPr txBox="1"/>
          <p:nvPr/>
        </p:nvSpPr>
        <p:spPr>
          <a:xfrm>
            <a:off x="161755" y="65702"/>
            <a:ext cx="8645982" cy="3831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Progress update: needs of Nb</a:t>
            </a:r>
            <a:r>
              <a:rPr lang="en-US" sz="2800" b="1" baseline="-25000" dirty="0"/>
              <a:t>3</a:t>
            </a:r>
            <a:r>
              <a:rPr lang="en-US" sz="2800" b="1" dirty="0"/>
              <a:t>Sn wire for HFM (5)</a:t>
            </a:r>
          </a:p>
          <a:p>
            <a:endParaRPr lang="en-US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dirty="0"/>
              <a:t>This </a:t>
            </a:r>
            <a:r>
              <a:rPr lang="en-US" b="1" dirty="0"/>
              <a:t>order</a:t>
            </a:r>
            <a:r>
              <a:rPr lang="en-US" dirty="0"/>
              <a:t> provides some </a:t>
            </a:r>
            <a:r>
              <a:rPr lang="en-US" b="1" dirty="0"/>
              <a:t>agility</a:t>
            </a:r>
            <a:r>
              <a:rPr lang="en-US" dirty="0"/>
              <a:t> with a few </a:t>
            </a:r>
            <a:r>
              <a:rPr lang="en-US" b="1" dirty="0"/>
              <a:t>backup options</a:t>
            </a:r>
            <a:r>
              <a:rPr lang="en-US" dirty="0"/>
              <a:t>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US" b="1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b="1" dirty="0"/>
              <a:t>Final offer </a:t>
            </a:r>
            <a:r>
              <a:rPr lang="en-US" dirty="0"/>
              <a:t>expected from BOST </a:t>
            </a:r>
            <a:r>
              <a:rPr lang="en-US" b="1" dirty="0"/>
              <a:t>imminently.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dirty="0"/>
              <a:t>Last but not least, due to very high tension in Nb market, </a:t>
            </a:r>
            <a:r>
              <a:rPr lang="en-US" b="1" dirty="0"/>
              <a:t>lead-time</a:t>
            </a:r>
            <a:r>
              <a:rPr lang="en-US" dirty="0"/>
              <a:t> of </a:t>
            </a:r>
            <a:r>
              <a:rPr lang="en-US" b="1" dirty="0"/>
              <a:t>~2 years</a:t>
            </a:r>
            <a:r>
              <a:rPr lang="en-US" dirty="0"/>
              <a:t>, i.e. delivery expected </a:t>
            </a:r>
            <a:r>
              <a:rPr lang="en-US" b="1" dirty="0"/>
              <a:t>Q4 2026</a:t>
            </a:r>
            <a:r>
              <a:rPr lang="en-US" dirty="0"/>
              <a:t>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dirty="0"/>
              <a:t>Therefore, </a:t>
            </a:r>
            <a:r>
              <a:rPr lang="en-US" b="1" dirty="0"/>
              <a:t>important</a:t>
            </a:r>
            <a:r>
              <a:rPr lang="en-US" dirty="0"/>
              <a:t> to give </a:t>
            </a:r>
            <a:r>
              <a:rPr lang="en-US" b="1" dirty="0"/>
              <a:t>priorities</a:t>
            </a:r>
            <a:r>
              <a:rPr lang="en-US" dirty="0"/>
              <a:t> between </a:t>
            </a:r>
            <a:r>
              <a:rPr lang="en-US" b="1" dirty="0"/>
              <a:t>various</a:t>
            </a:r>
            <a:r>
              <a:rPr lang="en-US" dirty="0"/>
              <a:t> HFM project </a:t>
            </a:r>
            <a:r>
              <a:rPr lang="en-US" b="1" dirty="0"/>
              <a:t>needs</a:t>
            </a:r>
            <a:r>
              <a:rPr lang="en-US" dirty="0"/>
              <a:t> (more details to be provided later on).</a:t>
            </a:r>
          </a:p>
        </p:txBody>
      </p:sp>
    </p:spTree>
    <p:extLst>
      <p:ext uri="{BB962C8B-B14F-4D97-AF65-F5344CB8AC3E}">
        <p14:creationId xmlns:p14="http://schemas.microsoft.com/office/powerpoint/2010/main" val="11034248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BCF57B-E518-F68F-44DD-40EF331C7DA8}"/>
              </a:ext>
            </a:extLst>
          </p:cNvPr>
          <p:cNvSpPr txBox="1"/>
          <p:nvPr/>
        </p:nvSpPr>
        <p:spPr>
          <a:xfrm>
            <a:off x="161755" y="65702"/>
            <a:ext cx="8645982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Progress update: Nb</a:t>
            </a:r>
            <a:r>
              <a:rPr lang="en-US" sz="2800" b="1" baseline="-25000" dirty="0"/>
              <a:t>3</a:t>
            </a:r>
            <a:r>
              <a:rPr lang="en-US" sz="2800" b="1" dirty="0"/>
              <a:t>Sn cabling for HFM (1)</a:t>
            </a:r>
          </a:p>
          <a:p>
            <a:pPr algn="ctr">
              <a:spcBef>
                <a:spcPts val="600"/>
              </a:spcBef>
              <a:defRPr/>
            </a:pPr>
            <a:endParaRPr lang="en-US" b="1" u="sng" dirty="0"/>
          </a:p>
          <a:p>
            <a:pPr algn="ctr">
              <a:spcBef>
                <a:spcPts val="600"/>
              </a:spcBef>
              <a:defRPr/>
            </a:pPr>
            <a:r>
              <a:rPr lang="en-US" b="1" u="sng" dirty="0"/>
              <a:t>12 T VE dipole (RRP 108/127, 0.85 mm):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dirty="0"/>
              <a:t>9 ULs of 200 m each already manufactured – but is it </a:t>
            </a:r>
            <a:r>
              <a:rPr lang="en-US" b="1" i="1" dirty="0"/>
              <a:t>still relevant</a:t>
            </a:r>
            <a:r>
              <a:rPr lang="en-US" dirty="0"/>
              <a:t>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FAC790-E5D0-5523-9430-7C98C767232C}"/>
              </a:ext>
            </a:extLst>
          </p:cNvPr>
          <p:cNvSpPr txBox="1"/>
          <p:nvPr/>
        </p:nvSpPr>
        <p:spPr>
          <a:xfrm>
            <a:off x="2489200" y="6413699"/>
            <a:ext cx="5795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TE-HFM Workshop, Nb</a:t>
            </a:r>
            <a:r>
              <a:rPr lang="en-US" sz="1200" baseline="-25000" dirty="0">
                <a:solidFill>
                  <a:schemeClr val="bg1"/>
                </a:solidFill>
              </a:rPr>
              <a:t>3</a:t>
            </a:r>
            <a:r>
              <a:rPr lang="en-US" sz="1200" dirty="0">
                <a:solidFill>
                  <a:schemeClr val="bg1"/>
                </a:solidFill>
              </a:rPr>
              <a:t>Sn conductors for HFM, T. Boutboul, 19/09/2024</a:t>
            </a:r>
            <a:endParaRPr lang="en-GB" sz="1200" dirty="0">
              <a:solidFill>
                <a:schemeClr val="bg1"/>
              </a:solidFill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F6F5A15-DF8C-5199-1D44-4EB914E508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1138987"/>
              </p:ext>
            </p:extLst>
          </p:nvPr>
        </p:nvGraphicFramePr>
        <p:xfrm>
          <a:off x="1877582" y="1982081"/>
          <a:ext cx="5486400" cy="2171700"/>
        </p:xfrm>
        <a:graphic>
          <a:graphicData uri="http://schemas.openxmlformats.org/drawingml/2006/table">
            <a:tbl>
              <a:tblPr/>
              <a:tblGrid>
                <a:gridCol w="609600">
                  <a:extLst>
                    <a:ext uri="{9D8B030D-6E8A-4147-A177-3AD203B41FA5}">
                      <a16:colId xmlns:a16="http://schemas.microsoft.com/office/drawing/2014/main" val="107806767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36198884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82338066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349357859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44049589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75216743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537099303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Delivery dates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846036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algn="l" fontAlgn="t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Bare conductor </a:t>
                      </a:r>
                      <a:r>
                        <a:rPr lang="en-GB" sz="1100" b="1" i="0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 insulation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Actual completion date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Associated development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2988512"/>
                  </a:ext>
                </a:extLst>
              </a:tr>
              <a:tr h="20002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012687"/>
                  </a:ext>
                </a:extLst>
              </a:tr>
              <a:tr h="20002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70 m + 1 unit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Feb 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Dec-23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winding coil trials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9556435"/>
                  </a:ext>
                </a:extLst>
              </a:tr>
              <a:tr h="20002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1 unit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Feb 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Dec-23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Practise coil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3793894"/>
                  </a:ext>
                </a:extLst>
              </a:tr>
              <a:tr h="20002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2 units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Jun-24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Dec-23, Apr-24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First of series AP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8736304"/>
                  </a:ext>
                </a:extLst>
              </a:tr>
              <a:tr h="20002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2 units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Jun-24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Apr-24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Mirror AP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1165721"/>
                  </a:ext>
                </a:extLst>
              </a:tr>
              <a:tr h="20002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2 units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Jan-25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May-24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Single AP Model 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183253"/>
                  </a:ext>
                </a:extLst>
              </a:tr>
              <a:tr h="20002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 units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Jan-25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unit in May 2025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Single AP Model 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7040500"/>
                  </a:ext>
                </a:extLst>
              </a:tr>
              <a:tr h="20002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4 units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March 25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June 25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Double AP Model 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14319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00594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BCF57B-E518-F68F-44DD-40EF331C7DA8}"/>
              </a:ext>
            </a:extLst>
          </p:cNvPr>
          <p:cNvSpPr txBox="1"/>
          <p:nvPr/>
        </p:nvSpPr>
        <p:spPr>
          <a:xfrm>
            <a:off x="161755" y="65702"/>
            <a:ext cx="864598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Progress update: Nb</a:t>
            </a:r>
            <a:r>
              <a:rPr lang="en-US" sz="2800" b="1" baseline="-25000" dirty="0"/>
              <a:t>3</a:t>
            </a:r>
            <a:r>
              <a:rPr lang="en-US" sz="2800" b="1" dirty="0"/>
              <a:t>Sn cabling for HFM (2)</a:t>
            </a:r>
          </a:p>
          <a:p>
            <a:pPr algn="ctr">
              <a:spcBef>
                <a:spcPts val="600"/>
              </a:spcBef>
              <a:defRPr/>
            </a:pPr>
            <a:endParaRPr lang="en-US" b="1" u="sng" dirty="0"/>
          </a:p>
          <a:p>
            <a:pPr algn="ctr">
              <a:spcBef>
                <a:spcPts val="600"/>
              </a:spcBef>
              <a:defRPr/>
            </a:pPr>
            <a:r>
              <a:rPr lang="en-US" b="1" u="sng" dirty="0" err="1"/>
              <a:t>FalconD</a:t>
            </a:r>
            <a:r>
              <a:rPr lang="en-US" b="1" u="sng" dirty="0"/>
              <a:t> (RRP 162/169, 1.0 mm):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dirty="0"/>
              <a:t>Originally, </a:t>
            </a:r>
            <a:r>
              <a:rPr lang="en-US" dirty="0" err="1"/>
              <a:t>FalconD</a:t>
            </a:r>
            <a:r>
              <a:rPr lang="en-US" dirty="0"/>
              <a:t> cables only for </a:t>
            </a:r>
            <a:r>
              <a:rPr lang="en-US" b="1" dirty="0"/>
              <a:t>INFN Genoa </a:t>
            </a:r>
            <a:r>
              <a:rPr lang="en-US" dirty="0"/>
              <a:t>but now interest for </a:t>
            </a:r>
            <a:r>
              <a:rPr lang="en-US" b="1" dirty="0"/>
              <a:t>CERN</a:t>
            </a:r>
            <a:r>
              <a:rPr lang="en-US" dirty="0"/>
              <a:t> as well (see tables below).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dirty="0"/>
              <a:t>Wire for the </a:t>
            </a:r>
            <a:r>
              <a:rPr lang="en-US" b="1" dirty="0"/>
              <a:t>last two units </a:t>
            </a:r>
            <a:r>
              <a:rPr lang="en-US" dirty="0"/>
              <a:t>(140 m each) available only </a:t>
            </a:r>
            <a:r>
              <a:rPr lang="en-US" b="1" dirty="0"/>
              <a:t>end of 2026</a:t>
            </a:r>
            <a:r>
              <a:rPr lang="en-US" dirty="0"/>
              <a:t>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FAC790-E5D0-5523-9430-7C98C767232C}"/>
              </a:ext>
            </a:extLst>
          </p:cNvPr>
          <p:cNvSpPr txBox="1"/>
          <p:nvPr/>
        </p:nvSpPr>
        <p:spPr>
          <a:xfrm>
            <a:off x="2489200" y="6413699"/>
            <a:ext cx="5795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TE-HFM Workshop, Nb</a:t>
            </a:r>
            <a:r>
              <a:rPr lang="en-US" sz="1200" baseline="-25000" dirty="0">
                <a:solidFill>
                  <a:schemeClr val="bg1"/>
                </a:solidFill>
              </a:rPr>
              <a:t>3</a:t>
            </a:r>
            <a:r>
              <a:rPr lang="en-US" sz="1200" dirty="0">
                <a:solidFill>
                  <a:schemeClr val="bg1"/>
                </a:solidFill>
              </a:rPr>
              <a:t>Sn conductors for HFM, T. Boutboul, 19/09/2024</a:t>
            </a:r>
            <a:endParaRPr lang="en-GB" sz="1200" dirty="0">
              <a:solidFill>
                <a:schemeClr val="bg1"/>
              </a:solidFill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9D1192C-638D-6BAA-0F9D-33C39FD331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2385262"/>
              </p:ext>
            </p:extLst>
          </p:nvPr>
        </p:nvGraphicFramePr>
        <p:xfrm>
          <a:off x="1968815" y="2475530"/>
          <a:ext cx="3746501" cy="1685925"/>
        </p:xfrm>
        <a:graphic>
          <a:graphicData uri="http://schemas.openxmlformats.org/drawingml/2006/table">
            <a:tbl>
              <a:tblPr/>
              <a:tblGrid>
                <a:gridCol w="609084">
                  <a:extLst>
                    <a:ext uri="{9D8B030D-6E8A-4147-A177-3AD203B41FA5}">
                      <a16:colId xmlns:a16="http://schemas.microsoft.com/office/drawing/2014/main" val="2749540108"/>
                    </a:ext>
                  </a:extLst>
                </a:gridCol>
                <a:gridCol w="596395">
                  <a:extLst>
                    <a:ext uri="{9D8B030D-6E8A-4147-A177-3AD203B41FA5}">
                      <a16:colId xmlns:a16="http://schemas.microsoft.com/office/drawing/2014/main" val="3690711864"/>
                    </a:ext>
                  </a:extLst>
                </a:gridCol>
                <a:gridCol w="1322854">
                  <a:extLst>
                    <a:ext uri="{9D8B030D-6E8A-4147-A177-3AD203B41FA5}">
                      <a16:colId xmlns:a16="http://schemas.microsoft.com/office/drawing/2014/main" val="2839072975"/>
                    </a:ext>
                  </a:extLst>
                </a:gridCol>
                <a:gridCol w="1218168">
                  <a:extLst>
                    <a:ext uri="{9D8B030D-6E8A-4147-A177-3AD203B41FA5}">
                      <a16:colId xmlns:a16="http://schemas.microsoft.com/office/drawing/2014/main" val="3570542864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Delivery dates (INFN)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4234768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algn="l" fontAlgn="t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Bare conductor </a:t>
                      </a:r>
                      <a:r>
                        <a:rPr lang="en-GB" sz="1100" b="1" i="0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 insulation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Actual completion date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54196833"/>
                  </a:ext>
                </a:extLst>
              </a:tr>
              <a:tr h="20002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Dummy Cu cable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done acc. to INFN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Sep-22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573360"/>
                  </a:ext>
                </a:extLst>
              </a:tr>
              <a:tr h="20002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2 units + 50 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end April 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Apr-24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7804407"/>
                  </a:ext>
                </a:extLst>
              </a:tr>
              <a:tr h="20002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2 units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end April 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</a:rPr>
                        <a:t>Apr-24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0452345"/>
                  </a:ext>
                </a:extLst>
              </a:tr>
              <a:tr h="20002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units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Oct-24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 time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4856385"/>
                  </a:ext>
                </a:extLst>
              </a:tr>
              <a:tr h="20002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unit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Oct-24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 time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1888878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9BCD3A9-0048-1BAB-3AB6-BB5C89CA92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5225138"/>
              </p:ext>
            </p:extLst>
          </p:nvPr>
        </p:nvGraphicFramePr>
        <p:xfrm>
          <a:off x="1968814" y="4382470"/>
          <a:ext cx="3746501" cy="1590675"/>
        </p:xfrm>
        <a:graphic>
          <a:graphicData uri="http://schemas.openxmlformats.org/drawingml/2006/table">
            <a:tbl>
              <a:tblPr/>
              <a:tblGrid>
                <a:gridCol w="609084">
                  <a:extLst>
                    <a:ext uri="{9D8B030D-6E8A-4147-A177-3AD203B41FA5}">
                      <a16:colId xmlns:a16="http://schemas.microsoft.com/office/drawing/2014/main" val="66313140"/>
                    </a:ext>
                  </a:extLst>
                </a:gridCol>
                <a:gridCol w="596395">
                  <a:extLst>
                    <a:ext uri="{9D8B030D-6E8A-4147-A177-3AD203B41FA5}">
                      <a16:colId xmlns:a16="http://schemas.microsoft.com/office/drawing/2014/main" val="1966101233"/>
                    </a:ext>
                  </a:extLst>
                </a:gridCol>
                <a:gridCol w="1322854">
                  <a:extLst>
                    <a:ext uri="{9D8B030D-6E8A-4147-A177-3AD203B41FA5}">
                      <a16:colId xmlns:a16="http://schemas.microsoft.com/office/drawing/2014/main" val="2493715533"/>
                    </a:ext>
                  </a:extLst>
                </a:gridCol>
                <a:gridCol w="1218168">
                  <a:extLst>
                    <a:ext uri="{9D8B030D-6E8A-4147-A177-3AD203B41FA5}">
                      <a16:colId xmlns:a16="http://schemas.microsoft.com/office/drawing/2014/main" val="1108766291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Delivery dates (CERN)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6842316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algn="l" fontAlgn="t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Bare conductor </a:t>
                      </a:r>
                      <a:r>
                        <a:rPr lang="en-GB" sz="1100" b="1" i="0" u="sng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 insulation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Actual completion date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0200853"/>
                  </a:ext>
                </a:extLst>
              </a:tr>
              <a:tr h="20002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Dummy Cu cable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Mar-25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 time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29686"/>
                  </a:ext>
                </a:extLst>
              </a:tr>
              <a:tr h="20002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units (practise)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Sep-25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 time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4588336"/>
                  </a:ext>
                </a:extLst>
              </a:tr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units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Jan-26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 time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564244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units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Jun-26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Strand available end of 2026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6434635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FE40FA56-4264-CD5C-356A-0D47D7E959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7737" y="2474108"/>
            <a:ext cx="1080000" cy="1087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6452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587ACE3D-E2C0-ACE5-2386-34DD23F290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7716" y="3774670"/>
            <a:ext cx="1080000" cy="101429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9B78ED3-87AA-14BE-A960-B36BC3D282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7716" y="1505679"/>
            <a:ext cx="1080000" cy="107105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3D46133-629E-71FA-2E22-56A3B699DF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4399" y="4895646"/>
            <a:ext cx="1080000" cy="104673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7713DB26-4854-A78B-3E94-4F6A049401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67716" y="2626051"/>
            <a:ext cx="1080000" cy="108000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BCF57B-E518-F68F-44DD-40EF331C7DA8}"/>
              </a:ext>
            </a:extLst>
          </p:cNvPr>
          <p:cNvSpPr txBox="1"/>
          <p:nvPr/>
        </p:nvSpPr>
        <p:spPr>
          <a:xfrm>
            <a:off x="161754" y="1366410"/>
            <a:ext cx="7503966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en-US" dirty="0"/>
              <a:t>Cable of RRP 162/169 1.1 mm wire is needed for: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700" b="1" dirty="0"/>
              <a:t>CEA</a:t>
            </a:r>
            <a:r>
              <a:rPr lang="en-US" sz="1700" dirty="0"/>
              <a:t> (R2D2, FD, F2D2) – </a:t>
            </a:r>
            <a:r>
              <a:rPr lang="en-US" sz="1700" b="1" dirty="0"/>
              <a:t>200 m of R2D2 HF cable </a:t>
            </a:r>
            <a:r>
              <a:rPr lang="en-US" sz="1700" dirty="0"/>
              <a:t>produced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No further need before 2</a:t>
            </a:r>
            <a:r>
              <a:rPr lang="en-US" sz="1400" baseline="30000" dirty="0"/>
              <a:t>nd</a:t>
            </a:r>
            <a:r>
              <a:rPr lang="en-US" sz="1400" dirty="0"/>
              <a:t> half of 2026, TBC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US" sz="1700" b="1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700" b="1" dirty="0"/>
              <a:t>PSI</a:t>
            </a:r>
            <a:r>
              <a:rPr lang="en-US" sz="1700" dirty="0"/>
              <a:t> (14 T stress managed) – </a:t>
            </a:r>
            <a:r>
              <a:rPr lang="en-US" sz="1700" b="1" dirty="0"/>
              <a:t>170 m of R2D2 HF cable</a:t>
            </a:r>
            <a:r>
              <a:rPr lang="en-US" sz="1700" dirty="0"/>
              <a:t> produced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No further need before 2</a:t>
            </a:r>
            <a:r>
              <a:rPr lang="en-US" sz="1400" baseline="30000" dirty="0"/>
              <a:t>nd</a:t>
            </a:r>
            <a:r>
              <a:rPr lang="en-US" sz="1400" dirty="0"/>
              <a:t> half of 2026, TBC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US" sz="1700" b="1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700" b="1" dirty="0"/>
              <a:t>CIEMAT</a:t>
            </a:r>
            <a:r>
              <a:rPr lang="en-US" sz="1700" dirty="0"/>
              <a:t> (14 T common coil) – needs not yet </a:t>
            </a:r>
            <a:r>
              <a:rPr lang="en-US" sz="1700" dirty="0" err="1"/>
              <a:t>finalised</a:t>
            </a:r>
            <a:r>
              <a:rPr lang="en-US" sz="1700" dirty="0"/>
              <a:t>, </a:t>
            </a:r>
            <a:r>
              <a:rPr lang="en-US" sz="1700" b="1" dirty="0"/>
              <a:t>~15 km of strand </a:t>
            </a:r>
            <a:r>
              <a:rPr lang="en-US" sz="1700" dirty="0"/>
              <a:t>expected around 2</a:t>
            </a:r>
            <a:r>
              <a:rPr lang="en-US" sz="1700" baseline="30000" dirty="0"/>
              <a:t>nd</a:t>
            </a:r>
            <a:r>
              <a:rPr lang="en-US" sz="1700" dirty="0"/>
              <a:t> half of 2026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Could wait for new strand delivery Q4 2026, TBC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US" sz="1700" b="1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700" b="1" dirty="0"/>
              <a:t>CERN</a:t>
            </a:r>
            <a:r>
              <a:rPr lang="en-US" sz="1700" dirty="0"/>
              <a:t> (14 T block) – planning </a:t>
            </a:r>
            <a:r>
              <a:rPr lang="en-US" sz="1700" b="1" dirty="0"/>
              <a:t>8 × 180 m ULs (1440 m) </a:t>
            </a:r>
            <a:r>
              <a:rPr lang="en-US" sz="1700" dirty="0"/>
              <a:t>of </a:t>
            </a:r>
            <a:r>
              <a:rPr lang="en-US" sz="1700" b="1" dirty="0"/>
              <a:t>44-strand cable</a:t>
            </a:r>
            <a:r>
              <a:rPr lang="en-US" sz="1700" dirty="0"/>
              <a:t>, to be cabled at LBNL, corresponding to </a:t>
            </a:r>
            <a:r>
              <a:rPr lang="en-US" sz="1700" b="1" dirty="0"/>
              <a:t>~70 km of strand</a:t>
            </a:r>
            <a:r>
              <a:rPr lang="en-US" sz="1700" dirty="0"/>
              <a:t>.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The idea is to get 4 ULs of 180 m cabled at LBNL in Q1 2025 (~35 km of wire). This is defined as the </a:t>
            </a:r>
            <a:r>
              <a:rPr lang="en-US" sz="1400" b="1" dirty="0"/>
              <a:t>highest priority</a:t>
            </a:r>
            <a:r>
              <a:rPr lang="en-US" sz="1400" dirty="0"/>
              <a:t> and it will </a:t>
            </a:r>
            <a:r>
              <a:rPr lang="en-US" sz="1400" b="1" dirty="0"/>
              <a:t>deplete</a:t>
            </a:r>
            <a:r>
              <a:rPr lang="en-US" sz="1400" dirty="0"/>
              <a:t> completely the </a:t>
            </a:r>
            <a:r>
              <a:rPr lang="en-US" sz="1400" b="1" dirty="0"/>
              <a:t>stock</a:t>
            </a:r>
            <a:r>
              <a:rPr lang="en-US" sz="1400" dirty="0"/>
              <a:t> of RRP </a:t>
            </a:r>
            <a:r>
              <a:rPr lang="en-US" sz="1400" b="1" dirty="0"/>
              <a:t>162/169 (1.1 mm) </a:t>
            </a:r>
            <a:r>
              <a:rPr lang="en-US" sz="1400" dirty="0"/>
              <a:t>before the new strand delivery (Q4 2026).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FAC790-E5D0-5523-9430-7C98C767232C}"/>
              </a:ext>
            </a:extLst>
          </p:cNvPr>
          <p:cNvSpPr txBox="1"/>
          <p:nvPr/>
        </p:nvSpPr>
        <p:spPr>
          <a:xfrm>
            <a:off x="2489200" y="6413699"/>
            <a:ext cx="5795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TE-HFM Workshop, Nb</a:t>
            </a:r>
            <a:r>
              <a:rPr lang="en-US" sz="1200" baseline="-25000" dirty="0">
                <a:solidFill>
                  <a:schemeClr val="bg1"/>
                </a:solidFill>
              </a:rPr>
              <a:t>3</a:t>
            </a:r>
            <a:r>
              <a:rPr lang="en-US" sz="1200" dirty="0">
                <a:solidFill>
                  <a:schemeClr val="bg1"/>
                </a:solidFill>
              </a:rPr>
              <a:t>Sn conductors for HFM, T. Boutboul, 19/09/2024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9AF43AB-914E-A66A-3237-814F8599346F}"/>
              </a:ext>
            </a:extLst>
          </p:cNvPr>
          <p:cNvSpPr txBox="1"/>
          <p:nvPr/>
        </p:nvSpPr>
        <p:spPr>
          <a:xfrm>
            <a:off x="192296" y="65702"/>
            <a:ext cx="875940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Progress update: Nb</a:t>
            </a:r>
            <a:r>
              <a:rPr lang="en-US" sz="2800" b="1" baseline="-25000" dirty="0"/>
              <a:t>3</a:t>
            </a:r>
            <a:r>
              <a:rPr lang="en-US" sz="2800" b="1" dirty="0"/>
              <a:t>Sn cabling for HFM (3)</a:t>
            </a:r>
          </a:p>
          <a:p>
            <a:pPr algn="ctr">
              <a:spcBef>
                <a:spcPts val="600"/>
              </a:spcBef>
              <a:defRPr/>
            </a:pPr>
            <a:endParaRPr lang="en-US" b="1" u="sng" dirty="0"/>
          </a:p>
          <a:p>
            <a:pPr algn="ctr">
              <a:spcBef>
                <a:spcPts val="600"/>
              </a:spcBef>
              <a:defRPr/>
            </a:pPr>
            <a:r>
              <a:rPr lang="en-US" b="1" u="sng" dirty="0"/>
              <a:t>RRP 162/169, 1.1 mm:</a:t>
            </a:r>
          </a:p>
        </p:txBody>
      </p:sp>
    </p:spTree>
    <p:extLst>
      <p:ext uri="{BB962C8B-B14F-4D97-AF65-F5344CB8AC3E}">
        <p14:creationId xmlns:p14="http://schemas.microsoft.com/office/powerpoint/2010/main" val="41202709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BCF57B-E518-F68F-44DD-40EF331C7DA8}"/>
              </a:ext>
            </a:extLst>
          </p:cNvPr>
          <p:cNvSpPr txBox="1"/>
          <p:nvPr/>
        </p:nvSpPr>
        <p:spPr>
          <a:xfrm>
            <a:off x="249009" y="136525"/>
            <a:ext cx="864598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Progress update: Nb</a:t>
            </a:r>
            <a:r>
              <a:rPr lang="en-US" sz="2800" b="1" baseline="-25000" dirty="0"/>
              <a:t>3</a:t>
            </a:r>
            <a:r>
              <a:rPr lang="en-US" sz="2800" b="1" dirty="0"/>
              <a:t>Sn wire R&amp;D (1)</a:t>
            </a:r>
          </a:p>
          <a:p>
            <a:pPr algn="ctr">
              <a:spcBef>
                <a:spcPts val="600"/>
              </a:spcBef>
              <a:defRPr/>
            </a:pPr>
            <a:endParaRPr lang="en-US" b="1" u="sng" dirty="0"/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  <a:defRPr/>
            </a:pPr>
            <a:r>
              <a:rPr lang="en-US" u="sng" dirty="0"/>
              <a:t>R&amp;D at BOST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dirty="0"/>
              <a:t>The new strand order from BOST includes an R&amp;D billet with more sub-elements (SEs), RRP 180/217, to be produced in a larger billet (~60 kg versus ~45 kg).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dirty="0"/>
              <a:t>As well as a step towards up-scaling, increasing billet mass/diameter should facilitate assembly of higher count of SEs into the re-stack billet, for strand with smaller filament diameter.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 startAt="2"/>
              <a:defRPr/>
            </a:pPr>
            <a:r>
              <a:rPr lang="en-US" u="sng" dirty="0"/>
              <a:t>KEK/CERN collaboration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dirty="0"/>
              <a:t>A new collaboration agreement signed on 19/08/24 with KEK for the development of advanced Nb</a:t>
            </a:r>
            <a:r>
              <a:rPr lang="en-US" baseline="-25000" dirty="0"/>
              <a:t>3</a:t>
            </a:r>
            <a:r>
              <a:rPr lang="en-US" dirty="0"/>
              <a:t>Sn wires for high-field magnets. The </a:t>
            </a:r>
            <a:r>
              <a:rPr lang="en-US" dirty="0" err="1"/>
              <a:t>KoM</a:t>
            </a:r>
            <a:r>
              <a:rPr lang="en-US" dirty="0"/>
              <a:t> will take place on 29-30 October 2024 in Japan.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dirty="0"/>
              <a:t>The scope is:</a:t>
            </a:r>
          </a:p>
          <a:p>
            <a:pPr marL="800100" lvl="1" indent="-342900">
              <a:spcBef>
                <a:spcPts val="600"/>
              </a:spcBef>
              <a:buFont typeface="+mj-lt"/>
              <a:buAutoNum type="alphaLcPeriod"/>
              <a:defRPr/>
            </a:pPr>
            <a:r>
              <a:rPr lang="en-US" dirty="0"/>
              <a:t>To qualify a new wire supplier (JASTEC) for wire performance equivalent to that of MQXF wire (i.e. J</a:t>
            </a:r>
            <a:r>
              <a:rPr lang="en-US" baseline="-25000" dirty="0"/>
              <a:t>c</a:t>
            </a:r>
            <a:r>
              <a:rPr lang="en-US" dirty="0"/>
              <a:t> ≥ 1100 A/mm</a:t>
            </a:r>
            <a:r>
              <a:rPr lang="en-US" baseline="30000" dirty="0"/>
              <a:t>2</a:t>
            </a:r>
            <a:r>
              <a:rPr lang="en-US" dirty="0"/>
              <a:t>, 16 T and 4.2 K),</a:t>
            </a:r>
          </a:p>
          <a:p>
            <a:pPr marL="800100" lvl="1" indent="-342900">
              <a:spcBef>
                <a:spcPts val="600"/>
              </a:spcBef>
              <a:buFont typeface="+mj-lt"/>
              <a:buAutoNum type="alphaLcPeriod"/>
              <a:defRPr/>
            </a:pPr>
            <a:r>
              <a:rPr lang="en-US" dirty="0"/>
              <a:t>Reinforcement of wire to increase mechanical strength and improve electromechanical characteristics of wire, and</a:t>
            </a:r>
          </a:p>
          <a:p>
            <a:pPr marL="800100" lvl="1" indent="-342900">
              <a:spcBef>
                <a:spcPts val="600"/>
              </a:spcBef>
              <a:buFont typeface="+mj-lt"/>
              <a:buAutoNum type="alphaLcPeriod"/>
              <a:defRPr/>
            </a:pPr>
            <a:r>
              <a:rPr lang="en-US" dirty="0"/>
              <a:t>To further enhance J</a:t>
            </a:r>
            <a:r>
              <a:rPr lang="en-US" baseline="-25000" dirty="0"/>
              <a:t>c</a:t>
            </a:r>
            <a:r>
              <a:rPr lang="en-US" dirty="0"/>
              <a:t> performance towards 1500 A/mm</a:t>
            </a:r>
            <a:r>
              <a:rPr lang="en-US" baseline="30000" dirty="0"/>
              <a:t>2</a:t>
            </a:r>
            <a:r>
              <a:rPr lang="en-US" dirty="0"/>
              <a:t>, 16 T/4.2 K.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FAC790-E5D0-5523-9430-7C98C767232C}"/>
              </a:ext>
            </a:extLst>
          </p:cNvPr>
          <p:cNvSpPr txBox="1"/>
          <p:nvPr/>
        </p:nvSpPr>
        <p:spPr>
          <a:xfrm>
            <a:off x="2489200" y="6413699"/>
            <a:ext cx="5795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TE-HFM Workshop, Nb</a:t>
            </a:r>
            <a:r>
              <a:rPr lang="en-US" sz="1200" baseline="-25000" dirty="0">
                <a:solidFill>
                  <a:schemeClr val="bg1"/>
                </a:solidFill>
              </a:rPr>
              <a:t>3</a:t>
            </a:r>
            <a:r>
              <a:rPr lang="en-US" sz="1200" dirty="0">
                <a:solidFill>
                  <a:schemeClr val="bg1"/>
                </a:solidFill>
              </a:rPr>
              <a:t>Sn conductors for HFM, T. Boutboul, 19/09/2024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9037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BCF57B-E518-F68F-44DD-40EF331C7DA8}"/>
              </a:ext>
            </a:extLst>
          </p:cNvPr>
          <p:cNvSpPr txBox="1"/>
          <p:nvPr/>
        </p:nvSpPr>
        <p:spPr>
          <a:xfrm>
            <a:off x="161755" y="65702"/>
            <a:ext cx="8645982" cy="3954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Progress update: Nb</a:t>
            </a:r>
            <a:r>
              <a:rPr lang="en-US" sz="2800" b="1" baseline="-25000" dirty="0"/>
              <a:t>3</a:t>
            </a:r>
            <a:r>
              <a:rPr lang="en-US" sz="2800" b="1" dirty="0"/>
              <a:t>Sn wire R&amp;D (2)</a:t>
            </a:r>
          </a:p>
          <a:p>
            <a:pPr algn="ctr">
              <a:spcBef>
                <a:spcPts val="600"/>
              </a:spcBef>
              <a:defRPr/>
            </a:pPr>
            <a:endParaRPr lang="en-US" b="1" u="sng" dirty="0"/>
          </a:p>
          <a:p>
            <a:pPr marL="342900" indent="-342900">
              <a:spcBef>
                <a:spcPts val="600"/>
              </a:spcBef>
              <a:buFont typeface="+mj-lt"/>
              <a:buAutoNum type="arabicPeriod" startAt="3"/>
              <a:defRPr/>
            </a:pPr>
            <a:r>
              <a:rPr lang="en-US" u="sng" dirty="0"/>
              <a:t>R&amp;D at UNIGE (Internal Oxidation)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dirty="0"/>
              <a:t>Studies have: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dirty="0"/>
              <a:t>demonstrated </a:t>
            </a:r>
            <a:r>
              <a:rPr lang="en-US" i="1" dirty="0" err="1"/>
              <a:t>J</a:t>
            </a:r>
            <a:r>
              <a:rPr lang="en-US" i="1" baseline="-25000" dirty="0" err="1"/>
              <a:t>c</a:t>
            </a:r>
            <a:r>
              <a:rPr lang="en-US" dirty="0"/>
              <a:t> enhancement from internal oxidation, with Zr and Hf alloying and alternative SnO</a:t>
            </a:r>
            <a:r>
              <a:rPr lang="en-US" baseline="-25000" dirty="0"/>
              <a:t>2</a:t>
            </a:r>
            <a:r>
              <a:rPr lang="en-US" dirty="0"/>
              <a:t> oxygen source locations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dirty="0"/>
              <a:t>distinguished the pinning contributions of precipitates and grain refinement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dirty="0"/>
              <a:t>Two billets of sub-elements with alternative oxygen source layouts are currently being processed. Extrusion, drawing and restack attempts are planned to be completed by end of the year.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dirty="0"/>
              <a:t>Based on results, an oxygen source layout will be selected and the optimized sub-element will be designed and produced in 2025.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FAC790-E5D0-5523-9430-7C98C767232C}"/>
              </a:ext>
            </a:extLst>
          </p:cNvPr>
          <p:cNvSpPr txBox="1"/>
          <p:nvPr/>
        </p:nvSpPr>
        <p:spPr>
          <a:xfrm>
            <a:off x="2489200" y="6413699"/>
            <a:ext cx="5795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TE-HFM Workshop, Nb</a:t>
            </a:r>
            <a:r>
              <a:rPr lang="en-US" sz="1200" baseline="-25000" dirty="0">
                <a:solidFill>
                  <a:schemeClr val="bg1"/>
                </a:solidFill>
              </a:rPr>
              <a:t>3</a:t>
            </a:r>
            <a:r>
              <a:rPr lang="en-US" sz="1200" dirty="0">
                <a:solidFill>
                  <a:schemeClr val="bg1"/>
                </a:solidFill>
              </a:rPr>
              <a:t>Sn conductors for HFM, T. Boutboul, 19/09/2024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4" name="Picture 3" descr="A diagram of a copper tube&#10;&#10;Description automatically generated">
            <a:extLst>
              <a:ext uri="{FF2B5EF4-FFF2-40B4-BE49-F238E27FC236}">
                <a16:creationId xmlns:a16="http://schemas.microsoft.com/office/drawing/2014/main" id="{8B710D0B-3AEF-5A07-8D34-B3F120087F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717" y="4077980"/>
            <a:ext cx="3849934" cy="2030198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F78BFBC3-EBCE-3152-50E8-BD8792E42F70}"/>
              </a:ext>
            </a:extLst>
          </p:cNvPr>
          <p:cNvGrpSpPr/>
          <p:nvPr/>
        </p:nvGrpSpPr>
        <p:grpSpPr>
          <a:xfrm>
            <a:off x="5387079" y="4077980"/>
            <a:ext cx="2531938" cy="2080894"/>
            <a:chOff x="5948384" y="2514097"/>
            <a:chExt cx="2265341" cy="186178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DA96B39-3A96-D0E1-FAA5-0B797398A8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224" t="18450" r="53587" b="18449"/>
            <a:stretch/>
          </p:blipFill>
          <p:spPr>
            <a:xfrm>
              <a:off x="5948384" y="2514097"/>
              <a:ext cx="2265341" cy="1861789"/>
            </a:xfrm>
            <a:prstGeom prst="rect">
              <a:avLst/>
            </a:prstGeom>
          </p:spPr>
        </p:pic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BD48CE9F-780C-9A6E-3B80-2B003CBD0700}"/>
                </a:ext>
              </a:extLst>
            </p:cNvPr>
            <p:cNvSpPr/>
            <p:nvPr/>
          </p:nvSpPr>
          <p:spPr>
            <a:xfrm rot="18318314">
              <a:off x="6965378" y="3483285"/>
              <a:ext cx="773465" cy="193452"/>
            </a:xfrm>
            <a:prstGeom prst="round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36000" tIns="18000" rIns="36000" bIns="18000" rtlCol="0" anchor="ctr">
              <a:spAutoFit/>
            </a:bodyPr>
            <a:lstStyle/>
            <a:p>
              <a:pPr algn="r"/>
              <a:r>
                <a:rPr lang="en-GB" sz="900" dirty="0"/>
                <a:t>Adding SnO</a:t>
              </a:r>
              <a:r>
                <a:rPr lang="en-GB" sz="900" baseline="-25000" dirty="0"/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60421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BCF57B-E518-F68F-44DD-40EF331C7DA8}"/>
              </a:ext>
            </a:extLst>
          </p:cNvPr>
          <p:cNvSpPr txBox="1"/>
          <p:nvPr/>
        </p:nvSpPr>
        <p:spPr>
          <a:xfrm>
            <a:off x="161755" y="65702"/>
            <a:ext cx="5296069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defRPr/>
            </a:pPr>
            <a:endParaRPr lang="en-US" b="1" u="sng" dirty="0"/>
          </a:p>
          <a:p>
            <a:pPr algn="ctr">
              <a:spcBef>
                <a:spcPts val="600"/>
              </a:spcBef>
              <a:defRPr/>
            </a:pPr>
            <a:endParaRPr lang="en-US" b="1" u="sng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b="1" dirty="0"/>
              <a:t>V-I stability measurements </a:t>
            </a:r>
            <a:r>
              <a:rPr lang="en-US" dirty="0"/>
              <a:t>on strands extracted from various strand/cable designs :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/>
              <a:t>First measurements (1 heat treatment) completed for each wire layout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sz="1600" dirty="0"/>
              <a:t>Second heat treatment cycle early in 2025, with additional tests to follow by end 2025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b="1" dirty="0"/>
              <a:t>UNIGE</a:t>
            </a:r>
            <a:r>
              <a:rPr lang="en-US" dirty="0"/>
              <a:t> critical current measurements under transverse compressive stress on virgin </a:t>
            </a:r>
            <a:r>
              <a:rPr lang="en-US" b="1" dirty="0"/>
              <a:t>strands</a:t>
            </a:r>
            <a:r>
              <a:rPr lang="en-US" dirty="0"/>
              <a:t> on-going and expected to be completed by early 2025.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b="1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CERN </a:t>
            </a:r>
            <a:r>
              <a:rPr lang="en-GB" altLang="en-US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heat treated and impregnated </a:t>
            </a:r>
            <a:r>
              <a:rPr lang="en-GB" altLang="en-US" b="1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cable</a:t>
            </a:r>
            <a:r>
              <a:rPr lang="en-GB" altLang="en-US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 samples submitted to transverse stress and cable cross-sections examined for cracks: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600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Tooling in production, due in 2025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Preparatory studies starting now:</a:t>
            </a:r>
          </a:p>
          <a:p>
            <a:pPr marL="1200150" lvl="2" indent="-285750"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Method development for image analysis</a:t>
            </a:r>
          </a:p>
          <a:p>
            <a:pPr marL="1200150" lvl="2" indent="-285750"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Microstructure comparison of reacted wires (without stress) vs. heat treatment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Initial results by end 2025.</a:t>
            </a:r>
            <a:endParaRPr lang="en-US" sz="1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FAC790-E5D0-5523-9430-7C98C767232C}"/>
              </a:ext>
            </a:extLst>
          </p:cNvPr>
          <p:cNvSpPr txBox="1"/>
          <p:nvPr/>
        </p:nvSpPr>
        <p:spPr>
          <a:xfrm>
            <a:off x="2489200" y="6413699"/>
            <a:ext cx="5795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TE-HFM Workshop, Nb</a:t>
            </a:r>
            <a:r>
              <a:rPr lang="en-US" sz="1200" baseline="-25000" dirty="0">
                <a:solidFill>
                  <a:schemeClr val="bg1"/>
                </a:solidFill>
              </a:rPr>
              <a:t>3</a:t>
            </a:r>
            <a:r>
              <a:rPr lang="en-US" sz="1200" dirty="0">
                <a:solidFill>
                  <a:schemeClr val="bg1"/>
                </a:solidFill>
              </a:rPr>
              <a:t>Sn conductors for HFM, T. Boutboul, 19/09/2024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7BCE460-25C4-56FA-2121-C8B217C07C82}"/>
              </a:ext>
            </a:extLst>
          </p:cNvPr>
          <p:cNvSpPr txBox="1"/>
          <p:nvPr/>
        </p:nvSpPr>
        <p:spPr>
          <a:xfrm>
            <a:off x="161755" y="65702"/>
            <a:ext cx="8645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Progress update: 14+ T conductor selection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53355D-78D8-B74C-0FEE-BFD709D671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7825" y="832280"/>
            <a:ext cx="3349912" cy="22598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FFE5490-815C-9090-EC9A-9C261B96529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132" t="52147" r="9646" b="28647"/>
          <a:stretch/>
        </p:blipFill>
        <p:spPr>
          <a:xfrm>
            <a:off x="6165562" y="2217531"/>
            <a:ext cx="1896337" cy="360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8062806-E097-9FD4-79B3-53D8EF4FCA36}"/>
              </a:ext>
            </a:extLst>
          </p:cNvPr>
          <p:cNvSpPr txBox="1"/>
          <p:nvPr/>
        </p:nvSpPr>
        <p:spPr>
          <a:xfrm>
            <a:off x="7930792" y="949102"/>
            <a:ext cx="509167" cy="170259"/>
          </a:xfrm>
          <a:prstGeom prst="roundRect">
            <a:avLst/>
          </a:prstGeom>
          <a:solidFill>
            <a:srgbClr val="557E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18000" tIns="0" rIns="18000" bIns="0" rtlCol="0">
            <a:spAutoFit/>
          </a:bodyPr>
          <a:lstStyle/>
          <a:p>
            <a:r>
              <a:rPr lang="en-GB" sz="1000" dirty="0"/>
              <a:t>120/127</a:t>
            </a:r>
            <a:endParaRPr lang="en-GB" sz="1000" baseline="-25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B599B6D-5F21-3F59-2AED-DFD880C53C8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26522" y="3435030"/>
            <a:ext cx="3381215" cy="185685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1EA2013-1DC7-2A6B-42D3-904DC3FEA9A0}"/>
              </a:ext>
            </a:extLst>
          </p:cNvPr>
          <p:cNvSpPr txBox="1"/>
          <p:nvPr/>
        </p:nvSpPr>
        <p:spPr>
          <a:xfrm>
            <a:off x="8061899" y="3472760"/>
            <a:ext cx="454733" cy="170259"/>
          </a:xfrm>
          <a:prstGeom prst="roundRect">
            <a:avLst/>
          </a:prstGeom>
          <a:solidFill>
            <a:srgbClr val="557E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18000" tIns="0" rIns="18000" bIns="0" rtlCol="0">
            <a:spAutoFit/>
          </a:bodyPr>
          <a:lstStyle/>
          <a:p>
            <a:r>
              <a:rPr lang="en-GB" sz="1000" dirty="0"/>
              <a:t>UNIGE</a:t>
            </a:r>
            <a:endParaRPr lang="en-GB" sz="1000" baseline="-25000" dirty="0"/>
          </a:p>
        </p:txBody>
      </p:sp>
    </p:spTree>
    <p:extLst>
      <p:ext uri="{BB962C8B-B14F-4D97-AF65-F5344CB8AC3E}">
        <p14:creationId xmlns:p14="http://schemas.microsoft.com/office/powerpoint/2010/main" val="34171681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BCF57B-E518-F68F-44DD-40EF331C7DA8}"/>
              </a:ext>
            </a:extLst>
          </p:cNvPr>
          <p:cNvSpPr txBox="1"/>
          <p:nvPr/>
        </p:nvSpPr>
        <p:spPr>
          <a:xfrm>
            <a:off x="161755" y="65702"/>
            <a:ext cx="8699076" cy="506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defRPr/>
            </a:pPr>
            <a:endParaRPr lang="en-US" b="1" u="sng" dirty="0"/>
          </a:p>
          <a:p>
            <a:pPr>
              <a:spcBef>
                <a:spcPts val="600"/>
              </a:spcBef>
              <a:defRPr/>
            </a:pPr>
            <a:endParaRPr lang="en-US" b="1" u="sng" dirty="0"/>
          </a:p>
          <a:p>
            <a:pPr>
              <a:spcBef>
                <a:spcPts val="600"/>
              </a:spcBef>
              <a:defRPr/>
            </a:pPr>
            <a:endParaRPr lang="en-US" b="1" u="sng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dirty="0"/>
              <a:t>The main tasks of the WP1.1 are to </a:t>
            </a:r>
            <a:r>
              <a:rPr lang="en-US" b="1" dirty="0"/>
              <a:t>procure</a:t>
            </a:r>
            <a:r>
              <a:rPr lang="en-US" dirty="0"/>
              <a:t>, </a:t>
            </a:r>
            <a:r>
              <a:rPr lang="en-US" b="1" dirty="0"/>
              <a:t>cable</a:t>
            </a:r>
            <a:r>
              <a:rPr lang="en-US" dirty="0"/>
              <a:t> and </a:t>
            </a:r>
            <a:r>
              <a:rPr lang="en-US" b="1" dirty="0"/>
              <a:t>characterize</a:t>
            </a:r>
            <a:r>
              <a:rPr lang="en-US" dirty="0"/>
              <a:t> the Nb</a:t>
            </a:r>
            <a:r>
              <a:rPr lang="en-US" baseline="-25000" dirty="0"/>
              <a:t>3</a:t>
            </a:r>
            <a:r>
              <a:rPr lang="en-US" dirty="0"/>
              <a:t>Sn </a:t>
            </a:r>
            <a:r>
              <a:rPr lang="en-US" b="1" dirty="0"/>
              <a:t>strand</a:t>
            </a:r>
            <a:r>
              <a:rPr lang="en-US" dirty="0"/>
              <a:t> for both </a:t>
            </a:r>
            <a:r>
              <a:rPr lang="en-US" b="1" dirty="0"/>
              <a:t>CERN</a:t>
            </a:r>
            <a:r>
              <a:rPr lang="en-US" dirty="0"/>
              <a:t> and </a:t>
            </a:r>
            <a:r>
              <a:rPr lang="en-US" b="1" dirty="0"/>
              <a:t>Collaborators</a:t>
            </a:r>
            <a:r>
              <a:rPr lang="en-US" dirty="0"/>
              <a:t>, while further </a:t>
            </a:r>
            <a:r>
              <a:rPr lang="en-US" b="1" dirty="0"/>
              <a:t>developing</a:t>
            </a:r>
            <a:r>
              <a:rPr lang="en-US" dirty="0"/>
              <a:t> the Nb</a:t>
            </a:r>
            <a:r>
              <a:rPr lang="en-US" baseline="-25000" dirty="0"/>
              <a:t>3</a:t>
            </a:r>
            <a:r>
              <a:rPr lang="en-US" dirty="0"/>
              <a:t>Sn wire towards the challenging performance </a:t>
            </a:r>
            <a:r>
              <a:rPr lang="en-US" b="1" dirty="0"/>
              <a:t>targets</a:t>
            </a:r>
            <a:r>
              <a:rPr lang="en-US" dirty="0"/>
              <a:t> of </a:t>
            </a:r>
            <a:r>
              <a:rPr lang="en-US" b="1" dirty="0"/>
              <a:t>FCC</a:t>
            </a:r>
            <a:r>
              <a:rPr lang="en-US" dirty="0"/>
              <a:t>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dirty="0"/>
              <a:t>There is absolutely </a:t>
            </a:r>
            <a:r>
              <a:rPr lang="en-US" u="sng" dirty="0"/>
              <a:t>no problem </a:t>
            </a:r>
            <a:r>
              <a:rPr lang="en-US" dirty="0"/>
              <a:t>with the Rutherford </a:t>
            </a:r>
            <a:r>
              <a:rPr lang="en-US" b="1" dirty="0"/>
              <a:t>cabling capacity </a:t>
            </a:r>
            <a:r>
              <a:rPr lang="en-US" dirty="0"/>
              <a:t>of the cabling line of B103.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dirty="0"/>
              <a:t>The </a:t>
            </a:r>
            <a:r>
              <a:rPr lang="en-US" b="1" dirty="0"/>
              <a:t>issue</a:t>
            </a:r>
            <a:r>
              <a:rPr lang="en-US" dirty="0"/>
              <a:t> is about the current stock of HFM strand (in particular RRP 162/169 and 60/91) and the </a:t>
            </a:r>
            <a:r>
              <a:rPr lang="en-US" b="1" dirty="0"/>
              <a:t>long lead-time </a:t>
            </a:r>
            <a:r>
              <a:rPr lang="en-US" dirty="0"/>
              <a:t>(~ </a:t>
            </a:r>
            <a:r>
              <a:rPr lang="en-US" b="1" i="1" dirty="0"/>
              <a:t>2 years</a:t>
            </a:r>
            <a:r>
              <a:rPr lang="en-US" dirty="0"/>
              <a:t>) for wire procurement due to global </a:t>
            </a:r>
            <a:r>
              <a:rPr lang="en-US" b="1" dirty="0"/>
              <a:t>Nb market </a:t>
            </a:r>
            <a:r>
              <a:rPr lang="en-US" dirty="0"/>
              <a:t>under stringent </a:t>
            </a:r>
            <a:r>
              <a:rPr lang="en-US" b="1" dirty="0"/>
              <a:t>tension</a:t>
            </a:r>
            <a:r>
              <a:rPr lang="en-US" dirty="0"/>
              <a:t>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dirty="0"/>
              <a:t>An HFM strand </a:t>
            </a:r>
            <a:r>
              <a:rPr lang="en-US" b="1" dirty="0"/>
              <a:t>order</a:t>
            </a:r>
            <a:r>
              <a:rPr lang="en-US" dirty="0"/>
              <a:t> of </a:t>
            </a:r>
            <a:r>
              <a:rPr lang="en-US" b="1" dirty="0"/>
              <a:t>~200 km </a:t>
            </a:r>
            <a:r>
              <a:rPr lang="en-US" dirty="0"/>
              <a:t>of wire will be soon placed to BOST to cope with the needs of HFM. This order will provide some </a:t>
            </a:r>
            <a:r>
              <a:rPr lang="en-US" b="1" dirty="0"/>
              <a:t>flexibility</a:t>
            </a:r>
            <a:r>
              <a:rPr lang="en-US" dirty="0"/>
              <a:t> on the </a:t>
            </a:r>
            <a:r>
              <a:rPr lang="en-US" b="1" dirty="0"/>
              <a:t>design</a:t>
            </a:r>
            <a:r>
              <a:rPr lang="en-US" dirty="0"/>
              <a:t> of the 1.1 mm strand.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dirty="0"/>
              <a:t>It is </a:t>
            </a:r>
            <a:r>
              <a:rPr lang="en-US" b="1" dirty="0"/>
              <a:t>very important </a:t>
            </a:r>
            <a:r>
              <a:rPr lang="en-US" dirty="0"/>
              <a:t>to communicate ASAP any </a:t>
            </a:r>
            <a:r>
              <a:rPr lang="en-US" b="1" dirty="0"/>
              <a:t>change</a:t>
            </a:r>
            <a:r>
              <a:rPr lang="en-US" dirty="0"/>
              <a:t> in the program or any </a:t>
            </a:r>
            <a:r>
              <a:rPr lang="en-US" b="1" dirty="0"/>
              <a:t>new need </a:t>
            </a:r>
            <a:r>
              <a:rPr lang="en-US" dirty="0"/>
              <a:t>for cable lengths due to mentioned long lead-time.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FAC790-E5D0-5523-9430-7C98C767232C}"/>
              </a:ext>
            </a:extLst>
          </p:cNvPr>
          <p:cNvSpPr txBox="1"/>
          <p:nvPr/>
        </p:nvSpPr>
        <p:spPr>
          <a:xfrm>
            <a:off x="2489200" y="6413699"/>
            <a:ext cx="5795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TE-HFM Workshop, Nb</a:t>
            </a:r>
            <a:r>
              <a:rPr lang="en-US" sz="1200" baseline="-25000" dirty="0">
                <a:solidFill>
                  <a:schemeClr val="bg1"/>
                </a:solidFill>
              </a:rPr>
              <a:t>3</a:t>
            </a:r>
            <a:r>
              <a:rPr lang="en-US" sz="1200" dirty="0">
                <a:solidFill>
                  <a:schemeClr val="bg1"/>
                </a:solidFill>
              </a:rPr>
              <a:t>Sn conductors for HFM, T. Boutboul, 19/09/2024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7BCE460-25C4-56FA-2121-C8B217C07C82}"/>
              </a:ext>
            </a:extLst>
          </p:cNvPr>
          <p:cNvSpPr txBox="1"/>
          <p:nvPr/>
        </p:nvSpPr>
        <p:spPr>
          <a:xfrm>
            <a:off x="161755" y="65702"/>
            <a:ext cx="8645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22368378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7B1FB-4062-D4FE-0A54-22FA19AF1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Spare Slides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C26F38-8110-795D-2D11-CA387915F7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9D4399-CF71-B261-D644-9FF493B903E2}"/>
              </a:ext>
            </a:extLst>
          </p:cNvPr>
          <p:cNvSpPr txBox="1"/>
          <p:nvPr/>
        </p:nvSpPr>
        <p:spPr>
          <a:xfrm>
            <a:off x="2489200" y="6413699"/>
            <a:ext cx="5795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TE-HFM Workshop, Nb</a:t>
            </a:r>
            <a:r>
              <a:rPr lang="en-US" sz="1200" baseline="-25000" dirty="0">
                <a:solidFill>
                  <a:schemeClr val="bg1"/>
                </a:solidFill>
              </a:rPr>
              <a:t>3</a:t>
            </a:r>
            <a:r>
              <a:rPr lang="en-US" sz="1200" dirty="0">
                <a:solidFill>
                  <a:schemeClr val="bg1"/>
                </a:solidFill>
              </a:rPr>
              <a:t>Sn conductors for HFM, T. Boutboul, 19/09/2024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4483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BCF57B-E518-F68F-44DD-40EF331C7DA8}"/>
              </a:ext>
            </a:extLst>
          </p:cNvPr>
          <p:cNvSpPr txBox="1"/>
          <p:nvPr/>
        </p:nvSpPr>
        <p:spPr>
          <a:xfrm>
            <a:off x="171915" y="167302"/>
            <a:ext cx="834216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Spare slide: RRP</a:t>
            </a:r>
            <a:r>
              <a:rPr lang="en-US" sz="2800" b="1" baseline="30000" dirty="0"/>
              <a:t>®</a:t>
            </a:r>
            <a:r>
              <a:rPr lang="en-US" sz="2800" b="1" dirty="0"/>
              <a:t> Strand Characteristics</a:t>
            </a:r>
            <a:endParaRPr lang="en-US" sz="2800" b="1" baseline="300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FAC790-E5D0-5523-9430-7C98C767232C}"/>
              </a:ext>
            </a:extLst>
          </p:cNvPr>
          <p:cNvSpPr txBox="1"/>
          <p:nvPr/>
        </p:nvSpPr>
        <p:spPr>
          <a:xfrm>
            <a:off x="2489200" y="6413699"/>
            <a:ext cx="5795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TE-HFM Workshop, Nb</a:t>
            </a:r>
            <a:r>
              <a:rPr lang="en-US" sz="1200" baseline="-25000" dirty="0">
                <a:solidFill>
                  <a:schemeClr val="bg1"/>
                </a:solidFill>
              </a:rPr>
              <a:t>3</a:t>
            </a:r>
            <a:r>
              <a:rPr lang="en-US" sz="1200" dirty="0">
                <a:solidFill>
                  <a:schemeClr val="bg1"/>
                </a:solidFill>
              </a:rPr>
              <a:t>Sn conductors for HFM, T. Boutboul, 19/09/2024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3E5A7C8-0684-199F-A0B6-E4B2A2D160DD}"/>
              </a:ext>
            </a:extLst>
          </p:cNvPr>
          <p:cNvSpPr txBox="1"/>
          <p:nvPr/>
        </p:nvSpPr>
        <p:spPr>
          <a:xfrm>
            <a:off x="350204" y="945014"/>
            <a:ext cx="8180908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BOST (NJ, USA) can produce Nb</a:t>
            </a:r>
            <a:r>
              <a:rPr lang="en-US" baseline="-25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 wire by RRP</a:t>
            </a:r>
            <a:r>
              <a:rPr lang="en-GB" baseline="30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en-GB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(Restacked Rod Process) with different designs.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Various designs of interest are given, showing the various important parameters, in the following table.</a:t>
            </a:r>
          </a:p>
        </p:txBody>
      </p:sp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7D023115-E2A3-571B-2082-A0530793E3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451664"/>
              </p:ext>
            </p:extLst>
          </p:nvPr>
        </p:nvGraphicFramePr>
        <p:xfrm>
          <a:off x="281634" y="2437023"/>
          <a:ext cx="8580733" cy="338491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25819">
                  <a:extLst>
                    <a:ext uri="{9D8B030D-6E8A-4147-A177-3AD203B41FA5}">
                      <a16:colId xmlns:a16="http://schemas.microsoft.com/office/drawing/2014/main" val="1066529749"/>
                    </a:ext>
                  </a:extLst>
                </a:gridCol>
                <a:gridCol w="1225819">
                  <a:extLst>
                    <a:ext uri="{9D8B030D-6E8A-4147-A177-3AD203B41FA5}">
                      <a16:colId xmlns:a16="http://schemas.microsoft.com/office/drawing/2014/main" val="4140964722"/>
                    </a:ext>
                  </a:extLst>
                </a:gridCol>
                <a:gridCol w="1225819">
                  <a:extLst>
                    <a:ext uri="{9D8B030D-6E8A-4147-A177-3AD203B41FA5}">
                      <a16:colId xmlns:a16="http://schemas.microsoft.com/office/drawing/2014/main" val="2296448412"/>
                    </a:ext>
                  </a:extLst>
                </a:gridCol>
                <a:gridCol w="1225819">
                  <a:extLst>
                    <a:ext uri="{9D8B030D-6E8A-4147-A177-3AD203B41FA5}">
                      <a16:colId xmlns:a16="http://schemas.microsoft.com/office/drawing/2014/main" val="459656977"/>
                    </a:ext>
                  </a:extLst>
                </a:gridCol>
                <a:gridCol w="1225819">
                  <a:extLst>
                    <a:ext uri="{9D8B030D-6E8A-4147-A177-3AD203B41FA5}">
                      <a16:colId xmlns:a16="http://schemas.microsoft.com/office/drawing/2014/main" val="2025201616"/>
                    </a:ext>
                  </a:extLst>
                </a:gridCol>
                <a:gridCol w="1225819">
                  <a:extLst>
                    <a:ext uri="{9D8B030D-6E8A-4147-A177-3AD203B41FA5}">
                      <a16:colId xmlns:a16="http://schemas.microsoft.com/office/drawing/2014/main" val="2332719754"/>
                    </a:ext>
                  </a:extLst>
                </a:gridCol>
                <a:gridCol w="1225819">
                  <a:extLst>
                    <a:ext uri="{9D8B030D-6E8A-4147-A177-3AD203B41FA5}">
                      <a16:colId xmlns:a16="http://schemas.microsoft.com/office/drawing/2014/main" val="1117426416"/>
                    </a:ext>
                  </a:extLst>
                </a:gridCol>
              </a:tblGrid>
              <a:tr h="333661">
                <a:tc rowSpan="3"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L="96109" marR="96109" marT="48054" marB="48054"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Comparisons</a:t>
                      </a:r>
                    </a:p>
                  </a:txBody>
                  <a:tcPr marL="48054" marR="48054" marT="48054" marB="48054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 marL="45720" marR="4572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HFM</a:t>
                      </a:r>
                    </a:p>
                  </a:txBody>
                  <a:tcPr marL="96109" marR="96109" marT="48054" marB="48054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3002752"/>
                  </a:ext>
                </a:extLst>
              </a:tr>
              <a:tr h="306582">
                <a:tc vMerge="1"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MQXF</a:t>
                      </a:r>
                    </a:p>
                  </a:txBody>
                  <a:tcPr marL="90999" marR="90999" marT="45499" marB="4549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ERMC#101</a:t>
                      </a:r>
                    </a:p>
                  </a:txBody>
                  <a:tcPr marL="90999" marR="90999" marT="45499" marB="4549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FRESCA 2</a:t>
                      </a:r>
                    </a:p>
                  </a:txBody>
                  <a:tcPr marL="90999" marR="90999" marT="45499" marB="4549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ERMC#102</a:t>
                      </a:r>
                    </a:p>
                  </a:txBody>
                  <a:tcPr marL="90999" marR="90999" marT="45499" marB="4549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ERMC-1</a:t>
                      </a:r>
                    </a:p>
                  </a:txBody>
                  <a:tcPr marL="90999" marR="90999" marT="45499" marB="4549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DEM-1.1</a:t>
                      </a:r>
                    </a:p>
                  </a:txBody>
                  <a:tcPr marL="90999" marR="90999" marT="45499" marB="45499"/>
                </a:tc>
                <a:extLst>
                  <a:ext uri="{0D108BD9-81ED-4DB2-BD59-A6C34878D82A}">
                    <a16:rowId xmlns:a16="http://schemas.microsoft.com/office/drawing/2014/main" val="1733409576"/>
                  </a:ext>
                </a:extLst>
              </a:tr>
              <a:tr h="969897">
                <a:tc vMerge="1"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 marL="90999" marR="90999" marT="45499" marB="45499"/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 marL="90999" marR="90999" marT="45499" marB="45499"/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 marL="90999" marR="90999" marT="45499" marB="45499"/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 marL="90999" marR="90999" marT="45499" marB="45499"/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 marL="90999" marR="90999" marT="45499" marB="45499"/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 marL="90999" marR="90999" marT="45499" marB="45499"/>
                </a:tc>
                <a:extLst>
                  <a:ext uri="{0D108BD9-81ED-4DB2-BD59-A6C34878D82A}">
                    <a16:rowId xmlns:a16="http://schemas.microsoft.com/office/drawing/2014/main" val="96649469"/>
                  </a:ext>
                </a:extLst>
              </a:tr>
              <a:tr h="25857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1" dirty="0"/>
                        <a:t>d</a:t>
                      </a:r>
                      <a:r>
                        <a:rPr lang="en-GB" sz="1600" b="1" dirty="0"/>
                        <a:t> (mm)</a:t>
                      </a:r>
                    </a:p>
                  </a:txBody>
                  <a:tcPr marL="90999" marR="90999" marT="21496" marB="21496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/>
                        <a:t>0.85</a:t>
                      </a:r>
                    </a:p>
                  </a:txBody>
                  <a:tcPr marL="90999" marR="90999" marT="21496" marB="21496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/>
                        <a:t>1.0</a:t>
                      </a:r>
                    </a:p>
                  </a:txBody>
                  <a:tcPr marL="90999" marR="90999" marT="21496" marB="21496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/>
                        <a:t>1.0</a:t>
                      </a:r>
                    </a:p>
                  </a:txBody>
                  <a:tcPr marL="90999" marR="90999" marT="21496" marB="21496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/>
                        <a:t>1.0</a:t>
                      </a:r>
                    </a:p>
                  </a:txBody>
                  <a:tcPr marL="90999" marR="90999" marT="21496" marB="21496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/>
                        <a:t>1.0</a:t>
                      </a:r>
                    </a:p>
                  </a:txBody>
                  <a:tcPr marL="90999" marR="90999" marT="21496" marB="2149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1.1</a:t>
                      </a:r>
                    </a:p>
                  </a:txBody>
                  <a:tcPr marL="90999" marR="90999" marT="21496" marB="21496" anchor="ctr"/>
                </a:tc>
                <a:extLst>
                  <a:ext uri="{0D108BD9-81ED-4DB2-BD59-A6C34878D82A}">
                    <a16:rowId xmlns:a16="http://schemas.microsoft.com/office/drawing/2014/main" val="2917061131"/>
                  </a:ext>
                </a:extLst>
              </a:tr>
              <a:tr h="25857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/>
                        <a:t>Layout</a:t>
                      </a:r>
                    </a:p>
                  </a:txBody>
                  <a:tcPr marL="90999" marR="90999" marT="21496" marB="21496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/>
                        <a:t>108/127</a:t>
                      </a:r>
                    </a:p>
                  </a:txBody>
                  <a:tcPr marL="90999" marR="90999" marT="21496" marB="21496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/>
                        <a:t>120/127</a:t>
                      </a:r>
                    </a:p>
                  </a:txBody>
                  <a:tcPr marL="90999" marR="90999" marT="21496" marB="21496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/>
                        <a:t>132/169</a:t>
                      </a:r>
                    </a:p>
                  </a:txBody>
                  <a:tcPr marL="90999" marR="90999" marT="21496" marB="21496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/>
                        <a:t>150/169</a:t>
                      </a:r>
                    </a:p>
                  </a:txBody>
                  <a:tcPr marL="90999" marR="90999" marT="21496" marB="21496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/>
                        <a:t>162/169</a:t>
                      </a:r>
                    </a:p>
                  </a:txBody>
                  <a:tcPr marL="90999" marR="90999" marT="21496" marB="21496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/>
                        <a:t>162/169</a:t>
                      </a:r>
                    </a:p>
                  </a:txBody>
                  <a:tcPr marL="90999" marR="90999" marT="21496" marB="21496" anchor="ctr"/>
                </a:tc>
                <a:extLst>
                  <a:ext uri="{0D108BD9-81ED-4DB2-BD59-A6C34878D82A}">
                    <a16:rowId xmlns:a16="http://schemas.microsoft.com/office/drawing/2014/main" val="383137309"/>
                  </a:ext>
                </a:extLst>
              </a:tr>
              <a:tr h="25857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1" dirty="0"/>
                        <a:t>d</a:t>
                      </a:r>
                      <a:r>
                        <a:rPr lang="en-GB" sz="1600" b="1" i="1" baseline="-25000" dirty="0"/>
                        <a:t>s</a:t>
                      </a:r>
                      <a:r>
                        <a:rPr lang="en-GB" sz="1600" b="1" dirty="0"/>
                        <a:t> (µm)</a:t>
                      </a:r>
                    </a:p>
                  </a:txBody>
                  <a:tcPr marL="90999" marR="90999" marT="21496" marB="2149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54</a:t>
                      </a:r>
                    </a:p>
                  </a:txBody>
                  <a:tcPr marL="90999" marR="90999" marT="21496" marB="2149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64</a:t>
                      </a:r>
                    </a:p>
                  </a:txBody>
                  <a:tcPr marL="90999" marR="90999" marT="21496" marB="2149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58</a:t>
                      </a:r>
                    </a:p>
                  </a:txBody>
                  <a:tcPr marL="90999" marR="90999" marT="21496" marB="2149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57</a:t>
                      </a:r>
                    </a:p>
                  </a:txBody>
                  <a:tcPr marL="90999" marR="90999" marT="21496" marB="21496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58</a:t>
                      </a:r>
                    </a:p>
                  </a:txBody>
                  <a:tcPr marL="90999" marR="90999" marT="21496" marB="2149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64</a:t>
                      </a:r>
                    </a:p>
                  </a:txBody>
                  <a:tcPr marL="90999" marR="90999" marT="21496" marB="21496" anchor="ctr"/>
                </a:tc>
                <a:extLst>
                  <a:ext uri="{0D108BD9-81ED-4DB2-BD59-A6C34878D82A}">
                    <a16:rowId xmlns:a16="http://schemas.microsoft.com/office/drawing/2014/main" val="2475514833"/>
                  </a:ext>
                </a:extLst>
              </a:tr>
              <a:tr h="306582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Cu/non-Cu</a:t>
                      </a:r>
                    </a:p>
                  </a:txBody>
                  <a:tcPr marL="90999" marR="90999" marT="21496" marB="2149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1.2</a:t>
                      </a:r>
                      <a:r>
                        <a:rPr lang="en-GB" sz="900" dirty="0"/>
                        <a:t> ± 0.1</a:t>
                      </a:r>
                    </a:p>
                  </a:txBody>
                  <a:tcPr marL="90999" marR="90999" marT="21496" marB="21496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GB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1.06</a:t>
                      </a:r>
                      <a:r>
                        <a:rPr kumimoji="0" lang="en-GB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± 0.1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999" marR="90999" marT="21496" marB="2149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1.25</a:t>
                      </a:r>
                      <a:r>
                        <a:rPr lang="en-GB" sz="1400" dirty="0"/>
                        <a:t> </a:t>
                      </a:r>
                      <a:r>
                        <a:rPr lang="en-GB" sz="900" dirty="0"/>
                        <a:t>± 0.1</a:t>
                      </a:r>
                    </a:p>
                  </a:txBody>
                  <a:tcPr marL="90999" marR="90999" marT="21496" marB="2149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1.08</a:t>
                      </a:r>
                      <a:r>
                        <a:rPr kumimoji="0" lang="en-GB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± 0.1</a:t>
                      </a:r>
                    </a:p>
                  </a:txBody>
                  <a:tcPr marL="90999" marR="90999" marT="21496" marB="21496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0.9</a:t>
                      </a:r>
                      <a:r>
                        <a:rPr lang="en-GB" sz="1400" dirty="0"/>
                        <a:t> </a:t>
                      </a:r>
                      <a:r>
                        <a:rPr lang="en-GB" sz="900" dirty="0"/>
                        <a:t>± 0.2</a:t>
                      </a:r>
                    </a:p>
                  </a:txBody>
                  <a:tcPr marL="96109" marR="96109" marT="48054" marB="48054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5291611"/>
                  </a:ext>
                </a:extLst>
              </a:tr>
              <a:tr h="3065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err="1"/>
                        <a:t>Nb:Sn</a:t>
                      </a:r>
                      <a:endParaRPr lang="en-GB" sz="1400" b="1" dirty="0"/>
                    </a:p>
                  </a:txBody>
                  <a:tcPr marL="90999" marR="90999" marT="21496" marB="2149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3.6 (red. Sn)</a:t>
                      </a:r>
                    </a:p>
                  </a:txBody>
                  <a:tcPr marL="90999" marR="90999" marT="21496" marB="2149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M-grade</a:t>
                      </a:r>
                    </a:p>
                  </a:txBody>
                  <a:tcPr marL="90999" marR="90999" marT="21496" marB="21496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3.4 (std. Sn)</a:t>
                      </a:r>
                    </a:p>
                  </a:txBody>
                  <a:tcPr marL="90999" marR="90999" marT="21496" marB="21496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3.6 (red. Sn)</a:t>
                      </a:r>
                    </a:p>
                  </a:txBody>
                  <a:tcPr marL="90999" marR="90999" marT="21496" marB="21496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3.4 (std. Sn)</a:t>
                      </a:r>
                    </a:p>
                  </a:txBody>
                  <a:tcPr marL="96109" marR="96109" marT="48054" marB="48054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4164278"/>
                  </a:ext>
                </a:extLst>
              </a:tr>
              <a:tr h="258574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Ref. HT</a:t>
                      </a:r>
                    </a:p>
                  </a:txBody>
                  <a:tcPr marL="90999" marR="90999" marT="21496" marB="2149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665 °C 50 h</a:t>
                      </a:r>
                    </a:p>
                  </a:txBody>
                  <a:tcPr marL="90999" marR="90999" marT="21496" marB="21496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665 °C 50 h</a:t>
                      </a:r>
                    </a:p>
                  </a:txBody>
                  <a:tcPr marL="90999" marR="90999" marT="21496" marB="21496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650 °C 50 h</a:t>
                      </a:r>
                    </a:p>
                  </a:txBody>
                  <a:tcPr marL="90999" marR="90999" marT="21496" marB="21496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665 °C 50 h</a:t>
                      </a:r>
                    </a:p>
                  </a:txBody>
                  <a:tcPr marL="90999" marR="90999" marT="21496" marB="21496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650 °C 50 h</a:t>
                      </a:r>
                    </a:p>
                  </a:txBody>
                  <a:tcPr marL="90999" marR="90999" marT="21496" marB="2149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665 °C 50 h</a:t>
                      </a:r>
                    </a:p>
                  </a:txBody>
                  <a:tcPr marL="90999" marR="90999" marT="21496" marB="21496" anchor="ctr"/>
                </a:tc>
                <a:extLst>
                  <a:ext uri="{0D108BD9-81ED-4DB2-BD59-A6C34878D82A}">
                    <a16:rowId xmlns:a16="http://schemas.microsoft.com/office/drawing/2014/main" val="2784952835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8AE8239F-82A1-C740-F33C-F20D227162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0535" y="3188401"/>
            <a:ext cx="774658" cy="77374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073AFA7-846A-52BA-0A67-C02A6A6F9F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1893" y="3149203"/>
            <a:ext cx="859366" cy="8521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696451A-308E-0680-625E-83DDA357FB3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33" t="1259" r="14247" b="1677"/>
          <a:stretch/>
        </p:blipFill>
        <p:spPr bwMode="auto">
          <a:xfrm>
            <a:off x="1829156" y="3251460"/>
            <a:ext cx="647344" cy="64762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B4ACA2E-B8C8-657B-7CD1-02839173D15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666"/>
          <a:stretch/>
        </p:blipFill>
        <p:spPr bwMode="auto">
          <a:xfrm>
            <a:off x="4203874" y="3188401"/>
            <a:ext cx="761652" cy="77374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FE06AE4-089A-B04F-34EC-325FB648000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5" t="1806" r="7012" b="9661"/>
          <a:stretch/>
        </p:blipFill>
        <p:spPr bwMode="auto">
          <a:xfrm>
            <a:off x="2948992" y="3188401"/>
            <a:ext cx="817374" cy="77374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DB2433C-4090-3113-A299-4CE274BE268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3" t="882" r="2512" b="2315"/>
          <a:stretch/>
        </p:blipFill>
        <p:spPr bwMode="auto">
          <a:xfrm>
            <a:off x="5400498" y="3188401"/>
            <a:ext cx="813206" cy="77374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05568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BCF57B-E518-F68F-44DD-40EF331C7DA8}"/>
              </a:ext>
            </a:extLst>
          </p:cNvPr>
          <p:cNvSpPr txBox="1"/>
          <p:nvPr/>
        </p:nvSpPr>
        <p:spPr>
          <a:xfrm>
            <a:off x="697117" y="934218"/>
            <a:ext cx="774976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Nb</a:t>
            </a:r>
            <a:r>
              <a:rPr lang="en-US" sz="3600" b="1" baseline="-25000" dirty="0"/>
              <a:t>3</a:t>
            </a:r>
            <a:r>
              <a:rPr lang="en-US" sz="3600" b="1" dirty="0"/>
              <a:t>Sn Conductors for HFM</a:t>
            </a:r>
          </a:p>
          <a:p>
            <a:endParaRPr lang="en-US" sz="2800" b="1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algn="ctr"/>
            <a:r>
              <a:rPr lang="en-US" sz="2000" dirty="0"/>
              <a:t>Simon Hopkins, Jerome Fleiter, </a:t>
            </a:r>
            <a:r>
              <a:rPr lang="en-US" sz="2000" u="sng" dirty="0"/>
              <a:t>Thierry Boutboul</a:t>
            </a:r>
          </a:p>
          <a:p>
            <a:pPr algn="ctr"/>
            <a:endParaRPr lang="en-US" sz="2000" dirty="0"/>
          </a:p>
          <a:p>
            <a:pPr algn="ctr"/>
            <a:r>
              <a:rPr lang="en-US" sz="2000" dirty="0"/>
              <a:t>TE-HFM Workshop, CERN, 19</a:t>
            </a:r>
            <a:r>
              <a:rPr lang="en-US" sz="2000" baseline="30000" dirty="0"/>
              <a:t>th</a:t>
            </a:r>
            <a:r>
              <a:rPr lang="en-US" sz="2000" dirty="0"/>
              <a:t> of September 2024</a:t>
            </a:r>
          </a:p>
          <a:p>
            <a:pPr algn="ctr"/>
            <a:endParaRPr lang="en-US" dirty="0"/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FAC790-E5D0-5523-9430-7C98C767232C}"/>
              </a:ext>
            </a:extLst>
          </p:cNvPr>
          <p:cNvSpPr txBox="1"/>
          <p:nvPr/>
        </p:nvSpPr>
        <p:spPr>
          <a:xfrm>
            <a:off x="2489200" y="6413699"/>
            <a:ext cx="5795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TE-HFM Workshop, Nb</a:t>
            </a:r>
            <a:r>
              <a:rPr lang="en-US" sz="1200" baseline="-25000" dirty="0">
                <a:solidFill>
                  <a:schemeClr val="bg1"/>
                </a:solidFill>
              </a:rPr>
              <a:t>3</a:t>
            </a:r>
            <a:r>
              <a:rPr lang="en-US" sz="1200" dirty="0">
                <a:solidFill>
                  <a:schemeClr val="bg1"/>
                </a:solidFill>
              </a:rPr>
              <a:t>Sn conductors for HFM, T. Boutboul, 19/09/2024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3504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BCF57B-E518-F68F-44DD-40EF331C7DA8}"/>
              </a:ext>
            </a:extLst>
          </p:cNvPr>
          <p:cNvSpPr txBox="1"/>
          <p:nvPr/>
        </p:nvSpPr>
        <p:spPr>
          <a:xfrm>
            <a:off x="171915" y="167302"/>
            <a:ext cx="8621881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Spare slide: Wire Characteristics and Specification</a:t>
            </a:r>
            <a:endParaRPr lang="en-US" sz="2800" b="1" baseline="300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FAC790-E5D0-5523-9430-7C98C767232C}"/>
              </a:ext>
            </a:extLst>
          </p:cNvPr>
          <p:cNvSpPr txBox="1"/>
          <p:nvPr/>
        </p:nvSpPr>
        <p:spPr>
          <a:xfrm>
            <a:off x="2489200" y="6413699"/>
            <a:ext cx="5795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TE-HFM Workshop, Nb</a:t>
            </a:r>
            <a:r>
              <a:rPr lang="en-US" sz="1200" baseline="-25000" dirty="0">
                <a:solidFill>
                  <a:schemeClr val="bg1"/>
                </a:solidFill>
              </a:rPr>
              <a:t>3</a:t>
            </a:r>
            <a:r>
              <a:rPr lang="en-US" sz="1200" dirty="0">
                <a:solidFill>
                  <a:schemeClr val="bg1"/>
                </a:solidFill>
              </a:rPr>
              <a:t>Sn conductors for HFM, T. Boutboul, 19/09/2024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3E5A7C8-0684-199F-A0B6-E4B2A2D160DD}"/>
              </a:ext>
            </a:extLst>
          </p:cNvPr>
          <p:cNvSpPr txBox="1"/>
          <p:nvPr/>
        </p:nvSpPr>
        <p:spPr>
          <a:xfrm>
            <a:off x="350204" y="1305433"/>
            <a:ext cx="818090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The wire designs and the technical specification, for both RRP 108/127 (MQXFB) and RRP 162/169 (FalconD), can be found in the tables below.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1EE5BB9-6F38-9188-DD79-5B947130BF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3576365"/>
              </p:ext>
            </p:extLst>
          </p:nvPr>
        </p:nvGraphicFramePr>
        <p:xfrm>
          <a:off x="2280466" y="2285105"/>
          <a:ext cx="3815534" cy="36195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29479">
                  <a:extLst>
                    <a:ext uri="{9D8B030D-6E8A-4147-A177-3AD203B41FA5}">
                      <a16:colId xmlns:a16="http://schemas.microsoft.com/office/drawing/2014/main" val="1549680495"/>
                    </a:ext>
                  </a:extLst>
                </a:gridCol>
                <a:gridCol w="912813">
                  <a:extLst>
                    <a:ext uri="{9D8B030D-6E8A-4147-A177-3AD203B41FA5}">
                      <a16:colId xmlns:a16="http://schemas.microsoft.com/office/drawing/2014/main" val="143275104"/>
                    </a:ext>
                  </a:extLst>
                </a:gridCol>
                <a:gridCol w="1086621">
                  <a:extLst>
                    <a:ext uri="{9D8B030D-6E8A-4147-A177-3AD203B41FA5}">
                      <a16:colId xmlns:a16="http://schemas.microsoft.com/office/drawing/2014/main" val="95975427"/>
                    </a:ext>
                  </a:extLst>
                </a:gridCol>
                <a:gridCol w="1086621">
                  <a:extLst>
                    <a:ext uri="{9D8B030D-6E8A-4147-A177-3AD203B41FA5}">
                      <a16:colId xmlns:a16="http://schemas.microsoft.com/office/drawing/2014/main" val="203371352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MQXF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err="1">
                          <a:effectLst/>
                        </a:rPr>
                        <a:t>FalconD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07378759"/>
                  </a:ext>
                </a:extLst>
              </a:tr>
              <a:tr h="1143000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80051664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i="1" u="none" strike="noStrike" dirty="0">
                          <a:effectLst/>
                        </a:rPr>
                        <a:t>d</a:t>
                      </a:r>
                      <a:r>
                        <a:rPr lang="en-GB" sz="1100" u="none" strike="noStrike" dirty="0">
                          <a:effectLst/>
                        </a:rPr>
                        <a:t> 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0.850 ± 0.003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1.000 ± 0.003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7925814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Layout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108/127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162/169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921817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i="1" u="none" strike="noStrike" dirty="0">
                          <a:effectLst/>
                        </a:rPr>
                        <a:t>d</a:t>
                      </a:r>
                      <a:r>
                        <a:rPr lang="en-GB" sz="1100" i="1" u="none" strike="noStrike" baseline="-25000" dirty="0">
                          <a:effectLst/>
                        </a:rPr>
                        <a:t>s</a:t>
                      </a:r>
                      <a:r>
                        <a:rPr lang="en-GB" sz="1100" u="none" strike="noStrike" dirty="0">
                          <a:effectLst/>
                        </a:rPr>
                        <a:t> (µm)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 55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&lt; 60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2589599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Cu/non-Cu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1.2 ± 0.1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0.9 ± 0.2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8466437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Nb:Sn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3.6 (red. Sn)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3.4 (std. Sn)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9673595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Heat treat.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665 °C 50 h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650 °C 50 h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584325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i="1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lang="en-GB" sz="1100" i="1" u="none" strike="noStrike" kern="1200" baseline="-250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(A)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4.22 K, 12.0 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 590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05803379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4.22 K, 15.0 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 331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 508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5305538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4.22 K, 16.0 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 395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14263407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i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-value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 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 30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0065847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RRR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Round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 150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 150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6827697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Rolled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 100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 100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175292556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61A559E6-9902-ACA4-27D5-169ABB5C8B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8698" y="2570990"/>
            <a:ext cx="817563" cy="81756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01572B6-ADB0-838B-82FC-992F50A256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2539" y="2570990"/>
            <a:ext cx="828675" cy="82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7573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BCF57B-E518-F68F-44DD-40EF331C7DA8}"/>
              </a:ext>
            </a:extLst>
          </p:cNvPr>
          <p:cNvSpPr txBox="1"/>
          <p:nvPr/>
        </p:nvSpPr>
        <p:spPr>
          <a:xfrm>
            <a:off x="171915" y="167302"/>
            <a:ext cx="862188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Spare slide: Wire performance variability</a:t>
            </a:r>
            <a:endParaRPr lang="en-US" sz="2800" b="1" baseline="300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FAC790-E5D0-5523-9430-7C98C767232C}"/>
              </a:ext>
            </a:extLst>
          </p:cNvPr>
          <p:cNvSpPr txBox="1"/>
          <p:nvPr/>
        </p:nvSpPr>
        <p:spPr>
          <a:xfrm>
            <a:off x="2489200" y="6413699"/>
            <a:ext cx="5795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TE-HFM Workshop, Nb</a:t>
            </a:r>
            <a:r>
              <a:rPr lang="en-US" sz="1200" baseline="-25000" dirty="0">
                <a:solidFill>
                  <a:schemeClr val="bg1"/>
                </a:solidFill>
              </a:rPr>
              <a:t>3</a:t>
            </a:r>
            <a:r>
              <a:rPr lang="en-US" sz="1200" dirty="0">
                <a:solidFill>
                  <a:schemeClr val="bg1"/>
                </a:solidFill>
              </a:rPr>
              <a:t>Sn conductors for HFM, T. Boutboul, 19/09/2024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3E5A7C8-0684-199F-A0B6-E4B2A2D160DD}"/>
              </a:ext>
            </a:extLst>
          </p:cNvPr>
          <p:cNvSpPr txBox="1"/>
          <p:nvPr/>
        </p:nvSpPr>
        <p:spPr>
          <a:xfrm>
            <a:off x="392401" y="869324"/>
            <a:ext cx="8180908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just">
              <a:buClr>
                <a:srgbClr val="0055A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/>
                </a:solidFill>
              </a:rPr>
              <a:t>For RRP </a:t>
            </a:r>
            <a:r>
              <a:rPr lang="en-US" sz="1800" b="1" dirty="0">
                <a:solidFill>
                  <a:schemeClr val="tx2"/>
                </a:solidFill>
              </a:rPr>
              <a:t>108/127 </a:t>
            </a:r>
            <a:r>
              <a:rPr lang="en-US" sz="1800" dirty="0">
                <a:solidFill>
                  <a:schemeClr val="tx2"/>
                </a:solidFill>
              </a:rPr>
              <a:t>wire, </a:t>
            </a:r>
            <a:r>
              <a:rPr lang="en-US" sz="1800" i="1" dirty="0">
                <a:solidFill>
                  <a:schemeClr val="tx2"/>
                </a:solidFill>
              </a:rPr>
              <a:t>J</a:t>
            </a:r>
            <a:r>
              <a:rPr lang="en-US" sz="1800" i="1" baseline="-25000" dirty="0">
                <a:solidFill>
                  <a:schemeClr val="tx2"/>
                </a:solidFill>
              </a:rPr>
              <a:t>c</a:t>
            </a:r>
            <a:r>
              <a:rPr lang="en-US" sz="1800" dirty="0">
                <a:solidFill>
                  <a:schemeClr val="tx2"/>
                </a:solidFill>
              </a:rPr>
              <a:t> is stable over production</a:t>
            </a:r>
          </a:p>
          <a:p>
            <a:pPr marL="285750" indent="-285750" algn="just">
              <a:buClr>
                <a:srgbClr val="0055A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For RRP </a:t>
            </a:r>
            <a:r>
              <a:rPr lang="en-US" sz="1800" b="1" dirty="0">
                <a:solidFill>
                  <a:schemeClr val="tx2"/>
                </a:solidFill>
              </a:rPr>
              <a:t>162/169, </a:t>
            </a:r>
            <a:r>
              <a:rPr lang="en-US" sz="1800" i="1" dirty="0" err="1">
                <a:solidFill>
                  <a:schemeClr val="tx2"/>
                </a:solidFill>
              </a:rPr>
              <a:t>J</a:t>
            </a:r>
            <a:r>
              <a:rPr lang="en-US" sz="1800" i="1" baseline="-25000" dirty="0" err="1">
                <a:solidFill>
                  <a:schemeClr val="tx2"/>
                </a:solidFill>
              </a:rPr>
              <a:t>c</a:t>
            </a:r>
            <a:r>
              <a:rPr lang="en-US" sz="1800" b="1" dirty="0">
                <a:solidFill>
                  <a:schemeClr val="tx2"/>
                </a:solidFill>
              </a:rPr>
              <a:t> </a:t>
            </a:r>
            <a:r>
              <a:rPr lang="en-US" sz="1800" dirty="0">
                <a:solidFill>
                  <a:schemeClr val="tx2"/>
                </a:solidFill>
              </a:rPr>
              <a:t>was up to 9% </a:t>
            </a:r>
            <a:r>
              <a:rPr lang="en-US" sz="1800" b="1" dirty="0">
                <a:solidFill>
                  <a:schemeClr val="tx2"/>
                </a:solidFill>
              </a:rPr>
              <a:t>higher </a:t>
            </a:r>
            <a:r>
              <a:rPr lang="en-US" sz="1800" dirty="0">
                <a:solidFill>
                  <a:schemeClr val="tx2"/>
                </a:solidFill>
              </a:rPr>
              <a:t>than 108/127 early in production (CERN procurement), but over time, a </a:t>
            </a:r>
            <a:r>
              <a:rPr lang="en-US" sz="1800" b="1" dirty="0">
                <a:solidFill>
                  <a:schemeClr val="tx2"/>
                </a:solidFill>
              </a:rPr>
              <a:t>decrease</a:t>
            </a:r>
            <a:r>
              <a:rPr lang="en-US" sz="1800" dirty="0">
                <a:solidFill>
                  <a:schemeClr val="tx2"/>
                </a:solidFill>
              </a:rPr>
              <a:t> in </a:t>
            </a:r>
            <a:r>
              <a:rPr lang="en-US" sz="1800" i="1" dirty="0" err="1">
                <a:solidFill>
                  <a:schemeClr val="tx2"/>
                </a:solidFill>
              </a:rPr>
              <a:t>J</a:t>
            </a:r>
            <a:r>
              <a:rPr lang="en-US" sz="1800" i="1" baseline="-25000" dirty="0" err="1">
                <a:solidFill>
                  <a:schemeClr val="tx2"/>
                </a:solidFill>
              </a:rPr>
              <a:t>c</a:t>
            </a:r>
            <a:r>
              <a:rPr lang="en-US" sz="1800" dirty="0">
                <a:solidFill>
                  <a:schemeClr val="tx2"/>
                </a:solidFill>
              </a:rPr>
              <a:t> of </a:t>
            </a:r>
            <a:r>
              <a:rPr lang="en-US" sz="1800" b="1" dirty="0">
                <a:solidFill>
                  <a:schemeClr val="tx2"/>
                </a:solidFill>
              </a:rPr>
              <a:t>several %</a:t>
            </a:r>
            <a:r>
              <a:rPr lang="en-US" sz="1800" dirty="0">
                <a:solidFill>
                  <a:schemeClr val="tx2"/>
                </a:solidFill>
              </a:rPr>
              <a:t> was observed at BOST (see graph at bottom right):</a:t>
            </a:r>
            <a:endParaRPr kumimoji="0" lang="en-GB" sz="1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pic>
        <p:nvPicPr>
          <p:cNvPr id="6" name="Picture 1">
            <a:extLst>
              <a:ext uri="{FF2B5EF4-FFF2-40B4-BE49-F238E27FC236}">
                <a16:creationId xmlns:a16="http://schemas.microsoft.com/office/drawing/2014/main" id="{424FE2B7-8BD4-A85F-AC33-312CD4DAB9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545" y="2318166"/>
            <a:ext cx="3447193" cy="2829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053070A-327E-0495-4E8C-817A3D379486}"/>
              </a:ext>
            </a:extLst>
          </p:cNvPr>
          <p:cNvSpPr txBox="1"/>
          <p:nvPr/>
        </p:nvSpPr>
        <p:spPr>
          <a:xfrm>
            <a:off x="4182644" y="5494413"/>
            <a:ext cx="478429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b="1" i="1" dirty="0">
                <a:solidFill>
                  <a:schemeClr val="tx2"/>
                </a:solidFill>
              </a:rPr>
              <a:t>No explanation was found so far</a:t>
            </a:r>
            <a:endParaRPr lang="en-GB" sz="2400" b="1" i="1" dirty="0">
              <a:solidFill>
                <a:schemeClr val="tx2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5E1E87-32B1-C06E-6D6C-50C184FA18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262" y="2322585"/>
            <a:ext cx="4682432" cy="2820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2150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BCF57B-E518-F68F-44DD-40EF331C7DA8}"/>
              </a:ext>
            </a:extLst>
          </p:cNvPr>
          <p:cNvSpPr txBox="1"/>
          <p:nvPr/>
        </p:nvSpPr>
        <p:spPr>
          <a:xfrm>
            <a:off x="64919" y="136525"/>
            <a:ext cx="8621881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Spare slide: Magneto-thermal stability</a:t>
            </a:r>
            <a:br>
              <a:rPr lang="en-US" sz="2800" b="1" dirty="0"/>
            </a:br>
            <a:r>
              <a:rPr lang="en-US" sz="2800" b="1" dirty="0"/>
              <a:t>108/127 vs. 162/169 at 1 mm</a:t>
            </a:r>
            <a:endParaRPr lang="en-US" sz="2800" b="1" baseline="300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FAC790-E5D0-5523-9430-7C98C767232C}"/>
              </a:ext>
            </a:extLst>
          </p:cNvPr>
          <p:cNvSpPr txBox="1"/>
          <p:nvPr/>
        </p:nvSpPr>
        <p:spPr>
          <a:xfrm>
            <a:off x="2489200" y="6413699"/>
            <a:ext cx="5795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TE-HFM Workshop, Nb</a:t>
            </a:r>
            <a:r>
              <a:rPr lang="en-US" sz="1200" baseline="-25000" dirty="0">
                <a:solidFill>
                  <a:schemeClr val="bg1"/>
                </a:solidFill>
              </a:rPr>
              <a:t>3</a:t>
            </a:r>
            <a:r>
              <a:rPr lang="en-US" sz="1200" dirty="0">
                <a:solidFill>
                  <a:schemeClr val="bg1"/>
                </a:solidFill>
              </a:rPr>
              <a:t>Sn conductors for HFM, T. Boutboul, 19/09/2024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A7CBDF8-C13E-7F32-DE3B-25A6234F25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829" y="1270785"/>
            <a:ext cx="3343961" cy="225491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C670627F-8F15-F774-81C2-C86E33C7D938}"/>
              </a:ext>
            </a:extLst>
          </p:cNvPr>
          <p:cNvSpPr txBox="1">
            <a:spLocks/>
          </p:cNvSpPr>
          <p:nvPr/>
        </p:nvSpPr>
        <p:spPr>
          <a:xfrm>
            <a:off x="2993418" y="1395330"/>
            <a:ext cx="833562" cy="249299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108/127</a:t>
            </a:r>
            <a:endParaRPr lang="en-GB" sz="300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7E0F001-09E9-28F3-B23D-3F663C0334AF}"/>
              </a:ext>
            </a:extLst>
          </p:cNvPr>
          <p:cNvSpPr txBox="1">
            <a:spLocks/>
          </p:cNvSpPr>
          <p:nvPr/>
        </p:nvSpPr>
        <p:spPr>
          <a:xfrm>
            <a:off x="7351814" y="1395331"/>
            <a:ext cx="833562" cy="249299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162/169</a:t>
            </a:r>
            <a:endParaRPr lang="en-GB" sz="1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080916D-DB01-1181-85C9-3D3A588593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4792" y="1270785"/>
            <a:ext cx="3341218" cy="229331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F0249BF-62BC-0CB5-449B-D180CE39B73C}"/>
              </a:ext>
            </a:extLst>
          </p:cNvPr>
          <p:cNvSpPr txBox="1"/>
          <p:nvPr/>
        </p:nvSpPr>
        <p:spPr>
          <a:xfrm>
            <a:off x="162649" y="3798125"/>
            <a:ext cx="8818702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At 1.0 mm diameter: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108/127 (Cu/non-Cu ~1.2):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no stability limitation </a:t>
            </a:r>
            <a:r>
              <a:rPr lang="en-US" dirty="0">
                <a:solidFill>
                  <a:schemeClr val="tx2"/>
                </a:solidFill>
              </a:rPr>
              <a:t>at </a:t>
            </a:r>
            <a:r>
              <a:rPr lang="en-US" b="1" dirty="0">
                <a:solidFill>
                  <a:schemeClr val="tx2"/>
                </a:solidFill>
              </a:rPr>
              <a:t>4.3 K</a:t>
            </a:r>
            <a:r>
              <a:rPr lang="en-US" dirty="0">
                <a:solidFill>
                  <a:schemeClr val="tx2"/>
                </a:solidFill>
              </a:rPr>
              <a:t> (similar to 0.85 mm)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at </a:t>
            </a:r>
            <a:r>
              <a:rPr lang="en-US" b="1" dirty="0">
                <a:solidFill>
                  <a:schemeClr val="tx2"/>
                </a:solidFill>
              </a:rPr>
              <a:t>1.9 K</a:t>
            </a:r>
            <a:r>
              <a:rPr lang="en-US" dirty="0">
                <a:solidFill>
                  <a:schemeClr val="tx2"/>
                </a:solidFill>
              </a:rPr>
              <a:t>, limitations at </a:t>
            </a:r>
            <a:r>
              <a:rPr lang="en-US" b="1" dirty="0">
                <a:solidFill>
                  <a:schemeClr val="tx2"/>
                </a:solidFill>
              </a:rPr>
              <a:t>9 T and below </a:t>
            </a:r>
            <a:r>
              <a:rPr lang="en-US" dirty="0">
                <a:solidFill>
                  <a:schemeClr val="tx2"/>
                </a:solidFill>
              </a:rPr>
              <a:t>only, quench current &gt; 1600 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162/169 (Cu/non-Cu ~0.9 ):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premature quenches significantly below </a:t>
            </a:r>
            <a:r>
              <a:rPr lang="en-US" i="1" dirty="0" err="1">
                <a:solidFill>
                  <a:schemeClr val="tx2"/>
                </a:solidFill>
              </a:rPr>
              <a:t>I</a:t>
            </a:r>
            <a:r>
              <a:rPr lang="en-US" i="1" baseline="-25000" dirty="0" err="1">
                <a:solidFill>
                  <a:schemeClr val="tx2"/>
                </a:solidFill>
              </a:rPr>
              <a:t>c</a:t>
            </a:r>
            <a:endParaRPr lang="en-US" i="1" baseline="-25000" dirty="0">
              <a:solidFill>
                <a:schemeClr val="tx2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significant variability between samples, see full reports: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1.0 mm </a:t>
            </a:r>
            <a:r>
              <a:rPr lang="en-US" dirty="0" err="1">
                <a:solidFill>
                  <a:schemeClr val="tx2"/>
                </a:solidFill>
              </a:rPr>
              <a:t>FalconD</a:t>
            </a:r>
            <a:r>
              <a:rPr lang="en-US" dirty="0">
                <a:solidFill>
                  <a:schemeClr val="tx2"/>
                </a:solidFill>
              </a:rPr>
              <a:t>: </a:t>
            </a:r>
            <a:r>
              <a:rPr lang="en-US" dirty="0">
                <a:solidFill>
                  <a:schemeClr val="tx2"/>
                </a:solidFill>
                <a:hlinkClick r:id="rId4"/>
              </a:rPr>
              <a:t>EDMS 3064867</a:t>
            </a:r>
            <a:r>
              <a:rPr lang="en-US" dirty="0">
                <a:solidFill>
                  <a:schemeClr val="tx2"/>
                </a:solidFill>
              </a:rPr>
              <a:t>, 1.1 mm R2D2: </a:t>
            </a:r>
            <a:r>
              <a:rPr lang="en-US" dirty="0">
                <a:solidFill>
                  <a:schemeClr val="tx2"/>
                </a:solidFill>
                <a:hlinkClick r:id="rId5"/>
              </a:rPr>
              <a:t>EDMS 3064865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6875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BCF57B-E518-F68F-44DD-40EF331C7DA8}"/>
              </a:ext>
            </a:extLst>
          </p:cNvPr>
          <p:cNvSpPr txBox="1"/>
          <p:nvPr/>
        </p:nvSpPr>
        <p:spPr>
          <a:xfrm>
            <a:off x="64919" y="136525"/>
            <a:ext cx="8621881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Spare slide: Magneto-thermal stability</a:t>
            </a:r>
            <a:br>
              <a:rPr lang="en-US" sz="2800" b="1" dirty="0"/>
            </a:br>
            <a:r>
              <a:rPr lang="en-US" sz="2800" b="1" dirty="0"/>
              <a:t>162/169 1.0 mm with heat treatment </a:t>
            </a:r>
            <a:r>
              <a:rPr lang="en-US" sz="2800" b="1" dirty="0" err="1"/>
              <a:t>optimisation</a:t>
            </a:r>
            <a:endParaRPr lang="en-US" sz="2800" b="1" baseline="300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FAC790-E5D0-5523-9430-7C98C767232C}"/>
              </a:ext>
            </a:extLst>
          </p:cNvPr>
          <p:cNvSpPr txBox="1"/>
          <p:nvPr/>
        </p:nvSpPr>
        <p:spPr>
          <a:xfrm>
            <a:off x="2489200" y="6413699"/>
            <a:ext cx="5795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TE-HFM Workshop, Nb</a:t>
            </a:r>
            <a:r>
              <a:rPr lang="en-US" sz="1200" baseline="-25000" dirty="0">
                <a:solidFill>
                  <a:schemeClr val="bg1"/>
                </a:solidFill>
              </a:rPr>
              <a:t>3</a:t>
            </a:r>
            <a:r>
              <a:rPr lang="en-US" sz="1200" dirty="0">
                <a:solidFill>
                  <a:schemeClr val="bg1"/>
                </a:solidFill>
              </a:rPr>
              <a:t>Sn conductors for HFM, T. Boutboul, 19/09/2024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0249BF-62BC-0CB5-449B-D180CE39B73C}"/>
              </a:ext>
            </a:extLst>
          </p:cNvPr>
          <p:cNvSpPr txBox="1"/>
          <p:nvPr/>
        </p:nvSpPr>
        <p:spPr>
          <a:xfrm>
            <a:off x="162649" y="4102925"/>
            <a:ext cx="5536211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Significant variability between samples (</a:t>
            </a:r>
            <a:r>
              <a:rPr lang="en-US" dirty="0" err="1">
                <a:solidFill>
                  <a:schemeClr val="tx2"/>
                </a:solidFill>
              </a:rPr>
              <a:t>coloured</a:t>
            </a:r>
            <a:r>
              <a:rPr lang="en-US" dirty="0">
                <a:solidFill>
                  <a:schemeClr val="tx2"/>
                </a:solidFill>
              </a:rPr>
              <a:t> bands), but…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Reducing heat treatment duration significantly improves stability at the expensive of ~5 % in </a:t>
            </a:r>
            <a:r>
              <a:rPr lang="en-US" i="1" dirty="0" err="1">
                <a:solidFill>
                  <a:schemeClr val="tx2"/>
                </a:solidFill>
              </a:rPr>
              <a:t>I</a:t>
            </a:r>
            <a:r>
              <a:rPr lang="en-US" i="1" baseline="-25000" dirty="0" err="1">
                <a:solidFill>
                  <a:schemeClr val="tx2"/>
                </a:solidFill>
              </a:rPr>
              <a:t>c</a:t>
            </a:r>
            <a:endParaRPr lang="en-GB" i="1" baseline="-25000" dirty="0">
              <a:solidFill>
                <a:schemeClr val="tx2"/>
              </a:solidFill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75C79C58-B7BE-FF5E-7958-9EF64907D5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6700" y="1329037"/>
            <a:ext cx="3920824" cy="2520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22FBE90-543F-6F1A-70A9-05A3D15632B9}"/>
              </a:ext>
            </a:extLst>
          </p:cNvPr>
          <p:cNvSpPr txBox="1"/>
          <p:nvPr/>
        </p:nvSpPr>
        <p:spPr>
          <a:xfrm>
            <a:off x="3195511" y="2071495"/>
            <a:ext cx="863863" cy="204311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18000" tIns="0" rIns="18000" bIns="0" rtlCol="0">
            <a:spAutoFit/>
          </a:bodyPr>
          <a:lstStyle/>
          <a:p>
            <a:r>
              <a:rPr lang="en-GB" sz="1200" dirty="0"/>
              <a:t>650 °C 50 h</a:t>
            </a:r>
            <a:endParaRPr lang="en-GB" sz="1200" baseline="-25000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E1ED6FBD-5923-27BB-E0F7-C3B8BCE626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985586" y="1329037"/>
            <a:ext cx="3920824" cy="2520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2AFDCDB-8381-6D3E-5FAB-4B80326E51A2}"/>
              </a:ext>
            </a:extLst>
          </p:cNvPr>
          <p:cNvSpPr txBox="1"/>
          <p:nvPr/>
        </p:nvSpPr>
        <p:spPr>
          <a:xfrm>
            <a:off x="7910177" y="2071495"/>
            <a:ext cx="863863" cy="204311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18000" tIns="0" rIns="18000" bIns="0" rtlCol="0">
            <a:spAutoFit/>
          </a:bodyPr>
          <a:lstStyle/>
          <a:p>
            <a:r>
              <a:rPr lang="en-GB" sz="1200" dirty="0"/>
              <a:t>650 °C 30 h</a:t>
            </a:r>
            <a:endParaRPr lang="en-GB" sz="1200" baseline="-25000" dirty="0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820F1E52-1568-2423-F8E6-7A2A6D978621}"/>
              </a:ext>
            </a:extLst>
          </p:cNvPr>
          <p:cNvSpPr/>
          <p:nvPr/>
        </p:nvSpPr>
        <p:spPr>
          <a:xfrm>
            <a:off x="4187524" y="1518447"/>
            <a:ext cx="978408" cy="484632"/>
          </a:xfrm>
          <a:prstGeom prst="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200" dirty="0"/>
              <a:t>50 h </a:t>
            </a:r>
            <a:r>
              <a:rPr lang="en-GB" sz="1200" dirty="0">
                <a:sym typeface="Wingdings" panose="05000000000000000000" pitchFamily="2" charset="2"/>
              </a:rPr>
              <a:t> 30 h</a:t>
            </a:r>
            <a:endParaRPr lang="en-GB" sz="1200" dirty="0"/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095BB256-0BCF-7707-F823-C3A60BFDF0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4362704"/>
              </p:ext>
            </p:extLst>
          </p:nvPr>
        </p:nvGraphicFramePr>
        <p:xfrm>
          <a:off x="5698860" y="4102925"/>
          <a:ext cx="3167698" cy="11290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67728">
                  <a:extLst>
                    <a:ext uri="{9D8B030D-6E8A-4147-A177-3AD203B41FA5}">
                      <a16:colId xmlns:a16="http://schemas.microsoft.com/office/drawing/2014/main" val="2196547895"/>
                    </a:ext>
                  </a:extLst>
                </a:gridCol>
                <a:gridCol w="528637">
                  <a:extLst>
                    <a:ext uri="{9D8B030D-6E8A-4147-A177-3AD203B41FA5}">
                      <a16:colId xmlns:a16="http://schemas.microsoft.com/office/drawing/2014/main" val="2300767850"/>
                    </a:ext>
                  </a:extLst>
                </a:gridCol>
                <a:gridCol w="655003">
                  <a:extLst>
                    <a:ext uri="{9D8B030D-6E8A-4147-A177-3AD203B41FA5}">
                      <a16:colId xmlns:a16="http://schemas.microsoft.com/office/drawing/2014/main" val="2264867170"/>
                    </a:ext>
                  </a:extLst>
                </a:gridCol>
                <a:gridCol w="434340">
                  <a:extLst>
                    <a:ext uri="{9D8B030D-6E8A-4147-A177-3AD203B41FA5}">
                      <a16:colId xmlns:a16="http://schemas.microsoft.com/office/drawing/2014/main" val="129572181"/>
                    </a:ext>
                  </a:extLst>
                </a:gridCol>
                <a:gridCol w="681990">
                  <a:extLst>
                    <a:ext uri="{9D8B030D-6E8A-4147-A177-3AD203B41FA5}">
                      <a16:colId xmlns:a16="http://schemas.microsoft.com/office/drawing/2014/main" val="3026752397"/>
                    </a:ext>
                  </a:extLst>
                </a:gridCol>
              </a:tblGrid>
              <a:tr h="215556">
                <a:tc rowSpan="2"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marL="45720" marR="4572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100" i="1" dirty="0" err="1"/>
                        <a:t>I</a:t>
                      </a:r>
                      <a:r>
                        <a:rPr lang="en-GB" sz="1100" i="1" baseline="-25000" dirty="0" err="1"/>
                        <a:t>c</a:t>
                      </a:r>
                      <a:r>
                        <a:rPr lang="en-GB" sz="1100" i="0" baseline="0" dirty="0"/>
                        <a:t> </a:t>
                      </a:r>
                      <a:r>
                        <a:rPr lang="en-GB" sz="900" i="0" baseline="0" dirty="0"/>
                        <a:t>(</a:t>
                      </a:r>
                      <a:r>
                        <a:rPr lang="en-GB" sz="900" i="1" dirty="0"/>
                        <a:t>B</a:t>
                      </a:r>
                      <a:r>
                        <a:rPr lang="en-GB" sz="900" i="1" baseline="-25000" dirty="0"/>
                        <a:t>p</a:t>
                      </a:r>
                      <a:r>
                        <a:rPr lang="en-GB" sz="900" dirty="0"/>
                        <a:t>=12.5 T, 4.3 K)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RRR</a:t>
                      </a:r>
                    </a:p>
                  </a:txBody>
                  <a:tcPr marL="45720" marR="4572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7737475"/>
                  </a:ext>
                </a:extLst>
              </a:tr>
              <a:tr h="215556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i="1" dirty="0" err="1">
                          <a:solidFill>
                            <a:schemeClr val="bg1"/>
                          </a:solidFill>
                        </a:rPr>
                        <a:t>I</a:t>
                      </a:r>
                      <a:r>
                        <a:rPr lang="en-GB" sz="1100" i="1" baseline="-25000" dirty="0" err="1">
                          <a:solidFill>
                            <a:schemeClr val="bg1"/>
                          </a:solidFill>
                        </a:rPr>
                        <a:t>c</a:t>
                      </a:r>
                      <a:r>
                        <a:rPr lang="en-GB" sz="1100" dirty="0">
                          <a:solidFill>
                            <a:schemeClr val="bg1"/>
                          </a:solidFill>
                        </a:rPr>
                        <a:t> (A)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dirty="0">
                          <a:solidFill>
                            <a:schemeClr val="bg1"/>
                          </a:solidFill>
                        </a:rPr>
                        <a:t>Δ</a:t>
                      </a:r>
                      <a:r>
                        <a:rPr lang="en-GB" sz="1100" dirty="0">
                          <a:solidFill>
                            <a:schemeClr val="bg1"/>
                          </a:solidFill>
                        </a:rPr>
                        <a:t> (%)</a:t>
                      </a:r>
                    </a:p>
                  </a:txBody>
                  <a:tcPr marL="45720" marR="4572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chemeClr val="bg1"/>
                          </a:solidFill>
                        </a:rPr>
                        <a:t>RRR</a:t>
                      </a:r>
                    </a:p>
                  </a:txBody>
                  <a:tcPr marL="45720" marR="4572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dirty="0">
                          <a:solidFill>
                            <a:schemeClr val="bg1"/>
                          </a:solidFill>
                        </a:rPr>
                        <a:t>Δ</a:t>
                      </a:r>
                      <a:r>
                        <a:rPr lang="en-GB" sz="1100" dirty="0">
                          <a:solidFill>
                            <a:schemeClr val="bg1"/>
                          </a:solidFill>
                        </a:rPr>
                        <a:t> (%)</a:t>
                      </a:r>
                    </a:p>
                  </a:txBody>
                  <a:tcPr marL="45720" marR="4572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195073"/>
                  </a:ext>
                </a:extLst>
              </a:tr>
              <a:tr h="16943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665 °C 50 h</a:t>
                      </a:r>
                    </a:p>
                  </a:txBody>
                  <a:tcPr marL="45720" marR="4572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1243</a:t>
                      </a:r>
                    </a:p>
                  </a:txBody>
                  <a:tcPr marL="45720" marR="45720" marT="18000" marB="1800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+ 3.5 %</a:t>
                      </a:r>
                    </a:p>
                  </a:txBody>
                  <a:tcPr marL="45720" marR="45720" marT="18000" marB="1800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108</a:t>
                      </a:r>
                    </a:p>
                  </a:txBody>
                  <a:tcPr marL="45720" marR="45720" marT="18000" marB="1800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- 33.8 %</a:t>
                      </a:r>
                    </a:p>
                  </a:txBody>
                  <a:tcPr marL="45720" marR="45720" marT="18000" marB="1800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984014405"/>
                  </a:ext>
                </a:extLst>
              </a:tr>
              <a:tr h="16943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650 °C 50 h</a:t>
                      </a:r>
                    </a:p>
                  </a:txBody>
                  <a:tcPr marL="45720" marR="4572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1189</a:t>
                      </a:r>
                    </a:p>
                  </a:txBody>
                  <a:tcPr marL="45720" marR="4572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(ref.)</a:t>
                      </a:r>
                    </a:p>
                  </a:txBody>
                  <a:tcPr marL="45720" marR="4572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205</a:t>
                      </a:r>
                    </a:p>
                  </a:txBody>
                  <a:tcPr marL="45720" marR="4572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(ref.)</a:t>
                      </a:r>
                    </a:p>
                  </a:txBody>
                  <a:tcPr marL="45720" marR="45720" marT="18000" marB="18000" anchor="ctr"/>
                </a:tc>
                <a:extLst>
                  <a:ext uri="{0D108BD9-81ED-4DB2-BD59-A6C34878D82A}">
                    <a16:rowId xmlns:a16="http://schemas.microsoft.com/office/drawing/2014/main" val="2140031629"/>
                  </a:ext>
                </a:extLst>
              </a:tr>
              <a:tr h="16943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650 °C 30 h</a:t>
                      </a:r>
                    </a:p>
                  </a:txBody>
                  <a:tcPr marL="45720" marR="4572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1136</a:t>
                      </a:r>
                    </a:p>
                  </a:txBody>
                  <a:tcPr marL="45720" marR="45720" marT="18000" marB="180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- 5.1 %</a:t>
                      </a:r>
                    </a:p>
                  </a:txBody>
                  <a:tcPr marL="45720" marR="4572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324</a:t>
                      </a:r>
                    </a:p>
                  </a:txBody>
                  <a:tcPr marL="45720" marR="4572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+ 21.4 %</a:t>
                      </a:r>
                    </a:p>
                  </a:txBody>
                  <a:tcPr marL="45720" marR="45720" marT="18000" marB="18000" anchor="ctr"/>
                </a:tc>
                <a:extLst>
                  <a:ext uri="{0D108BD9-81ED-4DB2-BD59-A6C34878D82A}">
                    <a16:rowId xmlns:a16="http://schemas.microsoft.com/office/drawing/2014/main" val="17673318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78751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BCF57B-E518-F68F-44DD-40EF331C7DA8}"/>
              </a:ext>
            </a:extLst>
          </p:cNvPr>
          <p:cNvSpPr txBox="1"/>
          <p:nvPr/>
        </p:nvSpPr>
        <p:spPr>
          <a:xfrm>
            <a:off x="64919" y="136525"/>
            <a:ext cx="862188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Spare slide: Cable comparison (1)</a:t>
            </a:r>
            <a:endParaRPr lang="en-US" sz="2800" b="1" baseline="300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FAC790-E5D0-5523-9430-7C98C767232C}"/>
              </a:ext>
            </a:extLst>
          </p:cNvPr>
          <p:cNvSpPr txBox="1"/>
          <p:nvPr/>
        </p:nvSpPr>
        <p:spPr>
          <a:xfrm>
            <a:off x="2489200" y="6413699"/>
            <a:ext cx="5795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TE-HFM Workshop, Nb</a:t>
            </a:r>
            <a:r>
              <a:rPr lang="en-US" sz="1200" baseline="-25000" dirty="0">
                <a:solidFill>
                  <a:schemeClr val="bg1"/>
                </a:solidFill>
              </a:rPr>
              <a:t>3</a:t>
            </a:r>
            <a:r>
              <a:rPr lang="en-US" sz="1200" dirty="0">
                <a:solidFill>
                  <a:schemeClr val="bg1"/>
                </a:solidFill>
              </a:rPr>
              <a:t>Sn conductors for HFM, T. Boutboul, 19/09/2024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33D527E-5C80-DDDD-7EC7-39465AC52F88}"/>
              </a:ext>
            </a:extLst>
          </p:cNvPr>
          <p:cNvSpPr txBox="1"/>
          <p:nvPr/>
        </p:nvSpPr>
        <p:spPr>
          <a:xfrm>
            <a:off x="91045" y="953686"/>
            <a:ext cx="8728490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Both </a:t>
            </a:r>
            <a:r>
              <a:rPr lang="en-US" b="1" dirty="0">
                <a:solidFill>
                  <a:schemeClr val="tx2"/>
                </a:solidFill>
              </a:rPr>
              <a:t>MQXF</a:t>
            </a:r>
            <a:r>
              <a:rPr lang="en-US" dirty="0">
                <a:solidFill>
                  <a:schemeClr val="tx2"/>
                </a:solidFill>
              </a:rPr>
              <a:t> and </a:t>
            </a:r>
            <a:r>
              <a:rPr lang="en-US" b="1" dirty="0" err="1">
                <a:solidFill>
                  <a:schemeClr val="tx2"/>
                </a:solidFill>
              </a:rPr>
              <a:t>FalconD</a:t>
            </a:r>
            <a:r>
              <a:rPr lang="en-US" dirty="0">
                <a:solidFill>
                  <a:schemeClr val="tx2"/>
                </a:solidFill>
              </a:rPr>
              <a:t> cables are made of </a:t>
            </a:r>
            <a:r>
              <a:rPr lang="en-US" b="1" dirty="0">
                <a:solidFill>
                  <a:schemeClr val="tx2"/>
                </a:solidFill>
              </a:rPr>
              <a:t>40 strands </a:t>
            </a:r>
            <a:r>
              <a:rPr lang="en-US" dirty="0">
                <a:solidFill>
                  <a:schemeClr val="tx2"/>
                </a:solidFill>
              </a:rPr>
              <a:t>(see more details in the table below).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Between 2019 and 2024, CERN fabricated </a:t>
            </a:r>
            <a:r>
              <a:rPr lang="en-US" b="1" dirty="0">
                <a:solidFill>
                  <a:schemeClr val="tx2"/>
                </a:solidFill>
              </a:rPr>
              <a:t>53 MQXFB series </a:t>
            </a:r>
            <a:r>
              <a:rPr lang="en-US" dirty="0">
                <a:solidFill>
                  <a:schemeClr val="tx2"/>
                </a:solidFill>
              </a:rPr>
              <a:t>ULs for HL-LHC use </a:t>
            </a:r>
            <a:r>
              <a:rPr lang="en-US" b="1" dirty="0">
                <a:solidFill>
                  <a:schemeClr val="tx2"/>
                </a:solidFill>
              </a:rPr>
              <a:t>(~760 m </a:t>
            </a:r>
            <a:r>
              <a:rPr lang="en-US" dirty="0">
                <a:solidFill>
                  <a:schemeClr val="tx2"/>
                </a:solidFill>
              </a:rPr>
              <a:t>each); this represents altogether more than </a:t>
            </a:r>
            <a:r>
              <a:rPr lang="en-US" b="1" dirty="0">
                <a:solidFill>
                  <a:schemeClr val="tx2"/>
                </a:solidFill>
              </a:rPr>
              <a:t>40 km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This needs to be compared to </a:t>
            </a:r>
            <a:r>
              <a:rPr lang="en-US" b="1" dirty="0" err="1">
                <a:solidFill>
                  <a:schemeClr val="tx2"/>
                </a:solidFill>
              </a:rPr>
              <a:t>FalconD</a:t>
            </a:r>
            <a:r>
              <a:rPr lang="en-US" dirty="0">
                <a:solidFill>
                  <a:schemeClr val="tx2"/>
                </a:solidFill>
              </a:rPr>
              <a:t> for which only </a:t>
            </a:r>
            <a:r>
              <a:rPr lang="en-US" b="1" dirty="0">
                <a:solidFill>
                  <a:schemeClr val="tx2"/>
                </a:solidFill>
              </a:rPr>
              <a:t>7 cable lengths </a:t>
            </a:r>
            <a:r>
              <a:rPr lang="en-US" dirty="0">
                <a:solidFill>
                  <a:schemeClr val="tx2"/>
                </a:solidFill>
              </a:rPr>
              <a:t>have been produced for HFM use: three short lengths (10, 30 and 60 m) and 4 lengths of 150 m each), altogether around </a:t>
            </a:r>
            <a:r>
              <a:rPr lang="en-US" b="1" dirty="0">
                <a:solidFill>
                  <a:schemeClr val="tx2"/>
                </a:solidFill>
              </a:rPr>
              <a:t>700 m</a:t>
            </a:r>
            <a:r>
              <a:rPr lang="en-US" dirty="0">
                <a:solidFill>
                  <a:schemeClr val="tx2"/>
                </a:solidFill>
              </a:rPr>
              <a:t> only.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DD171C2-450A-FFF4-7B8E-5F006FE830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444" y="3556255"/>
            <a:ext cx="8892388" cy="2357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9373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BCF57B-E518-F68F-44DD-40EF331C7DA8}"/>
              </a:ext>
            </a:extLst>
          </p:cNvPr>
          <p:cNvSpPr txBox="1"/>
          <p:nvPr/>
        </p:nvSpPr>
        <p:spPr>
          <a:xfrm>
            <a:off x="64919" y="136525"/>
            <a:ext cx="862188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Spare slide: Cable comparison (2)</a:t>
            </a:r>
            <a:endParaRPr lang="en-US" sz="2800" b="1" baseline="300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FAC790-E5D0-5523-9430-7C98C767232C}"/>
              </a:ext>
            </a:extLst>
          </p:cNvPr>
          <p:cNvSpPr txBox="1"/>
          <p:nvPr/>
        </p:nvSpPr>
        <p:spPr>
          <a:xfrm>
            <a:off x="2489200" y="6413699"/>
            <a:ext cx="5795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TE-HFM Workshop, Nb</a:t>
            </a:r>
            <a:r>
              <a:rPr lang="en-US" sz="1200" baseline="-25000" dirty="0">
                <a:solidFill>
                  <a:schemeClr val="bg1"/>
                </a:solidFill>
              </a:rPr>
              <a:t>3</a:t>
            </a:r>
            <a:r>
              <a:rPr lang="en-US" sz="1200" dirty="0">
                <a:solidFill>
                  <a:schemeClr val="bg1"/>
                </a:solidFill>
              </a:rPr>
              <a:t>Sn conductors for HFM, T. Boutboul, 19/09/2024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DA803E-F246-1A62-ED98-885F95F90F23}"/>
              </a:ext>
            </a:extLst>
          </p:cNvPr>
          <p:cNvSpPr txBox="1"/>
          <p:nvPr/>
        </p:nvSpPr>
        <p:spPr>
          <a:xfrm>
            <a:off x="185842" y="1571082"/>
            <a:ext cx="8772315" cy="33239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All cable geometrical parameters for the </a:t>
            </a:r>
            <a:r>
              <a:rPr lang="en-US" b="1" dirty="0">
                <a:solidFill>
                  <a:schemeClr val="tx2"/>
                </a:solidFill>
              </a:rPr>
              <a:t>53 MQXF cable lengths </a:t>
            </a:r>
            <a:r>
              <a:rPr lang="en-US" dirty="0">
                <a:solidFill>
                  <a:schemeClr val="tx2"/>
                </a:solidFill>
              </a:rPr>
              <a:t>produced to date were well within specification and under tight control.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For </a:t>
            </a:r>
            <a:r>
              <a:rPr lang="en-US" dirty="0" err="1">
                <a:solidFill>
                  <a:schemeClr val="tx2"/>
                </a:solidFill>
              </a:rPr>
              <a:t>FalconD</a:t>
            </a:r>
            <a:r>
              <a:rPr lang="en-US" dirty="0">
                <a:solidFill>
                  <a:schemeClr val="tx2"/>
                </a:solidFill>
              </a:rPr>
              <a:t>, geometrical parameters well within specification but quite low statistics.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For </a:t>
            </a:r>
            <a:r>
              <a:rPr lang="en-GB" b="1" dirty="0">
                <a:solidFill>
                  <a:schemeClr val="tx2"/>
                </a:solidFill>
              </a:rPr>
              <a:t>MQXFB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b="1" dirty="0">
                <a:solidFill>
                  <a:schemeClr val="tx2"/>
                </a:solidFill>
              </a:rPr>
              <a:t>moderate </a:t>
            </a:r>
            <a:r>
              <a:rPr lang="en-GB" b="1" i="1" dirty="0" err="1">
                <a:solidFill>
                  <a:schemeClr val="tx2"/>
                </a:solidFill>
              </a:rPr>
              <a:t>I</a:t>
            </a:r>
            <a:r>
              <a:rPr lang="en-GB" b="1" i="1" baseline="-25000" dirty="0" err="1">
                <a:solidFill>
                  <a:schemeClr val="tx2"/>
                </a:solidFill>
              </a:rPr>
              <a:t>c</a:t>
            </a:r>
            <a:r>
              <a:rPr lang="en-GB" b="1" dirty="0">
                <a:solidFill>
                  <a:schemeClr val="tx2"/>
                </a:solidFill>
              </a:rPr>
              <a:t> degradation </a:t>
            </a:r>
            <a:r>
              <a:rPr lang="en-GB" dirty="0">
                <a:solidFill>
                  <a:schemeClr val="tx2"/>
                </a:solidFill>
              </a:rPr>
              <a:t>at 4.2 K and 12 T due to cabling in </a:t>
            </a:r>
            <a:r>
              <a:rPr lang="en-GB" b="1" dirty="0">
                <a:solidFill>
                  <a:schemeClr val="tx2"/>
                </a:solidFill>
              </a:rPr>
              <a:t>1.3-3.7% </a:t>
            </a:r>
            <a:r>
              <a:rPr lang="en-GB" dirty="0">
                <a:solidFill>
                  <a:schemeClr val="tx2"/>
                </a:solidFill>
              </a:rPr>
              <a:t>range, well below the 5% specification limit. Wires extracted from MQXFB cables show </a:t>
            </a:r>
            <a:r>
              <a:rPr lang="en-GB" b="1" dirty="0">
                <a:solidFill>
                  <a:schemeClr val="tx2"/>
                </a:solidFill>
              </a:rPr>
              <a:t>very high RRR </a:t>
            </a:r>
            <a:r>
              <a:rPr lang="en-GB" dirty="0">
                <a:solidFill>
                  <a:schemeClr val="tx2"/>
                </a:solidFill>
              </a:rPr>
              <a:t>values: </a:t>
            </a:r>
            <a:r>
              <a:rPr lang="en-GB" b="1" dirty="0">
                <a:solidFill>
                  <a:schemeClr val="tx2"/>
                </a:solidFill>
              </a:rPr>
              <a:t>291</a:t>
            </a:r>
            <a:r>
              <a:rPr lang="en-GB" dirty="0">
                <a:solidFill>
                  <a:schemeClr val="tx2"/>
                </a:solidFill>
              </a:rPr>
              <a:t> as averaged over 48 series ULs (minimum value measured: 244).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For </a:t>
            </a:r>
            <a:r>
              <a:rPr lang="en-GB" b="1" dirty="0" err="1">
                <a:solidFill>
                  <a:schemeClr val="tx2"/>
                </a:solidFill>
              </a:rPr>
              <a:t>FalconD</a:t>
            </a:r>
            <a:r>
              <a:rPr lang="en-GB" dirty="0">
                <a:solidFill>
                  <a:schemeClr val="tx2"/>
                </a:solidFill>
              </a:rPr>
              <a:t>, much </a:t>
            </a:r>
            <a:r>
              <a:rPr lang="en-GB" b="1" dirty="0">
                <a:solidFill>
                  <a:schemeClr val="tx2"/>
                </a:solidFill>
              </a:rPr>
              <a:t>less statistics </a:t>
            </a:r>
            <a:r>
              <a:rPr lang="en-GB" dirty="0">
                <a:solidFill>
                  <a:schemeClr val="tx2"/>
                </a:solidFill>
              </a:rPr>
              <a:t>(single cable so far tested), typical </a:t>
            </a:r>
            <a:r>
              <a:rPr lang="en-GB" b="1" i="1" dirty="0" err="1">
                <a:solidFill>
                  <a:schemeClr val="tx2"/>
                </a:solidFill>
              </a:rPr>
              <a:t>I</a:t>
            </a:r>
            <a:r>
              <a:rPr lang="en-GB" b="1" i="1" baseline="-25000" dirty="0" err="1">
                <a:solidFill>
                  <a:schemeClr val="tx2"/>
                </a:solidFill>
              </a:rPr>
              <a:t>c</a:t>
            </a:r>
            <a:r>
              <a:rPr lang="en-GB" b="1" dirty="0">
                <a:solidFill>
                  <a:schemeClr val="tx2"/>
                </a:solidFill>
              </a:rPr>
              <a:t>  degradation of 5-7%</a:t>
            </a:r>
            <a:r>
              <a:rPr lang="en-GB" dirty="0">
                <a:solidFill>
                  <a:schemeClr val="tx2"/>
                </a:solidFill>
              </a:rPr>
              <a:t>, higher than for MQXFB cable and borderline, and </a:t>
            </a:r>
            <a:r>
              <a:rPr lang="en-GB" b="1" dirty="0">
                <a:solidFill>
                  <a:schemeClr val="tx2"/>
                </a:solidFill>
              </a:rPr>
              <a:t>RRR for extracted </a:t>
            </a:r>
            <a:r>
              <a:rPr lang="en-GB" dirty="0">
                <a:solidFill>
                  <a:schemeClr val="tx2"/>
                </a:solidFill>
              </a:rPr>
              <a:t>strand around </a:t>
            </a:r>
            <a:r>
              <a:rPr lang="en-GB" b="1" dirty="0">
                <a:solidFill>
                  <a:schemeClr val="tx2"/>
                </a:solidFill>
              </a:rPr>
              <a:t>206</a:t>
            </a:r>
            <a:r>
              <a:rPr lang="en-GB" dirty="0">
                <a:solidFill>
                  <a:schemeClr val="tx2"/>
                </a:solidFill>
              </a:rPr>
              <a:t> in average (</a:t>
            </a:r>
            <a:r>
              <a:rPr lang="en-GB" b="1" dirty="0">
                <a:solidFill>
                  <a:schemeClr val="tx2"/>
                </a:solidFill>
              </a:rPr>
              <a:t>lower</a:t>
            </a:r>
            <a:r>
              <a:rPr lang="en-GB" dirty="0">
                <a:solidFill>
                  <a:schemeClr val="tx2"/>
                </a:solidFill>
              </a:rPr>
              <a:t> as well than MQXFB).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3343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BCF57B-E518-F68F-44DD-40EF331C7DA8}"/>
              </a:ext>
            </a:extLst>
          </p:cNvPr>
          <p:cNvSpPr txBox="1"/>
          <p:nvPr/>
        </p:nvSpPr>
        <p:spPr>
          <a:xfrm>
            <a:off x="64919" y="136525"/>
            <a:ext cx="862188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Spare slide: HFM cables already produced</a:t>
            </a:r>
            <a:endParaRPr lang="en-US" sz="2800" b="1" baseline="300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FAC790-E5D0-5523-9430-7C98C767232C}"/>
              </a:ext>
            </a:extLst>
          </p:cNvPr>
          <p:cNvSpPr txBox="1"/>
          <p:nvPr/>
        </p:nvSpPr>
        <p:spPr>
          <a:xfrm>
            <a:off x="2489200" y="6413699"/>
            <a:ext cx="5795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TE-HFM Workshop, Nb</a:t>
            </a:r>
            <a:r>
              <a:rPr lang="en-US" sz="1200" baseline="-25000" dirty="0">
                <a:solidFill>
                  <a:schemeClr val="bg1"/>
                </a:solidFill>
              </a:rPr>
              <a:t>3</a:t>
            </a:r>
            <a:r>
              <a:rPr lang="en-US" sz="1200" dirty="0">
                <a:solidFill>
                  <a:schemeClr val="bg1"/>
                </a:solidFill>
              </a:rPr>
              <a:t>Sn conductors for HFM, T. Boutboul, 19/09/2024</a:t>
            </a:r>
            <a:endParaRPr lang="en-GB" sz="1200" dirty="0">
              <a:solidFill>
                <a:schemeClr val="bg1"/>
              </a:solidFill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EE8BF3C-A970-4CEE-B1F1-00EDC4F600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9032730"/>
              </p:ext>
            </p:extLst>
          </p:nvPr>
        </p:nvGraphicFramePr>
        <p:xfrm>
          <a:off x="460375" y="910055"/>
          <a:ext cx="8226425" cy="4779360"/>
        </p:xfrm>
        <a:graphic>
          <a:graphicData uri="http://schemas.openxmlformats.org/drawingml/2006/table">
            <a:tbl>
              <a:tblPr/>
              <a:tblGrid>
                <a:gridCol w="961290">
                  <a:extLst>
                    <a:ext uri="{9D8B030D-6E8A-4147-A177-3AD203B41FA5}">
                      <a16:colId xmlns:a16="http://schemas.microsoft.com/office/drawing/2014/main" val="3220163453"/>
                    </a:ext>
                  </a:extLst>
                </a:gridCol>
                <a:gridCol w="1608312">
                  <a:extLst>
                    <a:ext uri="{9D8B030D-6E8A-4147-A177-3AD203B41FA5}">
                      <a16:colId xmlns:a16="http://schemas.microsoft.com/office/drawing/2014/main" val="2051093992"/>
                    </a:ext>
                  </a:extLst>
                </a:gridCol>
                <a:gridCol w="1478908">
                  <a:extLst>
                    <a:ext uri="{9D8B030D-6E8A-4147-A177-3AD203B41FA5}">
                      <a16:colId xmlns:a16="http://schemas.microsoft.com/office/drawing/2014/main" val="3979929949"/>
                    </a:ext>
                  </a:extLst>
                </a:gridCol>
                <a:gridCol w="1377233">
                  <a:extLst>
                    <a:ext uri="{9D8B030D-6E8A-4147-A177-3AD203B41FA5}">
                      <a16:colId xmlns:a16="http://schemas.microsoft.com/office/drawing/2014/main" val="2751871954"/>
                    </a:ext>
                  </a:extLst>
                </a:gridCol>
                <a:gridCol w="1737717">
                  <a:extLst>
                    <a:ext uri="{9D8B030D-6E8A-4147-A177-3AD203B41FA5}">
                      <a16:colId xmlns:a16="http://schemas.microsoft.com/office/drawing/2014/main" val="1754643911"/>
                    </a:ext>
                  </a:extLst>
                </a:gridCol>
                <a:gridCol w="1062965">
                  <a:extLst>
                    <a:ext uri="{9D8B030D-6E8A-4147-A177-3AD203B41FA5}">
                      <a16:colId xmlns:a16="http://schemas.microsoft.com/office/drawing/2014/main" val="4044855595"/>
                    </a:ext>
                  </a:extLst>
                </a:gridCol>
              </a:tblGrid>
              <a:tr h="2708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Cable type</a:t>
                      </a:r>
                    </a:p>
                  </a:txBody>
                  <a:tcPr marL="4622" marR="4622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Description</a:t>
                      </a:r>
                    </a:p>
                  </a:txBody>
                  <a:tcPr marL="4622" marR="4622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Cable reference</a:t>
                      </a:r>
                    </a:p>
                  </a:txBody>
                  <a:tcPr marL="4622" marR="4622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Cable length [m]</a:t>
                      </a:r>
                    </a:p>
                  </a:txBody>
                  <a:tcPr marL="4622" marR="4622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Unit length</a:t>
                      </a:r>
                    </a:p>
                  </a:txBody>
                  <a:tcPr marL="4622" marR="4622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Production completed date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3633532"/>
                  </a:ext>
                </a:extLst>
              </a:tr>
              <a:tr h="13864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R2D2 HF</a:t>
                      </a:r>
                    </a:p>
                  </a:txBody>
                  <a:tcPr marL="4622" marR="4622" marT="18000" marB="1800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21x1.1 mm (DEM1.1, RRP 162/169)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C02OC0442A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R2D2 coil v1+v2, HF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16/05/2023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0219277"/>
                  </a:ext>
                </a:extLst>
              </a:tr>
              <a:tr h="13864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R2D2 HF</a:t>
                      </a:r>
                    </a:p>
                  </a:txBody>
                  <a:tcPr marL="4622" marR="4622" marT="18000" marB="1800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21x1.1 mm (DEM1.1, RRP 162/169)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C02OC0442B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known yet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16/05/2023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1794782"/>
                  </a:ext>
                </a:extLst>
              </a:tr>
              <a:tr h="13864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R2D2 LF</a:t>
                      </a:r>
                    </a:p>
                  </a:txBody>
                  <a:tcPr marL="4622" marR="4622" marT="18000" marB="1800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34x0.7 mm (DEM0.7, RRP 60/91)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C03OC0448A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410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R2D2 coil v1+v2, LF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27/06/2023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5290375"/>
                  </a:ext>
                </a:extLst>
              </a:tr>
              <a:tr h="13402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 T VE short</a:t>
                      </a:r>
                    </a:p>
                  </a:txBody>
                  <a:tcPr marL="4622" marR="4622" marT="18000" marB="1800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MQXF-type cable, 40x0.85 mm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C05OC0459A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UL1, Practise coil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18/12/2023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7886644"/>
                  </a:ext>
                </a:extLst>
              </a:tr>
              <a:tr h="13402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 T VE short</a:t>
                      </a:r>
                    </a:p>
                  </a:txBody>
                  <a:tcPr marL="4622" marR="4622" marT="18000" marB="1800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MQXF-type cable, 40x0.85 mm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C05OC0459A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UL2, First of series AP 1/2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18/12/2023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4995628"/>
                  </a:ext>
                </a:extLst>
              </a:tr>
              <a:tr h="13402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 T VE short</a:t>
                      </a:r>
                    </a:p>
                  </a:txBody>
                  <a:tcPr marL="4622" marR="4622" marT="18000" marB="1800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MQXF-type cable, 40x0.85 mm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C05OC0459A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winding coil trials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18/12/2023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7716316"/>
                  </a:ext>
                </a:extLst>
              </a:tr>
              <a:tr h="13402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 T VE short</a:t>
                      </a:r>
                    </a:p>
                  </a:txBody>
                  <a:tcPr marL="4622" marR="4622" marT="18000" marB="1800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MQXF-type cable, 40x0.85 mm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C05OC0459B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104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winding coil trials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19/12/2023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3490286"/>
                  </a:ext>
                </a:extLst>
              </a:tr>
              <a:tr h="13402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Falcon D</a:t>
                      </a:r>
                    </a:p>
                  </a:txBody>
                  <a:tcPr marL="4622" marR="4622" marT="18000" marB="1800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40x1.0 mm, copper wire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C01UC0424A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155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Dummy copper cable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28/09/2022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8862552"/>
                  </a:ext>
                </a:extLst>
              </a:tr>
              <a:tr h="13402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Falcon D</a:t>
                      </a:r>
                    </a:p>
                  </a:txBody>
                  <a:tcPr marL="4622" marR="4622" marT="18000" marB="1800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40x1.0 mm, copper wire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C01UC0424B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Dummy copper cable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28/09/2022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750923"/>
                  </a:ext>
                </a:extLst>
              </a:tr>
              <a:tr h="13402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Falcon D</a:t>
                      </a:r>
                    </a:p>
                  </a:txBody>
                  <a:tcPr marL="4622" marR="4622" marT="18000" marB="1800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40x1.0 mm (ERMC1.0, RRP 162/169)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C01OC0466E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Additional length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15/04/2024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8197424"/>
                  </a:ext>
                </a:extLst>
              </a:tr>
              <a:tr h="13402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Falcon D</a:t>
                      </a:r>
                    </a:p>
                  </a:txBody>
                  <a:tcPr marL="4622" marR="4622" marT="18000" marB="1800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40x1.0 mm (ERMC1.0, RRP 162/169)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C01OC0466A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152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UL1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15/04/2024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859723"/>
                  </a:ext>
                </a:extLst>
              </a:tr>
              <a:tr h="13402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Falcon D</a:t>
                      </a:r>
                    </a:p>
                  </a:txBody>
                  <a:tcPr marL="4622" marR="4622" marT="18000" marB="1800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40x1.0 mm (ERMC1.0, RRP 162/169)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C01OC0466B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152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UL2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15/04/2024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8243970"/>
                  </a:ext>
                </a:extLst>
              </a:tr>
              <a:tr h="13402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Falcon D</a:t>
                      </a:r>
                    </a:p>
                  </a:txBody>
                  <a:tcPr marL="4622" marR="4622" marT="18000" marB="1800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40x1.0 mm (ERMC1.0, RRP 162/169)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C01OC0466C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152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UL3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15/04/2024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7717368"/>
                  </a:ext>
                </a:extLst>
              </a:tr>
              <a:tr h="13402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Falcon D</a:t>
                      </a:r>
                    </a:p>
                  </a:txBody>
                  <a:tcPr marL="4622" marR="4622" marT="18000" marB="1800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40x1.0 mm (ERMC1.0, RRP 162/169)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C01OC0466D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152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UL4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15/04/2024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6914418"/>
                  </a:ext>
                </a:extLst>
              </a:tr>
              <a:tr h="13402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 T VE short</a:t>
                      </a:r>
                    </a:p>
                  </a:txBody>
                  <a:tcPr marL="4622" marR="4622" marT="18000" marB="1800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MQXF-type cable, 40x0.85 mm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C05OC0467A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UL3, First of series AP 2/2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25/04/2024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2648579"/>
                  </a:ext>
                </a:extLst>
              </a:tr>
              <a:tr h="13402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 T VE short</a:t>
                      </a:r>
                    </a:p>
                  </a:txBody>
                  <a:tcPr marL="4622" marR="4622" marT="18000" marB="1800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MQXF-type cable, 40x0.85 mm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C05OC0467A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UL4, Mirror AP 1/2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25/04/2024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9395546"/>
                  </a:ext>
                </a:extLst>
              </a:tr>
              <a:tr h="13402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 T VE short</a:t>
                      </a:r>
                    </a:p>
                  </a:txBody>
                  <a:tcPr marL="4622" marR="4622" marT="18000" marB="1800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MQXF-type cable, 40x0.85 mm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C05OC0467A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UL5, Mirror AP 2/2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25/04/2024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9103786"/>
                  </a:ext>
                </a:extLst>
              </a:tr>
              <a:tr h="13402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 T VE short</a:t>
                      </a:r>
                    </a:p>
                  </a:txBody>
                  <a:tcPr marL="4622" marR="4622" marT="18000" marB="1800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MQXF-type cable, 40x0.85 mm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C05OC0468A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Single AP Model 1 (1/2)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06/05/2024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51602753"/>
                  </a:ext>
                </a:extLst>
              </a:tr>
              <a:tr h="13402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 T VE short</a:t>
                      </a:r>
                    </a:p>
                  </a:txBody>
                  <a:tcPr marL="4622" marR="4622" marT="18000" marB="1800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MQXF-type cable, 40x0.85 mm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C05OC0468A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Single AP Model 1 (2/2)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06/05/2024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8281291"/>
                  </a:ext>
                </a:extLst>
              </a:tr>
              <a:tr h="13864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 T VE short</a:t>
                      </a:r>
                    </a:p>
                  </a:txBody>
                  <a:tcPr marL="4622" marR="4622" marT="18000" marB="1800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MQXF-type cable, 40x0.85 mm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C05OC0468A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Single AP Model 2 (1/2)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06/05/2024</a:t>
                      </a:r>
                    </a:p>
                  </a:txBody>
                  <a:tcPr marL="4622" marR="4622" marT="18000" marB="180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25773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24559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BCF57B-E518-F68F-44DD-40EF331C7DA8}"/>
              </a:ext>
            </a:extLst>
          </p:cNvPr>
          <p:cNvSpPr txBox="1"/>
          <p:nvPr/>
        </p:nvSpPr>
        <p:spPr>
          <a:xfrm>
            <a:off x="64919" y="136525"/>
            <a:ext cx="862188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Spare slide: HFM strand current stock</a:t>
            </a:r>
            <a:endParaRPr lang="en-US" sz="2800" b="1" baseline="300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FAC790-E5D0-5523-9430-7C98C767232C}"/>
              </a:ext>
            </a:extLst>
          </p:cNvPr>
          <p:cNvSpPr txBox="1"/>
          <p:nvPr/>
        </p:nvSpPr>
        <p:spPr>
          <a:xfrm>
            <a:off x="2489200" y="6413699"/>
            <a:ext cx="5795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TE-HFM Workshop, Nb</a:t>
            </a:r>
            <a:r>
              <a:rPr lang="en-US" sz="1200" baseline="-25000" dirty="0">
                <a:solidFill>
                  <a:schemeClr val="bg1"/>
                </a:solidFill>
              </a:rPr>
              <a:t>3</a:t>
            </a:r>
            <a:r>
              <a:rPr lang="en-US" sz="1200" dirty="0">
                <a:solidFill>
                  <a:schemeClr val="bg1"/>
                </a:solidFill>
              </a:rPr>
              <a:t>Sn conductors for HFM, T. Boutboul, 19/09/2024</a:t>
            </a:r>
            <a:endParaRPr lang="en-GB" sz="1200" dirty="0">
              <a:solidFill>
                <a:schemeClr val="bg1"/>
              </a:solidFill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A49CD16-0F1B-6FC5-7A3C-52050ECBCF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392575"/>
              </p:ext>
            </p:extLst>
          </p:nvPr>
        </p:nvGraphicFramePr>
        <p:xfrm>
          <a:off x="1994413" y="1493520"/>
          <a:ext cx="5155174" cy="3055620"/>
        </p:xfrm>
        <a:graphic>
          <a:graphicData uri="http://schemas.openxmlformats.org/drawingml/2006/table">
            <a:tbl>
              <a:tblPr firstRow="1" firstCol="1">
                <a:tableStyleId>{1FECB4D8-DB02-4DC6-A0A2-4F2EBAE1DC90}</a:tableStyleId>
              </a:tblPr>
              <a:tblGrid>
                <a:gridCol w="1190097">
                  <a:extLst>
                    <a:ext uri="{9D8B030D-6E8A-4147-A177-3AD203B41FA5}">
                      <a16:colId xmlns:a16="http://schemas.microsoft.com/office/drawing/2014/main" val="3059352277"/>
                    </a:ext>
                  </a:extLst>
                </a:gridCol>
                <a:gridCol w="937652">
                  <a:extLst>
                    <a:ext uri="{9D8B030D-6E8A-4147-A177-3AD203B41FA5}">
                      <a16:colId xmlns:a16="http://schemas.microsoft.com/office/drawing/2014/main" val="162205428"/>
                    </a:ext>
                  </a:extLst>
                </a:gridCol>
                <a:gridCol w="1476693">
                  <a:extLst>
                    <a:ext uri="{9D8B030D-6E8A-4147-A177-3AD203B41FA5}">
                      <a16:colId xmlns:a16="http://schemas.microsoft.com/office/drawing/2014/main" val="3884521916"/>
                    </a:ext>
                  </a:extLst>
                </a:gridCol>
                <a:gridCol w="1550732">
                  <a:extLst>
                    <a:ext uri="{9D8B030D-6E8A-4147-A177-3AD203B41FA5}">
                      <a16:colId xmlns:a16="http://schemas.microsoft.com/office/drawing/2014/main" val="2720718856"/>
                    </a:ext>
                  </a:extLst>
                </a:gridCol>
              </a:tblGrid>
              <a:tr h="61112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Strand type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Design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4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Diameter (mm)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Stock (km)*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4124289"/>
                  </a:ext>
                </a:extLst>
              </a:tr>
              <a:tr h="61112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ERMC-1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162/169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60.4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2353831"/>
                  </a:ext>
                </a:extLst>
              </a:tr>
              <a:tr h="61112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DEM-1.1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162/169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36.1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2850823"/>
                  </a:ext>
                </a:extLst>
              </a:tr>
              <a:tr h="61112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DEM-0.7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60/91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14.5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0996099"/>
                  </a:ext>
                </a:extLst>
              </a:tr>
              <a:tr h="61112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ERMC-0.7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78/91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41.0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340809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EDC269FB-EF91-FC5F-4D05-B80DE1106BED}"/>
              </a:ext>
            </a:extLst>
          </p:cNvPr>
          <p:cNvSpPr txBox="1"/>
          <p:nvPr/>
        </p:nvSpPr>
        <p:spPr>
          <a:xfrm>
            <a:off x="3670246" y="4555828"/>
            <a:ext cx="36279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* on 18/09/2024, in piece lengths exceeding 150 m</a:t>
            </a:r>
          </a:p>
        </p:txBody>
      </p:sp>
    </p:spTree>
    <p:extLst>
      <p:ext uri="{BB962C8B-B14F-4D97-AF65-F5344CB8AC3E}">
        <p14:creationId xmlns:p14="http://schemas.microsoft.com/office/powerpoint/2010/main" val="1325572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BCF57B-E518-F68F-44DD-40EF331C7DA8}"/>
              </a:ext>
            </a:extLst>
          </p:cNvPr>
          <p:cNvSpPr txBox="1"/>
          <p:nvPr/>
        </p:nvSpPr>
        <p:spPr>
          <a:xfrm>
            <a:off x="697117" y="167302"/>
            <a:ext cx="7749767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Introduction</a:t>
            </a:r>
          </a:p>
          <a:p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One of the two main objectives for the HFM </a:t>
            </a:r>
            <a:r>
              <a:rPr lang="en-US" dirty="0" err="1"/>
              <a:t>programme</a:t>
            </a:r>
            <a:r>
              <a:rPr lang="en-US" dirty="0"/>
              <a:t>, as identified by the update of the European Strategy for Particle Physics, is to demonstrate Nb</a:t>
            </a:r>
            <a:r>
              <a:rPr lang="en-US" baseline="-25000" dirty="0"/>
              <a:t>3</a:t>
            </a:r>
            <a:r>
              <a:rPr lang="en-US" dirty="0"/>
              <a:t>Sn magnet technology for large-scale use.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terms of conductor development, this includes:</a:t>
            </a:r>
          </a:p>
          <a:p>
            <a:endParaRPr lang="en-US" dirty="0"/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Overcoming the current limitations linked to stress/strain sensitivity and resulting performance degradation,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Pushing the Nb</a:t>
            </a:r>
            <a:r>
              <a:rPr lang="en-US" baseline="-25000" dirty="0"/>
              <a:t>3</a:t>
            </a:r>
            <a:r>
              <a:rPr lang="en-US" dirty="0"/>
              <a:t>Sn performance to its ultimate limits, towards the 16 T/4.2 K target required for the FCC-hh dipoles (i.e. 1500 A/mm</a:t>
            </a:r>
            <a:r>
              <a:rPr lang="en-US" baseline="30000" dirty="0"/>
              <a:t>2</a:t>
            </a:r>
            <a:r>
              <a:rPr lang="en-US" dirty="0"/>
              <a:t>) and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Driving the industrialization of improved superconductors.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Due to challenging needs in both conductor and coil performance, requiring serious technological breakthrough, the HFM </a:t>
            </a:r>
            <a:r>
              <a:rPr lang="en-US" dirty="0" err="1"/>
              <a:t>programme</a:t>
            </a:r>
            <a:r>
              <a:rPr lang="en-US" dirty="0"/>
              <a:t> is divided into two sub-</a:t>
            </a:r>
            <a:r>
              <a:rPr lang="en-US" dirty="0" err="1"/>
              <a:t>programmes</a:t>
            </a:r>
            <a:r>
              <a:rPr lang="en-US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the 12 T value-engineered (VE) dipole and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the 14+T dipole.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FAC790-E5D0-5523-9430-7C98C767232C}"/>
              </a:ext>
            </a:extLst>
          </p:cNvPr>
          <p:cNvSpPr txBox="1"/>
          <p:nvPr/>
        </p:nvSpPr>
        <p:spPr>
          <a:xfrm>
            <a:off x="2489200" y="6413699"/>
            <a:ext cx="5795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TE-HFM Workshop, Nb</a:t>
            </a:r>
            <a:r>
              <a:rPr lang="en-US" sz="1200" baseline="-25000" dirty="0">
                <a:solidFill>
                  <a:schemeClr val="bg1"/>
                </a:solidFill>
              </a:rPr>
              <a:t>3</a:t>
            </a:r>
            <a:r>
              <a:rPr lang="en-US" sz="1200" dirty="0">
                <a:solidFill>
                  <a:schemeClr val="bg1"/>
                </a:solidFill>
              </a:rPr>
              <a:t>Sn conductors for HFM, T. Boutboul, 19/09/2024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86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BCF57B-E518-F68F-44DD-40EF331C7DA8}"/>
              </a:ext>
            </a:extLst>
          </p:cNvPr>
          <p:cNvSpPr txBox="1"/>
          <p:nvPr/>
        </p:nvSpPr>
        <p:spPr>
          <a:xfrm>
            <a:off x="565176" y="273490"/>
            <a:ext cx="7749767" cy="5186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Nb</a:t>
            </a:r>
            <a:r>
              <a:rPr lang="en-US" sz="2800" b="1" baseline="-25000" dirty="0"/>
              <a:t>3</a:t>
            </a:r>
            <a:r>
              <a:rPr lang="en-US" sz="2800" b="1" dirty="0"/>
              <a:t>Sn Conductor: approach for 12 T dipole</a:t>
            </a:r>
          </a:p>
          <a:p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For the conductor of 12 T VE dipole sub-</a:t>
            </a:r>
            <a:r>
              <a:rPr lang="en-US" dirty="0" err="1"/>
              <a:t>programme</a:t>
            </a:r>
            <a:r>
              <a:rPr lang="en-US" dirty="0"/>
              <a:t>, the approach is:</a:t>
            </a:r>
          </a:p>
          <a:p>
            <a:endParaRPr lang="en-US" dirty="0"/>
          </a:p>
          <a:p>
            <a:pPr marL="800100" lvl="1" indent="-342900">
              <a:spcAft>
                <a:spcPts val="600"/>
              </a:spcAft>
              <a:buFont typeface="+mj-lt"/>
              <a:buAutoNum type="arabicPeriod"/>
            </a:pPr>
            <a:r>
              <a:rPr lang="en-US" dirty="0"/>
              <a:t>Continue partnership with </a:t>
            </a:r>
            <a:r>
              <a:rPr lang="en-US" b="1" dirty="0"/>
              <a:t>Bruker OST </a:t>
            </a:r>
            <a:r>
              <a:rPr lang="en-US" dirty="0"/>
              <a:t>for </a:t>
            </a:r>
            <a:r>
              <a:rPr lang="en-US" b="1" dirty="0"/>
              <a:t>R&amp;D</a:t>
            </a:r>
            <a:r>
              <a:rPr lang="en-US" dirty="0"/>
              <a:t> and in synergy with HL-LHC;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rabicPeriod"/>
            </a:pPr>
            <a:r>
              <a:rPr lang="en-US" b="1" dirty="0"/>
              <a:t>Procure</a:t>
            </a:r>
            <a:r>
              <a:rPr lang="en-US" dirty="0"/>
              <a:t> and </a:t>
            </a:r>
            <a:r>
              <a:rPr lang="en-US" b="1" dirty="0"/>
              <a:t>characterize</a:t>
            </a:r>
            <a:r>
              <a:rPr lang="en-US" dirty="0"/>
              <a:t> </a:t>
            </a:r>
            <a:r>
              <a:rPr lang="en-US" b="1" dirty="0"/>
              <a:t>strands</a:t>
            </a:r>
            <a:r>
              <a:rPr lang="en-US" dirty="0"/>
              <a:t> for HFM needs of both CERN and collaborators;</a:t>
            </a:r>
            <a:endParaRPr lang="en-US" dirty="0">
              <a:highlight>
                <a:srgbClr val="FFFF00"/>
              </a:highlight>
            </a:endParaRPr>
          </a:p>
          <a:p>
            <a:pPr marL="800100" lvl="1" indent="-342900">
              <a:spcAft>
                <a:spcPts val="600"/>
              </a:spcAft>
              <a:buFont typeface="+mj-lt"/>
              <a:buAutoNum type="arabicPeriod"/>
            </a:pPr>
            <a:r>
              <a:rPr lang="en-US" b="1" dirty="0"/>
              <a:t>Manufacture</a:t>
            </a:r>
            <a:r>
              <a:rPr lang="en-US" dirty="0"/>
              <a:t> and </a:t>
            </a:r>
            <a:r>
              <a:rPr lang="en-US" b="1" dirty="0"/>
              <a:t>characterize</a:t>
            </a:r>
            <a:r>
              <a:rPr lang="en-US" dirty="0"/>
              <a:t> </a:t>
            </a:r>
            <a:r>
              <a:rPr lang="en-US" b="1" dirty="0"/>
              <a:t>cables</a:t>
            </a:r>
            <a:r>
              <a:rPr lang="en-US" dirty="0"/>
              <a:t> for HFM needs of both CERN and collaborators;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rabicPeriod"/>
            </a:pPr>
            <a:r>
              <a:rPr lang="en-US" dirty="0"/>
              <a:t>To pursue efforts to qualify </a:t>
            </a:r>
            <a:r>
              <a:rPr lang="en-US" b="1" dirty="0"/>
              <a:t>additional suppliers </a:t>
            </a:r>
            <a:r>
              <a:rPr lang="en-US" dirty="0"/>
              <a:t>on top of Bruker OST for the production at </a:t>
            </a:r>
            <a:r>
              <a:rPr lang="en-US" b="1" dirty="0"/>
              <a:t>industrial</a:t>
            </a:r>
            <a:r>
              <a:rPr lang="en-US" dirty="0"/>
              <a:t> scale of wires starting with </a:t>
            </a:r>
            <a:r>
              <a:rPr lang="en-US" b="1" dirty="0"/>
              <a:t>MQXF</a:t>
            </a:r>
            <a:r>
              <a:rPr lang="en-US" dirty="0"/>
              <a:t>-type </a:t>
            </a:r>
            <a:r>
              <a:rPr lang="en-US" b="1" dirty="0"/>
              <a:t>requirements</a:t>
            </a:r>
            <a:r>
              <a:rPr lang="en-US" dirty="0"/>
              <a:t> (i.e. non-Cu J</a:t>
            </a:r>
            <a:r>
              <a:rPr lang="en-US" baseline="-25000" dirty="0"/>
              <a:t>c</a:t>
            </a:r>
            <a:r>
              <a:rPr lang="en-US" dirty="0"/>
              <a:t> ≥ </a:t>
            </a:r>
            <a:r>
              <a:rPr lang="en-US" b="1" dirty="0"/>
              <a:t>1000 A/mm</a:t>
            </a:r>
            <a:r>
              <a:rPr lang="en-US" b="1" baseline="30000" dirty="0"/>
              <a:t>2</a:t>
            </a:r>
            <a:r>
              <a:rPr lang="en-US" dirty="0"/>
              <a:t>, 16 T and 4.2 K, technical requirements to be potentially reviewed in due time). This is of crucial importance in order to </a:t>
            </a:r>
            <a:r>
              <a:rPr lang="en-US" b="1" dirty="0"/>
              <a:t>mitigate risk </a:t>
            </a:r>
            <a:r>
              <a:rPr lang="en-US" dirty="0"/>
              <a:t>and high </a:t>
            </a:r>
            <a:r>
              <a:rPr lang="en-US" b="1" dirty="0"/>
              <a:t>cost</a:t>
            </a:r>
            <a:r>
              <a:rPr lang="en-US" dirty="0"/>
              <a:t> of </a:t>
            </a:r>
            <a:r>
              <a:rPr lang="en-US" b="1" dirty="0"/>
              <a:t>sole supplier</a:t>
            </a:r>
            <a:r>
              <a:rPr lang="en-US" dirty="0"/>
              <a:t>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FAC790-E5D0-5523-9430-7C98C767232C}"/>
              </a:ext>
            </a:extLst>
          </p:cNvPr>
          <p:cNvSpPr txBox="1"/>
          <p:nvPr/>
        </p:nvSpPr>
        <p:spPr>
          <a:xfrm>
            <a:off x="2489200" y="6413699"/>
            <a:ext cx="5795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TE-HFM Workshop, Nb</a:t>
            </a:r>
            <a:r>
              <a:rPr lang="en-US" sz="1200" baseline="-25000" dirty="0">
                <a:solidFill>
                  <a:schemeClr val="bg1"/>
                </a:solidFill>
              </a:rPr>
              <a:t>3</a:t>
            </a:r>
            <a:r>
              <a:rPr lang="en-US" sz="1200" dirty="0">
                <a:solidFill>
                  <a:schemeClr val="bg1"/>
                </a:solidFill>
              </a:rPr>
              <a:t>Sn conductors for HFM, T. Boutboul, 19/09/2024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890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BCF57B-E518-F68F-44DD-40EF331C7DA8}"/>
              </a:ext>
            </a:extLst>
          </p:cNvPr>
          <p:cNvSpPr txBox="1"/>
          <p:nvPr/>
        </p:nvSpPr>
        <p:spPr>
          <a:xfrm>
            <a:off x="161755" y="65702"/>
            <a:ext cx="8525045" cy="6324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Nb</a:t>
            </a:r>
            <a:r>
              <a:rPr lang="en-US" sz="2800" b="1" baseline="-25000" dirty="0"/>
              <a:t>3</a:t>
            </a:r>
            <a:r>
              <a:rPr lang="en-US" sz="2800" b="1" dirty="0"/>
              <a:t>Sn Conductor: approach for 14+T dipole</a:t>
            </a:r>
          </a:p>
          <a:p>
            <a:endParaRPr lang="en-US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dirty="0"/>
              <a:t>The non-Cu J</a:t>
            </a:r>
            <a:r>
              <a:rPr lang="en-US" baseline="-25000" dirty="0"/>
              <a:t>c</a:t>
            </a:r>
            <a:r>
              <a:rPr lang="en-US" dirty="0"/>
              <a:t> target for 14+ T is at least </a:t>
            </a:r>
            <a:r>
              <a:rPr lang="en-GB" altLang="en-US" b="1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1500 A/mm</a:t>
            </a:r>
            <a:r>
              <a:rPr lang="en-GB" altLang="en-US" b="1" baseline="30000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2 </a:t>
            </a:r>
            <a:r>
              <a:rPr lang="en-GB" altLang="en-US" b="0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at 16 T/4.2 K</a:t>
            </a:r>
            <a:r>
              <a:rPr lang="en-GB" altLang="en-US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: a</a:t>
            </a:r>
            <a:r>
              <a:rPr lang="en-GB" altLang="en-US" b="0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 </a:t>
            </a:r>
            <a:r>
              <a:rPr lang="en-GB" altLang="en-US" b="1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salient</a:t>
            </a:r>
            <a:r>
              <a:rPr lang="en-GB" altLang="en-US" b="0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 </a:t>
            </a:r>
            <a:r>
              <a:rPr lang="en-GB" altLang="en-US" b="1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breakthrough</a:t>
            </a:r>
            <a:r>
              <a:rPr lang="en-GB" altLang="en-US" b="0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 vs </a:t>
            </a:r>
            <a:r>
              <a:rPr lang="en-GB" altLang="en-US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~ 1100 A/mm</a:t>
            </a:r>
            <a:r>
              <a:rPr lang="en-GB" altLang="en-US" baseline="30000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2</a:t>
            </a:r>
            <a:r>
              <a:rPr lang="en-GB" altLang="en-US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 </a:t>
            </a:r>
            <a:r>
              <a:rPr lang="en-GB" altLang="en-US" b="0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for </a:t>
            </a:r>
            <a:r>
              <a:rPr lang="en-GB" altLang="en-US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current</a:t>
            </a:r>
            <a:r>
              <a:rPr lang="en-GB" altLang="en-US" b="0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 wire designs, e.g. 108/127 (MQXF).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kumimoji="0" lang="en-GB" altLang="en-US" b="0" i="0" u="none" strike="noStrike" kern="120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This target will </a:t>
            </a:r>
            <a:r>
              <a:rPr kumimoji="0" lang="en-GB" altLang="en-US" b="1" i="0" u="none" strike="noStrike" kern="120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not</a:t>
            </a:r>
            <a:r>
              <a:rPr kumimoji="0" lang="en-GB" altLang="en-US" b="0" i="0" u="none" strike="noStrike" kern="120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 be </a:t>
            </a:r>
            <a:r>
              <a:rPr kumimoji="0" lang="en-GB" altLang="en-US" b="1" i="0" u="none" strike="noStrike" kern="120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achievable</a:t>
            </a:r>
            <a:r>
              <a:rPr kumimoji="0" lang="en-GB" altLang="en-US" b="0" i="0" u="none" strike="noStrike" kern="120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 within </a:t>
            </a:r>
            <a:r>
              <a:rPr lang="en-GB" altLang="en-US" b="1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2</a:t>
            </a:r>
            <a:r>
              <a:rPr kumimoji="0" lang="en-GB" altLang="en-US" b="1" i="0" u="none" strike="noStrike" kern="120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-3 years</a:t>
            </a:r>
            <a:r>
              <a:rPr kumimoji="0" lang="en-GB" altLang="en-US" b="0" i="0" u="none" strike="noStrike" kern="120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, therefore there is a need</a:t>
            </a:r>
            <a:r>
              <a:rPr lang="en-GB" altLang="en-US" b="0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 to select conductor </a:t>
            </a:r>
            <a:r>
              <a:rPr lang="en-GB" altLang="en-US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based on </a:t>
            </a:r>
            <a:r>
              <a:rPr lang="en-GB" altLang="en-US" b="1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known designs</a:t>
            </a:r>
            <a:r>
              <a:rPr lang="en-GB" altLang="en-US" b="0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b="0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For the </a:t>
            </a:r>
            <a:r>
              <a:rPr lang="en-GB" altLang="en-US" b="1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short term</a:t>
            </a:r>
            <a:r>
              <a:rPr lang="en-GB" altLang="en-US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, </a:t>
            </a:r>
            <a:r>
              <a:rPr lang="en-GB" altLang="en-US" b="1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existing</a:t>
            </a:r>
            <a:r>
              <a:rPr lang="en-GB" altLang="en-US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 wire/cable </a:t>
            </a:r>
            <a:r>
              <a:rPr lang="en-GB" altLang="en-US" b="1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designs</a:t>
            </a:r>
            <a:r>
              <a:rPr lang="en-GB" altLang="en-US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 to be used for collaborators to develop 14+ T technology (</a:t>
            </a:r>
            <a:r>
              <a:rPr lang="en-GB" altLang="en-US" i="1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e.g. </a:t>
            </a:r>
            <a:r>
              <a:rPr lang="en-GB" altLang="en-US" b="1" i="1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CEA to use RRP 162/169 for R2D2 HF)</a:t>
            </a:r>
            <a:r>
              <a:rPr lang="en-GB" altLang="en-US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.</a:t>
            </a:r>
            <a:endParaRPr lang="en-GB" altLang="en-US" b="0" dirty="0">
              <a:solidFill>
                <a:schemeClr val="tx2"/>
              </a:solidFill>
              <a:latin typeface="Arial"/>
              <a:sym typeface="Symbol" panose="05050102010706020507" pitchFamily="18" charset="2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kumimoji="0" lang="en-GB" altLang="en-US" b="0" i="0" u="none" strike="noStrike" kern="120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The idea is to </a:t>
            </a:r>
            <a:r>
              <a:rPr lang="en-GB" altLang="en-US" b="1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review different </a:t>
            </a:r>
            <a:r>
              <a:rPr lang="en-GB" altLang="en-US" b="0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strand/cable </a:t>
            </a:r>
            <a:r>
              <a:rPr lang="en-GB" altLang="en-US" b="1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designs</a:t>
            </a:r>
            <a:r>
              <a:rPr lang="en-GB" altLang="en-US" b="0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 and see if one could be more promising as </a:t>
            </a:r>
            <a:r>
              <a:rPr lang="en-GB" altLang="en-US" b="1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14+T wire </a:t>
            </a:r>
            <a:r>
              <a:rPr lang="en-GB" altLang="en-US" b="0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for </a:t>
            </a:r>
            <a:r>
              <a:rPr lang="en-GB" altLang="en-US" b="1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medium term</a:t>
            </a:r>
            <a:r>
              <a:rPr lang="en-GB" altLang="en-US" b="0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. Designs RRP 162/169, 132/169, 150/169, 120/127 and 108/127 to be considered and tested for: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en-GB" altLang="en-US" sz="1600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V-I stability measurements made on strands extracted from existing cables,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en-GB" altLang="en-US" sz="1600" b="0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Virgin strands measured under compressive stress at UNIGE,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en-GB" altLang="en-US" sz="1600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Heat treated/impregnated cable samples submitted to various levels of transverse stress and cable cross-sections examined for defects/broken sub-elements.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en-GB" altLang="en-US" sz="1600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Combined study to allow selecting adequate strand/cable design.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In parallel, continue ongoing </a:t>
            </a:r>
            <a:r>
              <a:rPr lang="en-GB" altLang="en-US" b="1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heat treatment optimization </a:t>
            </a:r>
            <a:r>
              <a:rPr lang="en-GB" altLang="en-US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of BOST wires (e.g. to optimize balance of stability, J</a:t>
            </a:r>
            <a:r>
              <a:rPr lang="en-GB" altLang="en-US" baseline="-25000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c</a:t>
            </a:r>
            <a:r>
              <a:rPr lang="en-GB" altLang="en-US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 and RRR) and ongoing R&amp;D efforts to achieve </a:t>
            </a:r>
            <a:r>
              <a:rPr lang="en-GB" altLang="en-US" b="1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1500 A/mm</a:t>
            </a:r>
            <a:r>
              <a:rPr lang="en-GB" altLang="en-US" b="1" baseline="30000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2</a:t>
            </a:r>
            <a:r>
              <a:rPr lang="en-GB" altLang="en-US" b="1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 </a:t>
            </a:r>
            <a:r>
              <a:rPr lang="en-GB" altLang="en-US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at 16 T/4.2 K, e.g. by the </a:t>
            </a:r>
            <a:r>
              <a:rPr lang="en-GB" altLang="en-US" b="1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Internal Oxidation </a:t>
            </a:r>
            <a:r>
              <a:rPr lang="en-GB" altLang="en-US" dirty="0">
                <a:solidFill>
                  <a:schemeClr val="tx2"/>
                </a:solidFill>
                <a:latin typeface="Arial"/>
                <a:sym typeface="Symbol" panose="05050102010706020507" pitchFamily="18" charset="2"/>
              </a:rPr>
              <a:t>process.</a:t>
            </a:r>
            <a:endParaRPr lang="en-GB" altLang="en-US" b="0" dirty="0">
              <a:solidFill>
                <a:schemeClr val="tx2"/>
              </a:solidFill>
              <a:latin typeface="Arial"/>
              <a:sym typeface="Symbol" panose="05050102010706020507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FAC790-E5D0-5523-9430-7C98C767232C}"/>
              </a:ext>
            </a:extLst>
          </p:cNvPr>
          <p:cNvSpPr txBox="1"/>
          <p:nvPr/>
        </p:nvSpPr>
        <p:spPr>
          <a:xfrm>
            <a:off x="2489200" y="6413699"/>
            <a:ext cx="5795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TE-HFM Workshop, Nb</a:t>
            </a:r>
            <a:r>
              <a:rPr lang="en-US" sz="1200" baseline="-25000" dirty="0">
                <a:solidFill>
                  <a:schemeClr val="bg1"/>
                </a:solidFill>
              </a:rPr>
              <a:t>3</a:t>
            </a:r>
            <a:r>
              <a:rPr lang="en-US" sz="1200" dirty="0">
                <a:solidFill>
                  <a:schemeClr val="bg1"/>
                </a:solidFill>
              </a:rPr>
              <a:t>Sn conductors for HFM, T. Boutboul, 19/09/2024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5503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BCF57B-E518-F68F-44DD-40EF331C7DA8}"/>
              </a:ext>
            </a:extLst>
          </p:cNvPr>
          <p:cNvSpPr txBox="1"/>
          <p:nvPr/>
        </p:nvSpPr>
        <p:spPr>
          <a:xfrm>
            <a:off x="161755" y="65702"/>
            <a:ext cx="8645982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Progress update: needs of Nb</a:t>
            </a:r>
            <a:r>
              <a:rPr lang="en-US" sz="2800" b="1" baseline="-25000" dirty="0"/>
              <a:t>3</a:t>
            </a:r>
            <a:r>
              <a:rPr lang="en-US" sz="2800" b="1" dirty="0"/>
              <a:t>Sn wire for HFM (1)</a:t>
            </a:r>
          </a:p>
          <a:p>
            <a:endParaRPr lang="en-US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dirty="0"/>
              <a:t>Cabling machine of B103 to manufacture Rutherford cables for both CERN and collaborating institutes (CEA, CIEMAT, INFN, PSI) in coming months/years (more details on cables to be produced later on).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dirty="0"/>
              <a:t>Coil designs may evolve (e.g. CIEMAT) thus wire quantities as well. For 12 T, </a:t>
            </a:r>
            <a:r>
              <a:rPr lang="en-US" b="1" dirty="0"/>
              <a:t>original estimates</a:t>
            </a:r>
            <a:r>
              <a:rPr lang="en-US" dirty="0"/>
              <a:t> (</a:t>
            </a:r>
            <a:r>
              <a:rPr lang="en-US" u="sng" dirty="0"/>
              <a:t>based on MQXF cable for 12 T</a:t>
            </a:r>
            <a:r>
              <a:rPr lang="en-US" dirty="0"/>
              <a:t>) were of ~15 km of cable needed, corresponding to about 600 km of wire. On this basis, on top of ~360 km of RRP 108/127 wire at longer term (2028), it was needed to order ASAP from BOST:</a:t>
            </a:r>
          </a:p>
          <a:p>
            <a:pPr marL="800100" lvl="1" indent="-342900">
              <a:spcBef>
                <a:spcPts val="600"/>
              </a:spcBef>
              <a:buFont typeface="+mj-lt"/>
              <a:buAutoNum type="arabicPeriod"/>
              <a:defRPr/>
            </a:pPr>
            <a:r>
              <a:rPr lang="en-US" dirty="0"/>
              <a:t>33 km of RRP 162/169, 1.1 mm,</a:t>
            </a:r>
          </a:p>
          <a:p>
            <a:pPr marL="800100" lvl="1" indent="-342900">
              <a:spcBef>
                <a:spcPts val="600"/>
              </a:spcBef>
              <a:buFont typeface="+mj-lt"/>
              <a:buAutoNum type="arabicPeriod"/>
              <a:defRPr/>
            </a:pPr>
            <a:r>
              <a:rPr lang="en-US" dirty="0"/>
              <a:t>41 km of RRP 60/91, 0.7 mm,</a:t>
            </a:r>
          </a:p>
          <a:p>
            <a:pPr marL="800100" lvl="1" indent="-342900">
              <a:spcBef>
                <a:spcPts val="600"/>
              </a:spcBef>
              <a:buFont typeface="+mj-lt"/>
              <a:buAutoNum type="arabicPeriod"/>
              <a:defRPr/>
            </a:pPr>
            <a:r>
              <a:rPr lang="en-US" dirty="0"/>
              <a:t>80 km of MQXF wire, RRP 108/127, 0.85 mm.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dirty="0"/>
              <a:t>However, intention of HFM Programme to </a:t>
            </a:r>
            <a:r>
              <a:rPr lang="en-US" b="1" dirty="0"/>
              <a:t>align 12 T VE dipole with </a:t>
            </a:r>
            <a:r>
              <a:rPr lang="en-US" b="1" dirty="0" err="1"/>
              <a:t>FalconD</a:t>
            </a:r>
            <a:endParaRPr lang="en-US" b="1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dirty="0"/>
              <a:t>It is worthwhile to compare the wire/cable types used in each case (next slides):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dirty="0"/>
              <a:t>RRP 162/169 at </a:t>
            </a:r>
            <a:r>
              <a:rPr lang="en-US" b="1" dirty="0"/>
              <a:t>1.0 mm</a:t>
            </a:r>
            <a:r>
              <a:rPr lang="en-US" dirty="0"/>
              <a:t> (</a:t>
            </a:r>
            <a:r>
              <a:rPr lang="en-US" dirty="0" err="1"/>
              <a:t>FalconD</a:t>
            </a:r>
            <a:r>
              <a:rPr lang="en-US" dirty="0"/>
              <a:t>)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dirty="0"/>
              <a:t>RRP 108/127 at </a:t>
            </a:r>
            <a:r>
              <a:rPr lang="en-US" b="1" dirty="0"/>
              <a:t>0.85 mm</a:t>
            </a:r>
            <a:r>
              <a:rPr lang="en-US" dirty="0"/>
              <a:t> (MQXF)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FAC790-E5D0-5523-9430-7C98C767232C}"/>
              </a:ext>
            </a:extLst>
          </p:cNvPr>
          <p:cNvSpPr txBox="1"/>
          <p:nvPr/>
        </p:nvSpPr>
        <p:spPr>
          <a:xfrm>
            <a:off x="2489200" y="6413699"/>
            <a:ext cx="5795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TE-HFM Workshop, Nb</a:t>
            </a:r>
            <a:r>
              <a:rPr lang="en-US" sz="1200" baseline="-25000" dirty="0">
                <a:solidFill>
                  <a:schemeClr val="bg1"/>
                </a:solidFill>
              </a:rPr>
              <a:t>3</a:t>
            </a:r>
            <a:r>
              <a:rPr lang="en-US" sz="1200" dirty="0">
                <a:solidFill>
                  <a:schemeClr val="bg1"/>
                </a:solidFill>
              </a:rPr>
              <a:t>Sn conductors for HFM, T. Boutboul, 19/09/2024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5657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BCF57B-E518-F68F-44DD-40EF331C7DA8}"/>
              </a:ext>
            </a:extLst>
          </p:cNvPr>
          <p:cNvSpPr txBox="1"/>
          <p:nvPr/>
        </p:nvSpPr>
        <p:spPr>
          <a:xfrm>
            <a:off x="161755" y="65702"/>
            <a:ext cx="8645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Progress update: needs of Nb</a:t>
            </a:r>
            <a:r>
              <a:rPr lang="en-US" sz="2800" b="1" baseline="-25000" dirty="0"/>
              <a:t>3</a:t>
            </a:r>
            <a:r>
              <a:rPr lang="en-US" sz="2800" b="1" dirty="0"/>
              <a:t>Sn wire for HFM (2)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FAC790-E5D0-5523-9430-7C98C767232C}"/>
              </a:ext>
            </a:extLst>
          </p:cNvPr>
          <p:cNvSpPr txBox="1"/>
          <p:nvPr/>
        </p:nvSpPr>
        <p:spPr>
          <a:xfrm>
            <a:off x="2489200" y="6413699"/>
            <a:ext cx="5795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TE-HFM Workshop, Nb</a:t>
            </a:r>
            <a:r>
              <a:rPr lang="en-US" sz="1200" baseline="-25000" dirty="0">
                <a:solidFill>
                  <a:schemeClr val="bg1"/>
                </a:solidFill>
              </a:rPr>
              <a:t>3</a:t>
            </a:r>
            <a:r>
              <a:rPr lang="en-US" sz="1200" dirty="0">
                <a:solidFill>
                  <a:schemeClr val="bg1"/>
                </a:solidFill>
              </a:rPr>
              <a:t>Sn conductors for HFM, T. Boutboul, 19/09/2024</a:t>
            </a:r>
            <a:endParaRPr lang="en-GB" sz="1200" dirty="0">
              <a:solidFill>
                <a:schemeClr val="bg1"/>
              </a:solidFill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98B37B8-5D2E-06CC-705A-00117EEABC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4773899"/>
              </p:ext>
            </p:extLst>
          </p:nvPr>
        </p:nvGraphicFramePr>
        <p:xfrm>
          <a:off x="4314825" y="827702"/>
          <a:ext cx="4415790" cy="2925600"/>
        </p:xfrm>
        <a:graphic>
          <a:graphicData uri="http://schemas.openxmlformats.org/drawingml/2006/table">
            <a:tbl>
              <a:tblPr firstRow="1" firstCol="1">
                <a:tableStyleId>{1FECB4D8-DB02-4DC6-A0A2-4F2EBAE1DC90}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3059352277"/>
                    </a:ext>
                  </a:extLst>
                </a:gridCol>
                <a:gridCol w="1232218">
                  <a:extLst>
                    <a:ext uri="{9D8B030D-6E8A-4147-A177-3AD203B41FA5}">
                      <a16:colId xmlns:a16="http://schemas.microsoft.com/office/drawing/2014/main" val="1125351623"/>
                    </a:ext>
                  </a:extLst>
                </a:gridCol>
                <a:gridCol w="871855">
                  <a:extLst>
                    <a:ext uri="{9D8B030D-6E8A-4147-A177-3AD203B41FA5}">
                      <a16:colId xmlns:a16="http://schemas.microsoft.com/office/drawing/2014/main" val="162205428"/>
                    </a:ext>
                  </a:extLst>
                </a:gridCol>
                <a:gridCol w="1702117">
                  <a:extLst>
                    <a:ext uri="{9D8B030D-6E8A-4147-A177-3AD203B41FA5}">
                      <a16:colId xmlns:a16="http://schemas.microsoft.com/office/drawing/2014/main" val="3884521916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 fontAlgn="ctr"/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MQXF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400" b="1" u="none" strike="noStrike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FalconD</a:t>
                      </a:r>
                      <a:endParaRPr kumimoji="0" lang="en-GB" sz="1400" b="1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4124289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Layout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108/127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162/169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52353831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Diameter (mm)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0.85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02850823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Cu/non-Cu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70996099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at 12 T 4.3 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1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J</a:t>
                      </a:r>
                      <a:r>
                        <a:rPr lang="en-GB" sz="1400" b="1" i="1" u="none" strike="noStrike" baseline="-2500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</a:t>
                      </a:r>
                      <a:r>
                        <a:rPr lang="en-GB" sz="14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(A/mm</a:t>
                      </a:r>
                      <a:r>
                        <a:rPr lang="en-GB" sz="14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lang="en-GB" sz="14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en-GB" sz="1400" b="1" i="1" u="none" strike="noStrike" baseline="-250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2890 </a:t>
                      </a:r>
                      <a:r>
                        <a:rPr lang="en-GB" sz="14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3160 </a:t>
                      </a:r>
                      <a:r>
                        <a:rPr lang="en-GB" sz="14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 </a:t>
                      </a:r>
                      <a:r>
                        <a:rPr kumimoji="0"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en-GB" sz="1400" b="0" i="0" u="none" strike="noStrik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GB" sz="1400" b="0" i="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2950 </a:t>
                      </a:r>
                      <a:r>
                        <a:rPr lang="en-GB" sz="14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</a:t>
                      </a:r>
                      <a:endParaRPr lang="en-GB" sz="1400" b="0" i="0" u="none" strike="noStrike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8686493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fontAlgn="ctr"/>
                      <a:endParaRPr lang="en-GB" sz="1400" b="1" i="1" u="none" strike="noStrike" baseline="-250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1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</a:t>
                      </a:r>
                      <a:r>
                        <a:rPr lang="en-GB" sz="1400" b="1" i="1" u="none" strike="noStrike" baseline="-2500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</a:t>
                      </a:r>
                      <a:r>
                        <a:rPr lang="en-GB" sz="14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(A)</a:t>
                      </a:r>
                      <a:endParaRPr lang="en-GB" sz="1400" b="1" i="1" u="none" strike="noStrike" baseline="-250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753 </a:t>
                      </a:r>
                      <a:r>
                        <a:rPr lang="en-GB" sz="14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1323 </a:t>
                      </a:r>
                      <a:r>
                        <a:rPr lang="en-GB" sz="14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 </a:t>
                      </a:r>
                      <a:r>
                        <a:rPr kumimoji="0"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en-GB" sz="1400" b="0" i="0" u="none" strike="noStrik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GB" sz="1400" b="0" i="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1234 </a:t>
                      </a:r>
                      <a:r>
                        <a:rPr lang="en-GB" sz="14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</a:t>
                      </a:r>
                      <a:endParaRPr lang="en-GB" sz="1400" b="0" i="0" u="none" strike="noStrike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4739854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fontAlgn="ctr"/>
                      <a:endParaRPr lang="en-GB" sz="1400" b="1" i="1" u="none" strike="noStrike" baseline="-250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1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J</a:t>
                      </a:r>
                      <a:r>
                        <a:rPr lang="en-GB" sz="1400" b="1" i="1" u="none" strike="noStrike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Ref.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+ 27 % </a:t>
                      </a:r>
                      <a:r>
                        <a:rPr lang="en-GB" sz="14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 </a:t>
                      </a:r>
                      <a:r>
                        <a:rPr kumimoji="0"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en-GB" sz="1400" b="0" i="0" u="none" strike="noStrik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GB" sz="1400" b="0" i="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+ 18 % </a:t>
                      </a:r>
                      <a:r>
                        <a:rPr lang="en-GB" sz="14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</a:t>
                      </a:r>
                      <a:endParaRPr lang="en-GB" sz="1400" b="0" i="0" u="none" strike="noStrike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26399758"/>
                  </a:ext>
                </a:extLst>
              </a:tr>
              <a:tr h="792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Optical micrograph</a:t>
                      </a:r>
                      <a:endParaRPr lang="en-GB" sz="1400" b="1" i="1" u="none" strike="noStrike" baseline="-250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400" b="1" i="1" u="none" strike="noStrike" baseline="-250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400" b="0" i="0" u="none" strike="noStrike" dirty="0">
                        <a:solidFill>
                          <a:srgbClr val="C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96910430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F1BCD4A7-9D39-A4F2-B41F-C79EA20A53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5666" y="2990206"/>
            <a:ext cx="720001" cy="72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ED011F1-63C2-DA18-5C49-61109C0790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7053" y="2990206"/>
            <a:ext cx="720000" cy="720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EA731B2-B761-9D46-C400-60B0A3A0FE7D}"/>
              </a:ext>
            </a:extLst>
          </p:cNvPr>
          <p:cNvSpPr txBox="1"/>
          <p:nvPr/>
        </p:nvSpPr>
        <p:spPr>
          <a:xfrm>
            <a:off x="161756" y="827702"/>
            <a:ext cx="4153069" cy="5216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dirty="0"/>
              <a:t>The ERMC-1 wire has a </a:t>
            </a:r>
            <a:r>
              <a:rPr lang="en-US" b="1" dirty="0" err="1"/>
              <a:t>J</a:t>
            </a:r>
            <a:r>
              <a:rPr lang="en-US" b="1" baseline="-25000" dirty="0" err="1"/>
              <a:t>c</a:t>
            </a:r>
            <a:r>
              <a:rPr lang="en-US" dirty="0"/>
              <a:t> higher than that of MQXF by </a:t>
            </a:r>
            <a:r>
              <a:rPr lang="en-US" b="1" dirty="0"/>
              <a:t>up to 9 %, </a:t>
            </a:r>
            <a:r>
              <a:rPr lang="en-US" dirty="0"/>
              <a:t>but poorer stability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 err="1"/>
              <a:t>J</a:t>
            </a:r>
            <a:r>
              <a:rPr lang="en-US" sz="1400" baseline="-25000" dirty="0" err="1"/>
              <a:t>c</a:t>
            </a:r>
            <a:r>
              <a:rPr lang="en-US" sz="1400" dirty="0"/>
              <a:t> difference of ~2 % if heat treatment adjusted for improved stability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dirty="0"/>
              <a:t>In addition, it has a low Cu/non-Cu ratio of ~0.9 as compared to ~1.2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dirty="0"/>
              <a:t>Altogether, higher J</a:t>
            </a:r>
            <a:r>
              <a:rPr lang="en-US" baseline="-25000" dirty="0"/>
              <a:t>e</a:t>
            </a:r>
            <a:r>
              <a:rPr lang="en-US" dirty="0"/>
              <a:t> by </a:t>
            </a:r>
            <a:r>
              <a:rPr lang="en-US" b="1" dirty="0"/>
              <a:t>up to ~27%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dirty="0"/>
              <a:t>In terms of production maturity: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en-US" dirty="0"/>
              <a:t>21 tons of MQXF wire produced versus 2 tons for 162/169 wire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en-US" dirty="0"/>
              <a:t>Production yield higher for MQXF wire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en-US" dirty="0"/>
              <a:t>Recent production at BOST has shown degraded yield, </a:t>
            </a:r>
            <a:r>
              <a:rPr lang="en-US" i="1" dirty="0" err="1"/>
              <a:t>I</a:t>
            </a:r>
            <a:r>
              <a:rPr lang="en-US" i="1" baseline="-25000" dirty="0" err="1"/>
              <a:t>c</a:t>
            </a:r>
            <a:r>
              <a:rPr lang="en-US" dirty="0"/>
              <a:t> and RRR for 162/169, hence </a:t>
            </a:r>
            <a:r>
              <a:rPr lang="en-US" b="1" dirty="0"/>
              <a:t>40% higher cost</a:t>
            </a:r>
            <a:r>
              <a:rPr lang="en-US" dirty="0"/>
              <a:t> (by weight!)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EF5F327-719B-1F03-221D-8938C45300B1}"/>
              </a:ext>
            </a:extLst>
          </p:cNvPr>
          <p:cNvSpPr txBox="1"/>
          <p:nvPr/>
        </p:nvSpPr>
        <p:spPr>
          <a:xfrm>
            <a:off x="6119611" y="3753302"/>
            <a:ext cx="91210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200" baseline="30000" dirty="0"/>
              <a:t>a</a:t>
            </a:r>
            <a:r>
              <a:rPr lang="en-GB" sz="1200" dirty="0"/>
              <a:t> 665 °C 50 h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396F34C-3D3C-0EA6-251F-9C97C25A8290}"/>
              </a:ext>
            </a:extLst>
          </p:cNvPr>
          <p:cNvSpPr txBox="1"/>
          <p:nvPr/>
        </p:nvSpPr>
        <p:spPr>
          <a:xfrm>
            <a:off x="7410998" y="3753302"/>
            <a:ext cx="912109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200" baseline="30000" dirty="0"/>
              <a:t>b</a:t>
            </a:r>
            <a:r>
              <a:rPr lang="en-GB" sz="1200" dirty="0"/>
              <a:t> 650 °C 50 h</a:t>
            </a:r>
          </a:p>
          <a:p>
            <a:r>
              <a:rPr lang="en-GB" sz="1200" baseline="30000" dirty="0"/>
              <a:t>c</a:t>
            </a:r>
            <a:r>
              <a:rPr lang="en-GB" sz="1200" dirty="0"/>
              <a:t> 650 °C 30 h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A382DB51-F95F-C90C-402C-E0F76BFBB4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5805363"/>
              </p:ext>
            </p:extLst>
          </p:nvPr>
        </p:nvGraphicFramePr>
        <p:xfrm>
          <a:off x="4314825" y="4536517"/>
          <a:ext cx="4415790" cy="1507998"/>
        </p:xfrm>
        <a:graphic>
          <a:graphicData uri="http://schemas.openxmlformats.org/drawingml/2006/table">
            <a:tbl>
              <a:tblPr firstRow="1" firstCol="1">
                <a:tableStyleId>{1FECB4D8-DB02-4DC6-A0A2-4F2EBAE1DC90}</a:tableStyleId>
              </a:tblPr>
              <a:tblGrid>
                <a:gridCol w="1809750">
                  <a:extLst>
                    <a:ext uri="{9D8B030D-6E8A-4147-A177-3AD203B41FA5}">
                      <a16:colId xmlns:a16="http://schemas.microsoft.com/office/drawing/2014/main" val="3059352277"/>
                    </a:ext>
                  </a:extLst>
                </a:gridCol>
                <a:gridCol w="933450">
                  <a:extLst>
                    <a:ext uri="{9D8B030D-6E8A-4147-A177-3AD203B41FA5}">
                      <a16:colId xmlns:a16="http://schemas.microsoft.com/office/drawing/2014/main" val="162205428"/>
                    </a:ext>
                  </a:extLst>
                </a:gridCol>
                <a:gridCol w="1672590">
                  <a:extLst>
                    <a:ext uri="{9D8B030D-6E8A-4147-A177-3AD203B41FA5}">
                      <a16:colId xmlns:a16="http://schemas.microsoft.com/office/drawing/2014/main" val="3884521916"/>
                    </a:ext>
                  </a:extLst>
                </a:gridCol>
              </a:tblGrid>
              <a:tr h="329946">
                <a:tc>
                  <a:txBody>
                    <a:bodyPr/>
                    <a:lstStyle/>
                    <a:p>
                      <a:pPr algn="ctr" fontAlgn="ctr"/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14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108/127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14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162/169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4124289"/>
                  </a:ext>
                </a:extLst>
              </a:tr>
              <a:tr h="32994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Yield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97 %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90 %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6725877"/>
                  </a:ext>
                </a:extLst>
              </a:tr>
              <a:tr h="32994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Price per kg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Ref.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+ 40 %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3340809"/>
                  </a:ext>
                </a:extLst>
              </a:tr>
              <a:tr h="32994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Mean piece length (m)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2907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1386 (1.1 mm)</a:t>
                      </a:r>
                      <a:br>
                        <a:rPr lang="en-GB" sz="1400" b="0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</a:br>
                      <a:r>
                        <a:rPr lang="en-GB" sz="1400" b="0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2243 (1.0 mm)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247658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43883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BCF57B-E518-F68F-44DD-40EF331C7DA8}"/>
              </a:ext>
            </a:extLst>
          </p:cNvPr>
          <p:cNvSpPr txBox="1"/>
          <p:nvPr/>
        </p:nvSpPr>
        <p:spPr>
          <a:xfrm>
            <a:off x="161755" y="65702"/>
            <a:ext cx="8645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Progress update: needs of Nb</a:t>
            </a:r>
            <a:r>
              <a:rPr lang="en-US" sz="2800" b="1" baseline="-25000" dirty="0"/>
              <a:t>3</a:t>
            </a:r>
            <a:r>
              <a:rPr lang="en-US" sz="2800" b="1" dirty="0"/>
              <a:t>Sn wire for HFM (3)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FAC790-E5D0-5523-9430-7C98C767232C}"/>
              </a:ext>
            </a:extLst>
          </p:cNvPr>
          <p:cNvSpPr txBox="1"/>
          <p:nvPr/>
        </p:nvSpPr>
        <p:spPr>
          <a:xfrm>
            <a:off x="2489200" y="6413699"/>
            <a:ext cx="5795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TE-HFM Workshop, Nb</a:t>
            </a:r>
            <a:r>
              <a:rPr lang="en-US" sz="1200" baseline="-25000" dirty="0">
                <a:solidFill>
                  <a:schemeClr val="bg1"/>
                </a:solidFill>
              </a:rPr>
              <a:t>3</a:t>
            </a:r>
            <a:r>
              <a:rPr lang="en-US" sz="1200" dirty="0">
                <a:solidFill>
                  <a:schemeClr val="bg1"/>
                </a:solidFill>
              </a:rPr>
              <a:t>Sn conductors for HFM, T. Boutboul, 19/09/2024</a:t>
            </a:r>
            <a:endParaRPr lang="en-GB" sz="1200" dirty="0">
              <a:solidFill>
                <a:schemeClr val="bg1"/>
              </a:solidFill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98B37B8-5D2E-06CC-705A-00117EEABC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6301320"/>
              </p:ext>
            </p:extLst>
          </p:nvPr>
        </p:nvGraphicFramePr>
        <p:xfrm>
          <a:off x="4057645" y="827702"/>
          <a:ext cx="4750092" cy="1649730"/>
        </p:xfrm>
        <a:graphic>
          <a:graphicData uri="http://schemas.openxmlformats.org/drawingml/2006/table">
            <a:tbl>
              <a:tblPr firstRow="1" firstCol="1">
                <a:tableStyleId>{1FECB4D8-DB02-4DC6-A0A2-4F2EBAE1DC90}</a:tableStyleId>
              </a:tblPr>
              <a:tblGrid>
                <a:gridCol w="871855">
                  <a:extLst>
                    <a:ext uri="{9D8B030D-6E8A-4147-A177-3AD203B41FA5}">
                      <a16:colId xmlns:a16="http://schemas.microsoft.com/office/drawing/2014/main" val="2543368777"/>
                    </a:ext>
                  </a:extLst>
                </a:gridCol>
                <a:gridCol w="915327">
                  <a:extLst>
                    <a:ext uri="{9D8B030D-6E8A-4147-A177-3AD203B41FA5}">
                      <a16:colId xmlns:a16="http://schemas.microsoft.com/office/drawing/2014/main" val="3119192015"/>
                    </a:ext>
                  </a:extLst>
                </a:gridCol>
                <a:gridCol w="1227455">
                  <a:extLst>
                    <a:ext uri="{9D8B030D-6E8A-4147-A177-3AD203B41FA5}">
                      <a16:colId xmlns:a16="http://schemas.microsoft.com/office/drawing/2014/main" val="3059352277"/>
                    </a:ext>
                  </a:extLst>
                </a:gridCol>
                <a:gridCol w="1735455">
                  <a:extLst>
                    <a:ext uri="{9D8B030D-6E8A-4147-A177-3AD203B41FA5}">
                      <a16:colId xmlns:a16="http://schemas.microsoft.com/office/drawing/2014/main" val="3884521916"/>
                    </a:ext>
                  </a:extLst>
                </a:gridCol>
              </a:tblGrid>
              <a:tr h="32994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Layout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1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  <a:r>
                        <a:rPr lang="en-GB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(mm)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Cable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400" b="1" u="none" strike="noStrike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kumimoji="0" lang="en-GB" sz="1400" b="1" u="none" strike="noStrike" kern="1200" baseline="-250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kumimoji="0" lang="en-GB" sz="14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degradation (%)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4124289"/>
                  </a:ext>
                </a:extLst>
              </a:tr>
              <a:tr h="32994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108/127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0.85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MQXF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2.6 ± 1.1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0313935"/>
                  </a:ext>
                </a:extLst>
              </a:tr>
              <a:tr h="32994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162/169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FalconD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5.8 ± 0.8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6725877"/>
                  </a:ext>
                </a:extLst>
              </a:tr>
              <a:tr h="329946">
                <a:tc vMerge="1">
                  <a:txBody>
                    <a:bodyPr/>
                    <a:lstStyle/>
                    <a:p>
                      <a:pPr algn="ctr" fontAlgn="ctr"/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GB" sz="1400" b="1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cf. </a:t>
                      </a:r>
                      <a:r>
                        <a:rPr lang="en-GB" sz="1400" b="1" u="none" strike="noStrike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eRMC</a:t>
                      </a:r>
                      <a:endParaRPr lang="en-GB" sz="1400" b="1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4.3 ± 1.4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3340809"/>
                  </a:ext>
                </a:extLst>
              </a:tr>
              <a:tr h="329946">
                <a:tc vMerge="1">
                  <a:txBody>
                    <a:bodyPr/>
                    <a:lstStyle/>
                    <a:p>
                      <a:pPr algn="ctr" fontAlgn="ctr"/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cf. R2D2 HF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3.3 ± 1.4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24765820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EEA731B2-B761-9D46-C400-60B0A3A0FE7D}"/>
              </a:ext>
            </a:extLst>
          </p:cNvPr>
          <p:cNvSpPr txBox="1"/>
          <p:nvPr/>
        </p:nvSpPr>
        <p:spPr>
          <a:xfrm>
            <a:off x="161756" y="827702"/>
            <a:ext cx="389589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dirty="0"/>
              <a:t>From </a:t>
            </a:r>
            <a:r>
              <a:rPr lang="en-US" b="1" dirty="0"/>
              <a:t>cable</a:t>
            </a:r>
            <a:r>
              <a:rPr lang="en-US" dirty="0"/>
              <a:t> point of view: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en-US" b="1" dirty="0"/>
              <a:t>&gt;50 km </a:t>
            </a:r>
            <a:r>
              <a:rPr lang="en-US" dirty="0"/>
              <a:t>of </a:t>
            </a:r>
            <a:r>
              <a:rPr lang="en-US" b="1" dirty="0"/>
              <a:t>MQXF</a:t>
            </a:r>
            <a:r>
              <a:rPr lang="en-US" dirty="0"/>
              <a:t> cable produced at CERN vs </a:t>
            </a:r>
            <a:r>
              <a:rPr lang="en-US" b="1" dirty="0"/>
              <a:t>~0.7 km </a:t>
            </a:r>
            <a:r>
              <a:rPr lang="en-US" dirty="0"/>
              <a:t>for </a:t>
            </a:r>
            <a:r>
              <a:rPr lang="en-US" b="1" dirty="0" err="1"/>
              <a:t>FalconD</a:t>
            </a:r>
            <a:r>
              <a:rPr lang="en-US" dirty="0"/>
              <a:t>.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en-US" dirty="0"/>
              <a:t>Mean </a:t>
            </a:r>
            <a:r>
              <a:rPr lang="en-US" b="1" dirty="0" err="1"/>
              <a:t>I</a:t>
            </a:r>
            <a:r>
              <a:rPr lang="en-US" b="1" baseline="-25000" dirty="0" err="1"/>
              <a:t>c</a:t>
            </a:r>
            <a:r>
              <a:rPr lang="en-US" b="1" dirty="0"/>
              <a:t> degradation </a:t>
            </a:r>
            <a:r>
              <a:rPr lang="en-US" dirty="0"/>
              <a:t>due to cabling </a:t>
            </a:r>
            <a:r>
              <a:rPr lang="en-US" b="1" dirty="0"/>
              <a:t>&lt; 3 %</a:t>
            </a:r>
            <a:r>
              <a:rPr lang="en-US" dirty="0"/>
              <a:t> for </a:t>
            </a:r>
            <a:r>
              <a:rPr lang="en-US" b="1" dirty="0"/>
              <a:t>MQXF</a:t>
            </a:r>
            <a:r>
              <a:rPr lang="en-US" dirty="0"/>
              <a:t>, cf. </a:t>
            </a:r>
            <a:r>
              <a:rPr lang="en-US" b="1" dirty="0"/>
              <a:t>&gt; 5 %</a:t>
            </a:r>
            <a:r>
              <a:rPr lang="en-US" dirty="0"/>
              <a:t> for </a:t>
            </a:r>
            <a:r>
              <a:rPr lang="en-US" b="1" dirty="0" err="1"/>
              <a:t>FalconD</a:t>
            </a:r>
            <a:r>
              <a:rPr lang="en-US" dirty="0"/>
              <a:t> (but limited statistics).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F89A1B2-2012-BEC7-88C5-AAB9BBB8CEDD}"/>
              </a:ext>
            </a:extLst>
          </p:cNvPr>
          <p:cNvSpPr txBox="1"/>
          <p:nvPr/>
        </p:nvSpPr>
        <p:spPr>
          <a:xfrm>
            <a:off x="161755" y="3318181"/>
            <a:ext cx="8645982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dirty="0"/>
              <a:t>Therefore, </a:t>
            </a:r>
            <a:r>
              <a:rPr lang="en-US" b="1" dirty="0"/>
              <a:t>MQXF</a:t>
            </a:r>
            <a:r>
              <a:rPr lang="en-US" dirty="0"/>
              <a:t> wire and cable designs appear to be </a:t>
            </a:r>
            <a:r>
              <a:rPr lang="en-US" b="1" dirty="0"/>
              <a:t>more standard </a:t>
            </a:r>
            <a:r>
              <a:rPr lang="en-US" dirty="0"/>
              <a:t>and </a:t>
            </a:r>
            <a:r>
              <a:rPr lang="en-US" b="1" dirty="0"/>
              <a:t>reproducible</a:t>
            </a:r>
            <a:r>
              <a:rPr lang="en-US" dirty="0"/>
              <a:t> as compared to </a:t>
            </a:r>
            <a:r>
              <a:rPr lang="en-US" b="1" dirty="0" err="1"/>
              <a:t>FalconD</a:t>
            </a:r>
            <a:r>
              <a:rPr lang="en-US" dirty="0"/>
              <a:t> wire (still under development, </a:t>
            </a:r>
            <a:r>
              <a:rPr lang="en-US" b="1" dirty="0"/>
              <a:t>riskier </a:t>
            </a:r>
            <a:r>
              <a:rPr lang="en-US" dirty="0"/>
              <a:t>choice).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dirty="0"/>
              <a:t>Intensive discussions held with HFM PL and TE-MSC GL and GL deputy.</a:t>
            </a:r>
          </a:p>
        </p:txBody>
      </p:sp>
    </p:spTree>
    <p:extLst>
      <p:ext uri="{BB962C8B-B14F-4D97-AF65-F5344CB8AC3E}">
        <p14:creationId xmlns:p14="http://schemas.microsoft.com/office/powerpoint/2010/main" val="15306191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BCF57B-E518-F68F-44DD-40EF331C7DA8}"/>
              </a:ext>
            </a:extLst>
          </p:cNvPr>
          <p:cNvSpPr txBox="1"/>
          <p:nvPr/>
        </p:nvSpPr>
        <p:spPr>
          <a:xfrm>
            <a:off x="161755" y="65702"/>
            <a:ext cx="8645982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Progress update: needs of Nb</a:t>
            </a:r>
            <a:r>
              <a:rPr lang="en-US" sz="2800" b="1" baseline="-25000" dirty="0"/>
              <a:t>3</a:t>
            </a:r>
            <a:r>
              <a:rPr lang="en-US" sz="2800" b="1" dirty="0"/>
              <a:t>Sn wire for HFM (4)</a:t>
            </a:r>
          </a:p>
          <a:p>
            <a:endParaRPr lang="en-US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dirty="0"/>
              <a:t>It was agreed to </a:t>
            </a:r>
            <a:r>
              <a:rPr lang="en-US" b="1" dirty="0"/>
              <a:t>order</a:t>
            </a:r>
            <a:r>
              <a:rPr lang="en-US" dirty="0"/>
              <a:t> from </a:t>
            </a:r>
            <a:r>
              <a:rPr lang="en-US" b="1" dirty="0"/>
              <a:t>BOST</a:t>
            </a:r>
            <a:r>
              <a:rPr lang="en-US" dirty="0"/>
              <a:t>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FAC790-E5D0-5523-9430-7C98C767232C}"/>
              </a:ext>
            </a:extLst>
          </p:cNvPr>
          <p:cNvSpPr txBox="1"/>
          <p:nvPr/>
        </p:nvSpPr>
        <p:spPr>
          <a:xfrm>
            <a:off x="2489200" y="6413699"/>
            <a:ext cx="5795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TE-HFM Workshop, Nb</a:t>
            </a:r>
            <a:r>
              <a:rPr lang="en-US" sz="1200" baseline="-25000" dirty="0">
                <a:solidFill>
                  <a:schemeClr val="bg1"/>
                </a:solidFill>
              </a:rPr>
              <a:t>3</a:t>
            </a:r>
            <a:r>
              <a:rPr lang="en-US" sz="1200" dirty="0">
                <a:solidFill>
                  <a:schemeClr val="bg1"/>
                </a:solidFill>
              </a:rPr>
              <a:t>Sn conductors for HFM, T. Boutboul, 19/09/2024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6EDFD20-D632-ED33-F35A-6414E7B2D2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1079" y="1277213"/>
            <a:ext cx="5162550" cy="26860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BBF64E1-550B-7110-3BF2-353330C8A5EA}"/>
              </a:ext>
            </a:extLst>
          </p:cNvPr>
          <p:cNvSpPr txBox="1"/>
          <p:nvPr/>
        </p:nvSpPr>
        <p:spPr>
          <a:xfrm>
            <a:off x="161754" y="4020612"/>
            <a:ext cx="8911453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dirty="0"/>
              <a:t>This provides </a:t>
            </a:r>
            <a:r>
              <a:rPr lang="en-US" b="1" dirty="0"/>
              <a:t>strategical reserve </a:t>
            </a:r>
            <a:r>
              <a:rPr lang="en-US" dirty="0"/>
              <a:t>for </a:t>
            </a:r>
            <a:r>
              <a:rPr lang="en-US" b="1" dirty="0"/>
              <a:t>60/91</a:t>
            </a:r>
            <a:r>
              <a:rPr lang="en-US" dirty="0"/>
              <a:t> (0.7 mm) and ~2 km margin for 162/169 (1.1 mm).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b="1" dirty="0"/>
              <a:t>20 km </a:t>
            </a:r>
            <a:r>
              <a:rPr lang="en-US" dirty="0"/>
              <a:t>of </a:t>
            </a:r>
            <a:r>
              <a:rPr lang="en-US" b="1" dirty="0"/>
              <a:t>150/169</a:t>
            </a:r>
            <a:r>
              <a:rPr lang="en-US" dirty="0"/>
              <a:t> (1 mm) ordered for cabling trials and </a:t>
            </a:r>
            <a:r>
              <a:rPr lang="en-US" b="1" dirty="0"/>
              <a:t>backup option </a:t>
            </a:r>
            <a:r>
              <a:rPr lang="en-US" dirty="0"/>
              <a:t>to 162/169. </a:t>
            </a:r>
            <a:r>
              <a:rPr lang="en-US" b="1" dirty="0"/>
              <a:t>162/169</a:t>
            </a:r>
            <a:r>
              <a:rPr lang="en-US" dirty="0"/>
              <a:t> and </a:t>
            </a:r>
            <a:r>
              <a:rPr lang="en-US" b="1" dirty="0"/>
              <a:t>150/169</a:t>
            </a:r>
            <a:r>
              <a:rPr lang="en-US" dirty="0"/>
              <a:t> to have an </a:t>
            </a:r>
            <a:r>
              <a:rPr lang="en-US" b="1" dirty="0"/>
              <a:t>option</a:t>
            </a:r>
            <a:r>
              <a:rPr lang="en-US" dirty="0"/>
              <a:t> to be drawn down to </a:t>
            </a:r>
            <a:r>
              <a:rPr lang="en-US" b="1" dirty="0"/>
              <a:t>1 mm </a:t>
            </a:r>
            <a:r>
              <a:rPr lang="en-US" dirty="0"/>
              <a:t>as well. </a:t>
            </a:r>
            <a:r>
              <a:rPr lang="en-US" b="1" dirty="0"/>
              <a:t>108/127</a:t>
            </a:r>
            <a:r>
              <a:rPr lang="en-US" dirty="0"/>
              <a:t> wire (1/1.1 mm) to be ordered for cabling trials as another </a:t>
            </a:r>
            <a:r>
              <a:rPr lang="en-US" b="1" dirty="0"/>
              <a:t>backup option</a:t>
            </a:r>
            <a:r>
              <a:rPr lang="en-US" dirty="0"/>
              <a:t>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dirty="0"/>
              <a:t>In case both 162/169 and 150/169 options would fail, we have the possibility to use part of </a:t>
            </a:r>
            <a:r>
              <a:rPr lang="en-US" b="1" dirty="0"/>
              <a:t>108/127</a:t>
            </a:r>
            <a:r>
              <a:rPr lang="en-US" dirty="0"/>
              <a:t> (BOST amendment #7) for </a:t>
            </a:r>
            <a:r>
              <a:rPr lang="en-US" b="1" dirty="0"/>
              <a:t>HFM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65674860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89F0E30D083A4AB955022337D3B6BD" ma:contentTypeVersion="0" ma:contentTypeDescription="Create a new document." ma:contentTypeScope="" ma:versionID="483d1c13589ab83bb89458917d75226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C740A48-C731-484B-97BA-4B1A00B8F2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49F46D0-D22B-4A79-B6E1-793E4DA25814}">
  <ds:schemaRefs>
    <ds:schemaRef ds:uri="http://schemas.microsoft.com/office/infopath/2007/PartnerControls"/>
    <ds:schemaRef ds:uri="http://purl.org/dc/terms/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62110</TotalTime>
  <Words>3936</Words>
  <Application>Microsoft Office PowerPoint</Application>
  <PresentationFormat>On-screen Show (4:3)</PresentationFormat>
  <Paragraphs>621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Aptos Narrow</vt:lpstr>
      <vt:lpstr>Arial</vt:lpstr>
      <vt:lpstr>Calibri</vt:lpstr>
      <vt:lpstr>Wingdings</vt:lpstr>
      <vt:lpstr>HFM(4-3)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Spare Slides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Thierry Boutboul</cp:lastModifiedBy>
  <cp:revision>1018</cp:revision>
  <cp:lastPrinted>2024-09-18T15:04:34Z</cp:lastPrinted>
  <dcterms:created xsi:type="dcterms:W3CDTF">2012-11-30T11:04:26Z</dcterms:created>
  <dcterms:modified xsi:type="dcterms:W3CDTF">2024-09-19T11:10:43Z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0x0101006389F0E30D083A4AB955022337D3B6BD</vt:lpwstr>
  </property>
</Properties>
</file>