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9"/>
  </p:notesMasterIdLst>
  <p:sldIdLst>
    <p:sldId id="938" r:id="rId5"/>
    <p:sldId id="939" r:id="rId6"/>
    <p:sldId id="937" r:id="rId7"/>
    <p:sldId id="958" r:id="rId8"/>
    <p:sldId id="966" r:id="rId9"/>
    <p:sldId id="959" r:id="rId10"/>
    <p:sldId id="981" r:id="rId11"/>
    <p:sldId id="969" r:id="rId12"/>
    <p:sldId id="960" r:id="rId13"/>
    <p:sldId id="968" r:id="rId14"/>
    <p:sldId id="978" r:id="rId15"/>
    <p:sldId id="980" r:id="rId16"/>
    <p:sldId id="975" r:id="rId17"/>
    <p:sldId id="961" r:id="rId18"/>
    <p:sldId id="972" r:id="rId19"/>
    <p:sldId id="974" r:id="rId20"/>
    <p:sldId id="971" r:id="rId21"/>
    <p:sldId id="976" r:id="rId22"/>
    <p:sldId id="977" r:id="rId23"/>
    <p:sldId id="962" r:id="rId24"/>
    <p:sldId id="979" r:id="rId25"/>
    <p:sldId id="963" r:id="rId26"/>
    <p:sldId id="956" r:id="rId27"/>
    <p:sldId id="982" r:id="rId2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9E18"/>
    <a:srgbClr val="0016A0"/>
    <a:srgbClr val="8E04FF"/>
    <a:srgbClr val="006DD0"/>
    <a:srgbClr val="67B4FE"/>
    <a:srgbClr val="6647AD"/>
    <a:srgbClr val="676ECB"/>
    <a:srgbClr val="6695E8"/>
    <a:srgbClr val="4303C2"/>
    <a:srgbClr val="00AD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34" autoAdjust="0"/>
    <p:restoredTop sz="97156" autoAdjust="0"/>
  </p:normalViewPr>
  <p:slideViewPr>
    <p:cSldViewPr snapToGrid="0" snapToObjects="1">
      <p:cViewPr varScale="1">
        <p:scale>
          <a:sx n="107" d="100"/>
          <a:sy n="107" d="100"/>
        </p:scale>
        <p:origin x="928" y="168"/>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120" d="100"/>
          <a:sy n="120" d="100"/>
        </p:scale>
        <p:origin x="6064"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28A480-3686-4A45-B348-778E52A86B5D}" type="datetimeFigureOut">
              <a:rPr lang="en-US" smtClean="0"/>
              <a:t>9/18/24</a:t>
            </a:fld>
            <a:endParaRPr lang="en-US"/>
          </a:p>
        </p:txBody>
      </p:sp>
      <p:sp>
        <p:nvSpPr>
          <p:cNvPr id="4" name="Slide Image Placeholder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B51F81B-0188-F944-95C5-D896A11FCEC3}" type="slidenum">
              <a:rPr lang="en-US" smtClean="0"/>
              <a:t>21</a:t>
            </a:fld>
            <a:endParaRPr lang="en-US"/>
          </a:p>
        </p:txBody>
      </p:sp>
    </p:spTree>
    <p:extLst>
      <p:ext uri="{BB962C8B-B14F-4D97-AF65-F5344CB8AC3E}">
        <p14:creationId xmlns:p14="http://schemas.microsoft.com/office/powerpoint/2010/main" val="112486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Ref idx="1001">
        <a:schemeClr val="bg2"/>
      </p:bgRef>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hqprint">
            <a:clrChange>
              <a:clrFrom>
                <a:srgbClr val="231F20"/>
              </a:clrFrom>
              <a:clrTo>
                <a:srgbClr val="231F20">
                  <a:alpha val="0"/>
                </a:srgbClr>
              </a:clrTo>
            </a:clrChange>
            <a:extLst>
              <a:ext uri="{28A0092B-C50C-407E-A947-70E740481C1C}">
                <a14:useLocalDpi xmlns:a14="http://schemas.microsoft.com/office/drawing/2010/main"/>
              </a:ext>
            </a:extLst>
          </a:blip>
          <a:srcRect/>
          <a:stretch/>
        </p:blipFill>
        <p:spPr>
          <a:xfrm>
            <a:off x="4611755" y="2216426"/>
            <a:ext cx="2928732" cy="2564296"/>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609600" y="249937"/>
            <a:ext cx="10969139" cy="940443"/>
          </a:xfrm>
          <a:prstGeom prst="rect">
            <a:avLst/>
          </a:prstGeom>
        </p:spPr>
        <p:txBody>
          <a:bodyPr/>
          <a:lstStyle>
            <a:lvl1pPr algn="l">
              <a:defRPr/>
            </a:lvl1pPr>
          </a:lstStyle>
          <a:p>
            <a:r>
              <a:rPr kumimoji="0" lang="en-GB" noProof="0" dirty="0"/>
              <a:t>Click to edit Master title style</a:t>
            </a:r>
          </a:p>
        </p:txBody>
      </p:sp>
      <p:sp>
        <p:nvSpPr>
          <p:cNvPr id="3" name="Espace réservé du contenu 2"/>
          <p:cNvSpPr>
            <a:spLocks noGrp="1"/>
          </p:cNvSpPr>
          <p:nvPr>
            <p:ph idx="1"/>
          </p:nvPr>
        </p:nvSpPr>
        <p:spPr>
          <a:xfrm>
            <a:off x="609600" y="1322832"/>
            <a:ext cx="10969139" cy="4670196"/>
          </a:xfrm>
          <a:prstGeom prst="rect">
            <a:avLst/>
          </a:prstGeom>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a:t>JC Perez / September 19th 2024</a:t>
            </a:r>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TE-HFM Workshop</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594955" y="744678"/>
            <a:ext cx="11021312" cy="2513191"/>
          </a:xfrm>
          <a:prstGeom prst="rect">
            <a:avLst/>
          </a:prstGeo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1"/>
          </p:nvPr>
        </p:nvSpPr>
        <p:spPr>
          <a:xfrm>
            <a:off x="2777067" y="3461966"/>
            <a:ext cx="8839200" cy="1066688"/>
          </a:xfrm>
          <a:prstGeom prst="rect">
            <a:avLst/>
          </a:prstGeo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a:t>JC Perez / September 19th 2024</a:t>
            </a:r>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TE-HFM Workshop</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622853" y="130498"/>
            <a:ext cx="10959548" cy="936000"/>
          </a:xfrm>
          <a:prstGeom prst="rect">
            <a:avLst/>
          </a:prstGeom>
        </p:spPr>
        <p:txBody>
          <a:bodyPr anchor="ctr"/>
          <a:lstStyle>
            <a:lvl1pPr algn="l">
              <a:defRPr sz="46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a:t>JC Perez / September 19th 2024</a:t>
            </a:r>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TE-HFM Workshop</a:t>
            </a:r>
            <a:endParaRPr lang="en-US" dirty="0"/>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itle and columns">
    <p:spTree>
      <p:nvGrpSpPr>
        <p:cNvPr id="1" name=""/>
        <p:cNvGrpSpPr/>
        <p:nvPr/>
      </p:nvGrpSpPr>
      <p:grpSpPr>
        <a:xfrm>
          <a:off x="0" y="0"/>
          <a:ext cx="0" cy="0"/>
          <a:chOff x="0" y="0"/>
          <a:chExt cx="0" cy="0"/>
        </a:xfrm>
      </p:grpSpPr>
      <p:sp>
        <p:nvSpPr>
          <p:cNvPr id="2" name="Titre 1"/>
          <p:cNvSpPr>
            <a:spLocks noGrp="1"/>
          </p:cNvSpPr>
          <p:nvPr>
            <p:ph type="title"/>
          </p:nvPr>
        </p:nvSpPr>
        <p:spPr>
          <a:xfrm>
            <a:off x="609600" y="146002"/>
            <a:ext cx="10972800" cy="936000"/>
          </a:xfrm>
          <a:prstGeom prst="rect">
            <a:avLst/>
          </a:prstGeom>
        </p:spPr>
        <p:txBody>
          <a:body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sz="half" idx="1"/>
          </p:nvPr>
        </p:nvSpPr>
        <p:spPr>
          <a:xfrm>
            <a:off x="609597" y="1172214"/>
            <a:ext cx="5424000" cy="4953951"/>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Espace réservé du contenu 3"/>
          <p:cNvSpPr>
            <a:spLocks noGrp="1"/>
          </p:cNvSpPr>
          <p:nvPr>
            <p:ph sz="half" idx="2"/>
          </p:nvPr>
        </p:nvSpPr>
        <p:spPr>
          <a:xfrm>
            <a:off x="6128741" y="1172214"/>
            <a:ext cx="5424000" cy="4953951"/>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a:t>JC Perez / September 19th 2024</a:t>
            </a:r>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TE-HFM Workshop</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Title and columns compar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116573"/>
            <a:ext cx="10972800" cy="893977"/>
          </a:xfrm>
          <a:prstGeom prst="rect">
            <a:avLst/>
          </a:prstGeom>
        </p:spPr>
        <p:txBody>
          <a:bodyPr anchor="ctr"/>
          <a:lstStyle>
            <a:lvl1pPr>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1"/>
          </p:nvPr>
        </p:nvSpPr>
        <p:spPr>
          <a:xfrm>
            <a:off x="609600" y="5101967"/>
            <a:ext cx="5386917" cy="838200"/>
          </a:xfrm>
          <a:prstGeom prst="rect">
            <a:avLst/>
          </a:prstGeo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
        <p:nvSpPr>
          <p:cNvPr id="4" name="Espace réservé du texte 3"/>
          <p:cNvSpPr>
            <a:spLocks noGrp="1"/>
          </p:cNvSpPr>
          <p:nvPr>
            <p:ph type="body" sz="half" idx="3"/>
          </p:nvPr>
        </p:nvSpPr>
        <p:spPr>
          <a:xfrm>
            <a:off x="6193368" y="5101967"/>
            <a:ext cx="5389033" cy="838200"/>
          </a:xfrm>
          <a:prstGeom prst="rect">
            <a:avLst/>
          </a:prstGeo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114181"/>
            <a:ext cx="5386917" cy="3919260"/>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121688"/>
            <a:ext cx="5389033" cy="3919260"/>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JC Perez / September 19th 2024</a:t>
            </a:r>
            <a:endParaRPr lang="en-US" dirty="0"/>
          </a:p>
        </p:txBody>
      </p:sp>
      <p:sp>
        <p:nvSpPr>
          <p:cNvPr id="8"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TE-HFM Workshop</a:t>
            </a:r>
            <a:endParaRPr lang="en-US" dirty="0"/>
          </a:p>
        </p:txBody>
      </p:sp>
      <p:sp>
        <p:nvSpPr>
          <p:cNvPr id="9"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r>
              <a:rPr lang="de-CH"/>
              <a:t>JC Perez / September 19th 2024</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TE-HFM Workshop</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CCA24CF-D850-46CC-9A23-2D11D001C93C}"/>
              </a:ext>
            </a:extLst>
          </p:cNvPr>
          <p:cNvSpPr/>
          <p:nvPr userDrawn="1"/>
        </p:nvSpPr>
        <p:spPr>
          <a:xfrm>
            <a:off x="0" y="6253535"/>
            <a:ext cx="12192000" cy="596685"/>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solidFill>
                <a:schemeClr val="bg1"/>
              </a:solidFill>
              <a:latin typeface="Calibri" panose="020F0502020204030204" pitchFamily="34" charset="0"/>
              <a:cs typeface="Calibri" panose="020F0502020204030204" pitchFamily="34" charset="0"/>
            </a:endParaRPr>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latin typeface="Calibri" panose="020F0502020204030204" pitchFamily="34" charset="0"/>
                <a:cs typeface="Calibri" panose="020F0502020204030204" pitchFamily="34" charset="0"/>
              </a:defRPr>
            </a:lvl1pPr>
          </a:lstStyle>
          <a:p>
            <a:r>
              <a:rPr lang="de-CH"/>
              <a:t>JC Perez / September 19th 2024</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000">
                <a:solidFill>
                  <a:schemeClr val="bg1"/>
                </a:solidFill>
                <a:latin typeface="Calibri" panose="020F0502020204030204" pitchFamily="34" charset="0"/>
                <a:cs typeface="Calibri" panose="020F0502020204030204" pitchFamily="34" charset="0"/>
              </a:defRPr>
            </a:lvl1pPr>
          </a:lstStyle>
          <a:p>
            <a:r>
              <a:rPr lang="en-US"/>
              <a:t>TE-HFM Workshop</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dirty="0"/>
          </a:p>
        </p:txBody>
      </p:sp>
      <p:pic>
        <p:nvPicPr>
          <p:cNvPr id="8" name="Picture 7">
            <a:extLst>
              <a:ext uri="{FF2B5EF4-FFF2-40B4-BE49-F238E27FC236}">
                <a16:creationId xmlns:a16="http://schemas.microsoft.com/office/drawing/2014/main" id="{E40CD024-1C9C-3044-88BC-36D90521D20C}"/>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b="36557"/>
          <a:stretch/>
        </p:blipFill>
        <p:spPr bwMode="auto">
          <a:xfrm>
            <a:off x="8442" y="6272585"/>
            <a:ext cx="991891" cy="542473"/>
          </a:xfrm>
          <a:prstGeom prst="rect">
            <a:avLst/>
          </a:prstGeom>
          <a:noFill/>
        </p:spPr>
      </p:pic>
      <p:pic>
        <p:nvPicPr>
          <p:cNvPr id="10" name="Picture 9">
            <a:extLst>
              <a:ext uri="{FF2B5EF4-FFF2-40B4-BE49-F238E27FC236}">
                <a16:creationId xmlns:a16="http://schemas.microsoft.com/office/drawing/2014/main" id="{32224A05-AB28-3F4B-90D2-D414F6B8D8E9}"/>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t="62024"/>
          <a:stretch/>
        </p:blipFill>
        <p:spPr bwMode="auto">
          <a:xfrm>
            <a:off x="1040913" y="6375400"/>
            <a:ext cx="991891" cy="324713"/>
          </a:xfrm>
          <a:prstGeom prst="rect">
            <a:avLst/>
          </a:prstGeom>
          <a:noFill/>
        </p:spPr>
      </p:pic>
      <p:cxnSp>
        <p:nvCxnSpPr>
          <p:cNvPr id="11" name="Straight Connector 10">
            <a:extLst>
              <a:ext uri="{FF2B5EF4-FFF2-40B4-BE49-F238E27FC236}">
                <a16:creationId xmlns:a16="http://schemas.microsoft.com/office/drawing/2014/main" id="{FAA3A0C1-633D-FE44-9809-278D94FF6BE9}"/>
              </a:ext>
            </a:extLst>
          </p:cNvPr>
          <p:cNvCxnSpPr/>
          <p:nvPr userDrawn="1"/>
        </p:nvCxnSpPr>
        <p:spPr>
          <a:xfrm>
            <a:off x="979775" y="6199323"/>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6" r:id="rId5"/>
    <p:sldLayoutId id="2147483664" r:id="rId6"/>
    <p:sldLayoutId id="2147483665" r:id="rId7"/>
    <p:sldLayoutId id="2147483667" r:id="rId8"/>
  </p:sldLayoutIdLst>
  <p:hf hdr="0"/>
  <p:txStyles>
    <p:title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8.png"/><Relationship Id="rId3" Type="http://schemas.microsoft.com/office/2007/relationships/hdphoto" Target="../media/hdphoto1.wdp"/><Relationship Id="rId7" Type="http://schemas.openxmlformats.org/officeDocument/2006/relationships/image" Target="../media/image23.png"/><Relationship Id="rId12"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 Id="rId14" Type="http://schemas.microsoft.com/office/2007/relationships/hdphoto" Target="../media/hdphoto3.wdp"/></Relationships>
</file>

<file path=ppt/slides/_rels/slide13.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0.png"/><Relationship Id="rId7" Type="http://schemas.openxmlformats.org/officeDocument/2006/relationships/image" Target="../media/image33.jpeg"/><Relationship Id="rId2" Type="http://schemas.openxmlformats.org/officeDocument/2006/relationships/image" Target="../media/image29.png"/><Relationship Id="rId1" Type="http://schemas.openxmlformats.org/officeDocument/2006/relationships/slideLayout" Target="../slideLayouts/slideLayout3.xml"/><Relationship Id="rId6" Type="http://schemas.microsoft.com/office/2007/relationships/hdphoto" Target="../media/hdphoto4.wdp"/><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3.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png"/><Relationship Id="rId7" Type="http://schemas.openxmlformats.org/officeDocument/2006/relationships/image" Target="../media/image61.jpeg"/><Relationship Id="rId2" Type="http://schemas.openxmlformats.org/officeDocument/2006/relationships/image" Target="../media/image56.png"/><Relationship Id="rId1" Type="http://schemas.openxmlformats.org/officeDocument/2006/relationships/slideLayout" Target="../slideLayouts/slideLayout3.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hyperlink" Target="https://indico.cern.ch/event/1302031/"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5711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A4BE3-089D-B029-9E30-8834E5A1959E}"/>
              </a:ext>
            </a:extLst>
          </p:cNvPr>
          <p:cNvSpPr>
            <a:spLocks noGrp="1"/>
          </p:cNvSpPr>
          <p:nvPr>
            <p:ph type="title"/>
          </p:nvPr>
        </p:nvSpPr>
        <p:spPr/>
        <p:txBody>
          <a:bodyPr/>
          <a:lstStyle/>
          <a:p>
            <a:r>
              <a:rPr lang="en-GB" dirty="0"/>
              <a:t>Cable configuration</a:t>
            </a:r>
          </a:p>
        </p:txBody>
      </p:sp>
      <p:sp>
        <p:nvSpPr>
          <p:cNvPr id="3" name="Content Placeholder 2">
            <a:extLst>
              <a:ext uri="{FF2B5EF4-FFF2-40B4-BE49-F238E27FC236}">
                <a16:creationId xmlns:a16="http://schemas.microsoft.com/office/drawing/2014/main" id="{362F33D4-7E1E-5A89-77AE-51CE80AB1324}"/>
              </a:ext>
            </a:extLst>
          </p:cNvPr>
          <p:cNvSpPr>
            <a:spLocks noGrp="1"/>
          </p:cNvSpPr>
          <p:nvPr>
            <p:ph idx="1"/>
          </p:nvPr>
        </p:nvSpPr>
        <p:spPr>
          <a:xfrm>
            <a:off x="154303" y="4330277"/>
            <a:ext cx="11879731" cy="1429255"/>
          </a:xfrm>
        </p:spPr>
        <p:txBody>
          <a:bodyPr/>
          <a:lstStyle/>
          <a:p>
            <a:pPr algn="just"/>
            <a:r>
              <a:rPr lang="en-GB" sz="1600" dirty="0"/>
              <a:t>A large-dimension cable is required for the construction of a block coil-type magnet with a 50 mm aperture.</a:t>
            </a:r>
          </a:p>
          <a:p>
            <a:pPr algn="just"/>
            <a:r>
              <a:rPr lang="en-GB" sz="1600" dirty="0"/>
              <a:t>The current cabling machine at CERN limits us to producing cables with 40 strands.</a:t>
            </a:r>
          </a:p>
          <a:p>
            <a:pPr algn="just"/>
            <a:r>
              <a:rPr lang="en-GB" sz="1600" dirty="0"/>
              <a:t>To overcome this limitation, a collaboration with LBNL is being established.</a:t>
            </a:r>
          </a:p>
          <a:p>
            <a:pPr algn="just"/>
            <a:r>
              <a:rPr lang="en-GB" sz="1600" dirty="0"/>
              <a:t>LBNL has the capability to produce cables with 44 strands or more, and CERN may profit of the experience gained during the development of the TFD cable.</a:t>
            </a:r>
          </a:p>
        </p:txBody>
      </p:sp>
      <p:sp>
        <p:nvSpPr>
          <p:cNvPr id="4" name="Date Placeholder 3">
            <a:extLst>
              <a:ext uri="{FF2B5EF4-FFF2-40B4-BE49-F238E27FC236}">
                <a16:creationId xmlns:a16="http://schemas.microsoft.com/office/drawing/2014/main" id="{29E89994-51CF-E297-ECD6-25DBBA29154C}"/>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FC6374AD-04C7-22C3-052E-52C26DE28AA3}"/>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D34B34E4-F459-2981-99A5-6320A0CFB8EC}"/>
              </a:ext>
            </a:extLst>
          </p:cNvPr>
          <p:cNvSpPr>
            <a:spLocks noGrp="1"/>
          </p:cNvSpPr>
          <p:nvPr>
            <p:ph type="sldNum" sz="quarter" idx="4"/>
          </p:nvPr>
        </p:nvSpPr>
        <p:spPr/>
        <p:txBody>
          <a:bodyPr/>
          <a:lstStyle/>
          <a:p>
            <a:fld id="{17918391-D411-FE40-AAD7-861AE5233E0E}" type="slidenum">
              <a:rPr lang="en-US" smtClean="0"/>
              <a:pPr/>
              <a:t>10</a:t>
            </a:fld>
            <a:endParaRPr lang="en-US" dirty="0"/>
          </a:p>
        </p:txBody>
      </p:sp>
      <p:graphicFrame>
        <p:nvGraphicFramePr>
          <p:cNvPr id="7" name="Table 9">
            <a:extLst>
              <a:ext uri="{FF2B5EF4-FFF2-40B4-BE49-F238E27FC236}">
                <a16:creationId xmlns:a16="http://schemas.microsoft.com/office/drawing/2014/main" id="{9C636002-2F53-647C-E571-CB04A754F34B}"/>
              </a:ext>
            </a:extLst>
          </p:cNvPr>
          <p:cNvGraphicFramePr>
            <a:graphicFrameLocks noGrp="1"/>
          </p:cNvGraphicFramePr>
          <p:nvPr>
            <p:extLst>
              <p:ext uri="{D42A27DB-BD31-4B8C-83A1-F6EECF244321}">
                <p14:modId xmlns:p14="http://schemas.microsoft.com/office/powerpoint/2010/main" val="3010233196"/>
              </p:ext>
            </p:extLst>
          </p:nvPr>
        </p:nvGraphicFramePr>
        <p:xfrm>
          <a:off x="273132" y="1369369"/>
          <a:ext cx="5363874" cy="2582980"/>
        </p:xfrm>
        <a:graphic>
          <a:graphicData uri="http://schemas.openxmlformats.org/drawingml/2006/table">
            <a:tbl>
              <a:tblPr firstRow="1" bandRow="1"/>
              <a:tblGrid>
                <a:gridCol w="1732084">
                  <a:extLst>
                    <a:ext uri="{9D8B030D-6E8A-4147-A177-3AD203B41FA5}">
                      <a16:colId xmlns:a16="http://schemas.microsoft.com/office/drawing/2014/main" val="3338364431"/>
                    </a:ext>
                  </a:extLst>
                </a:gridCol>
                <a:gridCol w="949852">
                  <a:extLst>
                    <a:ext uri="{9D8B030D-6E8A-4147-A177-3AD203B41FA5}">
                      <a16:colId xmlns:a16="http://schemas.microsoft.com/office/drawing/2014/main" val="3452222639"/>
                    </a:ext>
                  </a:extLst>
                </a:gridCol>
                <a:gridCol w="1340969">
                  <a:extLst>
                    <a:ext uri="{9D8B030D-6E8A-4147-A177-3AD203B41FA5}">
                      <a16:colId xmlns:a16="http://schemas.microsoft.com/office/drawing/2014/main" val="239426025"/>
                    </a:ext>
                  </a:extLst>
                </a:gridCol>
                <a:gridCol w="1340969">
                  <a:extLst>
                    <a:ext uri="{9D8B030D-6E8A-4147-A177-3AD203B41FA5}">
                      <a16:colId xmlns:a16="http://schemas.microsoft.com/office/drawing/2014/main" val="3094361798"/>
                    </a:ext>
                  </a:extLst>
                </a:gridCol>
              </a:tblGrid>
              <a:tr h="19934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Cable</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3341970"/>
                  </a:ext>
                </a:extLst>
              </a:tr>
              <a:tr h="199346">
                <a:tc>
                  <a:txBody>
                    <a:body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Material</a:t>
                      </a: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Nb3Sn (RRP)</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199346">
                <a:tc>
                  <a:txBody>
                    <a:bodyPr/>
                    <a:lstStyle/>
                    <a:p>
                      <a:pPr algn="l" fontAlgn="b"/>
                      <a:r>
                        <a:rPr kumimoji="0" lang="en-US" sz="1200" kern="1200" dirty="0">
                          <a:solidFill>
                            <a:schemeClr val="tx1"/>
                          </a:solidFill>
                          <a:latin typeface="Calibri" panose="020F0502020204030204" pitchFamily="34" charset="0"/>
                          <a:ea typeface="+mn-ea"/>
                          <a:cs typeface="Calibri" panose="020F0502020204030204" pitchFamily="34" charset="0"/>
                        </a:rPr>
                        <a:t>Strand</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gridSpan="2">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DEM-1.1 (162/169)</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extLst>
                  <a:ext uri="{0D108BD9-81ED-4DB2-BD59-A6C34878D82A}">
                    <a16:rowId xmlns:a16="http://schemas.microsoft.com/office/drawing/2014/main" val="811318593"/>
                  </a:ext>
                </a:extLst>
              </a:tr>
              <a:tr h="19934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No. strand</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 </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44</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6580953"/>
                  </a:ext>
                </a:extLst>
              </a:tr>
              <a:tr h="19934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Strand diam.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1.100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0031683"/>
                  </a:ext>
                </a:extLst>
              </a:tr>
              <a:tr h="19934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Cu/</a:t>
                      </a:r>
                      <a:r>
                        <a:rPr kumimoji="0" lang="en-GB" sz="1200" kern="1200" dirty="0" err="1">
                          <a:solidFill>
                            <a:schemeClr val="tx1"/>
                          </a:solidFill>
                          <a:latin typeface="Calibri" panose="020F0502020204030204" pitchFamily="34" charset="0"/>
                          <a:ea typeface="+mn-ea"/>
                          <a:cs typeface="Calibri" panose="020F0502020204030204" pitchFamily="34" charset="0"/>
                        </a:rPr>
                        <a:t>NonCu</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0.9</a:t>
                      </a:r>
                    </a:p>
                  </a:txBody>
                  <a:tcPr marL="9525" marR="9525" marT="9525"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5344814"/>
                  </a:ext>
                </a:extLst>
              </a:tr>
              <a:tr h="199346">
                <a:tc>
                  <a:txBody>
                    <a:bodyPr/>
                    <a:lstStyle/>
                    <a:p>
                      <a:pPr algn="l" fontAlgn="b"/>
                      <a:r>
                        <a:rPr kumimoji="0" lang="en-US" sz="1200" kern="1200" dirty="0">
                          <a:solidFill>
                            <a:schemeClr val="tx1"/>
                          </a:solidFill>
                          <a:latin typeface="Calibri" panose="020F0502020204030204" pitchFamily="34" charset="0"/>
                          <a:ea typeface="+mn-ea"/>
                          <a:cs typeface="Calibri" panose="020F0502020204030204" pitchFamily="34" charset="0"/>
                        </a:rPr>
                        <a:t>RRR</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150</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extLst>
                  <a:ext uri="{0D108BD9-81ED-4DB2-BD59-A6C34878D82A}">
                    <a16:rowId xmlns:a16="http://schemas.microsoft.com/office/drawing/2014/main" val="2265630456"/>
                  </a:ext>
                </a:extLst>
              </a:tr>
              <a:tr h="199346">
                <a:tc>
                  <a:txBody>
                    <a:body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Keystone</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[º]</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23984445"/>
                  </a:ext>
                </a:extLst>
              </a:tr>
              <a:tr h="390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Bare cable thickness (R*</a:t>
                      </a:r>
                      <a:r>
                        <a:rPr kumimoji="0" lang="en-GB" sz="1200" kern="1200" baseline="30000" dirty="0">
                          <a:solidFill>
                            <a:schemeClr val="tx1"/>
                          </a:solidFill>
                          <a:latin typeface="Calibri" panose="020F0502020204030204" pitchFamily="34" charset="0"/>
                          <a:ea typeface="+mn-ea"/>
                          <a:cs typeface="Calibri" panose="020F0502020204030204" pitchFamily="34" charset="0"/>
                        </a:rPr>
                        <a:t>4</a:t>
                      </a:r>
                      <a:r>
                        <a:rPr kumimoji="0" lang="en-GB" sz="1200" kern="1200" dirty="0">
                          <a:solidFill>
                            <a:schemeClr val="tx1"/>
                          </a:solidFill>
                          <a:latin typeface="Calibri" panose="020F0502020204030204" pitchFamily="34" charset="0"/>
                          <a:ea typeface="+mn-ea"/>
                          <a:cs typeface="Calibri" panose="020F0502020204030204" pitchFamily="34" charset="0"/>
                        </a:rPr>
                        <a:t>)</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[mm]</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2.060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6848370"/>
                  </a:ext>
                </a:extLst>
              </a:tr>
              <a:tr h="19934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200" kern="1200" dirty="0">
                          <a:solidFill>
                            <a:schemeClr val="tx1"/>
                          </a:solidFill>
                          <a:latin typeface="Calibri" panose="020F0502020204030204" pitchFamily="34" charset="0"/>
                          <a:ea typeface="+mn-ea"/>
                          <a:cs typeface="Calibri" panose="020F0502020204030204" pitchFamily="34" charset="0"/>
                        </a:rPr>
                        <a:t>Bare cable width (R*</a:t>
                      </a:r>
                      <a:r>
                        <a:rPr kumimoji="0" lang="en-GB" sz="1200" kern="1200" baseline="30000" dirty="0">
                          <a:solidFill>
                            <a:schemeClr val="tx1"/>
                          </a:solidFill>
                          <a:latin typeface="Calibri" panose="020F0502020204030204" pitchFamily="34" charset="0"/>
                          <a:ea typeface="+mn-ea"/>
                          <a:cs typeface="Calibri" panose="020F0502020204030204" pitchFamily="34" charset="0"/>
                        </a:rPr>
                        <a:t>4</a:t>
                      </a:r>
                      <a:r>
                        <a:rPr kumimoji="0" lang="en-GB" sz="1200" kern="1200" dirty="0">
                          <a:solidFill>
                            <a:schemeClr val="tx1"/>
                          </a:solidFill>
                          <a:latin typeface="Calibri" panose="020F0502020204030204" pitchFamily="34" charset="0"/>
                          <a:ea typeface="+mn-ea"/>
                          <a:cs typeface="Calibri" panose="020F050202020403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25.957</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39957761"/>
                  </a:ext>
                </a:extLst>
              </a:tr>
              <a:tr h="19934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Insulation thickness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0.150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56094051"/>
                  </a:ext>
                </a:extLst>
              </a:tr>
              <a:tr h="19934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Filling factor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0.36</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2811955"/>
                  </a:ext>
                </a:extLst>
              </a:tr>
            </a:tbl>
          </a:graphicData>
        </a:graphic>
      </p:graphicFrame>
      <p:pic>
        <p:nvPicPr>
          <p:cNvPr id="8" name="Picture 7">
            <a:extLst>
              <a:ext uri="{FF2B5EF4-FFF2-40B4-BE49-F238E27FC236}">
                <a16:creationId xmlns:a16="http://schemas.microsoft.com/office/drawing/2014/main" id="{BDDEC9BA-8648-7AFB-199E-9E66080A4FC9}"/>
              </a:ext>
            </a:extLst>
          </p:cNvPr>
          <p:cNvPicPr>
            <a:picLocks noChangeAspect="1"/>
          </p:cNvPicPr>
          <p:nvPr/>
        </p:nvPicPr>
        <p:blipFill>
          <a:blip r:embed="rId2"/>
          <a:stretch>
            <a:fillRect/>
          </a:stretch>
        </p:blipFill>
        <p:spPr>
          <a:xfrm>
            <a:off x="5890258" y="1369369"/>
            <a:ext cx="5900966" cy="2582985"/>
          </a:xfrm>
          <a:prstGeom prst="rect">
            <a:avLst/>
          </a:prstGeom>
        </p:spPr>
      </p:pic>
      <p:sp>
        <p:nvSpPr>
          <p:cNvPr id="9" name="TextBox 8">
            <a:extLst>
              <a:ext uri="{FF2B5EF4-FFF2-40B4-BE49-F238E27FC236}">
                <a16:creationId xmlns:a16="http://schemas.microsoft.com/office/drawing/2014/main" id="{6AFBB5F2-DD14-2E89-7061-8F714A48D980}"/>
              </a:ext>
            </a:extLst>
          </p:cNvPr>
          <p:cNvSpPr txBox="1"/>
          <p:nvPr/>
        </p:nvSpPr>
        <p:spPr>
          <a:xfrm>
            <a:off x="273133" y="5949539"/>
            <a:ext cx="2062294" cy="276999"/>
          </a:xfrm>
          <a:prstGeom prst="rect">
            <a:avLst/>
          </a:prstGeom>
          <a:noFill/>
          <a:ln>
            <a:solidFill>
              <a:schemeClr val="tx1"/>
            </a:solidFill>
          </a:ln>
        </p:spPr>
        <p:txBody>
          <a:bodyPr wrap="square" rtlCol="0">
            <a:spAutoFit/>
          </a:bodyPr>
          <a:lstStyle/>
          <a:p>
            <a:r>
              <a:rPr lang="en-GB" sz="1200" dirty="0"/>
              <a:t>*</a:t>
            </a:r>
            <a:r>
              <a:rPr lang="en-GB" sz="1200" baseline="30000" dirty="0"/>
              <a:t>4</a:t>
            </a:r>
            <a:r>
              <a:rPr lang="en-GB" sz="1200" dirty="0"/>
              <a:t> Reacted cable dimension</a:t>
            </a:r>
          </a:p>
        </p:txBody>
      </p:sp>
    </p:spTree>
    <p:extLst>
      <p:ext uri="{BB962C8B-B14F-4D97-AF65-F5344CB8AC3E}">
        <p14:creationId xmlns:p14="http://schemas.microsoft.com/office/powerpoint/2010/main" val="106890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53F88-12F1-DA15-DBD7-E7AD7BBC4CD4}"/>
              </a:ext>
            </a:extLst>
          </p:cNvPr>
          <p:cNvSpPr>
            <a:spLocks noGrp="1"/>
          </p:cNvSpPr>
          <p:nvPr>
            <p:ph type="title"/>
          </p:nvPr>
        </p:nvSpPr>
        <p:spPr>
          <a:xfrm>
            <a:off x="439335" y="165778"/>
            <a:ext cx="6694846" cy="940443"/>
          </a:xfrm>
        </p:spPr>
        <p:txBody>
          <a:bodyPr/>
          <a:lstStyle/>
          <a:p>
            <a:r>
              <a:rPr lang="en-GB" dirty="0"/>
              <a:t>Cable fabrication @ LBNL</a:t>
            </a:r>
          </a:p>
        </p:txBody>
      </p:sp>
      <p:sp>
        <p:nvSpPr>
          <p:cNvPr id="3" name="Content Placeholder 2">
            <a:extLst>
              <a:ext uri="{FF2B5EF4-FFF2-40B4-BE49-F238E27FC236}">
                <a16:creationId xmlns:a16="http://schemas.microsoft.com/office/drawing/2014/main" id="{E7DBF1AA-5BEA-9541-A87E-348711C0DA88}"/>
              </a:ext>
            </a:extLst>
          </p:cNvPr>
          <p:cNvSpPr>
            <a:spLocks noGrp="1"/>
          </p:cNvSpPr>
          <p:nvPr>
            <p:ph idx="1"/>
          </p:nvPr>
        </p:nvSpPr>
        <p:spPr>
          <a:xfrm>
            <a:off x="278979" y="1003579"/>
            <a:ext cx="7084990" cy="2335098"/>
          </a:xfrm>
        </p:spPr>
        <p:txBody>
          <a:bodyPr/>
          <a:lstStyle/>
          <a:p>
            <a:pPr algn="just"/>
            <a:r>
              <a:rPr lang="en-GB" sz="1600" dirty="0"/>
              <a:t>Discussions are underway with the management of LBNL to establish the conditions for a collaboration between the two laboratories for the manufacturing of a wide cable composed of 44 strands (TFD like).</a:t>
            </a:r>
          </a:p>
          <a:p>
            <a:pPr algn="just"/>
            <a:r>
              <a:rPr lang="en-GB" sz="1600" dirty="0"/>
              <a:t>The first TFD cabling run at LBNL is scheduled in October 2024. </a:t>
            </a:r>
          </a:p>
          <a:p>
            <a:pPr algn="just"/>
            <a:r>
              <a:rPr lang="en-GB" sz="1600" dirty="0"/>
              <a:t>CERN will send in September a spool of 17.5 km of 1.1 mm of copper wire in store to produce a unit-length of 250 m of copper cable.</a:t>
            </a:r>
          </a:p>
          <a:p>
            <a:pPr algn="just"/>
            <a:r>
              <a:rPr lang="en-GB" sz="1600" dirty="0"/>
              <a:t>The next cabling run is scheduled by early summer 2025. </a:t>
            </a:r>
          </a:p>
          <a:p>
            <a:pPr algn="just"/>
            <a:r>
              <a:rPr lang="en-GB" sz="1600" dirty="0"/>
              <a:t>35 km of DEM-1.1 wire will be shipped to produce 4 </a:t>
            </a:r>
            <a:r>
              <a:rPr lang="en-GB" sz="1600" dirty="0" err="1"/>
              <a:t>Uls</a:t>
            </a:r>
            <a:r>
              <a:rPr lang="en-GB" sz="1600" dirty="0"/>
              <a:t> of Nb</a:t>
            </a:r>
            <a:r>
              <a:rPr lang="en-GB" sz="1600" baseline="-25000" dirty="0"/>
              <a:t>3</a:t>
            </a:r>
            <a:r>
              <a:rPr lang="en-GB" sz="1600" dirty="0"/>
              <a:t>Sn cable.</a:t>
            </a:r>
          </a:p>
        </p:txBody>
      </p:sp>
      <p:sp>
        <p:nvSpPr>
          <p:cNvPr id="4" name="Date Placeholder 3">
            <a:extLst>
              <a:ext uri="{FF2B5EF4-FFF2-40B4-BE49-F238E27FC236}">
                <a16:creationId xmlns:a16="http://schemas.microsoft.com/office/drawing/2014/main" id="{9AF1D835-81FC-F1F7-0D09-2EA108B4F9EB}"/>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A984A45F-C1FF-C855-50AD-09DFD48224AD}"/>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0664EF35-E906-132C-5038-0147E7F51740}"/>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8" name="Picture 7" descr="Two men standing in front of a large blue machine&#10;&#10;Description automatically generated">
            <a:extLst>
              <a:ext uri="{FF2B5EF4-FFF2-40B4-BE49-F238E27FC236}">
                <a16:creationId xmlns:a16="http://schemas.microsoft.com/office/drawing/2014/main" id="{5AFC5A46-AAFF-5502-8AAC-1284D4298D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9334" y="3503756"/>
            <a:ext cx="3382140" cy="2260341"/>
          </a:xfrm>
          <a:prstGeom prst="rect">
            <a:avLst/>
          </a:prstGeom>
        </p:spPr>
      </p:pic>
      <p:pic>
        <p:nvPicPr>
          <p:cNvPr id="10" name="Picture 9" descr="A large circular object with wires and wires&#10;&#10;Description automatically generated">
            <a:extLst>
              <a:ext uri="{FF2B5EF4-FFF2-40B4-BE49-F238E27FC236}">
                <a16:creationId xmlns:a16="http://schemas.microsoft.com/office/drawing/2014/main" id="{2CFB6512-4BF6-E2D4-7BBE-43BBB9D3DE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18539" y="586046"/>
            <a:ext cx="3977641" cy="5303521"/>
          </a:xfrm>
          <a:prstGeom prst="rect">
            <a:avLst/>
          </a:prstGeom>
        </p:spPr>
      </p:pic>
      <p:pic>
        <p:nvPicPr>
          <p:cNvPr id="12" name="Picture 11">
            <a:extLst>
              <a:ext uri="{FF2B5EF4-FFF2-40B4-BE49-F238E27FC236}">
                <a16:creationId xmlns:a16="http://schemas.microsoft.com/office/drawing/2014/main" id="{3B85F2E6-41B8-906C-8B60-ECEC03EA2D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3237" y="3516072"/>
            <a:ext cx="2980943" cy="2235707"/>
          </a:xfrm>
          <a:prstGeom prst="rect">
            <a:avLst/>
          </a:prstGeom>
        </p:spPr>
      </p:pic>
      <p:sp>
        <p:nvSpPr>
          <p:cNvPr id="13" name="TextBox 12">
            <a:extLst>
              <a:ext uri="{FF2B5EF4-FFF2-40B4-BE49-F238E27FC236}">
                <a16:creationId xmlns:a16="http://schemas.microsoft.com/office/drawing/2014/main" id="{C05935CB-73F9-1AC7-92C9-C4E4361877A0}"/>
              </a:ext>
            </a:extLst>
          </p:cNvPr>
          <p:cNvSpPr txBox="1"/>
          <p:nvPr/>
        </p:nvSpPr>
        <p:spPr>
          <a:xfrm>
            <a:off x="620988" y="5851168"/>
            <a:ext cx="6855371" cy="646331"/>
          </a:xfrm>
          <a:prstGeom prst="rect">
            <a:avLst/>
          </a:prstGeom>
          <a:noFill/>
        </p:spPr>
        <p:txBody>
          <a:bodyPr wrap="square" rtlCol="0">
            <a:spAutoFit/>
          </a:bodyPr>
          <a:lstStyle/>
          <a:p>
            <a:r>
              <a:rPr lang="en-GB" sz="1800" dirty="0">
                <a:solidFill>
                  <a:srgbClr val="FF0000"/>
                </a:solidFill>
              </a:rPr>
              <a:t>The  4 </a:t>
            </a:r>
            <a:r>
              <a:rPr lang="en-GB" sz="1800" dirty="0" err="1">
                <a:solidFill>
                  <a:srgbClr val="FF0000"/>
                </a:solidFill>
              </a:rPr>
              <a:t>Uls</a:t>
            </a:r>
            <a:r>
              <a:rPr lang="en-GB" sz="1800" dirty="0">
                <a:solidFill>
                  <a:srgbClr val="FF0000"/>
                </a:solidFill>
              </a:rPr>
              <a:t> will be delivered to CERN in summer 2025</a:t>
            </a:r>
            <a:r>
              <a:rPr lang="en-GB" sz="1800" dirty="0"/>
              <a:t>.</a:t>
            </a:r>
          </a:p>
          <a:p>
            <a:endParaRPr lang="en-GB" dirty="0"/>
          </a:p>
        </p:txBody>
      </p:sp>
    </p:spTree>
    <p:extLst>
      <p:ext uri="{BB962C8B-B14F-4D97-AF65-F5344CB8AC3E}">
        <p14:creationId xmlns:p14="http://schemas.microsoft.com/office/powerpoint/2010/main" val="182810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dissolve">
                                      <p:cBhvr>
                                        <p:cTn id="9" dur="500"/>
                                        <p:tgtEl>
                                          <p:spTgt spid="8"/>
                                        </p:tgtEl>
                                      </p:cBhvr>
                                    </p:animEffect>
                                  </p:childTnLst>
                                </p:cTn>
                              </p:par>
                              <p:par>
                                <p:cTn id="10" presetID="9"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par>
                                <p:cTn id="13" presetID="9"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par>
                                <p:cTn id="28" presetID="9" presetClass="entr" presetSubtype="0" fill="hold" nodeType="withEffect">
                                  <p:stCondLst>
                                    <p:cond delay="0"/>
                                  </p:stCondLst>
                                  <p:childTnLst>
                                    <p:set>
                                      <p:cBhvr>
                                        <p:cTn id="29" dur="1" fill="hold">
                                          <p:stCondLst>
                                            <p:cond delay="0"/>
                                          </p:stCondLst>
                                        </p:cTn>
                                        <p:tgtEl>
                                          <p:spTgt spid="13">
                                            <p:txEl>
                                              <p:pRg st="0" end="0"/>
                                            </p:txEl>
                                          </p:spTgt>
                                        </p:tgtEl>
                                        <p:attrNameLst>
                                          <p:attrName>style.visibility</p:attrName>
                                        </p:attrNameLst>
                                      </p:cBhvr>
                                      <p:to>
                                        <p:strVal val="visible"/>
                                      </p:to>
                                    </p:set>
                                    <p:animEffect transition="in" filter="dissolve">
                                      <p:cBhvr>
                                        <p:cTn id="3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E03AC-A6C0-015E-18B8-E5081D4C7B08}"/>
              </a:ext>
            </a:extLst>
          </p:cNvPr>
          <p:cNvSpPr>
            <a:spLocks noGrp="1"/>
          </p:cNvSpPr>
          <p:nvPr>
            <p:ph type="title"/>
          </p:nvPr>
        </p:nvSpPr>
        <p:spPr>
          <a:xfrm>
            <a:off x="301608" y="153142"/>
            <a:ext cx="6693408" cy="940443"/>
          </a:xfrm>
        </p:spPr>
        <p:txBody>
          <a:bodyPr/>
          <a:lstStyle/>
          <a:p>
            <a:r>
              <a:rPr lang="en-GB" dirty="0"/>
              <a:t>Winding tests preparation</a:t>
            </a:r>
          </a:p>
        </p:txBody>
      </p:sp>
      <p:sp>
        <p:nvSpPr>
          <p:cNvPr id="4" name="Date Placeholder 3">
            <a:extLst>
              <a:ext uri="{FF2B5EF4-FFF2-40B4-BE49-F238E27FC236}">
                <a16:creationId xmlns:a16="http://schemas.microsoft.com/office/drawing/2014/main" id="{55A396DF-C8B0-7361-7B65-4D1304D86F43}"/>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4ADA3ABD-9B6F-1273-4B02-BABDB6E3AD33}"/>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CDFBA526-658A-F73F-DB4B-66448023ED44}"/>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7" name="Picture 6" descr="A close up of a machine&#10;&#10;Description automatically generated">
            <a:extLst>
              <a:ext uri="{FF2B5EF4-FFF2-40B4-BE49-F238E27FC236}">
                <a16:creationId xmlns:a16="http://schemas.microsoft.com/office/drawing/2014/main" id="{93B9BD08-3B44-05BD-FEEA-8ABBDFDA5141}"/>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p:blipFill>
        <p:spPr>
          <a:xfrm>
            <a:off x="9305123" y="4259637"/>
            <a:ext cx="2350805" cy="1280533"/>
          </a:xfrm>
          <a:prstGeom prst="rect">
            <a:avLst/>
          </a:prstGeom>
        </p:spPr>
      </p:pic>
      <p:pic>
        <p:nvPicPr>
          <p:cNvPr id="8" name="Picture 7">
            <a:extLst>
              <a:ext uri="{FF2B5EF4-FFF2-40B4-BE49-F238E27FC236}">
                <a16:creationId xmlns:a16="http://schemas.microsoft.com/office/drawing/2014/main" id="{6C17B1D8-C2A3-0EE6-75E3-1CBB0C81A5A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1702" y="1826590"/>
            <a:ext cx="2559904" cy="1304921"/>
          </a:xfrm>
          <a:prstGeom prst="rect">
            <a:avLst/>
          </a:prstGeom>
        </p:spPr>
      </p:pic>
      <p:pic>
        <p:nvPicPr>
          <p:cNvPr id="9" name="Picture 8">
            <a:extLst>
              <a:ext uri="{FF2B5EF4-FFF2-40B4-BE49-F238E27FC236}">
                <a16:creationId xmlns:a16="http://schemas.microsoft.com/office/drawing/2014/main" id="{C01CBCE4-AD78-C40E-C44B-262D94E444A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70581" y="3310426"/>
            <a:ext cx="3237237" cy="1430573"/>
          </a:xfrm>
          <a:prstGeom prst="rect">
            <a:avLst/>
          </a:prstGeom>
          <a:ln>
            <a:solidFill>
              <a:schemeClr val="accent3"/>
            </a:solidFill>
          </a:ln>
        </p:spPr>
      </p:pic>
      <p:pic>
        <p:nvPicPr>
          <p:cNvPr id="10" name="Picture 9" descr="A diagram of a machine&#10;&#10;Description automatically generated with medium confidence">
            <a:extLst>
              <a:ext uri="{FF2B5EF4-FFF2-40B4-BE49-F238E27FC236}">
                <a16:creationId xmlns:a16="http://schemas.microsoft.com/office/drawing/2014/main" id="{0D437063-E8B6-2CC7-65B5-226CF9B1E34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7988" y="1694412"/>
            <a:ext cx="1922385" cy="2611294"/>
          </a:xfrm>
          <a:prstGeom prst="rect">
            <a:avLst/>
          </a:prstGeom>
        </p:spPr>
      </p:pic>
      <p:pic>
        <p:nvPicPr>
          <p:cNvPr id="11" name="Picture 10" descr="A drawing of a mechanical device&#10;&#10;Description automatically generated with medium confidence">
            <a:extLst>
              <a:ext uri="{FF2B5EF4-FFF2-40B4-BE49-F238E27FC236}">
                <a16:creationId xmlns:a16="http://schemas.microsoft.com/office/drawing/2014/main" id="{3C8726AD-AFAC-504B-7387-9F5817A95C4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08002" y="1783388"/>
            <a:ext cx="3269126" cy="1561373"/>
          </a:xfrm>
          <a:prstGeom prst="rect">
            <a:avLst/>
          </a:prstGeom>
        </p:spPr>
      </p:pic>
      <p:pic>
        <p:nvPicPr>
          <p:cNvPr id="12" name="Picture 11" descr="A drawing of a machine&#10;&#10;Description automatically generated with medium confidence">
            <a:extLst>
              <a:ext uri="{FF2B5EF4-FFF2-40B4-BE49-F238E27FC236}">
                <a16:creationId xmlns:a16="http://schemas.microsoft.com/office/drawing/2014/main" id="{B36C9052-3250-5002-D66C-28EDC7D2293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1608" y="4430041"/>
            <a:ext cx="3704050" cy="1773086"/>
          </a:xfrm>
          <a:prstGeom prst="rect">
            <a:avLst/>
          </a:prstGeom>
        </p:spPr>
      </p:pic>
      <p:pic>
        <p:nvPicPr>
          <p:cNvPr id="13" name="Picture 12">
            <a:extLst>
              <a:ext uri="{FF2B5EF4-FFF2-40B4-BE49-F238E27FC236}">
                <a16:creationId xmlns:a16="http://schemas.microsoft.com/office/drawing/2014/main" id="{BE418C3B-70D1-6B93-22A3-A4BA38AC63C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4374840" y="4551557"/>
            <a:ext cx="3194321" cy="1614994"/>
          </a:xfrm>
          <a:prstGeom prst="rect">
            <a:avLst/>
          </a:prstGeom>
        </p:spPr>
      </p:pic>
      <p:pic>
        <p:nvPicPr>
          <p:cNvPr id="14" name="Picture 13">
            <a:extLst>
              <a:ext uri="{FF2B5EF4-FFF2-40B4-BE49-F238E27FC236}">
                <a16:creationId xmlns:a16="http://schemas.microsoft.com/office/drawing/2014/main" id="{35572103-FD98-A7F2-C3BE-FB7AA3153F87}"/>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7788458" y="3388826"/>
            <a:ext cx="1055322" cy="2777725"/>
          </a:xfrm>
          <a:prstGeom prst="rect">
            <a:avLst/>
          </a:prstGeom>
        </p:spPr>
      </p:pic>
      <p:sp>
        <p:nvSpPr>
          <p:cNvPr id="15" name="TextBox 14">
            <a:extLst>
              <a:ext uri="{FF2B5EF4-FFF2-40B4-BE49-F238E27FC236}">
                <a16:creationId xmlns:a16="http://schemas.microsoft.com/office/drawing/2014/main" id="{FF32CFAA-E997-AE3B-5E69-5EAC9D63D13D}"/>
              </a:ext>
            </a:extLst>
          </p:cNvPr>
          <p:cNvSpPr txBox="1"/>
          <p:nvPr/>
        </p:nvSpPr>
        <p:spPr>
          <a:xfrm>
            <a:off x="9491714" y="6038491"/>
            <a:ext cx="2305672" cy="169277"/>
          </a:xfrm>
          <a:prstGeom prst="rect">
            <a:avLst/>
          </a:prstGeom>
          <a:noFill/>
        </p:spPr>
        <p:txBody>
          <a:bodyPr wrap="square" lIns="0" tIns="0" rIns="0" bIns="0" rtlCol="0">
            <a:spAutoFit/>
          </a:bodyPr>
          <a:lstStyle/>
          <a:p>
            <a:pPr algn="l"/>
            <a:r>
              <a:rPr lang="en-GB" sz="1100" b="1" dirty="0"/>
              <a:t>Courtesy of E. Fernandez Mora</a:t>
            </a:r>
          </a:p>
        </p:txBody>
      </p:sp>
      <p:pic>
        <p:nvPicPr>
          <p:cNvPr id="16" name="Picture 15" descr="A close up of a machine&#10;&#10;Description automatically generated">
            <a:extLst>
              <a:ext uri="{FF2B5EF4-FFF2-40B4-BE49-F238E27FC236}">
                <a16:creationId xmlns:a16="http://schemas.microsoft.com/office/drawing/2014/main" id="{55F22048-2B87-5BAC-F030-E35BD7BDF132}"/>
              </a:ext>
            </a:extLst>
          </p:cNvPr>
          <p:cNvPicPr>
            <a:picLocks noChangeAspect="1"/>
          </p:cNvPicPr>
          <p:nvPr/>
        </p:nvPicPr>
        <p:blipFill rotWithShape="1">
          <a:blip r:embed="rId11" cstate="screen">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a:ext>
            </a:extLst>
          </a:blip>
          <a:srcRect/>
          <a:stretch/>
        </p:blipFill>
        <p:spPr>
          <a:xfrm>
            <a:off x="10425183" y="1749365"/>
            <a:ext cx="1194575" cy="2426412"/>
          </a:xfrm>
          <a:prstGeom prst="rect">
            <a:avLst/>
          </a:prstGeom>
        </p:spPr>
      </p:pic>
      <p:pic>
        <p:nvPicPr>
          <p:cNvPr id="17" name="Picture 16" descr="A machine with a digital display&#10;&#10;Description automatically generated">
            <a:extLst>
              <a:ext uri="{FF2B5EF4-FFF2-40B4-BE49-F238E27FC236}">
                <a16:creationId xmlns:a16="http://schemas.microsoft.com/office/drawing/2014/main" id="{8C6D8FC7-7BA7-4A4E-BF2A-81BFF0AEB77D}"/>
              </a:ext>
            </a:extLst>
          </p:cNvPr>
          <p:cNvPicPr>
            <a:picLocks noChangeAspect="1"/>
          </p:cNvPicPr>
          <p:nvPr/>
        </p:nvPicPr>
        <p:blipFill rotWithShape="1">
          <a:blip r:embed="rId13" cstate="screen">
            <a:extLst>
              <a:ext uri="{BEBA8EAE-BF5A-486C-A8C5-ECC9F3942E4B}">
                <a14:imgProps xmlns:a14="http://schemas.microsoft.com/office/drawing/2010/main">
                  <a14:imgLayer r:embed="rId14">
                    <a14:imgEffect>
                      <a14:brightnessContrast bright="20000"/>
                    </a14:imgEffect>
                  </a14:imgLayer>
                </a14:imgProps>
              </a:ext>
              <a:ext uri="{28A0092B-C50C-407E-A947-70E740481C1C}">
                <a14:useLocalDpi xmlns:a14="http://schemas.microsoft.com/office/drawing/2010/main"/>
              </a:ext>
            </a:extLst>
          </a:blip>
          <a:srcRect/>
          <a:stretch/>
        </p:blipFill>
        <p:spPr>
          <a:xfrm rot="5400000">
            <a:off x="8579279" y="2507502"/>
            <a:ext cx="2417351" cy="919200"/>
          </a:xfrm>
          <a:prstGeom prst="rect">
            <a:avLst/>
          </a:prstGeom>
        </p:spPr>
      </p:pic>
      <p:sp>
        <p:nvSpPr>
          <p:cNvPr id="18" name="TextBox 17">
            <a:extLst>
              <a:ext uri="{FF2B5EF4-FFF2-40B4-BE49-F238E27FC236}">
                <a16:creationId xmlns:a16="http://schemas.microsoft.com/office/drawing/2014/main" id="{1ECBEC7D-CF81-31B7-A597-9D5192FC30E7}"/>
              </a:ext>
            </a:extLst>
          </p:cNvPr>
          <p:cNvSpPr txBox="1"/>
          <p:nvPr/>
        </p:nvSpPr>
        <p:spPr>
          <a:xfrm>
            <a:off x="301608" y="902208"/>
            <a:ext cx="11318150" cy="646331"/>
          </a:xfrm>
          <a:prstGeom prst="rect">
            <a:avLst/>
          </a:prstGeom>
          <a:noFill/>
        </p:spPr>
        <p:txBody>
          <a:bodyPr wrap="square" rtlCol="0">
            <a:spAutoFit/>
          </a:bodyPr>
          <a:lstStyle/>
          <a:p>
            <a:pPr algn="just"/>
            <a:r>
              <a:rPr lang="en-GB" dirty="0"/>
              <a:t>From the experienced gained during the previous qualification process of cables for FRESCA2, MQXFS and </a:t>
            </a:r>
            <a:r>
              <a:rPr lang="en-GB" dirty="0" err="1"/>
              <a:t>HepDipo</a:t>
            </a:r>
            <a:r>
              <a:rPr lang="en-GB" dirty="0"/>
              <a:t> magnets, a specific tooling has been designed and produced to validate the large 14 T Dipole cable.</a:t>
            </a:r>
          </a:p>
        </p:txBody>
      </p:sp>
    </p:spTree>
    <p:extLst>
      <p:ext uri="{BB962C8B-B14F-4D97-AF65-F5344CB8AC3E}">
        <p14:creationId xmlns:p14="http://schemas.microsoft.com/office/powerpoint/2010/main" val="2737098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26BF1-9226-9547-449E-209CE0C356E3}"/>
              </a:ext>
            </a:extLst>
          </p:cNvPr>
          <p:cNvSpPr>
            <a:spLocks noGrp="1"/>
          </p:cNvSpPr>
          <p:nvPr>
            <p:ph type="title"/>
          </p:nvPr>
        </p:nvSpPr>
        <p:spPr/>
        <p:txBody>
          <a:bodyPr/>
          <a:lstStyle/>
          <a:p>
            <a:r>
              <a:rPr lang="en-GB" dirty="0"/>
              <a:t>Winding tests at CERN</a:t>
            </a:r>
          </a:p>
        </p:txBody>
      </p:sp>
      <p:sp>
        <p:nvSpPr>
          <p:cNvPr id="4" name="Date Placeholder 3">
            <a:extLst>
              <a:ext uri="{FF2B5EF4-FFF2-40B4-BE49-F238E27FC236}">
                <a16:creationId xmlns:a16="http://schemas.microsoft.com/office/drawing/2014/main" id="{00516F94-C346-BFDE-F997-57E862F0167E}"/>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74654E6E-67E6-656A-0BD9-AC47E33FDD49}"/>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1666A647-4F81-23BA-463A-6D75A842B2CE}"/>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TextBox 6">
            <a:extLst>
              <a:ext uri="{FF2B5EF4-FFF2-40B4-BE49-F238E27FC236}">
                <a16:creationId xmlns:a16="http://schemas.microsoft.com/office/drawing/2014/main" id="{693659DD-DC13-E000-DD95-A29840104247}"/>
              </a:ext>
            </a:extLst>
          </p:cNvPr>
          <p:cNvSpPr txBox="1"/>
          <p:nvPr/>
        </p:nvSpPr>
        <p:spPr>
          <a:xfrm>
            <a:off x="9773607" y="5986980"/>
            <a:ext cx="2350988" cy="261610"/>
          </a:xfrm>
          <a:prstGeom prst="rect">
            <a:avLst/>
          </a:prstGeom>
          <a:noFill/>
        </p:spPr>
        <p:txBody>
          <a:bodyPr wrap="square" rtlCol="0">
            <a:spAutoFit/>
          </a:bodyPr>
          <a:lstStyle/>
          <a:p>
            <a:r>
              <a:rPr lang="en-GB" sz="1050" dirty="0"/>
              <a:t>Courtesy of E. Fernandez Mora</a:t>
            </a:r>
          </a:p>
        </p:txBody>
      </p:sp>
      <p:sp>
        <p:nvSpPr>
          <p:cNvPr id="8" name="Title 8">
            <a:extLst>
              <a:ext uri="{FF2B5EF4-FFF2-40B4-BE49-F238E27FC236}">
                <a16:creationId xmlns:a16="http://schemas.microsoft.com/office/drawing/2014/main" id="{A28990EE-BA70-EA20-DFC0-9555B7601C2C}"/>
              </a:ext>
            </a:extLst>
          </p:cNvPr>
          <p:cNvSpPr txBox="1">
            <a:spLocks/>
          </p:cNvSpPr>
          <p:nvPr/>
        </p:nvSpPr>
        <p:spPr>
          <a:xfrm>
            <a:off x="144159" y="1192752"/>
            <a:ext cx="2023485" cy="70533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342900" indent="-342900">
              <a:buFont typeface="Wingdings" panose="05000000000000000000" pitchFamily="2" charset="2"/>
              <a:buChar char="§"/>
            </a:pPr>
            <a:r>
              <a:rPr lang="en-US" sz="2400" dirty="0"/>
              <a:t>Objectives</a:t>
            </a:r>
            <a:endParaRPr lang="en-GB" sz="2400" dirty="0"/>
          </a:p>
        </p:txBody>
      </p:sp>
      <p:sp>
        <p:nvSpPr>
          <p:cNvPr id="9" name="TextBox 8">
            <a:extLst>
              <a:ext uri="{FF2B5EF4-FFF2-40B4-BE49-F238E27FC236}">
                <a16:creationId xmlns:a16="http://schemas.microsoft.com/office/drawing/2014/main" id="{0F3D392D-5A79-B84C-B26F-2EA7660CBF37}"/>
              </a:ext>
            </a:extLst>
          </p:cNvPr>
          <p:cNvSpPr txBox="1"/>
          <p:nvPr/>
        </p:nvSpPr>
        <p:spPr>
          <a:xfrm>
            <a:off x="-250100" y="1739344"/>
            <a:ext cx="3618242" cy="2154436"/>
          </a:xfrm>
          <a:prstGeom prst="rect">
            <a:avLst/>
          </a:prstGeom>
          <a:noFill/>
        </p:spPr>
        <p:txBody>
          <a:bodyPr wrap="square">
            <a:spAutoFit/>
          </a:bodyPr>
          <a:lstStyle/>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effectLst/>
                <a:uLnTx/>
                <a:uFillTx/>
                <a:latin typeface="Arial"/>
                <a:ea typeface="+mn-ea"/>
                <a:cs typeface="+mn-cs"/>
              </a:rPr>
              <a:t>Evaluate the different cable proposal.</a:t>
            </a:r>
          </a:p>
          <a:p>
            <a:pPr marL="1085850" lvl="2" indent="-171450" algn="just">
              <a:buFont typeface="Courier New" panose="02070309020205020404" pitchFamily="49" charset="0"/>
              <a:buChar char="o"/>
              <a:defRPr/>
            </a:pPr>
            <a:r>
              <a:rPr lang="en-US" sz="1200" dirty="0">
                <a:latin typeface="Arial"/>
              </a:rPr>
              <a:t>56 strands x 0.85 mm</a:t>
            </a:r>
          </a:p>
          <a:p>
            <a:pPr marL="1085850" lvl="2" indent="-171450" algn="just">
              <a:buFont typeface="Courier New" panose="02070309020205020404" pitchFamily="49" charset="0"/>
              <a:buChar char="o"/>
              <a:defRPr/>
            </a:pPr>
            <a:r>
              <a:rPr lang="en-US" sz="1200" dirty="0">
                <a:solidFill>
                  <a:srgbClr val="FF0000"/>
                </a:solidFill>
                <a:latin typeface="Arial"/>
              </a:rPr>
              <a:t>44 strands x 1.1 mm (baseline)</a:t>
            </a:r>
          </a:p>
          <a:p>
            <a:pPr marL="1085850" lvl="2" indent="-171450" algn="just">
              <a:buFont typeface="Courier New" panose="02070309020205020404" pitchFamily="49" charset="0"/>
              <a:buChar char="o"/>
              <a:defRPr/>
            </a:pPr>
            <a:r>
              <a:rPr lang="en-US" sz="1200" dirty="0">
                <a:latin typeface="Arial"/>
              </a:rPr>
              <a:t>40 strands x 1.0 mm</a:t>
            </a:r>
            <a:endParaRPr lang="en-GB" sz="1200" dirty="0">
              <a:latin typeface="Arial"/>
            </a:endParaRPr>
          </a:p>
          <a:p>
            <a:pPr marR="0" lvl="1" algn="just" defTabSz="914400" rtl="0" eaLnBrk="1" fontAlgn="auto" latinLnBrk="0" hangingPunct="1">
              <a:lnSpc>
                <a:spcPct val="100000"/>
              </a:lnSpc>
              <a:spcBef>
                <a:spcPts val="0"/>
              </a:spcBef>
              <a:spcAft>
                <a:spcPts val="0"/>
              </a:spcAft>
              <a:buClrTx/>
              <a:buSzTx/>
              <a:tabLst/>
              <a:defRPr/>
            </a:pPr>
            <a:endParaRPr lang="en-GB" sz="1400" dirty="0">
              <a:latin typeface="Arial"/>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effectLst/>
              <a:uLnTx/>
              <a:uFillTx/>
              <a:latin typeface="Arial"/>
              <a:ea typeface="+mn-ea"/>
              <a:cs typeface="+mn-cs"/>
            </a:endParaRPr>
          </a:p>
          <a:p>
            <a:pPr marR="0" lvl="1" algn="just" defTabSz="914400" rtl="0" eaLnBrk="1" fontAlgn="auto" latinLnBrk="0" hangingPunct="1">
              <a:lnSpc>
                <a:spcPct val="100000"/>
              </a:lnSpc>
              <a:spcBef>
                <a:spcPts val="0"/>
              </a:spcBef>
              <a:spcAft>
                <a:spcPts val="0"/>
              </a:spcAft>
              <a:buClrTx/>
              <a:buSzTx/>
              <a:tabLst/>
              <a:defRPr/>
            </a:pPr>
            <a:endParaRPr kumimoji="0" lang="en-GB" sz="1200" b="0" i="0" u="none" strike="noStrike" kern="1200" cap="none" spc="0" normalizeH="0" baseline="0" noProof="0" dirty="0">
              <a:ln>
                <a:noFill/>
              </a:ln>
              <a:effectLst/>
              <a:uLnTx/>
              <a:uFillTx/>
              <a:latin typeface="Arial"/>
              <a:ea typeface="+mn-ea"/>
              <a:cs typeface="+mn-cs"/>
            </a:endParaRPr>
          </a:p>
          <a:p>
            <a:pPr marR="0" lvl="1" algn="just" defTabSz="914400" rtl="0" eaLnBrk="1" fontAlgn="auto" latinLnBrk="0" hangingPunct="1">
              <a:lnSpc>
                <a:spcPct val="100000"/>
              </a:lnSpc>
              <a:spcBef>
                <a:spcPts val="0"/>
              </a:spcBef>
              <a:spcAft>
                <a:spcPts val="0"/>
              </a:spcAft>
              <a:buClrTx/>
              <a:buSzTx/>
              <a:tabLst/>
              <a:defRPr/>
            </a:pPr>
            <a:endParaRPr kumimoji="0" lang="en-GB" sz="1200" b="0" i="0" u="none" strike="noStrike" kern="1200" cap="none" spc="0" normalizeH="0" baseline="0" noProof="0" dirty="0">
              <a:ln>
                <a:noFill/>
              </a:ln>
              <a:effectLst/>
              <a:uLnTx/>
              <a:uFillTx/>
              <a:latin typeface="Arial"/>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a:rPr>
              <a:t>Study the cable </a:t>
            </a:r>
            <a:r>
              <a:rPr lang="en-US" sz="1200" dirty="0">
                <a:latin typeface="Arial"/>
              </a:rPr>
              <a:t>behavior</a:t>
            </a:r>
            <a:r>
              <a:rPr lang="en-GB" sz="1200" dirty="0">
                <a:latin typeface="Arial"/>
              </a:rPr>
              <a:t> and stability.</a:t>
            </a:r>
            <a:endParaRPr kumimoji="0" lang="en-GB" sz="1200" b="0" i="0" u="none" strike="noStrike" kern="1200" cap="none" spc="0" normalizeH="0" baseline="0" noProof="0" dirty="0">
              <a:ln>
                <a:noFill/>
              </a:ln>
              <a:effectLst/>
              <a:uLnTx/>
              <a:uFillTx/>
              <a:latin typeface="Arial"/>
              <a:ea typeface="+mn-ea"/>
              <a:cs typeface="+mn-cs"/>
            </a:endParaRPr>
          </a:p>
        </p:txBody>
      </p:sp>
      <p:pic>
        <p:nvPicPr>
          <p:cNvPr id="10" name="Picture 9">
            <a:extLst>
              <a:ext uri="{FF2B5EF4-FFF2-40B4-BE49-F238E27FC236}">
                <a16:creationId xmlns:a16="http://schemas.microsoft.com/office/drawing/2014/main" id="{3E7940A0-6374-68FD-EBC7-2BD8A71C518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971" y="4177971"/>
            <a:ext cx="1990059" cy="1069436"/>
          </a:xfrm>
          <a:prstGeom prst="rect">
            <a:avLst/>
          </a:prstGeom>
        </p:spPr>
      </p:pic>
      <p:pic>
        <p:nvPicPr>
          <p:cNvPr id="11" name="Picture 2">
            <a:extLst>
              <a:ext uri="{FF2B5EF4-FFF2-40B4-BE49-F238E27FC236}">
                <a16:creationId xmlns:a16="http://schemas.microsoft.com/office/drawing/2014/main" id="{7860AA60-1A2F-6A32-672D-89EF301FEF8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67695" y="3977536"/>
            <a:ext cx="1379715" cy="149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F2E6F272-1622-1059-9034-2E91066716A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2096" y="2560315"/>
            <a:ext cx="816820" cy="831479"/>
          </a:xfrm>
          <a:prstGeom prst="rect">
            <a:avLst/>
          </a:prstGeom>
          <a:ln>
            <a:solidFill>
              <a:schemeClr val="bg1"/>
            </a:solidFill>
          </a:ln>
        </p:spPr>
      </p:pic>
      <p:pic>
        <p:nvPicPr>
          <p:cNvPr id="13" name="Picture 12">
            <a:extLst>
              <a:ext uri="{FF2B5EF4-FFF2-40B4-BE49-F238E27FC236}">
                <a16:creationId xmlns:a16="http://schemas.microsoft.com/office/drawing/2014/main" id="{74ED86E3-E8FB-CF54-0941-7975FD83BE55}"/>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p:blipFill>
        <p:spPr>
          <a:xfrm>
            <a:off x="1576450" y="2558253"/>
            <a:ext cx="1610705" cy="831479"/>
          </a:xfrm>
          <a:prstGeom prst="rect">
            <a:avLst/>
          </a:prstGeom>
          <a:ln>
            <a:solidFill>
              <a:schemeClr val="bg1"/>
            </a:solidFill>
          </a:ln>
        </p:spPr>
      </p:pic>
      <p:sp>
        <p:nvSpPr>
          <p:cNvPr id="29" name="Title 8">
            <a:extLst>
              <a:ext uri="{FF2B5EF4-FFF2-40B4-BE49-F238E27FC236}">
                <a16:creationId xmlns:a16="http://schemas.microsoft.com/office/drawing/2014/main" id="{C3D9A7C3-135C-EE27-ACE6-838C1E04DA24}"/>
              </a:ext>
            </a:extLst>
          </p:cNvPr>
          <p:cNvSpPr txBox="1">
            <a:spLocks/>
          </p:cNvSpPr>
          <p:nvPr/>
        </p:nvSpPr>
        <p:spPr>
          <a:xfrm>
            <a:off x="9708023" y="1253981"/>
            <a:ext cx="2317942" cy="70533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342900" indent="-342900">
              <a:buFont typeface="Wingdings" panose="05000000000000000000" pitchFamily="2" charset="2"/>
              <a:buChar char="§"/>
            </a:pPr>
            <a:r>
              <a:rPr lang="en-GB" sz="2400" dirty="0"/>
              <a:t>Final tests</a:t>
            </a:r>
          </a:p>
        </p:txBody>
      </p:sp>
      <p:cxnSp>
        <p:nvCxnSpPr>
          <p:cNvPr id="31" name="Straight Connector 30">
            <a:extLst>
              <a:ext uri="{FF2B5EF4-FFF2-40B4-BE49-F238E27FC236}">
                <a16:creationId xmlns:a16="http://schemas.microsoft.com/office/drawing/2014/main" id="{56EBF3FC-FF64-1F0A-7A47-1300899F582A}"/>
              </a:ext>
            </a:extLst>
          </p:cNvPr>
          <p:cNvCxnSpPr>
            <a:cxnSpLocks/>
          </p:cNvCxnSpPr>
          <p:nvPr/>
        </p:nvCxnSpPr>
        <p:spPr>
          <a:xfrm>
            <a:off x="3525044" y="1338031"/>
            <a:ext cx="0" cy="4640477"/>
          </a:xfrm>
          <a:prstGeom prst="line">
            <a:avLst/>
          </a:prstGeom>
          <a:noFill/>
          <a:ln w="19050" cap="flat" cmpd="sng" algn="ctr">
            <a:solidFill>
              <a:srgbClr val="DDDDDD"/>
            </a:solidFill>
            <a:prstDash val="solid"/>
          </a:ln>
          <a:effectLst>
            <a:glow rad="63500">
              <a:srgbClr val="DDDDDD">
                <a:tint val="30000"/>
                <a:shade val="95000"/>
                <a:satMod val="300000"/>
                <a:alpha val="50000"/>
              </a:srgbClr>
            </a:glow>
          </a:effectLst>
        </p:spPr>
      </p:cxnSp>
      <p:sp>
        <p:nvSpPr>
          <p:cNvPr id="43" name="TextBox 42">
            <a:extLst>
              <a:ext uri="{FF2B5EF4-FFF2-40B4-BE49-F238E27FC236}">
                <a16:creationId xmlns:a16="http://schemas.microsoft.com/office/drawing/2014/main" id="{DA5C969B-A7ED-B039-1DAC-6D0680B49E6C}"/>
              </a:ext>
            </a:extLst>
          </p:cNvPr>
          <p:cNvSpPr txBox="1"/>
          <p:nvPr/>
        </p:nvSpPr>
        <p:spPr>
          <a:xfrm>
            <a:off x="9181817" y="1749594"/>
            <a:ext cx="2972206" cy="1338828"/>
          </a:xfrm>
          <a:prstGeom prst="rect">
            <a:avLst/>
          </a:prstGeom>
          <a:noFill/>
        </p:spPr>
        <p:txBody>
          <a:bodyPr wrap="square">
            <a:spAutoFit/>
          </a:bodyPr>
          <a:lstStyle/>
          <a:p>
            <a:pPr marL="628650" lvl="1" indent="-171450" algn="just">
              <a:buFont typeface="Wingdings" panose="05000000000000000000" pitchFamily="2" charset="2"/>
              <a:buChar char="Ø"/>
            </a:pPr>
            <a:r>
              <a:rPr lang="en-GB" sz="1200" dirty="0">
                <a:latin typeface="Arial"/>
              </a:rPr>
              <a:t>Experimental validation and consolidation of the new baseline</a:t>
            </a:r>
          </a:p>
          <a:p>
            <a:pPr marL="1085850" lvl="2" indent="-171450" algn="just">
              <a:buFont typeface="Courier New" panose="02070309020205020404" pitchFamily="49" charset="0"/>
              <a:buChar char="o"/>
            </a:pPr>
            <a:endParaRPr lang="en-GB" sz="1200" dirty="0">
              <a:latin typeface="Arial"/>
            </a:endParaRPr>
          </a:p>
          <a:p>
            <a:pPr marL="628650" lvl="1" indent="-171450" algn="just">
              <a:buFont typeface="Wingdings" panose="05000000000000000000" pitchFamily="2" charset="2"/>
              <a:buChar char="Ø"/>
            </a:pPr>
            <a:r>
              <a:rPr lang="en-GB" sz="1100" dirty="0">
                <a:latin typeface="Arial"/>
              </a:rPr>
              <a:t>Additional winding test to explore the impact of the winding tension.</a:t>
            </a:r>
            <a:endParaRPr lang="en-GB" sz="1100" dirty="0">
              <a:effectLst/>
              <a:latin typeface="Calibri" panose="020F0502020204030204" pitchFamily="34" charset="0"/>
              <a:ea typeface="Times New Roman" panose="02020603050405020304" pitchFamily="18" charset="0"/>
            </a:endParaRPr>
          </a:p>
          <a:p>
            <a:pPr lvl="1"/>
            <a:endParaRPr lang="en-GB" sz="1100" dirty="0">
              <a:latin typeface="Calibri" panose="020F0502020204030204" pitchFamily="34" charset="0"/>
              <a:ea typeface="Times New Roman" panose="02020603050405020304" pitchFamily="18" charset="0"/>
            </a:endParaRPr>
          </a:p>
        </p:txBody>
      </p:sp>
      <p:pic>
        <p:nvPicPr>
          <p:cNvPr id="44" name="Picture 43" descr="A close-up of a machine&#10;&#10;Description automatically generated">
            <a:extLst>
              <a:ext uri="{FF2B5EF4-FFF2-40B4-BE49-F238E27FC236}">
                <a16:creationId xmlns:a16="http://schemas.microsoft.com/office/drawing/2014/main" id="{70CB3480-EC0D-3CC9-DF7A-47C0C60F3DF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793970" y="3183543"/>
            <a:ext cx="2161466" cy="1147529"/>
          </a:xfrm>
          <a:prstGeom prst="rect">
            <a:avLst/>
          </a:prstGeom>
        </p:spPr>
      </p:pic>
      <p:cxnSp>
        <p:nvCxnSpPr>
          <p:cNvPr id="45" name="Straight Connector 44">
            <a:extLst>
              <a:ext uri="{FF2B5EF4-FFF2-40B4-BE49-F238E27FC236}">
                <a16:creationId xmlns:a16="http://schemas.microsoft.com/office/drawing/2014/main" id="{08DABF97-953E-F6C5-5D16-BF5E5BDEA095}"/>
              </a:ext>
            </a:extLst>
          </p:cNvPr>
          <p:cNvCxnSpPr>
            <a:cxnSpLocks/>
          </p:cNvCxnSpPr>
          <p:nvPr/>
        </p:nvCxnSpPr>
        <p:spPr>
          <a:xfrm>
            <a:off x="9562609" y="1294020"/>
            <a:ext cx="0" cy="4640477"/>
          </a:xfrm>
          <a:prstGeom prst="line">
            <a:avLst/>
          </a:prstGeom>
          <a:noFill/>
          <a:ln w="19050" cap="flat" cmpd="sng" algn="ctr">
            <a:solidFill>
              <a:srgbClr val="DDDDDD"/>
            </a:solidFill>
            <a:prstDash val="solid"/>
          </a:ln>
          <a:effectLst>
            <a:glow rad="63500">
              <a:srgbClr val="DDDDDD">
                <a:tint val="30000"/>
                <a:shade val="95000"/>
                <a:satMod val="300000"/>
                <a:alpha val="50000"/>
              </a:srgbClr>
            </a:glow>
          </a:effectLst>
        </p:spPr>
      </p:cxnSp>
      <p:pic>
        <p:nvPicPr>
          <p:cNvPr id="14" name="Picture 13">
            <a:extLst>
              <a:ext uri="{FF2B5EF4-FFF2-40B4-BE49-F238E27FC236}">
                <a16:creationId xmlns:a16="http://schemas.microsoft.com/office/drawing/2014/main" id="{40F0B5EA-429F-4DE5-40EE-23D6601C8BA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815700" y="4427447"/>
            <a:ext cx="2161465" cy="1206632"/>
          </a:xfrm>
          <a:prstGeom prst="rect">
            <a:avLst/>
          </a:prstGeom>
        </p:spPr>
      </p:pic>
      <p:sp>
        <p:nvSpPr>
          <p:cNvPr id="16" name="TextBox 15">
            <a:extLst>
              <a:ext uri="{FF2B5EF4-FFF2-40B4-BE49-F238E27FC236}">
                <a16:creationId xmlns:a16="http://schemas.microsoft.com/office/drawing/2014/main" id="{0B26877A-A4E5-E4C1-5B78-02CABC0A22F1}"/>
              </a:ext>
            </a:extLst>
          </p:cNvPr>
          <p:cNvSpPr txBox="1"/>
          <p:nvPr/>
        </p:nvSpPr>
        <p:spPr>
          <a:xfrm>
            <a:off x="0" y="5821347"/>
            <a:ext cx="3425714" cy="369332"/>
          </a:xfrm>
          <a:prstGeom prst="rect">
            <a:avLst/>
          </a:prstGeom>
          <a:noFill/>
        </p:spPr>
        <p:txBody>
          <a:bodyPr wrap="square" rtlCol="0">
            <a:spAutoFit/>
          </a:bodyPr>
          <a:lstStyle/>
          <a:p>
            <a:pPr algn="ctr"/>
            <a:r>
              <a:rPr lang="en-GB" sz="1000" dirty="0"/>
              <a:t>Courtesy of D. Pulikowski, PhD. Thesis</a:t>
            </a:r>
          </a:p>
          <a:p>
            <a:pPr algn="ctr"/>
            <a:r>
              <a:rPr lang="en-GB" sz="800" dirty="0"/>
              <a:t>[https://cds.cern.ch/record/2641140/files/CERN-THESIS-2018-181.pdf]</a:t>
            </a:r>
          </a:p>
        </p:txBody>
      </p:sp>
      <p:sp>
        <p:nvSpPr>
          <p:cNvPr id="17" name="Title 8">
            <a:extLst>
              <a:ext uri="{FF2B5EF4-FFF2-40B4-BE49-F238E27FC236}">
                <a16:creationId xmlns:a16="http://schemas.microsoft.com/office/drawing/2014/main" id="{FF5275FF-4AA7-FC6F-2D15-B2EA1843B988}"/>
              </a:ext>
            </a:extLst>
          </p:cNvPr>
          <p:cNvSpPr txBox="1">
            <a:spLocks/>
          </p:cNvSpPr>
          <p:nvPr/>
        </p:nvSpPr>
        <p:spPr>
          <a:xfrm>
            <a:off x="3680065" y="1228746"/>
            <a:ext cx="3924031" cy="422104"/>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342900" indent="-342900">
              <a:buFont typeface="Wingdings" panose="05000000000000000000" pitchFamily="2" charset="2"/>
              <a:buChar char="§"/>
            </a:pPr>
            <a:r>
              <a:rPr lang="en-US" sz="2400" dirty="0"/>
              <a:t>Initial tests performed</a:t>
            </a:r>
            <a:endParaRPr lang="en-GB" sz="2400" dirty="0"/>
          </a:p>
        </p:txBody>
      </p:sp>
      <p:sp>
        <p:nvSpPr>
          <p:cNvPr id="18" name="TextBox 17">
            <a:extLst>
              <a:ext uri="{FF2B5EF4-FFF2-40B4-BE49-F238E27FC236}">
                <a16:creationId xmlns:a16="http://schemas.microsoft.com/office/drawing/2014/main" id="{A0F90CBF-9BFD-06AC-15FE-677FBA2E1F7F}"/>
              </a:ext>
            </a:extLst>
          </p:cNvPr>
          <p:cNvSpPr txBox="1"/>
          <p:nvPr/>
        </p:nvSpPr>
        <p:spPr>
          <a:xfrm>
            <a:off x="3335114" y="3307392"/>
            <a:ext cx="6082082" cy="261610"/>
          </a:xfrm>
          <a:prstGeom prst="rect">
            <a:avLst/>
          </a:prstGeom>
          <a:noFill/>
        </p:spPr>
        <p:txBody>
          <a:bodyPr wrap="square">
            <a:spAutoFit/>
          </a:bodyPr>
          <a:lstStyle/>
          <a:p>
            <a:pPr marL="628650" lvl="1" indent="-171450">
              <a:buFont typeface="Wingdings" panose="05000000000000000000" pitchFamily="2" charset="2"/>
              <a:buChar char="Ø"/>
            </a:pPr>
            <a:r>
              <a:rPr lang="en-GB" sz="1100" dirty="0">
                <a:latin typeface="Arial"/>
              </a:rPr>
              <a:t>Combined easy-way and hard-way bending tests → </a:t>
            </a:r>
            <a:r>
              <a:rPr lang="en-GB" sz="1100" b="1" u="sng" dirty="0">
                <a:latin typeface="Arial"/>
              </a:rPr>
              <a:t>Focus on 44 strands x 1.1 mm </a:t>
            </a:r>
          </a:p>
        </p:txBody>
      </p:sp>
      <p:pic>
        <p:nvPicPr>
          <p:cNvPr id="19" name="Picture 18">
            <a:extLst>
              <a:ext uri="{FF2B5EF4-FFF2-40B4-BE49-F238E27FC236}">
                <a16:creationId xmlns:a16="http://schemas.microsoft.com/office/drawing/2014/main" id="{5005F9A9-D401-0616-ECAB-8E861482E68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156983" y="1766160"/>
            <a:ext cx="3186191" cy="1177108"/>
          </a:xfrm>
          <a:prstGeom prst="rect">
            <a:avLst/>
          </a:prstGeom>
        </p:spPr>
      </p:pic>
      <p:sp>
        <p:nvSpPr>
          <p:cNvPr id="20" name="TextBox 19">
            <a:extLst>
              <a:ext uri="{FF2B5EF4-FFF2-40B4-BE49-F238E27FC236}">
                <a16:creationId xmlns:a16="http://schemas.microsoft.com/office/drawing/2014/main" id="{9B33AA78-E598-2CDC-6FE4-F6C4F99F3A28}"/>
              </a:ext>
            </a:extLst>
          </p:cNvPr>
          <p:cNvSpPr txBox="1"/>
          <p:nvPr/>
        </p:nvSpPr>
        <p:spPr>
          <a:xfrm>
            <a:off x="3561411" y="2196030"/>
            <a:ext cx="2650578" cy="646331"/>
          </a:xfrm>
          <a:prstGeom prst="rect">
            <a:avLst/>
          </a:prstGeom>
          <a:noFill/>
        </p:spPr>
        <p:txBody>
          <a:bodyPr wrap="square">
            <a:spAutoFit/>
          </a:bodyPr>
          <a:lstStyle/>
          <a:p>
            <a:pPr marL="1085850" lvl="2" indent="-171450" algn="just">
              <a:buFont typeface="Courier New" panose="02070309020205020404" pitchFamily="49" charset="0"/>
              <a:buChar char="o"/>
              <a:defRPr/>
            </a:pPr>
            <a:r>
              <a:rPr lang="en-US" sz="1200" dirty="0" err="1">
                <a:latin typeface="Arial"/>
              </a:rPr>
              <a:t>R</a:t>
            </a:r>
            <a:r>
              <a:rPr lang="en-US" sz="1200" baseline="-25000" dirty="0" err="1">
                <a:latin typeface="Arial"/>
              </a:rPr>
              <a:t>easy</a:t>
            </a:r>
            <a:r>
              <a:rPr lang="en-US" sz="1200" baseline="-25000" dirty="0">
                <a:latin typeface="Arial"/>
              </a:rPr>
              <a:t>-way</a:t>
            </a:r>
            <a:r>
              <a:rPr lang="en-US" sz="1200" dirty="0">
                <a:latin typeface="Arial"/>
              </a:rPr>
              <a:t> = 12 mm</a:t>
            </a:r>
          </a:p>
          <a:p>
            <a:pPr marL="1085850" lvl="2" indent="-171450" algn="just">
              <a:buFont typeface="Courier New" panose="02070309020205020404" pitchFamily="49" charset="0"/>
              <a:buChar char="o"/>
              <a:defRPr/>
            </a:pPr>
            <a:r>
              <a:rPr lang="en-US" sz="1200" dirty="0" err="1"/>
              <a:t>R</a:t>
            </a:r>
            <a:r>
              <a:rPr lang="en-US" sz="1200" baseline="-25000" dirty="0" err="1"/>
              <a:t>easy</a:t>
            </a:r>
            <a:r>
              <a:rPr lang="en-US" sz="1200" baseline="-25000" dirty="0"/>
              <a:t>-way</a:t>
            </a:r>
            <a:r>
              <a:rPr lang="en-US" sz="1200" dirty="0">
                <a:solidFill>
                  <a:schemeClr val="tx2"/>
                </a:solidFill>
                <a:latin typeface="Arial"/>
              </a:rPr>
              <a:t> = 13 mm</a:t>
            </a:r>
          </a:p>
          <a:p>
            <a:pPr marL="1085850" lvl="2" indent="-171450" algn="just">
              <a:buFont typeface="Courier New" panose="02070309020205020404" pitchFamily="49" charset="0"/>
              <a:buChar char="o"/>
              <a:defRPr/>
            </a:pPr>
            <a:r>
              <a:rPr lang="en-US" sz="1200" dirty="0" err="1"/>
              <a:t>R</a:t>
            </a:r>
            <a:r>
              <a:rPr lang="en-US" sz="1200" baseline="-25000" dirty="0" err="1"/>
              <a:t>easy</a:t>
            </a:r>
            <a:r>
              <a:rPr lang="en-US" sz="1200" baseline="-25000" dirty="0"/>
              <a:t>-way</a:t>
            </a:r>
            <a:r>
              <a:rPr lang="en-US" sz="1200" dirty="0">
                <a:solidFill>
                  <a:schemeClr val="tx2"/>
                </a:solidFill>
                <a:latin typeface="Arial"/>
              </a:rPr>
              <a:t> = 14.8 mm</a:t>
            </a:r>
            <a:endParaRPr lang="en-GB" sz="1200" dirty="0">
              <a:solidFill>
                <a:schemeClr val="tx2"/>
              </a:solidFill>
              <a:latin typeface="Arial"/>
            </a:endParaRPr>
          </a:p>
        </p:txBody>
      </p:sp>
      <p:sp>
        <p:nvSpPr>
          <p:cNvPr id="21" name="TextBox 20">
            <a:extLst>
              <a:ext uri="{FF2B5EF4-FFF2-40B4-BE49-F238E27FC236}">
                <a16:creationId xmlns:a16="http://schemas.microsoft.com/office/drawing/2014/main" id="{C0C87416-B3A5-2CCA-0AC1-DC52F4F051CB}"/>
              </a:ext>
            </a:extLst>
          </p:cNvPr>
          <p:cNvSpPr txBox="1"/>
          <p:nvPr/>
        </p:nvSpPr>
        <p:spPr>
          <a:xfrm>
            <a:off x="2402799" y="2912289"/>
            <a:ext cx="7398941" cy="261610"/>
          </a:xfrm>
          <a:prstGeom prst="rect">
            <a:avLst/>
          </a:prstGeom>
          <a:noFill/>
        </p:spPr>
        <p:txBody>
          <a:bodyPr wrap="square">
            <a:spAutoFit/>
          </a:bodyPr>
          <a:lstStyle/>
          <a:p>
            <a:pPr lvl="2" algn="ctr">
              <a:defRPr/>
            </a:pPr>
            <a:r>
              <a:rPr lang="en-US" sz="1100" dirty="0">
                <a:solidFill>
                  <a:srgbClr val="00B050"/>
                </a:solidFill>
                <a:latin typeface="Arial"/>
              </a:rPr>
              <a:t>For our baseline cable architecture (44 strands x 1.1 mm), all</a:t>
            </a:r>
            <a:r>
              <a:rPr lang="en-GB" sz="1100" dirty="0">
                <a:solidFill>
                  <a:srgbClr val="00B050"/>
                </a:solidFill>
                <a:latin typeface="Arial"/>
              </a:rPr>
              <a:t> tests were successfully completed. </a:t>
            </a:r>
          </a:p>
        </p:txBody>
      </p:sp>
      <p:sp>
        <p:nvSpPr>
          <p:cNvPr id="22" name="TextBox 21">
            <a:extLst>
              <a:ext uri="{FF2B5EF4-FFF2-40B4-BE49-F238E27FC236}">
                <a16:creationId xmlns:a16="http://schemas.microsoft.com/office/drawing/2014/main" id="{28070E30-43EE-7E2C-ACED-5622E0BA0D0C}"/>
              </a:ext>
            </a:extLst>
          </p:cNvPr>
          <p:cNvSpPr txBox="1"/>
          <p:nvPr/>
        </p:nvSpPr>
        <p:spPr>
          <a:xfrm>
            <a:off x="3797847" y="3694721"/>
            <a:ext cx="5687127" cy="1569660"/>
          </a:xfrm>
          <a:prstGeom prst="rect">
            <a:avLst/>
          </a:prstGeom>
          <a:noFill/>
        </p:spPr>
        <p:txBody>
          <a:bodyPr wrap="square">
            <a:spAutoFit/>
          </a:bodyPr>
          <a:lstStyle/>
          <a:p>
            <a:pPr marL="1085850" lvl="2" indent="-171450" algn="just">
              <a:buFont typeface="Courier New" panose="02070309020205020404" pitchFamily="49" charset="0"/>
              <a:buChar char="o"/>
              <a:defRPr/>
            </a:pPr>
            <a:r>
              <a:rPr lang="en-US" sz="1200" dirty="0" err="1">
                <a:latin typeface="+mj-lt"/>
              </a:rPr>
              <a:t>R</a:t>
            </a:r>
            <a:r>
              <a:rPr lang="en-US" sz="1200" baseline="-25000" dirty="0" err="1">
                <a:latin typeface="+mj-lt"/>
              </a:rPr>
              <a:t>easy</a:t>
            </a:r>
            <a:r>
              <a:rPr lang="en-US" sz="1200" baseline="-25000" dirty="0">
                <a:latin typeface="+mj-lt"/>
              </a:rPr>
              <a:t>-way</a:t>
            </a:r>
            <a:r>
              <a:rPr lang="en-US" sz="1200" dirty="0">
                <a:solidFill>
                  <a:schemeClr val="tx2"/>
                </a:solidFill>
                <a:latin typeface="+mj-lt"/>
              </a:rPr>
              <a:t> = 13 mm &amp; </a:t>
            </a:r>
            <a:r>
              <a:rPr lang="en-GB" sz="1200" dirty="0" err="1">
                <a:latin typeface="+mj-lt"/>
              </a:rPr>
              <a:t>R</a:t>
            </a:r>
            <a:r>
              <a:rPr lang="en-GB" sz="1200" baseline="-25000" dirty="0" err="1">
                <a:latin typeface="+mj-lt"/>
              </a:rPr>
              <a:t>hard</a:t>
            </a:r>
            <a:r>
              <a:rPr lang="en-GB" sz="1200" baseline="-25000" dirty="0">
                <a:latin typeface="+mj-lt"/>
              </a:rPr>
              <a:t>-way</a:t>
            </a:r>
            <a:r>
              <a:rPr lang="en-GB" sz="1200" dirty="0">
                <a:latin typeface="+mj-lt"/>
              </a:rPr>
              <a:t> from 275 to 450 mm</a:t>
            </a:r>
          </a:p>
          <a:p>
            <a:pPr marL="1543050" lvl="3" indent="-171450" algn="just">
              <a:buFont typeface="Courier New" panose="02070309020205020404" pitchFamily="49" charset="0"/>
              <a:buChar char="o"/>
              <a:defRPr/>
            </a:pPr>
            <a:endParaRPr lang="en-GB" sz="1200" dirty="0">
              <a:latin typeface="+mj-lt"/>
            </a:endParaRPr>
          </a:p>
          <a:p>
            <a:pPr marL="1543050" lvl="3" indent="-171450" algn="just">
              <a:buFont typeface="Courier New" panose="02070309020205020404" pitchFamily="49" charset="0"/>
              <a:buChar char="o"/>
              <a:defRPr/>
            </a:pPr>
            <a:r>
              <a:rPr lang="en-GB" sz="1200" dirty="0">
                <a:latin typeface="+mj-lt"/>
              </a:rPr>
              <a:t>Strand instabilities and pop-outs identified. </a:t>
            </a:r>
          </a:p>
          <a:p>
            <a:pPr marL="1085850" lvl="2" indent="-171450" algn="just">
              <a:buFont typeface="Courier New" panose="02070309020205020404" pitchFamily="49" charset="0"/>
              <a:buChar char="o"/>
              <a:defRPr/>
            </a:pPr>
            <a:endParaRPr lang="en-US" sz="1200" dirty="0">
              <a:latin typeface="+mj-lt"/>
            </a:endParaRPr>
          </a:p>
          <a:p>
            <a:pPr marL="1085850" lvl="2" indent="-171450" algn="just">
              <a:buFont typeface="Courier New" panose="02070309020205020404" pitchFamily="49" charset="0"/>
              <a:buChar char="o"/>
              <a:defRPr/>
            </a:pPr>
            <a:r>
              <a:rPr lang="en-US" sz="1200" dirty="0" err="1">
                <a:latin typeface="+mj-lt"/>
              </a:rPr>
              <a:t>R</a:t>
            </a:r>
            <a:r>
              <a:rPr lang="en-US" sz="1200" baseline="-25000" dirty="0" err="1">
                <a:latin typeface="+mj-lt"/>
              </a:rPr>
              <a:t>easy</a:t>
            </a:r>
            <a:r>
              <a:rPr lang="en-US" sz="1200" baseline="-25000" dirty="0">
                <a:latin typeface="+mj-lt"/>
              </a:rPr>
              <a:t>-way</a:t>
            </a:r>
            <a:r>
              <a:rPr lang="en-US" sz="1200" dirty="0">
                <a:solidFill>
                  <a:schemeClr val="tx2"/>
                </a:solidFill>
                <a:latin typeface="+mj-lt"/>
              </a:rPr>
              <a:t> = 15 mm &amp; </a:t>
            </a:r>
            <a:r>
              <a:rPr lang="en-GB" sz="1200" dirty="0" err="1">
                <a:latin typeface="+mj-lt"/>
              </a:rPr>
              <a:t>R</a:t>
            </a:r>
            <a:r>
              <a:rPr lang="en-GB" sz="1200" baseline="-25000" dirty="0" err="1">
                <a:latin typeface="+mj-lt"/>
              </a:rPr>
              <a:t>hard</a:t>
            </a:r>
            <a:r>
              <a:rPr lang="en-GB" sz="1200" baseline="-25000" dirty="0">
                <a:latin typeface="+mj-lt"/>
              </a:rPr>
              <a:t>-way</a:t>
            </a:r>
            <a:r>
              <a:rPr lang="en-GB" sz="1200" dirty="0">
                <a:latin typeface="+mj-lt"/>
              </a:rPr>
              <a:t>  350 and 450 mm</a:t>
            </a:r>
          </a:p>
          <a:p>
            <a:pPr marL="1543050" lvl="3" indent="-171450" algn="just">
              <a:buFont typeface="Courier New" panose="02070309020205020404" pitchFamily="49" charset="0"/>
              <a:buChar char="o"/>
              <a:defRPr/>
            </a:pPr>
            <a:endParaRPr lang="en-GB" sz="1200" dirty="0">
              <a:latin typeface="+mj-lt"/>
            </a:endParaRPr>
          </a:p>
          <a:p>
            <a:pPr marL="1543050" lvl="3" indent="-171450" algn="just">
              <a:buFont typeface="Courier New" panose="02070309020205020404" pitchFamily="49" charset="0"/>
              <a:buChar char="o"/>
              <a:defRPr/>
            </a:pPr>
            <a:r>
              <a:rPr lang="en-GB" sz="1200" dirty="0">
                <a:latin typeface="+mj-lt"/>
              </a:rPr>
              <a:t>For 450 mm → feasible. In general, cable stable.</a:t>
            </a:r>
          </a:p>
          <a:p>
            <a:pPr lvl="3" algn="just">
              <a:defRPr/>
            </a:pPr>
            <a:r>
              <a:rPr lang="en-GB" sz="1200" dirty="0">
                <a:latin typeface="+mj-lt"/>
              </a:rPr>
              <a:t>		No pop-outs identified.</a:t>
            </a:r>
          </a:p>
        </p:txBody>
      </p:sp>
      <p:sp>
        <p:nvSpPr>
          <p:cNvPr id="23" name="TextBox 22">
            <a:extLst>
              <a:ext uri="{FF2B5EF4-FFF2-40B4-BE49-F238E27FC236}">
                <a16:creationId xmlns:a16="http://schemas.microsoft.com/office/drawing/2014/main" id="{727B4E3C-B9F4-CCB8-CEF1-A800AE0B7539}"/>
              </a:ext>
            </a:extLst>
          </p:cNvPr>
          <p:cNvSpPr txBox="1"/>
          <p:nvPr/>
        </p:nvSpPr>
        <p:spPr>
          <a:xfrm>
            <a:off x="2901473" y="5289790"/>
            <a:ext cx="6661136" cy="430887"/>
          </a:xfrm>
          <a:prstGeom prst="rect">
            <a:avLst/>
          </a:prstGeom>
          <a:noFill/>
        </p:spPr>
        <p:txBody>
          <a:bodyPr wrap="square">
            <a:spAutoFit/>
          </a:bodyPr>
          <a:lstStyle/>
          <a:p>
            <a:pPr lvl="2">
              <a:defRPr/>
            </a:pPr>
            <a:r>
              <a:rPr lang="en-US" sz="1100" dirty="0">
                <a:solidFill>
                  <a:srgbClr val="00B050"/>
                </a:solidFill>
                <a:latin typeface="Arial"/>
              </a:rPr>
              <a:t>Decision made to take a safety margin and to align with previous experience (FRESCA2) → increase the </a:t>
            </a:r>
            <a:r>
              <a:rPr lang="en-US" sz="1100" dirty="0" err="1">
                <a:solidFill>
                  <a:srgbClr val="00B050"/>
                </a:solidFill>
                <a:latin typeface="Arial"/>
              </a:rPr>
              <a:t>R</a:t>
            </a:r>
            <a:r>
              <a:rPr lang="en-US" sz="1100" baseline="-25000" dirty="0" err="1">
                <a:solidFill>
                  <a:srgbClr val="00B050"/>
                </a:solidFill>
                <a:latin typeface="Arial"/>
              </a:rPr>
              <a:t>hard</a:t>
            </a:r>
            <a:r>
              <a:rPr lang="en-US" sz="1100" baseline="-25000" dirty="0">
                <a:solidFill>
                  <a:srgbClr val="00B050"/>
                </a:solidFill>
                <a:latin typeface="Arial"/>
              </a:rPr>
              <a:t>-way</a:t>
            </a:r>
            <a:r>
              <a:rPr lang="en-US" sz="1100" dirty="0">
                <a:solidFill>
                  <a:srgbClr val="00B050"/>
                </a:solidFill>
                <a:latin typeface="Arial"/>
              </a:rPr>
              <a:t> to 750 mm (small impact in coil length, ~52 mm</a:t>
            </a:r>
            <a:r>
              <a:rPr lang="en-US" sz="1100" b="1" dirty="0">
                <a:solidFill>
                  <a:srgbClr val="00B050"/>
                </a:solidFill>
                <a:latin typeface="Arial"/>
              </a:rPr>
              <a:t>)</a:t>
            </a:r>
            <a:endParaRPr lang="en-GB" sz="1100" b="1" dirty="0">
              <a:solidFill>
                <a:srgbClr val="00B050"/>
              </a:solidFill>
              <a:latin typeface="Arial"/>
            </a:endParaRPr>
          </a:p>
        </p:txBody>
      </p:sp>
      <p:sp>
        <p:nvSpPr>
          <p:cNvPr id="24" name="TextBox 23">
            <a:extLst>
              <a:ext uri="{FF2B5EF4-FFF2-40B4-BE49-F238E27FC236}">
                <a16:creationId xmlns:a16="http://schemas.microsoft.com/office/drawing/2014/main" id="{BC1E625B-3449-7763-E2E1-CBCADC0CBBF0}"/>
              </a:ext>
            </a:extLst>
          </p:cNvPr>
          <p:cNvSpPr txBox="1"/>
          <p:nvPr/>
        </p:nvSpPr>
        <p:spPr>
          <a:xfrm>
            <a:off x="3042293" y="5859584"/>
            <a:ext cx="6305991" cy="307777"/>
          </a:xfrm>
          <a:prstGeom prst="rect">
            <a:avLst/>
          </a:prstGeom>
          <a:noFill/>
        </p:spPr>
        <p:txBody>
          <a:bodyPr wrap="square">
            <a:spAutoFit/>
          </a:bodyPr>
          <a:lstStyle/>
          <a:p>
            <a:pPr lvl="2" algn="ctr">
              <a:defRPr/>
            </a:pPr>
            <a:r>
              <a:rPr lang="en-US" sz="1400" b="1" dirty="0">
                <a:solidFill>
                  <a:srgbClr val="002060"/>
                </a:solidFill>
                <a:latin typeface="Arial"/>
              </a:rPr>
              <a:t>New design baseline: </a:t>
            </a:r>
            <a:r>
              <a:rPr lang="en-US" sz="1400" dirty="0" err="1">
                <a:solidFill>
                  <a:srgbClr val="002060"/>
                </a:solidFill>
              </a:rPr>
              <a:t>R</a:t>
            </a:r>
            <a:r>
              <a:rPr lang="en-US" sz="1400" baseline="-25000" dirty="0" err="1">
                <a:solidFill>
                  <a:srgbClr val="002060"/>
                </a:solidFill>
              </a:rPr>
              <a:t>easy</a:t>
            </a:r>
            <a:r>
              <a:rPr lang="en-US" sz="1400" baseline="-25000" dirty="0">
                <a:solidFill>
                  <a:srgbClr val="002060"/>
                </a:solidFill>
              </a:rPr>
              <a:t>-way</a:t>
            </a:r>
            <a:r>
              <a:rPr lang="en-US" sz="1400" dirty="0">
                <a:solidFill>
                  <a:srgbClr val="002060"/>
                </a:solidFill>
              </a:rPr>
              <a:t> = </a:t>
            </a:r>
            <a:r>
              <a:rPr lang="en-US" sz="1400" dirty="0">
                <a:solidFill>
                  <a:srgbClr val="FF0000"/>
                </a:solidFill>
              </a:rPr>
              <a:t>15 mm </a:t>
            </a:r>
            <a:r>
              <a:rPr lang="en-US" sz="1400" dirty="0">
                <a:solidFill>
                  <a:srgbClr val="002060"/>
                </a:solidFill>
              </a:rPr>
              <a:t>&amp; </a:t>
            </a:r>
            <a:r>
              <a:rPr lang="en-GB" sz="1400" dirty="0" err="1">
                <a:solidFill>
                  <a:srgbClr val="002060"/>
                </a:solidFill>
              </a:rPr>
              <a:t>R</a:t>
            </a:r>
            <a:r>
              <a:rPr lang="en-GB" sz="1400" baseline="-25000" dirty="0" err="1">
                <a:solidFill>
                  <a:srgbClr val="002060"/>
                </a:solidFill>
              </a:rPr>
              <a:t>hard</a:t>
            </a:r>
            <a:r>
              <a:rPr lang="en-GB" sz="1400" baseline="-25000" dirty="0">
                <a:solidFill>
                  <a:srgbClr val="002060"/>
                </a:solidFill>
              </a:rPr>
              <a:t>-way</a:t>
            </a:r>
            <a:r>
              <a:rPr lang="en-GB" sz="1400" dirty="0">
                <a:solidFill>
                  <a:srgbClr val="002060"/>
                </a:solidFill>
              </a:rPr>
              <a:t> = </a:t>
            </a:r>
            <a:r>
              <a:rPr lang="en-GB" sz="1400" dirty="0">
                <a:solidFill>
                  <a:srgbClr val="FF0000"/>
                </a:solidFill>
              </a:rPr>
              <a:t>750 mm</a:t>
            </a:r>
          </a:p>
        </p:txBody>
      </p:sp>
      <p:sp>
        <p:nvSpPr>
          <p:cNvPr id="25" name="TextBox 24">
            <a:extLst>
              <a:ext uri="{FF2B5EF4-FFF2-40B4-BE49-F238E27FC236}">
                <a16:creationId xmlns:a16="http://schemas.microsoft.com/office/drawing/2014/main" id="{F20B768D-4575-42E3-2555-F47456FB7943}"/>
              </a:ext>
            </a:extLst>
          </p:cNvPr>
          <p:cNvSpPr txBox="1"/>
          <p:nvPr/>
        </p:nvSpPr>
        <p:spPr>
          <a:xfrm>
            <a:off x="3330773" y="1735079"/>
            <a:ext cx="2666152" cy="276999"/>
          </a:xfrm>
          <a:prstGeom prst="rect">
            <a:avLst/>
          </a:prstGeom>
          <a:noFill/>
        </p:spPr>
        <p:txBody>
          <a:bodyPr wrap="square">
            <a:spAutoFit/>
          </a:bodyPr>
          <a:lstStyle/>
          <a:p>
            <a:pPr marL="628650" lvl="1" indent="-171450">
              <a:buFont typeface="Wingdings" panose="05000000000000000000" pitchFamily="2" charset="2"/>
              <a:buChar char="Ø"/>
            </a:pPr>
            <a:r>
              <a:rPr lang="en-GB" sz="1200" dirty="0">
                <a:latin typeface="Arial"/>
              </a:rPr>
              <a:t>Easy-way bending tests</a:t>
            </a:r>
            <a:endParaRPr lang="en-GB" sz="1100" dirty="0">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372155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9"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dissolve">
                                      <p:cBhvr>
                                        <p:cTn id="16" dur="500"/>
                                        <p:tgtEl>
                                          <p:spTgt spid="12"/>
                                        </p:tgtEl>
                                      </p:cBhvr>
                                    </p:animEffect>
                                  </p:childTnLst>
                                </p:cTn>
                              </p:par>
                              <p:par>
                                <p:cTn id="17" presetID="9"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par>
                                <p:cTn id="20" presetID="9"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dissolv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dissolve">
                                      <p:cBhvr>
                                        <p:cTn id="33" dur="500"/>
                                        <p:tgtEl>
                                          <p:spTgt spid="25"/>
                                        </p:tgtEl>
                                      </p:cBhvr>
                                    </p:animEffect>
                                  </p:childTnLst>
                                </p:cTn>
                              </p:par>
                              <p:par>
                                <p:cTn id="34" presetID="9"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dissolve">
                                      <p:cBhvr>
                                        <p:cTn id="36" dur="500"/>
                                        <p:tgtEl>
                                          <p:spTgt spid="19"/>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dissolve">
                                      <p:cBhvr>
                                        <p:cTn id="39" dur="500"/>
                                        <p:tgtEl>
                                          <p:spTgt spid="20"/>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dissolve">
                                      <p:cBhvr>
                                        <p:cTn id="42" dur="500"/>
                                        <p:tgtEl>
                                          <p:spTgt spid="21"/>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dissolve">
                                      <p:cBhvr>
                                        <p:cTn id="45" dur="500"/>
                                        <p:tgtEl>
                                          <p:spTgt spid="18"/>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dissolve">
                                      <p:cBhvr>
                                        <p:cTn id="48" dur="500"/>
                                        <p:tgtEl>
                                          <p:spTgt spid="22"/>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dissolve">
                                      <p:cBhvr>
                                        <p:cTn id="51" dur="500"/>
                                        <p:tgtEl>
                                          <p:spTgt spid="23"/>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dissolve">
                                      <p:cBhvr>
                                        <p:cTn id="54" dur="500"/>
                                        <p:tgtEl>
                                          <p:spTgt spid="24"/>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dissolve">
                                      <p:cBhvr>
                                        <p:cTn id="59" dur="500"/>
                                        <p:tgtEl>
                                          <p:spTgt spid="29"/>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dissolve">
                                      <p:cBhvr>
                                        <p:cTn id="62" dur="500"/>
                                        <p:tgtEl>
                                          <p:spTgt spid="43"/>
                                        </p:tgtEl>
                                      </p:cBhvr>
                                    </p:animEffect>
                                  </p:childTnLst>
                                </p:cTn>
                              </p:par>
                              <p:par>
                                <p:cTn id="63" presetID="9" presetClass="entr" presetSubtype="0" fill="hold"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dissolve">
                                      <p:cBhvr>
                                        <p:cTn id="65" dur="500"/>
                                        <p:tgtEl>
                                          <p:spTgt spid="44"/>
                                        </p:tgtEl>
                                      </p:cBhvr>
                                    </p:animEffect>
                                  </p:childTnLst>
                                </p:cTn>
                              </p:par>
                              <p:par>
                                <p:cTn id="66" presetID="9" presetClass="entr" presetSubtype="0"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dissolve">
                                      <p:cBhvr>
                                        <p:cTn id="68" dur="500"/>
                                        <p:tgtEl>
                                          <p:spTgt spid="14"/>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dissolve">
                                      <p:cBhvr>
                                        <p:cTn id="7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9" grpId="0"/>
      <p:bldP spid="43" grpId="0"/>
      <p:bldP spid="16" grpId="0"/>
      <p:bldP spid="17" grpId="0"/>
      <p:bldP spid="18" grpId="0"/>
      <p:bldP spid="20"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solidFill>
                  <a:schemeClr val="accent2"/>
                </a:solidFill>
              </a:rPr>
              <a:t>Scope of the Work Package 3.5</a:t>
            </a:r>
          </a:p>
          <a:p>
            <a:r>
              <a:rPr lang="en-GB" dirty="0">
                <a:solidFill>
                  <a:schemeClr val="accent2"/>
                </a:solidFill>
              </a:rPr>
              <a:t>14 T design parameters</a:t>
            </a:r>
          </a:p>
          <a:p>
            <a:r>
              <a:rPr lang="en-GB" dirty="0">
                <a:solidFill>
                  <a:schemeClr val="accent2"/>
                </a:solidFill>
              </a:rPr>
              <a:t>Cable and winding tests</a:t>
            </a:r>
          </a:p>
          <a:p>
            <a:r>
              <a:rPr lang="en-GB" dirty="0"/>
              <a:t>Present design status</a:t>
            </a:r>
          </a:p>
          <a:p>
            <a:r>
              <a:rPr lang="en-GB" dirty="0" err="1">
                <a:solidFill>
                  <a:schemeClr val="accent2"/>
                </a:solidFill>
              </a:rPr>
              <a:t>eRMC</a:t>
            </a:r>
            <a:r>
              <a:rPr lang="en-GB" dirty="0">
                <a:solidFill>
                  <a:schemeClr val="accent2"/>
                </a:solidFill>
              </a:rPr>
              <a:t> &amp; RMM activities overview</a:t>
            </a:r>
          </a:p>
          <a:p>
            <a:r>
              <a:rPr lang="en-GB" dirty="0">
                <a:solidFill>
                  <a:schemeClr val="accent2"/>
                </a:solidFill>
              </a:rPr>
              <a:t>14 T magnet development plan &amp; schedule</a:t>
            </a:r>
          </a:p>
          <a:p>
            <a:r>
              <a:rPr lang="en-GB" dirty="0">
                <a:solidFill>
                  <a:schemeClr val="accent2"/>
                </a:solidFill>
              </a:rPr>
              <a:t>Summary</a:t>
            </a:r>
          </a:p>
          <a:p>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1741063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1267C-4101-CEEB-0872-EB002BBDBCE6}"/>
              </a:ext>
            </a:extLst>
          </p:cNvPr>
          <p:cNvSpPr>
            <a:spLocks noGrp="1"/>
          </p:cNvSpPr>
          <p:nvPr>
            <p:ph type="title"/>
          </p:nvPr>
        </p:nvSpPr>
        <p:spPr/>
        <p:txBody>
          <a:bodyPr/>
          <a:lstStyle/>
          <a:p>
            <a:r>
              <a:rPr lang="en-GB" dirty="0"/>
              <a:t>Present Design status (1/2)</a:t>
            </a:r>
          </a:p>
        </p:txBody>
      </p:sp>
      <p:sp>
        <p:nvSpPr>
          <p:cNvPr id="3" name="Content Placeholder 2">
            <a:extLst>
              <a:ext uri="{FF2B5EF4-FFF2-40B4-BE49-F238E27FC236}">
                <a16:creationId xmlns:a16="http://schemas.microsoft.com/office/drawing/2014/main" id="{533FCB34-AEAA-5AAF-6242-318BA947B240}"/>
              </a:ext>
            </a:extLst>
          </p:cNvPr>
          <p:cNvSpPr>
            <a:spLocks noGrp="1"/>
          </p:cNvSpPr>
          <p:nvPr>
            <p:ph idx="1"/>
          </p:nvPr>
        </p:nvSpPr>
        <p:spPr>
          <a:xfrm>
            <a:off x="601893" y="1091088"/>
            <a:ext cx="10969139" cy="636597"/>
          </a:xfrm>
        </p:spPr>
        <p:txBody>
          <a:bodyPr/>
          <a:lstStyle/>
          <a:p>
            <a:r>
              <a:rPr lang="en-GB" sz="1800" dirty="0"/>
              <a:t>The 2D electromagnetic design for the single and double aperture configuration has been completed.</a:t>
            </a:r>
          </a:p>
        </p:txBody>
      </p:sp>
      <p:sp>
        <p:nvSpPr>
          <p:cNvPr id="4" name="Date Placeholder 3">
            <a:extLst>
              <a:ext uri="{FF2B5EF4-FFF2-40B4-BE49-F238E27FC236}">
                <a16:creationId xmlns:a16="http://schemas.microsoft.com/office/drawing/2014/main" id="{05645D4B-3BC4-9090-F1FA-71A1FE2FD673}"/>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683A9A4F-ECA4-59F9-B150-77A69D381D1D}"/>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0287EE0D-0DDB-54F3-CDC4-547791CF5E75}"/>
              </a:ext>
            </a:extLst>
          </p:cNvPr>
          <p:cNvSpPr>
            <a:spLocks noGrp="1"/>
          </p:cNvSpPr>
          <p:nvPr>
            <p:ph type="sldNum" sz="quarter" idx="4"/>
          </p:nvPr>
        </p:nvSpPr>
        <p:spPr/>
        <p:txBody>
          <a:bodyPr/>
          <a:lstStyle/>
          <a:p>
            <a:fld id="{17918391-D411-FE40-AAD7-861AE5233E0E}" type="slidenum">
              <a:rPr lang="en-US" smtClean="0"/>
              <a:pPr/>
              <a:t>15</a:t>
            </a:fld>
            <a:endParaRPr lang="en-US" dirty="0"/>
          </a:p>
        </p:txBody>
      </p:sp>
      <p:grpSp>
        <p:nvGrpSpPr>
          <p:cNvPr id="7" name="Group 6">
            <a:extLst>
              <a:ext uri="{FF2B5EF4-FFF2-40B4-BE49-F238E27FC236}">
                <a16:creationId xmlns:a16="http://schemas.microsoft.com/office/drawing/2014/main" id="{AFD1EDC9-F118-D02E-56F4-4C9573DE31AF}"/>
              </a:ext>
            </a:extLst>
          </p:cNvPr>
          <p:cNvGrpSpPr/>
          <p:nvPr/>
        </p:nvGrpSpPr>
        <p:grpSpPr>
          <a:xfrm>
            <a:off x="475799" y="1588057"/>
            <a:ext cx="1717325" cy="1659436"/>
            <a:chOff x="5557576" y="226970"/>
            <a:chExt cx="2038842" cy="1970115"/>
          </a:xfrm>
        </p:grpSpPr>
        <p:pic>
          <p:nvPicPr>
            <p:cNvPr id="8" name="Picture 7" descr="A blue circle with a red and white center&#10;&#10;Description automatically generated">
              <a:extLst>
                <a:ext uri="{FF2B5EF4-FFF2-40B4-BE49-F238E27FC236}">
                  <a16:creationId xmlns:a16="http://schemas.microsoft.com/office/drawing/2014/main" id="{51C13F71-D41D-6859-473A-64D236261A0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57576" y="226970"/>
              <a:ext cx="2029317" cy="1968234"/>
            </a:xfrm>
            <a:prstGeom prst="rect">
              <a:avLst/>
            </a:prstGeom>
          </p:spPr>
        </p:pic>
        <p:pic>
          <p:nvPicPr>
            <p:cNvPr id="9" name="Picture 8">
              <a:extLst>
                <a:ext uri="{FF2B5EF4-FFF2-40B4-BE49-F238E27FC236}">
                  <a16:creationId xmlns:a16="http://schemas.microsoft.com/office/drawing/2014/main" id="{BD94CB9A-115D-6C26-0B7D-751E85EF26C2}"/>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579008" y="254241"/>
              <a:ext cx="2017410" cy="1942844"/>
            </a:xfrm>
            <a:prstGeom prst="rect">
              <a:avLst/>
            </a:prstGeom>
          </p:spPr>
        </p:pic>
      </p:grpSp>
      <p:pic>
        <p:nvPicPr>
          <p:cNvPr id="10" name="Picture 9">
            <a:extLst>
              <a:ext uri="{FF2B5EF4-FFF2-40B4-BE49-F238E27FC236}">
                <a16:creationId xmlns:a16="http://schemas.microsoft.com/office/drawing/2014/main" id="{9081B15D-6022-44C4-D80A-919DCA17BA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25777" y="1796006"/>
            <a:ext cx="1510884" cy="1266507"/>
          </a:xfrm>
          <a:prstGeom prst="rect">
            <a:avLst/>
          </a:prstGeom>
        </p:spPr>
      </p:pic>
      <p:pic>
        <p:nvPicPr>
          <p:cNvPr id="11" name="Picture 10">
            <a:extLst>
              <a:ext uri="{FF2B5EF4-FFF2-40B4-BE49-F238E27FC236}">
                <a16:creationId xmlns:a16="http://schemas.microsoft.com/office/drawing/2014/main" id="{F20A87F5-3474-9B35-02A2-E37DC539246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86549" y="3407810"/>
            <a:ext cx="1898971" cy="1422409"/>
          </a:xfrm>
          <a:prstGeom prst="rect">
            <a:avLst/>
          </a:prstGeom>
        </p:spPr>
      </p:pic>
      <p:pic>
        <p:nvPicPr>
          <p:cNvPr id="12" name="Picture 11">
            <a:extLst>
              <a:ext uri="{FF2B5EF4-FFF2-40B4-BE49-F238E27FC236}">
                <a16:creationId xmlns:a16="http://schemas.microsoft.com/office/drawing/2014/main" id="{8BFAA97D-8055-CFE7-FA11-19651BD90C0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7775" y="3407810"/>
            <a:ext cx="1488349" cy="1422409"/>
          </a:xfrm>
          <a:prstGeom prst="rect">
            <a:avLst/>
          </a:prstGeom>
        </p:spPr>
      </p:pic>
      <p:grpSp>
        <p:nvGrpSpPr>
          <p:cNvPr id="13" name="Group 12">
            <a:extLst>
              <a:ext uri="{FF2B5EF4-FFF2-40B4-BE49-F238E27FC236}">
                <a16:creationId xmlns:a16="http://schemas.microsoft.com/office/drawing/2014/main" id="{B7FFD558-FD96-F669-AD9E-C90B268BF0E3}"/>
              </a:ext>
            </a:extLst>
          </p:cNvPr>
          <p:cNvGrpSpPr/>
          <p:nvPr/>
        </p:nvGrpSpPr>
        <p:grpSpPr>
          <a:xfrm>
            <a:off x="9502853" y="1734373"/>
            <a:ext cx="1927240" cy="1943896"/>
            <a:chOff x="6025247" y="391078"/>
            <a:chExt cx="2651760" cy="2651760"/>
          </a:xfrm>
        </p:grpSpPr>
        <p:grpSp>
          <p:nvGrpSpPr>
            <p:cNvPr id="14" name="Group 13">
              <a:extLst>
                <a:ext uri="{FF2B5EF4-FFF2-40B4-BE49-F238E27FC236}">
                  <a16:creationId xmlns:a16="http://schemas.microsoft.com/office/drawing/2014/main" id="{93E522BE-8161-8EEA-81D6-3C15632C0BFC}"/>
                </a:ext>
              </a:extLst>
            </p:cNvPr>
            <p:cNvGrpSpPr/>
            <p:nvPr/>
          </p:nvGrpSpPr>
          <p:grpSpPr>
            <a:xfrm>
              <a:off x="6025247" y="391078"/>
              <a:ext cx="2651760" cy="2651760"/>
              <a:chOff x="3223497" y="168299"/>
              <a:chExt cx="2567598" cy="2567598"/>
            </a:xfrm>
          </p:grpSpPr>
          <p:sp>
            <p:nvSpPr>
              <p:cNvPr id="16" name="Oval 15">
                <a:extLst>
                  <a:ext uri="{FF2B5EF4-FFF2-40B4-BE49-F238E27FC236}">
                    <a16:creationId xmlns:a16="http://schemas.microsoft.com/office/drawing/2014/main" id="{68426E6A-B058-DA2F-F815-36DE5A66FF11}"/>
                  </a:ext>
                </a:extLst>
              </p:cNvPr>
              <p:cNvSpPr/>
              <p:nvPr/>
            </p:nvSpPr>
            <p:spPr>
              <a:xfrm>
                <a:off x="3223497" y="168299"/>
                <a:ext cx="2567598" cy="2567598"/>
              </a:xfrm>
              <a:prstGeom prst="ellipse">
                <a:avLst/>
              </a:prstGeom>
              <a:solidFill>
                <a:srgbClr val="96969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337165C-AC17-B994-BA3A-DFEF4C5BD198}"/>
                  </a:ext>
                </a:extLst>
              </p:cNvPr>
              <p:cNvSpPr/>
              <p:nvPr/>
            </p:nvSpPr>
            <p:spPr>
              <a:xfrm>
                <a:off x="3968884" y="657346"/>
                <a:ext cx="1091085" cy="2889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83210CCB-B0D1-1AE7-067E-BB6C860653A7}"/>
                  </a:ext>
                </a:extLst>
              </p:cNvPr>
              <p:cNvGrpSpPr/>
              <p:nvPr/>
            </p:nvGrpSpPr>
            <p:grpSpPr>
              <a:xfrm>
                <a:off x="3626821" y="886148"/>
                <a:ext cx="1686964" cy="1329368"/>
                <a:chOff x="-2491398" y="3464557"/>
                <a:chExt cx="1572461" cy="1239137"/>
              </a:xfrm>
            </p:grpSpPr>
            <p:sp>
              <p:nvSpPr>
                <p:cNvPr id="19" name="Rectangle 18">
                  <a:extLst>
                    <a:ext uri="{FF2B5EF4-FFF2-40B4-BE49-F238E27FC236}">
                      <a16:creationId xmlns:a16="http://schemas.microsoft.com/office/drawing/2014/main" id="{926490A3-F396-E24B-BAB3-29C36CD970D9}"/>
                    </a:ext>
                  </a:extLst>
                </p:cNvPr>
                <p:cNvSpPr/>
                <p:nvPr/>
              </p:nvSpPr>
              <p:spPr>
                <a:xfrm>
                  <a:off x="-2491398" y="3464557"/>
                  <a:ext cx="1572461" cy="1005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EFCC01C-2A06-4C26-25BB-41C7AB4A4FF5}"/>
                    </a:ext>
                  </a:extLst>
                </p:cNvPr>
                <p:cNvSpPr/>
                <p:nvPr/>
              </p:nvSpPr>
              <p:spPr>
                <a:xfrm>
                  <a:off x="-2173896" y="4434344"/>
                  <a:ext cx="1017027" cy="2693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pic>
          <p:nvPicPr>
            <p:cNvPr id="15" name="Picture 14">
              <a:extLst>
                <a:ext uri="{FF2B5EF4-FFF2-40B4-BE49-F238E27FC236}">
                  <a16:creationId xmlns:a16="http://schemas.microsoft.com/office/drawing/2014/main" id="{4E558A34-6EEA-CEF1-CBB0-940C5DB85555}"/>
                </a:ext>
              </a:extLst>
            </p:cNvPr>
            <p:cNvPicPr>
              <a:picLocks noChangeAspect="1"/>
            </p:cNvPicPr>
            <p:nvPr/>
          </p:nvPicPr>
          <p:blipFill rotWithShape="1">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180579" y="531100"/>
              <a:ext cx="2354157" cy="2368953"/>
            </a:xfrm>
            <a:prstGeom prst="rect">
              <a:avLst/>
            </a:prstGeom>
          </p:spPr>
        </p:pic>
      </p:grpSp>
      <p:pic>
        <p:nvPicPr>
          <p:cNvPr id="21" name="Picture 20">
            <a:extLst>
              <a:ext uri="{FF2B5EF4-FFF2-40B4-BE49-F238E27FC236}">
                <a16:creationId xmlns:a16="http://schemas.microsoft.com/office/drawing/2014/main" id="{37172204-E8FD-6924-3DF4-4C9A7E80155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038721" y="3911004"/>
            <a:ext cx="2855504" cy="2124018"/>
          </a:xfrm>
          <a:prstGeom prst="rect">
            <a:avLst/>
          </a:prstGeom>
        </p:spPr>
      </p:pic>
      <p:graphicFrame>
        <p:nvGraphicFramePr>
          <p:cNvPr id="22" name="Table 9">
            <a:extLst>
              <a:ext uri="{FF2B5EF4-FFF2-40B4-BE49-F238E27FC236}">
                <a16:creationId xmlns:a16="http://schemas.microsoft.com/office/drawing/2014/main" id="{ACC98F70-AB7E-6A02-4C5D-2C7DB321DFB9}"/>
              </a:ext>
            </a:extLst>
          </p:cNvPr>
          <p:cNvGraphicFramePr>
            <a:graphicFrameLocks noGrp="1"/>
          </p:cNvGraphicFramePr>
          <p:nvPr>
            <p:extLst>
              <p:ext uri="{D42A27DB-BD31-4B8C-83A1-F6EECF244321}">
                <p14:modId xmlns:p14="http://schemas.microsoft.com/office/powerpoint/2010/main" val="2374002949"/>
              </p:ext>
            </p:extLst>
          </p:nvPr>
        </p:nvGraphicFramePr>
        <p:xfrm>
          <a:off x="4285944" y="1727685"/>
          <a:ext cx="4495878" cy="2863215"/>
        </p:xfrm>
        <a:graphic>
          <a:graphicData uri="http://schemas.openxmlformats.org/drawingml/2006/table">
            <a:tbl>
              <a:tblPr firstRow="1" bandRow="1"/>
              <a:tblGrid>
                <a:gridCol w="1457178">
                  <a:extLst>
                    <a:ext uri="{9D8B030D-6E8A-4147-A177-3AD203B41FA5}">
                      <a16:colId xmlns:a16="http://schemas.microsoft.com/office/drawing/2014/main" val="3338364431"/>
                    </a:ext>
                  </a:extLst>
                </a:gridCol>
                <a:gridCol w="771978">
                  <a:extLst>
                    <a:ext uri="{9D8B030D-6E8A-4147-A177-3AD203B41FA5}">
                      <a16:colId xmlns:a16="http://schemas.microsoft.com/office/drawing/2014/main" val="3452222639"/>
                    </a:ext>
                  </a:extLst>
                </a:gridCol>
                <a:gridCol w="1133361">
                  <a:extLst>
                    <a:ext uri="{9D8B030D-6E8A-4147-A177-3AD203B41FA5}">
                      <a16:colId xmlns:a16="http://schemas.microsoft.com/office/drawing/2014/main" val="239426025"/>
                    </a:ext>
                  </a:extLst>
                </a:gridCol>
                <a:gridCol w="1133361">
                  <a:extLst>
                    <a:ext uri="{9D8B030D-6E8A-4147-A177-3AD203B41FA5}">
                      <a16:colId xmlns:a16="http://schemas.microsoft.com/office/drawing/2014/main" val="718033377"/>
                    </a:ext>
                  </a:extLst>
                </a:gridCol>
              </a:tblGrid>
              <a:tr h="15234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050" b="1" i="0" u="none" strike="noStrike" dirty="0">
                          <a:solidFill>
                            <a:schemeClr val="tx1"/>
                          </a:solidFill>
                          <a:effectLst/>
                          <a:latin typeface="Calibri" panose="020F0502020204030204" pitchFamily="34" charset="0"/>
                        </a:rPr>
                        <a:t>Magnet</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lang="en-GB" sz="1050" b="1" i="0" u="none" strike="noStrike" dirty="0">
                        <a:solidFill>
                          <a:schemeClr val="tx1"/>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050" b="1" i="0" u="none" strike="noStrike" dirty="0">
                          <a:solidFill>
                            <a:schemeClr val="tx1"/>
                          </a:solidFill>
                          <a:effectLst/>
                          <a:latin typeface="Calibri" panose="020F0502020204030204" pitchFamily="34" charset="0"/>
                        </a:rPr>
                        <a:t>Single</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050" b="1" i="0" u="none" strike="noStrike" dirty="0">
                          <a:solidFill>
                            <a:schemeClr val="tx1"/>
                          </a:solidFill>
                          <a:effectLst/>
                          <a:latin typeface="Calibri" panose="020F0502020204030204" pitchFamily="34" charset="0"/>
                        </a:rPr>
                        <a:t>Double</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3341970"/>
                  </a:ext>
                </a:extLst>
              </a:tr>
              <a:tr h="172889">
                <a:tc>
                  <a:txBody>
                    <a:bodyPr/>
                    <a:lstStyle/>
                    <a:p>
                      <a:pPr algn="l" fontAlgn="b"/>
                      <a:r>
                        <a:rPr lang="en-GB" sz="1050" b="0" i="0" u="none" strike="noStrike" dirty="0">
                          <a:solidFill>
                            <a:schemeClr val="tx1"/>
                          </a:solidFill>
                          <a:effectLst/>
                          <a:latin typeface="Calibri" panose="020F0502020204030204" pitchFamily="34" charset="0"/>
                        </a:rPr>
                        <a:t>Aperture</a:t>
                      </a: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200" kern="1200" dirty="0">
                          <a:solidFill>
                            <a:schemeClr val="tx1"/>
                          </a:solidFill>
                          <a:latin typeface="Calibri" panose="020F0502020204030204" pitchFamily="34" charset="0"/>
                          <a:ea typeface="+mn-ea"/>
                          <a:cs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172889">
                <a:tc>
                  <a:txBody>
                    <a:bodyPr/>
                    <a:lstStyle/>
                    <a:p>
                      <a:pPr algn="l" fontAlgn="b"/>
                      <a:r>
                        <a:rPr kumimoji="0" lang="en-GB" sz="1200" kern="1200" dirty="0">
                          <a:solidFill>
                            <a:schemeClr val="tx1"/>
                          </a:solidFill>
                          <a:latin typeface="Calibri" panose="020F0502020204030204" pitchFamily="34" charset="0"/>
                          <a:ea typeface="+mn-ea"/>
                          <a:cs typeface="Calibri" panose="020F0502020204030204" pitchFamily="34" charset="0"/>
                        </a:rPr>
                        <a:t>Intra-beam</a:t>
                      </a:r>
                      <a:r>
                        <a:rPr lang="en-GB" sz="1050" b="0" i="0" u="none" strike="noStrike" dirty="0">
                          <a:solidFill>
                            <a:schemeClr val="tx1"/>
                          </a:solidFill>
                          <a:effectLst/>
                          <a:latin typeface="Calibri" panose="020F0502020204030204" pitchFamily="34" charset="0"/>
                        </a:rPr>
                        <a:t> distance</a:t>
                      </a:r>
                    </a:p>
                  </a:txBody>
                  <a:tcPr marL="9525" marR="9525" marT="9525" marB="0" anchor="ctr">
                    <a:lnL w="12700" cmpd="sng">
                      <a:noFill/>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a:t>
                      </a:r>
                    </a:p>
                  </a:txBody>
                  <a:tcPr marL="9525" marR="9525" marT="9525" marB="0" anchor="ctr">
                    <a:lnL w="12700" cap="flat" cmpd="sng" algn="ctr">
                      <a:noFill/>
                      <a:prstDash val="solid"/>
                      <a:round/>
                      <a:headEnd type="none" w="med" len="med"/>
                      <a:tailEnd type="none" w="med" len="med"/>
                    </a:lnL>
                    <a:lnR w="12700" cmpd="sng">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200" kern="1200" dirty="0">
                          <a:solidFill>
                            <a:schemeClr val="tx1"/>
                          </a:solidFill>
                          <a:latin typeface="Calibri" panose="020F0502020204030204" pitchFamily="34" charset="0"/>
                          <a:ea typeface="+mn-ea"/>
                          <a:cs typeface="Calibri" panose="020F0502020204030204" pitchFamily="34" charset="0"/>
                        </a:rPr>
                        <a:t>250</a:t>
                      </a:r>
                    </a:p>
                  </a:txBody>
                  <a:tcPr marL="9525" marR="9525" marT="9525" marB="0" anchor="ctr">
                    <a:lnL w="12700" cap="flat" cmpd="sng" algn="ctr">
                      <a:noFill/>
                      <a:prstDash val="solid"/>
                      <a:round/>
                      <a:headEnd type="none" w="med" len="med"/>
                      <a:tailEnd type="none" w="med" len="med"/>
                    </a:lnL>
                    <a:lnR w="12700" cmpd="sng">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9149386"/>
                  </a:ext>
                </a:extLst>
              </a:tr>
              <a:tr h="17288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050" b="0" i="0" u="none" strike="noStrike" dirty="0">
                          <a:solidFill>
                            <a:schemeClr val="tx1"/>
                          </a:solidFill>
                          <a:effectLst/>
                          <a:latin typeface="Calibri" panose="020F0502020204030204" pitchFamily="34" charset="0"/>
                        </a:rPr>
                        <a:t>Yoke diameter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540</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680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5344814"/>
                  </a:ext>
                </a:extLst>
              </a:tr>
              <a:tr h="172889">
                <a:tc>
                  <a:txBody>
                    <a:bodyPr/>
                    <a:lstStyle/>
                    <a:p>
                      <a:pPr algn="l" fontAlgn="b"/>
                      <a:r>
                        <a:rPr lang="en-US" sz="1050" b="0" i="0" u="none" strike="noStrike" dirty="0">
                          <a:solidFill>
                            <a:schemeClr val="tx1"/>
                          </a:solidFill>
                          <a:effectLst/>
                          <a:latin typeface="Calibri" panose="020F0502020204030204" pitchFamily="34" charset="0"/>
                        </a:rPr>
                        <a:t>Shell diameter</a:t>
                      </a:r>
                      <a:endParaRPr lang="en-GB" sz="1050" b="0" i="0" u="none" strike="noStrike" dirty="0">
                        <a:solidFill>
                          <a:schemeClr val="tx1"/>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[mm]</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640</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780</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87515095"/>
                  </a:ext>
                </a:extLst>
              </a:tr>
              <a:tr h="17288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050" b="0" i="0" u="none" strike="noStrike" dirty="0">
                          <a:solidFill>
                            <a:schemeClr val="tx1"/>
                          </a:solidFill>
                          <a:effectLst/>
                          <a:latin typeface="Calibri" panose="020F0502020204030204" pitchFamily="34" charset="0"/>
                        </a:rPr>
                        <a:t>Nominal current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[kA] </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20.135</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19.380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23984445"/>
                  </a:ext>
                </a:extLst>
              </a:tr>
              <a:tr h="172889">
                <a:tc>
                  <a:txBody>
                    <a:bodyPr/>
                    <a:lstStyle/>
                    <a:p>
                      <a:pPr algn="l" fontAlgn="b"/>
                      <a:r>
                        <a:rPr lang="en-GB" sz="1050" b="0" i="0" u="none" strike="noStrike" dirty="0">
                          <a:solidFill>
                            <a:schemeClr val="tx1"/>
                          </a:solidFill>
                          <a:effectLst/>
                          <a:latin typeface="Calibri" panose="020F0502020204030204" pitchFamily="34" charset="0"/>
                        </a:rPr>
                        <a:t>J overall</a:t>
                      </a:r>
                      <a:endParaRPr lang="en-GB" sz="1050" b="0" i="0" u="none" strike="noStrike" baseline="-25000" dirty="0">
                        <a:solidFill>
                          <a:schemeClr val="tx1"/>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[A/mm2]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fr-FR" sz="1200" kern="1200" dirty="0">
                          <a:solidFill>
                            <a:schemeClr val="tx1"/>
                          </a:solidFill>
                          <a:latin typeface="Calibri" panose="020F0502020204030204" pitchFamily="34" charset="0"/>
                          <a:ea typeface="+mn-ea"/>
                          <a:cs typeface="Calibri" panose="020F0502020204030204" pitchFamily="34" charset="0"/>
                        </a:rPr>
                        <a:t>325</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313</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28719192"/>
                  </a:ext>
                </a:extLst>
              </a:tr>
              <a:tr h="172889">
                <a:tc>
                  <a:txBody>
                    <a:bodyPr/>
                    <a:lstStyle/>
                    <a:p>
                      <a:pPr algn="l" fontAlgn="b"/>
                      <a:r>
                        <a:rPr lang="en-US" sz="1050" b="0" i="0" u="none" strike="noStrike" dirty="0">
                          <a:solidFill>
                            <a:schemeClr val="tx1"/>
                          </a:solidFill>
                          <a:effectLst/>
                          <a:latin typeface="Calibri" panose="020F0502020204030204" pitchFamily="34" charset="0"/>
                        </a:rPr>
                        <a:t>J strand (</a:t>
                      </a:r>
                      <a:r>
                        <a:rPr lang="en-US" sz="1050" b="0" i="0" u="none" strike="noStrike" dirty="0" err="1">
                          <a:solidFill>
                            <a:schemeClr val="tx1"/>
                          </a:solidFill>
                          <a:effectLst/>
                          <a:latin typeface="Calibri" panose="020F0502020204030204" pitchFamily="34" charset="0"/>
                        </a:rPr>
                        <a:t>eng.</a:t>
                      </a:r>
                      <a:r>
                        <a:rPr lang="en-US" sz="1050" b="0" i="0" u="none" strike="noStrike" dirty="0">
                          <a:solidFill>
                            <a:schemeClr val="tx1"/>
                          </a:solidFill>
                          <a:effectLst/>
                          <a:latin typeface="Calibri" panose="020F0502020204030204" pitchFamily="34" charset="0"/>
                        </a:rPr>
                        <a:t>)</a:t>
                      </a:r>
                      <a:endParaRPr lang="en-GB" sz="1050" b="0" i="0" u="none" strike="noStrike" dirty="0">
                        <a:solidFill>
                          <a:schemeClr val="tx1"/>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200" kern="1200" dirty="0">
                          <a:solidFill>
                            <a:schemeClr val="tx1"/>
                          </a:solidFill>
                          <a:latin typeface="Calibri" panose="020F0502020204030204" pitchFamily="34" charset="0"/>
                          <a:ea typeface="+mn-ea"/>
                          <a:cs typeface="Calibri" panose="020F0502020204030204" pitchFamily="34" charset="0"/>
                        </a:rPr>
                        <a:t>[A/mm2]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482</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463</a:t>
                      </a:r>
                      <a:endParaRPr kumimoji="0" lang="en-GB" sz="1200" kern="1200" dirty="0">
                        <a:solidFill>
                          <a:schemeClr val="tx1"/>
                        </a:solidFill>
                        <a:latin typeface="Calibri" panose="020F0502020204030204" pitchFamily="34" charset="0"/>
                        <a:ea typeface="+mn-ea"/>
                        <a:cs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94562391"/>
                  </a:ext>
                </a:extLst>
              </a:tr>
              <a:tr h="17288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050" b="0" i="0" u="none" strike="noStrike" dirty="0">
                          <a:solidFill>
                            <a:schemeClr val="tx1"/>
                          </a:solidFill>
                          <a:effectLst/>
                          <a:latin typeface="Calibri" panose="020F0502020204030204" pitchFamily="34" charset="0"/>
                        </a:rPr>
                        <a:t>Nominal field</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[T] </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14.00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14.00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6848370"/>
                  </a:ext>
                </a:extLst>
              </a:tr>
              <a:tr h="17288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050" b="0" i="0" u="none" strike="noStrike" dirty="0">
                          <a:solidFill>
                            <a:schemeClr val="tx1"/>
                          </a:solidFill>
                          <a:effectLst/>
                          <a:latin typeface="Calibri" panose="020F0502020204030204" pitchFamily="34" charset="0"/>
                        </a:rPr>
                        <a:t>Peak field</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[T] </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14.74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14.53</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39957761"/>
                  </a:ext>
                </a:extLst>
              </a:tr>
              <a:tr h="172889">
                <a:tc>
                  <a:txBody>
                    <a:bodyPr/>
                    <a:lstStyle/>
                    <a:p>
                      <a:pPr algn="l" fontAlgn="b"/>
                      <a:r>
                        <a:rPr lang="en-GB" sz="1050" b="0" i="0" u="none" strike="noStrike" dirty="0">
                          <a:solidFill>
                            <a:schemeClr val="tx1"/>
                          </a:solidFill>
                          <a:effectLst/>
                          <a:latin typeface="Calibri" panose="020F0502020204030204" pitchFamily="34" charset="0"/>
                        </a:rPr>
                        <a:t>Ap. to peak field ratio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5.3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3</a:t>
                      </a:r>
                      <a:r>
                        <a:rPr kumimoji="0" lang="en-GB" sz="1200" kern="1200" dirty="0">
                          <a:solidFill>
                            <a:schemeClr val="tx1"/>
                          </a:solidFill>
                          <a:latin typeface="Calibri" panose="020F0502020204030204" pitchFamily="34" charset="0"/>
                          <a:ea typeface="+mn-ea"/>
                          <a:cs typeface="Calibri" panose="020F0502020204030204" pitchFamily="34" charset="0"/>
                        </a:rPr>
                        <a:t>.8</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1406580"/>
                  </a:ext>
                </a:extLst>
              </a:tr>
              <a:tr h="17288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050" b="0" i="0" u="none" strike="noStrike" dirty="0">
                          <a:solidFill>
                            <a:schemeClr val="tx1"/>
                          </a:solidFill>
                          <a:effectLst/>
                          <a:latin typeface="Calibri" panose="020F0502020204030204" pitchFamily="34" charset="0"/>
                        </a:rPr>
                        <a:t>Load line fraction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79.1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US" sz="1200" kern="1200" dirty="0">
                          <a:solidFill>
                            <a:schemeClr val="tx1"/>
                          </a:solidFill>
                          <a:latin typeface="Calibri" panose="020F0502020204030204" pitchFamily="34" charset="0"/>
                          <a:ea typeface="+mn-ea"/>
                          <a:cs typeface="Calibri" panose="020F0502020204030204" pitchFamily="34" charset="0"/>
                        </a:rPr>
                        <a:t>7</a:t>
                      </a:r>
                      <a:r>
                        <a:rPr kumimoji="0" lang="en-GB" sz="1200" kern="1200" dirty="0">
                          <a:solidFill>
                            <a:schemeClr val="tx1"/>
                          </a:solidFill>
                          <a:latin typeface="Calibri" panose="020F0502020204030204" pitchFamily="34" charset="0"/>
                          <a:ea typeface="+mn-ea"/>
                          <a:cs typeface="Calibri" panose="020F0502020204030204" pitchFamily="34" charset="0"/>
                        </a:rPr>
                        <a:t>8.0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56094051"/>
                  </a:ext>
                </a:extLst>
              </a:tr>
              <a:tr h="172889">
                <a:tc>
                  <a:txBody>
                    <a:bodyPr/>
                    <a:lstStyle/>
                    <a:p>
                      <a:pPr algn="l" fontAlgn="b"/>
                      <a:r>
                        <a:rPr lang="en-GB" sz="1050" b="0" i="0" u="none" strike="noStrike" dirty="0">
                          <a:solidFill>
                            <a:schemeClr val="tx1"/>
                          </a:solidFill>
                          <a:effectLst/>
                          <a:latin typeface="Calibri" panose="020F0502020204030204" pitchFamily="34" charset="0"/>
                        </a:rPr>
                        <a:t>Temperature margin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[K]</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4.36</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4.47</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0048339"/>
                  </a:ext>
                </a:extLst>
              </a:tr>
              <a:tr h="17288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050" b="0" i="0" u="none" strike="noStrike" dirty="0">
                          <a:solidFill>
                            <a:schemeClr val="tx1"/>
                          </a:solidFill>
                          <a:effectLst/>
                          <a:latin typeface="Calibri" panose="020F0502020204030204" pitchFamily="34" charset="0"/>
                        </a:rPr>
                        <a:t>Inductance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a:t>
                      </a:r>
                      <a:r>
                        <a:rPr kumimoji="0" lang="en-GB" sz="1200" kern="1200" dirty="0" err="1">
                          <a:solidFill>
                            <a:schemeClr val="tx1"/>
                          </a:solidFill>
                          <a:latin typeface="Calibri" panose="020F0502020204030204" pitchFamily="34" charset="0"/>
                          <a:ea typeface="+mn-ea"/>
                          <a:cs typeface="Calibri" panose="020F0502020204030204" pitchFamily="34" charset="0"/>
                        </a:rPr>
                        <a:t>mH</a:t>
                      </a:r>
                      <a:r>
                        <a:rPr kumimoji="0" lang="en-GB" sz="1200" kern="1200" dirty="0">
                          <a:solidFill>
                            <a:schemeClr val="tx1"/>
                          </a:solidFill>
                          <a:latin typeface="Calibri" panose="020F0502020204030204" pitchFamily="34" charset="0"/>
                          <a:ea typeface="+mn-ea"/>
                          <a:cs typeface="Calibri" panose="020F0502020204030204" pitchFamily="34" charset="0"/>
                        </a:rPr>
                        <a:t>/m]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4.58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10.04</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2811955"/>
                  </a:ext>
                </a:extLst>
              </a:tr>
              <a:tr h="172889">
                <a:tc>
                  <a:txBody>
                    <a:bodyPr/>
                    <a:lstStyle/>
                    <a:p>
                      <a:pPr algn="l" fontAlgn="b"/>
                      <a:r>
                        <a:rPr lang="en-GB" sz="1050" b="0" i="0" u="none" strike="noStrike" dirty="0">
                          <a:solidFill>
                            <a:schemeClr val="tx1"/>
                          </a:solidFill>
                          <a:effectLst/>
                          <a:latin typeface="Calibri" panose="020F0502020204030204" pitchFamily="34" charset="0"/>
                        </a:rPr>
                        <a:t>Stored energy</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[MJ/m]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0.900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kumimoji="0" lang="en-GB" sz="1200" kern="1200" dirty="0">
                          <a:solidFill>
                            <a:schemeClr val="tx1"/>
                          </a:solidFill>
                          <a:latin typeface="Calibri" panose="020F0502020204030204" pitchFamily="34" charset="0"/>
                          <a:ea typeface="+mn-ea"/>
                          <a:cs typeface="Calibri" panose="020F0502020204030204" pitchFamily="34" charset="0"/>
                        </a:rPr>
                        <a:t>2.028</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10889388"/>
                  </a:ext>
                </a:extLst>
              </a:tr>
            </a:tbl>
          </a:graphicData>
        </a:graphic>
      </p:graphicFrame>
      <p:pic>
        <p:nvPicPr>
          <p:cNvPr id="23" name="Picture 22" descr="A close-up of a colorful background&#10;&#10;Description automatically generated">
            <a:extLst>
              <a:ext uri="{FF2B5EF4-FFF2-40B4-BE49-F238E27FC236}">
                <a16:creationId xmlns:a16="http://schemas.microsoft.com/office/drawing/2014/main" id="{83467A1B-D9DF-C69A-FE2F-AFFB7DCF63F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66989" y="4919097"/>
            <a:ext cx="2724663" cy="893901"/>
          </a:xfrm>
          <a:prstGeom prst="rect">
            <a:avLst/>
          </a:prstGeom>
        </p:spPr>
      </p:pic>
      <p:sp>
        <p:nvSpPr>
          <p:cNvPr id="24" name="TextBox 23">
            <a:extLst>
              <a:ext uri="{FF2B5EF4-FFF2-40B4-BE49-F238E27FC236}">
                <a16:creationId xmlns:a16="http://schemas.microsoft.com/office/drawing/2014/main" id="{97C7EF73-64B8-3B7E-AD29-57EAB443AC7D}"/>
              </a:ext>
            </a:extLst>
          </p:cNvPr>
          <p:cNvSpPr txBox="1"/>
          <p:nvPr/>
        </p:nvSpPr>
        <p:spPr>
          <a:xfrm>
            <a:off x="110241" y="5780127"/>
            <a:ext cx="3726419" cy="461665"/>
          </a:xfrm>
          <a:prstGeom prst="rect">
            <a:avLst/>
          </a:prstGeom>
          <a:noFill/>
        </p:spPr>
        <p:txBody>
          <a:bodyPr wrap="square">
            <a:spAutoFit/>
          </a:bodyPr>
          <a:lstStyle/>
          <a:p>
            <a:pPr algn="ctr"/>
            <a:r>
              <a:rPr lang="en-GB" sz="1200" dirty="0"/>
              <a:t>X-component of stress (MPa) during assembly (left), cool down (centre), and powering (right).</a:t>
            </a:r>
          </a:p>
        </p:txBody>
      </p:sp>
      <p:pic>
        <p:nvPicPr>
          <p:cNvPr id="25" name="Picture 24" descr="A screenshot of a computer screen&#10;&#10;Description automatically generated">
            <a:extLst>
              <a:ext uri="{FF2B5EF4-FFF2-40B4-BE49-F238E27FC236}">
                <a16:creationId xmlns:a16="http://schemas.microsoft.com/office/drawing/2014/main" id="{C9D8F07A-E9D8-2899-2949-0B80EE1EE96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139047" y="4931693"/>
            <a:ext cx="2546752" cy="868708"/>
          </a:xfrm>
          <a:prstGeom prst="rect">
            <a:avLst/>
          </a:prstGeom>
        </p:spPr>
      </p:pic>
      <p:sp>
        <p:nvSpPr>
          <p:cNvPr id="26" name="TextBox 25">
            <a:extLst>
              <a:ext uri="{FF2B5EF4-FFF2-40B4-BE49-F238E27FC236}">
                <a16:creationId xmlns:a16="http://schemas.microsoft.com/office/drawing/2014/main" id="{AFE0FF1B-215F-74B2-E896-A7C6BB876B6D}"/>
              </a:ext>
            </a:extLst>
          </p:cNvPr>
          <p:cNvSpPr txBox="1"/>
          <p:nvPr/>
        </p:nvSpPr>
        <p:spPr>
          <a:xfrm>
            <a:off x="3773673" y="5794246"/>
            <a:ext cx="3612780" cy="461665"/>
          </a:xfrm>
          <a:prstGeom prst="rect">
            <a:avLst/>
          </a:prstGeom>
          <a:noFill/>
        </p:spPr>
        <p:txBody>
          <a:bodyPr wrap="square">
            <a:spAutoFit/>
          </a:bodyPr>
          <a:lstStyle/>
          <a:p>
            <a:pPr algn="ctr"/>
            <a:r>
              <a:rPr lang="en-GB" sz="1200" dirty="0"/>
              <a:t>Von Mises stresses (MPa) during assembly (left), cool down (centre), and powering (right).</a:t>
            </a:r>
          </a:p>
        </p:txBody>
      </p:sp>
      <p:pic>
        <p:nvPicPr>
          <p:cNvPr id="27" name="Picture 26" descr="A diagram of a number of numbers and a chart of a number&#10;&#10;Description automatically generated with medium confidence">
            <a:extLst>
              <a:ext uri="{FF2B5EF4-FFF2-40B4-BE49-F238E27FC236}">
                <a16:creationId xmlns:a16="http://schemas.microsoft.com/office/drawing/2014/main" id="{1E3EA67D-1B4E-B646-EC21-870C12B32E1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250425" y="4841203"/>
            <a:ext cx="1632959" cy="1314269"/>
          </a:xfrm>
          <a:prstGeom prst="rect">
            <a:avLst/>
          </a:prstGeom>
        </p:spPr>
      </p:pic>
      <p:sp>
        <p:nvSpPr>
          <p:cNvPr id="29" name="TextBox 28">
            <a:extLst>
              <a:ext uri="{FF2B5EF4-FFF2-40B4-BE49-F238E27FC236}">
                <a16:creationId xmlns:a16="http://schemas.microsoft.com/office/drawing/2014/main" id="{B7FDB87A-4665-79C5-5BEA-4C97F62B4C08}"/>
              </a:ext>
            </a:extLst>
          </p:cNvPr>
          <p:cNvSpPr txBox="1"/>
          <p:nvPr/>
        </p:nvSpPr>
        <p:spPr>
          <a:xfrm>
            <a:off x="8718697" y="5986423"/>
            <a:ext cx="3285461" cy="276999"/>
          </a:xfrm>
          <a:prstGeom prst="rect">
            <a:avLst/>
          </a:prstGeom>
          <a:noFill/>
        </p:spPr>
        <p:txBody>
          <a:bodyPr wrap="square" rtlCol="0">
            <a:spAutoFit/>
          </a:bodyPr>
          <a:lstStyle/>
          <a:p>
            <a:r>
              <a:rPr lang="en-GB" sz="1200" dirty="0"/>
              <a:t>Courtesy of G. Bellini. J. </a:t>
            </a:r>
            <a:r>
              <a:rPr lang="en-GB" sz="1200" dirty="0" err="1"/>
              <a:t>Ferradas</a:t>
            </a:r>
            <a:r>
              <a:rPr lang="en-GB" sz="1200" dirty="0"/>
              <a:t> &amp; A. </a:t>
            </a:r>
            <a:r>
              <a:rPr lang="en-GB" sz="1200" dirty="0" err="1"/>
              <a:t>Haziot</a:t>
            </a:r>
            <a:endParaRPr lang="en-GB" sz="1200" dirty="0"/>
          </a:p>
        </p:txBody>
      </p:sp>
    </p:spTree>
    <p:extLst>
      <p:ext uri="{BB962C8B-B14F-4D97-AF65-F5344CB8AC3E}">
        <p14:creationId xmlns:p14="http://schemas.microsoft.com/office/powerpoint/2010/main" val="905630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1E7BD718-C87D-0F32-8465-CDA65CD0937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60329" y="3925068"/>
            <a:ext cx="3323399" cy="1934135"/>
          </a:xfrm>
          <a:prstGeom prst="rect">
            <a:avLst/>
          </a:prstGeom>
        </p:spPr>
      </p:pic>
      <p:sp>
        <p:nvSpPr>
          <p:cNvPr id="2" name="Title 1">
            <a:extLst>
              <a:ext uri="{FF2B5EF4-FFF2-40B4-BE49-F238E27FC236}">
                <a16:creationId xmlns:a16="http://schemas.microsoft.com/office/drawing/2014/main" id="{495957CC-C4DC-C99B-45A1-4C009A9ECDFD}"/>
              </a:ext>
            </a:extLst>
          </p:cNvPr>
          <p:cNvSpPr>
            <a:spLocks noGrp="1"/>
          </p:cNvSpPr>
          <p:nvPr>
            <p:ph type="title"/>
          </p:nvPr>
        </p:nvSpPr>
        <p:spPr>
          <a:xfrm>
            <a:off x="611430" y="324940"/>
            <a:ext cx="10969139" cy="940443"/>
          </a:xfrm>
        </p:spPr>
        <p:txBody>
          <a:bodyPr/>
          <a:lstStyle/>
          <a:p>
            <a:r>
              <a:rPr lang="en-GB" dirty="0"/>
              <a:t>Present Design status (2/2)</a:t>
            </a:r>
          </a:p>
        </p:txBody>
      </p:sp>
      <p:sp>
        <p:nvSpPr>
          <p:cNvPr id="4" name="Date Placeholder 3">
            <a:extLst>
              <a:ext uri="{FF2B5EF4-FFF2-40B4-BE49-F238E27FC236}">
                <a16:creationId xmlns:a16="http://schemas.microsoft.com/office/drawing/2014/main" id="{063AE95A-D89F-7D0A-F4BA-09A326AAAE36}"/>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0725BECE-F6E4-8B2A-DEA3-2831B64288E9}"/>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5FA0395A-63E6-CF47-265E-AC5B9F00B1B7}"/>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8" name="Picture 7">
            <a:extLst>
              <a:ext uri="{FF2B5EF4-FFF2-40B4-BE49-F238E27FC236}">
                <a16:creationId xmlns:a16="http://schemas.microsoft.com/office/drawing/2014/main" id="{A44F972A-2491-1C76-0A7D-80AF321A6E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183" y="1693367"/>
            <a:ext cx="3657855" cy="3034750"/>
          </a:xfrm>
          <a:prstGeom prst="rect">
            <a:avLst/>
          </a:prstGeom>
        </p:spPr>
      </p:pic>
      <p:sp>
        <p:nvSpPr>
          <p:cNvPr id="9" name="TextBox 8">
            <a:extLst>
              <a:ext uri="{FF2B5EF4-FFF2-40B4-BE49-F238E27FC236}">
                <a16:creationId xmlns:a16="http://schemas.microsoft.com/office/drawing/2014/main" id="{5DF05CCC-D82D-FE5E-7116-2452B3999427}"/>
              </a:ext>
            </a:extLst>
          </p:cNvPr>
          <p:cNvSpPr txBox="1"/>
          <p:nvPr/>
        </p:nvSpPr>
        <p:spPr>
          <a:xfrm>
            <a:off x="301083" y="5188077"/>
            <a:ext cx="4073912" cy="738664"/>
          </a:xfrm>
          <a:prstGeom prst="rect">
            <a:avLst/>
          </a:prstGeom>
          <a:noFill/>
        </p:spPr>
        <p:txBody>
          <a:bodyPr wrap="square">
            <a:spAutoFit/>
          </a:bodyPr>
          <a:lstStyle/>
          <a:p>
            <a:pPr algn="just"/>
            <a:r>
              <a:rPr lang="en-GB" sz="1400" dirty="0"/>
              <a:t>Ratio between horizontal total </a:t>
            </a:r>
            <a:r>
              <a:rPr lang="en-GB" sz="1400" dirty="0" err="1"/>
              <a:t>e.m.</a:t>
            </a:r>
            <a:r>
              <a:rPr lang="en-GB" sz="1400" dirty="0"/>
              <a:t> force per quadrant and the azimuthal force provided by the shell and received by the coil and vertical pad.</a:t>
            </a:r>
          </a:p>
        </p:txBody>
      </p:sp>
      <p:sp>
        <p:nvSpPr>
          <p:cNvPr id="10" name="TextBox 9">
            <a:extLst>
              <a:ext uri="{FF2B5EF4-FFF2-40B4-BE49-F238E27FC236}">
                <a16:creationId xmlns:a16="http://schemas.microsoft.com/office/drawing/2014/main" id="{853AABEE-65DA-C651-9EC9-09E308A74496}"/>
              </a:ext>
            </a:extLst>
          </p:cNvPr>
          <p:cNvSpPr txBox="1"/>
          <p:nvPr/>
        </p:nvSpPr>
        <p:spPr>
          <a:xfrm>
            <a:off x="3957339" y="2116806"/>
            <a:ext cx="3526390" cy="1600438"/>
          </a:xfrm>
          <a:prstGeom prst="rect">
            <a:avLst/>
          </a:prstGeom>
          <a:noFill/>
        </p:spPr>
        <p:txBody>
          <a:bodyPr wrap="square">
            <a:spAutoFit/>
          </a:bodyPr>
          <a:lstStyle/>
          <a:p>
            <a:pPr algn="just"/>
            <a:r>
              <a:rPr lang="en-GB" sz="1400" dirty="0"/>
              <a:t>The shell provides all azimuthal force pre-loading the coils. This force is almost doubled when the magnet is cooled down to cryogenic temperature due to the differential thermal contraction between the external cylinder and the rest of the magnet components.</a:t>
            </a:r>
          </a:p>
        </p:txBody>
      </p:sp>
      <p:sp>
        <p:nvSpPr>
          <p:cNvPr id="11" name="TextBox 10">
            <a:extLst>
              <a:ext uri="{FF2B5EF4-FFF2-40B4-BE49-F238E27FC236}">
                <a16:creationId xmlns:a16="http://schemas.microsoft.com/office/drawing/2014/main" id="{297FA650-74F8-1BE9-ED02-0E983F846A68}"/>
              </a:ext>
            </a:extLst>
          </p:cNvPr>
          <p:cNvSpPr txBox="1"/>
          <p:nvPr/>
        </p:nvSpPr>
        <p:spPr>
          <a:xfrm>
            <a:off x="301083" y="1294701"/>
            <a:ext cx="2152185" cy="338554"/>
          </a:xfrm>
          <a:prstGeom prst="rect">
            <a:avLst/>
          </a:prstGeom>
          <a:noFill/>
        </p:spPr>
        <p:txBody>
          <a:bodyPr wrap="square" rtlCol="0">
            <a:spAutoFit/>
          </a:bodyPr>
          <a:lstStyle/>
          <a:p>
            <a:r>
              <a:rPr lang="en-GB" sz="1600" dirty="0"/>
              <a:t>Preloading dynamics</a:t>
            </a:r>
          </a:p>
        </p:txBody>
      </p:sp>
      <p:grpSp>
        <p:nvGrpSpPr>
          <p:cNvPr id="23" name="Group 22">
            <a:extLst>
              <a:ext uri="{FF2B5EF4-FFF2-40B4-BE49-F238E27FC236}">
                <a16:creationId xmlns:a16="http://schemas.microsoft.com/office/drawing/2014/main" id="{79F264F5-478C-FA75-0794-500C8E4D1EA8}"/>
              </a:ext>
            </a:extLst>
          </p:cNvPr>
          <p:cNvGrpSpPr/>
          <p:nvPr/>
        </p:nvGrpSpPr>
        <p:grpSpPr>
          <a:xfrm>
            <a:off x="7719769" y="1088541"/>
            <a:ext cx="3860800" cy="2240303"/>
            <a:chOff x="6764694" y="3668414"/>
            <a:chExt cx="5251348" cy="3047195"/>
          </a:xfrm>
        </p:grpSpPr>
        <p:pic>
          <p:nvPicPr>
            <p:cNvPr id="24" name="Picture 23">
              <a:extLst>
                <a:ext uri="{FF2B5EF4-FFF2-40B4-BE49-F238E27FC236}">
                  <a16:creationId xmlns:a16="http://schemas.microsoft.com/office/drawing/2014/main" id="{8E1109E2-5138-AC41-A1F7-7E8324A06A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64694" y="3668414"/>
              <a:ext cx="5251348" cy="3047195"/>
            </a:xfrm>
            <a:prstGeom prst="rect">
              <a:avLst/>
            </a:prstGeom>
          </p:spPr>
        </p:pic>
        <p:pic>
          <p:nvPicPr>
            <p:cNvPr id="25" name="Picture 24">
              <a:extLst>
                <a:ext uri="{FF2B5EF4-FFF2-40B4-BE49-F238E27FC236}">
                  <a16:creationId xmlns:a16="http://schemas.microsoft.com/office/drawing/2014/main" id="{9380BF09-8FB1-1EA7-F19B-C98E4CF182BF}"/>
                </a:ext>
              </a:extLst>
            </p:cNvPr>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300913" y="5043495"/>
              <a:ext cx="4493588" cy="585271"/>
            </a:xfrm>
            <a:prstGeom prst="rect">
              <a:avLst/>
            </a:prstGeom>
          </p:spPr>
        </p:pic>
        <p:cxnSp>
          <p:nvCxnSpPr>
            <p:cNvPr id="26" name="Straight Connector 25">
              <a:extLst>
                <a:ext uri="{FF2B5EF4-FFF2-40B4-BE49-F238E27FC236}">
                  <a16:creationId xmlns:a16="http://schemas.microsoft.com/office/drawing/2014/main" id="{28297423-31C8-3C34-12D6-9A0AD4BD2260}"/>
                </a:ext>
              </a:extLst>
            </p:cNvPr>
            <p:cNvCxnSpPr/>
            <p:nvPr/>
          </p:nvCxnSpPr>
          <p:spPr>
            <a:xfrm>
              <a:off x="8667750" y="4867275"/>
              <a:ext cx="1757363" cy="0"/>
            </a:xfrm>
            <a:prstGeom prst="line">
              <a:avLst/>
            </a:prstGeom>
            <a:ln w="12700">
              <a:solidFill>
                <a:srgbClr val="56AAAA"/>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7C884E3F-9923-EC9E-266B-3C3B32CCFF9E}"/>
                </a:ext>
              </a:extLst>
            </p:cNvPr>
            <p:cNvCxnSpPr>
              <a:cxnSpLocks/>
            </p:cNvCxnSpPr>
            <p:nvPr/>
          </p:nvCxnSpPr>
          <p:spPr>
            <a:xfrm>
              <a:off x="7500937" y="5867404"/>
              <a:ext cx="4090988" cy="0"/>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C9763F25-3B97-6B0A-A5FC-3A8E9EE02462}"/>
                </a:ext>
              </a:extLst>
            </p:cNvPr>
            <p:cNvSpPr txBox="1"/>
            <p:nvPr/>
          </p:nvSpPr>
          <p:spPr>
            <a:xfrm>
              <a:off x="7500937" y="5648322"/>
              <a:ext cx="4090988" cy="246221"/>
            </a:xfrm>
            <a:prstGeom prst="rect">
              <a:avLst/>
            </a:prstGeom>
            <a:noFill/>
          </p:spPr>
          <p:txBody>
            <a:bodyPr wrap="square" rtlCol="0">
              <a:spAutoFit/>
            </a:bodyPr>
            <a:lstStyle/>
            <a:p>
              <a:pPr algn="ctr"/>
              <a:r>
                <a:rPr lang="en-US" sz="1000" dirty="0">
                  <a:solidFill>
                    <a:srgbClr val="FF0000"/>
                  </a:solidFill>
                </a:rPr>
                <a:t>Iron yoke</a:t>
              </a:r>
            </a:p>
          </p:txBody>
        </p:sp>
        <p:sp>
          <p:nvSpPr>
            <p:cNvPr id="29" name="TextBox 28">
              <a:extLst>
                <a:ext uri="{FF2B5EF4-FFF2-40B4-BE49-F238E27FC236}">
                  <a16:creationId xmlns:a16="http://schemas.microsoft.com/office/drawing/2014/main" id="{5AA84CEC-4C14-802E-BA14-F26693A7EFC8}"/>
                </a:ext>
              </a:extLst>
            </p:cNvPr>
            <p:cNvSpPr txBox="1"/>
            <p:nvPr/>
          </p:nvSpPr>
          <p:spPr>
            <a:xfrm>
              <a:off x="8667750" y="4664661"/>
              <a:ext cx="1757363" cy="246221"/>
            </a:xfrm>
            <a:prstGeom prst="rect">
              <a:avLst/>
            </a:prstGeom>
            <a:noFill/>
          </p:spPr>
          <p:txBody>
            <a:bodyPr wrap="square" rtlCol="0">
              <a:spAutoFit/>
            </a:bodyPr>
            <a:lstStyle/>
            <a:p>
              <a:pPr algn="ctr"/>
              <a:r>
                <a:rPr lang="en-US" sz="1000" dirty="0">
                  <a:solidFill>
                    <a:srgbClr val="56AAAA"/>
                  </a:solidFill>
                </a:rPr>
                <a:t>Iron pads</a:t>
              </a:r>
            </a:p>
          </p:txBody>
        </p:sp>
      </p:grpSp>
      <p:graphicFrame>
        <p:nvGraphicFramePr>
          <p:cNvPr id="30" name="Table 29">
            <a:extLst>
              <a:ext uri="{FF2B5EF4-FFF2-40B4-BE49-F238E27FC236}">
                <a16:creationId xmlns:a16="http://schemas.microsoft.com/office/drawing/2014/main" id="{59FE0FE9-DF41-8F12-C419-0F693E8F1657}"/>
              </a:ext>
            </a:extLst>
          </p:cNvPr>
          <p:cNvGraphicFramePr>
            <a:graphicFrameLocks noGrp="1"/>
          </p:cNvGraphicFramePr>
          <p:nvPr>
            <p:extLst>
              <p:ext uri="{D42A27DB-BD31-4B8C-83A1-F6EECF244321}">
                <p14:modId xmlns:p14="http://schemas.microsoft.com/office/powerpoint/2010/main" val="4208337986"/>
              </p:ext>
            </p:extLst>
          </p:nvPr>
        </p:nvGraphicFramePr>
        <p:xfrm>
          <a:off x="7668112" y="3573858"/>
          <a:ext cx="3964113" cy="822960"/>
        </p:xfrm>
        <a:graphic>
          <a:graphicData uri="http://schemas.openxmlformats.org/drawingml/2006/table">
            <a:tbl>
              <a:tblPr firstRow="1" bandRow="1">
                <a:tableStyleId>{5C22544A-7EE6-4342-B048-85BDC9FD1C3A}</a:tableStyleId>
              </a:tblPr>
              <a:tblGrid>
                <a:gridCol w="2687091">
                  <a:extLst>
                    <a:ext uri="{9D8B030D-6E8A-4147-A177-3AD203B41FA5}">
                      <a16:colId xmlns:a16="http://schemas.microsoft.com/office/drawing/2014/main" val="3932116238"/>
                    </a:ext>
                  </a:extLst>
                </a:gridCol>
                <a:gridCol w="593964">
                  <a:extLst>
                    <a:ext uri="{9D8B030D-6E8A-4147-A177-3AD203B41FA5}">
                      <a16:colId xmlns:a16="http://schemas.microsoft.com/office/drawing/2014/main" val="3689956322"/>
                    </a:ext>
                  </a:extLst>
                </a:gridCol>
                <a:gridCol w="683058">
                  <a:extLst>
                    <a:ext uri="{9D8B030D-6E8A-4147-A177-3AD203B41FA5}">
                      <a16:colId xmlns:a16="http://schemas.microsoft.com/office/drawing/2014/main" val="2496941286"/>
                    </a:ext>
                  </a:extLst>
                </a:gridCol>
              </a:tblGrid>
              <a:tr h="244332">
                <a:tc>
                  <a:txBody>
                    <a:bodyPr/>
                    <a:lstStyle/>
                    <a:p>
                      <a:r>
                        <a:rPr lang="en-US" sz="1200" b="0" dirty="0">
                          <a:solidFill>
                            <a:schemeClr val="tx1"/>
                          </a:solidFill>
                        </a:rPr>
                        <a:t>Flared end curvature radius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b="0" dirty="0">
                          <a:solidFill>
                            <a:schemeClr val="tx1"/>
                          </a:solidFill>
                        </a:rPr>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sz="1200" b="0" dirty="0">
                          <a:solidFill>
                            <a:schemeClr val="tx1"/>
                          </a:solidFill>
                        </a:rPr>
                        <a:t>750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18768436"/>
                  </a:ext>
                </a:extLst>
              </a:tr>
              <a:tr h="244332">
                <a:tc>
                  <a:txBody>
                    <a:bodyPr/>
                    <a:lstStyle/>
                    <a:p>
                      <a:r>
                        <a:rPr lang="en-US" sz="1200" b="0" dirty="0">
                          <a:solidFill>
                            <a:schemeClr val="tx1"/>
                          </a:solidFill>
                        </a:rPr>
                        <a:t>Flared end angle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tx1"/>
                          </a:solidFill>
                          <a:latin typeface="Times New Roman" panose="02020603050405020304" pitchFamily="18" charset="0"/>
                          <a:cs typeface="Times New Roman" panose="02020603050405020304" pitchFamily="18" charset="0"/>
                        </a:rPr>
                        <a:t>º</a:t>
                      </a:r>
                      <a:endParaRPr 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sz="1200" b="0"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08005367"/>
                  </a:ext>
                </a:extLst>
              </a:tr>
              <a:tr h="2443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chemeClr val="tx1"/>
                          </a:solidFill>
                        </a:rPr>
                        <a:t>Flared end straight section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tx1"/>
                          </a:solidFill>
                        </a:rPr>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sz="1200" b="0" dirty="0">
                          <a:solidFill>
                            <a:schemeClr val="tx1"/>
                          </a:solidFill>
                        </a:rPr>
                        <a:t>250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1237875"/>
                  </a:ext>
                </a:extLst>
              </a:tr>
            </a:tbl>
          </a:graphicData>
        </a:graphic>
      </p:graphicFrame>
      <p:sp>
        <p:nvSpPr>
          <p:cNvPr id="32" name="TextBox 31">
            <a:extLst>
              <a:ext uri="{FF2B5EF4-FFF2-40B4-BE49-F238E27FC236}">
                <a16:creationId xmlns:a16="http://schemas.microsoft.com/office/drawing/2014/main" id="{813C276D-796C-28C2-11B5-6B2C81669069}"/>
              </a:ext>
            </a:extLst>
          </p:cNvPr>
          <p:cNvSpPr txBox="1"/>
          <p:nvPr/>
        </p:nvSpPr>
        <p:spPr>
          <a:xfrm>
            <a:off x="7566320" y="4728117"/>
            <a:ext cx="4499300"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solidFill>
                  <a:srgbClr val="FF0000"/>
                </a:solidFill>
              </a:rPr>
              <a:t>3D mechanical</a:t>
            </a:r>
            <a:r>
              <a:rPr lang="en-GB" sz="1600" dirty="0"/>
              <a:t> design </a:t>
            </a:r>
            <a:r>
              <a:rPr lang="en-GB" sz="1600" dirty="0">
                <a:solidFill>
                  <a:srgbClr val="FF0000"/>
                </a:solidFill>
              </a:rPr>
              <a:t>for single aperture</a:t>
            </a:r>
            <a:r>
              <a:rPr lang="en-GB" sz="1600" dirty="0"/>
              <a:t> will be completed in </a:t>
            </a:r>
            <a:r>
              <a:rPr lang="en-GB" sz="1600" dirty="0">
                <a:solidFill>
                  <a:srgbClr val="FF0000"/>
                </a:solidFill>
              </a:rPr>
              <a:t>October 2024</a:t>
            </a:r>
          </a:p>
          <a:p>
            <a:pPr marL="285750" indent="-285750">
              <a:buFont typeface="Arial" panose="020B0604020202020204" pitchFamily="34" charset="0"/>
              <a:buChar char="•"/>
            </a:pPr>
            <a:r>
              <a:rPr lang="en-GB" sz="1600" dirty="0">
                <a:solidFill>
                  <a:srgbClr val="FF0000"/>
                </a:solidFill>
              </a:rPr>
              <a:t>2D mechanical </a:t>
            </a:r>
            <a:r>
              <a:rPr lang="en-GB" sz="1600" dirty="0"/>
              <a:t>design for </a:t>
            </a:r>
            <a:r>
              <a:rPr lang="en-GB" sz="1600" dirty="0">
                <a:solidFill>
                  <a:srgbClr val="FF0000"/>
                </a:solidFill>
              </a:rPr>
              <a:t>the double aperture in progress</a:t>
            </a:r>
          </a:p>
        </p:txBody>
      </p:sp>
      <p:sp>
        <p:nvSpPr>
          <p:cNvPr id="3" name="TextBox 2">
            <a:extLst>
              <a:ext uri="{FF2B5EF4-FFF2-40B4-BE49-F238E27FC236}">
                <a16:creationId xmlns:a16="http://schemas.microsoft.com/office/drawing/2014/main" id="{DD3546A4-FC0E-591A-0AB8-E2F49EA72B04}"/>
              </a:ext>
            </a:extLst>
          </p:cNvPr>
          <p:cNvSpPr txBox="1"/>
          <p:nvPr/>
        </p:nvSpPr>
        <p:spPr>
          <a:xfrm>
            <a:off x="8718697" y="5986423"/>
            <a:ext cx="3285461" cy="276999"/>
          </a:xfrm>
          <a:prstGeom prst="rect">
            <a:avLst/>
          </a:prstGeom>
          <a:noFill/>
        </p:spPr>
        <p:txBody>
          <a:bodyPr wrap="square" rtlCol="0">
            <a:spAutoFit/>
          </a:bodyPr>
          <a:lstStyle/>
          <a:p>
            <a:r>
              <a:rPr lang="en-GB" sz="1200" dirty="0"/>
              <a:t>Courtesy of G. Bellini. J. </a:t>
            </a:r>
            <a:r>
              <a:rPr lang="en-GB" sz="1200" dirty="0" err="1"/>
              <a:t>Ferradas</a:t>
            </a:r>
            <a:r>
              <a:rPr lang="en-GB" sz="1200" dirty="0"/>
              <a:t> &amp; A. </a:t>
            </a:r>
            <a:r>
              <a:rPr lang="en-GB" sz="1200" dirty="0" err="1"/>
              <a:t>Haziot</a:t>
            </a:r>
            <a:endParaRPr lang="en-GB" sz="1200" dirty="0"/>
          </a:p>
        </p:txBody>
      </p:sp>
    </p:spTree>
    <p:extLst>
      <p:ext uri="{BB962C8B-B14F-4D97-AF65-F5344CB8AC3E}">
        <p14:creationId xmlns:p14="http://schemas.microsoft.com/office/powerpoint/2010/main" val="3760002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par>
                                <p:cTn id="8" presetID="9"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dissolve">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dissolve">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solidFill>
                  <a:schemeClr val="accent2"/>
                </a:solidFill>
              </a:rPr>
              <a:t>Scope of the Work Package 3.5</a:t>
            </a:r>
          </a:p>
          <a:p>
            <a:r>
              <a:rPr lang="en-GB" dirty="0">
                <a:solidFill>
                  <a:schemeClr val="accent2"/>
                </a:solidFill>
              </a:rPr>
              <a:t>14 T design parameters</a:t>
            </a:r>
          </a:p>
          <a:p>
            <a:r>
              <a:rPr lang="en-GB" dirty="0">
                <a:solidFill>
                  <a:schemeClr val="accent2"/>
                </a:solidFill>
              </a:rPr>
              <a:t>Cable and winding tests</a:t>
            </a:r>
          </a:p>
          <a:p>
            <a:r>
              <a:rPr lang="en-GB" dirty="0">
                <a:solidFill>
                  <a:schemeClr val="accent2"/>
                </a:solidFill>
              </a:rPr>
              <a:t>Present design status</a:t>
            </a:r>
          </a:p>
          <a:p>
            <a:r>
              <a:rPr lang="en-GB" dirty="0" err="1"/>
              <a:t>eRMC</a:t>
            </a:r>
            <a:r>
              <a:rPr lang="en-GB" dirty="0"/>
              <a:t> &amp; RMM activities overview</a:t>
            </a:r>
          </a:p>
          <a:p>
            <a:r>
              <a:rPr lang="en-GB" dirty="0">
                <a:solidFill>
                  <a:schemeClr val="accent2"/>
                </a:solidFill>
              </a:rPr>
              <a:t>14 T magnet development plan &amp; schedule</a:t>
            </a:r>
          </a:p>
          <a:p>
            <a:r>
              <a:rPr lang="en-GB" dirty="0">
                <a:solidFill>
                  <a:schemeClr val="accent2"/>
                </a:solidFill>
              </a:rPr>
              <a:t>Summary</a:t>
            </a:r>
          </a:p>
          <a:p>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1488210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9AA2-172F-C07A-940C-6C26580E555A}"/>
              </a:ext>
            </a:extLst>
          </p:cNvPr>
          <p:cNvSpPr>
            <a:spLocks noGrp="1"/>
          </p:cNvSpPr>
          <p:nvPr>
            <p:ph type="title"/>
          </p:nvPr>
        </p:nvSpPr>
        <p:spPr/>
        <p:txBody>
          <a:bodyPr/>
          <a:lstStyle/>
          <a:p>
            <a:r>
              <a:rPr lang="en-GB" dirty="0"/>
              <a:t>RMM activities</a:t>
            </a:r>
          </a:p>
        </p:txBody>
      </p:sp>
      <p:sp>
        <p:nvSpPr>
          <p:cNvPr id="3" name="Content Placeholder 2">
            <a:extLst>
              <a:ext uri="{FF2B5EF4-FFF2-40B4-BE49-F238E27FC236}">
                <a16:creationId xmlns:a16="http://schemas.microsoft.com/office/drawing/2014/main" id="{8DEC0C2C-2FE2-350E-B9C5-9DC2A5B1478E}"/>
              </a:ext>
            </a:extLst>
          </p:cNvPr>
          <p:cNvSpPr>
            <a:spLocks noGrp="1"/>
          </p:cNvSpPr>
          <p:nvPr>
            <p:ph idx="1"/>
          </p:nvPr>
        </p:nvSpPr>
        <p:spPr>
          <a:xfrm>
            <a:off x="439044" y="1028019"/>
            <a:ext cx="7040137" cy="1661173"/>
          </a:xfrm>
        </p:spPr>
        <p:txBody>
          <a:bodyPr/>
          <a:lstStyle/>
          <a:p>
            <a:pPr algn="just"/>
            <a:r>
              <a:rPr lang="en-GB" sz="1600" dirty="0"/>
              <a:t>RMM is a Racetrack Model Magnet, with a 50 mm closed cavity made of 2 </a:t>
            </a:r>
            <a:r>
              <a:rPr lang="en-GB" sz="1600" dirty="0" err="1"/>
              <a:t>eRMC</a:t>
            </a:r>
            <a:r>
              <a:rPr lang="en-GB" sz="1600" dirty="0"/>
              <a:t> coils &amp; 1 RMM coil in the middle.</a:t>
            </a:r>
          </a:p>
          <a:p>
            <a:pPr algn="just"/>
            <a:r>
              <a:rPr lang="en-GB" sz="1600" dirty="0"/>
              <a:t>The objective is to explore high field straight section region of a 16+ T dipole, focusing on mechanical aspects.</a:t>
            </a:r>
          </a:p>
          <a:p>
            <a:pPr algn="just"/>
            <a:r>
              <a:rPr lang="en-GB" sz="1600" dirty="0"/>
              <a:t>3 RMM assemblies have already successfully been tested and the magnet reached 16.5 T in the 50 mm diameter and 431 mm long closed cavity.</a:t>
            </a:r>
          </a:p>
        </p:txBody>
      </p:sp>
      <p:sp>
        <p:nvSpPr>
          <p:cNvPr id="4" name="Date Placeholder 3">
            <a:extLst>
              <a:ext uri="{FF2B5EF4-FFF2-40B4-BE49-F238E27FC236}">
                <a16:creationId xmlns:a16="http://schemas.microsoft.com/office/drawing/2014/main" id="{F442BD18-85EA-77A2-1DDE-C1C0778CC2ED}"/>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A5690DD5-9A1D-9D93-B113-CBDB22544863}"/>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884875BB-49AE-4183-4B8C-EBC42E763A71}"/>
              </a:ext>
            </a:extLst>
          </p:cNvPr>
          <p:cNvSpPr>
            <a:spLocks noGrp="1"/>
          </p:cNvSpPr>
          <p:nvPr>
            <p:ph type="sldNum" sz="quarter" idx="4"/>
          </p:nvPr>
        </p:nvSpPr>
        <p:spPr/>
        <p:txBody>
          <a:bodyPr/>
          <a:lstStyle/>
          <a:p>
            <a:fld id="{17918391-D411-FE40-AAD7-861AE5233E0E}" type="slidenum">
              <a:rPr lang="en-US" smtClean="0"/>
              <a:pPr/>
              <a:t>18</a:t>
            </a:fld>
            <a:endParaRPr lang="en-US" dirty="0"/>
          </a:p>
        </p:txBody>
      </p:sp>
      <p:grpSp>
        <p:nvGrpSpPr>
          <p:cNvPr id="7" name="Group 6">
            <a:extLst>
              <a:ext uri="{FF2B5EF4-FFF2-40B4-BE49-F238E27FC236}">
                <a16:creationId xmlns:a16="http://schemas.microsoft.com/office/drawing/2014/main" id="{9C5D0B26-27C7-2380-43EE-DCFCA7F9FCB9}"/>
              </a:ext>
            </a:extLst>
          </p:cNvPr>
          <p:cNvGrpSpPr/>
          <p:nvPr/>
        </p:nvGrpSpPr>
        <p:grpSpPr>
          <a:xfrm>
            <a:off x="7906452" y="148390"/>
            <a:ext cx="4426102" cy="3414207"/>
            <a:chOff x="6968209" y="216494"/>
            <a:chExt cx="4596970" cy="3546011"/>
          </a:xfrm>
        </p:grpSpPr>
        <p:grpSp>
          <p:nvGrpSpPr>
            <p:cNvPr id="8" name="Group 23">
              <a:extLst>
                <a:ext uri="{FF2B5EF4-FFF2-40B4-BE49-F238E27FC236}">
                  <a16:creationId xmlns:a16="http://schemas.microsoft.com/office/drawing/2014/main" id="{5CCAA9B8-C0FE-248D-8115-4511D4B935A9}"/>
                </a:ext>
              </a:extLst>
            </p:cNvPr>
            <p:cNvGrpSpPr>
              <a:grpSpLocks noChangeAspect="1"/>
            </p:cNvGrpSpPr>
            <p:nvPr/>
          </p:nvGrpSpPr>
          <p:grpSpPr bwMode="auto">
            <a:xfrm>
              <a:off x="6968209" y="216494"/>
              <a:ext cx="4596970" cy="3546011"/>
              <a:chOff x="584200" y="3724701"/>
              <a:chExt cx="4090374" cy="3154278"/>
            </a:xfrm>
          </p:grpSpPr>
          <p:pic>
            <p:nvPicPr>
              <p:cNvPr id="12" name="Picture 8">
                <a:extLst>
                  <a:ext uri="{FF2B5EF4-FFF2-40B4-BE49-F238E27FC236}">
                    <a16:creationId xmlns:a16="http://schemas.microsoft.com/office/drawing/2014/main" id="{19D965C6-2059-8FA6-7A13-13BA35EFF29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4200" y="3724701"/>
                <a:ext cx="3470876" cy="2947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D973AE46-672B-9350-D930-8639DA1C510C}"/>
                  </a:ext>
                </a:extLst>
              </p:cNvPr>
              <p:cNvSpPr txBox="1"/>
              <p:nvPr/>
            </p:nvSpPr>
            <p:spPr>
              <a:xfrm>
                <a:off x="3166188" y="6637919"/>
                <a:ext cx="1508386" cy="241060"/>
              </a:xfrm>
              <a:prstGeom prst="rect">
                <a:avLst/>
              </a:prstGeom>
              <a:noFill/>
            </p:spPr>
            <p:txBody>
              <a:bodyPr>
                <a:spAutoFit/>
              </a:bodyPr>
              <a:lstStyle/>
              <a:p>
                <a:pPr>
                  <a:defRPr/>
                </a:pPr>
                <a:r>
                  <a:rPr lang="en-GB" sz="810" dirty="0">
                    <a:solidFill>
                      <a:schemeClr val="bg1">
                        <a:lumMod val="50000"/>
                      </a:schemeClr>
                    </a:solidFill>
                  </a:rPr>
                  <a:t>(HFMMHRMM0080)</a:t>
                </a:r>
              </a:p>
            </p:txBody>
          </p:sp>
        </p:grpSp>
        <p:sp>
          <p:nvSpPr>
            <p:cNvPr id="9" name="TextBox 8">
              <a:extLst>
                <a:ext uri="{FF2B5EF4-FFF2-40B4-BE49-F238E27FC236}">
                  <a16:creationId xmlns:a16="http://schemas.microsoft.com/office/drawing/2014/main" id="{0FF3980B-B411-54B7-DF2E-C5ABA23E1C1F}"/>
                </a:ext>
              </a:extLst>
            </p:cNvPr>
            <p:cNvSpPr txBox="1"/>
            <p:nvPr/>
          </p:nvSpPr>
          <p:spPr>
            <a:xfrm>
              <a:off x="7939738" y="1246285"/>
              <a:ext cx="809408" cy="184666"/>
            </a:xfrm>
            <a:prstGeom prst="rect">
              <a:avLst/>
            </a:prstGeom>
            <a:noFill/>
          </p:spPr>
          <p:txBody>
            <a:bodyPr wrap="square" lIns="0" tIns="0" rIns="0" bIns="0" rtlCol="0">
              <a:spAutoFit/>
            </a:bodyPr>
            <a:lstStyle/>
            <a:p>
              <a:pPr algn="l"/>
              <a:r>
                <a:rPr lang="en-US" sz="1200" b="1" dirty="0">
                  <a:solidFill>
                    <a:schemeClr val="bg1"/>
                  </a:solidFill>
                </a:rPr>
                <a:t>eRMC coil</a:t>
              </a:r>
              <a:endParaRPr lang="en-GB" sz="1200" b="1" dirty="0">
                <a:solidFill>
                  <a:schemeClr val="bg1"/>
                </a:solidFill>
              </a:endParaRPr>
            </a:p>
          </p:txBody>
        </p:sp>
        <p:sp>
          <p:nvSpPr>
            <p:cNvPr id="10" name="TextBox 9">
              <a:extLst>
                <a:ext uri="{FF2B5EF4-FFF2-40B4-BE49-F238E27FC236}">
                  <a16:creationId xmlns:a16="http://schemas.microsoft.com/office/drawing/2014/main" id="{943ECB60-FA30-B17B-614E-15DB0EAA69EC}"/>
                </a:ext>
              </a:extLst>
            </p:cNvPr>
            <p:cNvSpPr txBox="1"/>
            <p:nvPr/>
          </p:nvSpPr>
          <p:spPr>
            <a:xfrm>
              <a:off x="7939737" y="2073366"/>
              <a:ext cx="809408" cy="184666"/>
            </a:xfrm>
            <a:prstGeom prst="rect">
              <a:avLst/>
            </a:prstGeom>
            <a:noFill/>
          </p:spPr>
          <p:txBody>
            <a:bodyPr wrap="square" lIns="0" tIns="0" rIns="0" bIns="0" rtlCol="0">
              <a:spAutoFit/>
            </a:bodyPr>
            <a:lstStyle/>
            <a:p>
              <a:pPr algn="l"/>
              <a:r>
                <a:rPr lang="en-US" sz="1200" b="1" dirty="0">
                  <a:solidFill>
                    <a:schemeClr val="bg1"/>
                  </a:solidFill>
                </a:rPr>
                <a:t>eRMC coil</a:t>
              </a:r>
              <a:endParaRPr lang="en-GB" sz="1200" b="1" dirty="0">
                <a:solidFill>
                  <a:schemeClr val="bg1"/>
                </a:solidFill>
              </a:endParaRPr>
            </a:p>
          </p:txBody>
        </p:sp>
        <p:sp>
          <p:nvSpPr>
            <p:cNvPr id="11" name="TextBox 10">
              <a:extLst>
                <a:ext uri="{FF2B5EF4-FFF2-40B4-BE49-F238E27FC236}">
                  <a16:creationId xmlns:a16="http://schemas.microsoft.com/office/drawing/2014/main" id="{19052973-E915-0058-8539-2CA7F0A61602}"/>
                </a:ext>
              </a:extLst>
            </p:cNvPr>
            <p:cNvSpPr txBox="1"/>
            <p:nvPr/>
          </p:nvSpPr>
          <p:spPr>
            <a:xfrm>
              <a:off x="7939737" y="1688757"/>
              <a:ext cx="809408" cy="184666"/>
            </a:xfrm>
            <a:prstGeom prst="rect">
              <a:avLst/>
            </a:prstGeom>
            <a:noFill/>
          </p:spPr>
          <p:txBody>
            <a:bodyPr wrap="square" lIns="0" tIns="0" rIns="0" bIns="0" rtlCol="0">
              <a:spAutoFit/>
            </a:bodyPr>
            <a:lstStyle/>
            <a:p>
              <a:pPr algn="l"/>
              <a:r>
                <a:rPr lang="en-US" sz="1200" b="1" dirty="0">
                  <a:solidFill>
                    <a:schemeClr val="bg1"/>
                  </a:solidFill>
                </a:rPr>
                <a:t>RMM coil</a:t>
              </a:r>
              <a:endParaRPr lang="en-GB" sz="1200" b="1" dirty="0">
                <a:solidFill>
                  <a:schemeClr val="bg1"/>
                </a:solidFill>
              </a:endParaRPr>
            </a:p>
          </p:txBody>
        </p:sp>
      </p:grpSp>
      <p:pic>
        <p:nvPicPr>
          <p:cNvPr id="14" name="Picture 13">
            <a:extLst>
              <a:ext uri="{FF2B5EF4-FFF2-40B4-BE49-F238E27FC236}">
                <a16:creationId xmlns:a16="http://schemas.microsoft.com/office/drawing/2014/main" id="{35738CF1-951F-9885-A0E0-86DD5A2F19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6452" y="3452134"/>
            <a:ext cx="2085465" cy="1682510"/>
          </a:xfrm>
          <a:prstGeom prst="rect">
            <a:avLst/>
          </a:prstGeom>
        </p:spPr>
      </p:pic>
      <p:graphicFrame>
        <p:nvGraphicFramePr>
          <p:cNvPr id="15" name="Content Placeholder 2">
            <a:extLst>
              <a:ext uri="{FF2B5EF4-FFF2-40B4-BE49-F238E27FC236}">
                <a16:creationId xmlns:a16="http://schemas.microsoft.com/office/drawing/2014/main" id="{B4F47DFC-AF85-0F30-2A3C-9ED85362C257}"/>
              </a:ext>
            </a:extLst>
          </p:cNvPr>
          <p:cNvGraphicFramePr>
            <a:graphicFrameLocks/>
          </p:cNvGraphicFramePr>
          <p:nvPr>
            <p:extLst>
              <p:ext uri="{D42A27DB-BD31-4B8C-83A1-F6EECF244321}">
                <p14:modId xmlns:p14="http://schemas.microsoft.com/office/powerpoint/2010/main" val="2896203285"/>
              </p:ext>
            </p:extLst>
          </p:nvPr>
        </p:nvGraphicFramePr>
        <p:xfrm>
          <a:off x="7982007" y="5292071"/>
          <a:ext cx="4019820" cy="783989"/>
        </p:xfrm>
        <a:graphic>
          <a:graphicData uri="http://schemas.openxmlformats.org/drawingml/2006/table">
            <a:tbl>
              <a:tblPr/>
              <a:tblGrid>
                <a:gridCol w="1890263">
                  <a:extLst>
                    <a:ext uri="{9D8B030D-6E8A-4147-A177-3AD203B41FA5}">
                      <a16:colId xmlns:a16="http://schemas.microsoft.com/office/drawing/2014/main" val="910333380"/>
                    </a:ext>
                  </a:extLst>
                </a:gridCol>
                <a:gridCol w="697703">
                  <a:extLst>
                    <a:ext uri="{9D8B030D-6E8A-4147-A177-3AD203B41FA5}">
                      <a16:colId xmlns:a16="http://schemas.microsoft.com/office/drawing/2014/main" val="892240901"/>
                    </a:ext>
                  </a:extLst>
                </a:gridCol>
                <a:gridCol w="715927">
                  <a:extLst>
                    <a:ext uri="{9D8B030D-6E8A-4147-A177-3AD203B41FA5}">
                      <a16:colId xmlns:a16="http://schemas.microsoft.com/office/drawing/2014/main" val="1365000068"/>
                    </a:ext>
                  </a:extLst>
                </a:gridCol>
                <a:gridCol w="715927">
                  <a:extLst>
                    <a:ext uri="{9D8B030D-6E8A-4147-A177-3AD203B41FA5}">
                      <a16:colId xmlns:a16="http://schemas.microsoft.com/office/drawing/2014/main" val="490692384"/>
                    </a:ext>
                  </a:extLst>
                </a:gridCol>
              </a:tblGrid>
              <a:tr h="219665">
                <a:tc>
                  <a:txBody>
                    <a:bodyPr/>
                    <a:lstStyle/>
                    <a:p>
                      <a:pPr algn="ctr" fontAlgn="b"/>
                      <a:r>
                        <a:rPr lang="en-US" sz="1600" b="1" i="0" u="sng" strike="noStrike" dirty="0">
                          <a:solidFill>
                            <a:srgbClr val="000000"/>
                          </a:solidFill>
                          <a:effectLst/>
                          <a:latin typeface="Calibri" panose="020F0502020204030204" pitchFamily="34" charset="0"/>
                        </a:rPr>
                        <a:t>RMM1a</a:t>
                      </a:r>
                    </a:p>
                  </a:txBody>
                  <a:tcPr marL="7513" marR="7513" marT="7513"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rgbClr val="000000"/>
                          </a:solidFill>
                          <a:effectLst/>
                          <a:latin typeface="Calibri" panose="020F0502020204030204" pitchFamily="34" charset="0"/>
                        </a:rPr>
                        <a:t>I (kA)</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600" b="1" i="0" u="none" strike="noStrike" dirty="0">
                          <a:solidFill>
                            <a:srgbClr val="000000"/>
                          </a:solidFill>
                          <a:effectLst/>
                          <a:latin typeface="Calibri" panose="020F0502020204030204" pitchFamily="34" charset="0"/>
                        </a:rPr>
                        <a:t>Bp (T)</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600" b="1" i="0" u="none" strike="noStrike" dirty="0">
                          <a:solidFill>
                            <a:srgbClr val="000000"/>
                          </a:solidFill>
                          <a:effectLst/>
                          <a:latin typeface="Calibri" panose="020F0502020204030204" pitchFamily="34" charset="0"/>
                        </a:rPr>
                        <a:t>Bo (T)</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754912394"/>
                  </a:ext>
                </a:extLst>
              </a:tr>
              <a:tr h="261390">
                <a:tc>
                  <a:txBody>
                    <a:bodyPr/>
                    <a:lstStyle/>
                    <a:p>
                      <a:pPr algn="ctr" fontAlgn="b"/>
                      <a:r>
                        <a:rPr lang="en-US" sz="1600" b="1" i="0" u="none" strike="noStrike" dirty="0">
                          <a:solidFill>
                            <a:srgbClr val="000000"/>
                          </a:solidFill>
                          <a:effectLst/>
                          <a:latin typeface="Calibri" panose="020F0502020204030204" pitchFamily="34" charset="0"/>
                        </a:rPr>
                        <a:t>Short Sample @4.3 K</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ctr" fontAlgn="b"/>
                      <a:r>
                        <a:rPr lang="en-US" sz="1600" b="1" i="0" u="none" strike="noStrike" dirty="0">
                          <a:solidFill>
                            <a:srgbClr val="000000"/>
                          </a:solidFill>
                          <a:effectLst/>
                          <a:latin typeface="Calibri" panose="020F0502020204030204" pitchFamily="34" charset="0"/>
                        </a:rPr>
                        <a:t>12.26</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1600" b="1" i="0" u="none" strike="noStrike" dirty="0">
                          <a:solidFill>
                            <a:srgbClr val="000000"/>
                          </a:solidFill>
                          <a:effectLst/>
                          <a:latin typeface="Calibri" panose="020F0502020204030204" pitchFamily="34" charset="0"/>
                        </a:rPr>
                        <a:t>17.07</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1600" b="1" i="0" u="none" strike="noStrike" dirty="0">
                          <a:solidFill>
                            <a:srgbClr val="000000"/>
                          </a:solidFill>
                          <a:effectLst/>
                          <a:latin typeface="Calibri" panose="020F0502020204030204" pitchFamily="34" charset="0"/>
                        </a:rPr>
                        <a:t>16.85</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54686545"/>
                  </a:ext>
                </a:extLst>
              </a:tr>
              <a:tr h="271246">
                <a:tc>
                  <a:txBody>
                    <a:bodyPr/>
                    <a:lstStyle/>
                    <a:p>
                      <a:pPr algn="ctr" fontAlgn="b"/>
                      <a:r>
                        <a:rPr lang="en-US" sz="1600" b="1" i="0" u="none" strike="noStrike" dirty="0">
                          <a:solidFill>
                            <a:srgbClr val="000000"/>
                          </a:solidFill>
                          <a:effectLst/>
                          <a:latin typeface="Calibri" panose="020F0502020204030204" pitchFamily="34" charset="0"/>
                        </a:rPr>
                        <a:t>Short Sample @1.9 K</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en-US" sz="1600" b="1" i="0" u="none" strike="noStrike" dirty="0">
                          <a:solidFill>
                            <a:srgbClr val="000000"/>
                          </a:solidFill>
                          <a:effectLst/>
                          <a:latin typeface="Calibri" panose="020F0502020204030204" pitchFamily="34" charset="0"/>
                        </a:rPr>
                        <a:t>13.64</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600" b="1" i="0" u="none" strike="noStrike" dirty="0">
                          <a:solidFill>
                            <a:srgbClr val="000000"/>
                          </a:solidFill>
                          <a:effectLst/>
                          <a:latin typeface="Calibri" panose="020F0502020204030204" pitchFamily="34" charset="0"/>
                        </a:rPr>
                        <a:t>18.77</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600" b="1" i="0" u="none" strike="noStrike" dirty="0">
                          <a:solidFill>
                            <a:srgbClr val="000000"/>
                          </a:solidFill>
                          <a:effectLst/>
                          <a:latin typeface="Calibri" panose="020F0502020204030204" pitchFamily="34" charset="0"/>
                        </a:rPr>
                        <a:t>18.51</a:t>
                      </a:r>
                    </a:p>
                  </a:txBody>
                  <a:tcPr marL="7513" marR="7513" marT="751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700939716"/>
                  </a:ext>
                </a:extLst>
              </a:tr>
            </a:tbl>
          </a:graphicData>
        </a:graphic>
      </p:graphicFrame>
      <p:grpSp>
        <p:nvGrpSpPr>
          <p:cNvPr id="16" name="Group 15">
            <a:extLst>
              <a:ext uri="{FF2B5EF4-FFF2-40B4-BE49-F238E27FC236}">
                <a16:creationId xmlns:a16="http://schemas.microsoft.com/office/drawing/2014/main" id="{1CB0F508-7341-B53B-8168-C53288D4A9BA}"/>
              </a:ext>
            </a:extLst>
          </p:cNvPr>
          <p:cNvGrpSpPr>
            <a:grpSpLocks noChangeAspect="1"/>
          </p:cNvGrpSpPr>
          <p:nvPr/>
        </p:nvGrpSpPr>
        <p:grpSpPr>
          <a:xfrm>
            <a:off x="10419188" y="3715880"/>
            <a:ext cx="1396378" cy="1260274"/>
            <a:chOff x="10202392" y="34162"/>
            <a:chExt cx="1810308" cy="1633858"/>
          </a:xfrm>
        </p:grpSpPr>
        <p:pic>
          <p:nvPicPr>
            <p:cNvPr id="17" name="Picture 16">
              <a:extLst>
                <a:ext uri="{FF2B5EF4-FFF2-40B4-BE49-F238E27FC236}">
                  <a16:creationId xmlns:a16="http://schemas.microsoft.com/office/drawing/2014/main" id="{3D8D3834-246A-A04A-12A3-746F350080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02392" y="34162"/>
              <a:ext cx="1810308" cy="1633858"/>
            </a:xfrm>
            <a:prstGeom prst="rect">
              <a:avLst/>
            </a:prstGeom>
          </p:spPr>
        </p:pic>
        <p:sp>
          <p:nvSpPr>
            <p:cNvPr id="18" name="Rectangle 17">
              <a:extLst>
                <a:ext uri="{FF2B5EF4-FFF2-40B4-BE49-F238E27FC236}">
                  <a16:creationId xmlns:a16="http://schemas.microsoft.com/office/drawing/2014/main" id="{E7E05774-C898-3E37-5E61-E5C5A7C0F971}"/>
                </a:ext>
              </a:extLst>
            </p:cNvPr>
            <p:cNvSpPr/>
            <p:nvPr/>
          </p:nvSpPr>
          <p:spPr>
            <a:xfrm>
              <a:off x="10370127" y="393983"/>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44835F73-9CFF-49DE-CDED-4CE9B5FF5A99}"/>
                </a:ext>
              </a:extLst>
            </p:cNvPr>
            <p:cNvSpPr/>
            <p:nvPr/>
          </p:nvSpPr>
          <p:spPr>
            <a:xfrm>
              <a:off x="10370127" y="631720"/>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B939987-C7CE-0DBB-6E68-DCA477B9C045}"/>
                </a:ext>
              </a:extLst>
            </p:cNvPr>
            <p:cNvSpPr/>
            <p:nvPr/>
          </p:nvSpPr>
          <p:spPr>
            <a:xfrm>
              <a:off x="10370127" y="874728"/>
              <a:ext cx="62346" cy="190439"/>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00E4F6F-2D9D-519D-6BFB-2F0453E26316}"/>
                </a:ext>
              </a:extLst>
            </p:cNvPr>
            <p:cNvSpPr/>
            <p:nvPr/>
          </p:nvSpPr>
          <p:spPr>
            <a:xfrm>
              <a:off x="11026370" y="1270635"/>
              <a:ext cx="62346" cy="123825"/>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03BE3ED-F9AD-686E-3157-B613915B298D}"/>
                </a:ext>
              </a:extLst>
            </p:cNvPr>
            <p:cNvSpPr/>
            <p:nvPr/>
          </p:nvSpPr>
          <p:spPr>
            <a:xfrm>
              <a:off x="11026370" y="1532124"/>
              <a:ext cx="62346" cy="123825"/>
            </a:xfrm>
            <a:prstGeom prst="rect">
              <a:avLst/>
            </a:prstGeom>
            <a:solidFill>
              <a:srgbClr val="03D7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6" name="Picture 15">
            <a:extLst>
              <a:ext uri="{FF2B5EF4-FFF2-40B4-BE49-F238E27FC236}">
                <a16:creationId xmlns:a16="http://schemas.microsoft.com/office/drawing/2014/main" id="{34887984-057D-5399-AC58-7DF04471ED2D}"/>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2265" y="2888871"/>
            <a:ext cx="4421003" cy="2652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a:extLst>
              <a:ext uri="{FF2B5EF4-FFF2-40B4-BE49-F238E27FC236}">
                <a16:creationId xmlns:a16="http://schemas.microsoft.com/office/drawing/2014/main" id="{CD367EBA-0DC3-5B2F-ECCA-F9A3E87791BC}"/>
              </a:ext>
            </a:extLst>
          </p:cNvPr>
          <p:cNvSpPr txBox="1"/>
          <p:nvPr/>
        </p:nvSpPr>
        <p:spPr>
          <a:xfrm>
            <a:off x="855705" y="5568371"/>
            <a:ext cx="4525808" cy="523220"/>
          </a:xfrm>
          <a:prstGeom prst="rect">
            <a:avLst/>
          </a:prstGeom>
          <a:noFill/>
        </p:spPr>
        <p:txBody>
          <a:bodyPr wrap="square" rtlCol="0">
            <a:spAutoFit/>
          </a:bodyPr>
          <a:lstStyle/>
          <a:p>
            <a:r>
              <a:rPr lang="en-GB" sz="1400" dirty="0"/>
              <a:t>RMM1d has been assembled with increased preload </a:t>
            </a:r>
            <a:r>
              <a:rPr lang="en-GB" sz="1400" dirty="0" err="1"/>
              <a:t>w.r.t.</a:t>
            </a:r>
            <a:r>
              <a:rPr lang="en-GB" sz="1400" dirty="0"/>
              <a:t> RMM1c and is waiting for powering test in SM18.</a:t>
            </a:r>
          </a:p>
        </p:txBody>
      </p:sp>
      <p:pic>
        <p:nvPicPr>
          <p:cNvPr id="28" name="Picture 4">
            <a:extLst>
              <a:ext uri="{FF2B5EF4-FFF2-40B4-BE49-F238E27FC236}">
                <a16:creationId xmlns:a16="http://schemas.microsoft.com/office/drawing/2014/main" id="{8EA27D3A-1ADC-D456-354D-3D514F85D7CA}"/>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t="-106"/>
          <a:stretch/>
        </p:blipFill>
        <p:spPr bwMode="auto">
          <a:xfrm>
            <a:off x="5342650" y="2959979"/>
            <a:ext cx="2487635" cy="1823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a:extLst>
              <a:ext uri="{FF2B5EF4-FFF2-40B4-BE49-F238E27FC236}">
                <a16:creationId xmlns:a16="http://schemas.microsoft.com/office/drawing/2014/main" id="{43D25FF1-4FD2-5D76-C6FF-30B27A4D37B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47929" y="4978904"/>
            <a:ext cx="1516552" cy="1124748"/>
          </a:xfrm>
          <a:prstGeom prst="rect">
            <a:avLst/>
          </a:prstGeom>
        </p:spPr>
      </p:pic>
    </p:spTree>
    <p:extLst>
      <p:ext uri="{BB962C8B-B14F-4D97-AF65-F5344CB8AC3E}">
        <p14:creationId xmlns:p14="http://schemas.microsoft.com/office/powerpoint/2010/main" val="3477520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188FF-4C95-8CD4-B37C-AAC54E1FF0AC}"/>
              </a:ext>
            </a:extLst>
          </p:cNvPr>
          <p:cNvSpPr>
            <a:spLocks noGrp="1"/>
          </p:cNvSpPr>
          <p:nvPr>
            <p:ph type="title"/>
          </p:nvPr>
        </p:nvSpPr>
        <p:spPr>
          <a:xfrm>
            <a:off x="488950" y="171356"/>
            <a:ext cx="10969139" cy="940443"/>
          </a:xfrm>
        </p:spPr>
        <p:txBody>
          <a:bodyPr/>
          <a:lstStyle/>
          <a:p>
            <a:r>
              <a:rPr lang="en-GB" dirty="0" err="1"/>
              <a:t>eRMC</a:t>
            </a:r>
            <a:endParaRPr lang="en-GB" dirty="0"/>
          </a:p>
        </p:txBody>
      </p:sp>
      <p:sp>
        <p:nvSpPr>
          <p:cNvPr id="3" name="Content Placeholder 2">
            <a:extLst>
              <a:ext uri="{FF2B5EF4-FFF2-40B4-BE49-F238E27FC236}">
                <a16:creationId xmlns:a16="http://schemas.microsoft.com/office/drawing/2014/main" id="{4076E130-D583-B6B1-E73A-33FDE0CB06E0}"/>
              </a:ext>
            </a:extLst>
          </p:cNvPr>
          <p:cNvSpPr>
            <a:spLocks noGrp="1"/>
          </p:cNvSpPr>
          <p:nvPr>
            <p:ph idx="1"/>
          </p:nvPr>
        </p:nvSpPr>
        <p:spPr>
          <a:xfrm>
            <a:off x="175434" y="982694"/>
            <a:ext cx="6903674" cy="2587213"/>
          </a:xfrm>
        </p:spPr>
        <p:txBody>
          <a:bodyPr/>
          <a:lstStyle/>
          <a:p>
            <a:pPr algn="just"/>
            <a:r>
              <a:rPr lang="en-GB" sz="1800" dirty="0"/>
              <a:t>The production of 3 </a:t>
            </a:r>
            <a:r>
              <a:rPr lang="en-GB" sz="1800" dirty="0" err="1"/>
              <a:t>eRMC</a:t>
            </a:r>
            <a:r>
              <a:rPr lang="en-GB" sz="1800" dirty="0"/>
              <a:t> coils has started in 927 laboratory to prove the repeatability of the results obtained with the first set of coils and try to overcome the 16.5 T limit seen on RMM1.</a:t>
            </a:r>
          </a:p>
          <a:p>
            <a:pPr lvl="1" algn="just"/>
            <a:r>
              <a:rPr lang="en-GB" sz="1400" dirty="0" err="1"/>
              <a:t>eRMC</a:t>
            </a:r>
            <a:r>
              <a:rPr lang="en-GB" sz="1400" dirty="0"/>
              <a:t> coil </a:t>
            </a:r>
            <a:r>
              <a:rPr lang="en-GB" sz="1400" dirty="0">
                <a:solidFill>
                  <a:srgbClr val="FF0000"/>
                </a:solidFill>
              </a:rPr>
              <a:t>#104 </a:t>
            </a:r>
            <a:r>
              <a:rPr lang="en-GB" sz="1400" dirty="0"/>
              <a:t>is ready for impregnation.</a:t>
            </a:r>
          </a:p>
          <a:p>
            <a:pPr lvl="1" algn="just"/>
            <a:r>
              <a:rPr lang="en-GB" sz="1400" dirty="0" err="1"/>
              <a:t>eRMC</a:t>
            </a:r>
            <a:r>
              <a:rPr lang="en-GB" sz="1400" dirty="0"/>
              <a:t> coil </a:t>
            </a:r>
            <a:r>
              <a:rPr lang="en-GB" sz="1400" dirty="0">
                <a:solidFill>
                  <a:srgbClr val="FF0000"/>
                </a:solidFill>
              </a:rPr>
              <a:t>#105 </a:t>
            </a:r>
            <a:r>
              <a:rPr lang="en-GB" sz="1400" dirty="0"/>
              <a:t>is being instrumented.</a:t>
            </a:r>
          </a:p>
          <a:p>
            <a:pPr lvl="1" algn="just"/>
            <a:r>
              <a:rPr lang="en-GB" sz="1400" dirty="0" err="1"/>
              <a:t>eRMC</a:t>
            </a:r>
            <a:r>
              <a:rPr lang="en-GB" sz="1400" dirty="0"/>
              <a:t> coil </a:t>
            </a:r>
            <a:r>
              <a:rPr lang="en-GB" sz="1400" dirty="0">
                <a:solidFill>
                  <a:srgbClr val="FF0000"/>
                </a:solidFill>
              </a:rPr>
              <a:t>#106 </a:t>
            </a:r>
            <a:r>
              <a:rPr lang="en-GB" sz="1400" dirty="0"/>
              <a:t>is being wound.</a:t>
            </a:r>
          </a:p>
          <a:p>
            <a:pPr algn="just"/>
            <a:r>
              <a:rPr lang="en-GB" sz="1800" dirty="0"/>
              <a:t>eRMC2 magnet will be assembled when RMM1d powering tests will be completed (Q4-2024).</a:t>
            </a:r>
          </a:p>
          <a:p>
            <a:pPr algn="just"/>
            <a:r>
              <a:rPr lang="en-GB" sz="1800" dirty="0"/>
              <a:t>The assembly of RMM2 is scheduled Q2-2025.</a:t>
            </a:r>
          </a:p>
        </p:txBody>
      </p:sp>
      <p:sp>
        <p:nvSpPr>
          <p:cNvPr id="4" name="Date Placeholder 3">
            <a:extLst>
              <a:ext uri="{FF2B5EF4-FFF2-40B4-BE49-F238E27FC236}">
                <a16:creationId xmlns:a16="http://schemas.microsoft.com/office/drawing/2014/main" id="{BA93149A-52EB-FB71-40BA-0CD4D7BF5AA2}"/>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C03A7E47-6476-1E20-41A0-5DBBFBEB3251}"/>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0E19A9EF-7267-9FA1-5A56-5A32B7DA6450}"/>
              </a:ext>
            </a:extLst>
          </p:cNvPr>
          <p:cNvSpPr>
            <a:spLocks noGrp="1"/>
          </p:cNvSpPr>
          <p:nvPr>
            <p:ph type="sldNum" sz="quarter" idx="4"/>
          </p:nvPr>
        </p:nvSpPr>
        <p:spPr/>
        <p:txBody>
          <a:bodyPr/>
          <a:lstStyle/>
          <a:p>
            <a:fld id="{17918391-D411-FE40-AAD7-861AE5233E0E}" type="slidenum">
              <a:rPr lang="en-US" smtClean="0"/>
              <a:pPr/>
              <a:t>19</a:t>
            </a:fld>
            <a:endParaRPr lang="en-US" dirty="0"/>
          </a:p>
        </p:txBody>
      </p:sp>
      <p:grpSp>
        <p:nvGrpSpPr>
          <p:cNvPr id="7" name="Group 6">
            <a:extLst>
              <a:ext uri="{FF2B5EF4-FFF2-40B4-BE49-F238E27FC236}">
                <a16:creationId xmlns:a16="http://schemas.microsoft.com/office/drawing/2014/main" id="{A7A7CB0C-D140-EACD-B1B0-42E69B6DB89F}"/>
              </a:ext>
            </a:extLst>
          </p:cNvPr>
          <p:cNvGrpSpPr/>
          <p:nvPr/>
        </p:nvGrpSpPr>
        <p:grpSpPr>
          <a:xfrm>
            <a:off x="7237783" y="524233"/>
            <a:ext cx="4548732" cy="2537676"/>
            <a:chOff x="234859" y="1185754"/>
            <a:chExt cx="6539326" cy="3679092"/>
          </a:xfrm>
        </p:grpSpPr>
        <p:grpSp>
          <p:nvGrpSpPr>
            <p:cNvPr id="8" name="Group 7">
              <a:extLst>
                <a:ext uri="{FF2B5EF4-FFF2-40B4-BE49-F238E27FC236}">
                  <a16:creationId xmlns:a16="http://schemas.microsoft.com/office/drawing/2014/main" id="{5082B05D-E2CB-557F-6ADC-190AE245428A}"/>
                </a:ext>
              </a:extLst>
            </p:cNvPr>
            <p:cNvGrpSpPr/>
            <p:nvPr/>
          </p:nvGrpSpPr>
          <p:grpSpPr>
            <a:xfrm>
              <a:off x="234859" y="1185754"/>
              <a:ext cx="6539326" cy="3679092"/>
              <a:chOff x="248632" y="1160873"/>
              <a:chExt cx="6539326" cy="3679092"/>
            </a:xfrm>
          </p:grpSpPr>
          <p:cxnSp>
            <p:nvCxnSpPr>
              <p:cNvPr id="10" name="Straight Connector 9">
                <a:extLst>
                  <a:ext uri="{FF2B5EF4-FFF2-40B4-BE49-F238E27FC236}">
                    <a16:creationId xmlns:a16="http://schemas.microsoft.com/office/drawing/2014/main" id="{D9EADA26-9B98-513D-FB69-3813CBBE06DE}"/>
                  </a:ext>
                </a:extLst>
              </p:cNvPr>
              <p:cNvCxnSpPr>
                <a:cxnSpLocks/>
              </p:cNvCxnSpPr>
              <p:nvPr/>
            </p:nvCxnSpPr>
            <p:spPr>
              <a:xfrm>
                <a:off x="1208091" y="2320385"/>
                <a:ext cx="535175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11" name="Picture 10" descr="Chart, scatter chart&#10;&#10;Description automatically generated">
                <a:extLst>
                  <a:ext uri="{FF2B5EF4-FFF2-40B4-BE49-F238E27FC236}">
                    <a16:creationId xmlns:a16="http://schemas.microsoft.com/office/drawing/2014/main" id="{F852F091-EABD-FCAB-D412-F8CB29D0B79B}"/>
                  </a:ext>
                </a:extLst>
              </p:cNvPr>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48632" y="1160873"/>
                <a:ext cx="6539326" cy="3679092"/>
              </a:xfrm>
              <a:prstGeom prst="rect">
                <a:avLst/>
              </a:prstGeom>
            </p:spPr>
          </p:pic>
        </p:grpSp>
        <p:cxnSp>
          <p:nvCxnSpPr>
            <p:cNvPr id="9" name="Straight Connector 8">
              <a:extLst>
                <a:ext uri="{FF2B5EF4-FFF2-40B4-BE49-F238E27FC236}">
                  <a16:creationId xmlns:a16="http://schemas.microsoft.com/office/drawing/2014/main" id="{438F6C78-C470-E747-6F68-FDE5F0842E23}"/>
                </a:ext>
              </a:extLst>
            </p:cNvPr>
            <p:cNvCxnSpPr>
              <a:cxnSpLocks/>
            </p:cNvCxnSpPr>
            <p:nvPr/>
          </p:nvCxnSpPr>
          <p:spPr>
            <a:xfrm>
              <a:off x="1194318" y="2707219"/>
              <a:ext cx="535175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7" name="Group 16">
            <a:extLst>
              <a:ext uri="{FF2B5EF4-FFF2-40B4-BE49-F238E27FC236}">
                <a16:creationId xmlns:a16="http://schemas.microsoft.com/office/drawing/2014/main" id="{BA69F3BB-05CE-CB0E-2C71-A93924503ED5}"/>
              </a:ext>
            </a:extLst>
          </p:cNvPr>
          <p:cNvGrpSpPr/>
          <p:nvPr/>
        </p:nvGrpSpPr>
        <p:grpSpPr>
          <a:xfrm>
            <a:off x="7423672" y="3192117"/>
            <a:ext cx="2549662" cy="2624266"/>
            <a:chOff x="7423672" y="3192117"/>
            <a:chExt cx="2549662" cy="2624266"/>
          </a:xfrm>
        </p:grpSpPr>
        <p:pic>
          <p:nvPicPr>
            <p:cNvPr id="12" name="Picture 11">
              <a:extLst>
                <a:ext uri="{FF2B5EF4-FFF2-40B4-BE49-F238E27FC236}">
                  <a16:creationId xmlns:a16="http://schemas.microsoft.com/office/drawing/2014/main" id="{2E178088-CD39-A43C-ABDB-E04506E947E1}"/>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423672" y="3700473"/>
              <a:ext cx="2549662" cy="2115910"/>
            </a:xfrm>
            <a:prstGeom prst="rect">
              <a:avLst/>
            </a:prstGeom>
          </p:spPr>
        </p:pic>
        <p:sp>
          <p:nvSpPr>
            <p:cNvPr id="14" name="Text Placeholder 2">
              <a:extLst>
                <a:ext uri="{FF2B5EF4-FFF2-40B4-BE49-F238E27FC236}">
                  <a16:creationId xmlns:a16="http://schemas.microsoft.com/office/drawing/2014/main" id="{1684BA41-3A06-3197-E8F2-F49231925C17}"/>
                </a:ext>
              </a:extLst>
            </p:cNvPr>
            <p:cNvSpPr txBox="1">
              <a:spLocks/>
            </p:cNvSpPr>
            <p:nvPr/>
          </p:nvSpPr>
          <p:spPr>
            <a:xfrm>
              <a:off x="7684845" y="3192117"/>
              <a:ext cx="2027315" cy="470636"/>
            </a:xfrm>
            <a:prstGeom prst="rect">
              <a:avLst/>
            </a:prstGeom>
          </p:spPr>
          <p:txBody>
            <a:bodyPr vert="horz">
              <a:normAutofit fontScale="70000" lnSpcReduction="20000"/>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spcBef>
                  <a:spcPts val="0"/>
                </a:spcBef>
                <a:spcAft>
                  <a:spcPts val="600"/>
                </a:spcAft>
                <a:buNone/>
              </a:pPr>
              <a:r>
                <a:rPr lang="en-GB" sz="2000" b="1" dirty="0" err="1"/>
                <a:t>eRMC</a:t>
              </a:r>
              <a:endParaRPr lang="en-GB" sz="2000" b="1" dirty="0"/>
            </a:p>
            <a:p>
              <a:pPr marL="36576" indent="0" algn="ctr">
                <a:spcBef>
                  <a:spcPts val="0"/>
                </a:spcBef>
                <a:spcAft>
                  <a:spcPts val="600"/>
                </a:spcAft>
                <a:buNone/>
              </a:pPr>
              <a:r>
                <a:rPr lang="en-GB" sz="1400" dirty="0"/>
                <a:t> (enhanced Racetrack Model Coil) </a:t>
              </a:r>
            </a:p>
          </p:txBody>
        </p:sp>
      </p:grpSp>
      <p:grpSp>
        <p:nvGrpSpPr>
          <p:cNvPr id="16" name="Group 15">
            <a:extLst>
              <a:ext uri="{FF2B5EF4-FFF2-40B4-BE49-F238E27FC236}">
                <a16:creationId xmlns:a16="http://schemas.microsoft.com/office/drawing/2014/main" id="{568B6B87-3798-6ABB-1384-7019D1DBA206}"/>
              </a:ext>
            </a:extLst>
          </p:cNvPr>
          <p:cNvGrpSpPr/>
          <p:nvPr/>
        </p:nvGrpSpPr>
        <p:grpSpPr>
          <a:xfrm>
            <a:off x="9541878" y="3099629"/>
            <a:ext cx="2958895" cy="2814414"/>
            <a:chOff x="9541878" y="2852122"/>
            <a:chExt cx="2958895" cy="2814414"/>
          </a:xfrm>
        </p:grpSpPr>
        <p:pic>
          <p:nvPicPr>
            <p:cNvPr id="13" name="Picture 12">
              <a:extLst>
                <a:ext uri="{FF2B5EF4-FFF2-40B4-BE49-F238E27FC236}">
                  <a16:creationId xmlns:a16="http://schemas.microsoft.com/office/drawing/2014/main" id="{1CE9AE36-606C-8978-AE02-CF2E58326E91}"/>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541878" y="3265397"/>
              <a:ext cx="2958895" cy="2401139"/>
            </a:xfrm>
            <a:prstGeom prst="rect">
              <a:avLst/>
            </a:prstGeom>
          </p:spPr>
        </p:pic>
        <p:sp>
          <p:nvSpPr>
            <p:cNvPr id="15" name="Text Placeholder 4">
              <a:extLst>
                <a:ext uri="{FF2B5EF4-FFF2-40B4-BE49-F238E27FC236}">
                  <a16:creationId xmlns:a16="http://schemas.microsoft.com/office/drawing/2014/main" id="{0DA918E4-E67D-A931-C526-2418F0880A9D}"/>
                </a:ext>
              </a:extLst>
            </p:cNvPr>
            <p:cNvSpPr txBox="1">
              <a:spLocks/>
            </p:cNvSpPr>
            <p:nvPr/>
          </p:nvSpPr>
          <p:spPr>
            <a:xfrm>
              <a:off x="9870806" y="2852122"/>
              <a:ext cx="2278241" cy="655634"/>
            </a:xfrm>
            <a:prstGeom prst="rect">
              <a:avLst/>
            </a:prstGeom>
          </p:spPr>
          <p:txBody>
            <a:bodyPr vert="horz" lIns="91440" tIns="45720" rIns="91440" bIns="45720" rtlCol="0" anchor="ctr"/>
            <a:lstStyle>
              <a:defPPr>
                <a:defRPr lang="en-US"/>
              </a:defPPr>
              <a:lvl1pPr marL="0" algn="ctr" defTabSz="914400" rtl="0" eaLnBrk="1" latinLnBrk="0" hangingPunct="1">
                <a:defRPr sz="90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tx1"/>
                  </a:solidFill>
                </a:rPr>
                <a:t>RMM</a:t>
              </a:r>
              <a:r>
                <a:rPr lang="en-GB" sz="1400" dirty="0">
                  <a:solidFill>
                    <a:schemeClr val="tx1"/>
                  </a:solidFill>
                </a:rPr>
                <a:t> </a:t>
              </a:r>
            </a:p>
            <a:p>
              <a:r>
                <a:rPr lang="en-GB" sz="1000" dirty="0">
                  <a:solidFill>
                    <a:schemeClr val="tx1"/>
                  </a:solidFill>
                </a:rPr>
                <a:t>(Racetrack Model Magnet)</a:t>
              </a:r>
            </a:p>
          </p:txBody>
        </p:sp>
      </p:grpSp>
      <p:pic>
        <p:nvPicPr>
          <p:cNvPr id="21" name="Picture 20" descr="A close-up of a machine&#10;&#10;Description automatically generated">
            <a:extLst>
              <a:ext uri="{FF2B5EF4-FFF2-40B4-BE49-F238E27FC236}">
                <a16:creationId xmlns:a16="http://schemas.microsoft.com/office/drawing/2014/main" id="{7D6C0369-B800-B85C-D015-740FB1FF41E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2602889" y="4010684"/>
            <a:ext cx="2449689" cy="1837562"/>
          </a:xfrm>
          <a:prstGeom prst="rect">
            <a:avLst/>
          </a:prstGeom>
        </p:spPr>
      </p:pic>
      <p:pic>
        <p:nvPicPr>
          <p:cNvPr id="25" name="Picture 24" descr="A room with a large machine&#10;&#10;Description automatically generated with medium confidence">
            <a:extLst>
              <a:ext uri="{FF2B5EF4-FFF2-40B4-BE49-F238E27FC236}">
                <a16:creationId xmlns:a16="http://schemas.microsoft.com/office/drawing/2014/main" id="{CE08DC2A-BB3F-185B-AED2-D32B9B4967A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0889" y="3662753"/>
            <a:ext cx="1559379" cy="1169722"/>
          </a:xfrm>
          <a:prstGeom prst="rect">
            <a:avLst/>
          </a:prstGeom>
        </p:spPr>
      </p:pic>
      <p:pic>
        <p:nvPicPr>
          <p:cNvPr id="27" name="Picture 26" descr="A machine in a factory&#10;&#10;Description automatically generated">
            <a:extLst>
              <a:ext uri="{FF2B5EF4-FFF2-40B4-BE49-F238E27FC236}">
                <a16:creationId xmlns:a16="http://schemas.microsoft.com/office/drawing/2014/main" id="{03587C7F-5611-6A05-8DC3-8D6D4E6C37E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133715" y="4925321"/>
            <a:ext cx="1559379" cy="1164783"/>
          </a:xfrm>
          <a:prstGeom prst="rect">
            <a:avLst/>
          </a:prstGeom>
        </p:spPr>
      </p:pic>
      <p:pic>
        <p:nvPicPr>
          <p:cNvPr id="29" name="Picture 28" descr="A close-up of a machine&#10;&#10;Description automatically generated">
            <a:extLst>
              <a:ext uri="{FF2B5EF4-FFF2-40B4-BE49-F238E27FC236}">
                <a16:creationId xmlns:a16="http://schemas.microsoft.com/office/drawing/2014/main" id="{8DF0798A-09F8-6CB0-8557-1D9115845A0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5400000">
            <a:off x="4556902" y="4144020"/>
            <a:ext cx="2449689" cy="1562602"/>
          </a:xfrm>
          <a:prstGeom prst="rect">
            <a:avLst/>
          </a:prstGeom>
        </p:spPr>
      </p:pic>
    </p:spTree>
    <p:extLst>
      <p:ext uri="{BB962C8B-B14F-4D97-AF65-F5344CB8AC3E}">
        <p14:creationId xmlns:p14="http://schemas.microsoft.com/office/powerpoint/2010/main" val="3636531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0ABEC-A5AB-47E3-836E-713E975510E6}"/>
              </a:ext>
            </a:extLst>
          </p:cNvPr>
          <p:cNvSpPr>
            <a:spLocks noGrp="1"/>
          </p:cNvSpPr>
          <p:nvPr>
            <p:ph type="title"/>
          </p:nvPr>
        </p:nvSpPr>
        <p:spPr>
          <a:xfrm>
            <a:off x="2191958" y="1488392"/>
            <a:ext cx="7661491" cy="3876810"/>
          </a:xfrm>
        </p:spPr>
        <p:txBody>
          <a:bodyPr>
            <a:normAutofit fontScale="90000"/>
          </a:bodyPr>
          <a:lstStyle/>
          <a:p>
            <a:pPr algn="ctr"/>
            <a:r>
              <a:rPr lang="it-IT" b="1" dirty="0"/>
              <a:t>WP3.5 </a:t>
            </a:r>
            <a:br>
              <a:rPr lang="it-IT" b="1" dirty="0"/>
            </a:br>
            <a:br>
              <a:rPr lang="it-IT" b="1" dirty="0"/>
            </a:br>
            <a:br>
              <a:rPr lang="it-IT" b="1" dirty="0"/>
            </a:br>
            <a:br>
              <a:rPr lang="it-IT" b="1" dirty="0"/>
            </a:br>
            <a:r>
              <a:rPr lang="en-GB" sz="4400" dirty="0"/>
              <a:t>14 T Dipole</a:t>
            </a:r>
            <a:br>
              <a:rPr lang="it-IT" b="1" dirty="0"/>
            </a:br>
            <a:r>
              <a:rPr lang="it-IT" b="1" dirty="0"/>
              <a:t> </a:t>
            </a:r>
            <a:r>
              <a:rPr lang="en-GB" sz="4800" dirty="0"/>
              <a:t>Nb</a:t>
            </a:r>
            <a:r>
              <a:rPr lang="en-GB" sz="4800" baseline="-25000" dirty="0"/>
              <a:t>3</a:t>
            </a:r>
            <a:r>
              <a:rPr lang="en-GB" sz="4800" dirty="0"/>
              <a:t>Sn ultimate performance dipole model</a:t>
            </a:r>
            <a:br>
              <a:rPr lang="en-GB" sz="4800" dirty="0"/>
            </a:br>
            <a:r>
              <a:rPr lang="en-GB" sz="2700" dirty="0"/>
              <a:t>TE-HFM Workshop September 2024</a:t>
            </a:r>
            <a:br>
              <a:rPr lang="en-GB" sz="2000" b="1" dirty="0"/>
            </a:br>
            <a:br>
              <a:rPr lang="en-GB" sz="4800" dirty="0"/>
            </a:br>
            <a:br>
              <a:rPr lang="en-GB" dirty="0"/>
            </a:br>
            <a:endParaRPr lang="en-GB" dirty="0"/>
          </a:p>
        </p:txBody>
      </p:sp>
      <p:sp>
        <p:nvSpPr>
          <p:cNvPr id="3" name="Date Placeholder 2">
            <a:extLst>
              <a:ext uri="{FF2B5EF4-FFF2-40B4-BE49-F238E27FC236}">
                <a16:creationId xmlns:a16="http://schemas.microsoft.com/office/drawing/2014/main" id="{5F174796-5C3F-4600-B698-41E503824958}"/>
              </a:ext>
            </a:extLst>
          </p:cNvPr>
          <p:cNvSpPr>
            <a:spLocks noGrp="1"/>
          </p:cNvSpPr>
          <p:nvPr>
            <p:ph type="dt" sz="half" idx="2"/>
          </p:nvPr>
        </p:nvSpPr>
        <p:spPr/>
        <p:txBody>
          <a:bodyPr/>
          <a:lstStyle/>
          <a:p>
            <a:r>
              <a:rPr lang="de-CH" sz="1200"/>
              <a:t>JC Perez / September 19th 2024</a:t>
            </a:r>
            <a:endParaRPr lang="en-US" sz="1200" dirty="0"/>
          </a:p>
        </p:txBody>
      </p:sp>
      <p:sp>
        <p:nvSpPr>
          <p:cNvPr id="4" name="Footer Placeholder 3">
            <a:extLst>
              <a:ext uri="{FF2B5EF4-FFF2-40B4-BE49-F238E27FC236}">
                <a16:creationId xmlns:a16="http://schemas.microsoft.com/office/drawing/2014/main" id="{EE24633F-1C14-447E-BE38-1DC19C71AE20}"/>
              </a:ext>
            </a:extLst>
          </p:cNvPr>
          <p:cNvSpPr>
            <a:spLocks noGrp="1"/>
          </p:cNvSpPr>
          <p:nvPr>
            <p:ph type="ftr" sz="quarter" idx="3"/>
          </p:nvPr>
        </p:nvSpPr>
        <p:spPr/>
        <p:txBody>
          <a:bodyPr/>
          <a:lstStyle/>
          <a:p>
            <a:r>
              <a:rPr lang="en-US" sz="1200"/>
              <a:t>TE-HFM Workshop</a:t>
            </a:r>
            <a:endParaRPr lang="en-US" sz="1200" dirty="0"/>
          </a:p>
        </p:txBody>
      </p:sp>
      <p:sp>
        <p:nvSpPr>
          <p:cNvPr id="5" name="Slide Number Placeholder 4">
            <a:extLst>
              <a:ext uri="{FF2B5EF4-FFF2-40B4-BE49-F238E27FC236}">
                <a16:creationId xmlns:a16="http://schemas.microsoft.com/office/drawing/2014/main" id="{DB6CCBDE-2250-4D98-8841-07CBE320266A}"/>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TextBox 6">
            <a:extLst>
              <a:ext uri="{FF2B5EF4-FFF2-40B4-BE49-F238E27FC236}">
                <a16:creationId xmlns:a16="http://schemas.microsoft.com/office/drawing/2014/main" id="{B79CC10B-9637-4445-8682-1F86FB51F6C4}"/>
              </a:ext>
            </a:extLst>
          </p:cNvPr>
          <p:cNvSpPr txBox="1"/>
          <p:nvPr/>
        </p:nvSpPr>
        <p:spPr>
          <a:xfrm>
            <a:off x="1933333" y="5298193"/>
            <a:ext cx="9314784" cy="369332"/>
          </a:xfrm>
          <a:prstGeom prst="rect">
            <a:avLst/>
          </a:prstGeom>
          <a:noFill/>
        </p:spPr>
        <p:txBody>
          <a:bodyPr wrap="square" rtlCol="0">
            <a:spAutoFit/>
          </a:bodyPr>
          <a:lstStyle/>
          <a:p>
            <a:r>
              <a:rPr lang="es-ES" dirty="0"/>
              <a:t>J. C. Pérez, G. Bellini, E. </a:t>
            </a:r>
            <a:r>
              <a:rPr lang="es-ES" dirty="0" err="1"/>
              <a:t>Fernandez</a:t>
            </a:r>
            <a:r>
              <a:rPr lang="es-ES" dirty="0"/>
              <a:t>, J. Ferradas, A. </a:t>
            </a:r>
            <a:r>
              <a:rPr lang="es-ES" dirty="0" err="1"/>
              <a:t>Haziot</a:t>
            </a:r>
            <a:r>
              <a:rPr lang="es-ES" dirty="0"/>
              <a:t>, S. Izquierdo, E. </a:t>
            </a:r>
            <a:r>
              <a:rPr lang="es-ES" dirty="0" err="1"/>
              <a:t>Todesco</a:t>
            </a:r>
            <a:endParaRPr lang="en-FR" dirty="0"/>
          </a:p>
        </p:txBody>
      </p:sp>
      <p:pic>
        <p:nvPicPr>
          <p:cNvPr id="6" name="Picture 5">
            <a:extLst>
              <a:ext uri="{FF2B5EF4-FFF2-40B4-BE49-F238E27FC236}">
                <a16:creationId xmlns:a16="http://schemas.microsoft.com/office/drawing/2014/main" id="{8748214F-6CE2-224D-9F58-C4BC7B161E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329727" y="15074152"/>
            <a:ext cx="1135397" cy="1135397"/>
          </a:xfrm>
          <a:prstGeom prst="rect">
            <a:avLst/>
          </a:prstGeom>
        </p:spPr>
      </p:pic>
      <p:pic>
        <p:nvPicPr>
          <p:cNvPr id="10" name="Picture 9">
            <a:extLst>
              <a:ext uri="{FF2B5EF4-FFF2-40B4-BE49-F238E27FC236}">
                <a16:creationId xmlns:a16="http://schemas.microsoft.com/office/drawing/2014/main" id="{6DD74318-6CAD-CA17-23D1-CB4CFA747A76}"/>
              </a:ext>
            </a:extLst>
          </p:cNvPr>
          <p:cNvPicPr>
            <a:picLocks noChangeAspect="1"/>
          </p:cNvPicPr>
          <p:nvPr/>
        </p:nvPicPr>
        <p:blipFill>
          <a:blip r:embed="rId3"/>
          <a:stretch>
            <a:fillRect/>
          </a:stretch>
        </p:blipFill>
        <p:spPr>
          <a:xfrm>
            <a:off x="8591969" y="288740"/>
            <a:ext cx="3138057" cy="3138057"/>
          </a:xfrm>
          <a:prstGeom prst="rect">
            <a:avLst/>
          </a:prstGeom>
        </p:spPr>
      </p:pic>
      <p:grpSp>
        <p:nvGrpSpPr>
          <p:cNvPr id="17" name="Group 16">
            <a:extLst>
              <a:ext uri="{FF2B5EF4-FFF2-40B4-BE49-F238E27FC236}">
                <a16:creationId xmlns:a16="http://schemas.microsoft.com/office/drawing/2014/main" id="{53B4D8BF-F69E-ACD8-8C8D-94E8B56BEC6E}"/>
              </a:ext>
            </a:extLst>
          </p:cNvPr>
          <p:cNvGrpSpPr/>
          <p:nvPr/>
        </p:nvGrpSpPr>
        <p:grpSpPr>
          <a:xfrm>
            <a:off x="621851" y="234498"/>
            <a:ext cx="3138057" cy="3024926"/>
            <a:chOff x="364836" y="138532"/>
            <a:chExt cx="3676694" cy="3544145"/>
          </a:xfrm>
        </p:grpSpPr>
        <p:pic>
          <p:nvPicPr>
            <p:cNvPr id="15" name="Picture 14" descr="A blue circle with a red and white center&#10;&#10;Description automatically generated">
              <a:extLst>
                <a:ext uri="{FF2B5EF4-FFF2-40B4-BE49-F238E27FC236}">
                  <a16:creationId xmlns:a16="http://schemas.microsoft.com/office/drawing/2014/main" id="{BF4FD5AB-92F5-4ADC-032D-4D330E31FCCA}"/>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64836" y="138532"/>
              <a:ext cx="3645697" cy="3535960"/>
            </a:xfrm>
            <a:prstGeom prst="rect">
              <a:avLst/>
            </a:prstGeom>
          </p:spPr>
        </p:pic>
        <p:pic>
          <p:nvPicPr>
            <p:cNvPr id="16" name="Picture 15">
              <a:extLst>
                <a:ext uri="{FF2B5EF4-FFF2-40B4-BE49-F238E27FC236}">
                  <a16:creationId xmlns:a16="http://schemas.microsoft.com/office/drawing/2014/main" id="{759D2C21-479F-C6D1-3A4F-9F3AD17C8CBA}"/>
                </a:ext>
              </a:extLst>
            </p:cNvPr>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204447" y="202085"/>
              <a:ext cx="1837083" cy="3480592"/>
            </a:xfrm>
            <a:prstGeom prst="rect">
              <a:avLst/>
            </a:prstGeom>
          </p:spPr>
        </p:pic>
      </p:grpSp>
      <p:sp>
        <p:nvSpPr>
          <p:cNvPr id="18" name="TextBox 17">
            <a:extLst>
              <a:ext uri="{FF2B5EF4-FFF2-40B4-BE49-F238E27FC236}">
                <a16:creationId xmlns:a16="http://schemas.microsoft.com/office/drawing/2014/main" id="{011FB406-F79C-EE1D-00FF-853C40BA3756}"/>
              </a:ext>
            </a:extLst>
          </p:cNvPr>
          <p:cNvSpPr txBox="1"/>
          <p:nvPr/>
        </p:nvSpPr>
        <p:spPr>
          <a:xfrm>
            <a:off x="7475622" y="5767889"/>
            <a:ext cx="4569788" cy="369332"/>
          </a:xfrm>
          <a:prstGeom prst="rect">
            <a:avLst/>
          </a:prstGeom>
          <a:noFill/>
        </p:spPr>
        <p:txBody>
          <a:bodyPr wrap="square" rtlCol="0">
            <a:spAutoFit/>
          </a:bodyPr>
          <a:lstStyle/>
          <a:p>
            <a:r>
              <a:rPr lang="en-GB" b="1" i="1" dirty="0"/>
              <a:t>https://</a:t>
            </a:r>
            <a:r>
              <a:rPr lang="en-GB" b="1" i="1" dirty="0" err="1"/>
              <a:t>indico.cern.ch</a:t>
            </a:r>
            <a:r>
              <a:rPr lang="en-GB" b="1" i="1" dirty="0"/>
              <a:t>/event/1425262/</a:t>
            </a:r>
          </a:p>
        </p:txBody>
      </p:sp>
    </p:spTree>
    <p:extLst>
      <p:ext uri="{BB962C8B-B14F-4D97-AF65-F5344CB8AC3E}">
        <p14:creationId xmlns:p14="http://schemas.microsoft.com/office/powerpoint/2010/main" val="1688350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solidFill>
                  <a:schemeClr val="accent2"/>
                </a:solidFill>
              </a:rPr>
              <a:t>Scope of the Work Package 3.5</a:t>
            </a:r>
          </a:p>
          <a:p>
            <a:r>
              <a:rPr lang="en-GB" dirty="0">
                <a:solidFill>
                  <a:schemeClr val="accent2"/>
                </a:solidFill>
              </a:rPr>
              <a:t>14 T design parameters</a:t>
            </a:r>
          </a:p>
          <a:p>
            <a:r>
              <a:rPr lang="en-GB" dirty="0">
                <a:solidFill>
                  <a:schemeClr val="accent2"/>
                </a:solidFill>
              </a:rPr>
              <a:t>Cable and winding tests</a:t>
            </a:r>
          </a:p>
          <a:p>
            <a:r>
              <a:rPr lang="en-GB" dirty="0">
                <a:solidFill>
                  <a:schemeClr val="accent2"/>
                </a:solidFill>
              </a:rPr>
              <a:t>Present design status</a:t>
            </a:r>
          </a:p>
          <a:p>
            <a:r>
              <a:rPr lang="en-GB" dirty="0" err="1">
                <a:solidFill>
                  <a:schemeClr val="accent2"/>
                </a:solidFill>
              </a:rPr>
              <a:t>eRMC</a:t>
            </a:r>
            <a:r>
              <a:rPr lang="en-GB" dirty="0">
                <a:solidFill>
                  <a:schemeClr val="accent2"/>
                </a:solidFill>
              </a:rPr>
              <a:t> &amp; RMM activities overview</a:t>
            </a:r>
          </a:p>
          <a:p>
            <a:r>
              <a:rPr lang="en-GB" dirty="0"/>
              <a:t>14 T Magnet development plan &amp; schedule</a:t>
            </a:r>
          </a:p>
          <a:p>
            <a:r>
              <a:rPr lang="en-GB" dirty="0">
                <a:solidFill>
                  <a:schemeClr val="accent2"/>
                </a:solidFill>
              </a:rPr>
              <a:t>Summary</a:t>
            </a:r>
          </a:p>
          <a:p>
            <a:pPr marL="36576" indent="0">
              <a:buNone/>
            </a:pPr>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4162136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D2387-00CD-8EF8-12A6-2BCCC4E04E0F}"/>
              </a:ext>
            </a:extLst>
          </p:cNvPr>
          <p:cNvSpPr>
            <a:spLocks noGrp="1"/>
          </p:cNvSpPr>
          <p:nvPr>
            <p:ph type="title"/>
          </p:nvPr>
        </p:nvSpPr>
        <p:spPr>
          <a:xfrm>
            <a:off x="169547" y="150906"/>
            <a:ext cx="8338678" cy="940443"/>
          </a:xfrm>
        </p:spPr>
        <p:txBody>
          <a:bodyPr/>
          <a:lstStyle/>
          <a:p>
            <a:r>
              <a:rPr lang="en-GB" dirty="0"/>
              <a:t>14 T Magnet development plan</a:t>
            </a:r>
          </a:p>
        </p:txBody>
      </p:sp>
      <p:sp>
        <p:nvSpPr>
          <p:cNvPr id="4" name="Date Placeholder 3">
            <a:extLst>
              <a:ext uri="{FF2B5EF4-FFF2-40B4-BE49-F238E27FC236}">
                <a16:creationId xmlns:a16="http://schemas.microsoft.com/office/drawing/2014/main" id="{E1176C48-74EA-6843-E4AD-DBB3FCD57D45}"/>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2D914206-8712-0B84-4684-6F5C57B30ACC}"/>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DB6100B5-E0E4-3991-5D70-642EC1422ED7}"/>
              </a:ext>
            </a:extLst>
          </p:cNvPr>
          <p:cNvSpPr>
            <a:spLocks noGrp="1"/>
          </p:cNvSpPr>
          <p:nvPr>
            <p:ph type="sldNum" sz="quarter" idx="4"/>
          </p:nvPr>
        </p:nvSpPr>
        <p:spPr/>
        <p:txBody>
          <a:bodyPr/>
          <a:lstStyle/>
          <a:p>
            <a:fld id="{17918391-D411-FE40-AAD7-861AE5233E0E}" type="slidenum">
              <a:rPr lang="en-US" smtClean="0"/>
              <a:pPr/>
              <a:t>21</a:t>
            </a:fld>
            <a:endParaRPr lang="en-US" dirty="0"/>
          </a:p>
        </p:txBody>
      </p:sp>
      <p:grpSp>
        <p:nvGrpSpPr>
          <p:cNvPr id="8" name="Group 7">
            <a:extLst>
              <a:ext uri="{FF2B5EF4-FFF2-40B4-BE49-F238E27FC236}">
                <a16:creationId xmlns:a16="http://schemas.microsoft.com/office/drawing/2014/main" id="{73B4A082-4CF7-1B9A-B20D-EFA8A308A1A4}"/>
              </a:ext>
            </a:extLst>
          </p:cNvPr>
          <p:cNvGrpSpPr/>
          <p:nvPr/>
        </p:nvGrpSpPr>
        <p:grpSpPr>
          <a:xfrm>
            <a:off x="270934" y="2896448"/>
            <a:ext cx="11650132" cy="1188549"/>
            <a:chOff x="827583" y="2283718"/>
            <a:chExt cx="7919989" cy="553750"/>
          </a:xfrm>
        </p:grpSpPr>
        <p:sp>
          <p:nvSpPr>
            <p:cNvPr id="9" name="Right Arrow 8">
              <a:extLst>
                <a:ext uri="{FF2B5EF4-FFF2-40B4-BE49-F238E27FC236}">
                  <a16:creationId xmlns:a16="http://schemas.microsoft.com/office/drawing/2014/main" id="{E371D718-1FB8-EBCA-405F-14D5AAC4529C}"/>
                </a:ext>
              </a:extLst>
            </p:cNvPr>
            <p:cNvSpPr/>
            <p:nvPr/>
          </p:nvSpPr>
          <p:spPr>
            <a:xfrm>
              <a:off x="827583" y="2427734"/>
              <a:ext cx="7919989" cy="288032"/>
            </a:xfrm>
            <a:prstGeom prst="rightArrow">
              <a:avLst/>
            </a:prstGeom>
            <a:gradFill flip="none" rotWithShape="1">
              <a:gsLst>
                <a:gs pos="0">
                  <a:schemeClr val="accent1">
                    <a:lumMod val="5000"/>
                    <a:lumOff val="95000"/>
                  </a:schemeClr>
                </a:gs>
                <a:gs pos="65000">
                  <a:schemeClr val="accent6">
                    <a:lumMod val="40000"/>
                    <a:lumOff val="60000"/>
                  </a:schemeClr>
                </a:gs>
                <a:gs pos="91000">
                  <a:schemeClr val="accent1">
                    <a:lumMod val="45000"/>
                    <a:lumOff val="55000"/>
                  </a:schemeClr>
                </a:gs>
                <a:gs pos="100000">
                  <a:schemeClr val="accent1">
                    <a:lumMod val="30000"/>
                    <a:lumOff val="7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10" name="Straight Connector 9">
              <a:extLst>
                <a:ext uri="{FF2B5EF4-FFF2-40B4-BE49-F238E27FC236}">
                  <a16:creationId xmlns:a16="http://schemas.microsoft.com/office/drawing/2014/main" id="{82AB684D-6556-66A3-2144-343B69FD75AC}"/>
                </a:ext>
              </a:extLst>
            </p:cNvPr>
            <p:cNvCxnSpPr/>
            <p:nvPr/>
          </p:nvCxnSpPr>
          <p:spPr>
            <a:xfrm>
              <a:off x="3851912"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1DEA4A5-EF7E-B58E-BF71-2BBE3D72FBA9}"/>
                </a:ext>
              </a:extLst>
            </p:cNvPr>
            <p:cNvCxnSpPr/>
            <p:nvPr/>
          </p:nvCxnSpPr>
          <p:spPr>
            <a:xfrm>
              <a:off x="3059824" y="2297250"/>
              <a:ext cx="0" cy="504056"/>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17AE2455-9850-32FF-05AD-00792952FDDF}"/>
                </a:ext>
              </a:extLst>
            </p:cNvPr>
            <p:cNvCxnSpPr/>
            <p:nvPr/>
          </p:nvCxnSpPr>
          <p:spPr>
            <a:xfrm>
              <a:off x="4644000" y="2283718"/>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93E9EA0-7DBC-99A1-CB60-03610C13F774}"/>
                </a:ext>
              </a:extLst>
            </p:cNvPr>
            <p:cNvCxnSpPr/>
            <p:nvPr/>
          </p:nvCxnSpPr>
          <p:spPr>
            <a:xfrm>
              <a:off x="2267736"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76C90E27-5C78-A859-6DC6-6D8122D1A534}"/>
                </a:ext>
              </a:extLst>
            </p:cNvPr>
            <p:cNvCxnSpPr>
              <a:cxnSpLocks/>
            </p:cNvCxnSpPr>
            <p:nvPr/>
          </p:nvCxnSpPr>
          <p:spPr>
            <a:xfrm>
              <a:off x="5436088" y="2297824"/>
              <a:ext cx="0" cy="509204"/>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7F56F0D2-EB05-5A48-A507-26FA28235599}"/>
                </a:ext>
              </a:extLst>
            </p:cNvPr>
            <p:cNvCxnSpPr>
              <a:cxnSpLocks/>
            </p:cNvCxnSpPr>
            <p:nvPr/>
          </p:nvCxnSpPr>
          <p:spPr>
            <a:xfrm>
              <a:off x="6228176" y="2292102"/>
              <a:ext cx="0" cy="504056"/>
            </a:xfrm>
            <a:prstGeom prst="line">
              <a:avLst/>
            </a:prstGeom>
            <a:ln w="31750">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6D2E196A-DF8F-87D9-5E24-F38A37867D75}"/>
                </a:ext>
              </a:extLst>
            </p:cNvPr>
            <p:cNvCxnSpPr>
              <a:cxnSpLocks/>
            </p:cNvCxnSpPr>
            <p:nvPr/>
          </p:nvCxnSpPr>
          <p:spPr>
            <a:xfrm>
              <a:off x="1475648"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9D3BA0F4-C0ED-E76E-4E6E-29578086F177}"/>
                </a:ext>
              </a:extLst>
            </p:cNvPr>
            <p:cNvCxnSpPr>
              <a:cxnSpLocks/>
            </p:cNvCxnSpPr>
            <p:nvPr/>
          </p:nvCxnSpPr>
          <p:spPr>
            <a:xfrm>
              <a:off x="7020264" y="2297824"/>
              <a:ext cx="0" cy="509204"/>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12C7B63F-24C4-F280-2D3C-776927D7F76A}"/>
                </a:ext>
              </a:extLst>
            </p:cNvPr>
            <p:cNvCxnSpPr>
              <a:cxnSpLocks/>
            </p:cNvCxnSpPr>
            <p:nvPr/>
          </p:nvCxnSpPr>
          <p:spPr>
            <a:xfrm>
              <a:off x="7812352" y="2292102"/>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0E38567F-D6C2-A495-A0F8-40C64BCBA558}"/>
                </a:ext>
              </a:extLst>
            </p:cNvPr>
            <p:cNvSpPr txBox="1"/>
            <p:nvPr/>
          </p:nvSpPr>
          <p:spPr>
            <a:xfrm>
              <a:off x="1646281" y="2729922"/>
              <a:ext cx="513869" cy="107546"/>
            </a:xfrm>
            <a:prstGeom prst="rect">
              <a:avLst/>
            </a:prstGeom>
            <a:noFill/>
          </p:spPr>
          <p:txBody>
            <a:bodyPr wrap="square" rtlCol="0">
              <a:spAutoFit/>
            </a:bodyPr>
            <a:lstStyle/>
            <a:p>
              <a:r>
                <a:rPr lang="en-GB" sz="900" dirty="0"/>
                <a:t>Q3_2024</a:t>
              </a:r>
            </a:p>
          </p:txBody>
        </p:sp>
      </p:grpSp>
      <p:sp>
        <p:nvSpPr>
          <p:cNvPr id="20" name="TextBox 19">
            <a:extLst>
              <a:ext uri="{FF2B5EF4-FFF2-40B4-BE49-F238E27FC236}">
                <a16:creationId xmlns:a16="http://schemas.microsoft.com/office/drawing/2014/main" id="{6545A8DE-9210-08CE-0122-89500FF53C9A}"/>
              </a:ext>
            </a:extLst>
          </p:cNvPr>
          <p:cNvSpPr txBox="1"/>
          <p:nvPr/>
        </p:nvSpPr>
        <p:spPr>
          <a:xfrm>
            <a:off x="2565864" y="3866330"/>
            <a:ext cx="755890" cy="230833"/>
          </a:xfrm>
          <a:prstGeom prst="rect">
            <a:avLst/>
          </a:prstGeom>
          <a:noFill/>
        </p:spPr>
        <p:txBody>
          <a:bodyPr wrap="square" rtlCol="0">
            <a:spAutoFit/>
          </a:bodyPr>
          <a:lstStyle/>
          <a:p>
            <a:r>
              <a:rPr lang="en-GB" sz="900" dirty="0"/>
              <a:t>Q4_2024</a:t>
            </a:r>
          </a:p>
        </p:txBody>
      </p:sp>
      <p:sp>
        <p:nvSpPr>
          <p:cNvPr id="21" name="TextBox 20">
            <a:extLst>
              <a:ext uri="{FF2B5EF4-FFF2-40B4-BE49-F238E27FC236}">
                <a16:creationId xmlns:a16="http://schemas.microsoft.com/office/drawing/2014/main" id="{D9687740-5DD0-3895-A144-36AE4B2A618F}"/>
              </a:ext>
            </a:extLst>
          </p:cNvPr>
          <p:cNvSpPr txBox="1"/>
          <p:nvPr/>
        </p:nvSpPr>
        <p:spPr>
          <a:xfrm>
            <a:off x="3805508" y="3838235"/>
            <a:ext cx="755890" cy="230833"/>
          </a:xfrm>
          <a:prstGeom prst="rect">
            <a:avLst/>
          </a:prstGeom>
          <a:noFill/>
        </p:spPr>
        <p:txBody>
          <a:bodyPr wrap="square" rtlCol="0">
            <a:spAutoFit/>
          </a:bodyPr>
          <a:lstStyle/>
          <a:p>
            <a:r>
              <a:rPr lang="en-GB" sz="900" dirty="0">
                <a:solidFill>
                  <a:srgbClr val="FF0000"/>
                </a:solidFill>
              </a:rPr>
              <a:t>Q1_2025</a:t>
            </a:r>
          </a:p>
        </p:txBody>
      </p:sp>
      <p:sp>
        <p:nvSpPr>
          <p:cNvPr id="22" name="TextBox 21">
            <a:extLst>
              <a:ext uri="{FF2B5EF4-FFF2-40B4-BE49-F238E27FC236}">
                <a16:creationId xmlns:a16="http://schemas.microsoft.com/office/drawing/2014/main" id="{30AE72E5-3C10-3931-881B-114B98B3E2F2}"/>
              </a:ext>
            </a:extLst>
          </p:cNvPr>
          <p:cNvSpPr txBox="1"/>
          <p:nvPr/>
        </p:nvSpPr>
        <p:spPr>
          <a:xfrm>
            <a:off x="4949770" y="3832565"/>
            <a:ext cx="755890" cy="230833"/>
          </a:xfrm>
          <a:prstGeom prst="rect">
            <a:avLst/>
          </a:prstGeom>
          <a:noFill/>
        </p:spPr>
        <p:txBody>
          <a:bodyPr wrap="square" rtlCol="0">
            <a:spAutoFit/>
          </a:bodyPr>
          <a:lstStyle/>
          <a:p>
            <a:r>
              <a:rPr lang="en-GB" sz="900" dirty="0">
                <a:solidFill>
                  <a:srgbClr val="FF0000"/>
                </a:solidFill>
              </a:rPr>
              <a:t>Q2_2025</a:t>
            </a:r>
          </a:p>
        </p:txBody>
      </p:sp>
      <p:sp>
        <p:nvSpPr>
          <p:cNvPr id="23" name="TextBox 22">
            <a:extLst>
              <a:ext uri="{FF2B5EF4-FFF2-40B4-BE49-F238E27FC236}">
                <a16:creationId xmlns:a16="http://schemas.microsoft.com/office/drawing/2014/main" id="{5B834DB3-8092-8F01-683C-99F0EBD70198}"/>
              </a:ext>
            </a:extLst>
          </p:cNvPr>
          <p:cNvSpPr txBox="1"/>
          <p:nvPr/>
        </p:nvSpPr>
        <p:spPr>
          <a:xfrm>
            <a:off x="6120299" y="3832565"/>
            <a:ext cx="755890" cy="230833"/>
          </a:xfrm>
          <a:prstGeom prst="rect">
            <a:avLst/>
          </a:prstGeom>
          <a:noFill/>
        </p:spPr>
        <p:txBody>
          <a:bodyPr wrap="square" rtlCol="0">
            <a:spAutoFit/>
          </a:bodyPr>
          <a:lstStyle/>
          <a:p>
            <a:r>
              <a:rPr lang="en-GB" sz="900" dirty="0">
                <a:solidFill>
                  <a:srgbClr val="FF0000"/>
                </a:solidFill>
              </a:rPr>
              <a:t>Q3_2025</a:t>
            </a:r>
          </a:p>
        </p:txBody>
      </p:sp>
      <p:sp>
        <p:nvSpPr>
          <p:cNvPr id="24" name="TextBox 23">
            <a:extLst>
              <a:ext uri="{FF2B5EF4-FFF2-40B4-BE49-F238E27FC236}">
                <a16:creationId xmlns:a16="http://schemas.microsoft.com/office/drawing/2014/main" id="{7DAF5BA9-14BA-9143-87B3-3B333BE73939}"/>
              </a:ext>
            </a:extLst>
          </p:cNvPr>
          <p:cNvSpPr txBox="1"/>
          <p:nvPr/>
        </p:nvSpPr>
        <p:spPr>
          <a:xfrm>
            <a:off x="7274595" y="3819754"/>
            <a:ext cx="755890" cy="230833"/>
          </a:xfrm>
          <a:prstGeom prst="rect">
            <a:avLst/>
          </a:prstGeom>
          <a:noFill/>
        </p:spPr>
        <p:txBody>
          <a:bodyPr wrap="square" rtlCol="0">
            <a:spAutoFit/>
          </a:bodyPr>
          <a:lstStyle/>
          <a:p>
            <a:r>
              <a:rPr lang="en-GB" sz="900" dirty="0">
                <a:solidFill>
                  <a:srgbClr val="FF0000"/>
                </a:solidFill>
              </a:rPr>
              <a:t>Q4_2025</a:t>
            </a:r>
          </a:p>
        </p:txBody>
      </p:sp>
      <p:sp>
        <p:nvSpPr>
          <p:cNvPr id="25" name="TextBox 24">
            <a:extLst>
              <a:ext uri="{FF2B5EF4-FFF2-40B4-BE49-F238E27FC236}">
                <a16:creationId xmlns:a16="http://schemas.microsoft.com/office/drawing/2014/main" id="{CEB13E7A-806E-AF0F-A0F8-2B539A112598}"/>
              </a:ext>
            </a:extLst>
          </p:cNvPr>
          <p:cNvSpPr txBox="1"/>
          <p:nvPr/>
        </p:nvSpPr>
        <p:spPr>
          <a:xfrm>
            <a:off x="8466084" y="3830185"/>
            <a:ext cx="755890" cy="230833"/>
          </a:xfrm>
          <a:prstGeom prst="rect">
            <a:avLst/>
          </a:prstGeom>
          <a:noFill/>
        </p:spPr>
        <p:txBody>
          <a:bodyPr wrap="square" rtlCol="0">
            <a:spAutoFit/>
          </a:bodyPr>
          <a:lstStyle/>
          <a:p>
            <a:r>
              <a:rPr lang="en-GB" sz="900" dirty="0">
                <a:solidFill>
                  <a:srgbClr val="00B050"/>
                </a:solidFill>
              </a:rPr>
              <a:t>Q1_2026</a:t>
            </a:r>
          </a:p>
        </p:txBody>
      </p:sp>
      <p:sp>
        <p:nvSpPr>
          <p:cNvPr id="26" name="TextBox 25">
            <a:extLst>
              <a:ext uri="{FF2B5EF4-FFF2-40B4-BE49-F238E27FC236}">
                <a16:creationId xmlns:a16="http://schemas.microsoft.com/office/drawing/2014/main" id="{2ACCF5DE-3969-9A2F-5034-8DA822820191}"/>
              </a:ext>
            </a:extLst>
          </p:cNvPr>
          <p:cNvSpPr txBox="1"/>
          <p:nvPr/>
        </p:nvSpPr>
        <p:spPr>
          <a:xfrm>
            <a:off x="9608428" y="3820209"/>
            <a:ext cx="755890" cy="230833"/>
          </a:xfrm>
          <a:prstGeom prst="rect">
            <a:avLst/>
          </a:prstGeom>
          <a:noFill/>
        </p:spPr>
        <p:txBody>
          <a:bodyPr wrap="square" rtlCol="0">
            <a:spAutoFit/>
          </a:bodyPr>
          <a:lstStyle/>
          <a:p>
            <a:r>
              <a:rPr lang="en-GB" sz="900" dirty="0">
                <a:solidFill>
                  <a:srgbClr val="00B050"/>
                </a:solidFill>
              </a:rPr>
              <a:t>Q2_2026</a:t>
            </a:r>
          </a:p>
        </p:txBody>
      </p:sp>
      <p:grpSp>
        <p:nvGrpSpPr>
          <p:cNvPr id="27" name="Group 26">
            <a:extLst>
              <a:ext uri="{FF2B5EF4-FFF2-40B4-BE49-F238E27FC236}">
                <a16:creationId xmlns:a16="http://schemas.microsoft.com/office/drawing/2014/main" id="{07BB38C6-6B3A-0872-C55E-9283DB29A45B}"/>
              </a:ext>
            </a:extLst>
          </p:cNvPr>
          <p:cNvGrpSpPr/>
          <p:nvPr/>
        </p:nvGrpSpPr>
        <p:grpSpPr>
          <a:xfrm>
            <a:off x="3656092" y="3680530"/>
            <a:ext cx="6708226" cy="2426999"/>
            <a:chOff x="3656092" y="3680530"/>
            <a:chExt cx="6708226" cy="2426999"/>
          </a:xfrm>
        </p:grpSpPr>
        <p:sp>
          <p:nvSpPr>
            <p:cNvPr id="28" name="TextBox 27">
              <a:extLst>
                <a:ext uri="{FF2B5EF4-FFF2-40B4-BE49-F238E27FC236}">
                  <a16:creationId xmlns:a16="http://schemas.microsoft.com/office/drawing/2014/main" id="{B236E9A6-3371-9973-65F4-08BE93F9019A}"/>
                </a:ext>
              </a:extLst>
            </p:cNvPr>
            <p:cNvSpPr txBox="1"/>
            <p:nvPr/>
          </p:nvSpPr>
          <p:spPr>
            <a:xfrm>
              <a:off x="3656092" y="5500553"/>
              <a:ext cx="3054687" cy="584775"/>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Winding &amp; Reaction Tooling</a:t>
              </a:r>
            </a:p>
            <a:p>
              <a:r>
                <a:rPr lang="en-GB" sz="1600" dirty="0"/>
                <a:t>at CERN</a:t>
              </a:r>
            </a:p>
          </p:txBody>
        </p:sp>
        <p:cxnSp>
          <p:nvCxnSpPr>
            <p:cNvPr id="29" name="Elbow Connector 28">
              <a:extLst>
                <a:ext uri="{FF2B5EF4-FFF2-40B4-BE49-F238E27FC236}">
                  <a16:creationId xmlns:a16="http://schemas.microsoft.com/office/drawing/2014/main" id="{D8CC80CF-FF30-B44B-C45F-64EC65DFDB59}"/>
                </a:ext>
              </a:extLst>
            </p:cNvPr>
            <p:cNvCxnSpPr>
              <a:cxnSpLocks/>
            </p:cNvCxnSpPr>
            <p:nvPr/>
          </p:nvCxnSpPr>
          <p:spPr>
            <a:xfrm rot="5400000" flipH="1" flipV="1">
              <a:off x="4631902" y="4108089"/>
              <a:ext cx="1803305" cy="948187"/>
            </a:xfrm>
            <a:prstGeom prst="bentConnector3">
              <a:avLst>
                <a:gd name="adj1" fmla="val 10922"/>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9B7E0478-844C-5EE0-4CC8-F3F071208A74}"/>
                </a:ext>
              </a:extLst>
            </p:cNvPr>
            <p:cNvSpPr txBox="1"/>
            <p:nvPr/>
          </p:nvSpPr>
          <p:spPr>
            <a:xfrm>
              <a:off x="6820400" y="5522754"/>
              <a:ext cx="2789378" cy="584775"/>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Impregnation tooling</a:t>
              </a:r>
            </a:p>
            <a:p>
              <a:r>
                <a:rPr lang="en-GB" sz="1600" dirty="0"/>
                <a:t>at CERN</a:t>
              </a:r>
            </a:p>
          </p:txBody>
        </p:sp>
        <p:sp>
          <p:nvSpPr>
            <p:cNvPr id="31" name="TextBox 30">
              <a:extLst>
                <a:ext uri="{FF2B5EF4-FFF2-40B4-BE49-F238E27FC236}">
                  <a16:creationId xmlns:a16="http://schemas.microsoft.com/office/drawing/2014/main" id="{581ECFD6-7144-327E-C397-CC0A63C9B4FB}"/>
                </a:ext>
              </a:extLst>
            </p:cNvPr>
            <p:cNvSpPr txBox="1"/>
            <p:nvPr/>
          </p:nvSpPr>
          <p:spPr>
            <a:xfrm>
              <a:off x="7467752" y="4835952"/>
              <a:ext cx="2896566" cy="584775"/>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Single &amp; Double aperture </a:t>
              </a:r>
            </a:p>
            <a:p>
              <a:r>
                <a:rPr lang="en-GB" sz="1600" dirty="0"/>
                <a:t>Mech. structure at Cern</a:t>
              </a:r>
            </a:p>
          </p:txBody>
        </p:sp>
        <p:cxnSp>
          <p:nvCxnSpPr>
            <p:cNvPr id="32" name="Elbow Connector 31">
              <a:extLst>
                <a:ext uri="{FF2B5EF4-FFF2-40B4-BE49-F238E27FC236}">
                  <a16:creationId xmlns:a16="http://schemas.microsoft.com/office/drawing/2014/main" id="{DF772F14-10D5-9A79-9D9C-E09B2CCB2561}"/>
                </a:ext>
              </a:extLst>
            </p:cNvPr>
            <p:cNvCxnSpPr>
              <a:cxnSpLocks/>
            </p:cNvCxnSpPr>
            <p:nvPr/>
          </p:nvCxnSpPr>
          <p:spPr>
            <a:xfrm rot="16200000" flipV="1">
              <a:off x="5708922" y="4210592"/>
              <a:ext cx="1825507" cy="798818"/>
            </a:xfrm>
            <a:prstGeom prst="bentConnector3">
              <a:avLst>
                <a:gd name="adj1" fmla="val 12432"/>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33" name="Elbow Connector 32">
              <a:extLst>
                <a:ext uri="{FF2B5EF4-FFF2-40B4-BE49-F238E27FC236}">
                  <a16:creationId xmlns:a16="http://schemas.microsoft.com/office/drawing/2014/main" id="{A7943188-8022-C513-72B3-26C4BA6CA6D8}"/>
                </a:ext>
              </a:extLst>
            </p:cNvPr>
            <p:cNvCxnSpPr>
              <a:cxnSpLocks/>
              <a:stCxn id="31" idx="1"/>
            </p:cNvCxnSpPr>
            <p:nvPr/>
          </p:nvCxnSpPr>
          <p:spPr>
            <a:xfrm rot="10800000">
              <a:off x="6737718" y="3707652"/>
              <a:ext cx="730034" cy="1420689"/>
            </a:xfrm>
            <a:prstGeom prst="bentConnector2">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48" name="Group 147">
            <a:extLst>
              <a:ext uri="{FF2B5EF4-FFF2-40B4-BE49-F238E27FC236}">
                <a16:creationId xmlns:a16="http://schemas.microsoft.com/office/drawing/2014/main" id="{D152651E-2417-2040-EFEA-07B8C4F0AE12}"/>
              </a:ext>
            </a:extLst>
          </p:cNvPr>
          <p:cNvGrpSpPr/>
          <p:nvPr/>
        </p:nvGrpSpPr>
        <p:grpSpPr>
          <a:xfrm>
            <a:off x="6001178" y="2117751"/>
            <a:ext cx="3844969" cy="2520995"/>
            <a:chOff x="6001178" y="2117751"/>
            <a:chExt cx="3844969" cy="2520995"/>
          </a:xfrm>
        </p:grpSpPr>
        <p:cxnSp>
          <p:nvCxnSpPr>
            <p:cNvPr id="58" name="Straight Arrow Connector 57">
              <a:extLst>
                <a:ext uri="{FF2B5EF4-FFF2-40B4-BE49-F238E27FC236}">
                  <a16:creationId xmlns:a16="http://schemas.microsoft.com/office/drawing/2014/main" id="{50490903-CC22-B586-B1F2-05634D955076}"/>
                </a:ext>
              </a:extLst>
            </p:cNvPr>
            <p:cNvCxnSpPr>
              <a:cxnSpLocks/>
            </p:cNvCxnSpPr>
            <p:nvPr/>
          </p:nvCxnSpPr>
          <p:spPr>
            <a:xfrm flipV="1">
              <a:off x="6857215" y="3719355"/>
              <a:ext cx="0" cy="555167"/>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4F6625C1-CB75-5E19-26D3-E60CC1A0241F}"/>
                </a:ext>
              </a:extLst>
            </p:cNvPr>
            <p:cNvGrpSpPr/>
            <p:nvPr/>
          </p:nvGrpSpPr>
          <p:grpSpPr>
            <a:xfrm>
              <a:off x="6001178" y="2117751"/>
              <a:ext cx="3844969" cy="2520995"/>
              <a:chOff x="6001178" y="2117751"/>
              <a:chExt cx="3844969" cy="2520995"/>
            </a:xfrm>
          </p:grpSpPr>
          <p:sp>
            <p:nvSpPr>
              <p:cNvPr id="60" name="TextBox 59">
                <a:extLst>
                  <a:ext uri="{FF2B5EF4-FFF2-40B4-BE49-F238E27FC236}">
                    <a16:creationId xmlns:a16="http://schemas.microsoft.com/office/drawing/2014/main" id="{CC59CB04-47BE-2C0B-82C0-92CFDB3C4A15}"/>
                  </a:ext>
                </a:extLst>
              </p:cNvPr>
              <p:cNvSpPr txBox="1"/>
              <p:nvPr/>
            </p:nvSpPr>
            <p:spPr>
              <a:xfrm>
                <a:off x="6001178" y="2117751"/>
                <a:ext cx="3025747" cy="338554"/>
              </a:xfrm>
              <a:prstGeom prst="rect">
                <a:avLst/>
              </a:prstGeom>
              <a:gradFill flip="none" rotWithShape="1">
                <a:gsLst>
                  <a:gs pos="0">
                    <a:srgbClr val="00B050"/>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Trial Copper Coil</a:t>
                </a:r>
              </a:p>
            </p:txBody>
          </p:sp>
          <p:cxnSp>
            <p:nvCxnSpPr>
              <p:cNvPr id="61" name="Straight Arrow Connector 60">
                <a:extLst>
                  <a:ext uri="{FF2B5EF4-FFF2-40B4-BE49-F238E27FC236}">
                    <a16:creationId xmlns:a16="http://schemas.microsoft.com/office/drawing/2014/main" id="{01F45CD1-64DF-7F81-DD84-3A4C3D72A124}"/>
                  </a:ext>
                </a:extLst>
              </p:cNvPr>
              <p:cNvCxnSpPr>
                <a:cxnSpLocks/>
              </p:cNvCxnSpPr>
              <p:nvPr/>
            </p:nvCxnSpPr>
            <p:spPr>
              <a:xfrm>
                <a:off x="6316975" y="2472210"/>
                <a:ext cx="0" cy="853783"/>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777FEED7-19F6-E40A-97CE-DCB3A1C12745}"/>
                  </a:ext>
                </a:extLst>
              </p:cNvPr>
              <p:cNvSpPr txBox="1"/>
              <p:nvPr/>
            </p:nvSpPr>
            <p:spPr>
              <a:xfrm>
                <a:off x="6820400" y="4300192"/>
                <a:ext cx="3025747" cy="338554"/>
              </a:xfrm>
              <a:prstGeom prst="rect">
                <a:avLst/>
              </a:prstGeom>
              <a:gradFill flip="none" rotWithShape="1">
                <a:gsLst>
                  <a:gs pos="0">
                    <a:srgbClr val="00B050"/>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Structures Characterisation</a:t>
                </a:r>
              </a:p>
            </p:txBody>
          </p:sp>
          <p:cxnSp>
            <p:nvCxnSpPr>
              <p:cNvPr id="63" name="Straight Arrow Connector 62">
                <a:extLst>
                  <a:ext uri="{FF2B5EF4-FFF2-40B4-BE49-F238E27FC236}">
                    <a16:creationId xmlns:a16="http://schemas.microsoft.com/office/drawing/2014/main" id="{F80FD165-B06A-3213-45EF-DB0C5DCFC26E}"/>
                  </a:ext>
                </a:extLst>
              </p:cNvPr>
              <p:cNvCxnSpPr>
                <a:cxnSpLocks/>
              </p:cNvCxnSpPr>
              <p:nvPr/>
            </p:nvCxnSpPr>
            <p:spPr>
              <a:xfrm flipV="1">
                <a:off x="8466084" y="3697249"/>
                <a:ext cx="0" cy="555167"/>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6B0C0870-816D-0D1A-B8BC-28FCF2B690DD}"/>
                  </a:ext>
                </a:extLst>
              </p:cNvPr>
              <p:cNvSpPr txBox="1"/>
              <p:nvPr/>
            </p:nvSpPr>
            <p:spPr>
              <a:xfrm>
                <a:off x="6590532" y="2517904"/>
                <a:ext cx="3025747" cy="338554"/>
              </a:xfrm>
              <a:prstGeom prst="rect">
                <a:avLst/>
              </a:prstGeom>
              <a:gradFill flip="none" rotWithShape="1">
                <a:gsLst>
                  <a:gs pos="0">
                    <a:srgbClr val="00B050"/>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1</a:t>
                </a:r>
                <a:r>
                  <a:rPr lang="en-GB" sz="1600" baseline="30000" dirty="0"/>
                  <a:t>st</a:t>
                </a:r>
                <a:r>
                  <a:rPr lang="en-GB" sz="1600" dirty="0"/>
                  <a:t> Nb</a:t>
                </a:r>
                <a:r>
                  <a:rPr lang="en-GB" sz="1600" baseline="-25000" dirty="0"/>
                  <a:t>3</a:t>
                </a:r>
                <a:r>
                  <a:rPr lang="en-GB" sz="1600" dirty="0"/>
                  <a:t>Sn Coil</a:t>
                </a:r>
              </a:p>
            </p:txBody>
          </p:sp>
          <p:cxnSp>
            <p:nvCxnSpPr>
              <p:cNvPr id="65" name="Straight Arrow Connector 64">
                <a:extLst>
                  <a:ext uri="{FF2B5EF4-FFF2-40B4-BE49-F238E27FC236}">
                    <a16:creationId xmlns:a16="http://schemas.microsoft.com/office/drawing/2014/main" id="{672AB3F9-B1C3-6971-87BE-C30EB9F8A065}"/>
                  </a:ext>
                </a:extLst>
              </p:cNvPr>
              <p:cNvCxnSpPr>
                <a:cxnSpLocks/>
              </p:cNvCxnSpPr>
              <p:nvPr/>
            </p:nvCxnSpPr>
            <p:spPr>
              <a:xfrm>
                <a:off x="7754013" y="2878510"/>
                <a:ext cx="0" cy="457349"/>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71" name="Group 70">
            <a:extLst>
              <a:ext uri="{FF2B5EF4-FFF2-40B4-BE49-F238E27FC236}">
                <a16:creationId xmlns:a16="http://schemas.microsoft.com/office/drawing/2014/main" id="{718750AD-A740-FCCA-9635-C1167B483768}"/>
              </a:ext>
            </a:extLst>
          </p:cNvPr>
          <p:cNvGrpSpPr/>
          <p:nvPr/>
        </p:nvGrpSpPr>
        <p:grpSpPr>
          <a:xfrm>
            <a:off x="112697" y="3687606"/>
            <a:ext cx="1978462" cy="484910"/>
            <a:chOff x="308160" y="3902838"/>
            <a:chExt cx="1978462" cy="484910"/>
          </a:xfrm>
        </p:grpSpPr>
        <p:cxnSp>
          <p:nvCxnSpPr>
            <p:cNvPr id="72" name="Straight Arrow Connector 71">
              <a:extLst>
                <a:ext uri="{FF2B5EF4-FFF2-40B4-BE49-F238E27FC236}">
                  <a16:creationId xmlns:a16="http://schemas.microsoft.com/office/drawing/2014/main" id="{14831A93-6C2F-D2DD-509C-A600CC9276C9}"/>
                </a:ext>
              </a:extLst>
            </p:cNvPr>
            <p:cNvCxnSpPr>
              <a:cxnSpLocks/>
            </p:cNvCxnSpPr>
            <p:nvPr/>
          </p:nvCxnSpPr>
          <p:spPr>
            <a:xfrm flipV="1">
              <a:off x="2286622" y="3902838"/>
              <a:ext cx="0" cy="3973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B94B2A5-196B-11C6-450C-AF1150B7FC92}"/>
                </a:ext>
              </a:extLst>
            </p:cNvPr>
            <p:cNvCxnSpPr>
              <a:cxnSpLocks/>
            </p:cNvCxnSpPr>
            <p:nvPr/>
          </p:nvCxnSpPr>
          <p:spPr>
            <a:xfrm flipH="1">
              <a:off x="1241332" y="4300229"/>
              <a:ext cx="104529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34071C20-1543-5E5F-30AF-BD834486C8D2}"/>
                </a:ext>
              </a:extLst>
            </p:cNvPr>
            <p:cNvSpPr txBox="1"/>
            <p:nvPr/>
          </p:nvSpPr>
          <p:spPr>
            <a:xfrm>
              <a:off x="308160" y="4110749"/>
              <a:ext cx="925992" cy="276999"/>
            </a:xfrm>
            <a:prstGeom prst="rect">
              <a:avLst/>
            </a:prstGeom>
            <a:noFill/>
            <a:ln w="28575">
              <a:solidFill>
                <a:srgbClr val="FF0000"/>
              </a:solidFill>
            </a:ln>
          </p:spPr>
          <p:txBody>
            <a:bodyPr wrap="square" lIns="0" tIns="0" rIns="0" bIns="0" rtlCol="0">
              <a:spAutoFit/>
            </a:bodyPr>
            <a:lstStyle/>
            <a:p>
              <a:pPr algn="ctr"/>
              <a:r>
                <a:rPr lang="en-GB" dirty="0">
                  <a:solidFill>
                    <a:srgbClr val="FF0000"/>
                  </a:solidFill>
                </a:rPr>
                <a:t>Today</a:t>
              </a:r>
            </a:p>
          </p:txBody>
        </p:sp>
      </p:grpSp>
      <p:grpSp>
        <p:nvGrpSpPr>
          <p:cNvPr id="98" name="Group 97">
            <a:extLst>
              <a:ext uri="{FF2B5EF4-FFF2-40B4-BE49-F238E27FC236}">
                <a16:creationId xmlns:a16="http://schemas.microsoft.com/office/drawing/2014/main" id="{6645C91B-69AC-02BB-D62A-1CFFB506B796}"/>
              </a:ext>
            </a:extLst>
          </p:cNvPr>
          <p:cNvGrpSpPr/>
          <p:nvPr/>
        </p:nvGrpSpPr>
        <p:grpSpPr>
          <a:xfrm>
            <a:off x="134967" y="1153034"/>
            <a:ext cx="5119324" cy="4932629"/>
            <a:chOff x="134967" y="1153034"/>
            <a:chExt cx="5119324" cy="4932629"/>
          </a:xfrm>
        </p:grpSpPr>
        <p:grpSp>
          <p:nvGrpSpPr>
            <p:cNvPr id="49" name="Group 48">
              <a:extLst>
                <a:ext uri="{FF2B5EF4-FFF2-40B4-BE49-F238E27FC236}">
                  <a16:creationId xmlns:a16="http://schemas.microsoft.com/office/drawing/2014/main" id="{6098E00F-DF8B-7B88-913E-E08ACE2A1317}"/>
                </a:ext>
              </a:extLst>
            </p:cNvPr>
            <p:cNvGrpSpPr/>
            <p:nvPr/>
          </p:nvGrpSpPr>
          <p:grpSpPr>
            <a:xfrm>
              <a:off x="134967" y="1153034"/>
              <a:ext cx="5119324" cy="4932629"/>
              <a:chOff x="134967" y="1153034"/>
              <a:chExt cx="5119324" cy="4932629"/>
            </a:xfrm>
          </p:grpSpPr>
          <p:sp>
            <p:nvSpPr>
              <p:cNvPr id="51" name="TextBox 50">
                <a:extLst>
                  <a:ext uri="{FF2B5EF4-FFF2-40B4-BE49-F238E27FC236}">
                    <a16:creationId xmlns:a16="http://schemas.microsoft.com/office/drawing/2014/main" id="{4985F8E5-E4E2-B689-4550-3B31B036E949}"/>
                  </a:ext>
                </a:extLst>
              </p:cNvPr>
              <p:cNvSpPr txBox="1"/>
              <p:nvPr/>
            </p:nvSpPr>
            <p:spPr>
              <a:xfrm>
                <a:off x="321326" y="5251450"/>
                <a:ext cx="2383781" cy="338554"/>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Coil CAD Design</a:t>
                </a:r>
              </a:p>
            </p:txBody>
          </p:sp>
          <p:sp>
            <p:nvSpPr>
              <p:cNvPr id="52" name="TextBox 51">
                <a:extLst>
                  <a:ext uri="{FF2B5EF4-FFF2-40B4-BE49-F238E27FC236}">
                    <a16:creationId xmlns:a16="http://schemas.microsoft.com/office/drawing/2014/main" id="{DDE1C6EF-49FC-A1BF-EFC5-AB683E0C64FB}"/>
                  </a:ext>
                </a:extLst>
              </p:cNvPr>
              <p:cNvSpPr txBox="1"/>
              <p:nvPr/>
            </p:nvSpPr>
            <p:spPr>
              <a:xfrm>
                <a:off x="634771" y="2338642"/>
                <a:ext cx="3025747" cy="338554"/>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CAD Impregnation Tooling</a:t>
                </a:r>
              </a:p>
            </p:txBody>
          </p:sp>
          <p:sp>
            <p:nvSpPr>
              <p:cNvPr id="53" name="TextBox 52">
                <a:extLst>
                  <a:ext uri="{FF2B5EF4-FFF2-40B4-BE49-F238E27FC236}">
                    <a16:creationId xmlns:a16="http://schemas.microsoft.com/office/drawing/2014/main" id="{6727DC61-99F8-61E0-CF71-3C249A5CB4E8}"/>
                  </a:ext>
                </a:extLst>
              </p:cNvPr>
              <p:cNvSpPr txBox="1"/>
              <p:nvPr/>
            </p:nvSpPr>
            <p:spPr>
              <a:xfrm>
                <a:off x="134967" y="5747109"/>
                <a:ext cx="3428693" cy="338554"/>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CAD Winding &amp; Reaction tooling </a:t>
                </a:r>
              </a:p>
            </p:txBody>
          </p:sp>
          <p:cxnSp>
            <p:nvCxnSpPr>
              <p:cNvPr id="54" name="Elbow Connector 53">
                <a:extLst>
                  <a:ext uri="{FF2B5EF4-FFF2-40B4-BE49-F238E27FC236}">
                    <a16:creationId xmlns:a16="http://schemas.microsoft.com/office/drawing/2014/main" id="{FC2C7192-051C-DEF5-C124-FD838713A47E}"/>
                  </a:ext>
                </a:extLst>
              </p:cNvPr>
              <p:cNvCxnSpPr>
                <a:cxnSpLocks/>
              </p:cNvCxnSpPr>
              <p:nvPr/>
            </p:nvCxnSpPr>
            <p:spPr>
              <a:xfrm rot="16200000" flipV="1">
                <a:off x="2010464" y="4681103"/>
                <a:ext cx="2032184" cy="99828"/>
              </a:xfrm>
              <a:prstGeom prst="bentConnector3">
                <a:avLst>
                  <a:gd name="adj1" fmla="val 50000"/>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6DFEEE2D-D340-2752-81CF-4FC20DD46CD2}"/>
                  </a:ext>
                </a:extLst>
              </p:cNvPr>
              <p:cNvCxnSpPr>
                <a:cxnSpLocks/>
              </p:cNvCxnSpPr>
              <p:nvPr/>
            </p:nvCxnSpPr>
            <p:spPr>
              <a:xfrm>
                <a:off x="3650786" y="2696843"/>
                <a:ext cx="0" cy="661954"/>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78F8DBB4-BB85-B7A4-6B0D-921F4220E0C1}"/>
                  </a:ext>
                </a:extLst>
              </p:cNvPr>
              <p:cNvSpPr txBox="1"/>
              <p:nvPr/>
            </p:nvSpPr>
            <p:spPr>
              <a:xfrm>
                <a:off x="2228544" y="1153034"/>
                <a:ext cx="3025747" cy="338554"/>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CAD Mechanical Structures</a:t>
                </a:r>
              </a:p>
            </p:txBody>
          </p:sp>
          <p:cxnSp>
            <p:nvCxnSpPr>
              <p:cNvPr id="57" name="Elbow Connector 56">
                <a:extLst>
                  <a:ext uri="{FF2B5EF4-FFF2-40B4-BE49-F238E27FC236}">
                    <a16:creationId xmlns:a16="http://schemas.microsoft.com/office/drawing/2014/main" id="{6DD4741E-930B-9401-E768-7593B2AF05DE}"/>
                  </a:ext>
                </a:extLst>
              </p:cNvPr>
              <p:cNvCxnSpPr>
                <a:cxnSpLocks/>
              </p:cNvCxnSpPr>
              <p:nvPr/>
            </p:nvCxnSpPr>
            <p:spPr>
              <a:xfrm rot="5400000">
                <a:off x="3032824" y="2327553"/>
                <a:ext cx="1845679" cy="194120"/>
              </a:xfrm>
              <a:prstGeom prst="bentConnector3">
                <a:avLst>
                  <a:gd name="adj1" fmla="val 50000"/>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cxnSp>
          <p:nvCxnSpPr>
            <p:cNvPr id="81" name="Elbow Connector 80">
              <a:extLst>
                <a:ext uri="{FF2B5EF4-FFF2-40B4-BE49-F238E27FC236}">
                  <a16:creationId xmlns:a16="http://schemas.microsoft.com/office/drawing/2014/main" id="{1068838A-CDA6-BA87-0624-3676DD95B5C4}"/>
                </a:ext>
              </a:extLst>
            </p:cNvPr>
            <p:cNvCxnSpPr>
              <a:cxnSpLocks/>
            </p:cNvCxnSpPr>
            <p:nvPr/>
          </p:nvCxnSpPr>
          <p:spPr>
            <a:xfrm rot="16200000" flipV="1">
              <a:off x="1630556" y="4430344"/>
              <a:ext cx="1498624" cy="143587"/>
            </a:xfrm>
            <a:prstGeom prst="bentConnector3">
              <a:avLst>
                <a:gd name="adj1" fmla="val 50000"/>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05" name="Group 104">
            <a:extLst>
              <a:ext uri="{FF2B5EF4-FFF2-40B4-BE49-F238E27FC236}">
                <a16:creationId xmlns:a16="http://schemas.microsoft.com/office/drawing/2014/main" id="{9A547BFF-F4A8-4E74-1D8A-3E14CB6363E2}"/>
              </a:ext>
            </a:extLst>
          </p:cNvPr>
          <p:cNvGrpSpPr/>
          <p:nvPr/>
        </p:nvGrpSpPr>
        <p:grpSpPr>
          <a:xfrm>
            <a:off x="102793" y="1032968"/>
            <a:ext cx="3736839" cy="4058343"/>
            <a:chOff x="68669" y="1020620"/>
            <a:chExt cx="3736839" cy="4058343"/>
          </a:xfrm>
        </p:grpSpPr>
        <p:grpSp>
          <p:nvGrpSpPr>
            <p:cNvPr id="34" name="Group 33">
              <a:extLst>
                <a:ext uri="{FF2B5EF4-FFF2-40B4-BE49-F238E27FC236}">
                  <a16:creationId xmlns:a16="http://schemas.microsoft.com/office/drawing/2014/main" id="{A037DED8-FA3F-B989-0E8E-187E05F8BFFF}"/>
                </a:ext>
              </a:extLst>
            </p:cNvPr>
            <p:cNvGrpSpPr/>
            <p:nvPr/>
          </p:nvGrpSpPr>
          <p:grpSpPr>
            <a:xfrm>
              <a:off x="68669" y="1020620"/>
              <a:ext cx="3736839" cy="4058343"/>
              <a:chOff x="68669" y="1020620"/>
              <a:chExt cx="3736839" cy="4058343"/>
            </a:xfrm>
          </p:grpSpPr>
          <p:sp>
            <p:nvSpPr>
              <p:cNvPr id="35" name="TextBox 34">
                <a:extLst>
                  <a:ext uri="{FF2B5EF4-FFF2-40B4-BE49-F238E27FC236}">
                    <a16:creationId xmlns:a16="http://schemas.microsoft.com/office/drawing/2014/main" id="{812A348C-BA00-2827-2380-45B8867B7170}"/>
                  </a:ext>
                </a:extLst>
              </p:cNvPr>
              <p:cNvSpPr txBox="1"/>
              <p:nvPr/>
            </p:nvSpPr>
            <p:spPr>
              <a:xfrm>
                <a:off x="106505" y="1020620"/>
                <a:ext cx="1984653" cy="523220"/>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2D FEM</a:t>
                </a:r>
              </a:p>
              <a:p>
                <a:r>
                  <a:rPr lang="en-GB" dirty="0"/>
                  <a:t> Magnetic &amp; Mechanics</a:t>
                </a:r>
              </a:p>
            </p:txBody>
          </p:sp>
          <p:cxnSp>
            <p:nvCxnSpPr>
              <p:cNvPr id="36" name="Elbow Connector 35">
                <a:extLst>
                  <a:ext uri="{FF2B5EF4-FFF2-40B4-BE49-F238E27FC236}">
                    <a16:creationId xmlns:a16="http://schemas.microsoft.com/office/drawing/2014/main" id="{9C74E580-193F-26E4-76A6-758C237DC688}"/>
                  </a:ext>
                </a:extLst>
              </p:cNvPr>
              <p:cNvCxnSpPr>
                <a:cxnSpLocks/>
              </p:cNvCxnSpPr>
              <p:nvPr/>
            </p:nvCxnSpPr>
            <p:spPr>
              <a:xfrm rot="16200000" flipV="1">
                <a:off x="1641213" y="4368894"/>
                <a:ext cx="1130155" cy="7180"/>
              </a:xfrm>
              <a:prstGeom prst="bentConnector3">
                <a:avLst>
                  <a:gd name="adj1" fmla="val 50000"/>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F852A9C7-C649-4CA1-6741-E953E2FC2F81}"/>
                  </a:ext>
                </a:extLst>
              </p:cNvPr>
              <p:cNvSpPr txBox="1"/>
              <p:nvPr/>
            </p:nvSpPr>
            <p:spPr>
              <a:xfrm>
                <a:off x="68669" y="4274522"/>
                <a:ext cx="1406544" cy="338554"/>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ANSYS 3D</a:t>
                </a:r>
              </a:p>
            </p:txBody>
          </p:sp>
          <p:sp>
            <p:nvSpPr>
              <p:cNvPr id="38" name="TextBox 37">
                <a:extLst>
                  <a:ext uri="{FF2B5EF4-FFF2-40B4-BE49-F238E27FC236}">
                    <a16:creationId xmlns:a16="http://schemas.microsoft.com/office/drawing/2014/main" id="{9BD92955-4D51-ED97-E83B-4B1A9542B58C}"/>
                  </a:ext>
                </a:extLst>
              </p:cNvPr>
              <p:cNvSpPr txBox="1"/>
              <p:nvPr/>
            </p:nvSpPr>
            <p:spPr>
              <a:xfrm>
                <a:off x="134967" y="4740409"/>
                <a:ext cx="2209546" cy="338554"/>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3D Opera &amp; ROXIE</a:t>
                </a:r>
              </a:p>
            </p:txBody>
          </p:sp>
          <p:sp>
            <p:nvSpPr>
              <p:cNvPr id="40" name="TextBox 39">
                <a:extLst>
                  <a:ext uri="{FF2B5EF4-FFF2-40B4-BE49-F238E27FC236}">
                    <a16:creationId xmlns:a16="http://schemas.microsoft.com/office/drawing/2014/main" id="{4D47D109-D718-F8BE-93B3-ED0BC31B853B}"/>
                  </a:ext>
                </a:extLst>
              </p:cNvPr>
              <p:cNvSpPr txBox="1"/>
              <p:nvPr/>
            </p:nvSpPr>
            <p:spPr>
              <a:xfrm>
                <a:off x="376811" y="1673840"/>
                <a:ext cx="3428697" cy="584775"/>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Analysis</a:t>
                </a:r>
              </a:p>
              <a:p>
                <a:r>
                  <a:rPr lang="en-GB" sz="1600" dirty="0"/>
                  <a:t>Iterative engineering design</a:t>
                </a:r>
              </a:p>
            </p:txBody>
          </p:sp>
          <p:cxnSp>
            <p:nvCxnSpPr>
              <p:cNvPr id="41" name="Elbow Connector 40">
                <a:extLst>
                  <a:ext uri="{FF2B5EF4-FFF2-40B4-BE49-F238E27FC236}">
                    <a16:creationId xmlns:a16="http://schemas.microsoft.com/office/drawing/2014/main" id="{40C5038A-257F-B807-FD43-453FD8E548D4}"/>
                  </a:ext>
                </a:extLst>
              </p:cNvPr>
              <p:cNvCxnSpPr>
                <a:cxnSpLocks/>
              </p:cNvCxnSpPr>
              <p:nvPr/>
            </p:nvCxnSpPr>
            <p:spPr>
              <a:xfrm rot="16200000" flipH="1">
                <a:off x="-517352" y="2384724"/>
                <a:ext cx="1713624" cy="137056"/>
              </a:xfrm>
              <a:prstGeom prst="bentConnector3">
                <a:avLst>
                  <a:gd name="adj1" fmla="val 57235"/>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nvGrpSpPr>
              <p:cNvPr id="42" name="Group 41">
                <a:extLst>
                  <a:ext uri="{FF2B5EF4-FFF2-40B4-BE49-F238E27FC236}">
                    <a16:creationId xmlns:a16="http://schemas.microsoft.com/office/drawing/2014/main" id="{6B6B20AF-77A6-9B66-8081-9818DFC183F3}"/>
                  </a:ext>
                </a:extLst>
              </p:cNvPr>
              <p:cNvGrpSpPr/>
              <p:nvPr/>
            </p:nvGrpSpPr>
            <p:grpSpPr>
              <a:xfrm>
                <a:off x="504261" y="2242039"/>
                <a:ext cx="1663104" cy="1078607"/>
                <a:chOff x="504261" y="2242039"/>
                <a:chExt cx="1663104" cy="1078607"/>
              </a:xfrm>
            </p:grpSpPr>
            <p:cxnSp>
              <p:nvCxnSpPr>
                <p:cNvPr id="43" name="Straight Arrow Connector 42">
                  <a:extLst>
                    <a:ext uri="{FF2B5EF4-FFF2-40B4-BE49-F238E27FC236}">
                      <a16:creationId xmlns:a16="http://schemas.microsoft.com/office/drawing/2014/main" id="{323474CB-464B-200A-A4D6-B2E20B0A9F9D}"/>
                    </a:ext>
                  </a:extLst>
                </p:cNvPr>
                <p:cNvCxnSpPr>
                  <a:cxnSpLocks/>
                </p:cNvCxnSpPr>
                <p:nvPr/>
              </p:nvCxnSpPr>
              <p:spPr>
                <a:xfrm>
                  <a:off x="2158268" y="2817417"/>
                  <a:ext cx="9097" cy="503229"/>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6493F3A-38F2-92A3-7FDC-47A09C726A81}"/>
                    </a:ext>
                  </a:extLst>
                </p:cNvPr>
                <p:cNvCxnSpPr>
                  <a:cxnSpLocks/>
                </p:cNvCxnSpPr>
                <p:nvPr/>
              </p:nvCxnSpPr>
              <p:spPr>
                <a:xfrm flipH="1" flipV="1">
                  <a:off x="504261" y="2828292"/>
                  <a:ext cx="1649879" cy="10912"/>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1FF64E4-3FE5-7BA4-E56D-7580B64544EA}"/>
                    </a:ext>
                  </a:extLst>
                </p:cNvPr>
                <p:cNvCxnSpPr>
                  <a:cxnSpLocks/>
                </p:cNvCxnSpPr>
                <p:nvPr/>
              </p:nvCxnSpPr>
              <p:spPr>
                <a:xfrm flipV="1">
                  <a:off x="506202" y="2242039"/>
                  <a:ext cx="0" cy="586253"/>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cxnSp>
          <p:nvCxnSpPr>
            <p:cNvPr id="102" name="Elbow Connector 101">
              <a:extLst>
                <a:ext uri="{FF2B5EF4-FFF2-40B4-BE49-F238E27FC236}">
                  <a16:creationId xmlns:a16="http://schemas.microsoft.com/office/drawing/2014/main" id="{DB3CE3B1-F1BA-C2AF-7EDE-E41E395BE848}"/>
                </a:ext>
              </a:extLst>
            </p:cNvPr>
            <p:cNvCxnSpPr>
              <a:cxnSpLocks/>
              <a:stCxn id="37" idx="3"/>
            </p:cNvCxnSpPr>
            <p:nvPr/>
          </p:nvCxnSpPr>
          <p:spPr>
            <a:xfrm flipV="1">
              <a:off x="1475213" y="3740477"/>
              <a:ext cx="678927" cy="703322"/>
            </a:xfrm>
            <a:prstGeom prst="bentConnector2">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16" name="Group 115">
            <a:extLst>
              <a:ext uri="{FF2B5EF4-FFF2-40B4-BE49-F238E27FC236}">
                <a16:creationId xmlns:a16="http://schemas.microsoft.com/office/drawing/2014/main" id="{463EC887-42D6-8E20-E277-FD26D0C1824E}"/>
              </a:ext>
            </a:extLst>
          </p:cNvPr>
          <p:cNvGrpSpPr/>
          <p:nvPr/>
        </p:nvGrpSpPr>
        <p:grpSpPr>
          <a:xfrm>
            <a:off x="3186091" y="1655120"/>
            <a:ext cx="4423130" cy="3489505"/>
            <a:chOff x="3186091" y="1655120"/>
            <a:chExt cx="4423130" cy="3489505"/>
          </a:xfrm>
        </p:grpSpPr>
        <p:grpSp>
          <p:nvGrpSpPr>
            <p:cNvPr id="46" name="Group 45">
              <a:extLst>
                <a:ext uri="{FF2B5EF4-FFF2-40B4-BE49-F238E27FC236}">
                  <a16:creationId xmlns:a16="http://schemas.microsoft.com/office/drawing/2014/main" id="{49C9E55D-74F8-C7DF-C1AC-4CF5445261C4}"/>
                </a:ext>
              </a:extLst>
            </p:cNvPr>
            <p:cNvGrpSpPr/>
            <p:nvPr/>
          </p:nvGrpSpPr>
          <p:grpSpPr>
            <a:xfrm>
              <a:off x="4173098" y="1655120"/>
              <a:ext cx="3436123" cy="1680739"/>
              <a:chOff x="4173098" y="1655120"/>
              <a:chExt cx="3436123" cy="1680739"/>
            </a:xfrm>
          </p:grpSpPr>
          <p:cxnSp>
            <p:nvCxnSpPr>
              <p:cNvPr id="47" name="Straight Arrow Connector 46">
                <a:extLst>
                  <a:ext uri="{FF2B5EF4-FFF2-40B4-BE49-F238E27FC236}">
                    <a16:creationId xmlns:a16="http://schemas.microsoft.com/office/drawing/2014/main" id="{42A8EAAE-21C7-E4B2-451E-29B5272FA828}"/>
                  </a:ext>
                </a:extLst>
              </p:cNvPr>
              <p:cNvCxnSpPr>
                <a:cxnSpLocks/>
              </p:cNvCxnSpPr>
              <p:nvPr/>
            </p:nvCxnSpPr>
            <p:spPr>
              <a:xfrm>
                <a:off x="5793361" y="2019469"/>
                <a:ext cx="0" cy="1316390"/>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82C30151-D743-DA9F-452E-016B0DFBFF0E}"/>
                  </a:ext>
                </a:extLst>
              </p:cNvPr>
              <p:cNvSpPr txBox="1"/>
              <p:nvPr/>
            </p:nvSpPr>
            <p:spPr>
              <a:xfrm>
                <a:off x="4173098" y="1655120"/>
                <a:ext cx="3436123" cy="338554"/>
              </a:xfrm>
              <a:prstGeom prst="rect">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cap="flat">
                <a:solidFill>
                  <a:srgbClr val="002060"/>
                </a:solidFill>
                <a:round/>
              </a:ln>
            </p:spPr>
            <p:txBody>
              <a:bodyPr wrap="square" rtlCol="0">
                <a:spAutoFit/>
              </a:bodyPr>
              <a:lstStyle>
                <a:defPPr>
                  <a:defRPr lang="en-US"/>
                </a:defPPr>
                <a:lvl1pPr algn="ctr">
                  <a:defRPr sz="1200" b="1"/>
                </a:lvl1pPr>
              </a:lstStyle>
              <a:p>
                <a:r>
                  <a:rPr lang="en-GB" sz="1600" dirty="0"/>
                  <a:t>Insulated Nb</a:t>
                </a:r>
                <a:r>
                  <a:rPr lang="en-GB" sz="1600" baseline="-25000" dirty="0"/>
                  <a:t>3</a:t>
                </a:r>
                <a:r>
                  <a:rPr lang="en-GB" sz="1600" dirty="0"/>
                  <a:t>Sn Cable delivery</a:t>
                </a:r>
              </a:p>
            </p:txBody>
          </p:sp>
        </p:grpSp>
        <p:sp>
          <p:nvSpPr>
            <p:cNvPr id="110" name="TextBox 109">
              <a:extLst>
                <a:ext uri="{FF2B5EF4-FFF2-40B4-BE49-F238E27FC236}">
                  <a16:creationId xmlns:a16="http://schemas.microsoft.com/office/drawing/2014/main" id="{AEF8F802-6136-7606-E667-3154092494EF}"/>
                </a:ext>
              </a:extLst>
            </p:cNvPr>
            <p:cNvSpPr txBox="1"/>
            <p:nvPr/>
          </p:nvSpPr>
          <p:spPr>
            <a:xfrm>
              <a:off x="3186091" y="4559850"/>
              <a:ext cx="2383781" cy="584775"/>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sz="1600" dirty="0"/>
                <a:t>First dummy copper cable at CERN</a:t>
              </a:r>
            </a:p>
          </p:txBody>
        </p:sp>
        <p:cxnSp>
          <p:nvCxnSpPr>
            <p:cNvPr id="112" name="Straight Arrow Connector 111">
              <a:extLst>
                <a:ext uri="{FF2B5EF4-FFF2-40B4-BE49-F238E27FC236}">
                  <a16:creationId xmlns:a16="http://schemas.microsoft.com/office/drawing/2014/main" id="{6AC62D71-2D65-EDB7-F784-28C9412B889F}"/>
                </a:ext>
              </a:extLst>
            </p:cNvPr>
            <p:cNvCxnSpPr>
              <a:cxnSpLocks/>
            </p:cNvCxnSpPr>
            <p:nvPr/>
          </p:nvCxnSpPr>
          <p:spPr>
            <a:xfrm flipH="1" flipV="1">
              <a:off x="4052735" y="3698649"/>
              <a:ext cx="15829" cy="834894"/>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8" name="Group 137">
            <a:extLst>
              <a:ext uri="{FF2B5EF4-FFF2-40B4-BE49-F238E27FC236}">
                <a16:creationId xmlns:a16="http://schemas.microsoft.com/office/drawing/2014/main" id="{6C530566-1E64-00DC-141C-85A89AAE489F}"/>
              </a:ext>
            </a:extLst>
          </p:cNvPr>
          <p:cNvGrpSpPr/>
          <p:nvPr/>
        </p:nvGrpSpPr>
        <p:grpSpPr>
          <a:xfrm>
            <a:off x="6643737" y="956909"/>
            <a:ext cx="3025747" cy="2386889"/>
            <a:chOff x="6643737" y="956909"/>
            <a:chExt cx="3025747" cy="2386889"/>
          </a:xfrm>
        </p:grpSpPr>
        <p:sp>
          <p:nvSpPr>
            <p:cNvPr id="67" name="TextBox 66">
              <a:extLst>
                <a:ext uri="{FF2B5EF4-FFF2-40B4-BE49-F238E27FC236}">
                  <a16:creationId xmlns:a16="http://schemas.microsoft.com/office/drawing/2014/main" id="{8E8CF03B-4F0B-7497-CB17-77EB571A5118}"/>
                </a:ext>
              </a:extLst>
            </p:cNvPr>
            <p:cNvSpPr txBox="1"/>
            <p:nvPr/>
          </p:nvSpPr>
          <p:spPr>
            <a:xfrm>
              <a:off x="6643737" y="956909"/>
              <a:ext cx="3025747" cy="584775"/>
            </a:xfrm>
            <a:prstGeom prst="rect">
              <a:avLst/>
            </a:prstGeom>
            <a:gradFill flip="none" rotWithShape="1">
              <a:gsLst>
                <a:gs pos="35000">
                  <a:schemeClr val="accent5">
                    <a:lumMod val="40000"/>
                    <a:lumOff val="60000"/>
                  </a:schemeClr>
                </a:gs>
                <a:gs pos="95000">
                  <a:schemeClr val="accent5">
                    <a:lumMod val="95000"/>
                    <a:lumOff val="5000"/>
                  </a:schemeClr>
                </a:gs>
                <a:gs pos="100000">
                  <a:schemeClr val="accent5">
                    <a:lumMod val="60000"/>
                  </a:schemeClr>
                </a:gs>
              </a:gsLst>
              <a:path path="circle">
                <a:fillToRect l="50000" t="130000" r="50000" b="-30000"/>
              </a:path>
              <a:tileRect/>
            </a:gradFill>
            <a:ln cap="flat">
              <a:solidFill>
                <a:srgbClr val="002060"/>
              </a:solidFill>
              <a:round/>
            </a:ln>
          </p:spPr>
          <p:txBody>
            <a:bodyPr wrap="square" rtlCol="0">
              <a:spAutoFit/>
            </a:bodyPr>
            <a:lstStyle>
              <a:defPPr>
                <a:defRPr lang="en-US"/>
              </a:defPPr>
              <a:lvl1pPr algn="ctr">
                <a:defRPr sz="1200" b="1"/>
              </a:lvl1pPr>
            </a:lstStyle>
            <a:p>
              <a:r>
                <a:rPr lang="en-GB" sz="1600" dirty="0"/>
                <a:t>First Single Aperture Magnet assembly</a:t>
              </a:r>
            </a:p>
          </p:txBody>
        </p:sp>
        <p:cxnSp>
          <p:nvCxnSpPr>
            <p:cNvPr id="126" name="Elbow Connector 125">
              <a:extLst>
                <a:ext uri="{FF2B5EF4-FFF2-40B4-BE49-F238E27FC236}">
                  <a16:creationId xmlns:a16="http://schemas.microsoft.com/office/drawing/2014/main" id="{AA7E5DF3-4C2C-9582-4DBC-162F55A47D62}"/>
                </a:ext>
              </a:extLst>
            </p:cNvPr>
            <p:cNvCxnSpPr>
              <a:cxnSpLocks/>
            </p:cNvCxnSpPr>
            <p:nvPr/>
          </p:nvCxnSpPr>
          <p:spPr>
            <a:xfrm rot="5400000">
              <a:off x="8664481" y="2352326"/>
              <a:ext cx="1793624" cy="189319"/>
            </a:xfrm>
            <a:prstGeom prst="bentConnector3">
              <a:avLst>
                <a:gd name="adj1" fmla="val 86150"/>
              </a:avLst>
            </a:prstGeom>
            <a:ln w="190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36" name="Group 135">
            <a:extLst>
              <a:ext uri="{FF2B5EF4-FFF2-40B4-BE49-F238E27FC236}">
                <a16:creationId xmlns:a16="http://schemas.microsoft.com/office/drawing/2014/main" id="{661D4D13-66AE-FFA5-5D1A-9D5118707888}"/>
              </a:ext>
            </a:extLst>
          </p:cNvPr>
          <p:cNvGrpSpPr/>
          <p:nvPr/>
        </p:nvGrpSpPr>
        <p:grpSpPr>
          <a:xfrm>
            <a:off x="8593324" y="508968"/>
            <a:ext cx="3389150" cy="2817028"/>
            <a:chOff x="8593324" y="508968"/>
            <a:chExt cx="3389150" cy="2817028"/>
          </a:xfrm>
        </p:grpSpPr>
        <p:sp>
          <p:nvSpPr>
            <p:cNvPr id="130" name="TextBox 129">
              <a:extLst>
                <a:ext uri="{FF2B5EF4-FFF2-40B4-BE49-F238E27FC236}">
                  <a16:creationId xmlns:a16="http://schemas.microsoft.com/office/drawing/2014/main" id="{F6E1A87E-98FC-788B-046E-2A24DFFD8404}"/>
                </a:ext>
              </a:extLst>
            </p:cNvPr>
            <p:cNvSpPr txBox="1"/>
            <p:nvPr/>
          </p:nvSpPr>
          <p:spPr>
            <a:xfrm>
              <a:off x="8593324" y="508968"/>
              <a:ext cx="3389150" cy="338554"/>
            </a:xfrm>
            <a:prstGeom prst="rect">
              <a:avLst/>
            </a:prstGeom>
            <a:gradFill flip="none" rotWithShape="1">
              <a:gsLst>
                <a:gs pos="35000">
                  <a:schemeClr val="accent5">
                    <a:lumMod val="40000"/>
                    <a:lumOff val="60000"/>
                  </a:schemeClr>
                </a:gs>
                <a:gs pos="95000">
                  <a:schemeClr val="accent5">
                    <a:lumMod val="95000"/>
                    <a:lumOff val="5000"/>
                  </a:schemeClr>
                </a:gs>
                <a:gs pos="100000">
                  <a:schemeClr val="accent5">
                    <a:lumMod val="60000"/>
                  </a:schemeClr>
                </a:gs>
              </a:gsLst>
              <a:path path="circle">
                <a:fillToRect l="50000" t="130000" r="50000" b="-30000"/>
              </a:path>
              <a:tileRect/>
            </a:gradFill>
            <a:ln cap="flat">
              <a:solidFill>
                <a:srgbClr val="002060"/>
              </a:solidFill>
              <a:round/>
            </a:ln>
          </p:spPr>
          <p:txBody>
            <a:bodyPr wrap="square" rtlCol="0">
              <a:spAutoFit/>
            </a:bodyPr>
            <a:lstStyle>
              <a:defPPr>
                <a:defRPr lang="en-US"/>
              </a:defPPr>
              <a:lvl1pPr algn="ctr">
                <a:defRPr sz="1200" b="1"/>
              </a:lvl1pPr>
            </a:lstStyle>
            <a:p>
              <a:r>
                <a:rPr lang="en-GB" sz="1600" dirty="0"/>
                <a:t>Cold Powering Tests Magnet #1</a:t>
              </a:r>
            </a:p>
          </p:txBody>
        </p:sp>
        <p:cxnSp>
          <p:nvCxnSpPr>
            <p:cNvPr id="131" name="Elbow Connector 130">
              <a:extLst>
                <a:ext uri="{FF2B5EF4-FFF2-40B4-BE49-F238E27FC236}">
                  <a16:creationId xmlns:a16="http://schemas.microsoft.com/office/drawing/2014/main" id="{DC8033E8-D453-F004-BA58-E30FDCFCDC67}"/>
                </a:ext>
              </a:extLst>
            </p:cNvPr>
            <p:cNvCxnSpPr>
              <a:cxnSpLocks/>
            </p:cNvCxnSpPr>
            <p:nvPr/>
          </p:nvCxnSpPr>
          <p:spPr>
            <a:xfrm rot="5400000">
              <a:off x="9066700" y="2029335"/>
              <a:ext cx="2442398" cy="150923"/>
            </a:xfrm>
            <a:prstGeom prst="bentConnector3">
              <a:avLst>
                <a:gd name="adj1" fmla="val 50000"/>
              </a:avLst>
            </a:prstGeom>
            <a:ln w="190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37" name="Group 136">
            <a:extLst>
              <a:ext uri="{FF2B5EF4-FFF2-40B4-BE49-F238E27FC236}">
                <a16:creationId xmlns:a16="http://schemas.microsoft.com/office/drawing/2014/main" id="{A7E36E14-2C3D-089F-36E2-F47F6EFB632E}"/>
              </a:ext>
            </a:extLst>
          </p:cNvPr>
          <p:cNvGrpSpPr/>
          <p:nvPr/>
        </p:nvGrpSpPr>
        <p:grpSpPr>
          <a:xfrm>
            <a:off x="9752132" y="3714924"/>
            <a:ext cx="2118531" cy="2392605"/>
            <a:chOff x="9752132" y="3714924"/>
            <a:chExt cx="2118531" cy="2392605"/>
          </a:xfrm>
        </p:grpSpPr>
        <p:sp>
          <p:nvSpPr>
            <p:cNvPr id="133" name="TextBox 132">
              <a:extLst>
                <a:ext uri="{FF2B5EF4-FFF2-40B4-BE49-F238E27FC236}">
                  <a16:creationId xmlns:a16="http://schemas.microsoft.com/office/drawing/2014/main" id="{CEFE795E-6E2C-7BBA-A735-B4D83C6E5C6A}"/>
                </a:ext>
              </a:extLst>
            </p:cNvPr>
            <p:cNvSpPr txBox="1"/>
            <p:nvPr/>
          </p:nvSpPr>
          <p:spPr>
            <a:xfrm>
              <a:off x="9752132" y="5522754"/>
              <a:ext cx="2118531" cy="584775"/>
            </a:xfrm>
            <a:prstGeom prst="rect">
              <a:avLst/>
            </a:prstGeom>
            <a:gradFill flip="none" rotWithShape="1">
              <a:gsLst>
                <a:gs pos="35000">
                  <a:schemeClr val="accent5">
                    <a:lumMod val="40000"/>
                    <a:lumOff val="60000"/>
                  </a:schemeClr>
                </a:gs>
                <a:gs pos="95000">
                  <a:schemeClr val="accent5">
                    <a:lumMod val="95000"/>
                    <a:lumOff val="5000"/>
                  </a:schemeClr>
                </a:gs>
                <a:gs pos="100000">
                  <a:schemeClr val="accent5">
                    <a:lumMod val="60000"/>
                  </a:schemeClr>
                </a:gs>
              </a:gsLst>
              <a:path path="circle">
                <a:fillToRect l="50000" t="130000" r="50000" b="-30000"/>
              </a:path>
              <a:tileRect/>
            </a:gradFill>
            <a:ln cap="flat">
              <a:solidFill>
                <a:srgbClr val="002060"/>
              </a:solidFill>
              <a:round/>
            </a:ln>
          </p:spPr>
          <p:txBody>
            <a:bodyPr wrap="square" rtlCol="0">
              <a:spAutoFit/>
            </a:bodyPr>
            <a:lstStyle>
              <a:defPPr>
                <a:defRPr lang="en-US"/>
              </a:defPPr>
              <a:lvl1pPr algn="ctr">
                <a:defRPr sz="1200" b="1"/>
              </a:lvl1pPr>
            </a:lstStyle>
            <a:p>
              <a:r>
                <a:rPr lang="en-GB" sz="1600" dirty="0"/>
                <a:t> Magnet #2 assembly</a:t>
              </a:r>
            </a:p>
          </p:txBody>
        </p:sp>
        <p:cxnSp>
          <p:nvCxnSpPr>
            <p:cNvPr id="134" name="Elbow Connector 133">
              <a:extLst>
                <a:ext uri="{FF2B5EF4-FFF2-40B4-BE49-F238E27FC236}">
                  <a16:creationId xmlns:a16="http://schemas.microsoft.com/office/drawing/2014/main" id="{011CEC23-1091-F22E-497A-5CDED5ED5837}"/>
                </a:ext>
              </a:extLst>
            </p:cNvPr>
            <p:cNvCxnSpPr>
              <a:cxnSpLocks/>
              <a:stCxn id="133" idx="0"/>
            </p:cNvCxnSpPr>
            <p:nvPr/>
          </p:nvCxnSpPr>
          <p:spPr>
            <a:xfrm rot="5400000" flipH="1" flipV="1">
              <a:off x="10215372" y="4310950"/>
              <a:ext cx="1807830" cy="615778"/>
            </a:xfrm>
            <a:prstGeom prst="bentConnector3">
              <a:avLst>
                <a:gd name="adj1" fmla="val 50000"/>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0986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dissolve">
                                      <p:cBhvr>
                                        <p:cTn id="7" dur="500"/>
                                        <p:tgtEl>
                                          <p:spTgt spid="7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5"/>
                                        </p:tgtEl>
                                        <p:attrNameLst>
                                          <p:attrName>style.visibility</p:attrName>
                                        </p:attrNameLst>
                                      </p:cBhvr>
                                      <p:to>
                                        <p:strVal val="visible"/>
                                      </p:to>
                                    </p:set>
                                    <p:anim calcmode="lin" valueType="num">
                                      <p:cBhvr additive="base">
                                        <p:cTn id="12" dur="500" fill="hold"/>
                                        <p:tgtEl>
                                          <p:spTgt spid="105"/>
                                        </p:tgtEl>
                                        <p:attrNameLst>
                                          <p:attrName>ppt_x</p:attrName>
                                        </p:attrNameLst>
                                      </p:cBhvr>
                                      <p:tavLst>
                                        <p:tav tm="0">
                                          <p:val>
                                            <p:strVal val="#ppt_x"/>
                                          </p:val>
                                        </p:tav>
                                        <p:tav tm="100000">
                                          <p:val>
                                            <p:strVal val="#ppt_x"/>
                                          </p:val>
                                        </p:tav>
                                      </p:tavLst>
                                    </p:anim>
                                    <p:anim calcmode="lin" valueType="num">
                                      <p:cBhvr additive="base">
                                        <p:cTn id="13"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98"/>
                                        </p:tgtEl>
                                        <p:attrNameLst>
                                          <p:attrName>style.visibility</p:attrName>
                                        </p:attrNameLst>
                                      </p:cBhvr>
                                      <p:to>
                                        <p:strVal val="visible"/>
                                      </p:to>
                                    </p:set>
                                    <p:anim calcmode="lin" valueType="num">
                                      <p:cBhvr additive="base">
                                        <p:cTn id="18" dur="500" fill="hold"/>
                                        <p:tgtEl>
                                          <p:spTgt spid="98"/>
                                        </p:tgtEl>
                                        <p:attrNameLst>
                                          <p:attrName>ppt_x</p:attrName>
                                        </p:attrNameLst>
                                      </p:cBhvr>
                                      <p:tavLst>
                                        <p:tav tm="0">
                                          <p:val>
                                            <p:strVal val="#ppt_x"/>
                                          </p:val>
                                        </p:tav>
                                        <p:tav tm="100000">
                                          <p:val>
                                            <p:strVal val="#ppt_x"/>
                                          </p:val>
                                        </p:tav>
                                      </p:tavLst>
                                    </p:anim>
                                    <p:anim calcmode="lin" valueType="num">
                                      <p:cBhvr additive="base">
                                        <p:cTn id="19"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16"/>
                                        </p:tgtEl>
                                        <p:attrNameLst>
                                          <p:attrName>style.visibility</p:attrName>
                                        </p:attrNameLst>
                                      </p:cBhvr>
                                      <p:to>
                                        <p:strVal val="visible"/>
                                      </p:to>
                                    </p:set>
                                    <p:anim calcmode="lin" valueType="num">
                                      <p:cBhvr additive="base">
                                        <p:cTn id="30" dur="500" fill="hold"/>
                                        <p:tgtEl>
                                          <p:spTgt spid="116"/>
                                        </p:tgtEl>
                                        <p:attrNameLst>
                                          <p:attrName>ppt_x</p:attrName>
                                        </p:attrNameLst>
                                      </p:cBhvr>
                                      <p:tavLst>
                                        <p:tav tm="0">
                                          <p:val>
                                            <p:strVal val="#ppt_x"/>
                                          </p:val>
                                        </p:tav>
                                        <p:tav tm="100000">
                                          <p:val>
                                            <p:strVal val="#ppt_x"/>
                                          </p:val>
                                        </p:tav>
                                      </p:tavLst>
                                    </p:anim>
                                    <p:anim calcmode="lin" valueType="num">
                                      <p:cBhvr additive="base">
                                        <p:cTn id="31" dur="500" fill="hold"/>
                                        <p:tgtEl>
                                          <p:spTgt spid="11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48"/>
                                        </p:tgtEl>
                                        <p:attrNameLst>
                                          <p:attrName>style.visibility</p:attrName>
                                        </p:attrNameLst>
                                      </p:cBhvr>
                                      <p:to>
                                        <p:strVal val="visible"/>
                                      </p:to>
                                    </p:set>
                                    <p:anim calcmode="lin" valueType="num">
                                      <p:cBhvr additive="base">
                                        <p:cTn id="36" dur="500" fill="hold"/>
                                        <p:tgtEl>
                                          <p:spTgt spid="148"/>
                                        </p:tgtEl>
                                        <p:attrNameLst>
                                          <p:attrName>ppt_x</p:attrName>
                                        </p:attrNameLst>
                                      </p:cBhvr>
                                      <p:tavLst>
                                        <p:tav tm="0">
                                          <p:val>
                                            <p:strVal val="#ppt_x"/>
                                          </p:val>
                                        </p:tav>
                                        <p:tav tm="100000">
                                          <p:val>
                                            <p:strVal val="#ppt_x"/>
                                          </p:val>
                                        </p:tav>
                                      </p:tavLst>
                                    </p:anim>
                                    <p:anim calcmode="lin" valueType="num">
                                      <p:cBhvr additive="base">
                                        <p:cTn id="37" dur="500" fill="hold"/>
                                        <p:tgtEl>
                                          <p:spTgt spid="14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38"/>
                                        </p:tgtEl>
                                        <p:attrNameLst>
                                          <p:attrName>style.visibility</p:attrName>
                                        </p:attrNameLst>
                                      </p:cBhvr>
                                      <p:to>
                                        <p:strVal val="visible"/>
                                      </p:to>
                                    </p:set>
                                    <p:anim calcmode="lin" valueType="num">
                                      <p:cBhvr additive="base">
                                        <p:cTn id="42" dur="500" fill="hold"/>
                                        <p:tgtEl>
                                          <p:spTgt spid="138"/>
                                        </p:tgtEl>
                                        <p:attrNameLst>
                                          <p:attrName>ppt_x</p:attrName>
                                        </p:attrNameLst>
                                      </p:cBhvr>
                                      <p:tavLst>
                                        <p:tav tm="0">
                                          <p:val>
                                            <p:strVal val="#ppt_x"/>
                                          </p:val>
                                        </p:tav>
                                        <p:tav tm="100000">
                                          <p:val>
                                            <p:strVal val="#ppt_x"/>
                                          </p:val>
                                        </p:tav>
                                      </p:tavLst>
                                    </p:anim>
                                    <p:anim calcmode="lin" valueType="num">
                                      <p:cBhvr additive="base">
                                        <p:cTn id="43" dur="500" fill="hold"/>
                                        <p:tgtEl>
                                          <p:spTgt spid="13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136"/>
                                        </p:tgtEl>
                                        <p:attrNameLst>
                                          <p:attrName>style.visibility</p:attrName>
                                        </p:attrNameLst>
                                      </p:cBhvr>
                                      <p:to>
                                        <p:strVal val="visible"/>
                                      </p:to>
                                    </p:set>
                                    <p:anim calcmode="lin" valueType="num">
                                      <p:cBhvr additive="base">
                                        <p:cTn id="48" dur="500" fill="hold"/>
                                        <p:tgtEl>
                                          <p:spTgt spid="136"/>
                                        </p:tgtEl>
                                        <p:attrNameLst>
                                          <p:attrName>ppt_x</p:attrName>
                                        </p:attrNameLst>
                                      </p:cBhvr>
                                      <p:tavLst>
                                        <p:tav tm="0">
                                          <p:val>
                                            <p:strVal val="#ppt_x"/>
                                          </p:val>
                                        </p:tav>
                                        <p:tav tm="100000">
                                          <p:val>
                                            <p:strVal val="#ppt_x"/>
                                          </p:val>
                                        </p:tav>
                                      </p:tavLst>
                                    </p:anim>
                                    <p:anim calcmode="lin" valueType="num">
                                      <p:cBhvr additive="base">
                                        <p:cTn id="49" dur="500" fill="hold"/>
                                        <p:tgtEl>
                                          <p:spTgt spid="136"/>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137"/>
                                        </p:tgtEl>
                                        <p:attrNameLst>
                                          <p:attrName>style.visibility</p:attrName>
                                        </p:attrNameLst>
                                      </p:cBhvr>
                                      <p:to>
                                        <p:strVal val="visible"/>
                                      </p:to>
                                    </p:set>
                                    <p:anim calcmode="lin" valueType="num">
                                      <p:cBhvr additive="base">
                                        <p:cTn id="54" dur="500" fill="hold"/>
                                        <p:tgtEl>
                                          <p:spTgt spid="137"/>
                                        </p:tgtEl>
                                        <p:attrNameLst>
                                          <p:attrName>ppt_x</p:attrName>
                                        </p:attrNameLst>
                                      </p:cBhvr>
                                      <p:tavLst>
                                        <p:tav tm="0">
                                          <p:val>
                                            <p:strVal val="#ppt_x"/>
                                          </p:val>
                                        </p:tav>
                                        <p:tav tm="100000">
                                          <p:val>
                                            <p:strVal val="#ppt_x"/>
                                          </p:val>
                                        </p:tav>
                                      </p:tavLst>
                                    </p:anim>
                                    <p:anim calcmode="lin" valueType="num">
                                      <p:cBhvr additive="base">
                                        <p:cTn id="55" dur="500" fill="hold"/>
                                        <p:tgtEl>
                                          <p:spTgt spid="1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solidFill>
                  <a:schemeClr val="accent2"/>
                </a:solidFill>
              </a:rPr>
              <a:t>Scope of the Work Package 3.5</a:t>
            </a:r>
          </a:p>
          <a:p>
            <a:r>
              <a:rPr lang="en-GB" dirty="0">
                <a:solidFill>
                  <a:schemeClr val="accent2"/>
                </a:solidFill>
              </a:rPr>
              <a:t>14 T design parameters</a:t>
            </a:r>
          </a:p>
          <a:p>
            <a:r>
              <a:rPr lang="en-GB" dirty="0">
                <a:solidFill>
                  <a:schemeClr val="accent2"/>
                </a:solidFill>
              </a:rPr>
              <a:t>Cable and winding tests</a:t>
            </a:r>
          </a:p>
          <a:p>
            <a:r>
              <a:rPr lang="en-GB" dirty="0">
                <a:solidFill>
                  <a:schemeClr val="accent2"/>
                </a:solidFill>
              </a:rPr>
              <a:t>Present design status</a:t>
            </a:r>
          </a:p>
          <a:p>
            <a:r>
              <a:rPr lang="en-GB" dirty="0" err="1">
                <a:solidFill>
                  <a:schemeClr val="accent2"/>
                </a:solidFill>
              </a:rPr>
              <a:t>eRMC</a:t>
            </a:r>
            <a:r>
              <a:rPr lang="en-GB" dirty="0">
                <a:solidFill>
                  <a:schemeClr val="accent2"/>
                </a:solidFill>
              </a:rPr>
              <a:t> &amp; RMM activities overview</a:t>
            </a:r>
          </a:p>
          <a:p>
            <a:r>
              <a:rPr lang="en-GB" dirty="0">
                <a:solidFill>
                  <a:schemeClr val="accent2"/>
                </a:solidFill>
              </a:rPr>
              <a:t>14 T magnet development plan &amp; schedule</a:t>
            </a:r>
          </a:p>
          <a:p>
            <a:r>
              <a:rPr lang="en-GB" dirty="0"/>
              <a:t>Summary</a:t>
            </a:r>
          </a:p>
          <a:p>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3987803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E90F9-FEE7-4347-966F-0F2F5D86D705}"/>
              </a:ext>
            </a:extLst>
          </p:cNvPr>
          <p:cNvSpPr>
            <a:spLocks noGrp="1"/>
          </p:cNvSpPr>
          <p:nvPr>
            <p:ph type="title"/>
          </p:nvPr>
        </p:nvSpPr>
        <p:spPr>
          <a:xfrm>
            <a:off x="609600" y="7886"/>
            <a:ext cx="10969139" cy="940443"/>
          </a:xfrm>
        </p:spPr>
        <p:txBody>
          <a:bodyPr/>
          <a:lstStyle/>
          <a:p>
            <a:r>
              <a:rPr lang="en-US" dirty="0"/>
              <a:t>Summary</a:t>
            </a:r>
            <a:endParaRPr lang="it-IT" dirty="0"/>
          </a:p>
        </p:txBody>
      </p:sp>
      <p:sp>
        <p:nvSpPr>
          <p:cNvPr id="6" name="Content Placeholder 5">
            <a:extLst>
              <a:ext uri="{FF2B5EF4-FFF2-40B4-BE49-F238E27FC236}">
                <a16:creationId xmlns:a16="http://schemas.microsoft.com/office/drawing/2014/main" id="{8B73EC6E-D846-2C4A-7DD1-191AB830CCAB}"/>
              </a:ext>
            </a:extLst>
          </p:cNvPr>
          <p:cNvSpPr>
            <a:spLocks noGrp="1"/>
          </p:cNvSpPr>
          <p:nvPr>
            <p:ph idx="1"/>
          </p:nvPr>
        </p:nvSpPr>
        <p:spPr>
          <a:xfrm>
            <a:off x="368968" y="948329"/>
            <a:ext cx="11502189" cy="5106024"/>
          </a:xfrm>
        </p:spPr>
        <p:txBody>
          <a:bodyPr>
            <a:normAutofit/>
          </a:bodyPr>
          <a:lstStyle/>
          <a:p>
            <a:pPr algn="just"/>
            <a:r>
              <a:rPr lang="en-GB" sz="1800" b="1" dirty="0"/>
              <a:t>After several iterations, we have finalized the option of manufacturing a dipole magnet with a 50 mm aperture. </a:t>
            </a:r>
          </a:p>
          <a:p>
            <a:pPr algn="just"/>
            <a:r>
              <a:rPr lang="en-GB" sz="1800" b="1" dirty="0"/>
              <a:t>The winding tests conducted with the TFD-type cable have not revealed any blocking issues, allowing us to proceed with the design. </a:t>
            </a:r>
          </a:p>
          <a:p>
            <a:pPr algn="just"/>
            <a:r>
              <a:rPr lang="en-GB" sz="1800" b="1" dirty="0"/>
              <a:t>Due to the limitation of the CERN cabling machine, which can handle a maximum of 40 strands, a collaboration agreement is being discussed to produce the cable for the 14T magnet at LBNL. </a:t>
            </a:r>
          </a:p>
          <a:p>
            <a:pPr algn="just"/>
            <a:r>
              <a:rPr lang="en-GB" sz="1800" b="1" dirty="0"/>
              <a:t>The first tests on a copper cable are scheduled for October, with Nb</a:t>
            </a:r>
            <a:r>
              <a:rPr lang="en-GB" sz="1800" b="1" baseline="-25000" dirty="0"/>
              <a:t>3</a:t>
            </a:r>
            <a:r>
              <a:rPr lang="en-GB" sz="1800" b="1" dirty="0"/>
              <a:t>Sn cable production planned for spring 2025.</a:t>
            </a:r>
            <a:endParaRPr lang="en-GB" sz="1800" dirty="0"/>
          </a:p>
          <a:p>
            <a:pPr algn="just"/>
            <a:r>
              <a:rPr lang="en-GB" sz="1800" b="1" dirty="0"/>
              <a:t>CAD drawings for the coils and components will begin in Q4 2024 after the 3D design is finalized. </a:t>
            </a:r>
          </a:p>
          <a:p>
            <a:pPr algn="just"/>
            <a:r>
              <a:rPr lang="en-GB" sz="1800" b="1" dirty="0"/>
              <a:t>The tooling for the first test coil should be available by late summer 2025, and the validation of the single aperture mechanical structure is expected by fall 2025. </a:t>
            </a:r>
          </a:p>
          <a:p>
            <a:pPr algn="just"/>
            <a:r>
              <a:rPr lang="en-GB" sz="1800" b="1" dirty="0"/>
              <a:t>This will be followed by the assembly of the first magnet, which should be tested in early 2026. </a:t>
            </a:r>
          </a:p>
          <a:p>
            <a:pPr algn="just"/>
            <a:r>
              <a:rPr lang="en-GB" sz="1800" b="1" dirty="0"/>
              <a:t>The validation of the double-aperture structure will be delayed by approximately three months compared to the single-aperture version. </a:t>
            </a:r>
          </a:p>
          <a:p>
            <a:pPr algn="just"/>
            <a:r>
              <a:rPr lang="en-GB" sz="1800" b="1" dirty="0"/>
              <a:t>If the four coils produced with the 2025 cable meet the specifications, the assembly of the first double-aperture magnet could be considered by late 2026.</a:t>
            </a:r>
          </a:p>
          <a:p>
            <a:pPr algn="just"/>
            <a:r>
              <a:rPr lang="en-GB" sz="1800" b="1" dirty="0"/>
              <a:t>We are collaborating with CEA and LBNL to share our experiences and apply the lessons learned over the past  years.</a:t>
            </a:r>
          </a:p>
        </p:txBody>
      </p:sp>
      <p:sp>
        <p:nvSpPr>
          <p:cNvPr id="5" name="Slide Number Placeholder 4">
            <a:extLst>
              <a:ext uri="{FF2B5EF4-FFF2-40B4-BE49-F238E27FC236}">
                <a16:creationId xmlns:a16="http://schemas.microsoft.com/office/drawing/2014/main" id="{0702727C-CE34-4229-9DFD-F27DFCE863AF}"/>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
        <p:nvSpPr>
          <p:cNvPr id="7" name="Date Placeholder 2">
            <a:extLst>
              <a:ext uri="{FF2B5EF4-FFF2-40B4-BE49-F238E27FC236}">
                <a16:creationId xmlns:a16="http://schemas.microsoft.com/office/drawing/2014/main" id="{5F247F0D-B3D4-41A2-BACE-75A9315335C2}"/>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52FB6E4F-6068-400B-9B5C-D7BDBBA9627E}"/>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122776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dissolve">
                                      <p:cBhvr>
                                        <p:cTn id="17" dur="500"/>
                                        <p:tgtEl>
                                          <p:spTgt spid="6">
                                            <p:txEl>
                                              <p:pRg st="2" end="2"/>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dissolve">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dissolve">
                                      <p:cBhvr>
                                        <p:cTn id="25" dur="500"/>
                                        <p:tgtEl>
                                          <p:spTgt spid="6">
                                            <p:txEl>
                                              <p:pRg st="4" end="4"/>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dissolve">
                                      <p:cBhvr>
                                        <p:cTn id="28" dur="500"/>
                                        <p:tgtEl>
                                          <p:spTgt spid="6">
                                            <p:txEl>
                                              <p:pRg st="5" end="5"/>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dissolve">
                                      <p:cBhvr>
                                        <p:cTn id="31" dur="500"/>
                                        <p:tgtEl>
                                          <p:spTgt spid="6">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6">
                                            <p:txEl>
                                              <p:pRg st="7" end="7"/>
                                            </p:txEl>
                                          </p:spTgt>
                                        </p:tgtEl>
                                        <p:attrNameLst>
                                          <p:attrName>style.visibility</p:attrName>
                                        </p:attrNameLst>
                                      </p:cBhvr>
                                      <p:to>
                                        <p:strVal val="visible"/>
                                      </p:to>
                                    </p:set>
                                    <p:animEffect transition="in" filter="dissolve">
                                      <p:cBhvr>
                                        <p:cTn id="36" dur="500"/>
                                        <p:tgtEl>
                                          <p:spTgt spid="6">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animEffect transition="in" filter="dissolve">
                                      <p:cBhvr>
                                        <p:cTn id="41" dur="500"/>
                                        <p:tgtEl>
                                          <p:spTgt spid="6">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6">
                                            <p:txEl>
                                              <p:pRg st="9" end="9"/>
                                            </p:txEl>
                                          </p:spTgt>
                                        </p:tgtEl>
                                        <p:attrNameLst>
                                          <p:attrName>style.visibility</p:attrName>
                                        </p:attrNameLst>
                                      </p:cBhvr>
                                      <p:to>
                                        <p:strVal val="visible"/>
                                      </p:to>
                                    </p:set>
                                    <p:animEffect transition="in" filter="dissolve">
                                      <p:cBhvr>
                                        <p:cTn id="46"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632866-15A6-9307-6322-9499F8997110}"/>
              </a:ext>
            </a:extLst>
          </p:cNvPr>
          <p:cNvSpPr>
            <a:spLocks noGrp="1"/>
          </p:cNvSpPr>
          <p:nvPr>
            <p:ph type="dt" sz="half" idx="2"/>
          </p:nvPr>
        </p:nvSpPr>
        <p:spPr/>
        <p:txBody>
          <a:bodyPr/>
          <a:lstStyle/>
          <a:p>
            <a:r>
              <a:rPr lang="de-CH"/>
              <a:t>JC Perez / September 19th 2024</a:t>
            </a:r>
            <a:endParaRPr lang="en-US" dirty="0"/>
          </a:p>
        </p:txBody>
      </p:sp>
      <p:sp>
        <p:nvSpPr>
          <p:cNvPr id="3" name="Footer Placeholder 2">
            <a:extLst>
              <a:ext uri="{FF2B5EF4-FFF2-40B4-BE49-F238E27FC236}">
                <a16:creationId xmlns:a16="http://schemas.microsoft.com/office/drawing/2014/main" id="{78A4E837-F49C-BEC0-EDCD-B6D5B7EA91A3}"/>
              </a:ext>
            </a:extLst>
          </p:cNvPr>
          <p:cNvSpPr>
            <a:spLocks noGrp="1"/>
          </p:cNvSpPr>
          <p:nvPr>
            <p:ph type="ftr" sz="quarter" idx="3"/>
          </p:nvPr>
        </p:nvSpPr>
        <p:spPr/>
        <p:txBody>
          <a:bodyPr/>
          <a:lstStyle/>
          <a:p>
            <a:r>
              <a:rPr lang="en-US"/>
              <a:t>TE-HFM Workshop</a:t>
            </a:r>
            <a:endParaRPr lang="en-US" dirty="0"/>
          </a:p>
        </p:txBody>
      </p:sp>
      <p:sp>
        <p:nvSpPr>
          <p:cNvPr id="4" name="Slide Number Placeholder 3">
            <a:extLst>
              <a:ext uri="{FF2B5EF4-FFF2-40B4-BE49-F238E27FC236}">
                <a16:creationId xmlns:a16="http://schemas.microsoft.com/office/drawing/2014/main" id="{44A36121-5D54-8728-96C7-E75AAA449B37}"/>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
        <p:nvSpPr>
          <p:cNvPr id="5" name="Rectangle 4">
            <a:extLst>
              <a:ext uri="{FF2B5EF4-FFF2-40B4-BE49-F238E27FC236}">
                <a16:creationId xmlns:a16="http://schemas.microsoft.com/office/drawing/2014/main" id="{2697FC33-5B95-99D1-8982-DAA37A35EC9C}"/>
              </a:ext>
            </a:extLst>
          </p:cNvPr>
          <p:cNvSpPr/>
          <p:nvPr/>
        </p:nvSpPr>
        <p:spPr>
          <a:xfrm>
            <a:off x="1497457" y="2505670"/>
            <a:ext cx="9571851" cy="923330"/>
          </a:xfrm>
          <a:prstGeom prst="rect">
            <a:avLst/>
          </a:prstGeom>
          <a:noFill/>
        </p:spPr>
        <p:txBody>
          <a:bodyPr wrap="none" lIns="91440" tIns="45720" rIns="91440" bIns="45720">
            <a:spAutoFit/>
          </a:bodyPr>
          <a:lstStyle/>
          <a:p>
            <a:pPr algn="just"/>
            <a:r>
              <a:rPr lang="en-GB"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Thank you for your attention</a:t>
            </a:r>
          </a:p>
        </p:txBody>
      </p:sp>
    </p:spTree>
    <p:extLst>
      <p:ext uri="{BB962C8B-B14F-4D97-AF65-F5344CB8AC3E}">
        <p14:creationId xmlns:p14="http://schemas.microsoft.com/office/powerpoint/2010/main" val="1150554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t>Scope of the Work Package 3.5</a:t>
            </a:r>
          </a:p>
          <a:p>
            <a:r>
              <a:rPr lang="en-GB" dirty="0"/>
              <a:t>14 T design parameters</a:t>
            </a:r>
          </a:p>
          <a:p>
            <a:r>
              <a:rPr lang="en-GB" dirty="0"/>
              <a:t>Cable and winding tests</a:t>
            </a:r>
          </a:p>
          <a:p>
            <a:r>
              <a:rPr lang="en-GB" dirty="0"/>
              <a:t>Present design status</a:t>
            </a:r>
          </a:p>
          <a:p>
            <a:r>
              <a:rPr lang="en-GB" dirty="0" err="1"/>
              <a:t>eRMC</a:t>
            </a:r>
            <a:r>
              <a:rPr lang="en-GB" dirty="0"/>
              <a:t> &amp; RMM activities overview</a:t>
            </a:r>
          </a:p>
          <a:p>
            <a:r>
              <a:rPr lang="en-GB" dirty="0"/>
              <a:t>14 T magnet development plan &amp; schedule</a:t>
            </a:r>
          </a:p>
          <a:p>
            <a:r>
              <a:rPr lang="en-GB" dirty="0"/>
              <a:t>Summary</a:t>
            </a:r>
          </a:p>
          <a:p>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790968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t>Scope of the Work Package 3.5</a:t>
            </a:r>
          </a:p>
          <a:p>
            <a:r>
              <a:rPr lang="en-GB" dirty="0">
                <a:solidFill>
                  <a:schemeClr val="accent2"/>
                </a:solidFill>
              </a:rPr>
              <a:t>14 T design parameters</a:t>
            </a:r>
          </a:p>
          <a:p>
            <a:r>
              <a:rPr lang="en-GB" dirty="0">
                <a:solidFill>
                  <a:schemeClr val="accent2"/>
                </a:solidFill>
              </a:rPr>
              <a:t>Cable and winding tests</a:t>
            </a:r>
          </a:p>
          <a:p>
            <a:r>
              <a:rPr lang="en-GB" dirty="0">
                <a:solidFill>
                  <a:schemeClr val="accent2"/>
                </a:solidFill>
              </a:rPr>
              <a:t>Present design status</a:t>
            </a:r>
          </a:p>
          <a:p>
            <a:r>
              <a:rPr lang="en-GB" dirty="0" err="1">
                <a:solidFill>
                  <a:schemeClr val="accent2"/>
                </a:solidFill>
              </a:rPr>
              <a:t>eRMC</a:t>
            </a:r>
            <a:r>
              <a:rPr lang="en-GB" dirty="0">
                <a:solidFill>
                  <a:schemeClr val="accent2"/>
                </a:solidFill>
              </a:rPr>
              <a:t> &amp; RMM activities overview</a:t>
            </a:r>
          </a:p>
          <a:p>
            <a:r>
              <a:rPr lang="en-GB" dirty="0">
                <a:solidFill>
                  <a:schemeClr val="accent2"/>
                </a:solidFill>
              </a:rPr>
              <a:t>14 T magnet development plan &amp; schedule</a:t>
            </a:r>
          </a:p>
          <a:p>
            <a:r>
              <a:rPr lang="en-GB" dirty="0">
                <a:solidFill>
                  <a:schemeClr val="accent2"/>
                </a:solidFill>
              </a:rPr>
              <a:t>Summary</a:t>
            </a:r>
          </a:p>
          <a:p>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1850610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4E0D7-6F48-07CD-9769-58BD69562934}"/>
              </a:ext>
            </a:extLst>
          </p:cNvPr>
          <p:cNvSpPr>
            <a:spLocks noGrp="1"/>
          </p:cNvSpPr>
          <p:nvPr>
            <p:ph type="title"/>
          </p:nvPr>
        </p:nvSpPr>
        <p:spPr/>
        <p:txBody>
          <a:bodyPr/>
          <a:lstStyle/>
          <a:p>
            <a:r>
              <a:rPr lang="en-GB" dirty="0"/>
              <a:t>Scope of the Work Package</a:t>
            </a:r>
          </a:p>
        </p:txBody>
      </p:sp>
      <p:sp>
        <p:nvSpPr>
          <p:cNvPr id="3" name="Content Placeholder 2">
            <a:extLst>
              <a:ext uri="{FF2B5EF4-FFF2-40B4-BE49-F238E27FC236}">
                <a16:creationId xmlns:a16="http://schemas.microsoft.com/office/drawing/2014/main" id="{F921F409-F062-70C9-D240-E87C72D6D939}"/>
              </a:ext>
            </a:extLst>
          </p:cNvPr>
          <p:cNvSpPr>
            <a:spLocks noGrp="1"/>
          </p:cNvSpPr>
          <p:nvPr>
            <p:ph idx="1"/>
          </p:nvPr>
        </p:nvSpPr>
        <p:spPr>
          <a:xfrm>
            <a:off x="609600" y="1322832"/>
            <a:ext cx="10969139" cy="3817880"/>
          </a:xfrm>
        </p:spPr>
        <p:txBody>
          <a:bodyPr/>
          <a:lstStyle/>
          <a:p>
            <a:pPr marL="36576" indent="0">
              <a:buNone/>
            </a:pPr>
            <a:r>
              <a:rPr lang="en-GB" sz="2800" b="1" u="sng" dirty="0"/>
              <a:t>WP3.5: Nb</a:t>
            </a:r>
            <a:r>
              <a:rPr lang="en-GB" sz="2800" b="1" u="sng" baseline="-25000" dirty="0"/>
              <a:t>3</a:t>
            </a:r>
            <a:r>
              <a:rPr lang="en-GB" sz="2800" b="1" u="sng" dirty="0"/>
              <a:t>Sn ultimate performance dipole models</a:t>
            </a:r>
          </a:p>
          <a:p>
            <a:r>
              <a:rPr lang="en-GB" sz="2400" b="1" dirty="0"/>
              <a:t>Pursue the work started in the frame of the FCC Magnet Development Program towards 16 T dipole models.</a:t>
            </a:r>
          </a:p>
          <a:p>
            <a:pPr lvl="1"/>
            <a:r>
              <a:rPr lang="en-GB" sz="2400" dirty="0">
                <a:solidFill>
                  <a:srgbClr val="FF0000"/>
                </a:solidFill>
              </a:rPr>
              <a:t>Demonstrate Nb</a:t>
            </a:r>
            <a:r>
              <a:rPr lang="en-GB" sz="2400" baseline="-25000" dirty="0">
                <a:solidFill>
                  <a:srgbClr val="FF0000"/>
                </a:solidFill>
              </a:rPr>
              <a:t>3</a:t>
            </a:r>
            <a:r>
              <a:rPr lang="en-GB" sz="2400" dirty="0">
                <a:solidFill>
                  <a:srgbClr val="FF0000"/>
                </a:solidFill>
              </a:rPr>
              <a:t>Sn ultimate performance in a 14 T block-type dipole at 4.5 k</a:t>
            </a:r>
            <a:r>
              <a:rPr lang="en-GB" sz="2400" dirty="0"/>
              <a:t>. </a:t>
            </a:r>
          </a:p>
          <a:p>
            <a:pPr lvl="1"/>
            <a:r>
              <a:rPr lang="en-GB" sz="2400" dirty="0"/>
              <a:t>Design and construction of a 14 T accelerator quality dipole model magnet.</a:t>
            </a:r>
          </a:p>
          <a:p>
            <a:pPr lvl="1"/>
            <a:r>
              <a:rPr lang="en-GB" sz="2400" dirty="0"/>
              <a:t>The short model magnet should reach 15-15.5 T field. </a:t>
            </a:r>
          </a:p>
          <a:p>
            <a:pPr lvl="1"/>
            <a:r>
              <a:rPr lang="en-GB" sz="2400" dirty="0"/>
              <a:t>Explore alternatives and develop design and technology for ultimate performance Nb</a:t>
            </a:r>
            <a:r>
              <a:rPr lang="en-GB" sz="2400" baseline="-25000" dirty="0"/>
              <a:t>3</a:t>
            </a:r>
            <a:r>
              <a:rPr lang="en-GB" sz="2400" dirty="0"/>
              <a:t>Sn magnets.</a:t>
            </a:r>
          </a:p>
        </p:txBody>
      </p:sp>
      <p:sp>
        <p:nvSpPr>
          <p:cNvPr id="4" name="Date Placeholder 3">
            <a:extLst>
              <a:ext uri="{FF2B5EF4-FFF2-40B4-BE49-F238E27FC236}">
                <a16:creationId xmlns:a16="http://schemas.microsoft.com/office/drawing/2014/main" id="{B6B12565-80F1-00D0-37B1-3BDBB18BC48D}"/>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B4337904-3E3A-7D20-FABB-37C2D9BCC626}"/>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9E78A914-86E3-8298-B9BE-A2F032BC599B}"/>
              </a:ext>
            </a:extLst>
          </p:cNvPr>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3504980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solidFill>
                  <a:schemeClr val="accent2"/>
                </a:solidFill>
              </a:rPr>
              <a:t>Scope of the Work Package 3.5</a:t>
            </a:r>
          </a:p>
          <a:p>
            <a:r>
              <a:rPr lang="en-GB" dirty="0"/>
              <a:t>14 T design parameters</a:t>
            </a:r>
          </a:p>
          <a:p>
            <a:r>
              <a:rPr lang="en-GB" dirty="0">
                <a:solidFill>
                  <a:schemeClr val="accent2"/>
                </a:solidFill>
              </a:rPr>
              <a:t>Cable and winding tests</a:t>
            </a:r>
          </a:p>
          <a:p>
            <a:r>
              <a:rPr lang="en-GB" dirty="0">
                <a:solidFill>
                  <a:schemeClr val="accent2"/>
                </a:solidFill>
              </a:rPr>
              <a:t>Present design status</a:t>
            </a:r>
          </a:p>
          <a:p>
            <a:r>
              <a:rPr lang="en-GB" dirty="0" err="1">
                <a:solidFill>
                  <a:schemeClr val="accent2"/>
                </a:solidFill>
              </a:rPr>
              <a:t>eRMC</a:t>
            </a:r>
            <a:r>
              <a:rPr lang="en-GB" dirty="0">
                <a:solidFill>
                  <a:schemeClr val="accent2"/>
                </a:solidFill>
              </a:rPr>
              <a:t> &amp; RMM activities overview</a:t>
            </a:r>
          </a:p>
          <a:p>
            <a:r>
              <a:rPr lang="en-GB" dirty="0">
                <a:solidFill>
                  <a:schemeClr val="accent2"/>
                </a:solidFill>
              </a:rPr>
              <a:t>14 T magnet development plan &amp; schedule</a:t>
            </a:r>
          </a:p>
          <a:p>
            <a:r>
              <a:rPr lang="en-GB" dirty="0">
                <a:solidFill>
                  <a:schemeClr val="accent2"/>
                </a:solidFill>
              </a:rPr>
              <a:t>Summary</a:t>
            </a:r>
          </a:p>
          <a:p>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2833107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82CB2-9A69-C011-7EE8-D20E7D6ADD02}"/>
              </a:ext>
            </a:extLst>
          </p:cNvPr>
          <p:cNvSpPr>
            <a:spLocks noGrp="1"/>
          </p:cNvSpPr>
          <p:nvPr>
            <p:ph type="title"/>
          </p:nvPr>
        </p:nvSpPr>
        <p:spPr>
          <a:xfrm>
            <a:off x="270771" y="237451"/>
            <a:ext cx="10969139" cy="940443"/>
          </a:xfrm>
        </p:spPr>
        <p:txBody>
          <a:bodyPr/>
          <a:lstStyle/>
          <a:p>
            <a:r>
              <a:rPr lang="en-GB" dirty="0"/>
              <a:t>14 T+ initial design parameters</a:t>
            </a:r>
            <a:br>
              <a:rPr lang="en-GB" dirty="0"/>
            </a:br>
            <a:endParaRPr lang="en-GB" dirty="0"/>
          </a:p>
        </p:txBody>
      </p:sp>
      <p:sp>
        <p:nvSpPr>
          <p:cNvPr id="4" name="Date Placeholder 3">
            <a:extLst>
              <a:ext uri="{FF2B5EF4-FFF2-40B4-BE49-F238E27FC236}">
                <a16:creationId xmlns:a16="http://schemas.microsoft.com/office/drawing/2014/main" id="{7392991D-4897-E56C-0143-5967C6A450E2}"/>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DF9C3662-455C-E5D9-73A2-7B1927342B28}"/>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7D028FB6-1183-582B-7C36-6629744E231C}"/>
              </a:ext>
            </a:extLst>
          </p:cNvPr>
          <p:cNvSpPr>
            <a:spLocks noGrp="1"/>
          </p:cNvSpPr>
          <p:nvPr>
            <p:ph type="sldNum" sz="quarter" idx="4"/>
          </p:nvPr>
        </p:nvSpPr>
        <p:spPr/>
        <p:txBody>
          <a:bodyPr/>
          <a:lstStyle/>
          <a:p>
            <a:fld id="{17918391-D411-FE40-AAD7-861AE5233E0E}" type="slidenum">
              <a:rPr lang="en-US" smtClean="0"/>
              <a:pPr/>
              <a:t>7</a:t>
            </a:fld>
            <a:endParaRPr lang="en-US" dirty="0"/>
          </a:p>
        </p:txBody>
      </p:sp>
      <p:graphicFrame>
        <p:nvGraphicFramePr>
          <p:cNvPr id="16" name="Content Placeholder 3">
            <a:extLst>
              <a:ext uri="{FF2B5EF4-FFF2-40B4-BE49-F238E27FC236}">
                <a16:creationId xmlns:a16="http://schemas.microsoft.com/office/drawing/2014/main" id="{8C33A272-7FD3-B95B-9913-911E289D9697}"/>
              </a:ext>
            </a:extLst>
          </p:cNvPr>
          <p:cNvGraphicFramePr>
            <a:graphicFrameLocks noGrp="1"/>
          </p:cNvGraphicFramePr>
          <p:nvPr>
            <p:ph idx="1"/>
            <p:extLst>
              <p:ext uri="{D42A27DB-BD31-4B8C-83A1-F6EECF244321}">
                <p14:modId xmlns:p14="http://schemas.microsoft.com/office/powerpoint/2010/main" val="234432590"/>
              </p:ext>
            </p:extLst>
          </p:nvPr>
        </p:nvGraphicFramePr>
        <p:xfrm>
          <a:off x="6475496" y="2583984"/>
          <a:ext cx="2610978" cy="3268548"/>
        </p:xfrm>
        <a:graphic>
          <a:graphicData uri="http://schemas.openxmlformats.org/drawingml/2006/table">
            <a:tbl>
              <a:tblPr/>
              <a:tblGrid>
                <a:gridCol w="1269017">
                  <a:extLst>
                    <a:ext uri="{9D8B030D-6E8A-4147-A177-3AD203B41FA5}">
                      <a16:colId xmlns:a16="http://schemas.microsoft.com/office/drawing/2014/main" val="3335244139"/>
                    </a:ext>
                  </a:extLst>
                </a:gridCol>
                <a:gridCol w="315832">
                  <a:extLst>
                    <a:ext uri="{9D8B030D-6E8A-4147-A177-3AD203B41FA5}">
                      <a16:colId xmlns:a16="http://schemas.microsoft.com/office/drawing/2014/main" val="123867157"/>
                    </a:ext>
                  </a:extLst>
                </a:gridCol>
                <a:gridCol w="340089">
                  <a:extLst>
                    <a:ext uri="{9D8B030D-6E8A-4147-A177-3AD203B41FA5}">
                      <a16:colId xmlns:a16="http://schemas.microsoft.com/office/drawing/2014/main" val="1187221071"/>
                    </a:ext>
                  </a:extLst>
                </a:gridCol>
                <a:gridCol w="343020">
                  <a:extLst>
                    <a:ext uri="{9D8B030D-6E8A-4147-A177-3AD203B41FA5}">
                      <a16:colId xmlns:a16="http://schemas.microsoft.com/office/drawing/2014/main" val="2467758860"/>
                    </a:ext>
                  </a:extLst>
                </a:gridCol>
                <a:gridCol w="343020">
                  <a:extLst>
                    <a:ext uri="{9D8B030D-6E8A-4147-A177-3AD203B41FA5}">
                      <a16:colId xmlns:a16="http://schemas.microsoft.com/office/drawing/2014/main" val="3043394022"/>
                    </a:ext>
                  </a:extLst>
                </a:gridCol>
              </a:tblGrid>
              <a:tr h="284221">
                <a:tc gridSpan="2">
                  <a:txBody>
                    <a:bodyPr/>
                    <a:lstStyle/>
                    <a:p>
                      <a:pPr algn="l" fontAlgn="b"/>
                      <a:endParaRPr lang="en-GB" sz="700" b="0" i="0" u="none" strike="noStrike" dirty="0">
                        <a:solidFill>
                          <a:srgbClr val="000000"/>
                        </a:solidFill>
                        <a:effectLst/>
                        <a:latin typeface="Calibri" panose="020F0502020204030204" pitchFamily="34" charset="0"/>
                      </a:endParaRPr>
                    </a:p>
                  </a:txBody>
                  <a:tcPr marL="0" marR="0" marT="0" marB="0" anchor="b">
                    <a:lnL>
                      <a:noFill/>
                    </a:lnL>
                    <a:lnR w="12700" cap="flat" cmpd="sng" algn="ctr">
                      <a:solidFill>
                        <a:srgbClr val="0055A0"/>
                      </a:solidFill>
                      <a:prstDash val="solid"/>
                      <a:round/>
                      <a:headEnd type="none" w="med" len="med"/>
                      <a:tailEnd type="none" w="med" len="med"/>
                    </a:lnR>
                    <a:lnT>
                      <a:noFill/>
                    </a:lnT>
                    <a:lnB w="12700" cap="flat" cmpd="sng" algn="ctr">
                      <a:solidFill>
                        <a:srgbClr val="0055A0"/>
                      </a:solidFill>
                      <a:prstDash val="solid"/>
                      <a:round/>
                      <a:headEnd type="none" w="med" len="med"/>
                      <a:tailEnd type="none" w="med" len="med"/>
                    </a:lnB>
                  </a:tcPr>
                </a:tc>
                <a:tc hMerge="1">
                  <a:txBody>
                    <a:bodyPr/>
                    <a:lstStyle/>
                    <a:p>
                      <a:pPr algn="l" fontAlgn="b"/>
                      <a:endParaRPr lang="en-GB" sz="1600" b="0" i="0" u="none" strike="noStrike" dirty="0">
                        <a:solidFill>
                          <a:srgbClr val="00000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a:noFill/>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RMM</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14 T </a:t>
                      </a:r>
                    </a:p>
                    <a:p>
                      <a:pPr algn="ctr" rtl="0" fontAlgn="b"/>
                      <a:r>
                        <a:rPr lang="en-GB" sz="700" b="1" i="0" u="none" strike="noStrike" dirty="0">
                          <a:solidFill>
                            <a:srgbClr val="0055A0"/>
                          </a:solidFill>
                          <a:effectLst/>
                          <a:latin typeface="Calibri" panose="020F0502020204030204" pitchFamily="34" charset="0"/>
                        </a:rPr>
                        <a:t>2in1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14 T</a:t>
                      </a:r>
                    </a:p>
                    <a:p>
                      <a:pPr algn="ctr" rtl="0" fontAlgn="b"/>
                      <a:r>
                        <a:rPr lang="en-GB" sz="700" b="1" i="0" u="none" strike="noStrike" dirty="0">
                          <a:solidFill>
                            <a:srgbClr val="0055A0"/>
                          </a:solidFill>
                          <a:effectLst/>
                          <a:latin typeface="Calibri" panose="020F0502020204030204" pitchFamily="34" charset="0"/>
                        </a:rPr>
                        <a:t>1in1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4159778915"/>
                  </a:ext>
                </a:extLst>
              </a:tr>
              <a:tr h="142111">
                <a:tc>
                  <a:txBody>
                    <a:bodyPr/>
                    <a:lstStyle/>
                    <a:p>
                      <a:pPr algn="ctr" rtl="0" fontAlgn="b"/>
                      <a:r>
                        <a:rPr lang="en-GB" sz="700" b="1" i="0" u="none" strike="noStrike">
                          <a:solidFill>
                            <a:srgbClr val="0055A0"/>
                          </a:solidFill>
                          <a:effectLst/>
                          <a:latin typeface="Calibri" panose="020F0502020204030204" pitchFamily="34" charset="0"/>
                        </a:rPr>
                        <a:t>strand diameter</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mm</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372266419"/>
                  </a:ext>
                </a:extLst>
              </a:tr>
              <a:tr h="142111">
                <a:tc>
                  <a:txBody>
                    <a:bodyPr/>
                    <a:lstStyle/>
                    <a:p>
                      <a:pPr algn="ctr" rtl="0" fontAlgn="b"/>
                      <a:r>
                        <a:rPr lang="en-GB" sz="700" b="1" i="0" u="none" strike="noStrike">
                          <a:solidFill>
                            <a:srgbClr val="0055A0"/>
                          </a:solidFill>
                          <a:effectLst/>
                          <a:latin typeface="Calibri" panose="020F0502020204030204" pitchFamily="34" charset="0"/>
                        </a:rPr>
                        <a:t>Cu/SC </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0.9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0.9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51657371"/>
                  </a:ext>
                </a:extLst>
              </a:tr>
              <a:tr h="142111">
                <a:tc>
                  <a:txBody>
                    <a:bodyPr/>
                    <a:lstStyle/>
                    <a:p>
                      <a:pPr algn="ctr" rtl="0" fontAlgn="b"/>
                      <a:r>
                        <a:rPr lang="en-GB" sz="700" b="1" i="0" u="none" strike="noStrike">
                          <a:solidFill>
                            <a:srgbClr val="0055A0"/>
                          </a:solidFill>
                          <a:effectLst/>
                          <a:latin typeface="Calibri" panose="020F0502020204030204" pitchFamily="34" charset="0"/>
                        </a:rPr>
                        <a:t># of strands/cable</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40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40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40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934300325"/>
                  </a:ext>
                </a:extLst>
              </a:tr>
              <a:tr h="142111">
                <a:tc>
                  <a:txBody>
                    <a:bodyPr/>
                    <a:lstStyle/>
                    <a:p>
                      <a:pPr algn="ctr" rtl="0" fontAlgn="b"/>
                      <a:r>
                        <a:rPr lang="en-GB" sz="700" b="1" i="0" u="none" strike="noStrike">
                          <a:solidFill>
                            <a:srgbClr val="0055A0"/>
                          </a:solidFill>
                          <a:effectLst/>
                          <a:latin typeface="Calibri" panose="020F0502020204030204" pitchFamily="34" charset="0"/>
                        </a:rPr>
                        <a:t># turns/quadrant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132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59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59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831004345"/>
                  </a:ext>
                </a:extLst>
              </a:tr>
              <a:tr h="142111">
                <a:tc>
                  <a:txBody>
                    <a:bodyPr/>
                    <a:lstStyle/>
                    <a:p>
                      <a:pPr algn="ctr" rtl="0" fontAlgn="b"/>
                      <a:r>
                        <a:rPr lang="en-GB" sz="700" b="1" i="0" u="none" strike="noStrike">
                          <a:solidFill>
                            <a:srgbClr val="0055A0"/>
                          </a:solidFill>
                          <a:effectLst/>
                          <a:latin typeface="Calibri" panose="020F0502020204030204" pitchFamily="34" charset="0"/>
                        </a:rPr>
                        <a:t>Eq. coil width</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mm</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86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55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55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773706683"/>
                  </a:ext>
                </a:extLst>
              </a:tr>
              <a:tr h="142111">
                <a:tc>
                  <a:txBody>
                    <a:bodyPr/>
                    <a:lstStyle/>
                    <a:p>
                      <a:pPr algn="ctr" rtl="0" fontAlgn="b"/>
                      <a:r>
                        <a:rPr lang="en-GB" sz="700" b="1" i="0" u="none" strike="noStrike">
                          <a:solidFill>
                            <a:srgbClr val="0055A0"/>
                          </a:solidFill>
                          <a:effectLst/>
                          <a:latin typeface="Calibri" panose="020F0502020204030204" pitchFamily="34" charset="0"/>
                        </a:rPr>
                        <a:t>I</a:t>
                      </a:r>
                      <a:r>
                        <a:rPr lang="en-GB" sz="700" b="1" i="0" u="none" strike="noStrike" baseline="-25000">
                          <a:solidFill>
                            <a:srgbClr val="0055A0"/>
                          </a:solidFill>
                          <a:effectLst/>
                          <a:latin typeface="Calibri" panose="020F0502020204030204" pitchFamily="34" charset="0"/>
                        </a:rPr>
                        <a:t>nom</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A</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11546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15363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15757</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3833446488"/>
                  </a:ext>
                </a:extLst>
              </a:tr>
              <a:tr h="284221">
                <a:tc>
                  <a:txBody>
                    <a:bodyPr/>
                    <a:lstStyle/>
                    <a:p>
                      <a:pPr algn="ctr" rtl="0" fontAlgn="b"/>
                      <a:r>
                        <a:rPr lang="en-GB" sz="700" b="1" i="0" u="none" strike="noStrike">
                          <a:solidFill>
                            <a:srgbClr val="0055A0"/>
                          </a:solidFill>
                          <a:effectLst/>
                          <a:latin typeface="Calibri" panose="020F0502020204030204" pitchFamily="34" charset="0"/>
                        </a:rPr>
                        <a:t>J</a:t>
                      </a:r>
                      <a:r>
                        <a:rPr lang="en-GB" sz="700" b="1" i="0" u="none" strike="noStrike" baseline="-25000">
                          <a:solidFill>
                            <a:srgbClr val="0055A0"/>
                          </a:solidFill>
                          <a:effectLst/>
                          <a:latin typeface="Calibri" panose="020F0502020204030204" pitchFamily="34" charset="0"/>
                        </a:rPr>
                        <a:t>overall</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A/mm</a:t>
                      </a:r>
                      <a:r>
                        <a:rPr lang="en-GB" sz="700" b="1" i="0" u="none" strike="noStrike" baseline="30000">
                          <a:solidFill>
                            <a:srgbClr val="0055A0"/>
                          </a:solidFill>
                          <a:effectLst/>
                          <a:latin typeface="Calibri" panose="020F0502020204030204" pitchFamily="34" charset="0"/>
                        </a:rPr>
                        <a:t>2</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248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330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338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918237066"/>
                  </a:ext>
                </a:extLst>
              </a:tr>
              <a:tr h="284221">
                <a:tc>
                  <a:txBody>
                    <a:bodyPr/>
                    <a:lstStyle/>
                    <a:p>
                      <a:pPr algn="ctr" rtl="0" fontAlgn="b"/>
                      <a:r>
                        <a:rPr lang="en-GB" sz="700" b="1" i="0" u="none" strike="noStrike" dirty="0" err="1">
                          <a:solidFill>
                            <a:srgbClr val="0055A0"/>
                          </a:solidFill>
                          <a:effectLst/>
                          <a:latin typeface="Calibri" panose="020F0502020204030204" pitchFamily="34" charset="0"/>
                        </a:rPr>
                        <a:t>J</a:t>
                      </a:r>
                      <a:r>
                        <a:rPr lang="en-GB" sz="700" b="1" i="0" u="none" strike="noStrike" baseline="-25000" dirty="0" err="1">
                          <a:solidFill>
                            <a:srgbClr val="0055A0"/>
                          </a:solidFill>
                          <a:effectLst/>
                          <a:latin typeface="Calibri" panose="020F0502020204030204" pitchFamily="34" charset="0"/>
                        </a:rPr>
                        <a:t>cu</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A/mm</a:t>
                      </a:r>
                      <a:r>
                        <a:rPr lang="en-GB" sz="700" b="1" i="0" u="none" strike="noStrike" baseline="30000" dirty="0">
                          <a:solidFill>
                            <a:srgbClr val="0055A0"/>
                          </a:solidFill>
                          <a:effectLst/>
                          <a:latin typeface="Calibri" panose="020F0502020204030204" pitchFamily="34" charset="0"/>
                        </a:rPr>
                        <a:t>2</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735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1032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1059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3608298006"/>
                  </a:ext>
                </a:extLst>
              </a:tr>
              <a:tr h="284221">
                <a:tc>
                  <a:txBody>
                    <a:bodyPr/>
                    <a:lstStyle/>
                    <a:p>
                      <a:pPr algn="ctr" rtl="0" fontAlgn="b"/>
                      <a:r>
                        <a:rPr lang="en-GB" sz="700" b="1" i="0" u="none" strike="noStrike" dirty="0" err="1">
                          <a:solidFill>
                            <a:srgbClr val="0055A0"/>
                          </a:solidFill>
                          <a:effectLst/>
                          <a:latin typeface="Calibri" panose="020F0502020204030204" pitchFamily="34" charset="0"/>
                        </a:rPr>
                        <a:t>J</a:t>
                      </a:r>
                      <a:r>
                        <a:rPr lang="en-GB" sz="700" b="1" i="0" u="none" strike="noStrike" baseline="-25000" dirty="0" err="1">
                          <a:solidFill>
                            <a:srgbClr val="0055A0"/>
                          </a:solidFill>
                          <a:effectLst/>
                          <a:latin typeface="Calibri" panose="020F0502020204030204" pitchFamily="34" charset="0"/>
                        </a:rPr>
                        <a:t>sc</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A/mm</a:t>
                      </a:r>
                      <a:r>
                        <a:rPr lang="en-GB" sz="700" b="1" i="0" u="none" strike="noStrike" baseline="30000" dirty="0">
                          <a:solidFill>
                            <a:srgbClr val="0055A0"/>
                          </a:solidFill>
                          <a:effectLst/>
                          <a:latin typeface="Calibri" panose="020F0502020204030204" pitchFamily="34" charset="0"/>
                        </a:rPr>
                        <a:t>2</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735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929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953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337346237"/>
                  </a:ext>
                </a:extLst>
              </a:tr>
              <a:tr h="142111">
                <a:tc>
                  <a:txBody>
                    <a:bodyPr/>
                    <a:lstStyle/>
                    <a:p>
                      <a:pPr algn="ctr" rtl="0" fontAlgn="b"/>
                      <a:r>
                        <a:rPr lang="en-GB" sz="700" b="1" i="0" u="none" strike="noStrike">
                          <a:solidFill>
                            <a:srgbClr val="0055A0"/>
                          </a:solidFill>
                          <a:effectLst/>
                          <a:latin typeface="Calibri" panose="020F0502020204030204" pitchFamily="34" charset="0"/>
                        </a:rPr>
                        <a:t>B</a:t>
                      </a:r>
                      <a:r>
                        <a:rPr lang="en-GB" sz="700" b="1" i="0" u="none" strike="noStrike" baseline="-25000">
                          <a:solidFill>
                            <a:srgbClr val="0055A0"/>
                          </a:solidFill>
                          <a:effectLst/>
                          <a:latin typeface="Calibri" panose="020F0502020204030204" pitchFamily="34" charset="0"/>
                        </a:rPr>
                        <a:t>0</a:t>
                      </a:r>
                      <a:r>
                        <a:rPr lang="en-GB" sz="700" b="1" i="0" u="none" strike="noStrike">
                          <a:solidFill>
                            <a:srgbClr val="0055A0"/>
                          </a:solidFill>
                          <a:effectLst/>
                          <a:latin typeface="Calibri" panose="020F0502020204030204" pitchFamily="34" charset="0"/>
                        </a:rPr>
                        <a:t> at I</a:t>
                      </a:r>
                      <a:r>
                        <a:rPr lang="en-GB" sz="700" b="1" i="0" u="none" strike="noStrike" baseline="-25000">
                          <a:solidFill>
                            <a:srgbClr val="0055A0"/>
                          </a:solidFill>
                          <a:effectLst/>
                          <a:latin typeface="Calibri" panose="020F0502020204030204" pitchFamily="34" charset="0"/>
                        </a:rPr>
                        <a:t>nom</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16.07</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14.00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14.00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545363960"/>
                  </a:ext>
                </a:extLst>
              </a:tr>
              <a:tr h="142111">
                <a:tc>
                  <a:txBody>
                    <a:bodyPr/>
                    <a:lstStyle/>
                    <a:p>
                      <a:pPr algn="ctr" rtl="0" fontAlgn="b"/>
                      <a:r>
                        <a:rPr lang="en-GB" sz="700" b="1" i="0" u="none" strike="noStrike">
                          <a:solidFill>
                            <a:srgbClr val="0055A0"/>
                          </a:solidFill>
                          <a:effectLst/>
                          <a:latin typeface="Calibri" panose="020F0502020204030204" pitchFamily="34" charset="0"/>
                        </a:rPr>
                        <a:t>B</a:t>
                      </a:r>
                      <a:r>
                        <a:rPr lang="en-GB" sz="700" b="1" i="0" u="none" strike="noStrike" baseline="-25000">
                          <a:solidFill>
                            <a:srgbClr val="0055A0"/>
                          </a:solidFill>
                          <a:effectLst/>
                          <a:latin typeface="Calibri" panose="020F0502020204030204" pitchFamily="34" charset="0"/>
                        </a:rPr>
                        <a:t>p </a:t>
                      </a:r>
                      <a:r>
                        <a:rPr lang="en-GB" sz="700" b="1" i="0" u="none" strike="noStrike">
                          <a:solidFill>
                            <a:srgbClr val="0055A0"/>
                          </a:solidFill>
                          <a:effectLst/>
                          <a:latin typeface="Calibri" panose="020F0502020204030204" pitchFamily="34" charset="0"/>
                        </a:rPr>
                        <a:t>at I</a:t>
                      </a:r>
                      <a:r>
                        <a:rPr lang="en-GB" sz="700" b="1" i="0" u="none" strike="noStrike" baseline="-25000">
                          <a:solidFill>
                            <a:srgbClr val="0055A0"/>
                          </a:solidFill>
                          <a:effectLst/>
                          <a:latin typeface="Calibri" panose="020F0502020204030204" pitchFamily="34" charset="0"/>
                        </a:rPr>
                        <a:t>nom</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16.06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14.54</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14.56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3925080916"/>
                  </a:ext>
                </a:extLst>
              </a:tr>
              <a:tr h="142111">
                <a:tc>
                  <a:txBody>
                    <a:bodyPr/>
                    <a:lstStyle/>
                    <a:p>
                      <a:pPr algn="ctr" rtl="0" fontAlgn="b"/>
                      <a:r>
                        <a:rPr lang="en-GB" sz="700" b="1" i="0" u="none" strike="noStrike" dirty="0" err="1">
                          <a:solidFill>
                            <a:srgbClr val="0055A0"/>
                          </a:solidFill>
                          <a:effectLst/>
                          <a:latin typeface="Calibri" panose="020F0502020204030204" pitchFamily="34" charset="0"/>
                        </a:rPr>
                        <a:t>B</a:t>
                      </a:r>
                      <a:r>
                        <a:rPr lang="en-GB" sz="700" b="1" i="0" u="none" strike="noStrike" baseline="-25000" dirty="0" err="1">
                          <a:solidFill>
                            <a:srgbClr val="0055A0"/>
                          </a:solidFill>
                          <a:effectLst/>
                          <a:latin typeface="Calibri" panose="020F0502020204030204" pitchFamily="34" charset="0"/>
                        </a:rPr>
                        <a:t>ss</a:t>
                      </a:r>
                      <a:r>
                        <a:rPr lang="en-GB" sz="700" b="1" i="0" u="none" strike="noStrike" dirty="0">
                          <a:solidFill>
                            <a:srgbClr val="0055A0"/>
                          </a:solidFill>
                          <a:effectLst/>
                          <a:latin typeface="Calibri" panose="020F0502020204030204" pitchFamily="34" charset="0"/>
                        </a:rPr>
                        <a:t> at 1.9 K*</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18.77</a:t>
                      </a:r>
                      <a:r>
                        <a:rPr lang="en-GB" sz="700" b="1" i="0" u="none" strike="noStrike" baseline="30000" dirty="0">
                          <a:solidFill>
                            <a:srgbClr val="0055A0"/>
                          </a:solidFill>
                          <a:effectLst/>
                          <a:latin typeface="Calibri" panose="020F0502020204030204" pitchFamily="34" charset="0"/>
                        </a:rPr>
                        <a:t>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17.83</a:t>
                      </a:r>
                      <a:r>
                        <a:rPr lang="en-GB" sz="700" b="1" i="0" u="none" strike="noStrike" baseline="30000" dirty="0">
                          <a:solidFill>
                            <a:srgbClr val="0055A0"/>
                          </a:solidFill>
                          <a:effectLst/>
                          <a:latin typeface="Calibri" panose="020F0502020204030204" pitchFamily="34" charset="0"/>
                        </a:rPr>
                        <a:t>2</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17.73</a:t>
                      </a:r>
                      <a:r>
                        <a:rPr lang="en-GB" sz="700" b="1" i="0" u="none" strike="noStrike" baseline="30000" dirty="0">
                          <a:solidFill>
                            <a:srgbClr val="0055A0"/>
                          </a:solidFill>
                          <a:effectLst/>
                          <a:latin typeface="Calibri" panose="020F0502020204030204" pitchFamily="34" charset="0"/>
                        </a:rPr>
                        <a:t>2</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3521112436"/>
                  </a:ext>
                </a:extLst>
              </a:tr>
              <a:tr h="142111">
                <a:tc>
                  <a:txBody>
                    <a:bodyPr/>
                    <a:lstStyle/>
                    <a:p>
                      <a:pPr algn="ctr" rtl="0" fontAlgn="b"/>
                      <a:r>
                        <a:rPr lang="en-GB" sz="700" b="1" i="0" u="none" strike="noStrike" dirty="0" err="1">
                          <a:solidFill>
                            <a:srgbClr val="0055A0"/>
                          </a:solidFill>
                          <a:effectLst/>
                          <a:latin typeface="Calibri" panose="020F0502020204030204" pitchFamily="34" charset="0"/>
                        </a:rPr>
                        <a:t>B</a:t>
                      </a:r>
                      <a:r>
                        <a:rPr lang="en-GB" sz="700" b="1" i="0" u="none" strike="noStrike" baseline="-25000" dirty="0" err="1">
                          <a:solidFill>
                            <a:srgbClr val="0055A0"/>
                          </a:solidFill>
                          <a:effectLst/>
                          <a:latin typeface="Calibri" panose="020F0502020204030204" pitchFamily="34" charset="0"/>
                        </a:rPr>
                        <a:t>ss</a:t>
                      </a:r>
                      <a:r>
                        <a:rPr lang="en-GB" sz="700" b="1" i="0" u="none" strike="noStrike" dirty="0">
                          <a:solidFill>
                            <a:srgbClr val="0055A0"/>
                          </a:solidFill>
                          <a:effectLst/>
                          <a:latin typeface="Calibri" panose="020F0502020204030204" pitchFamily="34" charset="0"/>
                        </a:rPr>
                        <a:t> at 4.2 K*</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dirty="0">
                          <a:solidFill>
                            <a:srgbClr val="0055A0"/>
                          </a:solidFill>
                          <a:effectLst/>
                          <a:latin typeface="Calibri" panose="020F0502020204030204" pitchFamily="34" charset="0"/>
                        </a:rPr>
                        <a:t> T</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 17.07</a:t>
                      </a:r>
                      <a:r>
                        <a:rPr lang="en-GB" sz="700" b="1" i="0" u="none" strike="noStrike" baseline="30000" dirty="0">
                          <a:solidFill>
                            <a:srgbClr val="0055A0"/>
                          </a:solidFill>
                          <a:effectLst/>
                          <a:latin typeface="Calibri" panose="020F0502020204030204" pitchFamily="34" charset="0"/>
                        </a:rPr>
                        <a:t>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16.31</a:t>
                      </a:r>
                      <a:r>
                        <a:rPr lang="en-GB" sz="700" b="1" i="0" u="none" strike="noStrike" baseline="30000" dirty="0">
                          <a:solidFill>
                            <a:srgbClr val="0055A0"/>
                          </a:solidFill>
                          <a:effectLst/>
                          <a:latin typeface="Calibri" panose="020F0502020204030204" pitchFamily="34" charset="0"/>
                        </a:rPr>
                        <a:t>2</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16.23</a:t>
                      </a:r>
                      <a:r>
                        <a:rPr lang="en-GB" sz="700" b="1" i="0" u="none" strike="noStrike" baseline="30000" dirty="0">
                          <a:solidFill>
                            <a:srgbClr val="0055A0"/>
                          </a:solidFill>
                          <a:effectLst/>
                          <a:latin typeface="Calibri" panose="020F0502020204030204" pitchFamily="34" charset="0"/>
                        </a:rPr>
                        <a:t>2</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439792664"/>
                  </a:ext>
                </a:extLst>
              </a:tr>
              <a:tr h="142111">
                <a:tc>
                  <a:txBody>
                    <a:bodyPr/>
                    <a:lstStyle/>
                    <a:p>
                      <a:pPr algn="ctr" rtl="0" fontAlgn="b"/>
                      <a:r>
                        <a:rPr lang="en-GB" sz="700" b="1" i="0" u="none" strike="noStrike">
                          <a:solidFill>
                            <a:srgbClr val="0055A0"/>
                          </a:solidFill>
                          <a:effectLst/>
                          <a:latin typeface="Calibri" panose="020F0502020204030204" pitchFamily="34" charset="0"/>
                        </a:rPr>
                        <a:t>F</a:t>
                      </a:r>
                      <a:r>
                        <a:rPr lang="en-GB" sz="700" b="1" i="0" u="none" strike="noStrike" baseline="-25000">
                          <a:solidFill>
                            <a:srgbClr val="0055A0"/>
                          </a:solidFill>
                          <a:effectLst/>
                          <a:latin typeface="Calibri" panose="020F0502020204030204" pitchFamily="34" charset="0"/>
                        </a:rPr>
                        <a:t>x</a:t>
                      </a:r>
                      <a:r>
                        <a:rPr lang="en-GB" sz="700" b="1" i="0" u="none" strike="noStrike">
                          <a:solidFill>
                            <a:srgbClr val="0055A0"/>
                          </a:solidFill>
                          <a:effectLst/>
                          <a:latin typeface="Calibri" panose="020F0502020204030204" pitchFamily="34" charset="0"/>
                        </a:rPr>
                        <a:t>/h at I</a:t>
                      </a:r>
                      <a:r>
                        <a:rPr lang="en-GB" sz="700" b="1" i="0" u="none" strike="noStrike" baseline="-25000">
                          <a:solidFill>
                            <a:srgbClr val="0055A0"/>
                          </a:solidFill>
                          <a:effectLst/>
                          <a:latin typeface="Calibri" panose="020F0502020204030204" pitchFamily="34" charset="0"/>
                        </a:rPr>
                        <a:t>nom</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MPa</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122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123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123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565895672"/>
                  </a:ext>
                </a:extLst>
              </a:tr>
              <a:tr h="142111">
                <a:tc>
                  <a:txBody>
                    <a:bodyPr/>
                    <a:lstStyle/>
                    <a:p>
                      <a:pPr algn="ctr" rtl="0" fontAlgn="b"/>
                      <a:r>
                        <a:rPr lang="en-GB" sz="700" b="1" i="0" u="none" strike="noStrike">
                          <a:solidFill>
                            <a:srgbClr val="0055A0"/>
                          </a:solidFill>
                          <a:effectLst/>
                          <a:latin typeface="Calibri" panose="020F0502020204030204" pitchFamily="34" charset="0"/>
                        </a:rPr>
                        <a:t>F</a:t>
                      </a:r>
                      <a:r>
                        <a:rPr lang="en-GB" sz="700" b="1" i="0" u="none" strike="noStrike" baseline="-25000">
                          <a:solidFill>
                            <a:srgbClr val="0055A0"/>
                          </a:solidFill>
                          <a:effectLst/>
                          <a:latin typeface="Calibri" panose="020F0502020204030204" pitchFamily="34" charset="0"/>
                        </a:rPr>
                        <a:t>y</a:t>
                      </a:r>
                      <a:r>
                        <a:rPr lang="en-GB" sz="700" b="1" i="0" u="none" strike="noStrike">
                          <a:solidFill>
                            <a:srgbClr val="0055A0"/>
                          </a:solidFill>
                          <a:effectLst/>
                          <a:latin typeface="Calibri" panose="020F0502020204030204" pitchFamily="34" charset="0"/>
                        </a:rPr>
                        <a:t>/w at I</a:t>
                      </a:r>
                      <a:r>
                        <a:rPr lang="en-GB" sz="700" b="1" i="0" u="none" strike="noStrike" baseline="-25000">
                          <a:solidFill>
                            <a:srgbClr val="0055A0"/>
                          </a:solidFill>
                          <a:effectLst/>
                          <a:latin typeface="Calibri" panose="020F0502020204030204" pitchFamily="34" charset="0"/>
                        </a:rPr>
                        <a:t>nom</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MPa</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-46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-38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-39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649697912"/>
                  </a:ext>
                </a:extLst>
              </a:tr>
              <a:tr h="142111">
                <a:tc>
                  <a:txBody>
                    <a:bodyPr/>
                    <a:lstStyle/>
                    <a:p>
                      <a:pPr algn="ctr" rtl="0" fontAlgn="b"/>
                      <a:r>
                        <a:rPr lang="en-GB" sz="700" b="1" i="0" u="none" strike="noStrike">
                          <a:solidFill>
                            <a:srgbClr val="0055A0"/>
                          </a:solidFill>
                          <a:effectLst/>
                          <a:latin typeface="Calibri" panose="020F0502020204030204" pitchFamily="34" charset="0"/>
                        </a:rPr>
                        <a:t>F</a:t>
                      </a:r>
                      <a:r>
                        <a:rPr lang="en-GB" sz="700" b="1" i="0" u="none" strike="noStrike" baseline="-25000">
                          <a:solidFill>
                            <a:srgbClr val="0055A0"/>
                          </a:solidFill>
                          <a:effectLst/>
                          <a:latin typeface="Calibri" panose="020F0502020204030204" pitchFamily="34" charset="0"/>
                        </a:rPr>
                        <a:t>z</a:t>
                      </a:r>
                      <a:r>
                        <a:rPr lang="en-GB" sz="700" b="1" i="0" u="none" strike="noStrike">
                          <a:solidFill>
                            <a:srgbClr val="0055A0"/>
                          </a:solidFill>
                          <a:effectLst/>
                          <a:latin typeface="Calibri" panose="020F0502020204030204" pitchFamily="34" charset="0"/>
                        </a:rPr>
                        <a:t>/aperture at I</a:t>
                      </a:r>
                      <a:r>
                        <a:rPr lang="en-GB" sz="700" b="1" i="0" u="none" strike="noStrike" baseline="-25000">
                          <a:solidFill>
                            <a:srgbClr val="0055A0"/>
                          </a:solidFill>
                          <a:effectLst/>
                          <a:latin typeface="Calibri" panose="020F0502020204030204" pitchFamily="34" charset="0"/>
                        </a:rPr>
                        <a:t>nom</a:t>
                      </a:r>
                      <a:endParaRPr lang="en-GB" sz="700" b="1" i="0" u="none" strike="noStrike">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MN</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2.16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0.85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0.85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4276247126"/>
                  </a:ext>
                </a:extLst>
              </a:tr>
              <a:tr h="284221">
                <a:tc>
                  <a:txBody>
                    <a:bodyPr/>
                    <a:lstStyle/>
                    <a:p>
                      <a:pPr algn="ctr" rtl="0" fontAlgn="b"/>
                      <a:r>
                        <a:rPr lang="en-GB" sz="700" b="1" i="0" u="none" strike="noStrike" dirty="0">
                          <a:solidFill>
                            <a:srgbClr val="0055A0"/>
                          </a:solidFill>
                          <a:effectLst/>
                          <a:latin typeface="Calibri" panose="020F0502020204030204" pitchFamily="34" charset="0"/>
                        </a:rPr>
                        <a:t>Stored energy density (overall)</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MJ/m</a:t>
                      </a:r>
                      <a:r>
                        <a:rPr lang="en-GB" sz="700" b="1" i="0" u="none" strike="noStrike" baseline="30000" dirty="0">
                          <a:solidFill>
                            <a:srgbClr val="0055A0"/>
                          </a:solidFill>
                          <a:effectLst/>
                          <a:latin typeface="Calibri" panose="020F0502020204030204" pitchFamily="34" charset="0"/>
                        </a:rPr>
                        <a:t>3</a:t>
                      </a:r>
                      <a:endParaRPr lang="en-GB" sz="700" b="1"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a:solidFill>
                            <a:srgbClr val="0055A0"/>
                          </a:solidFill>
                          <a:effectLst/>
                          <a:latin typeface="Calibri" panose="020F0502020204030204" pitchFamily="34" charset="0"/>
                        </a:rPr>
                        <a:t>87.95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77.79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700" b="1" i="0" u="none" strike="noStrike" dirty="0">
                          <a:solidFill>
                            <a:srgbClr val="0055A0"/>
                          </a:solidFill>
                          <a:effectLst/>
                          <a:latin typeface="Calibri" panose="020F0502020204030204" pitchFamily="34" charset="0"/>
                        </a:rPr>
                        <a:t>77.39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708521173"/>
                  </a:ext>
                </a:extLst>
              </a:tr>
            </a:tbl>
          </a:graphicData>
        </a:graphic>
      </p:graphicFrame>
      <p:pic>
        <p:nvPicPr>
          <p:cNvPr id="17" name="Picture 16">
            <a:extLst>
              <a:ext uri="{FF2B5EF4-FFF2-40B4-BE49-F238E27FC236}">
                <a16:creationId xmlns:a16="http://schemas.microsoft.com/office/drawing/2014/main" id="{FEDE6D3C-EC33-97F9-90C5-6FFC4A98EDD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68364" y="3896776"/>
            <a:ext cx="2610978" cy="1890037"/>
          </a:xfrm>
          <a:prstGeom prst="rect">
            <a:avLst/>
          </a:prstGeom>
        </p:spPr>
      </p:pic>
      <p:grpSp>
        <p:nvGrpSpPr>
          <p:cNvPr id="3" name="Group 2">
            <a:extLst>
              <a:ext uri="{FF2B5EF4-FFF2-40B4-BE49-F238E27FC236}">
                <a16:creationId xmlns:a16="http://schemas.microsoft.com/office/drawing/2014/main" id="{A2D8D71A-F52C-E86D-C447-A0A97EAB57D1}"/>
              </a:ext>
            </a:extLst>
          </p:cNvPr>
          <p:cNvGrpSpPr/>
          <p:nvPr/>
        </p:nvGrpSpPr>
        <p:grpSpPr>
          <a:xfrm>
            <a:off x="9268364" y="2887109"/>
            <a:ext cx="1431691" cy="843367"/>
            <a:chOff x="6703116" y="3680214"/>
            <a:chExt cx="2015999" cy="1187566"/>
          </a:xfrm>
        </p:grpSpPr>
        <p:pic>
          <p:nvPicPr>
            <p:cNvPr id="18" name="Picture 17">
              <a:extLst>
                <a:ext uri="{FF2B5EF4-FFF2-40B4-BE49-F238E27FC236}">
                  <a16:creationId xmlns:a16="http://schemas.microsoft.com/office/drawing/2014/main" id="{305F5210-604A-4431-F9C8-381E3CE7312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8332" y="3745304"/>
              <a:ext cx="1730783" cy="1110169"/>
            </a:xfrm>
            <a:prstGeom prst="rect">
              <a:avLst/>
            </a:prstGeom>
          </p:spPr>
        </p:pic>
        <p:pic>
          <p:nvPicPr>
            <p:cNvPr id="19" name="Picture 18">
              <a:extLst>
                <a:ext uri="{FF2B5EF4-FFF2-40B4-BE49-F238E27FC236}">
                  <a16:creationId xmlns:a16="http://schemas.microsoft.com/office/drawing/2014/main" id="{3FAC5A3F-8C76-50C3-FB5D-99E817F5232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703116" y="3680214"/>
              <a:ext cx="257067" cy="1187566"/>
            </a:xfrm>
            <a:prstGeom prst="rect">
              <a:avLst/>
            </a:prstGeom>
          </p:spPr>
        </p:pic>
      </p:grpSp>
      <p:sp>
        <p:nvSpPr>
          <p:cNvPr id="20" name="TextBox 19">
            <a:extLst>
              <a:ext uri="{FF2B5EF4-FFF2-40B4-BE49-F238E27FC236}">
                <a16:creationId xmlns:a16="http://schemas.microsoft.com/office/drawing/2014/main" id="{8A690138-0F1B-A01E-2038-7ECFF358AE21}"/>
              </a:ext>
            </a:extLst>
          </p:cNvPr>
          <p:cNvSpPr txBox="1"/>
          <p:nvPr/>
        </p:nvSpPr>
        <p:spPr>
          <a:xfrm>
            <a:off x="9268364" y="2159827"/>
            <a:ext cx="2723695" cy="369332"/>
          </a:xfrm>
          <a:prstGeom prst="rect">
            <a:avLst/>
          </a:prstGeom>
          <a:noFill/>
        </p:spPr>
        <p:txBody>
          <a:bodyPr wrap="square" rtlCol="0">
            <a:spAutoFit/>
          </a:bodyPr>
          <a:lstStyle/>
          <a:p>
            <a:r>
              <a:rPr lang="en-US" i="1" dirty="0"/>
              <a:t>B</a:t>
            </a:r>
            <a:r>
              <a:rPr lang="en-US" i="1" baseline="-25000" dirty="0"/>
              <a:t>ap </a:t>
            </a:r>
            <a:r>
              <a:rPr lang="en-US" i="1" dirty="0"/>
              <a:t>= 14 T, I = 15.36 kA </a:t>
            </a:r>
            <a:endParaRPr lang="en-GB" i="1" dirty="0"/>
          </a:p>
        </p:txBody>
      </p:sp>
      <p:pic>
        <p:nvPicPr>
          <p:cNvPr id="21" name="Picture 20">
            <a:extLst>
              <a:ext uri="{FF2B5EF4-FFF2-40B4-BE49-F238E27FC236}">
                <a16:creationId xmlns:a16="http://schemas.microsoft.com/office/drawing/2014/main" id="{23C1B1B3-4794-E1FC-FDE8-C4F7A42DFCF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775500" y="2644340"/>
            <a:ext cx="1115097" cy="1071304"/>
          </a:xfrm>
          <a:prstGeom prst="rect">
            <a:avLst/>
          </a:prstGeom>
        </p:spPr>
      </p:pic>
      <p:sp>
        <p:nvSpPr>
          <p:cNvPr id="22" name="Content Placeholder 2">
            <a:extLst>
              <a:ext uri="{FF2B5EF4-FFF2-40B4-BE49-F238E27FC236}">
                <a16:creationId xmlns:a16="http://schemas.microsoft.com/office/drawing/2014/main" id="{C2DE4955-05FD-29A4-0132-350D2C0CF9E1}"/>
              </a:ext>
            </a:extLst>
          </p:cNvPr>
          <p:cNvSpPr txBox="1">
            <a:spLocks/>
          </p:cNvSpPr>
          <p:nvPr/>
        </p:nvSpPr>
        <p:spPr>
          <a:xfrm>
            <a:off x="6646012" y="1656008"/>
            <a:ext cx="5362736" cy="520240"/>
          </a:xfrm>
          <a:prstGeom prst="rect">
            <a:avLst/>
          </a:prstGeom>
        </p:spPr>
        <p:txBody>
          <a:bodyPr>
            <a:noAutofit/>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sz="1000" dirty="0">
                <a:solidFill>
                  <a:srgbClr val="FF0000"/>
                </a:solidFill>
              </a:rPr>
              <a:t>The Electro-magnetic design studies for a 40 mm aperture magnet were presented in October 2023 </a:t>
            </a:r>
          </a:p>
          <a:p>
            <a:pPr marL="36576" indent="0" algn="ctr">
              <a:buNone/>
            </a:pPr>
            <a:r>
              <a:rPr lang="en-US" sz="1050" dirty="0"/>
              <a:t>(see presentation </a:t>
            </a:r>
            <a:r>
              <a:rPr lang="en-CH" sz="1050" dirty="0">
                <a:hlinkClick r:id="rId6">
                  <a:extLst>
                    <a:ext uri="{A12FA001-AC4F-418D-AE19-62706E023703}">
                      <ahyp:hlinkClr xmlns:ahyp="http://schemas.microsoft.com/office/drawing/2018/hyperlinkcolor" val="tx"/>
                    </a:ext>
                  </a:extLst>
                </a:hlinkClick>
              </a:rPr>
              <a:t>https://indico.cern.ch/event/1302031/</a:t>
            </a:r>
            <a:r>
              <a:rPr lang="en-CH" sz="1050" dirty="0"/>
              <a:t>)</a:t>
            </a:r>
          </a:p>
          <a:p>
            <a:pPr marL="36576" indent="0" algn="ctr">
              <a:buNone/>
            </a:pPr>
            <a:endParaRPr lang="en-CH" sz="1800" dirty="0">
              <a:effectLst/>
              <a:latin typeface="Calibri" panose="020F0502020204030204" pitchFamily="34" charset="0"/>
              <a:ea typeface="Calibri" panose="020F0502020204030204" pitchFamily="34" charset="0"/>
            </a:endParaRPr>
          </a:p>
          <a:p>
            <a:pPr marL="36576" indent="0" algn="ctr">
              <a:buNone/>
            </a:pPr>
            <a:endParaRPr lang="en-US" sz="1400" dirty="0"/>
          </a:p>
          <a:p>
            <a:pPr algn="ctr"/>
            <a:endParaRPr lang="en-GB" sz="1400" dirty="0"/>
          </a:p>
        </p:txBody>
      </p:sp>
      <p:sp>
        <p:nvSpPr>
          <p:cNvPr id="11" name="TextBox 10">
            <a:extLst>
              <a:ext uri="{FF2B5EF4-FFF2-40B4-BE49-F238E27FC236}">
                <a16:creationId xmlns:a16="http://schemas.microsoft.com/office/drawing/2014/main" id="{C82D467A-DBF7-CE9D-4C96-4D5B823DD98C}"/>
              </a:ext>
            </a:extLst>
          </p:cNvPr>
          <p:cNvSpPr txBox="1"/>
          <p:nvPr/>
        </p:nvSpPr>
        <p:spPr>
          <a:xfrm>
            <a:off x="85360" y="4619619"/>
            <a:ext cx="6219871" cy="1446550"/>
          </a:xfrm>
          <a:prstGeom prst="rect">
            <a:avLst/>
          </a:prstGeom>
          <a:noFill/>
        </p:spPr>
        <p:txBody>
          <a:bodyPr wrap="square" rtlCol="0">
            <a:spAutoFit/>
          </a:bodyPr>
          <a:lstStyle/>
          <a:p>
            <a:r>
              <a:rPr lang="en-GB" sz="1100" dirty="0">
                <a:solidFill>
                  <a:srgbClr val="FF0000"/>
                </a:solidFill>
              </a:rPr>
              <a:t>*</a:t>
            </a:r>
            <a:r>
              <a:rPr lang="en-GB" sz="1100" baseline="30000" dirty="0">
                <a:solidFill>
                  <a:srgbClr val="FF0000"/>
                </a:solidFill>
              </a:rPr>
              <a:t>1</a:t>
            </a:r>
            <a:r>
              <a:rPr lang="en-GB" sz="1100" dirty="0">
                <a:solidFill>
                  <a:srgbClr val="FF0000"/>
                </a:solidFill>
              </a:rPr>
              <a:t> Defined as the time available to react and to quench all the coil before the magnet reaches </a:t>
            </a:r>
            <a:r>
              <a:rPr lang="en-GB" sz="1100" dirty="0" err="1">
                <a:solidFill>
                  <a:srgbClr val="FF0000"/>
                </a:solidFill>
              </a:rPr>
              <a:t>T</a:t>
            </a:r>
            <a:r>
              <a:rPr lang="en-GB" sz="1100" baseline="-25000" dirty="0" err="1">
                <a:solidFill>
                  <a:srgbClr val="FF0000"/>
                </a:solidFill>
              </a:rPr>
              <a:t>max</a:t>
            </a:r>
            <a:r>
              <a:rPr lang="en-GB" sz="1100" dirty="0">
                <a:solidFill>
                  <a:srgbClr val="FF0000"/>
                </a:solidFill>
              </a:rPr>
              <a:t> </a:t>
            </a:r>
          </a:p>
          <a:p>
            <a:r>
              <a:rPr lang="en-GB" sz="1100" dirty="0">
                <a:solidFill>
                  <a:srgbClr val="FF0000"/>
                </a:solidFill>
              </a:rPr>
              <a:t>E. Todesco, “Quench limits in the next generation of magnets,” in </a:t>
            </a:r>
            <a:r>
              <a:rPr lang="en-GB" sz="1100" dirty="0" err="1">
                <a:solidFill>
                  <a:srgbClr val="FF0000"/>
                </a:solidFill>
              </a:rPr>
              <a:t>Proc.Workshop</a:t>
            </a:r>
            <a:r>
              <a:rPr lang="en-GB" sz="1100" dirty="0">
                <a:solidFill>
                  <a:srgbClr val="FF0000"/>
                </a:solidFill>
              </a:rPr>
              <a:t> Accel. </a:t>
            </a:r>
            <a:r>
              <a:rPr lang="en-GB" sz="1100" dirty="0" err="1">
                <a:solidFill>
                  <a:srgbClr val="FF0000"/>
                </a:solidFill>
              </a:rPr>
              <a:t>Magn</a:t>
            </a:r>
            <a:r>
              <a:rPr lang="en-GB" sz="1100" dirty="0">
                <a:solidFill>
                  <a:srgbClr val="FF0000"/>
                </a:solidFill>
              </a:rPr>
              <a:t>. </a:t>
            </a:r>
            <a:r>
              <a:rPr lang="en-GB" sz="1100" dirty="0" err="1">
                <a:solidFill>
                  <a:srgbClr val="FF0000"/>
                </a:solidFill>
              </a:rPr>
              <a:t>Supercond</a:t>
            </a:r>
            <a:r>
              <a:rPr lang="en-GB" sz="1100" dirty="0">
                <a:solidFill>
                  <a:srgbClr val="FF0000"/>
                </a:solidFill>
              </a:rPr>
              <a:t>. Des. </a:t>
            </a:r>
            <a:r>
              <a:rPr lang="en-GB" sz="1100" dirty="0" err="1">
                <a:solidFill>
                  <a:srgbClr val="FF0000"/>
                </a:solidFill>
              </a:rPr>
              <a:t>Optim</a:t>
            </a:r>
            <a:r>
              <a:rPr lang="en-GB" sz="1100" dirty="0">
                <a:solidFill>
                  <a:srgbClr val="FF0000"/>
                </a:solidFill>
              </a:rPr>
              <a:t>.</a:t>
            </a:r>
          </a:p>
          <a:p>
            <a:endParaRPr lang="en-GB" sz="1100" dirty="0">
              <a:solidFill>
                <a:srgbClr val="FF0000"/>
              </a:solidFill>
            </a:endParaRPr>
          </a:p>
          <a:p>
            <a:r>
              <a:rPr lang="en-GB" sz="1100" dirty="0">
                <a:solidFill>
                  <a:srgbClr val="FF0000"/>
                </a:solidFill>
              </a:rPr>
              <a:t>*</a:t>
            </a:r>
            <a:r>
              <a:rPr lang="en-GB" sz="1100" baseline="30000" dirty="0">
                <a:solidFill>
                  <a:srgbClr val="FF0000"/>
                </a:solidFill>
              </a:rPr>
              <a:t>2</a:t>
            </a:r>
            <a:r>
              <a:rPr lang="en-GB" sz="1100" dirty="0">
                <a:solidFill>
                  <a:srgbClr val="FF0000"/>
                </a:solidFill>
              </a:rPr>
              <a:t> Width of a 60° sector coil whose area is the same of the area of the layout that we are considering.</a:t>
            </a:r>
          </a:p>
          <a:p>
            <a:r>
              <a:rPr lang="en-GB" sz="1100" dirty="0" err="1">
                <a:solidFill>
                  <a:srgbClr val="FF0000"/>
                </a:solidFill>
              </a:rPr>
              <a:t>E.Todesco</a:t>
            </a:r>
            <a:r>
              <a:rPr lang="en-GB" sz="1100" dirty="0">
                <a:solidFill>
                  <a:srgbClr val="FF0000"/>
                </a:solidFill>
              </a:rPr>
              <a:t>, ”Masterclass - Design of superconducting magnets for parti-</a:t>
            </a:r>
            <a:r>
              <a:rPr lang="en-GB" sz="1100" dirty="0" err="1">
                <a:solidFill>
                  <a:srgbClr val="FF0000"/>
                </a:solidFill>
              </a:rPr>
              <a:t>cle</a:t>
            </a:r>
            <a:r>
              <a:rPr lang="en-GB" sz="1100" dirty="0">
                <a:solidFill>
                  <a:srgbClr val="FF0000"/>
                </a:solidFill>
              </a:rPr>
              <a:t> accelerators. Chapter 4,” Available at https://indico.cern.ch/category/12408/.</a:t>
            </a:r>
          </a:p>
        </p:txBody>
      </p:sp>
      <p:sp>
        <p:nvSpPr>
          <p:cNvPr id="12" name="TextBox 11">
            <a:extLst>
              <a:ext uri="{FF2B5EF4-FFF2-40B4-BE49-F238E27FC236}">
                <a16:creationId xmlns:a16="http://schemas.microsoft.com/office/drawing/2014/main" id="{51931F48-7101-9FC8-A21D-82DA6342894E}"/>
              </a:ext>
            </a:extLst>
          </p:cNvPr>
          <p:cNvSpPr txBox="1"/>
          <p:nvPr/>
        </p:nvSpPr>
        <p:spPr>
          <a:xfrm>
            <a:off x="4601452" y="1124696"/>
            <a:ext cx="2206232" cy="338554"/>
          </a:xfrm>
          <a:prstGeom prst="rect">
            <a:avLst/>
          </a:prstGeom>
          <a:noFill/>
          <a:ln>
            <a:solidFill>
              <a:srgbClr val="FF0000"/>
            </a:solidFill>
          </a:ln>
        </p:spPr>
        <p:txBody>
          <a:bodyPr wrap="square" rtlCol="0">
            <a:spAutoFit/>
          </a:bodyPr>
          <a:lstStyle/>
          <a:p>
            <a:pPr algn="ctr"/>
            <a:r>
              <a:rPr lang="en-GB" sz="1600" dirty="0">
                <a:solidFill>
                  <a:srgbClr val="FF0000"/>
                </a:solidFill>
              </a:rPr>
              <a:t>Started in 2023</a:t>
            </a:r>
          </a:p>
        </p:txBody>
      </p:sp>
      <p:sp>
        <p:nvSpPr>
          <p:cNvPr id="13" name="TextBox 12">
            <a:extLst>
              <a:ext uri="{FF2B5EF4-FFF2-40B4-BE49-F238E27FC236}">
                <a16:creationId xmlns:a16="http://schemas.microsoft.com/office/drawing/2014/main" id="{A606C4E9-E632-0BF4-C329-267982FD146A}"/>
              </a:ext>
            </a:extLst>
          </p:cNvPr>
          <p:cNvSpPr txBox="1"/>
          <p:nvPr/>
        </p:nvSpPr>
        <p:spPr>
          <a:xfrm>
            <a:off x="9911502" y="5927669"/>
            <a:ext cx="2195138" cy="276999"/>
          </a:xfrm>
          <a:prstGeom prst="rect">
            <a:avLst/>
          </a:prstGeom>
          <a:noFill/>
        </p:spPr>
        <p:txBody>
          <a:bodyPr wrap="square" rtlCol="0">
            <a:spAutoFit/>
          </a:bodyPr>
          <a:lstStyle/>
          <a:p>
            <a:r>
              <a:rPr lang="en-GB" sz="1200" dirty="0"/>
              <a:t>Courtesy of S. </a:t>
            </a:r>
            <a:r>
              <a:rPr lang="en-GB" sz="1200" dirty="0" err="1"/>
              <a:t>Izquierdo</a:t>
            </a:r>
            <a:endParaRPr lang="en-GB" sz="1200" dirty="0"/>
          </a:p>
        </p:txBody>
      </p:sp>
      <p:sp>
        <p:nvSpPr>
          <p:cNvPr id="7" name="Content Placeholder 2">
            <a:extLst>
              <a:ext uri="{FF2B5EF4-FFF2-40B4-BE49-F238E27FC236}">
                <a16:creationId xmlns:a16="http://schemas.microsoft.com/office/drawing/2014/main" id="{F51EEBE2-313D-427D-1397-A078308B38B3}"/>
              </a:ext>
            </a:extLst>
          </p:cNvPr>
          <p:cNvSpPr txBox="1">
            <a:spLocks/>
          </p:cNvSpPr>
          <p:nvPr/>
        </p:nvSpPr>
        <p:spPr>
          <a:xfrm>
            <a:off x="-24790" y="1630069"/>
            <a:ext cx="6649805" cy="2647316"/>
          </a:xfrm>
          <a:prstGeom prst="rect">
            <a:avLst/>
          </a:prstGeom>
        </p:spPr>
        <p:txBody>
          <a:bodyPr>
            <a:normAutofit/>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600" dirty="0">
                <a:solidFill>
                  <a:srgbClr val="FF0000"/>
                </a:solidFill>
              </a:rPr>
              <a:t>&gt; 14 T </a:t>
            </a:r>
            <a:r>
              <a:rPr lang="en-US" sz="1600" dirty="0"/>
              <a:t>bore field with ≈ </a:t>
            </a:r>
            <a:r>
              <a:rPr lang="en-US" sz="1600" dirty="0">
                <a:solidFill>
                  <a:srgbClr val="FF0000"/>
                </a:solidFill>
              </a:rPr>
              <a:t>20 % </a:t>
            </a:r>
            <a:r>
              <a:rPr lang="en-US" sz="1600" dirty="0"/>
              <a:t>load line </a:t>
            </a:r>
            <a:r>
              <a:rPr lang="en-US" sz="1600" dirty="0">
                <a:solidFill>
                  <a:srgbClr val="FF0000"/>
                </a:solidFill>
              </a:rPr>
              <a:t>margin </a:t>
            </a:r>
            <a:r>
              <a:rPr lang="en-US" sz="1600" dirty="0">
                <a:solidFill>
                  <a:schemeClr val="tx2"/>
                </a:solidFill>
              </a:rPr>
              <a:t>(at 14 T).</a:t>
            </a:r>
          </a:p>
          <a:p>
            <a:r>
              <a:rPr lang="en-US" sz="1600" dirty="0"/>
              <a:t>Protection time margin*</a:t>
            </a:r>
            <a:r>
              <a:rPr lang="en-US" sz="1600" baseline="30000" dirty="0"/>
              <a:t>1</a:t>
            </a:r>
            <a:r>
              <a:rPr lang="en-US" sz="1600" dirty="0"/>
              <a:t> &gt; 40 </a:t>
            </a:r>
            <a:r>
              <a:rPr lang="en-US" sz="1600" dirty="0" err="1"/>
              <a:t>ms.</a:t>
            </a:r>
            <a:endParaRPr lang="en-US" sz="1600" dirty="0"/>
          </a:p>
          <a:p>
            <a:r>
              <a:rPr lang="en-US" sz="1600" dirty="0"/>
              <a:t>Aperture = </a:t>
            </a:r>
            <a:r>
              <a:rPr lang="en-US" sz="1600" dirty="0">
                <a:solidFill>
                  <a:srgbClr val="FF0000"/>
                </a:solidFill>
              </a:rPr>
              <a:t>50 mm.            </a:t>
            </a:r>
          </a:p>
          <a:p>
            <a:r>
              <a:rPr lang="en-US" sz="1600" dirty="0"/>
              <a:t>Eq. coil width*</a:t>
            </a:r>
            <a:r>
              <a:rPr lang="en-US" sz="1600" baseline="30000" dirty="0"/>
              <a:t>2</a:t>
            </a:r>
            <a:r>
              <a:rPr lang="en-US" sz="1600" dirty="0"/>
              <a:t> &lt; 60 mm → “accelerator coil size”.</a:t>
            </a:r>
          </a:p>
          <a:p>
            <a:r>
              <a:rPr lang="en-US" sz="1600" dirty="0"/>
              <a:t>Field quality within 10 units at all current levels (excluding PC effects).</a:t>
            </a:r>
          </a:p>
          <a:p>
            <a:r>
              <a:rPr lang="en-US" sz="1600" dirty="0"/>
              <a:t>Magnet OD: take </a:t>
            </a:r>
            <a:r>
              <a:rPr lang="en-US" sz="1600" dirty="0" err="1"/>
              <a:t>EuroCircol</a:t>
            </a:r>
            <a:r>
              <a:rPr lang="en-US" sz="1600" dirty="0"/>
              <a:t> dimensions as reference. </a:t>
            </a:r>
          </a:p>
          <a:p>
            <a:pPr lvl="1"/>
            <a:r>
              <a:rPr lang="en-US" sz="1400" dirty="0"/>
              <a:t>Intra-beam distance: 250 mm.</a:t>
            </a:r>
          </a:p>
          <a:p>
            <a:pPr lvl="1"/>
            <a:r>
              <a:rPr lang="en-US" sz="1400" dirty="0"/>
              <a:t>Cold mass OD: 800 mm and Magnet OD : 760 mm.</a:t>
            </a:r>
            <a:endParaRPr lang="en-GB" sz="1400" dirty="0"/>
          </a:p>
          <a:p>
            <a:pPr lvl="1"/>
            <a:r>
              <a:rPr lang="en-US" sz="1400" dirty="0"/>
              <a:t>For the 1 in 1, we will scale down.</a:t>
            </a:r>
          </a:p>
        </p:txBody>
      </p:sp>
      <p:grpSp>
        <p:nvGrpSpPr>
          <p:cNvPr id="26" name="Group 25">
            <a:extLst>
              <a:ext uri="{FF2B5EF4-FFF2-40B4-BE49-F238E27FC236}">
                <a16:creationId xmlns:a16="http://schemas.microsoft.com/office/drawing/2014/main" id="{BE27D859-EF6F-56A0-6CEF-EBD1E0001BF7}"/>
              </a:ext>
            </a:extLst>
          </p:cNvPr>
          <p:cNvGrpSpPr/>
          <p:nvPr/>
        </p:nvGrpSpPr>
        <p:grpSpPr>
          <a:xfrm>
            <a:off x="1371840" y="2190605"/>
            <a:ext cx="2239707" cy="389838"/>
            <a:chOff x="8460348" y="551559"/>
            <a:chExt cx="2239707" cy="389838"/>
          </a:xfrm>
        </p:grpSpPr>
        <p:grpSp>
          <p:nvGrpSpPr>
            <p:cNvPr id="24" name="Group 23">
              <a:extLst>
                <a:ext uri="{FF2B5EF4-FFF2-40B4-BE49-F238E27FC236}">
                  <a16:creationId xmlns:a16="http://schemas.microsoft.com/office/drawing/2014/main" id="{65C2811B-6B8F-AB9C-B56A-469721596D98}"/>
                </a:ext>
              </a:extLst>
            </p:cNvPr>
            <p:cNvGrpSpPr/>
            <p:nvPr/>
          </p:nvGrpSpPr>
          <p:grpSpPr>
            <a:xfrm>
              <a:off x="8460348" y="551559"/>
              <a:ext cx="1275502" cy="389838"/>
              <a:chOff x="8296836" y="456634"/>
              <a:chExt cx="1275502" cy="389838"/>
            </a:xfrm>
          </p:grpSpPr>
          <p:sp>
            <p:nvSpPr>
              <p:cNvPr id="8" name="Right Arrow 7">
                <a:extLst>
                  <a:ext uri="{FF2B5EF4-FFF2-40B4-BE49-F238E27FC236}">
                    <a16:creationId xmlns:a16="http://schemas.microsoft.com/office/drawing/2014/main" id="{3A27DCEE-898A-268C-E017-8EF475576BFA}"/>
                  </a:ext>
                </a:extLst>
              </p:cNvPr>
              <p:cNvSpPr/>
              <p:nvPr/>
            </p:nvSpPr>
            <p:spPr>
              <a:xfrm>
                <a:off x="9146950" y="564903"/>
                <a:ext cx="425388" cy="167140"/>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Multiply 22">
                <a:extLst>
                  <a:ext uri="{FF2B5EF4-FFF2-40B4-BE49-F238E27FC236}">
                    <a16:creationId xmlns:a16="http://schemas.microsoft.com/office/drawing/2014/main" id="{2C06F8E3-A4F8-D6ED-D18D-4697065DF5D2}"/>
                  </a:ext>
                </a:extLst>
              </p:cNvPr>
              <p:cNvSpPr/>
              <p:nvPr/>
            </p:nvSpPr>
            <p:spPr>
              <a:xfrm>
                <a:off x="8296836" y="456634"/>
                <a:ext cx="691823" cy="389838"/>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25" name="TextBox 24">
              <a:extLst>
                <a:ext uri="{FF2B5EF4-FFF2-40B4-BE49-F238E27FC236}">
                  <a16:creationId xmlns:a16="http://schemas.microsoft.com/office/drawing/2014/main" id="{E65E5941-2BFA-23CB-1C01-C5FAB2DBEFB7}"/>
                </a:ext>
              </a:extLst>
            </p:cNvPr>
            <p:cNvSpPr txBox="1"/>
            <p:nvPr/>
          </p:nvSpPr>
          <p:spPr>
            <a:xfrm>
              <a:off x="9735850" y="551559"/>
              <a:ext cx="964205" cy="338554"/>
            </a:xfrm>
            <a:prstGeom prst="rect">
              <a:avLst/>
            </a:prstGeom>
            <a:noFill/>
          </p:spPr>
          <p:txBody>
            <a:bodyPr wrap="square" rtlCol="0">
              <a:spAutoFit/>
            </a:bodyPr>
            <a:lstStyle/>
            <a:p>
              <a:r>
                <a:rPr lang="en-GB" sz="1600" dirty="0">
                  <a:solidFill>
                    <a:srgbClr val="FF0000"/>
                  </a:solidFill>
                </a:rPr>
                <a:t>40 mm</a:t>
              </a:r>
            </a:p>
          </p:txBody>
        </p:sp>
      </p:grpSp>
    </p:spTree>
    <p:extLst>
      <p:ext uri="{BB962C8B-B14F-4D97-AF65-F5344CB8AC3E}">
        <p14:creationId xmlns:p14="http://schemas.microsoft.com/office/powerpoint/2010/main" val="53729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11" grpId="0"/>
      <p:bldP spid="12" grpId="0" animBg="1"/>
      <p:bldP spid="1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57DFB-7213-1B9B-C332-B7983F66FD36}"/>
              </a:ext>
            </a:extLst>
          </p:cNvPr>
          <p:cNvSpPr>
            <a:spLocks noGrp="1"/>
          </p:cNvSpPr>
          <p:nvPr>
            <p:ph type="title"/>
          </p:nvPr>
        </p:nvSpPr>
        <p:spPr/>
        <p:txBody>
          <a:bodyPr/>
          <a:lstStyle/>
          <a:p>
            <a:r>
              <a:rPr lang="en-GB" dirty="0"/>
              <a:t>New 50 mm aperture magnet  design criteria</a:t>
            </a:r>
          </a:p>
        </p:txBody>
      </p:sp>
      <p:sp>
        <p:nvSpPr>
          <p:cNvPr id="4" name="Date Placeholder 3">
            <a:extLst>
              <a:ext uri="{FF2B5EF4-FFF2-40B4-BE49-F238E27FC236}">
                <a16:creationId xmlns:a16="http://schemas.microsoft.com/office/drawing/2014/main" id="{5927A938-A649-15FC-D4E4-3ABDA1C340FA}"/>
              </a:ext>
            </a:extLst>
          </p:cNvPr>
          <p:cNvSpPr>
            <a:spLocks noGrp="1"/>
          </p:cNvSpPr>
          <p:nvPr>
            <p:ph type="dt" sz="half" idx="2"/>
          </p:nvPr>
        </p:nvSpPr>
        <p:spPr/>
        <p:txBody>
          <a:bodyPr/>
          <a:lstStyle/>
          <a:p>
            <a:r>
              <a:rPr lang="de-CH"/>
              <a:t>JC Perez / September 19th 2024</a:t>
            </a:r>
            <a:endParaRPr lang="en-US" dirty="0"/>
          </a:p>
        </p:txBody>
      </p:sp>
      <p:sp>
        <p:nvSpPr>
          <p:cNvPr id="5" name="Footer Placeholder 4">
            <a:extLst>
              <a:ext uri="{FF2B5EF4-FFF2-40B4-BE49-F238E27FC236}">
                <a16:creationId xmlns:a16="http://schemas.microsoft.com/office/drawing/2014/main" id="{AB2976E7-3ADA-8102-0CD5-BB94CF8E4FCA}"/>
              </a:ext>
            </a:extLst>
          </p:cNvPr>
          <p:cNvSpPr>
            <a:spLocks noGrp="1"/>
          </p:cNvSpPr>
          <p:nvPr>
            <p:ph type="ftr" sz="quarter" idx="3"/>
          </p:nvPr>
        </p:nvSpPr>
        <p:spPr/>
        <p:txBody>
          <a:bodyPr/>
          <a:lstStyle/>
          <a:p>
            <a:r>
              <a:rPr lang="en-US"/>
              <a:t>TE-HFM Workshop</a:t>
            </a:r>
            <a:endParaRPr lang="en-US" dirty="0"/>
          </a:p>
        </p:txBody>
      </p:sp>
      <p:sp>
        <p:nvSpPr>
          <p:cNvPr id="6" name="Slide Number Placeholder 5">
            <a:extLst>
              <a:ext uri="{FF2B5EF4-FFF2-40B4-BE49-F238E27FC236}">
                <a16:creationId xmlns:a16="http://schemas.microsoft.com/office/drawing/2014/main" id="{AED82644-CC16-5B7A-B96C-30384654E6F4}"/>
              </a:ext>
            </a:extLst>
          </p:cNvPr>
          <p:cNvSpPr>
            <a:spLocks noGrp="1"/>
          </p:cNvSpPr>
          <p:nvPr>
            <p:ph type="sldNum" sz="quarter" idx="4"/>
          </p:nvPr>
        </p:nvSpPr>
        <p:spPr/>
        <p:txBody>
          <a:bodyPr/>
          <a:lstStyle/>
          <a:p>
            <a:fld id="{17918391-D411-FE40-AAD7-861AE5233E0E}" type="slidenum">
              <a:rPr lang="en-US" smtClean="0"/>
              <a:pPr/>
              <a:t>8</a:t>
            </a:fld>
            <a:endParaRPr lang="en-US" dirty="0"/>
          </a:p>
        </p:txBody>
      </p:sp>
      <p:grpSp>
        <p:nvGrpSpPr>
          <p:cNvPr id="28" name="Group 27">
            <a:extLst>
              <a:ext uri="{FF2B5EF4-FFF2-40B4-BE49-F238E27FC236}">
                <a16:creationId xmlns:a16="http://schemas.microsoft.com/office/drawing/2014/main" id="{BBB9DDC5-6E36-BDF0-CF43-A2EE3F033866}"/>
              </a:ext>
            </a:extLst>
          </p:cNvPr>
          <p:cNvGrpSpPr/>
          <p:nvPr/>
        </p:nvGrpSpPr>
        <p:grpSpPr>
          <a:xfrm>
            <a:off x="348322" y="1928990"/>
            <a:ext cx="5355900" cy="3666210"/>
            <a:chOff x="98750" y="1302085"/>
            <a:chExt cx="6214344" cy="4253830"/>
          </a:xfrm>
        </p:grpSpPr>
        <p:pic>
          <p:nvPicPr>
            <p:cNvPr id="27" name="Picture 2">
              <a:extLst>
                <a:ext uri="{FF2B5EF4-FFF2-40B4-BE49-F238E27FC236}">
                  <a16:creationId xmlns:a16="http://schemas.microsoft.com/office/drawing/2014/main" id="{5AB5AB80-1D41-2416-3133-4B7F57D935E1}"/>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44677" y="1302085"/>
              <a:ext cx="4362590" cy="425383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grpSp>
          <p:nvGrpSpPr>
            <p:cNvPr id="7" name="Group 6">
              <a:extLst>
                <a:ext uri="{FF2B5EF4-FFF2-40B4-BE49-F238E27FC236}">
                  <a16:creationId xmlns:a16="http://schemas.microsoft.com/office/drawing/2014/main" id="{FBDFC480-D5D2-4F82-86EE-4B2576B946C4}"/>
                </a:ext>
              </a:extLst>
            </p:cNvPr>
            <p:cNvGrpSpPr/>
            <p:nvPr/>
          </p:nvGrpSpPr>
          <p:grpSpPr>
            <a:xfrm>
              <a:off x="98750" y="1620811"/>
              <a:ext cx="6214344" cy="3059390"/>
              <a:chOff x="1466662" y="915961"/>
              <a:chExt cx="8636759" cy="4251972"/>
            </a:xfrm>
          </p:grpSpPr>
          <p:sp>
            <p:nvSpPr>
              <p:cNvPr id="9" name="TextBox 8">
                <a:extLst>
                  <a:ext uri="{FF2B5EF4-FFF2-40B4-BE49-F238E27FC236}">
                    <a16:creationId xmlns:a16="http://schemas.microsoft.com/office/drawing/2014/main" id="{7A001BFF-CEED-74B6-D174-2D033FD10E64}"/>
                  </a:ext>
                </a:extLst>
              </p:cNvPr>
              <p:cNvSpPr txBox="1"/>
              <p:nvPr/>
            </p:nvSpPr>
            <p:spPr>
              <a:xfrm>
                <a:off x="2152650" y="4740181"/>
                <a:ext cx="993720" cy="427752"/>
              </a:xfrm>
              <a:prstGeom prst="rect">
                <a:avLst/>
              </a:prstGeom>
              <a:noFill/>
            </p:spPr>
            <p:txBody>
              <a:bodyPr wrap="none" rtlCol="0">
                <a:spAutoFit/>
              </a:bodyPr>
              <a:lstStyle/>
              <a:p>
                <a:r>
                  <a:rPr lang="en-US" sz="1400" dirty="0"/>
                  <a:t>Ti post</a:t>
                </a:r>
              </a:p>
            </p:txBody>
          </p:sp>
          <p:sp>
            <p:nvSpPr>
              <p:cNvPr id="10" name="TextBox 9">
                <a:extLst>
                  <a:ext uri="{FF2B5EF4-FFF2-40B4-BE49-F238E27FC236}">
                    <a16:creationId xmlns:a16="http://schemas.microsoft.com/office/drawing/2014/main" id="{57C7BA5F-3BEF-3455-3E45-5BD1DB0121EB}"/>
                  </a:ext>
                </a:extLst>
              </p:cNvPr>
              <p:cNvSpPr txBox="1"/>
              <p:nvPr/>
            </p:nvSpPr>
            <p:spPr>
              <a:xfrm>
                <a:off x="1466662" y="2025791"/>
                <a:ext cx="1060913" cy="427752"/>
              </a:xfrm>
              <a:prstGeom prst="rect">
                <a:avLst/>
              </a:prstGeom>
              <a:noFill/>
            </p:spPr>
            <p:txBody>
              <a:bodyPr wrap="none" rtlCol="0">
                <a:spAutoFit/>
              </a:bodyPr>
              <a:lstStyle/>
              <a:p>
                <a:r>
                  <a:rPr lang="en-US" sz="1400" dirty="0"/>
                  <a:t>Al shell</a:t>
                </a:r>
              </a:p>
            </p:txBody>
          </p:sp>
          <p:cxnSp>
            <p:nvCxnSpPr>
              <p:cNvPr id="11" name="Straight Arrow Connector 10">
                <a:extLst>
                  <a:ext uri="{FF2B5EF4-FFF2-40B4-BE49-F238E27FC236}">
                    <a16:creationId xmlns:a16="http://schemas.microsoft.com/office/drawing/2014/main" id="{184CCBD4-98D7-032E-D94A-E09B6A3F0591}"/>
                  </a:ext>
                </a:extLst>
              </p:cNvPr>
              <p:cNvCxnSpPr>
                <a:cxnSpLocks/>
                <a:stCxn id="10" idx="3"/>
              </p:cNvCxnSpPr>
              <p:nvPr/>
            </p:nvCxnSpPr>
            <p:spPr>
              <a:xfrm>
                <a:off x="2527575" y="2239668"/>
                <a:ext cx="563661" cy="563775"/>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A59AFF30-8A16-4DAD-B883-D879197562B9}"/>
                  </a:ext>
                </a:extLst>
              </p:cNvPr>
              <p:cNvCxnSpPr>
                <a:cxnSpLocks/>
              </p:cNvCxnSpPr>
              <p:nvPr/>
            </p:nvCxnSpPr>
            <p:spPr>
              <a:xfrm flipV="1">
                <a:off x="2963128" y="3771959"/>
                <a:ext cx="2622922" cy="1132409"/>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F1A9A78F-A887-3682-8B74-9199C2C782D6}"/>
                  </a:ext>
                </a:extLst>
              </p:cNvPr>
              <p:cNvSpPr txBox="1"/>
              <p:nvPr/>
            </p:nvSpPr>
            <p:spPr>
              <a:xfrm>
                <a:off x="1809335" y="952365"/>
                <a:ext cx="686630" cy="427752"/>
              </a:xfrm>
              <a:prstGeom prst="rect">
                <a:avLst/>
              </a:prstGeom>
              <a:noFill/>
            </p:spPr>
            <p:txBody>
              <a:bodyPr wrap="none" rtlCol="0">
                <a:spAutoFit/>
              </a:bodyPr>
              <a:lstStyle/>
              <a:p>
                <a:r>
                  <a:rPr lang="en-US" sz="1400" dirty="0"/>
                  <a:t>Coil</a:t>
                </a:r>
              </a:p>
            </p:txBody>
          </p:sp>
          <p:cxnSp>
            <p:nvCxnSpPr>
              <p:cNvPr id="14" name="Straight Arrow Connector 13">
                <a:extLst>
                  <a:ext uri="{FF2B5EF4-FFF2-40B4-BE49-F238E27FC236}">
                    <a16:creationId xmlns:a16="http://schemas.microsoft.com/office/drawing/2014/main" id="{69868C56-ED4C-99A4-D716-AAB7FA862D74}"/>
                  </a:ext>
                </a:extLst>
              </p:cNvPr>
              <p:cNvCxnSpPr>
                <a:cxnSpLocks/>
                <a:stCxn id="13" idx="3"/>
              </p:cNvCxnSpPr>
              <p:nvPr/>
            </p:nvCxnSpPr>
            <p:spPr>
              <a:xfrm>
                <a:off x="2495965" y="1166241"/>
                <a:ext cx="2275643" cy="1390791"/>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E374447B-EF88-E3D7-5B07-F319545404B8}"/>
                  </a:ext>
                </a:extLst>
              </p:cNvPr>
              <p:cNvSpPr txBox="1"/>
              <p:nvPr/>
            </p:nvSpPr>
            <p:spPr>
              <a:xfrm>
                <a:off x="8159028" y="915961"/>
                <a:ext cx="1557370" cy="427752"/>
              </a:xfrm>
              <a:prstGeom prst="rect">
                <a:avLst/>
              </a:prstGeom>
              <a:noFill/>
            </p:spPr>
            <p:txBody>
              <a:bodyPr wrap="none" rtlCol="0">
                <a:spAutoFit/>
              </a:bodyPr>
              <a:lstStyle/>
              <a:p>
                <a:r>
                  <a:rPr lang="en-US" sz="1400" dirty="0"/>
                  <a:t>Vertical pad</a:t>
                </a:r>
              </a:p>
            </p:txBody>
          </p:sp>
          <p:cxnSp>
            <p:nvCxnSpPr>
              <p:cNvPr id="16" name="Straight Arrow Connector 15">
                <a:extLst>
                  <a:ext uri="{FF2B5EF4-FFF2-40B4-BE49-F238E27FC236}">
                    <a16:creationId xmlns:a16="http://schemas.microsoft.com/office/drawing/2014/main" id="{BB3B1F51-6E7F-C1C1-5955-42FBF37EC41E}"/>
                  </a:ext>
                </a:extLst>
              </p:cNvPr>
              <p:cNvCxnSpPr>
                <a:cxnSpLocks/>
                <a:stCxn id="15" idx="1"/>
              </p:cNvCxnSpPr>
              <p:nvPr/>
            </p:nvCxnSpPr>
            <p:spPr>
              <a:xfrm flipH="1">
                <a:off x="5879071" y="1129838"/>
                <a:ext cx="2279957" cy="1424063"/>
              </a:xfrm>
              <a:prstGeom prst="straightConnector1">
                <a:avLst/>
              </a:prstGeom>
              <a:ln w="15875">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966026D3-D71A-D673-EC41-071DBC3304FC}"/>
                  </a:ext>
                </a:extLst>
              </p:cNvPr>
              <p:cNvSpPr txBox="1"/>
              <p:nvPr/>
            </p:nvSpPr>
            <p:spPr>
              <a:xfrm>
                <a:off x="8242704" y="1818921"/>
                <a:ext cx="1860717" cy="427752"/>
              </a:xfrm>
              <a:prstGeom prst="rect">
                <a:avLst/>
              </a:prstGeom>
              <a:noFill/>
            </p:spPr>
            <p:txBody>
              <a:bodyPr wrap="none" rtlCol="0">
                <a:spAutoFit/>
              </a:bodyPr>
              <a:lstStyle/>
              <a:p>
                <a:r>
                  <a:rPr lang="en-US" sz="1400" dirty="0"/>
                  <a:t>Horizontal pad</a:t>
                </a:r>
              </a:p>
            </p:txBody>
          </p:sp>
          <p:cxnSp>
            <p:nvCxnSpPr>
              <p:cNvPr id="18" name="Straight Arrow Connector 17">
                <a:extLst>
                  <a:ext uri="{FF2B5EF4-FFF2-40B4-BE49-F238E27FC236}">
                    <a16:creationId xmlns:a16="http://schemas.microsoft.com/office/drawing/2014/main" id="{F014DE4F-6C1E-6242-6CA8-75F2D527A8CB}"/>
                  </a:ext>
                </a:extLst>
              </p:cNvPr>
              <p:cNvCxnSpPr>
                <a:cxnSpLocks/>
                <a:stCxn id="17" idx="1"/>
              </p:cNvCxnSpPr>
              <p:nvPr/>
            </p:nvCxnSpPr>
            <p:spPr>
              <a:xfrm flipH="1">
                <a:off x="6619876" y="2032797"/>
                <a:ext cx="1622829" cy="925666"/>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825F955A-EC8A-4DA9-A037-E63389A1919A}"/>
                  </a:ext>
                </a:extLst>
              </p:cNvPr>
              <p:cNvSpPr txBox="1"/>
              <p:nvPr/>
            </p:nvSpPr>
            <p:spPr>
              <a:xfrm>
                <a:off x="8565364" y="3264168"/>
                <a:ext cx="686630" cy="427752"/>
              </a:xfrm>
              <a:prstGeom prst="rect">
                <a:avLst/>
              </a:prstGeom>
              <a:noFill/>
            </p:spPr>
            <p:txBody>
              <a:bodyPr wrap="none" rtlCol="0">
                <a:spAutoFit/>
              </a:bodyPr>
              <a:lstStyle/>
              <a:p>
                <a:r>
                  <a:rPr lang="en-US" sz="1400" dirty="0"/>
                  <a:t>Key</a:t>
                </a:r>
              </a:p>
            </p:txBody>
          </p:sp>
          <p:cxnSp>
            <p:nvCxnSpPr>
              <p:cNvPr id="20" name="Straight Arrow Connector 19">
                <a:extLst>
                  <a:ext uri="{FF2B5EF4-FFF2-40B4-BE49-F238E27FC236}">
                    <a16:creationId xmlns:a16="http://schemas.microsoft.com/office/drawing/2014/main" id="{D8646176-7F37-B4CE-AA75-6B39D03874F0}"/>
                  </a:ext>
                </a:extLst>
              </p:cNvPr>
              <p:cNvCxnSpPr>
                <a:cxnSpLocks/>
                <a:stCxn id="19" idx="1"/>
              </p:cNvCxnSpPr>
              <p:nvPr/>
            </p:nvCxnSpPr>
            <p:spPr>
              <a:xfrm flipH="1">
                <a:off x="6924675" y="3478044"/>
                <a:ext cx="1640689" cy="216291"/>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id="{8BE327F0-D30B-90C0-DF47-20821A36C578}"/>
                  </a:ext>
                </a:extLst>
              </p:cNvPr>
              <p:cNvSpPr txBox="1"/>
              <p:nvPr/>
            </p:nvSpPr>
            <p:spPr>
              <a:xfrm>
                <a:off x="8139505" y="4729881"/>
                <a:ext cx="1279244" cy="427752"/>
              </a:xfrm>
              <a:prstGeom prst="rect">
                <a:avLst/>
              </a:prstGeom>
              <a:noFill/>
            </p:spPr>
            <p:txBody>
              <a:bodyPr wrap="none" rtlCol="0">
                <a:spAutoFit/>
              </a:bodyPr>
              <a:lstStyle/>
              <a:p>
                <a:r>
                  <a:rPr lang="en-US" sz="1400" dirty="0"/>
                  <a:t>Iron yoke</a:t>
                </a:r>
              </a:p>
            </p:txBody>
          </p:sp>
          <p:cxnSp>
            <p:nvCxnSpPr>
              <p:cNvPr id="22" name="Straight Arrow Connector 21">
                <a:extLst>
                  <a:ext uri="{FF2B5EF4-FFF2-40B4-BE49-F238E27FC236}">
                    <a16:creationId xmlns:a16="http://schemas.microsoft.com/office/drawing/2014/main" id="{85E9E20C-4E03-EC9F-5681-B1A1ADF5973A}"/>
                  </a:ext>
                </a:extLst>
              </p:cNvPr>
              <p:cNvCxnSpPr>
                <a:cxnSpLocks/>
                <a:stCxn id="21" idx="1"/>
              </p:cNvCxnSpPr>
              <p:nvPr/>
            </p:nvCxnSpPr>
            <p:spPr>
              <a:xfrm flipH="1" flipV="1">
                <a:off x="7067550" y="4729881"/>
                <a:ext cx="1071955" cy="213876"/>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grpSp>
      </p:grpSp>
      <p:pic>
        <p:nvPicPr>
          <p:cNvPr id="30" name="Picture 29">
            <a:extLst>
              <a:ext uri="{FF2B5EF4-FFF2-40B4-BE49-F238E27FC236}">
                <a16:creationId xmlns:a16="http://schemas.microsoft.com/office/drawing/2014/main" id="{83339EE5-016D-F984-C7C6-0FF9678419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44050" y="4886528"/>
            <a:ext cx="1835150" cy="1195354"/>
          </a:xfrm>
          <a:prstGeom prst="rect">
            <a:avLst/>
          </a:prstGeom>
        </p:spPr>
      </p:pic>
      <p:pic>
        <p:nvPicPr>
          <p:cNvPr id="31" name="Picture 30">
            <a:extLst>
              <a:ext uri="{FF2B5EF4-FFF2-40B4-BE49-F238E27FC236}">
                <a16:creationId xmlns:a16="http://schemas.microsoft.com/office/drawing/2014/main" id="{9F002F5E-9DF7-8322-46C7-040CB981AD9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01506" y="5015742"/>
            <a:ext cx="2688160" cy="946598"/>
          </a:xfrm>
          <a:prstGeom prst="rect">
            <a:avLst/>
          </a:prstGeom>
        </p:spPr>
      </p:pic>
      <p:sp>
        <p:nvSpPr>
          <p:cNvPr id="32" name="TextBox 31">
            <a:extLst>
              <a:ext uri="{FF2B5EF4-FFF2-40B4-BE49-F238E27FC236}">
                <a16:creationId xmlns:a16="http://schemas.microsoft.com/office/drawing/2014/main" id="{DB90EF45-0000-5293-516C-C42210F4D24C}"/>
              </a:ext>
            </a:extLst>
          </p:cNvPr>
          <p:cNvSpPr txBox="1"/>
          <p:nvPr/>
        </p:nvSpPr>
        <p:spPr>
          <a:xfrm>
            <a:off x="8718697" y="5986423"/>
            <a:ext cx="3285461" cy="276999"/>
          </a:xfrm>
          <a:prstGeom prst="rect">
            <a:avLst/>
          </a:prstGeom>
          <a:noFill/>
        </p:spPr>
        <p:txBody>
          <a:bodyPr wrap="square" rtlCol="0">
            <a:spAutoFit/>
          </a:bodyPr>
          <a:lstStyle/>
          <a:p>
            <a:r>
              <a:rPr lang="en-GB" sz="1200" dirty="0"/>
              <a:t>Courtesy of G. Bellini. J. </a:t>
            </a:r>
            <a:r>
              <a:rPr lang="en-GB" sz="1200" dirty="0" err="1"/>
              <a:t>Ferradas</a:t>
            </a:r>
            <a:r>
              <a:rPr lang="en-GB" sz="1200" dirty="0"/>
              <a:t> &amp; A. </a:t>
            </a:r>
            <a:r>
              <a:rPr lang="en-GB" sz="1200" dirty="0" err="1"/>
              <a:t>Haziot</a:t>
            </a:r>
            <a:endParaRPr lang="en-GB" sz="1200" dirty="0"/>
          </a:p>
        </p:txBody>
      </p:sp>
      <p:sp>
        <p:nvSpPr>
          <p:cNvPr id="3" name="Content Placeholder 2">
            <a:extLst>
              <a:ext uri="{FF2B5EF4-FFF2-40B4-BE49-F238E27FC236}">
                <a16:creationId xmlns:a16="http://schemas.microsoft.com/office/drawing/2014/main" id="{00F5DDA0-7B69-4066-3452-A7BA67C4F603}"/>
              </a:ext>
            </a:extLst>
          </p:cNvPr>
          <p:cNvSpPr txBox="1">
            <a:spLocks/>
          </p:cNvSpPr>
          <p:nvPr/>
        </p:nvSpPr>
        <p:spPr>
          <a:xfrm>
            <a:off x="6410735" y="1831386"/>
            <a:ext cx="5418829" cy="2072385"/>
          </a:xfrm>
          <a:prstGeom prst="rect">
            <a:avLst/>
          </a:prstGeom>
        </p:spPr>
        <p:txBody>
          <a:bodyPr>
            <a:normAutofit/>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200" dirty="0">
                <a:solidFill>
                  <a:srgbClr val="FF0000"/>
                </a:solidFill>
              </a:rPr>
              <a:t>14 T </a:t>
            </a:r>
            <a:r>
              <a:rPr lang="en-US" sz="1200" dirty="0"/>
              <a:t>bore field with ≈ </a:t>
            </a:r>
            <a:r>
              <a:rPr lang="en-US" sz="1200" dirty="0">
                <a:solidFill>
                  <a:srgbClr val="FF0000"/>
                </a:solidFill>
              </a:rPr>
              <a:t>20 % </a:t>
            </a:r>
            <a:r>
              <a:rPr lang="en-US" sz="1200" dirty="0"/>
              <a:t>load line </a:t>
            </a:r>
            <a:r>
              <a:rPr lang="en-US" sz="1200" dirty="0">
                <a:solidFill>
                  <a:srgbClr val="FF0000"/>
                </a:solidFill>
              </a:rPr>
              <a:t>margin </a:t>
            </a:r>
            <a:r>
              <a:rPr lang="en-US" sz="1200" dirty="0">
                <a:solidFill>
                  <a:schemeClr val="tx2"/>
                </a:solidFill>
              </a:rPr>
              <a:t>(at 14 T).</a:t>
            </a:r>
          </a:p>
          <a:p>
            <a:r>
              <a:rPr lang="en-US" sz="1200" dirty="0"/>
              <a:t>Protection time margin*</a:t>
            </a:r>
            <a:r>
              <a:rPr lang="en-US" sz="1200" baseline="30000" dirty="0"/>
              <a:t>1</a:t>
            </a:r>
            <a:r>
              <a:rPr lang="en-US" sz="1200" dirty="0"/>
              <a:t> &gt; 40 </a:t>
            </a:r>
            <a:r>
              <a:rPr lang="en-US" sz="1200" dirty="0" err="1"/>
              <a:t>ms.</a:t>
            </a:r>
            <a:endParaRPr lang="en-US" sz="1200" dirty="0"/>
          </a:p>
          <a:p>
            <a:r>
              <a:rPr lang="en-US" sz="1200" dirty="0"/>
              <a:t>Aperture = </a:t>
            </a:r>
            <a:r>
              <a:rPr lang="en-US" sz="1200" dirty="0">
                <a:solidFill>
                  <a:srgbClr val="FF0000"/>
                </a:solidFill>
              </a:rPr>
              <a:t>50 mm.</a:t>
            </a:r>
          </a:p>
          <a:p>
            <a:r>
              <a:rPr lang="en-US" sz="1200" dirty="0"/>
              <a:t>Eq. coil width*</a:t>
            </a:r>
            <a:r>
              <a:rPr lang="en-US" sz="1200" baseline="30000" dirty="0"/>
              <a:t>2</a:t>
            </a:r>
            <a:r>
              <a:rPr lang="en-US" sz="1200" dirty="0"/>
              <a:t> &lt; 60 m → “accelerator coil size”.</a:t>
            </a:r>
          </a:p>
          <a:p>
            <a:r>
              <a:rPr lang="en-US" sz="1200" dirty="0"/>
              <a:t>Field quality within 10 units at all current levels (excluding PC effects).</a:t>
            </a:r>
          </a:p>
          <a:p>
            <a:r>
              <a:rPr lang="en-US" sz="1200" dirty="0"/>
              <a:t>Magnet OD: take </a:t>
            </a:r>
            <a:r>
              <a:rPr lang="en-US" sz="1200" dirty="0" err="1"/>
              <a:t>EuroCircol</a:t>
            </a:r>
            <a:r>
              <a:rPr lang="en-US" sz="1200" dirty="0"/>
              <a:t> dimensions as reference </a:t>
            </a:r>
          </a:p>
          <a:p>
            <a:pPr lvl="1"/>
            <a:r>
              <a:rPr lang="en-US" sz="1100" dirty="0"/>
              <a:t>Intra-beam distance: 250 mm.</a:t>
            </a:r>
          </a:p>
          <a:p>
            <a:pPr lvl="1"/>
            <a:r>
              <a:rPr lang="en-US" sz="1100" dirty="0"/>
              <a:t>Cold mass OD: 800 mm and Magnet OD : 760 mm.</a:t>
            </a:r>
            <a:endParaRPr lang="en-GB" sz="1100" dirty="0"/>
          </a:p>
          <a:p>
            <a:pPr lvl="1"/>
            <a:r>
              <a:rPr lang="en-US" sz="1100" dirty="0"/>
              <a:t>For the 1 in 1, we will scale down.</a:t>
            </a:r>
          </a:p>
        </p:txBody>
      </p:sp>
      <p:sp>
        <p:nvSpPr>
          <p:cNvPr id="23" name="TextBox 22">
            <a:extLst>
              <a:ext uri="{FF2B5EF4-FFF2-40B4-BE49-F238E27FC236}">
                <a16:creationId xmlns:a16="http://schemas.microsoft.com/office/drawing/2014/main" id="{6333E230-5CC8-5328-AC25-A2B9306550BE}"/>
              </a:ext>
            </a:extLst>
          </p:cNvPr>
          <p:cNvSpPr txBox="1"/>
          <p:nvPr/>
        </p:nvSpPr>
        <p:spPr>
          <a:xfrm>
            <a:off x="489902" y="1117351"/>
            <a:ext cx="11367386" cy="646331"/>
          </a:xfrm>
          <a:prstGeom prst="rect">
            <a:avLst/>
          </a:prstGeom>
          <a:noFill/>
        </p:spPr>
        <p:txBody>
          <a:bodyPr wrap="square">
            <a:spAutoFit/>
          </a:bodyPr>
          <a:lstStyle/>
          <a:p>
            <a:pPr algn="ctr"/>
            <a:r>
              <a:rPr lang="en-GB" sz="1800" dirty="0">
                <a:solidFill>
                  <a:srgbClr val="FF0000"/>
                </a:solidFill>
              </a:rPr>
              <a:t>In January 2024, </a:t>
            </a:r>
            <a:r>
              <a:rPr lang="en-GB" sz="1800" dirty="0"/>
              <a:t>the decision was made to go back to the design of a </a:t>
            </a:r>
            <a:r>
              <a:rPr lang="en-GB" sz="1800" dirty="0">
                <a:solidFill>
                  <a:srgbClr val="FF0000"/>
                </a:solidFill>
              </a:rPr>
              <a:t>50 mm aperture </a:t>
            </a:r>
            <a:r>
              <a:rPr lang="en-GB" sz="1800" dirty="0"/>
              <a:t>magnet, with </a:t>
            </a:r>
            <a:r>
              <a:rPr lang="en-GB" sz="1800" dirty="0">
                <a:solidFill>
                  <a:srgbClr val="FF0000"/>
                </a:solidFill>
              </a:rPr>
              <a:t>14 T </a:t>
            </a:r>
            <a:r>
              <a:rPr lang="en-GB" sz="1800" dirty="0"/>
              <a:t>bore field target, using a</a:t>
            </a:r>
            <a:r>
              <a:rPr lang="en-GB" sz="1800" dirty="0">
                <a:solidFill>
                  <a:srgbClr val="FF0000"/>
                </a:solidFill>
              </a:rPr>
              <a:t> large cable made of 44 strands.  </a:t>
            </a:r>
          </a:p>
        </p:txBody>
      </p:sp>
      <p:graphicFrame>
        <p:nvGraphicFramePr>
          <p:cNvPr id="24" name="Table 9">
            <a:extLst>
              <a:ext uri="{FF2B5EF4-FFF2-40B4-BE49-F238E27FC236}">
                <a16:creationId xmlns:a16="http://schemas.microsoft.com/office/drawing/2014/main" id="{38711874-C9B0-4CC4-2C1A-59E3DDF43A08}"/>
              </a:ext>
            </a:extLst>
          </p:cNvPr>
          <p:cNvGraphicFramePr>
            <a:graphicFrameLocks noGrp="1"/>
          </p:cNvGraphicFramePr>
          <p:nvPr>
            <p:extLst>
              <p:ext uri="{D42A27DB-BD31-4B8C-83A1-F6EECF244321}">
                <p14:modId xmlns:p14="http://schemas.microsoft.com/office/powerpoint/2010/main" val="2268056558"/>
              </p:ext>
            </p:extLst>
          </p:nvPr>
        </p:nvGraphicFramePr>
        <p:xfrm>
          <a:off x="6487779" y="3865997"/>
          <a:ext cx="5089807" cy="962025"/>
        </p:xfrm>
        <a:graphic>
          <a:graphicData uri="http://schemas.openxmlformats.org/drawingml/2006/table">
            <a:tbl>
              <a:tblPr firstRow="1" bandRow="1"/>
              <a:tblGrid>
                <a:gridCol w="1661393">
                  <a:extLst>
                    <a:ext uri="{9D8B030D-6E8A-4147-A177-3AD203B41FA5}">
                      <a16:colId xmlns:a16="http://schemas.microsoft.com/office/drawing/2014/main" val="3338364431"/>
                    </a:ext>
                  </a:extLst>
                </a:gridCol>
                <a:gridCol w="762277">
                  <a:extLst>
                    <a:ext uri="{9D8B030D-6E8A-4147-A177-3AD203B41FA5}">
                      <a16:colId xmlns:a16="http://schemas.microsoft.com/office/drawing/2014/main" val="3452222639"/>
                    </a:ext>
                  </a:extLst>
                </a:gridCol>
                <a:gridCol w="1409136">
                  <a:extLst>
                    <a:ext uri="{9D8B030D-6E8A-4147-A177-3AD203B41FA5}">
                      <a16:colId xmlns:a16="http://schemas.microsoft.com/office/drawing/2014/main" val="239426025"/>
                    </a:ext>
                  </a:extLst>
                </a:gridCol>
                <a:gridCol w="1257001">
                  <a:extLst>
                    <a:ext uri="{9D8B030D-6E8A-4147-A177-3AD203B41FA5}">
                      <a16:colId xmlns:a16="http://schemas.microsoft.com/office/drawing/2014/main" val="3007640128"/>
                    </a:ext>
                  </a:extLst>
                </a:gridCol>
              </a:tblGrid>
              <a:tr h="1339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200" b="1" i="0" u="none" strike="noStrike" dirty="0">
                          <a:solidFill>
                            <a:srgbClr val="000000"/>
                          </a:solidFill>
                          <a:effectLst/>
                          <a:latin typeface="Calibri" panose="020F0502020204030204" pitchFamily="34" charset="0"/>
                        </a:rPr>
                        <a:t>Coil</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lang="en-GB" sz="1200" b="1"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Calibri" panose="020F0502020204030204" pitchFamily="34" charset="0"/>
                        </a:rPr>
                        <a:t>Single</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Calibri" panose="020F0502020204030204" pitchFamily="34" charset="0"/>
                        </a:rPr>
                        <a:t>Double</a:t>
                      </a:r>
                      <a:endParaRPr lang="en-GB" sz="12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3341970"/>
                  </a:ext>
                </a:extLst>
              </a:tr>
              <a:tr h="77988">
                <a:tc>
                  <a:txBody>
                    <a:bodyPr/>
                    <a:lstStyle/>
                    <a:p>
                      <a:pPr algn="l" fontAlgn="b"/>
                      <a:r>
                        <a:rPr lang="en-GB" sz="1200" b="0" i="0" u="none" strike="noStrike" dirty="0">
                          <a:solidFill>
                            <a:srgbClr val="000000"/>
                          </a:solidFill>
                          <a:effectLst/>
                          <a:latin typeface="Calibri" panose="020F0502020204030204" pitchFamily="34" charset="0"/>
                        </a:rPr>
                        <a:t>No. of turns per pole</a:t>
                      </a: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b"/>
                      <a:r>
                        <a:rPr lang="en-GB" sz="1200" b="0" i="0" u="none" strike="noStrike" dirty="0">
                          <a:solidFill>
                            <a:srgbClr val="000000"/>
                          </a:solidFill>
                          <a:effectLst/>
                          <a:latin typeface="Calibri" panose="020F0502020204030204" pitchFamily="34" charset="0"/>
                        </a:rPr>
                        <a:t>52</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77988">
                <a:tc>
                  <a:txBody>
                    <a:bodyPr/>
                    <a:lstStyle/>
                    <a:p>
                      <a:pPr algn="l" fontAlgn="b"/>
                      <a:r>
                        <a:rPr lang="en-GB" sz="1200" b="0" i="0" u="none" strike="noStrike" dirty="0">
                          <a:solidFill>
                            <a:srgbClr val="000000"/>
                          </a:solidFill>
                          <a:effectLst/>
                          <a:latin typeface="Calibri" panose="020F0502020204030204" pitchFamily="34" charset="0"/>
                        </a:rPr>
                        <a:t>Insulated cable surface</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GB" sz="1200" b="0" i="0" u="none" strike="noStrike" dirty="0">
                          <a:solidFill>
                            <a:srgbClr val="000000"/>
                          </a:solidFill>
                          <a:effectLst/>
                          <a:latin typeface="Calibri" panose="020F0502020204030204" pitchFamily="34" charset="0"/>
                        </a:rPr>
                        <a:t>[mm</a:t>
                      </a:r>
                      <a:r>
                        <a:rPr lang="en-GB" sz="1200" b="0" i="0" u="none" strike="noStrike" baseline="30000" dirty="0">
                          <a:solidFill>
                            <a:srgbClr val="000000"/>
                          </a:solidFill>
                          <a:effectLst/>
                          <a:latin typeface="Calibri" panose="020F0502020204030204" pitchFamily="34" charset="0"/>
                        </a:rPr>
                        <a:t>2</a:t>
                      </a:r>
                      <a:r>
                        <a:rPr lang="en-GB" sz="1200" b="0" i="0" u="none" strike="noStrike" dirty="0">
                          <a:solidFill>
                            <a:srgbClr val="000000"/>
                          </a:solidFill>
                          <a:effectLst/>
                          <a:latin typeface="Calibri" panose="020F0502020204030204" pitchFamily="34" charset="0"/>
                        </a:rPr>
                        <a:t>]</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gridSpan="2">
                  <a:txBody>
                    <a:bodyPr/>
                    <a:lstStyle/>
                    <a:p>
                      <a:pPr algn="ctr" fontAlgn="b"/>
                      <a:r>
                        <a:rPr lang="en-GB" sz="1200" b="0" i="0" u="none" strike="noStrike" dirty="0">
                          <a:solidFill>
                            <a:srgbClr val="000000"/>
                          </a:solidFill>
                          <a:effectLst/>
                          <a:latin typeface="Calibri" panose="020F0502020204030204" pitchFamily="34" charset="0"/>
                        </a:rPr>
                        <a:t>12889</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6580953"/>
                  </a:ext>
                </a:extLst>
              </a:tr>
              <a:tr h="7798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200" b="0" i="0" u="none" strike="noStrike" dirty="0">
                          <a:solidFill>
                            <a:srgbClr val="000000"/>
                          </a:solidFill>
                          <a:effectLst/>
                          <a:latin typeface="Calibri" panose="020F0502020204030204" pitchFamily="34" charset="0"/>
                        </a:rPr>
                        <a:t>Equivalent coil width</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200" b="0" i="0" u="none" strike="noStrike" dirty="0">
                          <a:solidFill>
                            <a:srgbClr val="000000"/>
                          </a:solidFill>
                          <a:effectLst/>
                          <a:latin typeface="Calibri" panose="020F0502020204030204" pitchFamily="34" charset="0"/>
                        </a:rPr>
                        <a:t>[mm]</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200" b="1" i="0" u="none" strike="noStrike" dirty="0">
                          <a:solidFill>
                            <a:srgbClr val="C00000"/>
                          </a:solidFill>
                          <a:effectLst/>
                          <a:latin typeface="Calibri" panose="020F0502020204030204" pitchFamily="34" charset="0"/>
                        </a:rPr>
                        <a:t>57.3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GB" sz="9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0031683"/>
                  </a:ext>
                </a:extLst>
              </a:tr>
              <a:tr h="7798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200" b="0" i="0" u="none" strike="noStrike" dirty="0">
                          <a:solidFill>
                            <a:srgbClr val="000000"/>
                          </a:solidFill>
                          <a:effectLst/>
                          <a:latin typeface="Calibri" panose="020F0502020204030204" pitchFamily="34" charset="0"/>
                        </a:rPr>
                        <a:t>Coil efficiency *</a:t>
                      </a:r>
                      <a:r>
                        <a:rPr lang="en-GB" sz="1200" b="0" i="0" u="none" strike="noStrike" baseline="30000" dirty="0">
                          <a:solidFill>
                            <a:srgbClr val="000000"/>
                          </a:solidFill>
                          <a:effectLst/>
                          <a:latin typeface="Calibri" panose="020F0502020204030204" pitchFamily="34" charset="0"/>
                        </a:rPr>
                        <a:t>1</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200" b="0" i="0" u="none" strike="noStrike" dirty="0">
                          <a:solidFill>
                            <a:srgbClr val="000000"/>
                          </a:solidFill>
                          <a:effectLst/>
                          <a:latin typeface="Calibri" panose="020F0502020204030204" pitchFamily="34" charset="0"/>
                        </a:rPr>
                        <a:t>[T.mm/A]</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200" b="0" i="0" u="none" strike="noStrike" dirty="0">
                          <a:solidFill>
                            <a:srgbClr val="000000"/>
                          </a:solidFill>
                          <a:effectLst/>
                          <a:latin typeface="Calibri" panose="020F0502020204030204" pitchFamily="34" charset="0"/>
                        </a:rPr>
                        <a:t>0.00075</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b="0" i="0" u="none" strike="noStrike" dirty="0">
                          <a:solidFill>
                            <a:srgbClr val="000000"/>
                          </a:solidFill>
                          <a:effectLst/>
                          <a:latin typeface="Calibri" panose="020F0502020204030204" pitchFamily="34" charset="0"/>
                        </a:rPr>
                        <a:t>0.00078</a:t>
                      </a:r>
                      <a:endParaRPr lang="en-GB"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5344814"/>
                  </a:ext>
                </a:extLst>
              </a:tr>
            </a:tbl>
          </a:graphicData>
        </a:graphic>
      </p:graphicFrame>
      <p:sp>
        <p:nvSpPr>
          <p:cNvPr id="26" name="TextBox 25">
            <a:extLst>
              <a:ext uri="{FF2B5EF4-FFF2-40B4-BE49-F238E27FC236}">
                <a16:creationId xmlns:a16="http://schemas.microsoft.com/office/drawing/2014/main" id="{0095C047-C879-0242-82F3-C79FFBD53838}"/>
              </a:ext>
            </a:extLst>
          </p:cNvPr>
          <p:cNvSpPr txBox="1"/>
          <p:nvPr/>
        </p:nvSpPr>
        <p:spPr>
          <a:xfrm>
            <a:off x="24964" y="5663707"/>
            <a:ext cx="6385771" cy="553998"/>
          </a:xfrm>
          <a:prstGeom prst="rect">
            <a:avLst/>
          </a:prstGeom>
          <a:noFill/>
        </p:spPr>
        <p:txBody>
          <a:bodyPr wrap="square" rtlCol="0">
            <a:spAutoFit/>
          </a:bodyPr>
          <a:lstStyle/>
          <a:p>
            <a:r>
              <a:rPr lang="en-GB" sz="1000" dirty="0">
                <a:solidFill>
                  <a:srgbClr val="FF0000"/>
                </a:solidFill>
              </a:rPr>
              <a:t>*</a:t>
            </a:r>
            <a:r>
              <a:rPr lang="en-GB" sz="1000" baseline="30000" dirty="0">
                <a:solidFill>
                  <a:srgbClr val="FF0000"/>
                </a:solidFill>
              </a:rPr>
              <a:t>3</a:t>
            </a:r>
            <a:r>
              <a:rPr lang="en-GB" sz="1000" dirty="0">
                <a:solidFill>
                  <a:srgbClr val="FF0000"/>
                </a:solidFill>
              </a:rPr>
              <a:t> Coil efficiency: Ratio between the field and the current times the coil width, given in [T.mm/A].</a:t>
            </a:r>
          </a:p>
          <a:p>
            <a:r>
              <a:rPr lang="en-GB" sz="1000" dirty="0" err="1">
                <a:solidFill>
                  <a:srgbClr val="FF0000"/>
                </a:solidFill>
              </a:rPr>
              <a:t>E.Todesco</a:t>
            </a:r>
            <a:r>
              <a:rPr lang="en-GB" sz="1000" dirty="0">
                <a:solidFill>
                  <a:srgbClr val="FF0000"/>
                </a:solidFill>
              </a:rPr>
              <a:t>, ”Masterclass - Design of superconducting magnets for parti-</a:t>
            </a:r>
            <a:r>
              <a:rPr lang="en-GB" sz="1000" dirty="0" err="1">
                <a:solidFill>
                  <a:srgbClr val="FF0000"/>
                </a:solidFill>
              </a:rPr>
              <a:t>cle</a:t>
            </a:r>
            <a:r>
              <a:rPr lang="en-GB" sz="1000" dirty="0">
                <a:solidFill>
                  <a:srgbClr val="FF0000"/>
                </a:solidFill>
              </a:rPr>
              <a:t> accelerators. Chapter 4,” Available at https://indico.cern.ch/category/12408/.</a:t>
            </a:r>
          </a:p>
        </p:txBody>
      </p:sp>
    </p:spTree>
    <p:extLst>
      <p:ext uri="{BB962C8B-B14F-4D97-AF65-F5344CB8AC3E}">
        <p14:creationId xmlns:p14="http://schemas.microsoft.com/office/powerpoint/2010/main" val="3874026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dissolve">
                                      <p:cBhvr>
                                        <p:cTn id="13" dur="500"/>
                                        <p:tgtEl>
                                          <p:spTgt spid="24"/>
                                        </p:tgtEl>
                                      </p:cBhvr>
                                    </p:animEffect>
                                  </p:childTnLst>
                                </p:cTn>
                              </p:par>
                              <p:par>
                                <p:cTn id="14" presetID="9" presetClass="entr" presetSubtype="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dissolve">
                                      <p:cBhvr>
                                        <p:cTn id="16" dur="500"/>
                                        <p:tgtEl>
                                          <p:spTgt spid="31"/>
                                        </p:tgtEl>
                                      </p:cBhvr>
                                    </p:animEffect>
                                  </p:childTnLst>
                                </p:cTn>
                              </p:par>
                              <p:par>
                                <p:cTn id="17" presetID="9"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dissolve">
                                      <p:cBhvr>
                                        <p:cTn id="19" dur="500"/>
                                        <p:tgtEl>
                                          <p:spTgt spid="3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dissolve">
                                      <p:cBhvr>
                                        <p:cTn id="22" dur="500"/>
                                        <p:tgtEl>
                                          <p:spTgt spid="26"/>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dissolve">
                                      <p:cBhvr>
                                        <p:cTn id="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a:xfrm>
            <a:off x="609600" y="7887"/>
            <a:ext cx="10969139" cy="940443"/>
          </a:xfrm>
        </p:spPr>
        <p:txBody>
          <a:bodyPr/>
          <a:lstStyle/>
          <a:p>
            <a:r>
              <a:rPr lang="en-US" dirty="0"/>
              <a:t>Table of contents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solidFill>
                  <a:schemeClr val="accent2"/>
                </a:solidFill>
              </a:rPr>
              <a:t>Scope of the Work Package 3.5</a:t>
            </a:r>
          </a:p>
          <a:p>
            <a:r>
              <a:rPr lang="en-GB" dirty="0">
                <a:solidFill>
                  <a:schemeClr val="accent2"/>
                </a:solidFill>
              </a:rPr>
              <a:t>14 T design parameters</a:t>
            </a:r>
          </a:p>
          <a:p>
            <a:r>
              <a:rPr lang="en-GB" dirty="0"/>
              <a:t>Cable and winding tests</a:t>
            </a:r>
          </a:p>
          <a:p>
            <a:r>
              <a:rPr lang="en-GB" dirty="0">
                <a:solidFill>
                  <a:schemeClr val="accent2"/>
                </a:solidFill>
              </a:rPr>
              <a:t>Present design status</a:t>
            </a:r>
          </a:p>
          <a:p>
            <a:r>
              <a:rPr lang="en-GB" dirty="0" err="1">
                <a:solidFill>
                  <a:schemeClr val="accent2"/>
                </a:solidFill>
              </a:rPr>
              <a:t>eRMC</a:t>
            </a:r>
            <a:r>
              <a:rPr lang="en-GB" dirty="0">
                <a:solidFill>
                  <a:schemeClr val="accent2"/>
                </a:solidFill>
              </a:rPr>
              <a:t> &amp; RMM activities overview</a:t>
            </a:r>
          </a:p>
          <a:p>
            <a:r>
              <a:rPr lang="en-GB" dirty="0">
                <a:solidFill>
                  <a:schemeClr val="accent2"/>
                </a:solidFill>
              </a:rPr>
              <a:t>14 T magnet development plan &amp; schedule</a:t>
            </a:r>
          </a:p>
          <a:p>
            <a:r>
              <a:rPr lang="en-GB" dirty="0">
                <a:solidFill>
                  <a:schemeClr val="accent2"/>
                </a:solidFill>
              </a:rPr>
              <a:t>Summary</a:t>
            </a:r>
          </a:p>
          <a:p>
            <a:endParaRPr lang="en-GB"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7" name="Date Placeholder 2">
            <a:extLst>
              <a:ext uri="{FF2B5EF4-FFF2-40B4-BE49-F238E27FC236}">
                <a16:creationId xmlns:a16="http://schemas.microsoft.com/office/drawing/2014/main" id="{195CB4F3-2B4B-45F6-BD10-A4FA2ECE910B}"/>
              </a:ext>
            </a:extLst>
          </p:cNvPr>
          <p:cNvSpPr>
            <a:spLocks noGrp="1"/>
          </p:cNvSpPr>
          <p:nvPr>
            <p:ph type="dt" sz="half" idx="2"/>
          </p:nvPr>
        </p:nvSpPr>
        <p:spPr>
          <a:xfrm>
            <a:off x="3959113" y="6362378"/>
            <a:ext cx="2844800" cy="365125"/>
          </a:xfrm>
        </p:spPr>
        <p:txBody>
          <a:bodyPr/>
          <a:lstStyle/>
          <a:p>
            <a:r>
              <a:rPr lang="de-CH" sz="1200"/>
              <a:t>JC Perez / September 19th 2024</a:t>
            </a:r>
            <a:endParaRPr lang="en-US" sz="1200" dirty="0"/>
          </a:p>
        </p:txBody>
      </p:sp>
      <p:sp>
        <p:nvSpPr>
          <p:cNvPr id="8" name="Footer Placeholder 3">
            <a:extLst>
              <a:ext uri="{FF2B5EF4-FFF2-40B4-BE49-F238E27FC236}">
                <a16:creationId xmlns:a16="http://schemas.microsoft.com/office/drawing/2014/main" id="{19A2468B-480E-434A-BB65-BAA4391B6A2D}"/>
              </a:ext>
            </a:extLst>
          </p:cNvPr>
          <p:cNvSpPr>
            <a:spLocks noGrp="1"/>
          </p:cNvSpPr>
          <p:nvPr>
            <p:ph type="ftr" sz="quarter" idx="3"/>
          </p:nvPr>
        </p:nvSpPr>
        <p:spPr>
          <a:xfrm>
            <a:off x="6910341" y="6356351"/>
            <a:ext cx="3860800" cy="365125"/>
          </a:xfrm>
        </p:spPr>
        <p:txBody>
          <a:bodyPr/>
          <a:lstStyle/>
          <a:p>
            <a:r>
              <a:rPr lang="en-US" sz="1200"/>
              <a:t>TE-HFM Workshop</a:t>
            </a:r>
            <a:endParaRPr lang="en-US" sz="1200" dirty="0"/>
          </a:p>
        </p:txBody>
      </p:sp>
    </p:spTree>
    <p:extLst>
      <p:ext uri="{BB962C8B-B14F-4D97-AF65-F5344CB8AC3E}">
        <p14:creationId xmlns:p14="http://schemas.microsoft.com/office/powerpoint/2010/main" val="1022468273"/>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40AC2F659110449B50831FBB0A72745" ma:contentTypeVersion="9" ma:contentTypeDescription="Create a new document." ma:contentTypeScope="" ma:versionID="1c448f8c160ef6a27deaa23b3da9cdbb">
  <xsd:schema xmlns:xsd="http://www.w3.org/2001/XMLSchema" xmlns:xs="http://www.w3.org/2001/XMLSchema" xmlns:p="http://schemas.microsoft.com/office/2006/metadata/properties" xmlns:ns2="a6163950-ed7b-45ff-a88b-85d0d03db3bc" xmlns:ns3="e24f2763-0e71-4812-94ad-3b15b8174d77" targetNamespace="http://schemas.microsoft.com/office/2006/metadata/properties" ma:root="true" ma:fieldsID="3b3876825c329fdc3e849de296cdb56a" ns2:_="" ns3:_="">
    <xsd:import namespace="a6163950-ed7b-45ff-a88b-85d0d03db3bc"/>
    <xsd:import namespace="e24f2763-0e71-4812-94ad-3b15b8174d7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63950-ed7b-45ff-a88b-85d0d03db3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4f2763-0e71-4812-94ad-3b15b8174d77"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2783517-eec7-41e1-8554-8c5ca65260d1}" ma:internalName="TaxCatchAll" ma:showField="CatchAllData" ma:web="e24f2763-0e71-4812-94ad-3b15b8174d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24f2763-0e71-4812-94ad-3b15b8174d77" xsi:nil="true"/>
    <lcf76f155ced4ddcb4097134ff3c332f xmlns="a6163950-ed7b-45ff-a88b-85d0d03db3b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E9FEF36-01D7-482D-9C42-221685A781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163950-ed7b-45ff-a88b-85d0d03db3bc"/>
    <ds:schemaRef ds:uri="e24f2763-0e71-4812-94ad-3b15b8174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CB2B8D9-FC84-47D7-9BA9-BBAFDB52F038}">
  <ds:schemaRefs>
    <ds:schemaRef ds:uri="http://schemas.microsoft.com/sharepoint/v3/contenttype/forms"/>
  </ds:schemaRefs>
</ds:datastoreItem>
</file>

<file path=customXml/itemProps3.xml><?xml version="1.0" encoding="utf-8"?>
<ds:datastoreItem xmlns:ds="http://schemas.openxmlformats.org/officeDocument/2006/customXml" ds:itemID="{B49F46D0-D22B-4A79-B6E1-793E4DA25814}">
  <ds:schemaRefs>
    <ds:schemaRef ds:uri="http://schemas.microsoft.com/office/2006/metadata/properties"/>
    <ds:schemaRef ds:uri="http://www.w3.org/XML/1998/namespac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e24f2763-0e71-4812-94ad-3b15b8174d77"/>
    <ds:schemaRef ds:uri="a6163950-ed7b-45ff-a88b-85d0d03db3bc"/>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CERN(4-3).thmx</Template>
  <TotalTime>70241</TotalTime>
  <Words>2731</Words>
  <Application>Microsoft Macintosh PowerPoint</Application>
  <PresentationFormat>Widescreen</PresentationFormat>
  <Paragraphs>534</Paragraphs>
  <Slides>24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Courier New</vt:lpstr>
      <vt:lpstr>Times New Roman</vt:lpstr>
      <vt:lpstr>Wingdings</vt:lpstr>
      <vt:lpstr>HFM(4-3)</vt:lpstr>
      <vt:lpstr>PowerPoint Presentation</vt:lpstr>
      <vt:lpstr>WP3.5     14 T Dipole  Nb3Sn ultimate performance dipole model TE-HFM Workshop September 2024   </vt:lpstr>
      <vt:lpstr>Table of contents </vt:lpstr>
      <vt:lpstr>Table of contents </vt:lpstr>
      <vt:lpstr>Scope of the Work Package</vt:lpstr>
      <vt:lpstr>Table of contents </vt:lpstr>
      <vt:lpstr>14 T+ initial design parameters </vt:lpstr>
      <vt:lpstr>New 50 mm aperture magnet  design criteria</vt:lpstr>
      <vt:lpstr>Table of contents </vt:lpstr>
      <vt:lpstr>Cable configuration</vt:lpstr>
      <vt:lpstr>Cable fabrication @ LBNL</vt:lpstr>
      <vt:lpstr>Winding tests preparation</vt:lpstr>
      <vt:lpstr>Winding tests at CERN</vt:lpstr>
      <vt:lpstr>Table of contents </vt:lpstr>
      <vt:lpstr>Present Design status (1/2)</vt:lpstr>
      <vt:lpstr>Present Design status (2/2)</vt:lpstr>
      <vt:lpstr>Table of contents </vt:lpstr>
      <vt:lpstr>RMM activities</vt:lpstr>
      <vt:lpstr>eRMC</vt:lpstr>
      <vt:lpstr>Table of contents </vt:lpstr>
      <vt:lpstr>14 T Magnet development plan</vt:lpstr>
      <vt:lpstr>Table of contents </vt:lpstr>
      <vt:lpstr>Summary</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Juan Carlos Perez</cp:lastModifiedBy>
  <cp:revision>983</cp:revision>
  <cp:lastPrinted>2022-04-29T08:24:36Z</cp:lastPrinted>
  <dcterms:created xsi:type="dcterms:W3CDTF">2012-11-30T11:04:26Z</dcterms:created>
  <dcterms:modified xsi:type="dcterms:W3CDTF">2024-09-19T09:47:34Z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0x010100640AC2F659110449B50831FBB0A72745</vt:lpwstr>
  </property>
  <property fmtid="{D5CDD505-2E9C-101B-9397-08002B2CF9AE}" pid="3" name="Order">
    <vt:r8>15100</vt:r8>
  </property>
</Properties>
</file>