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938" r:id="rId5"/>
    <p:sldId id="950" r:id="rId6"/>
    <p:sldId id="939" r:id="rId7"/>
    <p:sldId id="940" r:id="rId8"/>
    <p:sldId id="941" r:id="rId9"/>
    <p:sldId id="942" r:id="rId10"/>
    <p:sldId id="944" r:id="rId11"/>
    <p:sldId id="943" r:id="rId12"/>
    <p:sldId id="945" r:id="rId13"/>
    <p:sldId id="947" r:id="rId14"/>
    <p:sldId id="946" r:id="rId15"/>
    <p:sldId id="952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CE4"/>
    <a:srgbClr val="0055A0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114" d="100"/>
          <a:sy n="114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New Cabling Machine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Procurement and installation by the industry of a </a:t>
            </a:r>
            <a:r>
              <a:rPr lang="en-US" b="1" dirty="0">
                <a:solidFill>
                  <a:schemeClr val="tx2"/>
                </a:solidFill>
              </a:rPr>
              <a:t>new cabling machine </a:t>
            </a:r>
            <a:r>
              <a:rPr lang="en-US" dirty="0">
                <a:solidFill>
                  <a:schemeClr val="tx2"/>
                </a:solidFill>
              </a:rPr>
              <a:t>for the manufacturing of Rutherford-type cables of up to </a:t>
            </a:r>
            <a:r>
              <a:rPr lang="en-US" b="1" dirty="0">
                <a:solidFill>
                  <a:schemeClr val="tx2"/>
                </a:solidFill>
              </a:rPr>
              <a:t>60 strands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Market Survey </a:t>
            </a:r>
            <a:r>
              <a:rPr lang="en-US" dirty="0">
                <a:solidFill>
                  <a:schemeClr val="tx2"/>
                </a:solidFill>
              </a:rPr>
              <a:t>launched on September 15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, 2023; feedback received so far from 4 companies (MS not yet closed).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Invitation to Tender</a:t>
            </a:r>
            <a:r>
              <a:rPr lang="en-US" dirty="0">
                <a:solidFill>
                  <a:schemeClr val="tx2"/>
                </a:solidFill>
              </a:rPr>
              <a:t>: tender documentation currently under elaboration and IT expected to be </a:t>
            </a:r>
            <a:r>
              <a:rPr lang="en-US" b="1" dirty="0">
                <a:solidFill>
                  <a:schemeClr val="tx2"/>
                </a:solidFill>
              </a:rPr>
              <a:t>launched by end of 2024 or Q1 2025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Contract</a:t>
            </a:r>
            <a:r>
              <a:rPr lang="en-US" dirty="0">
                <a:solidFill>
                  <a:schemeClr val="tx2"/>
                </a:solidFill>
              </a:rPr>
              <a:t> expected to be </a:t>
            </a:r>
            <a:r>
              <a:rPr lang="en-US" b="1" dirty="0">
                <a:solidFill>
                  <a:schemeClr val="tx2"/>
                </a:solidFill>
              </a:rPr>
              <a:t>signed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b="1" dirty="0">
                <a:solidFill>
                  <a:schemeClr val="tx2"/>
                </a:solidFill>
              </a:rPr>
              <a:t>Q3 2025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Cabling machine expected to be </a:t>
            </a:r>
            <a:r>
              <a:rPr lang="en-US" b="1" dirty="0">
                <a:solidFill>
                  <a:schemeClr val="tx2"/>
                </a:solidFill>
              </a:rPr>
              <a:t>installed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commissioned</a:t>
            </a:r>
            <a:r>
              <a:rPr lang="en-US" dirty="0">
                <a:solidFill>
                  <a:schemeClr val="tx2"/>
                </a:solidFill>
              </a:rPr>
              <a:t> by the supplier in </a:t>
            </a:r>
            <a:r>
              <a:rPr lang="en-US" b="1" dirty="0">
                <a:solidFill>
                  <a:schemeClr val="tx2"/>
                </a:solidFill>
              </a:rPr>
              <a:t>B927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b="1" dirty="0">
                <a:solidFill>
                  <a:schemeClr val="tx2"/>
                </a:solidFill>
              </a:rPr>
              <a:t>Q2 2027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1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85540" y="136525"/>
            <a:ext cx="897291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Consolidation of the VSM station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 Vibrating Sample Magnetometer (VSM) facility of B163  has been consolidated in 2024: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magnetic field </a:t>
            </a:r>
            <a:r>
              <a:rPr lang="en-US" dirty="0"/>
              <a:t>has been </a:t>
            </a:r>
            <a:r>
              <a:rPr lang="en-US" b="1" dirty="0"/>
              <a:t>calibrated </a:t>
            </a:r>
            <a:r>
              <a:rPr lang="en-US" dirty="0"/>
              <a:t>by means of an </a:t>
            </a:r>
            <a:r>
              <a:rPr lang="en-US" b="1" dirty="0"/>
              <a:t>NMR probe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temperature calibration and regulation have been investigated to ensure that the sample temperature is under control. Then the </a:t>
            </a:r>
            <a:r>
              <a:rPr lang="en-US" b="1" dirty="0"/>
              <a:t>temperature calibration </a:t>
            </a:r>
            <a:r>
              <a:rPr lang="en-US" dirty="0"/>
              <a:t>has been </a:t>
            </a:r>
            <a:r>
              <a:rPr lang="en-US" b="1" dirty="0"/>
              <a:t>confirmed</a:t>
            </a:r>
            <a:r>
              <a:rPr lang="en-US" dirty="0"/>
              <a:t> based on pure </a:t>
            </a:r>
            <a:r>
              <a:rPr lang="en-US" b="1" dirty="0"/>
              <a:t>Indium and Niobium samples </a:t>
            </a:r>
            <a:r>
              <a:rPr lang="en-US" dirty="0"/>
              <a:t>for which the critical temperature is well known.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Afterwards, the </a:t>
            </a:r>
            <a:r>
              <a:rPr lang="en-US" b="1" dirty="0"/>
              <a:t>magnetic moment calibration </a:t>
            </a:r>
            <a:r>
              <a:rPr lang="en-US" dirty="0"/>
              <a:t>was </a:t>
            </a:r>
            <a:r>
              <a:rPr lang="en-US" b="1" dirty="0"/>
              <a:t>performed</a:t>
            </a:r>
            <a:r>
              <a:rPr lang="en-US" dirty="0"/>
              <a:t> by means of two reference spheres provided by NIST.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Finally, both </a:t>
            </a:r>
            <a:r>
              <a:rPr lang="en-US" b="1" dirty="0"/>
              <a:t>Nb</a:t>
            </a:r>
            <a:r>
              <a:rPr lang="en-US" b="1" baseline="-25000" dirty="0"/>
              <a:t>3</a:t>
            </a:r>
            <a:r>
              <a:rPr lang="en-US" b="1" dirty="0"/>
              <a:t>Sn and HTS samples </a:t>
            </a:r>
            <a:r>
              <a:rPr lang="en-US" dirty="0"/>
              <a:t>were measured and </a:t>
            </a:r>
            <a:r>
              <a:rPr lang="en-US" b="1" dirty="0"/>
              <a:t>benchmarked</a:t>
            </a:r>
            <a:r>
              <a:rPr lang="en-US" dirty="0"/>
              <a:t> against measurements performed at </a:t>
            </a:r>
            <a:r>
              <a:rPr lang="en-US" b="1" dirty="0"/>
              <a:t>UNIGE</a:t>
            </a:r>
            <a:r>
              <a:rPr lang="en-US" dirty="0"/>
              <a:t>, with a good agreement.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VSM test station </a:t>
            </a:r>
            <a:r>
              <a:rPr lang="en-US" dirty="0"/>
              <a:t>of B163 is now </a:t>
            </a:r>
            <a:r>
              <a:rPr lang="en-US" b="1" dirty="0"/>
              <a:t>more reliable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Work on data acquisition</a:t>
            </a:r>
            <a:r>
              <a:rPr lang="en-GB" dirty="0"/>
              <a:t>, </a:t>
            </a:r>
            <a:r>
              <a:rPr lang="en-GB" b="1" dirty="0"/>
              <a:t>software</a:t>
            </a:r>
            <a:r>
              <a:rPr lang="en-GB" dirty="0"/>
              <a:t> and </a:t>
            </a:r>
            <a:r>
              <a:rPr lang="en-GB" b="1" dirty="0"/>
              <a:t>mechanical components </a:t>
            </a:r>
            <a:r>
              <a:rPr lang="en-GB" dirty="0"/>
              <a:t>is planned for </a:t>
            </a:r>
            <a:r>
              <a:rPr lang="en-GB" b="1" dirty="0"/>
              <a:t>2025 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7195" y="136525"/>
            <a:ext cx="8972919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Conclusions</a:t>
            </a:r>
          </a:p>
          <a:p>
            <a:endParaRPr lang="en-US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The main tasks of the WP5.2 are to </a:t>
            </a:r>
            <a:r>
              <a:rPr lang="en-US" b="1" dirty="0"/>
              <a:t>upgrade the infrastructure needs for conductors.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The procurement of new high field test station was launched: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Contract </a:t>
            </a:r>
            <a:r>
              <a:rPr lang="en-US" dirty="0"/>
              <a:t>for magnet systems and cryostat </a:t>
            </a:r>
            <a:r>
              <a:rPr lang="en-US" b="1" dirty="0"/>
              <a:t>awarded in Q1 2024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20 T solenoid </a:t>
            </a:r>
            <a:r>
              <a:rPr lang="en-US" dirty="0"/>
              <a:t>to be </a:t>
            </a:r>
            <a:r>
              <a:rPr lang="en-US" b="1" dirty="0"/>
              <a:t>commissioned</a:t>
            </a:r>
            <a:r>
              <a:rPr lang="en-US" dirty="0"/>
              <a:t> in </a:t>
            </a:r>
            <a:r>
              <a:rPr lang="en-US" b="1" dirty="0"/>
              <a:t>Q3 2026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10 T split pair </a:t>
            </a:r>
            <a:r>
              <a:rPr lang="en-US" dirty="0"/>
              <a:t>to be </a:t>
            </a:r>
            <a:r>
              <a:rPr lang="en-US" b="1" dirty="0"/>
              <a:t>commissioned</a:t>
            </a:r>
            <a:r>
              <a:rPr lang="en-US" dirty="0"/>
              <a:t> in </a:t>
            </a:r>
            <a:r>
              <a:rPr lang="en-US" b="1" dirty="0"/>
              <a:t>Q4 2026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/>
              <a:t>The Procurement and installation of new cabling machine (up to about 60 strands) was started:	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/>
              <a:t>MS issued in Sept 2023, IT </a:t>
            </a:r>
            <a:r>
              <a:rPr lang="en-US" dirty="0">
                <a:solidFill>
                  <a:schemeClr val="tx2"/>
                </a:solidFill>
              </a:rPr>
              <a:t>expected to be </a:t>
            </a:r>
            <a:r>
              <a:rPr lang="en-US" b="1" dirty="0">
                <a:solidFill>
                  <a:schemeClr val="tx2"/>
                </a:solidFill>
              </a:rPr>
              <a:t>launched by Q4 2024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2"/>
                </a:solidFill>
              </a:rPr>
              <a:t>Contract</a:t>
            </a:r>
            <a:r>
              <a:rPr lang="en-US" dirty="0">
                <a:solidFill>
                  <a:schemeClr val="tx2"/>
                </a:solidFill>
              </a:rPr>
              <a:t> expected to be </a:t>
            </a:r>
            <a:r>
              <a:rPr lang="en-US" b="1" dirty="0">
                <a:solidFill>
                  <a:schemeClr val="tx2"/>
                </a:solidFill>
              </a:rPr>
              <a:t>signed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b="1" dirty="0">
                <a:solidFill>
                  <a:schemeClr val="tx2"/>
                </a:solidFill>
              </a:rPr>
              <a:t>Q1 2025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GB" b="1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</a:rPr>
              <a:t>Cabling machine expected to be </a:t>
            </a:r>
            <a:r>
              <a:rPr lang="en-US" b="1" dirty="0">
                <a:solidFill>
                  <a:schemeClr val="tx2"/>
                </a:solidFill>
              </a:rPr>
              <a:t>installed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commissioned</a:t>
            </a:r>
            <a:r>
              <a:rPr lang="en-US" dirty="0">
                <a:solidFill>
                  <a:schemeClr val="tx2"/>
                </a:solidFill>
              </a:rPr>
              <a:t> by the supplier in </a:t>
            </a:r>
            <a:r>
              <a:rPr lang="en-US" b="1" dirty="0">
                <a:solidFill>
                  <a:schemeClr val="tx2"/>
                </a:solidFill>
              </a:rPr>
              <a:t>B927</a:t>
            </a:r>
            <a:r>
              <a:rPr lang="en-US" dirty="0">
                <a:solidFill>
                  <a:schemeClr val="tx2"/>
                </a:solidFill>
              </a:rPr>
              <a:t> in </a:t>
            </a:r>
            <a:r>
              <a:rPr lang="en-US" b="1" dirty="0">
                <a:solidFill>
                  <a:schemeClr val="tx2"/>
                </a:solidFill>
              </a:rPr>
              <a:t>Q2 2027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/>
              <a:t>The VSM test station has been </a:t>
            </a:r>
            <a:r>
              <a:rPr lang="en-GB" b="1" dirty="0"/>
              <a:t>consolidated in 2024. Work on data acquisition, software and mechanical components is planned for 2025.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9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F1C1-9FD1-CBAD-69A7-2893E7775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16" y="2078177"/>
            <a:ext cx="8265984" cy="2513191"/>
          </a:xfrm>
          <a:ln>
            <a:noFill/>
          </a:ln>
        </p:spPr>
        <p:txBody>
          <a:bodyPr/>
          <a:lstStyle/>
          <a:p>
            <a:pPr algn="ctr"/>
            <a:r>
              <a:rPr lang="en-US" dirty="0"/>
              <a:t>Infrastructure Needs for Conductors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46605-23D5-B492-311D-203C39593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2776" y="4209733"/>
            <a:ext cx="6629400" cy="1066688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J. Fleiter, S. Hopkins and  T. </a:t>
            </a:r>
            <a:r>
              <a:rPr lang="en-US" sz="2400" dirty="0" err="1"/>
              <a:t>Boutboul</a:t>
            </a:r>
            <a:endParaRPr lang="en-US" sz="2400" dirty="0"/>
          </a:p>
          <a:p>
            <a:pPr algn="ctr"/>
            <a:r>
              <a:rPr lang="en-US" sz="2400" dirty="0"/>
              <a:t>TE-HFM Workshop</a:t>
            </a:r>
            <a:r>
              <a:rPr lang="en-GB" sz="2400" dirty="0"/>
              <a:t>, CERN, 19th of September 2024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50AA-DBE4-6CCD-5965-273096AD6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12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Introduction</a:t>
            </a:r>
          </a:p>
          <a:p>
            <a:r>
              <a:rPr lang="en-US" dirty="0"/>
              <a:t>For HFM program, there is a strong need to upgrade the B163/103 facilities to cope with characterization and cabling requirements, in particular: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u="sng" dirty="0"/>
              <a:t>Critical current station with solenoid magnet of 20 T (vertical field)</a:t>
            </a:r>
            <a:r>
              <a:rPr lang="en-US" dirty="0"/>
              <a:t>:</a:t>
            </a:r>
          </a:p>
          <a:p>
            <a:r>
              <a:rPr lang="en-US" dirty="0"/>
              <a:t>In order to develop high-field accelerator magnets in 14-20 T range, need to have adequate test stations for characterizing potential superconductors for use in such magnets (current capacity up to 15 T).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r>
              <a:rPr lang="en-US" u="sng" dirty="0"/>
              <a:t>Critical current station with 10 T split-pair magnet (horizontal field)</a:t>
            </a:r>
            <a:r>
              <a:rPr lang="en-US" dirty="0"/>
              <a:t>:</a:t>
            </a:r>
          </a:p>
          <a:p>
            <a:r>
              <a:rPr lang="en-US" dirty="0"/>
              <a:t>Test stations with vertical solenoidal field only enable characterization of MgB</a:t>
            </a:r>
            <a:r>
              <a:rPr lang="en-US" baseline="-25000" dirty="0"/>
              <a:t>2</a:t>
            </a:r>
            <a:r>
              <a:rPr lang="en-US" dirty="0"/>
              <a:t> and HTS wires and tapes in most favorable orientation (i.e., with field parallel to sample axis) due to bending requirements (e.g., 100 mm minimum curvature radius for MgB</a:t>
            </a:r>
            <a:r>
              <a:rPr lang="en-US" baseline="-25000" dirty="0"/>
              <a:t>2</a:t>
            </a:r>
            <a:r>
              <a:rPr lang="en-US" dirty="0"/>
              <a:t>). This new station will allow to characterize transport current properties of HTS materials, very sensitive on field orientation, as function of temperature, field and field orientation.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3"/>
            </a:pPr>
            <a:r>
              <a:rPr lang="en-US" u="sng" dirty="0"/>
              <a:t>New Rutherford cabling machine (up to 60 strands)</a:t>
            </a:r>
            <a:r>
              <a:rPr lang="en-US" dirty="0"/>
              <a:t>:</a:t>
            </a:r>
          </a:p>
          <a:p>
            <a:r>
              <a:rPr lang="en-US" dirty="0"/>
              <a:t>Current cabling machine in B103 can manufacture Rutherford cables with up to 40 strands. For HFM, on-going block-coil designs require larger cable widths, 44-56 strands appear to be necessary.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62297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Technical contents of WP5.2 (1)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421DC5-EE7D-B885-DB37-F3D7241D5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300881"/>
              </p:ext>
            </p:extLst>
          </p:nvPr>
        </p:nvGraphicFramePr>
        <p:xfrm>
          <a:off x="99890" y="756141"/>
          <a:ext cx="8745170" cy="5479693"/>
        </p:xfrm>
        <a:graphic>
          <a:graphicData uri="http://schemas.openxmlformats.org/drawingml/2006/table">
            <a:tbl>
              <a:tblPr/>
              <a:tblGrid>
                <a:gridCol w="1210703">
                  <a:extLst>
                    <a:ext uri="{9D8B030D-6E8A-4147-A177-3AD203B41FA5}">
                      <a16:colId xmlns:a16="http://schemas.microsoft.com/office/drawing/2014/main" val="2187548190"/>
                    </a:ext>
                  </a:extLst>
                </a:gridCol>
                <a:gridCol w="1210703">
                  <a:extLst>
                    <a:ext uri="{9D8B030D-6E8A-4147-A177-3AD203B41FA5}">
                      <a16:colId xmlns:a16="http://schemas.microsoft.com/office/drawing/2014/main" val="3187748757"/>
                    </a:ext>
                  </a:extLst>
                </a:gridCol>
                <a:gridCol w="1324530">
                  <a:extLst>
                    <a:ext uri="{9D8B030D-6E8A-4147-A177-3AD203B41FA5}">
                      <a16:colId xmlns:a16="http://schemas.microsoft.com/office/drawing/2014/main" val="3133307256"/>
                    </a:ext>
                  </a:extLst>
                </a:gridCol>
                <a:gridCol w="3031842">
                  <a:extLst>
                    <a:ext uri="{9D8B030D-6E8A-4147-A177-3AD203B41FA5}">
                      <a16:colId xmlns:a16="http://schemas.microsoft.com/office/drawing/2014/main" val="1613019841"/>
                    </a:ext>
                  </a:extLst>
                </a:gridCol>
                <a:gridCol w="983696">
                  <a:extLst>
                    <a:ext uri="{9D8B030D-6E8A-4147-A177-3AD203B41FA5}">
                      <a16:colId xmlns:a16="http://schemas.microsoft.com/office/drawing/2014/main" val="2432286787"/>
                    </a:ext>
                  </a:extLst>
                </a:gridCol>
                <a:gridCol w="983696">
                  <a:extLst>
                    <a:ext uri="{9D8B030D-6E8A-4147-A177-3AD203B41FA5}">
                      <a16:colId xmlns:a16="http://schemas.microsoft.com/office/drawing/2014/main" val="1555718872"/>
                    </a:ext>
                  </a:extLst>
                </a:gridCol>
              </a:tblGrid>
              <a:tr h="1560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 needs for conductors - CERN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30/09/22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01/07/28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349031"/>
                  </a:ext>
                </a:extLst>
              </a:tr>
              <a:tr h="1719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WP5.2-T1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 for Cabling and Characterisation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30/09/22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30/11/26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596984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and installation of new critical current stations (B≥18T and 10T split magnet)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30/09/22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01/11/26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737989"/>
                  </a:ext>
                </a:extLst>
              </a:tr>
              <a:tr h="5001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WP5.2-T1-D1-M1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Conceptual design including integration in B163 and ancillaries (e.g. current leads, sample power supply, cryogenics…)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30/09/22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01/03/23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832326"/>
                  </a:ext>
                </a:extLst>
              </a:tr>
              <a:tr h="40720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WP5.2-T1-D1-M2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of specifications including interfaces and drawings of components manufactured by CERN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31/03/23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01/12/23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805569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WP5.2-T1-D1-M3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Tender process, procurement and fabrication of magnets and test station ancillaries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28/09/23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31/03/26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178247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WP5.2-T1-D1-M4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of the critical current stations including Data Acquisition software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31/01/26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01/06/26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333486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WP5.2-T1-D1-M5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of the stations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30/04/26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30/11/26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217072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WP5.2-T1-D2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and installation of new cabling machine (up to about 60 strands)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01/10/22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30/11/26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952087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Elaboration of Technical Specification of cabling machine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01/01/23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01/06/24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945799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Tender process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01/06/24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30/09/24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869855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and software for cabling and QA/QC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30/09/23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30/11/25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135889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for installation of potential insulation/braiding machines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01/10/22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30/10/25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888633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and fabrication of the cabling machine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30/09/24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31/03/26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438729"/>
                  </a:ext>
                </a:extLst>
              </a:tr>
              <a:tr h="3360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WP5.2-T1-D2-M6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and commissioning of cabling machine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01/04/26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30/11/26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91910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FF3C624-77BA-4D84-F372-06848DDAE928}"/>
              </a:ext>
            </a:extLst>
          </p:cNvPr>
          <p:cNvSpPr/>
          <p:nvPr/>
        </p:nvSpPr>
        <p:spPr>
          <a:xfrm>
            <a:off x="99890" y="1613387"/>
            <a:ext cx="8745170" cy="365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72AD6B-19CD-D92F-FF03-F30B49522B84}"/>
              </a:ext>
            </a:extLst>
          </p:cNvPr>
          <p:cNvSpPr/>
          <p:nvPr/>
        </p:nvSpPr>
        <p:spPr>
          <a:xfrm>
            <a:off x="99890" y="3870633"/>
            <a:ext cx="8745170" cy="365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905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Technical contents of WP5.2 (2)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A6E4F2-C1F9-8C9D-2B3C-7A5BA080B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419510"/>
              </p:ext>
            </p:extLst>
          </p:nvPr>
        </p:nvGraphicFramePr>
        <p:xfrm>
          <a:off x="492119" y="659745"/>
          <a:ext cx="8527994" cy="5510635"/>
        </p:xfrm>
        <a:graphic>
          <a:graphicData uri="http://schemas.openxmlformats.org/drawingml/2006/table">
            <a:tbl>
              <a:tblPr/>
              <a:tblGrid>
                <a:gridCol w="606919">
                  <a:extLst>
                    <a:ext uri="{9D8B030D-6E8A-4147-A177-3AD203B41FA5}">
                      <a16:colId xmlns:a16="http://schemas.microsoft.com/office/drawing/2014/main" val="190378136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230588228"/>
                    </a:ext>
                  </a:extLst>
                </a:gridCol>
                <a:gridCol w="1389185">
                  <a:extLst>
                    <a:ext uri="{9D8B030D-6E8A-4147-A177-3AD203B41FA5}">
                      <a16:colId xmlns:a16="http://schemas.microsoft.com/office/drawing/2014/main" val="1039522873"/>
                    </a:ext>
                  </a:extLst>
                </a:gridCol>
                <a:gridCol w="3655568">
                  <a:extLst>
                    <a:ext uri="{9D8B030D-6E8A-4147-A177-3AD203B41FA5}">
                      <a16:colId xmlns:a16="http://schemas.microsoft.com/office/drawing/2014/main" val="659501723"/>
                    </a:ext>
                  </a:extLst>
                </a:gridCol>
                <a:gridCol w="919793">
                  <a:extLst>
                    <a:ext uri="{9D8B030D-6E8A-4147-A177-3AD203B41FA5}">
                      <a16:colId xmlns:a16="http://schemas.microsoft.com/office/drawing/2014/main" val="1553449414"/>
                    </a:ext>
                  </a:extLst>
                </a:gridCol>
                <a:gridCol w="1270729">
                  <a:extLst>
                    <a:ext uri="{9D8B030D-6E8A-4147-A177-3AD203B41FA5}">
                      <a16:colId xmlns:a16="http://schemas.microsoft.com/office/drawing/2014/main" val="418503674"/>
                    </a:ext>
                  </a:extLst>
                </a:gridCol>
              </a:tblGrid>
              <a:tr h="2131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WP5.2-T1-D3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FRESCA stations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30/05/27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244103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WP5.2-T1-D3-M1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insert design and fabrication for 60-strand cables and including transverse pressure (FRESCA 2)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31/10/25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30/01/27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50741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WP5.2-T1-D3-M2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FRESCA 2 testing of 60-strand cable sample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31/03/27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30/05/27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252144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WP5.2-T1-D3-M3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Conceptual study for potential FRESCA 3 station with B≥15T (size, requirements and cost)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31/01/25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31/01/27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342426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WP5.2-T1-D4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and installation of additional infrastructure 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01/01/23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01/07/28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295450"/>
                  </a:ext>
                </a:extLst>
              </a:tr>
              <a:tr h="5268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spare solenoid for existing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stations (B=15-17 T), upgrade VSM and magnetization measurements of cables and consolidation of interstrand/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intertape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contact resistance station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01/01/23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01/07/28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57141"/>
                  </a:ext>
                </a:extLst>
              </a:tr>
              <a:tr h="6314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WP5.2-T1-D4-M1a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spare solenoid for existing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stations (B=15-17 T), upgrade VSM and magnetization measurements of cables and consolidation of interstrand/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intertape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contact resistance station: equipment for station upgrade (1)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01/01/23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01/06/25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974453"/>
                  </a:ext>
                </a:extLst>
              </a:tr>
              <a:tr h="6314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WP5.2-T1-D4-M1b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spare solenoid for existing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stations (B=15-17 T), upgrade VSM and magnetization measurements of cables and consolidation of interstrand/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intertape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contact resistance station: equipment for station upgrade (2)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 01/06/25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01/12/26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814676"/>
                  </a:ext>
                </a:extLst>
              </a:tr>
              <a:tr h="6314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WP5.2-T1-D4-M1c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spare solenoid for existing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stations (B=15-17 T), upgrade VSM and magnetization measurements of cables and consolidation of interstrand/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intertape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contact resistance station: spare solenoid (3)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01/12/26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01/07/28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185805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and fabrication of adapted sample insert and sample holder for HTS and special measurements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01/09/25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01/03/27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3532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 of infrastructure requirements for HTS conductors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01/01/27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169501"/>
                  </a:ext>
                </a:extLst>
              </a:tr>
              <a:tr h="3177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a furnace for thermal expansion measurement during heat treatment including commissioning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01/04/26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01/04/27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860700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a reaction oven for strand/cable samples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01/07/26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085511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a tensile/twisting machine for cable check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01/10/24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01/11/25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730177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and construction of a test facility for current leads, cables and splices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01/05/25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01/09/26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218888"/>
                  </a:ext>
                </a:extLst>
              </a:tr>
              <a:tr h="2157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WP5.2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WP5.2-T1-D4-M8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Inserts for split coil (10 T) and solenoid (20 T)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01/06/26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30/09/27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62986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5BC7C59-5642-D0E1-A913-19E34448ADAC}"/>
              </a:ext>
            </a:extLst>
          </p:cNvPr>
          <p:cNvSpPr/>
          <p:nvPr/>
        </p:nvSpPr>
        <p:spPr>
          <a:xfrm>
            <a:off x="492119" y="628967"/>
            <a:ext cx="8527995" cy="2740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348F96-0B1F-82A2-78FE-98D42408825C}"/>
              </a:ext>
            </a:extLst>
          </p:cNvPr>
          <p:cNvSpPr/>
          <p:nvPr/>
        </p:nvSpPr>
        <p:spPr>
          <a:xfrm>
            <a:off x="492118" y="1695767"/>
            <a:ext cx="8527995" cy="2740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61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20 T solenoid station (1)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Procurement and installation of upgraded </a:t>
            </a:r>
            <a:r>
              <a:rPr lang="en-US" i="1" dirty="0" err="1">
                <a:solidFill>
                  <a:schemeClr val="tx2"/>
                </a:solidFill>
              </a:rPr>
              <a:t>I</a:t>
            </a:r>
            <a:r>
              <a:rPr lang="en-US" i="1" baseline="-25000" dirty="0" err="1">
                <a:solidFill>
                  <a:schemeClr val="tx2"/>
                </a:solidFill>
              </a:rPr>
              <a:t>c</a:t>
            </a:r>
            <a:r>
              <a:rPr lang="en-US" dirty="0">
                <a:solidFill>
                  <a:schemeClr val="tx2"/>
                </a:solidFill>
              </a:rPr>
              <a:t> station (up to </a:t>
            </a:r>
            <a:r>
              <a:rPr lang="en-US" b="1" dirty="0">
                <a:solidFill>
                  <a:schemeClr val="tx2"/>
                </a:solidFill>
              </a:rPr>
              <a:t>20 T vertical field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Full magnet system </a:t>
            </a:r>
            <a:r>
              <a:rPr lang="en-US" dirty="0">
                <a:solidFill>
                  <a:schemeClr val="tx2"/>
                </a:solidFill>
              </a:rPr>
              <a:t>including </a:t>
            </a:r>
            <a:r>
              <a:rPr lang="en-US" b="1" dirty="0">
                <a:solidFill>
                  <a:schemeClr val="tx2"/>
                </a:solidFill>
              </a:rPr>
              <a:t>magnet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cryostat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magnet PS</a:t>
            </a:r>
            <a:r>
              <a:rPr lang="en-US" dirty="0">
                <a:solidFill>
                  <a:schemeClr val="tx2"/>
                </a:solidFill>
              </a:rPr>
              <a:t>/current leads, </a:t>
            </a:r>
            <a:r>
              <a:rPr lang="en-US" b="1" dirty="0">
                <a:solidFill>
                  <a:schemeClr val="tx2"/>
                </a:solidFill>
              </a:rPr>
              <a:t>protection systems </a:t>
            </a:r>
            <a:r>
              <a:rPr lang="en-US" dirty="0">
                <a:solidFill>
                  <a:schemeClr val="tx2"/>
                </a:solidFill>
              </a:rPr>
              <a:t>and ancillaries to be procured from industry.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CERN</a:t>
            </a:r>
            <a:r>
              <a:rPr lang="en-US" dirty="0">
                <a:solidFill>
                  <a:schemeClr val="tx2"/>
                </a:solidFill>
              </a:rPr>
              <a:t> will cope for station upgrade/construction for </a:t>
            </a:r>
            <a:r>
              <a:rPr lang="en-US" b="1" dirty="0">
                <a:solidFill>
                  <a:schemeClr val="tx2"/>
                </a:solidFill>
              </a:rPr>
              <a:t>civil engineering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cryogenic/electrical </a:t>
            </a:r>
            <a:r>
              <a:rPr lang="en-US" dirty="0">
                <a:solidFill>
                  <a:schemeClr val="tx2"/>
                </a:solidFill>
              </a:rPr>
              <a:t>connections and racks…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Combined Market Survey </a:t>
            </a:r>
            <a:r>
              <a:rPr lang="en-US" dirty="0">
                <a:solidFill>
                  <a:schemeClr val="tx2"/>
                </a:solidFill>
              </a:rPr>
              <a:t>for both </a:t>
            </a:r>
            <a:r>
              <a:rPr lang="en-US" b="1" dirty="0">
                <a:solidFill>
                  <a:schemeClr val="tx2"/>
                </a:solidFill>
              </a:rPr>
              <a:t>20 T solenoid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b="1" dirty="0">
                <a:solidFill>
                  <a:schemeClr val="tx2"/>
                </a:solidFill>
              </a:rPr>
              <a:t>10 T split-pair </a:t>
            </a:r>
            <a:r>
              <a:rPr lang="en-US" dirty="0">
                <a:solidFill>
                  <a:schemeClr val="tx2"/>
                </a:solidFill>
              </a:rPr>
              <a:t>magnet systems launched in </a:t>
            </a:r>
            <a:r>
              <a:rPr lang="en-US" b="1" dirty="0">
                <a:solidFill>
                  <a:schemeClr val="tx2"/>
                </a:solidFill>
              </a:rPr>
              <a:t>June 2023.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Individual invitation to tender </a:t>
            </a:r>
            <a:r>
              <a:rPr lang="en-US" dirty="0">
                <a:solidFill>
                  <a:schemeClr val="tx2"/>
                </a:solidFill>
              </a:rPr>
              <a:t>issued for </a:t>
            </a:r>
            <a:r>
              <a:rPr lang="en-US" b="1" dirty="0">
                <a:solidFill>
                  <a:schemeClr val="tx2"/>
                </a:solidFill>
              </a:rPr>
              <a:t>20 T</a:t>
            </a:r>
            <a:r>
              <a:rPr lang="en-US" dirty="0">
                <a:solidFill>
                  <a:schemeClr val="tx2"/>
                </a:solidFill>
              </a:rPr>
              <a:t> system on September 28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, 2023. </a:t>
            </a:r>
            <a:r>
              <a:rPr lang="en-US" b="1" dirty="0">
                <a:solidFill>
                  <a:schemeClr val="tx2"/>
                </a:solidFill>
              </a:rPr>
              <a:t>Contract F809 </a:t>
            </a:r>
            <a:r>
              <a:rPr lang="en-US" dirty="0">
                <a:solidFill>
                  <a:schemeClr val="tx2"/>
                </a:solidFill>
              </a:rPr>
              <a:t>awarded to </a:t>
            </a:r>
            <a:r>
              <a:rPr lang="en-US" b="1" i="1" dirty="0">
                <a:solidFill>
                  <a:schemeClr val="tx2"/>
                </a:solidFill>
              </a:rPr>
              <a:t>OXFORD INSTRUMENTS </a:t>
            </a:r>
            <a:r>
              <a:rPr lang="en-US" dirty="0">
                <a:solidFill>
                  <a:schemeClr val="tx2"/>
                </a:solidFill>
              </a:rPr>
              <a:t>and signed on </a:t>
            </a:r>
            <a:r>
              <a:rPr lang="en-US" b="1" dirty="0">
                <a:solidFill>
                  <a:schemeClr val="tx2"/>
                </a:solidFill>
              </a:rPr>
              <a:t>26</a:t>
            </a:r>
            <a:r>
              <a:rPr lang="en-US" b="1" baseline="30000" dirty="0">
                <a:solidFill>
                  <a:schemeClr val="tx2"/>
                </a:solidFill>
              </a:rPr>
              <a:t>th</a:t>
            </a:r>
            <a:r>
              <a:rPr lang="en-US" b="1" dirty="0">
                <a:solidFill>
                  <a:schemeClr val="tx2"/>
                </a:solidFill>
              </a:rPr>
              <a:t> of March 2024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Contract</a:t>
            </a:r>
            <a:r>
              <a:rPr lang="en-US" dirty="0">
                <a:solidFill>
                  <a:schemeClr val="tx2"/>
                </a:solidFill>
              </a:rPr>
              <a:t> includes </a:t>
            </a:r>
            <a:r>
              <a:rPr lang="en-US" b="1" dirty="0">
                <a:solidFill>
                  <a:schemeClr val="tx2"/>
                </a:solidFill>
              </a:rPr>
              <a:t>commissioning</a:t>
            </a:r>
            <a:r>
              <a:rPr lang="en-US" dirty="0">
                <a:solidFill>
                  <a:schemeClr val="tx2"/>
                </a:solidFill>
              </a:rPr>
              <a:t> of the magnet system.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tx2"/>
                </a:solidFill>
              </a:rPr>
              <a:t>OXFORD INSTRUMENTS </a:t>
            </a:r>
            <a:r>
              <a:rPr lang="en-US" dirty="0">
                <a:solidFill>
                  <a:schemeClr val="tx2"/>
                </a:solidFill>
              </a:rPr>
              <a:t>currently </a:t>
            </a:r>
            <a:r>
              <a:rPr lang="en-US" b="1" dirty="0">
                <a:solidFill>
                  <a:schemeClr val="tx2"/>
                </a:solidFill>
              </a:rPr>
              <a:t>designs</a:t>
            </a:r>
            <a:r>
              <a:rPr lang="en-US" dirty="0">
                <a:solidFill>
                  <a:schemeClr val="tx2"/>
                </a:solidFill>
              </a:rPr>
              <a:t> magnet system (expected to be completed by </a:t>
            </a:r>
            <a:r>
              <a:rPr lang="en-US" b="1" dirty="0">
                <a:solidFill>
                  <a:schemeClr val="tx2"/>
                </a:solidFill>
              </a:rPr>
              <a:t>end of 2024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Solenoid</a:t>
            </a:r>
            <a:r>
              <a:rPr lang="en-US" dirty="0">
                <a:solidFill>
                  <a:schemeClr val="tx2"/>
                </a:solidFill>
              </a:rPr>
              <a:t> magnet expected to be </a:t>
            </a:r>
            <a:r>
              <a:rPr lang="en-US" b="1" dirty="0">
                <a:solidFill>
                  <a:schemeClr val="tx2"/>
                </a:solidFill>
              </a:rPr>
              <a:t>manufactured and tested </a:t>
            </a:r>
            <a:r>
              <a:rPr lang="en-US" dirty="0">
                <a:solidFill>
                  <a:schemeClr val="tx2"/>
                </a:solidFill>
              </a:rPr>
              <a:t>in </a:t>
            </a:r>
            <a:r>
              <a:rPr lang="en-US" b="1" dirty="0">
                <a:solidFill>
                  <a:schemeClr val="tx2"/>
                </a:solidFill>
              </a:rPr>
              <a:t>Q4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, delivered in </a:t>
            </a:r>
            <a:r>
              <a:rPr lang="en-US" b="1" dirty="0">
                <a:solidFill>
                  <a:schemeClr val="tx2"/>
                </a:solidFill>
              </a:rPr>
              <a:t>Q1 2026.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20 T station </a:t>
            </a:r>
            <a:r>
              <a:rPr lang="en-US" dirty="0">
                <a:solidFill>
                  <a:schemeClr val="tx2"/>
                </a:solidFill>
              </a:rPr>
              <a:t>planned to be </a:t>
            </a:r>
            <a:r>
              <a:rPr lang="en-US" b="1" dirty="0">
                <a:solidFill>
                  <a:schemeClr val="tx2"/>
                </a:solidFill>
              </a:rPr>
              <a:t>commissioned Mid-2026 </a:t>
            </a:r>
            <a:r>
              <a:rPr lang="en-US" dirty="0">
                <a:solidFill>
                  <a:schemeClr val="tx2"/>
                </a:solidFill>
              </a:rPr>
              <a:t>(see planning next slide).</a:t>
            </a:r>
            <a:endParaRPr lang="en-US" b="1" dirty="0">
              <a:solidFill>
                <a:schemeClr val="tx2"/>
              </a:solidFill>
            </a:endParaRPr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22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20 T solenoid station (2)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FC704D-16AE-C169-0690-162EC9BAAF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2" t="4499" r="1373" b="13198"/>
          <a:stretch/>
        </p:blipFill>
        <p:spPr>
          <a:xfrm>
            <a:off x="378069" y="852854"/>
            <a:ext cx="8703988" cy="515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13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10 T split-pair station (1)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Procurement and installation of new </a:t>
            </a:r>
            <a:r>
              <a:rPr lang="en-US" i="1" dirty="0" err="1">
                <a:solidFill>
                  <a:schemeClr val="tx2"/>
                </a:solidFill>
              </a:rPr>
              <a:t>I</a:t>
            </a:r>
            <a:r>
              <a:rPr lang="en-US" i="1" baseline="-25000" dirty="0" err="1">
                <a:solidFill>
                  <a:schemeClr val="tx2"/>
                </a:solidFill>
              </a:rPr>
              <a:t>c</a:t>
            </a:r>
            <a:r>
              <a:rPr lang="en-US" dirty="0">
                <a:solidFill>
                  <a:schemeClr val="tx2"/>
                </a:solidFill>
              </a:rPr>
              <a:t> station (up to </a:t>
            </a:r>
            <a:r>
              <a:rPr lang="en-US" b="1" dirty="0">
                <a:solidFill>
                  <a:schemeClr val="tx2"/>
                </a:solidFill>
              </a:rPr>
              <a:t>10 T horizontal field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Full magnet system </a:t>
            </a:r>
            <a:r>
              <a:rPr lang="en-US" dirty="0">
                <a:solidFill>
                  <a:schemeClr val="tx2"/>
                </a:solidFill>
              </a:rPr>
              <a:t>including </a:t>
            </a:r>
            <a:r>
              <a:rPr lang="en-US" b="1" dirty="0">
                <a:solidFill>
                  <a:schemeClr val="tx2"/>
                </a:solidFill>
              </a:rPr>
              <a:t>magnet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cryostat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magnet PS</a:t>
            </a:r>
            <a:r>
              <a:rPr lang="en-US" dirty="0">
                <a:solidFill>
                  <a:schemeClr val="tx2"/>
                </a:solidFill>
              </a:rPr>
              <a:t>/current leads, </a:t>
            </a:r>
            <a:r>
              <a:rPr lang="en-US" b="1" dirty="0">
                <a:solidFill>
                  <a:schemeClr val="tx2"/>
                </a:solidFill>
              </a:rPr>
              <a:t>protection systems </a:t>
            </a:r>
            <a:r>
              <a:rPr lang="en-US" dirty="0">
                <a:solidFill>
                  <a:schemeClr val="tx2"/>
                </a:solidFill>
              </a:rPr>
              <a:t>and ancillaries to be procured from industry.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CERN</a:t>
            </a:r>
            <a:r>
              <a:rPr lang="en-US" dirty="0">
                <a:solidFill>
                  <a:schemeClr val="tx2"/>
                </a:solidFill>
              </a:rPr>
              <a:t> will cope to station upgrade/construction for </a:t>
            </a:r>
            <a:r>
              <a:rPr lang="en-US" b="1" dirty="0">
                <a:solidFill>
                  <a:schemeClr val="tx2"/>
                </a:solidFill>
              </a:rPr>
              <a:t>civil engineering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cryogenic/electrical </a:t>
            </a:r>
            <a:r>
              <a:rPr lang="en-US" dirty="0">
                <a:solidFill>
                  <a:schemeClr val="tx2"/>
                </a:solidFill>
              </a:rPr>
              <a:t>connections and racks…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Combined Market Survey </a:t>
            </a:r>
            <a:r>
              <a:rPr lang="en-US" dirty="0">
                <a:solidFill>
                  <a:schemeClr val="tx2"/>
                </a:solidFill>
              </a:rPr>
              <a:t>for both magnet systems launched in </a:t>
            </a:r>
            <a:r>
              <a:rPr lang="en-US" b="1" dirty="0">
                <a:solidFill>
                  <a:schemeClr val="tx2"/>
                </a:solidFill>
              </a:rPr>
              <a:t>June 2023.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Invitation to tender </a:t>
            </a:r>
            <a:r>
              <a:rPr lang="en-US" dirty="0">
                <a:solidFill>
                  <a:schemeClr val="tx2"/>
                </a:solidFill>
              </a:rPr>
              <a:t>issued for </a:t>
            </a:r>
            <a:r>
              <a:rPr lang="en-US" b="1" dirty="0">
                <a:solidFill>
                  <a:schemeClr val="tx2"/>
                </a:solidFill>
              </a:rPr>
              <a:t>10 T</a:t>
            </a:r>
            <a:r>
              <a:rPr lang="en-US" dirty="0">
                <a:solidFill>
                  <a:schemeClr val="tx2"/>
                </a:solidFill>
              </a:rPr>
              <a:t> system on December 8</a:t>
            </a:r>
            <a:r>
              <a:rPr lang="en-US" baseline="30000" dirty="0">
                <a:solidFill>
                  <a:schemeClr val="tx2"/>
                </a:solidFill>
              </a:rPr>
              <a:t>th</a:t>
            </a:r>
            <a:r>
              <a:rPr lang="en-US" dirty="0">
                <a:solidFill>
                  <a:schemeClr val="tx2"/>
                </a:solidFill>
              </a:rPr>
              <a:t>, 2023. </a:t>
            </a:r>
            <a:r>
              <a:rPr lang="en-US" b="1" dirty="0">
                <a:solidFill>
                  <a:schemeClr val="tx2"/>
                </a:solidFill>
              </a:rPr>
              <a:t>Contract F810 </a:t>
            </a:r>
            <a:r>
              <a:rPr lang="en-US" dirty="0">
                <a:solidFill>
                  <a:schemeClr val="tx2"/>
                </a:solidFill>
              </a:rPr>
              <a:t>awarded to </a:t>
            </a:r>
            <a:r>
              <a:rPr lang="en-US" b="1" i="1" dirty="0">
                <a:solidFill>
                  <a:schemeClr val="tx2"/>
                </a:solidFill>
              </a:rPr>
              <a:t>OXFORD INSTRUMENTS </a:t>
            </a:r>
            <a:r>
              <a:rPr lang="en-US" dirty="0">
                <a:solidFill>
                  <a:schemeClr val="tx2"/>
                </a:solidFill>
              </a:rPr>
              <a:t>and signed on </a:t>
            </a:r>
            <a:r>
              <a:rPr lang="en-US" b="1" dirty="0">
                <a:solidFill>
                  <a:schemeClr val="tx2"/>
                </a:solidFill>
              </a:rPr>
              <a:t>26</a:t>
            </a:r>
            <a:r>
              <a:rPr lang="en-US" b="1" baseline="30000" dirty="0">
                <a:solidFill>
                  <a:schemeClr val="tx2"/>
                </a:solidFill>
              </a:rPr>
              <a:t>th</a:t>
            </a:r>
            <a:r>
              <a:rPr lang="en-US" b="1" dirty="0">
                <a:solidFill>
                  <a:schemeClr val="tx2"/>
                </a:solidFill>
              </a:rPr>
              <a:t> of March 2024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Contract</a:t>
            </a:r>
            <a:r>
              <a:rPr lang="en-US" dirty="0">
                <a:solidFill>
                  <a:schemeClr val="tx2"/>
                </a:solidFill>
              </a:rPr>
              <a:t> includes </a:t>
            </a:r>
            <a:r>
              <a:rPr lang="en-US" b="1" dirty="0">
                <a:solidFill>
                  <a:schemeClr val="tx2"/>
                </a:solidFill>
              </a:rPr>
              <a:t>commissioning</a:t>
            </a:r>
            <a:r>
              <a:rPr lang="en-US" dirty="0">
                <a:solidFill>
                  <a:schemeClr val="tx2"/>
                </a:solidFill>
              </a:rPr>
              <a:t> of the magnet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tx2"/>
                </a:solidFill>
              </a:rPr>
              <a:t>OXFORD INSTRUMENTS </a:t>
            </a:r>
            <a:r>
              <a:rPr lang="en-US" dirty="0">
                <a:solidFill>
                  <a:schemeClr val="tx2"/>
                </a:solidFill>
              </a:rPr>
              <a:t>currently </a:t>
            </a:r>
            <a:r>
              <a:rPr lang="en-US" b="1" dirty="0">
                <a:solidFill>
                  <a:schemeClr val="tx2"/>
                </a:solidFill>
              </a:rPr>
              <a:t>designs</a:t>
            </a:r>
            <a:r>
              <a:rPr lang="en-US" dirty="0">
                <a:solidFill>
                  <a:schemeClr val="tx2"/>
                </a:solidFill>
              </a:rPr>
              <a:t> magnet system with a lower priority than 20 T (expected to be completed by </a:t>
            </a:r>
            <a:r>
              <a:rPr lang="en-US" b="1" dirty="0">
                <a:solidFill>
                  <a:schemeClr val="tx2"/>
                </a:solidFill>
              </a:rPr>
              <a:t>March 2025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10 T</a:t>
            </a:r>
            <a:r>
              <a:rPr lang="en-US" dirty="0">
                <a:solidFill>
                  <a:schemeClr val="tx2"/>
                </a:solidFill>
              </a:rPr>
              <a:t> magnet expected to be </a:t>
            </a:r>
            <a:r>
              <a:rPr lang="en-US" b="1" dirty="0">
                <a:solidFill>
                  <a:schemeClr val="tx2"/>
                </a:solidFill>
              </a:rPr>
              <a:t>manufactured and tested </a:t>
            </a:r>
            <a:r>
              <a:rPr lang="en-US" dirty="0">
                <a:solidFill>
                  <a:schemeClr val="tx2"/>
                </a:solidFill>
              </a:rPr>
              <a:t>in </a:t>
            </a:r>
            <a:r>
              <a:rPr lang="en-US" b="1" dirty="0">
                <a:solidFill>
                  <a:schemeClr val="tx2"/>
                </a:solidFill>
              </a:rPr>
              <a:t>Q1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, delivered in </a:t>
            </a:r>
            <a:r>
              <a:rPr lang="en-US" b="1" dirty="0">
                <a:solidFill>
                  <a:schemeClr val="tx2"/>
                </a:solidFill>
              </a:rPr>
              <a:t>Q3 2026.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10 T station </a:t>
            </a:r>
            <a:r>
              <a:rPr lang="en-US" dirty="0">
                <a:solidFill>
                  <a:schemeClr val="tx2"/>
                </a:solidFill>
              </a:rPr>
              <a:t>expected to be </a:t>
            </a:r>
            <a:r>
              <a:rPr lang="en-US" b="1" dirty="0">
                <a:solidFill>
                  <a:schemeClr val="tx2"/>
                </a:solidFill>
              </a:rPr>
              <a:t>commissioned Sept 2026 (</a:t>
            </a:r>
            <a:r>
              <a:rPr lang="en-US" dirty="0">
                <a:solidFill>
                  <a:schemeClr val="tx2"/>
                </a:solidFill>
              </a:rPr>
              <a:t>see planning next slide).</a:t>
            </a:r>
            <a:endParaRPr lang="en-US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6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BCF57B-E518-F68F-44DD-40EF331C7DA8}"/>
              </a:ext>
            </a:extLst>
          </p:cNvPr>
          <p:cNvSpPr txBox="1"/>
          <p:nvPr/>
        </p:nvSpPr>
        <p:spPr>
          <a:xfrm>
            <a:off x="492119" y="136525"/>
            <a:ext cx="852799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Progress update: 10 T split-pair station (2)</a:t>
            </a:r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AC790-E5D0-5523-9430-7C98C767232C}"/>
              </a:ext>
            </a:extLst>
          </p:cNvPr>
          <p:cNvSpPr txBox="1"/>
          <p:nvPr/>
        </p:nvSpPr>
        <p:spPr>
          <a:xfrm>
            <a:off x="2489200" y="6413699"/>
            <a:ext cx="5795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TE-HFM Workshop, Infrastructure needs for conductors, J. Fleiter, 19/09/2024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ED6BE3-90B5-C63B-94A2-0F7D64592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2" t="4073" r="2751" b="11100"/>
          <a:stretch/>
        </p:blipFill>
        <p:spPr>
          <a:xfrm>
            <a:off x="492119" y="835269"/>
            <a:ext cx="8418060" cy="53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8867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61910</TotalTime>
  <Words>1797</Words>
  <Application>Microsoft Office PowerPoint</Application>
  <PresentationFormat>On-screen Show (4:3)</PresentationFormat>
  <Paragraphs>293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HFM(4-3)</vt:lpstr>
      <vt:lpstr>PowerPoint Presentation</vt:lpstr>
      <vt:lpstr>Infrastructure Needs for Conductors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Jerome Fleiter</cp:lastModifiedBy>
  <cp:revision>1020</cp:revision>
  <cp:lastPrinted>2024-09-16T16:57:09Z</cp:lastPrinted>
  <dcterms:created xsi:type="dcterms:W3CDTF">2012-11-30T11:04:26Z</dcterms:created>
  <dcterms:modified xsi:type="dcterms:W3CDTF">2024-09-19T12:30:22Z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