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5" r:id="rId2"/>
    <p:sldId id="284" r:id="rId3"/>
    <p:sldId id="283" r:id="rId4"/>
    <p:sldId id="276" r:id="rId5"/>
    <p:sldId id="278" r:id="rId6"/>
    <p:sldId id="281" r:id="rId7"/>
    <p:sldId id="280" r:id="rId8"/>
    <p:sldId id="277" r:id="rId9"/>
    <p:sldId id="285" r:id="rId10"/>
    <p:sldId id="279" r:id="rId11"/>
    <p:sldId id="28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B2B2B2"/>
    <a:srgbClr val="CC3300"/>
    <a:srgbClr val="FFFF00"/>
    <a:srgbClr val="0008FF"/>
    <a:srgbClr val="0066CC"/>
    <a:srgbClr val="FF71FF"/>
    <a:srgbClr val="FFA7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779A4D-C2F8-49C3-8E51-1F37E9E1F1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2C78A7-EBCD-4813-90C1-1A44AF4881E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10600" name="Picture 8" descr="isissmallbottom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68925"/>
            <a:ext cx="9144000" cy="149701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2" name="Picture 8" descr="ISIS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6350" y="6430963"/>
            <a:ext cx="1350963" cy="3079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901700" y="1752600"/>
            <a:ext cx="73406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4400" dirty="0" smtClean="0"/>
              <a:t>Enhancing Performance and Lifetime Limits of the ISIS Ion Source </a:t>
            </a:r>
          </a:p>
          <a:p>
            <a:pPr algn="ctr"/>
            <a:r>
              <a:rPr lang="en-US" sz="2800" dirty="0" smtClean="0"/>
              <a:t>Scope for Scott </a:t>
            </a:r>
            <a:r>
              <a:rPr lang="en-US" sz="2800" dirty="0" err="1" smtClean="0"/>
              <a:t>Lawrie’s</a:t>
            </a:r>
            <a:r>
              <a:rPr lang="en-US" sz="2800" dirty="0" smtClean="0"/>
              <a:t> </a:t>
            </a:r>
            <a:r>
              <a:rPr lang="en-US" sz="2800" dirty="0" smtClean="0"/>
              <a:t>PhD</a:t>
            </a:r>
          </a:p>
          <a:p>
            <a:pPr algn="ctr"/>
            <a:r>
              <a:rPr lang="en-US" sz="2800" dirty="0" smtClean="0"/>
              <a:t>…. </a:t>
            </a:r>
            <a:r>
              <a:rPr lang="en-US" sz="2800" dirty="0" smtClean="0"/>
              <a:t>a</a:t>
            </a:r>
            <a:r>
              <a:rPr lang="en-US" sz="2800" dirty="0" smtClean="0"/>
              <a:t>nd beyond!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Scaled </a:t>
            </a:r>
            <a:r>
              <a:rPr lang="en-GB" dirty="0" smtClean="0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8309"/>
          </a:xfrm>
        </p:spPr>
        <p:txBody>
          <a:bodyPr/>
          <a:lstStyle/>
          <a:p>
            <a:r>
              <a:rPr lang="en-GB" dirty="0" smtClean="0"/>
              <a:t>Power supplies	- specifications</a:t>
            </a:r>
          </a:p>
          <a:p>
            <a:pPr>
              <a:buNone/>
            </a:pPr>
            <a:r>
              <a:rPr lang="en-GB" dirty="0" smtClean="0"/>
              <a:t>					- upgrade</a:t>
            </a:r>
          </a:p>
          <a:p>
            <a:r>
              <a:rPr lang="en-GB" dirty="0" smtClean="0"/>
              <a:t>Flange and magnetic circuit</a:t>
            </a:r>
          </a:p>
          <a:p>
            <a:pPr>
              <a:buNone/>
            </a:pPr>
            <a:r>
              <a:rPr lang="en-GB" dirty="0" smtClean="0"/>
              <a:t>					- new flange</a:t>
            </a:r>
          </a:p>
          <a:p>
            <a:pPr>
              <a:buNone/>
            </a:pPr>
            <a:r>
              <a:rPr lang="en-GB" dirty="0" smtClean="0"/>
              <a:t>					- small angle source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Cs and H</a:t>
            </a:r>
            <a:r>
              <a:rPr lang="en-GB" baseline="-25000" dirty="0" smtClean="0"/>
              <a:t>2</a:t>
            </a:r>
            <a:r>
              <a:rPr lang="en-GB" dirty="0" smtClean="0"/>
              <a:t> 		– similar flow rates?</a:t>
            </a:r>
            <a:endParaRPr lang="en-GB" baseline="-25000" dirty="0" smtClean="0"/>
          </a:p>
          <a:p>
            <a:r>
              <a:rPr lang="en-GB" dirty="0" smtClean="0"/>
              <a:t>Diagnostics		- Langmuir probe</a:t>
            </a:r>
          </a:p>
          <a:p>
            <a:r>
              <a:rPr lang="en-GB" dirty="0" smtClean="0"/>
              <a:t>Lifetime studies: Longer at low duty?</a:t>
            </a:r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69455" y="1006764"/>
            <a:ext cx="8488218" cy="4922981"/>
            <a:chOff x="369455" y="1006764"/>
            <a:chExt cx="8488218" cy="4922981"/>
          </a:xfrm>
        </p:grpSpPr>
        <p:sp>
          <p:nvSpPr>
            <p:cNvPr id="16" name="Rectangle 15"/>
            <p:cNvSpPr/>
            <p:nvPr/>
          </p:nvSpPr>
          <p:spPr>
            <a:xfrm>
              <a:off x="369455" y="1025236"/>
              <a:ext cx="8488218" cy="49045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 flipH="1" flipV="1">
              <a:off x="39257" y="3463637"/>
              <a:ext cx="4913745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 flipH="1" flipV="1">
              <a:off x="2156694" y="3463638"/>
              <a:ext cx="4913745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4274130" y="3463638"/>
              <a:ext cx="4913745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 flipV="1">
              <a:off x="6391566" y="3463639"/>
              <a:ext cx="4913745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 flipH="1" flipV="1">
              <a:off x="-2078180" y="3463638"/>
              <a:ext cx="4913745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894"/>
            <a:ext cx="8229600" cy="1080655"/>
          </a:xfrm>
        </p:spPr>
        <p:txBody>
          <a:bodyPr/>
          <a:lstStyle/>
          <a:p>
            <a:r>
              <a:rPr lang="en-GB" sz="3200" dirty="0" smtClean="0"/>
              <a:t>Approximate Time Frame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006764" y="5938982"/>
            <a:ext cx="84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Year 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68072" y="5938982"/>
            <a:ext cx="84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Year 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10909" y="5938982"/>
            <a:ext cx="84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Year 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70617" y="5938982"/>
            <a:ext cx="84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Year 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8425" y="1163783"/>
            <a:ext cx="1588920" cy="84974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+mn-lt"/>
                <a:cs typeface="+mn-cs"/>
              </a:rPr>
              <a:t>Optical Measurements</a:t>
            </a:r>
            <a:endParaRPr lang="en-US" sz="14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08462" y="4073235"/>
            <a:ext cx="2743465" cy="84974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New Power Supplies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425" y="5006107"/>
            <a:ext cx="997793" cy="84974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Specify Scaled Source Power Supplies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4987634"/>
            <a:ext cx="1533236" cy="84974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Scaled Source Mechanical Design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0861" y="5006109"/>
            <a:ext cx="1588920" cy="84974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Scaled Source Manufacture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2982" y="5006109"/>
            <a:ext cx="1967345" cy="84974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Scaled Source Testing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897" y="2152076"/>
            <a:ext cx="1588920" cy="849745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Investigate Codes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56316" y="5006109"/>
            <a:ext cx="1367248" cy="84974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Source Modifications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96655" y="2152076"/>
            <a:ext cx="1884216" cy="849745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Code Development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74569" y="2152076"/>
            <a:ext cx="1588920" cy="849745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Code Benchmarking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84073" y="1163783"/>
            <a:ext cx="4461163" cy="84974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+mn-lt"/>
                <a:cs typeface="+mn-cs"/>
              </a:rPr>
              <a:t>Plasma Measurements</a:t>
            </a:r>
            <a:endParaRPr lang="en-US" sz="14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52074" y="1163783"/>
            <a:ext cx="1450108" cy="849745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+mn-lt"/>
                <a:cs typeface="+mn-cs"/>
              </a:rPr>
              <a:t>Pressure Measurement</a:t>
            </a:r>
            <a:endParaRPr lang="en-US" sz="14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01768" y="2152076"/>
            <a:ext cx="2688049" cy="849745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Code Development and Implementation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01552" y="3112657"/>
            <a:ext cx="2734230" cy="84974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Plasma Test Cell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56218" y="4073236"/>
            <a:ext cx="2382982" cy="84974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Lifetime Testing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3038762" y="4886036"/>
            <a:ext cx="3158837" cy="1339273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08071" y="2059709"/>
            <a:ext cx="3158837" cy="1339273"/>
          </a:xfrm>
          <a:prstGeom prst="ellipse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1744" y="1856508"/>
            <a:ext cx="3158837" cy="1339273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5019" y="2346039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Plasma Measurements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62036" y="5347855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Experimental Sources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26904" y="2539998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Source Modelling</a:t>
            </a:r>
            <a:endParaRPr lang="en-US" dirty="0"/>
          </a:p>
        </p:txBody>
      </p:sp>
      <p:sp>
        <p:nvSpPr>
          <p:cNvPr id="8" name="Left-Right Arrow 7"/>
          <p:cNvSpPr/>
          <p:nvPr/>
        </p:nvSpPr>
        <p:spPr>
          <a:xfrm rot="2527707">
            <a:off x="1967346" y="3666838"/>
            <a:ext cx="1902691" cy="757382"/>
          </a:xfrm>
          <a:prstGeom prst="left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/>
          <p:cNvSpPr/>
          <p:nvPr/>
        </p:nvSpPr>
        <p:spPr>
          <a:xfrm rot="18564758">
            <a:off x="5357094" y="3860800"/>
            <a:ext cx="1902691" cy="757382"/>
          </a:xfrm>
          <a:prstGeom prst="left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-Right Arrow 12"/>
          <p:cNvSpPr/>
          <p:nvPr/>
        </p:nvSpPr>
        <p:spPr>
          <a:xfrm>
            <a:off x="3685315" y="2235209"/>
            <a:ext cx="1902691" cy="757382"/>
          </a:xfrm>
          <a:prstGeom prst="left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Plasma </a:t>
            </a:r>
            <a:r>
              <a:rPr lang="en-GB" dirty="0" smtClean="0"/>
              <a:t>and Beam Measurement </a:t>
            </a:r>
            <a:r>
              <a:rPr lang="en-GB" dirty="0" smtClean="0"/>
              <a:t>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Optical spectrometer</a:t>
            </a:r>
          </a:p>
          <a:p>
            <a:r>
              <a:rPr lang="en-GB" dirty="0" smtClean="0"/>
              <a:t>Langmuir probe</a:t>
            </a:r>
          </a:p>
          <a:p>
            <a:r>
              <a:rPr lang="en-GB" dirty="0" smtClean="0"/>
              <a:t>Transient pressure</a:t>
            </a:r>
          </a:p>
          <a:p>
            <a:r>
              <a:rPr lang="en-GB" dirty="0" smtClean="0"/>
              <a:t>RF absorption?</a:t>
            </a:r>
          </a:p>
          <a:p>
            <a:r>
              <a:rPr lang="en-GB" dirty="0" smtClean="0"/>
              <a:t>Beam energy spread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Spectroscopy Measurements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Temperature and </a:t>
            </a:r>
            <a:r>
              <a:rPr lang="en-GB" dirty="0" smtClean="0"/>
              <a:t>density estimations?</a:t>
            </a:r>
            <a:endParaRPr lang="en-GB" dirty="0" smtClean="0"/>
          </a:p>
          <a:p>
            <a:pPr lvl="0"/>
            <a:r>
              <a:rPr lang="en-GB" dirty="0" err="1" smtClean="0"/>
              <a:t>Ceasiation</a:t>
            </a:r>
            <a:endParaRPr lang="en-GB" dirty="0" smtClean="0"/>
          </a:p>
          <a:p>
            <a:r>
              <a:rPr lang="en-GB" dirty="0" smtClean="0"/>
              <a:t>Fibre optic feed through</a:t>
            </a:r>
            <a:endParaRPr lang="en-US" dirty="0" smtClean="0"/>
          </a:p>
          <a:p>
            <a:pPr lvl="0"/>
            <a:r>
              <a:rPr lang="en-GB" dirty="0" smtClean="0"/>
              <a:t>Time resolved?</a:t>
            </a:r>
          </a:p>
          <a:p>
            <a:pPr lvl="0"/>
            <a:r>
              <a:rPr lang="en-GB" dirty="0" smtClean="0"/>
              <a:t>Develop into an on line diagnostic?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in the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the transient pressure profile in the source?</a:t>
            </a:r>
          </a:p>
          <a:p>
            <a:r>
              <a:rPr lang="en-GB" dirty="0" smtClean="0"/>
              <a:t>Measurement?</a:t>
            </a:r>
          </a:p>
          <a:p>
            <a:r>
              <a:rPr lang="en-GB" dirty="0" smtClean="0"/>
              <a:t>Simulation / Calculation - Monte Carlo?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Plasma Modelling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Develop new code or use/develop existing codes?</a:t>
            </a:r>
          </a:p>
          <a:p>
            <a:r>
              <a:rPr lang="en-GB" dirty="0" smtClean="0"/>
              <a:t>Integrate with IB</a:t>
            </a:r>
            <a:r>
              <a:rPr lang="en-GB" sz="2400" dirty="0" smtClean="0"/>
              <a:t>SIMU</a:t>
            </a:r>
            <a:r>
              <a:rPr lang="en-GB" dirty="0" smtClean="0"/>
              <a:t> (</a:t>
            </a:r>
            <a:r>
              <a:rPr lang="en-GB" dirty="0" err="1" smtClean="0"/>
              <a:t>Kalvas</a:t>
            </a:r>
            <a:r>
              <a:rPr lang="en-GB" dirty="0" smtClean="0"/>
              <a:t>)</a:t>
            </a:r>
          </a:p>
          <a:p>
            <a:r>
              <a:rPr lang="en-GB" dirty="0" smtClean="0"/>
              <a:t>Implement </a:t>
            </a:r>
            <a:r>
              <a:rPr lang="en-GB" dirty="0" smtClean="0"/>
              <a:t>and expand the work of</a:t>
            </a:r>
          </a:p>
          <a:p>
            <a:pPr marL="900113" lvl="0" indent="-179388">
              <a:buNone/>
            </a:pPr>
            <a:r>
              <a:rPr lang="en-GB" dirty="0" err="1" smtClean="0"/>
              <a:t>Bacal</a:t>
            </a:r>
            <a:r>
              <a:rPr lang="en-GB" dirty="0" smtClean="0"/>
              <a:t>, Holmes, </a:t>
            </a:r>
            <a:r>
              <a:rPr lang="en-GB" dirty="0" err="1" smtClean="0"/>
              <a:t>Tarvainen</a:t>
            </a:r>
            <a:r>
              <a:rPr lang="en-GB" dirty="0" smtClean="0"/>
              <a:t> etc.</a:t>
            </a:r>
            <a:endParaRPr lang="en-US" dirty="0" smtClean="0"/>
          </a:p>
          <a:p>
            <a:r>
              <a:rPr lang="en-GB" dirty="0" smtClean="0"/>
              <a:t>How </a:t>
            </a:r>
            <a:r>
              <a:rPr lang="en-GB" dirty="0" smtClean="0"/>
              <a:t>do plasma parameters relate to beam properties?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Plasma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</a:t>
            </a:r>
            <a:r>
              <a:rPr lang="en-GB" baseline="30000" dirty="0" smtClean="0"/>
              <a:t>–</a:t>
            </a:r>
            <a:r>
              <a:rPr lang="en-GB" dirty="0" smtClean="0"/>
              <a:t> production processes: Surface </a:t>
            </a:r>
            <a:r>
              <a:rPr lang="en-GB" dirty="0" err="1" smtClean="0"/>
              <a:t>vs</a:t>
            </a:r>
            <a:r>
              <a:rPr lang="en-GB" dirty="0" smtClean="0"/>
              <a:t> Volume</a:t>
            </a:r>
          </a:p>
          <a:p>
            <a:r>
              <a:rPr lang="en-GB" dirty="0" smtClean="0"/>
              <a:t> H</a:t>
            </a:r>
            <a:r>
              <a:rPr lang="en-GB" baseline="30000" dirty="0" smtClean="0"/>
              <a:t>–</a:t>
            </a:r>
            <a:r>
              <a:rPr lang="en-GB" dirty="0" smtClean="0"/>
              <a:t> destruction processes</a:t>
            </a:r>
          </a:p>
          <a:p>
            <a:r>
              <a:rPr lang="en-GB" dirty="0" smtClean="0"/>
              <a:t>Percentage ionisation</a:t>
            </a:r>
          </a:p>
          <a:p>
            <a:r>
              <a:rPr lang="en-GB" dirty="0" smtClean="0"/>
              <a:t>Density variation in source</a:t>
            </a:r>
          </a:p>
          <a:p>
            <a:r>
              <a:rPr lang="en-GB" dirty="0" smtClean="0"/>
              <a:t>Temperature distribution</a:t>
            </a:r>
          </a:p>
          <a:p>
            <a:r>
              <a:rPr lang="en-GB" dirty="0" smtClean="0"/>
              <a:t>Time resolved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Plasma Modelling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8474"/>
            <a:ext cx="8229600" cy="4837690"/>
          </a:xfrm>
        </p:spPr>
        <p:txBody>
          <a:bodyPr/>
          <a:lstStyle/>
          <a:p>
            <a:pPr lvl="0"/>
            <a:r>
              <a:rPr lang="en-GB" dirty="0" smtClean="0"/>
              <a:t>Input parameters- cross sections etc.</a:t>
            </a:r>
            <a:endParaRPr lang="en-US" dirty="0" smtClean="0"/>
          </a:p>
          <a:p>
            <a:pPr lvl="0"/>
            <a:r>
              <a:rPr lang="en-GB" dirty="0" smtClean="0"/>
              <a:t>Wall interactions</a:t>
            </a:r>
          </a:p>
          <a:p>
            <a:pPr lvl="1"/>
            <a:r>
              <a:rPr lang="en-GB" sz="1600" dirty="0" smtClean="0"/>
              <a:t>Reflection </a:t>
            </a:r>
            <a:endParaRPr lang="en-US" sz="1600" dirty="0" smtClean="0"/>
          </a:p>
          <a:p>
            <a:pPr lvl="1"/>
            <a:r>
              <a:rPr lang="en-GB" sz="1600" dirty="0" smtClean="0"/>
              <a:t>Adsorption </a:t>
            </a:r>
            <a:endParaRPr lang="en-US" sz="1600" dirty="0" smtClean="0"/>
          </a:p>
          <a:p>
            <a:pPr lvl="1"/>
            <a:r>
              <a:rPr lang="en-GB" sz="1600" dirty="0" smtClean="0"/>
              <a:t>Sputtering</a:t>
            </a:r>
            <a:endParaRPr lang="en-US" sz="1600" dirty="0" smtClean="0"/>
          </a:p>
          <a:p>
            <a:pPr lvl="1"/>
            <a:r>
              <a:rPr lang="en-GB" sz="1600" dirty="0" smtClean="0"/>
              <a:t>Desorption</a:t>
            </a:r>
            <a:endParaRPr lang="en-US" sz="1600" dirty="0" smtClean="0"/>
          </a:p>
          <a:p>
            <a:pPr lvl="1"/>
            <a:r>
              <a:rPr lang="en-GB" sz="1600" dirty="0" smtClean="0"/>
              <a:t>Recombination</a:t>
            </a:r>
            <a:endParaRPr lang="en-US" sz="1600" dirty="0" smtClean="0"/>
          </a:p>
          <a:p>
            <a:pPr lvl="1"/>
            <a:r>
              <a:rPr lang="en-GB" sz="1600" dirty="0" smtClean="0"/>
              <a:t>Dissociation</a:t>
            </a:r>
            <a:endParaRPr lang="en-US" sz="1600" dirty="0" smtClean="0"/>
          </a:p>
          <a:p>
            <a:pPr lvl="1"/>
            <a:r>
              <a:rPr lang="en-GB" sz="1600" dirty="0" smtClean="0"/>
              <a:t>Ionisation</a:t>
            </a:r>
            <a:endParaRPr lang="en-US" sz="1600" dirty="0" smtClean="0"/>
          </a:p>
          <a:p>
            <a:pPr lvl="1"/>
            <a:r>
              <a:rPr lang="en-GB" sz="1600" dirty="0" smtClean="0"/>
              <a:t>Secondary electron emission</a:t>
            </a:r>
            <a:endParaRPr lang="en-US" sz="1600" dirty="0" smtClean="0"/>
          </a:p>
          <a:p>
            <a:pPr lvl="1"/>
            <a:r>
              <a:rPr lang="en-GB" sz="1600" dirty="0" smtClean="0"/>
              <a:t>Photo emission</a:t>
            </a:r>
            <a:endParaRPr lang="en-US" sz="1600" dirty="0" smtClean="0"/>
          </a:p>
          <a:p>
            <a:pPr lvl="1"/>
            <a:r>
              <a:rPr lang="en-GB" sz="1600" dirty="0" smtClean="0"/>
              <a:t>Excitation</a:t>
            </a:r>
          </a:p>
          <a:p>
            <a:pPr marL="285750" lvl="1">
              <a:buFont typeface="Arial" pitchFamily="34" charset="0"/>
              <a:buChar char="•"/>
            </a:pPr>
            <a:r>
              <a:rPr lang="en-GB" sz="3200" dirty="0" smtClean="0"/>
              <a:t>Wall temperature effects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Cell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Develop test cell to benchmark </a:t>
            </a:r>
            <a:r>
              <a:rPr lang="en-GB" dirty="0" smtClean="0"/>
              <a:t>code</a:t>
            </a:r>
          </a:p>
          <a:p>
            <a:pPr lvl="1"/>
            <a:r>
              <a:rPr lang="en-GB" dirty="0" smtClean="0"/>
              <a:t>Small plasma chamber</a:t>
            </a:r>
          </a:p>
          <a:p>
            <a:pPr lvl="1"/>
            <a:r>
              <a:rPr lang="en-GB" dirty="0" smtClean="0"/>
              <a:t>Canal ray source?</a:t>
            </a:r>
          </a:p>
          <a:p>
            <a:pPr lvl="1"/>
            <a:r>
              <a:rPr lang="en-GB" dirty="0" smtClean="0"/>
              <a:t>Electron bombardment source?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23402</TotalTime>
  <Words>252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Slide 1</vt:lpstr>
      <vt:lpstr>Overview</vt:lpstr>
      <vt:lpstr>Plasma and Beam Measurement Techniques</vt:lpstr>
      <vt:lpstr>Spectroscopy Measurements </vt:lpstr>
      <vt:lpstr>Pressure in the Source</vt:lpstr>
      <vt:lpstr>Plasma Modelling</vt:lpstr>
      <vt:lpstr>Plasma Processes</vt:lpstr>
      <vt:lpstr>Plasma Modelling</vt:lpstr>
      <vt:lpstr>Test Cell</vt:lpstr>
      <vt:lpstr>Scaled Source</vt:lpstr>
      <vt:lpstr>Approximate Time Frame</vt:lpstr>
    </vt:vector>
  </TitlesOfParts>
  <Company>CCLRC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 Faircloth</dc:creator>
  <cp:lastModifiedBy>Dan Faircloth</cp:lastModifiedBy>
  <cp:revision>165</cp:revision>
  <dcterms:created xsi:type="dcterms:W3CDTF">2008-02-01T16:16:26Z</dcterms:created>
  <dcterms:modified xsi:type="dcterms:W3CDTF">2011-06-07T21:14:02Z</dcterms:modified>
</cp:coreProperties>
</file>