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8.xml"/>
  <Override ContentType="application/vnd.openxmlformats-officedocument.presentationml.comments+xml" PartName="/ppt/comments/comment5.xml"/>
  <Override ContentType="application/vnd.openxmlformats-officedocument.presentationml.comments+xml" PartName="/ppt/comments/comment6.xml"/>
  <Override ContentType="application/vnd.openxmlformats-officedocument.presentationml.comments+xml" PartName="/ppt/comments/comment7.xml"/>
  <Override ContentType="application/vnd.openxmlformats-officedocument.presentationml.comments+xml" PartName="/ppt/comments/comment4.xml"/>
  <Override ContentType="application/vnd.openxmlformats-officedocument.presentationml.comments+xml" PartName="/ppt/comments/comment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5143500" cx="9144000"/>
  <p:notesSz cx="6858000" cy="9144000"/>
  <p:embeddedFontLst>
    <p:embeddedFont>
      <p:font typeface="Old Standard TT"/>
      <p:regular r:id="rId24"/>
      <p:bold r:id="rId25"/>
      <p: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8" name="Ibrahim Elmetwalli 202-000-394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OldStandardTT-regular.fntdata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6" Type="http://schemas.openxmlformats.org/officeDocument/2006/relationships/font" Target="fonts/OldStandardTT-italic.fntdata"/><Relationship Id="rId25" Type="http://schemas.openxmlformats.org/officeDocument/2006/relationships/font" Target="fonts/OldStandardTT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4-06-13T05:34:38.372">
    <p:pos x="6000" y="0"/>
    <p:text>We mean the statistics.
Like classical case.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2" dt="2024-06-13T05:34:09.403">
    <p:pos x="6000" y="0"/>
    <p:text>Quantum mechanically, no terminology.
Schrodinger's cat, and astray photons of Landau.</p:text>
  </p:cm>
</p:cmLst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3" dt="2024-06-13T05:32:20.101">
    <p:pos x="6000" y="0"/>
    <p:text>Mathematically speaking.</p:text>
  </p:cm>
</p:cmLst>
</file>

<file path=ppt/comments/comment4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4" dt="2024-06-13T05:33:21.638">
    <p:pos x="6000" y="0"/>
    <p:text>Physically speaking. It visits all phase space manifold of constant-enegy.
That happens with certain probability, but happens.</p:text>
  </p:cm>
</p:cmLst>
</file>

<file path=ppt/comments/comment5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5" dt="2024-06-13T05:31:42.017">
    <p:pos x="6000" y="0"/>
    <p:text>Same of classical way.
Deutsch introduction.</p:text>
  </p:cm>
</p:cmLst>
</file>

<file path=ppt/comments/comment6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6" dt="2024-06-13T06:17:44.604">
    <p:pos x="6000" y="0"/>
    <p:text>Energy is high and scales like N, as Deutsch would say.
Energy uncertainty is low enough and scales inversely with N.</p:text>
  </p:cm>
</p:cmLst>
</file>

<file path=ppt/comments/comment7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7" dt="2024-06-13T06:18:06.824">
    <p:pos x="6000" y="0"/>
    <p:text>Comment on each term.</p:text>
  </p:cm>
</p:cmLst>
</file>

<file path=ppt/comments/comment8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8" dt="2024-06-13T06:18:50.827">
    <p:pos x="6000" y="0"/>
    <p:text>Mention Random Wave Conjecture, and mention Shnirelman's theorem.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c6f90357f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c6f90357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c6f90357f_0_1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c6f90357f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e69f2a1d3cb1886_2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e69f2a1d3cb1886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e69f2a1d3cb1886_8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e69f2a1d3cb1886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e69f2a1d3cb1886_3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e69f2a1d3cb1886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e69f2a1d3cb1886_4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e69f2a1d3cb1886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e69f2a1d3cb1886_9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e69f2a1d3cb1886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c6f90357f_0_1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c6f90357f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e69f2a1d3cb1886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3e69f2a1d3cb1886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c6f90357f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c6f90357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c6f90357f_0_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c6f90357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e69f2a1d3cb1886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e69f2a1d3cb1886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e69f2a1d3cb1886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e69f2a1d3cb1886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e69f2a1d3cb1886_1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e69f2a1d3cb1886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e69f2a1d3cb1886_5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e69f2a1d3cb1886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e69f2a1d3cb1886_6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e69f2a1d3cb1886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e69f2a1d3cb1886_7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e69f2a1d3cb1886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comments" Target="../comments/comment6.xml"/><Relationship Id="rId4" Type="http://schemas.openxmlformats.org/officeDocument/2006/relationships/image" Target="../media/image4.jpg"/><Relationship Id="rId5" Type="http://schemas.openxmlformats.org/officeDocument/2006/relationships/image" Target="../media/image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Relationship Id="rId3" Type="http://schemas.openxmlformats.org/officeDocument/2006/relationships/comments" Target="../comments/comment7.xml"/><Relationship Id="rId4" Type="http://schemas.openxmlformats.org/officeDocument/2006/relationships/image" Target="../media/image1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comments" Target="../comments/comment8.xml"/><Relationship Id="rId4" Type="http://schemas.openxmlformats.org/officeDocument/2006/relationships/image" Target="../media/image9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jpg"/><Relationship Id="rId4" Type="http://schemas.openxmlformats.org/officeDocument/2006/relationships/image" Target="../media/image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comments" Target="../comments/comment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comments" Target="../comments/comment2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comments" Target="../comments/comment3.xml"/><Relationship Id="rId4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comments" Target="../comments/comment4.xml"/><Relationship Id="rId4" Type="http://schemas.openxmlformats.org/officeDocument/2006/relationships/image" Target="../media/image1.jpg"/><Relationship Id="rId5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comments" Target="../comments/comment5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Eigenstate Thermalization Hypothesis 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Ibrahim Mohamed — Dr. Ali Nassar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202000394 PEU Major, Zewail City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Derivation of the Criteria</a:t>
            </a:r>
            <a:endParaRPr/>
          </a:p>
        </p:txBody>
      </p:sp>
      <p:sp>
        <p:nvSpPr>
          <p:cNvPr id="116" name="Google Shape;116;p22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Quantum Mechanics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Constraints in Energy and type of Superposition </a:t>
            </a:r>
            <a:endParaRPr b="1"/>
          </a:p>
        </p:txBody>
      </p:sp>
      <p:pic>
        <p:nvPicPr>
          <p:cNvPr id="117" name="Google Shape;117;p22"/>
          <p:cNvPicPr preferRelativeResize="0"/>
          <p:nvPr/>
        </p:nvPicPr>
        <p:blipFill rotWithShape="1">
          <a:blip r:embed="rId4">
            <a:alphaModFix/>
          </a:blip>
          <a:srcRect b="48787" l="28070" r="28803" t="47257"/>
          <a:stretch/>
        </p:blipFill>
        <p:spPr>
          <a:xfrm>
            <a:off x="5226464" y="532888"/>
            <a:ext cx="2398500" cy="471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2"/>
          <p:cNvPicPr preferRelativeResize="0"/>
          <p:nvPr/>
        </p:nvPicPr>
        <p:blipFill rotWithShape="1">
          <a:blip r:embed="rId4">
            <a:alphaModFix/>
          </a:blip>
          <a:srcRect b="33687" l="18391" r="20487" t="58483"/>
          <a:stretch/>
        </p:blipFill>
        <p:spPr>
          <a:xfrm>
            <a:off x="6179824" y="1217651"/>
            <a:ext cx="2562800" cy="70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2"/>
          <p:cNvPicPr preferRelativeResize="0"/>
          <p:nvPr/>
        </p:nvPicPr>
        <p:blipFill rotWithShape="1">
          <a:blip r:embed="rId5">
            <a:alphaModFix/>
          </a:blip>
          <a:srcRect b="32710" l="0" r="0" t="57978"/>
          <a:stretch/>
        </p:blipFill>
        <p:spPr>
          <a:xfrm>
            <a:off x="4760333" y="3025362"/>
            <a:ext cx="4170625" cy="832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Derivation of the Criteria</a:t>
            </a:r>
            <a:endParaRPr/>
          </a:p>
        </p:txBody>
      </p:sp>
      <p:sp>
        <p:nvSpPr>
          <p:cNvPr id="125" name="Google Shape;125;p23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Defining thermal equilibrium </a:t>
            </a:r>
            <a:endParaRPr/>
          </a:p>
        </p:txBody>
      </p:sp>
      <p:pic>
        <p:nvPicPr>
          <p:cNvPr id="126" name="Google Shape;126;p23"/>
          <p:cNvPicPr preferRelativeResize="0"/>
          <p:nvPr/>
        </p:nvPicPr>
        <p:blipFill rotWithShape="1">
          <a:blip r:embed="rId3">
            <a:alphaModFix/>
          </a:blip>
          <a:srcRect b="62162" l="25046" r="28294" t="22873"/>
          <a:stretch/>
        </p:blipFill>
        <p:spPr>
          <a:xfrm>
            <a:off x="5074997" y="1052532"/>
            <a:ext cx="3539801" cy="24344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Derivation of the Criteria</a:t>
            </a:r>
            <a:endParaRPr/>
          </a:p>
        </p:txBody>
      </p:sp>
      <p:pic>
        <p:nvPicPr>
          <p:cNvPr id="132" name="Google Shape;132;p24"/>
          <p:cNvPicPr preferRelativeResize="0"/>
          <p:nvPr/>
        </p:nvPicPr>
        <p:blipFill rotWithShape="1">
          <a:blip r:embed="rId3">
            <a:alphaModFix/>
          </a:blip>
          <a:srcRect b="35436" l="21851" r="26997" t="60611"/>
          <a:stretch/>
        </p:blipFill>
        <p:spPr>
          <a:xfrm>
            <a:off x="4691044" y="3685381"/>
            <a:ext cx="4137176" cy="685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4"/>
          <p:cNvPicPr preferRelativeResize="0"/>
          <p:nvPr/>
        </p:nvPicPr>
        <p:blipFill rotWithShape="1">
          <a:blip r:embed="rId3">
            <a:alphaModFix/>
          </a:blip>
          <a:srcRect b="45416" l="12729" r="18499" t="58535"/>
          <a:stretch/>
        </p:blipFill>
        <p:spPr>
          <a:xfrm flipH="1" rot="10800000">
            <a:off x="4691047" y="2983677"/>
            <a:ext cx="3935950" cy="485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4"/>
          <p:cNvPicPr preferRelativeResize="0"/>
          <p:nvPr/>
        </p:nvPicPr>
        <p:blipFill rotWithShape="1">
          <a:blip r:embed="rId3">
            <a:alphaModFix/>
          </a:blip>
          <a:srcRect b="62162" l="25046" r="28294" t="22873"/>
          <a:stretch/>
        </p:blipFill>
        <p:spPr>
          <a:xfrm>
            <a:off x="5364160" y="652324"/>
            <a:ext cx="2790950" cy="1919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5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Derivation of the Criteria</a:t>
            </a:r>
            <a:endParaRPr/>
          </a:p>
        </p:txBody>
      </p:sp>
      <p:sp>
        <p:nvSpPr>
          <p:cNvPr id="140" name="Google Shape;140;p25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ETH (Mark, 1994)</a:t>
            </a:r>
            <a:endParaRPr/>
          </a:p>
        </p:txBody>
      </p:sp>
      <p:pic>
        <p:nvPicPr>
          <p:cNvPr id="141" name="Google Shape;141;p25"/>
          <p:cNvPicPr preferRelativeResize="0"/>
          <p:nvPr/>
        </p:nvPicPr>
        <p:blipFill rotWithShape="1">
          <a:blip r:embed="rId4">
            <a:alphaModFix/>
          </a:blip>
          <a:srcRect b="43854" l="14881" r="12454" t="51685"/>
          <a:stretch/>
        </p:blipFill>
        <p:spPr>
          <a:xfrm>
            <a:off x="4753933" y="2039325"/>
            <a:ext cx="4045199" cy="5324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Justification of Diagonal terms</a:t>
            </a:r>
            <a:endParaRPr/>
          </a:p>
        </p:txBody>
      </p:sp>
      <p:pic>
        <p:nvPicPr>
          <p:cNvPr id="147" name="Google Shape;147;p26"/>
          <p:cNvPicPr preferRelativeResize="0"/>
          <p:nvPr/>
        </p:nvPicPr>
        <p:blipFill rotWithShape="1">
          <a:blip r:embed="rId4">
            <a:alphaModFix/>
          </a:blip>
          <a:srcRect b="42052" l="7530" r="5611" t="34644"/>
          <a:stretch/>
        </p:blipFill>
        <p:spPr>
          <a:xfrm>
            <a:off x="2057250" y="1583299"/>
            <a:ext cx="4954000" cy="2850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7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Justification of Off-Diagonal terms</a:t>
            </a:r>
            <a:endParaRPr/>
          </a:p>
        </p:txBody>
      </p:sp>
      <p:pic>
        <p:nvPicPr>
          <p:cNvPr id="153" name="Google Shape;153;p27"/>
          <p:cNvPicPr preferRelativeResize="0"/>
          <p:nvPr/>
        </p:nvPicPr>
        <p:blipFill rotWithShape="1">
          <a:blip r:embed="rId3">
            <a:alphaModFix/>
          </a:blip>
          <a:srcRect b="56811" l="27127" r="35361" t="35357"/>
          <a:stretch/>
        </p:blipFill>
        <p:spPr>
          <a:xfrm>
            <a:off x="5335975" y="3161689"/>
            <a:ext cx="2569450" cy="1150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7"/>
          <p:cNvPicPr preferRelativeResize="0"/>
          <p:nvPr/>
        </p:nvPicPr>
        <p:blipFill rotWithShape="1">
          <a:blip r:embed="rId4">
            <a:alphaModFix/>
          </a:blip>
          <a:srcRect b="45732" l="16821" r="19751" t="46437"/>
          <a:stretch/>
        </p:blipFill>
        <p:spPr>
          <a:xfrm>
            <a:off x="1299873" y="1705949"/>
            <a:ext cx="4036097" cy="10684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8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Diagnostic</a:t>
            </a:r>
            <a:endParaRPr/>
          </a:p>
        </p:txBody>
      </p:sp>
      <p:sp>
        <p:nvSpPr>
          <p:cNvPr id="160" name="Google Shape;160;p28"/>
          <p:cNvSpPr txBox="1"/>
          <p:nvPr>
            <p:ph idx="1" type="body"/>
          </p:nvPr>
        </p:nvSpPr>
        <p:spPr>
          <a:xfrm>
            <a:off x="311700" y="1171675"/>
            <a:ext cx="28644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/>
              <a:t>When does an integrable system become chaotic so that ETH applies?</a:t>
            </a:r>
            <a:endParaRPr sz="1600"/>
          </a:p>
        </p:txBody>
      </p:sp>
      <p:pic>
        <p:nvPicPr>
          <p:cNvPr id="161" name="Google Shape;161;p28"/>
          <p:cNvPicPr preferRelativeResize="0"/>
          <p:nvPr/>
        </p:nvPicPr>
        <p:blipFill rotWithShape="1">
          <a:blip r:embed="rId3">
            <a:alphaModFix/>
          </a:blip>
          <a:srcRect b="43864" l="6003" r="8225" t="25688"/>
          <a:stretch/>
        </p:blipFill>
        <p:spPr>
          <a:xfrm>
            <a:off x="4076664" y="919800"/>
            <a:ext cx="4340000" cy="33039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9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</a:t>
            </a:r>
            <a:r>
              <a:rPr lang="en"/>
              <a:t>hanks for your attention!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490250" y="526350"/>
            <a:ext cx="5685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Quantum Mechanically, how to produce Thermodynamics?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Classically, Ergodicity is the hypothesis.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Classically, Ergodicity is the hypothesis.</a:t>
            </a:r>
            <a:endParaRPr/>
          </a:p>
        </p:txBody>
      </p:sp>
      <p:pic>
        <p:nvPicPr>
          <p:cNvPr id="76" name="Google Shape;76;p16"/>
          <p:cNvPicPr preferRelativeResize="0"/>
          <p:nvPr/>
        </p:nvPicPr>
        <p:blipFill rotWithShape="1">
          <a:blip r:embed="rId4">
            <a:alphaModFix/>
          </a:blip>
          <a:srcRect b="15103" l="0" r="0" t="0"/>
          <a:stretch/>
        </p:blipFill>
        <p:spPr>
          <a:xfrm>
            <a:off x="164325" y="937526"/>
            <a:ext cx="4171425" cy="3093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Classically, Ergodicity is the hypothesis.</a:t>
            </a:r>
            <a:endParaRPr/>
          </a:p>
        </p:txBody>
      </p:sp>
      <p:pic>
        <p:nvPicPr>
          <p:cNvPr id="82" name="Google Shape;82;p17"/>
          <p:cNvPicPr preferRelativeResize="0"/>
          <p:nvPr/>
        </p:nvPicPr>
        <p:blipFill rotWithShape="1">
          <a:blip r:embed="rId4">
            <a:alphaModFix/>
          </a:blip>
          <a:srcRect b="15103" l="0" r="0" t="0"/>
          <a:stretch/>
        </p:blipFill>
        <p:spPr>
          <a:xfrm>
            <a:off x="164325" y="937526"/>
            <a:ext cx="4171425" cy="3093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55312" y="2328800"/>
            <a:ext cx="5540092" cy="281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 Criteria, then look for its applicability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Derivation of the Criteria</a:t>
            </a:r>
            <a:endParaRPr/>
          </a:p>
        </p:txBody>
      </p:sp>
      <p:sp>
        <p:nvSpPr>
          <p:cNvPr id="94" name="Google Shape;94;p1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Classical </a:t>
            </a:r>
            <a:r>
              <a:rPr lang="en"/>
              <a:t>Statistical Mechanics</a:t>
            </a:r>
            <a:endParaRPr/>
          </a:p>
        </p:txBody>
      </p:sp>
      <p:pic>
        <p:nvPicPr>
          <p:cNvPr id="95" name="Google Shape;95;p19"/>
          <p:cNvPicPr preferRelativeResize="0"/>
          <p:nvPr/>
        </p:nvPicPr>
        <p:blipFill rotWithShape="1">
          <a:blip r:embed="rId3">
            <a:alphaModFix/>
          </a:blip>
          <a:srcRect b="44021" l="36881" r="40083" t="43299"/>
          <a:stretch/>
        </p:blipFill>
        <p:spPr>
          <a:xfrm>
            <a:off x="5520633" y="971057"/>
            <a:ext cx="2712100" cy="3201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Derivation of the Criteria</a:t>
            </a:r>
            <a:endParaRPr/>
          </a:p>
        </p:txBody>
      </p:sp>
      <p:pic>
        <p:nvPicPr>
          <p:cNvPr id="101" name="Google Shape;101;p20"/>
          <p:cNvPicPr preferRelativeResize="0"/>
          <p:nvPr/>
        </p:nvPicPr>
        <p:blipFill rotWithShape="1">
          <a:blip r:embed="rId3">
            <a:alphaModFix/>
          </a:blip>
          <a:srcRect b="44021" l="36881" r="40083" t="43299"/>
          <a:stretch/>
        </p:blipFill>
        <p:spPr>
          <a:xfrm>
            <a:off x="6040937" y="506735"/>
            <a:ext cx="1749400" cy="20650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20"/>
          <p:cNvPicPr preferRelativeResize="0"/>
          <p:nvPr/>
        </p:nvPicPr>
        <p:blipFill rotWithShape="1">
          <a:blip r:embed="rId3">
            <a:alphaModFix/>
          </a:blip>
          <a:srcRect b="38136" l="11450" r="15615" t="58143"/>
          <a:stretch/>
        </p:blipFill>
        <p:spPr>
          <a:xfrm>
            <a:off x="5023187" y="2769000"/>
            <a:ext cx="3784874" cy="4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Derivation of the Criteria</a:t>
            </a:r>
            <a:endParaRPr/>
          </a:p>
        </p:txBody>
      </p:sp>
      <p:pic>
        <p:nvPicPr>
          <p:cNvPr id="108" name="Google Shape;108;p21"/>
          <p:cNvPicPr preferRelativeResize="0"/>
          <p:nvPr/>
        </p:nvPicPr>
        <p:blipFill rotWithShape="1">
          <a:blip r:embed="rId3">
            <a:alphaModFix/>
          </a:blip>
          <a:srcRect b="46483" l="20860" r="21642" t="46150"/>
          <a:stretch/>
        </p:blipFill>
        <p:spPr>
          <a:xfrm>
            <a:off x="5833075" y="3519776"/>
            <a:ext cx="2165099" cy="594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1"/>
          <p:cNvPicPr preferRelativeResize="0"/>
          <p:nvPr/>
        </p:nvPicPr>
        <p:blipFill rotWithShape="1">
          <a:blip r:embed="rId4">
            <a:alphaModFix/>
          </a:blip>
          <a:srcRect b="44021" l="36881" r="40083" t="43299"/>
          <a:stretch/>
        </p:blipFill>
        <p:spPr>
          <a:xfrm>
            <a:off x="6040937" y="506735"/>
            <a:ext cx="1749400" cy="20650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1"/>
          <p:cNvPicPr preferRelativeResize="0"/>
          <p:nvPr/>
        </p:nvPicPr>
        <p:blipFill rotWithShape="1">
          <a:blip r:embed="rId4">
            <a:alphaModFix/>
          </a:blip>
          <a:srcRect b="38136" l="11450" r="15615" t="58143"/>
          <a:stretch/>
        </p:blipFill>
        <p:spPr>
          <a:xfrm>
            <a:off x="5023187" y="2769000"/>
            <a:ext cx="3784874" cy="4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