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8288000" cy="10287000"/>
  <p:notesSz cx="6858000" cy="9144000"/>
  <p:embeddedFontLst>
    <p:embeddedFont>
      <p:font typeface="Cambria Math" panose="02040503050406030204" pitchFamily="18" charset="0"/>
      <p:regular r:id="rId16"/>
    </p:embeddedFont>
    <p:embeddedFont>
      <p:font typeface="Open Sans Bold" panose="020B0604020202020204" charset="0"/>
      <p:regular r:id="rId17"/>
    </p:embeddedFont>
    <p:embeddedFont>
      <p:font typeface="HK Grotesk Bold" panose="020B0604020202020204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HK Grotesk Light" panose="020B0604020202020204" charset="0"/>
      <p:regular r:id="rId23"/>
    </p:embeddedFont>
    <p:embeddedFont>
      <p:font typeface="Public Sans" panose="020B0604020202020204" charset="0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103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1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Purple Abstract Wavy Lines"/>
          <p:cNvSpPr/>
          <p:nvPr/>
        </p:nvSpPr>
        <p:spPr>
          <a:xfrm rot="-1914912">
            <a:off x="-1534103" y="1706268"/>
            <a:ext cx="21356206" cy="6874465"/>
          </a:xfrm>
          <a:custGeom>
            <a:avLst/>
            <a:gdLst/>
            <a:ahLst/>
            <a:cxnLst/>
            <a:rect l="l" t="t" r="r" b="b"/>
            <a:pathLst>
              <a:path w="21356206" h="6874465">
                <a:moveTo>
                  <a:pt x="0" y="0"/>
                </a:moveTo>
                <a:lnTo>
                  <a:pt x="21356206" y="0"/>
                </a:lnTo>
                <a:lnTo>
                  <a:pt x="21356206" y="6874464"/>
                </a:lnTo>
                <a:lnTo>
                  <a:pt x="0" y="68744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4652785" y="298209"/>
            <a:ext cx="3284382" cy="2595721"/>
          </a:xfrm>
          <a:custGeom>
            <a:avLst/>
            <a:gdLst/>
            <a:ahLst/>
            <a:cxnLst/>
            <a:rect l="l" t="t" r="r" b="b"/>
            <a:pathLst>
              <a:path w="3284382" h="2595721">
                <a:moveTo>
                  <a:pt x="0" y="0"/>
                </a:moveTo>
                <a:lnTo>
                  <a:pt x="3284382" y="0"/>
                </a:lnTo>
                <a:lnTo>
                  <a:pt x="3284382" y="2595721"/>
                </a:lnTo>
                <a:lnTo>
                  <a:pt x="0" y="25957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652307" y="2656704"/>
            <a:ext cx="14983385" cy="3916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5084"/>
              </a:lnSpc>
            </a:pPr>
            <a:r>
              <a:rPr lang="en-US" sz="15084" spc="-452">
                <a:solidFill>
                  <a:srgbClr val="FFFFFF"/>
                </a:solidFill>
                <a:latin typeface="Open Sans Bold"/>
              </a:rPr>
              <a:t>Conformal Bootstrap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652307" y="7462714"/>
            <a:ext cx="14983385" cy="5403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39"/>
              </a:lnSpc>
            </a:pPr>
            <a:r>
              <a:rPr lang="en-US" sz="3099" spc="-216">
                <a:solidFill>
                  <a:srgbClr val="FFFFFF"/>
                </a:solidFill>
                <a:latin typeface="Public Sans"/>
              </a:rPr>
              <a:t>Supervised by:  Dr. Ali Nassar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652307" y="6788539"/>
            <a:ext cx="14983385" cy="5403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39"/>
              </a:lnSpc>
            </a:pPr>
            <a:r>
              <a:rPr lang="en-US" sz="3099" spc="-244">
                <a:solidFill>
                  <a:srgbClr val="FFFFFF"/>
                </a:solidFill>
                <a:latin typeface="Public Sans"/>
              </a:rPr>
              <a:t>By: Bahy Elsisi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056194" y="8174990"/>
            <a:ext cx="12175612" cy="1083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39"/>
              </a:lnSpc>
            </a:pPr>
            <a:r>
              <a:rPr lang="en-US" sz="3099" spc="-216">
                <a:solidFill>
                  <a:srgbClr val="FFFFFF"/>
                </a:solidFill>
                <a:latin typeface="Public Sans"/>
              </a:rPr>
              <a:t>Department of Physics of Earth and Universe, University of Science and Technology at Zewail 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816953">
            <a:off x="-2607084" y="-1808172"/>
            <a:ext cx="19036434" cy="6437888"/>
          </a:xfrm>
          <a:custGeom>
            <a:avLst/>
            <a:gdLst/>
            <a:ahLst/>
            <a:cxnLst/>
            <a:rect l="l" t="t" r="r" b="b"/>
            <a:pathLst>
              <a:path w="19036434" h="6437888">
                <a:moveTo>
                  <a:pt x="0" y="0"/>
                </a:moveTo>
                <a:lnTo>
                  <a:pt x="19036434" y="0"/>
                </a:lnTo>
                <a:lnTo>
                  <a:pt x="19036434" y="6437888"/>
                </a:lnTo>
                <a:lnTo>
                  <a:pt x="0" y="64378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9816953">
            <a:off x="2345916" y="9738000"/>
            <a:ext cx="19036434" cy="6437888"/>
          </a:xfrm>
          <a:custGeom>
            <a:avLst/>
            <a:gdLst/>
            <a:ahLst/>
            <a:cxnLst/>
            <a:rect l="l" t="t" r="r" b="b"/>
            <a:pathLst>
              <a:path w="19036434" h="6437888">
                <a:moveTo>
                  <a:pt x="0" y="0"/>
                </a:moveTo>
                <a:lnTo>
                  <a:pt x="19036434" y="0"/>
                </a:lnTo>
                <a:lnTo>
                  <a:pt x="19036434" y="6437887"/>
                </a:lnTo>
                <a:lnTo>
                  <a:pt x="0" y="64378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33576" y="1641210"/>
            <a:ext cx="7688368" cy="5128786"/>
          </a:xfrm>
          <a:custGeom>
            <a:avLst/>
            <a:gdLst/>
            <a:ahLst/>
            <a:cxnLst/>
            <a:rect l="l" t="t" r="r" b="b"/>
            <a:pathLst>
              <a:path w="7688368" h="5128786">
                <a:moveTo>
                  <a:pt x="0" y="0"/>
                </a:moveTo>
                <a:lnTo>
                  <a:pt x="7688368" y="0"/>
                </a:lnTo>
                <a:lnTo>
                  <a:pt x="7688368" y="5128786"/>
                </a:lnTo>
                <a:lnTo>
                  <a:pt x="0" y="51287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748876" y="2666838"/>
            <a:ext cx="9258894" cy="3077530"/>
          </a:xfrm>
          <a:custGeom>
            <a:avLst/>
            <a:gdLst/>
            <a:ahLst/>
            <a:cxnLst/>
            <a:rect l="l" t="t" r="r" b="b"/>
            <a:pathLst>
              <a:path w="9258894" h="3077530">
                <a:moveTo>
                  <a:pt x="0" y="0"/>
                </a:moveTo>
                <a:lnTo>
                  <a:pt x="9258893" y="0"/>
                </a:lnTo>
                <a:lnTo>
                  <a:pt x="9258893" y="3077530"/>
                </a:lnTo>
                <a:lnTo>
                  <a:pt x="0" y="307753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633576" y="7449554"/>
            <a:ext cx="8115300" cy="1495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00"/>
              </a:lnSpc>
            </a:pPr>
            <a:r>
              <a:rPr lang="en-US" sz="3000" spc="-60">
                <a:solidFill>
                  <a:srgbClr val="FFFFFF"/>
                </a:solidFill>
                <a:latin typeface="Public Sans"/>
              </a:rPr>
              <a:t>The bootstrapped hydrogen spectrum for K=50 and different values of l, with the exact spectrum in grey.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320672" y="7449554"/>
            <a:ext cx="8115300" cy="1495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00"/>
              </a:lnSpc>
            </a:pPr>
            <a:r>
              <a:rPr lang="en-US" sz="3000" spc="-60">
                <a:solidFill>
                  <a:srgbClr val="FFFFFF"/>
                </a:solidFill>
                <a:latin typeface="Public Sans"/>
              </a:rPr>
              <a:t>The bootstrapped energy values E at different K values and l = 1. The horizontal axis is the various values of the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2355953">
            <a:off x="6010639" y="4818165"/>
            <a:ext cx="14698520" cy="4731386"/>
          </a:xfrm>
          <a:custGeom>
            <a:avLst/>
            <a:gdLst/>
            <a:ahLst/>
            <a:cxnLst/>
            <a:rect l="l" t="t" r="r" b="b"/>
            <a:pathLst>
              <a:path w="14698520" h="4731386">
                <a:moveTo>
                  <a:pt x="0" y="0"/>
                </a:moveTo>
                <a:lnTo>
                  <a:pt x="14698520" y="0"/>
                </a:lnTo>
                <a:lnTo>
                  <a:pt x="14698520" y="4731386"/>
                </a:lnTo>
                <a:lnTo>
                  <a:pt x="0" y="473138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80021" y="1912045"/>
            <a:ext cx="8381198" cy="4114800"/>
          </a:xfrm>
          <a:custGeom>
            <a:avLst/>
            <a:gdLst/>
            <a:ahLst/>
            <a:cxnLst/>
            <a:rect l="l" t="t" r="r" b="b"/>
            <a:pathLst>
              <a:path w="8381198" h="4114800">
                <a:moveTo>
                  <a:pt x="0" y="0"/>
                </a:moveTo>
                <a:lnTo>
                  <a:pt x="8381198" y="0"/>
                </a:lnTo>
                <a:lnTo>
                  <a:pt x="838119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8961219" y="1912045"/>
            <a:ext cx="8746761" cy="4114800"/>
          </a:xfrm>
          <a:custGeom>
            <a:avLst/>
            <a:gdLst/>
            <a:ahLst/>
            <a:cxnLst/>
            <a:rect l="l" t="t" r="r" b="b"/>
            <a:pathLst>
              <a:path w="8746761" h="4114800">
                <a:moveTo>
                  <a:pt x="0" y="0"/>
                </a:moveTo>
                <a:lnTo>
                  <a:pt x="8746760" y="0"/>
                </a:lnTo>
                <a:lnTo>
                  <a:pt x="874676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580021" y="6286500"/>
            <a:ext cx="16055070" cy="298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00"/>
              </a:lnSpc>
            </a:pPr>
            <a:r>
              <a:rPr lang="en-US" sz="3000" spc="-60" dirty="0">
                <a:solidFill>
                  <a:srgbClr val="FFFFFF"/>
                </a:solidFill>
                <a:latin typeface="Public Sans"/>
              </a:rPr>
              <a:t>Visualized constraint regions for </a:t>
            </a:r>
            <a:r>
              <a:rPr lang="en-US" sz="3000" spc="-60" dirty="0" err="1">
                <a:solidFill>
                  <a:srgbClr val="FFFFFF"/>
                </a:solidFill>
                <a:latin typeface="Public Sans"/>
              </a:rPr>
              <a:t>KxK</a:t>
            </a:r>
            <a:r>
              <a:rPr lang="en-US" sz="3000" spc="-60" dirty="0">
                <a:solidFill>
                  <a:srgbClr val="FFFFFF"/>
                </a:solidFill>
                <a:latin typeface="Public Sans"/>
              </a:rPr>
              <a:t> matrices where the left graph</a:t>
            </a:r>
          </a:p>
          <a:p>
            <a:pPr algn="l">
              <a:lnSpc>
                <a:spcPts val="3900"/>
              </a:lnSpc>
            </a:pPr>
            <a:r>
              <a:rPr lang="en-US" sz="3000" spc="-60" dirty="0">
                <a:solidFill>
                  <a:srgbClr val="FFFFFF"/>
                </a:solidFill>
                <a:latin typeface="Public Sans"/>
              </a:rPr>
              <a:t>is for even columns of the matrix and the right graph for the odd columns. We</a:t>
            </a:r>
          </a:p>
          <a:p>
            <a:pPr algn="l">
              <a:lnSpc>
                <a:spcPts val="3900"/>
              </a:lnSpc>
            </a:pPr>
            <a:r>
              <a:rPr lang="en-US" sz="3000" spc="-60" dirty="0">
                <a:solidFill>
                  <a:srgbClr val="FFFFFF"/>
                </a:solidFill>
                <a:latin typeface="Public Sans"/>
              </a:rPr>
              <a:t>represent the our guesses for the energy by the grey horizontal line. These plots</a:t>
            </a:r>
          </a:p>
          <a:p>
            <a:pPr algn="l">
              <a:lnSpc>
                <a:spcPts val="3900"/>
              </a:lnSpc>
            </a:pPr>
            <a:r>
              <a:rPr lang="en-US" sz="3000" spc="-60" dirty="0">
                <a:solidFill>
                  <a:srgbClr val="FFFFFF"/>
                </a:solidFill>
                <a:latin typeface="Public Sans"/>
              </a:rPr>
              <a:t>represent the plotting of </a:t>
            </a:r>
            <a:r>
              <a:rPr lang="en-US" sz="3000" spc="-60" dirty="0" err="1">
                <a:solidFill>
                  <a:srgbClr val="FFFFFF"/>
                </a:solidFill>
                <a:latin typeface="Public Sans"/>
              </a:rPr>
              <a:t>tanh</a:t>
            </a:r>
            <a:r>
              <a:rPr lang="en-US" sz="3000" spc="-60" dirty="0">
                <a:solidFill>
                  <a:srgbClr val="FFFFFF"/>
                </a:solidFill>
                <a:latin typeface="Public Sans"/>
              </a:rPr>
              <a:t>(</a:t>
            </a:r>
            <a:r>
              <a:rPr lang="en-US" sz="3000" spc="-60" dirty="0" err="1">
                <a:solidFill>
                  <a:srgbClr val="FFFFFF"/>
                </a:solidFill>
                <a:latin typeface="Public Sans"/>
              </a:rPr>
              <a:t>det</a:t>
            </a:r>
            <a:r>
              <a:rPr lang="en-US" sz="3000" spc="-60" dirty="0">
                <a:solidFill>
                  <a:srgbClr val="FFFFFF"/>
                </a:solidFill>
                <a:latin typeface="Public Sans"/>
              </a:rPr>
              <a:t>(</a:t>
            </a:r>
            <a:r>
              <a:rPr lang="en-US" sz="3000" spc="-60" dirty="0" err="1">
                <a:solidFill>
                  <a:srgbClr val="FFFFFF"/>
                </a:solidFill>
                <a:latin typeface="Public Sans"/>
              </a:rPr>
              <a:t>Me,o</a:t>
            </a:r>
            <a:r>
              <a:rPr lang="en-US" sz="3000" spc="-60" dirty="0">
                <a:solidFill>
                  <a:srgbClr val="FFFFFF"/>
                </a:solidFill>
                <a:latin typeface="Public Sans"/>
              </a:rPr>
              <a:t>)) with different sizes for the matrices. To</a:t>
            </a:r>
          </a:p>
          <a:p>
            <a:pPr algn="l">
              <a:lnSpc>
                <a:spcPts val="3900"/>
              </a:lnSpc>
            </a:pPr>
            <a:r>
              <a:rPr lang="en-US" sz="3000" spc="-60" dirty="0">
                <a:solidFill>
                  <a:srgbClr val="FFFFFF"/>
                </a:solidFill>
                <a:latin typeface="Public Sans"/>
              </a:rPr>
              <a:t>satisfy the positivity constraint, only the region where all curves are positive is</a:t>
            </a:r>
          </a:p>
          <a:p>
            <a:pPr algn="l">
              <a:lnSpc>
                <a:spcPts val="3900"/>
              </a:lnSpc>
            </a:pPr>
            <a:r>
              <a:rPr lang="en-US" sz="3000" spc="-60" dirty="0">
                <a:solidFill>
                  <a:srgbClr val="FFFFFF"/>
                </a:solidFill>
                <a:latin typeface="Public Sans"/>
              </a:rPr>
              <a:t>valid(to ensure the satisfaction of the positivity constraint for all matrices).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1461512" flipV="1">
            <a:off x="8601563" y="92778"/>
            <a:ext cx="14662108" cy="4465495"/>
          </a:xfrm>
          <a:custGeom>
            <a:avLst/>
            <a:gdLst/>
            <a:ahLst/>
            <a:cxnLst/>
            <a:rect l="l" t="t" r="r" b="b"/>
            <a:pathLst>
              <a:path w="14662108" h="4465495">
                <a:moveTo>
                  <a:pt x="0" y="4465495"/>
                </a:moveTo>
                <a:lnTo>
                  <a:pt x="14662108" y="4465495"/>
                </a:lnTo>
                <a:lnTo>
                  <a:pt x="14662108" y="0"/>
                </a:lnTo>
                <a:lnTo>
                  <a:pt x="0" y="0"/>
                </a:lnTo>
                <a:lnTo>
                  <a:pt x="0" y="4465495"/>
                </a:lnTo>
                <a:close/>
              </a:path>
            </a:pathLst>
          </a:custGeom>
          <a:blipFill>
            <a:blip r:embed="rId2">
              <a:alphaModFix amt="32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54274" y="1709948"/>
            <a:ext cx="8516472" cy="4402583"/>
          </a:xfrm>
          <a:custGeom>
            <a:avLst/>
            <a:gdLst/>
            <a:ahLst/>
            <a:cxnLst/>
            <a:rect l="l" t="t" r="r" b="b"/>
            <a:pathLst>
              <a:path w="8516472" h="4402583">
                <a:moveTo>
                  <a:pt x="0" y="0"/>
                </a:moveTo>
                <a:lnTo>
                  <a:pt x="8516472" y="0"/>
                </a:lnTo>
                <a:lnTo>
                  <a:pt x="8516472" y="4402583"/>
                </a:lnTo>
                <a:lnTo>
                  <a:pt x="0" y="44025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9088717" y="1709948"/>
            <a:ext cx="8845009" cy="4402583"/>
          </a:xfrm>
          <a:custGeom>
            <a:avLst/>
            <a:gdLst/>
            <a:ahLst/>
            <a:cxnLst/>
            <a:rect l="l" t="t" r="r" b="b"/>
            <a:pathLst>
              <a:path w="8845009" h="4402583">
                <a:moveTo>
                  <a:pt x="0" y="0"/>
                </a:moveTo>
                <a:lnTo>
                  <a:pt x="8845009" y="0"/>
                </a:lnTo>
                <a:lnTo>
                  <a:pt x="8845009" y="4402583"/>
                </a:lnTo>
                <a:lnTo>
                  <a:pt x="0" y="44025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554860" y="6586327"/>
            <a:ext cx="8315886" cy="1990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00"/>
              </a:lnSpc>
            </a:pPr>
            <a:r>
              <a:rPr lang="en-US" sz="3000" spc="-60">
                <a:solidFill>
                  <a:srgbClr val="FFFFFF"/>
                </a:solidFill>
                <a:latin typeface="Public Sans"/>
              </a:rPr>
              <a:t>These are the allowed bootstrap regions(shaded regions) for the anharmonic oscillator with g=1, near the ground state solution which is marke by</a:t>
            </a:r>
          </a:p>
          <a:p>
            <a:pPr algn="l">
              <a:lnSpc>
                <a:spcPts val="3900"/>
              </a:lnSpc>
            </a:pPr>
            <a:r>
              <a:rPr lang="en-US" sz="3000" spc="-60">
                <a:solidFill>
                  <a:srgbClr val="FFFFFF"/>
                </a:solidFill>
                <a:latin typeface="Public Sans"/>
              </a:rPr>
              <a:t>the red dot (different values of K are used).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309361" y="6586327"/>
            <a:ext cx="8624365" cy="1990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00"/>
              </a:lnSpc>
            </a:pPr>
            <a:r>
              <a:rPr lang="en-US" sz="3000" spc="-60">
                <a:solidFill>
                  <a:srgbClr val="FFFFFF"/>
                </a:solidFill>
                <a:latin typeface="Public Sans"/>
              </a:rPr>
              <a:t>These are the allowed bootstrap regions(shaded regions) for the anharmonic oscillator with g=1, near the excited state solution which is marked by the red dot(different values of K are used).[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8401603">
            <a:off x="5328173" y="-816435"/>
            <a:ext cx="18528255" cy="5642970"/>
          </a:xfrm>
          <a:custGeom>
            <a:avLst/>
            <a:gdLst/>
            <a:ahLst/>
            <a:cxnLst/>
            <a:rect l="l" t="t" r="r" b="b"/>
            <a:pathLst>
              <a:path w="18528255" h="5642970">
                <a:moveTo>
                  <a:pt x="0" y="0"/>
                </a:moveTo>
                <a:lnTo>
                  <a:pt x="18528254" y="0"/>
                </a:lnTo>
                <a:lnTo>
                  <a:pt x="18528254" y="5642970"/>
                </a:lnTo>
                <a:lnTo>
                  <a:pt x="0" y="56429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2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805411"/>
            <a:ext cx="10324409" cy="119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212"/>
              </a:lnSpc>
            </a:pPr>
            <a:r>
              <a:rPr lang="en-US" sz="8299" spc="-248">
                <a:solidFill>
                  <a:srgbClr val="FFFFFF"/>
                </a:solidFill>
                <a:latin typeface="HK Grotesk Bold"/>
              </a:rPr>
              <a:t>Conclusions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33969" y="2680724"/>
            <a:ext cx="14569315" cy="5741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42007" lvl="1" indent="-421003" algn="l">
              <a:lnSpc>
                <a:spcPts val="5069"/>
              </a:lnSpc>
              <a:buFont typeface="Arial"/>
              <a:buChar char="•"/>
            </a:pPr>
            <a:r>
              <a:rPr lang="en-US" sz="3899" spc="-77">
                <a:solidFill>
                  <a:srgbClr val="FFFFFF"/>
                </a:solidFill>
                <a:latin typeface="Public Sans"/>
              </a:rPr>
              <a:t>Conformal bootstrap is a powerful tool for studying CFTs and quantum mechanical systems.</a:t>
            </a:r>
          </a:p>
          <a:p>
            <a:pPr marL="842007" lvl="1" indent="-421003" algn="l">
              <a:lnSpc>
                <a:spcPts val="5069"/>
              </a:lnSpc>
              <a:buFont typeface="Arial"/>
              <a:buChar char="•"/>
            </a:pPr>
            <a:r>
              <a:rPr lang="en-US" sz="3899" spc="-77">
                <a:solidFill>
                  <a:srgbClr val="FFFFFF"/>
                </a:solidFill>
                <a:latin typeface="Public Sans"/>
              </a:rPr>
              <a:t>It provides a non-perturbative way to access information about strongly interacting systems.</a:t>
            </a:r>
          </a:p>
          <a:p>
            <a:pPr marL="842007" lvl="1" indent="-421003" algn="l">
              <a:lnSpc>
                <a:spcPts val="5069"/>
              </a:lnSpc>
              <a:buFont typeface="Arial"/>
              <a:buChar char="•"/>
            </a:pPr>
            <a:r>
              <a:rPr lang="en-US" sz="3899" spc="-77">
                <a:solidFill>
                  <a:srgbClr val="FFFFFF"/>
                </a:solidFill>
                <a:latin typeface="Public Sans"/>
              </a:rPr>
              <a:t>The method is successful in both complex matrix models and simple quantum systems.</a:t>
            </a:r>
          </a:p>
          <a:p>
            <a:pPr marL="842007" lvl="1" indent="-421003" algn="l">
              <a:lnSpc>
                <a:spcPts val="5069"/>
              </a:lnSpc>
              <a:buFont typeface="Arial"/>
              <a:buChar char="•"/>
            </a:pPr>
            <a:r>
              <a:rPr lang="en-US" sz="3899" spc="-77">
                <a:solidFill>
                  <a:srgbClr val="FFFFFF"/>
                </a:solidFill>
                <a:latin typeface="Public Sans"/>
              </a:rPr>
              <a:t>Future work can explore more applications and refine the techniques.</a:t>
            </a:r>
          </a:p>
          <a:p>
            <a:pPr algn="l">
              <a:lnSpc>
                <a:spcPts val="5069"/>
              </a:lnSpc>
            </a:pPr>
            <a:endParaRPr lang="en-US" sz="3899" spc="-77">
              <a:solidFill>
                <a:srgbClr val="FFFFFF"/>
              </a:solidFill>
              <a:latin typeface="Public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627308">
            <a:off x="-2422441" y="-1909384"/>
            <a:ext cx="17016201" cy="6180151"/>
          </a:xfrm>
          <a:custGeom>
            <a:avLst/>
            <a:gdLst/>
            <a:ahLst/>
            <a:cxnLst/>
            <a:rect l="l" t="t" r="r" b="b"/>
            <a:pathLst>
              <a:path w="17016201" h="6180151">
                <a:moveTo>
                  <a:pt x="0" y="0"/>
                </a:moveTo>
                <a:lnTo>
                  <a:pt x="17016202" y="0"/>
                </a:lnTo>
                <a:lnTo>
                  <a:pt x="17016202" y="6180152"/>
                </a:lnTo>
                <a:lnTo>
                  <a:pt x="0" y="61801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000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601917" y="4175271"/>
            <a:ext cx="6210300" cy="1365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544"/>
              </a:lnSpc>
            </a:pPr>
            <a:r>
              <a:rPr lang="en-US" sz="9499" spc="-284">
                <a:solidFill>
                  <a:srgbClr val="FFFFFF"/>
                </a:solidFill>
                <a:latin typeface="HK Grotesk Bold"/>
              </a:rPr>
              <a:t>Thank You</a:t>
            </a:r>
          </a:p>
        </p:txBody>
      </p:sp>
      <p:sp>
        <p:nvSpPr>
          <p:cNvPr id="4" name="Freeform 4"/>
          <p:cNvSpPr/>
          <p:nvPr/>
        </p:nvSpPr>
        <p:spPr>
          <a:xfrm>
            <a:off x="7973568" y="0"/>
            <a:ext cx="10314432" cy="10287000"/>
          </a:xfrm>
          <a:custGeom>
            <a:avLst/>
            <a:gdLst/>
            <a:ahLst/>
            <a:cxnLst/>
            <a:rect l="l" t="t" r="r" b="b"/>
            <a:pathLst>
              <a:path w="10314432" h="10287000">
                <a:moveTo>
                  <a:pt x="0" y="0"/>
                </a:moveTo>
                <a:lnTo>
                  <a:pt x="10314432" y="0"/>
                </a:lnTo>
                <a:lnTo>
                  <a:pt x="10314432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7000"/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8401603">
            <a:off x="5328173" y="-816435"/>
            <a:ext cx="18528255" cy="5642970"/>
          </a:xfrm>
          <a:custGeom>
            <a:avLst/>
            <a:gdLst/>
            <a:ahLst/>
            <a:cxnLst/>
            <a:rect l="l" t="t" r="r" b="b"/>
            <a:pathLst>
              <a:path w="18528255" h="5642970">
                <a:moveTo>
                  <a:pt x="0" y="0"/>
                </a:moveTo>
                <a:lnTo>
                  <a:pt x="18528254" y="0"/>
                </a:lnTo>
                <a:lnTo>
                  <a:pt x="18528254" y="5642970"/>
                </a:lnTo>
                <a:lnTo>
                  <a:pt x="0" y="56429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2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26073" y="6118075"/>
            <a:ext cx="1738538" cy="1463825"/>
          </a:xfrm>
          <a:custGeom>
            <a:avLst/>
            <a:gdLst/>
            <a:ahLst/>
            <a:cxnLst/>
            <a:rect l="l" t="t" r="r" b="b"/>
            <a:pathLst>
              <a:path w="1738538" h="1738538">
                <a:moveTo>
                  <a:pt x="0" y="0"/>
                </a:moveTo>
                <a:lnTo>
                  <a:pt x="1738538" y="0"/>
                </a:lnTo>
                <a:lnTo>
                  <a:pt x="1738538" y="1738538"/>
                </a:lnTo>
                <a:lnTo>
                  <a:pt x="0" y="17385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54248" y="3261312"/>
            <a:ext cx="1810363" cy="1729788"/>
          </a:xfrm>
          <a:custGeom>
            <a:avLst/>
            <a:gdLst/>
            <a:ahLst/>
            <a:cxnLst/>
            <a:rect l="l" t="t" r="r" b="b"/>
            <a:pathLst>
              <a:path w="1882188" h="1882188">
                <a:moveTo>
                  <a:pt x="0" y="0"/>
                </a:moveTo>
                <a:lnTo>
                  <a:pt x="1882188" y="0"/>
                </a:lnTo>
                <a:lnTo>
                  <a:pt x="1882188" y="1882188"/>
                </a:lnTo>
                <a:lnTo>
                  <a:pt x="0" y="188218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028700" y="805411"/>
            <a:ext cx="10324409" cy="119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212"/>
              </a:lnSpc>
            </a:pPr>
            <a:r>
              <a:rPr lang="en-US" sz="8299" spc="-248">
                <a:solidFill>
                  <a:srgbClr val="FFFFFF"/>
                </a:solidFill>
                <a:latin typeface="HK Grotesk Bold"/>
              </a:rPr>
              <a:t>Background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689985" y="3261312"/>
            <a:ext cx="14569315" cy="26161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69"/>
              </a:lnSpc>
            </a:pPr>
            <a:r>
              <a:rPr lang="en-US" sz="3600" spc="-77" dirty="0">
                <a:solidFill>
                  <a:srgbClr val="FFFFFF"/>
                </a:solidFill>
                <a:latin typeface="Public Sans"/>
              </a:rPr>
              <a:t>Conformal Field Theories (CFTs): Quantum field theories with a special kind of symmetry called conformal symmetry. This symmetry allows for transformations that preserve angles but not necessarily lengths</a:t>
            </a:r>
            <a:r>
              <a:rPr lang="en-US" sz="3899" spc="-77" dirty="0">
                <a:solidFill>
                  <a:srgbClr val="FFFFFF"/>
                </a:solidFill>
                <a:latin typeface="Public Sans"/>
              </a:rPr>
              <a:t>.</a:t>
            </a:r>
          </a:p>
          <a:p>
            <a:pPr algn="l">
              <a:lnSpc>
                <a:spcPts val="5069"/>
              </a:lnSpc>
            </a:pPr>
            <a:endParaRPr lang="en-US" sz="3899" spc="-77" dirty="0">
              <a:solidFill>
                <a:srgbClr val="FFFFFF"/>
              </a:solidFill>
              <a:latin typeface="Public San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689985" y="6177236"/>
            <a:ext cx="14569315" cy="19126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69"/>
              </a:lnSpc>
            </a:pPr>
            <a:r>
              <a:rPr lang="en-US" sz="3600" spc="-77" dirty="0">
                <a:solidFill>
                  <a:srgbClr val="FFFFFF"/>
                </a:solidFill>
                <a:latin typeface="Public Sans"/>
              </a:rPr>
              <a:t>Conformal transformations are transformations that preserve local angles even if the lengths are not preserved.</a:t>
            </a:r>
          </a:p>
          <a:p>
            <a:pPr algn="l">
              <a:lnSpc>
                <a:spcPts val="5069"/>
              </a:lnSpc>
            </a:pPr>
            <a:endParaRPr lang="en-US" sz="3899" spc="-77" dirty="0">
              <a:solidFill>
                <a:srgbClr val="FFFFFF"/>
              </a:solidFill>
              <a:latin typeface="Public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74217" y="318883"/>
            <a:ext cx="19036434" cy="6437888"/>
          </a:xfrm>
          <a:custGeom>
            <a:avLst/>
            <a:gdLst/>
            <a:ahLst/>
            <a:cxnLst/>
            <a:rect l="l" t="t" r="r" b="b"/>
            <a:pathLst>
              <a:path w="19036434" h="6437888">
                <a:moveTo>
                  <a:pt x="0" y="0"/>
                </a:moveTo>
                <a:lnTo>
                  <a:pt x="19036434" y="0"/>
                </a:lnTo>
                <a:lnTo>
                  <a:pt x="19036434" y="6437888"/>
                </a:lnTo>
                <a:lnTo>
                  <a:pt x="0" y="64378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416706" y="3537827"/>
            <a:ext cx="4635740" cy="4635740"/>
          </a:xfrm>
          <a:custGeom>
            <a:avLst/>
            <a:gdLst/>
            <a:ahLst/>
            <a:cxnLst/>
            <a:rect l="l" t="t" r="r" b="b"/>
            <a:pathLst>
              <a:path w="4635740" h="4635740">
                <a:moveTo>
                  <a:pt x="0" y="0"/>
                </a:moveTo>
                <a:lnTo>
                  <a:pt x="4635741" y="0"/>
                </a:lnTo>
                <a:lnTo>
                  <a:pt x="4635741" y="4635740"/>
                </a:lnTo>
                <a:lnTo>
                  <a:pt x="0" y="46357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5161774" y="5679378"/>
            <a:ext cx="1544016" cy="648487"/>
          </a:xfrm>
          <a:custGeom>
            <a:avLst/>
            <a:gdLst/>
            <a:ahLst/>
            <a:cxnLst/>
            <a:rect l="l" t="t" r="r" b="b"/>
            <a:pathLst>
              <a:path w="1544016" h="648487">
                <a:moveTo>
                  <a:pt x="0" y="0"/>
                </a:moveTo>
                <a:lnTo>
                  <a:pt x="1544016" y="0"/>
                </a:lnTo>
                <a:lnTo>
                  <a:pt x="1544016" y="648487"/>
                </a:lnTo>
                <a:lnTo>
                  <a:pt x="0" y="64848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657387" y="655921"/>
            <a:ext cx="13291868" cy="23618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212"/>
              </a:lnSpc>
            </a:pPr>
            <a:r>
              <a:rPr lang="en-US" sz="8299" spc="-248">
                <a:solidFill>
                  <a:srgbClr val="FFFFFF"/>
                </a:solidFill>
                <a:latin typeface="HK Grotesk Bold"/>
              </a:rPr>
              <a:t>Introduction to Conformal Bootstrap</a:t>
            </a:r>
          </a:p>
        </p:txBody>
      </p:sp>
      <p:sp>
        <p:nvSpPr>
          <p:cNvPr id="6" name="Freeform 6"/>
          <p:cNvSpPr/>
          <p:nvPr/>
        </p:nvSpPr>
        <p:spPr>
          <a:xfrm>
            <a:off x="11551080" y="5671377"/>
            <a:ext cx="1563066" cy="656488"/>
          </a:xfrm>
          <a:custGeom>
            <a:avLst/>
            <a:gdLst/>
            <a:ahLst/>
            <a:cxnLst/>
            <a:rect l="l" t="t" r="r" b="b"/>
            <a:pathLst>
              <a:path w="1563066" h="656488">
                <a:moveTo>
                  <a:pt x="0" y="0"/>
                </a:moveTo>
                <a:lnTo>
                  <a:pt x="1563066" y="0"/>
                </a:lnTo>
                <a:lnTo>
                  <a:pt x="1563066" y="656488"/>
                </a:lnTo>
                <a:lnTo>
                  <a:pt x="0" y="6564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38618" y="3918040"/>
            <a:ext cx="3820517" cy="446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00"/>
              </a:lnSpc>
            </a:pPr>
            <a:r>
              <a:rPr lang="en-US" sz="3000" spc="-60">
                <a:solidFill>
                  <a:srgbClr val="FFFFFF"/>
                </a:solidFill>
                <a:latin typeface="Public Sans"/>
              </a:rPr>
              <a:t>Due to researchers failing to use perturbative methods to solve strongly interacting systems, a new method was proposed in the eighties.</a:t>
            </a:r>
          </a:p>
          <a:p>
            <a:pPr algn="l">
              <a:lnSpc>
                <a:spcPts val="3900"/>
              </a:lnSpc>
            </a:pPr>
            <a:endParaRPr lang="en-US" sz="3000" spc="-60">
              <a:solidFill>
                <a:srgbClr val="FFFFFF"/>
              </a:solidFill>
              <a:latin typeface="Public Sans"/>
            </a:endParaRPr>
          </a:p>
        </p:txBody>
      </p:sp>
      <p:sp>
        <p:nvSpPr>
          <p:cNvPr id="8" name="Freeform 8"/>
          <p:cNvSpPr/>
          <p:nvPr/>
        </p:nvSpPr>
        <p:spPr>
          <a:xfrm>
            <a:off x="6810565" y="3537827"/>
            <a:ext cx="4635740" cy="4635740"/>
          </a:xfrm>
          <a:custGeom>
            <a:avLst/>
            <a:gdLst/>
            <a:ahLst/>
            <a:cxnLst/>
            <a:rect l="l" t="t" r="r" b="b"/>
            <a:pathLst>
              <a:path w="4635740" h="4635740">
                <a:moveTo>
                  <a:pt x="0" y="0"/>
                </a:moveTo>
                <a:lnTo>
                  <a:pt x="4635740" y="0"/>
                </a:lnTo>
                <a:lnTo>
                  <a:pt x="4635740" y="4635740"/>
                </a:lnTo>
                <a:lnTo>
                  <a:pt x="0" y="46357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7303321" y="4241496"/>
            <a:ext cx="3820517" cy="3476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00"/>
              </a:lnSpc>
            </a:pPr>
            <a:r>
              <a:rPr lang="en-US" sz="3000" spc="-60">
                <a:solidFill>
                  <a:srgbClr val="FFFFFF"/>
                </a:solidFill>
                <a:latin typeface="Public Sans"/>
              </a:rPr>
              <a:t>Conformal bootstrap is a non-perturbative solving method that can solve 2D and 3D conformal field theories.</a:t>
            </a:r>
          </a:p>
          <a:p>
            <a:pPr algn="l">
              <a:lnSpc>
                <a:spcPts val="3900"/>
              </a:lnSpc>
            </a:pPr>
            <a:endParaRPr lang="en-US" sz="3000" spc="-60">
              <a:solidFill>
                <a:srgbClr val="FFFFFF"/>
              </a:solidFill>
              <a:latin typeface="Public Sans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13204423" y="3537827"/>
            <a:ext cx="4635740" cy="4635740"/>
          </a:xfrm>
          <a:custGeom>
            <a:avLst/>
            <a:gdLst/>
            <a:ahLst/>
            <a:cxnLst/>
            <a:rect l="l" t="t" r="r" b="b"/>
            <a:pathLst>
              <a:path w="4635740" h="4635740">
                <a:moveTo>
                  <a:pt x="0" y="0"/>
                </a:moveTo>
                <a:lnTo>
                  <a:pt x="4635740" y="0"/>
                </a:lnTo>
                <a:lnTo>
                  <a:pt x="4635740" y="4635740"/>
                </a:lnTo>
                <a:lnTo>
                  <a:pt x="0" y="46357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3714221" y="4241496"/>
            <a:ext cx="3820517" cy="3476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00"/>
              </a:lnSpc>
            </a:pPr>
            <a:r>
              <a:rPr lang="en-US" sz="3000" spc="-60">
                <a:solidFill>
                  <a:srgbClr val="FFFFFF"/>
                </a:solidFill>
                <a:latin typeface="Public Sans"/>
              </a:rPr>
              <a:t>New numerical techniques were introduced based on semi-definite programming to solve such cases.</a:t>
            </a:r>
          </a:p>
          <a:p>
            <a:pPr algn="l">
              <a:lnSpc>
                <a:spcPts val="3900"/>
              </a:lnSpc>
            </a:pPr>
            <a:endParaRPr lang="en-US" sz="3000" spc="-60">
              <a:solidFill>
                <a:srgbClr val="FFFFFF"/>
              </a:solidFill>
              <a:latin typeface="Public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792178">
            <a:off x="-3184334" y="-1644671"/>
            <a:ext cx="11135343" cy="3391383"/>
          </a:xfrm>
          <a:custGeom>
            <a:avLst/>
            <a:gdLst/>
            <a:ahLst/>
            <a:cxnLst/>
            <a:rect l="l" t="t" r="r" b="b"/>
            <a:pathLst>
              <a:path w="11135343" h="3391383">
                <a:moveTo>
                  <a:pt x="0" y="0"/>
                </a:moveTo>
                <a:lnTo>
                  <a:pt x="11135343" y="0"/>
                </a:lnTo>
                <a:lnTo>
                  <a:pt x="11135343" y="3391383"/>
                </a:lnTo>
                <a:lnTo>
                  <a:pt x="0" y="33913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2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984960" y="864573"/>
            <a:ext cx="9966444" cy="1143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8000" spc="-240">
                <a:solidFill>
                  <a:srgbClr val="FFFFFF"/>
                </a:solidFill>
                <a:latin typeface="HK Grotesk Bold"/>
              </a:rPr>
              <a:t>Conformal Bootstrap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984960" y="2552700"/>
            <a:ext cx="15922121" cy="58376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69"/>
              </a:lnSpc>
            </a:pPr>
            <a:r>
              <a:rPr lang="en-US" sz="3600" spc="-77" dirty="0" smtClean="0">
                <a:solidFill>
                  <a:srgbClr val="FFFFFF"/>
                </a:solidFill>
                <a:latin typeface="Public Sans"/>
              </a:rPr>
              <a:t>What it is? </a:t>
            </a:r>
            <a:r>
              <a:rPr lang="en-US" sz="3600" spc="-77" dirty="0" smtClean="0">
                <a:solidFill>
                  <a:srgbClr val="FFFFFF"/>
                </a:solidFill>
                <a:latin typeface="Public Sans"/>
              </a:rPr>
              <a:t>A </a:t>
            </a:r>
            <a:r>
              <a:rPr lang="en-US" sz="3600" spc="-77" dirty="0">
                <a:solidFill>
                  <a:srgbClr val="FFFFFF"/>
                </a:solidFill>
                <a:latin typeface="Public Sans"/>
              </a:rPr>
              <a:t>powerful framework to study CFTs.</a:t>
            </a:r>
          </a:p>
          <a:p>
            <a:pPr algn="l">
              <a:lnSpc>
                <a:spcPts val="5069"/>
              </a:lnSpc>
            </a:pPr>
            <a:r>
              <a:rPr lang="en-US" sz="3600" spc="-77" dirty="0" smtClean="0">
                <a:solidFill>
                  <a:srgbClr val="FFFFFF"/>
                </a:solidFill>
                <a:latin typeface="Public Sans" panose="020B0604020202020204" charset="0"/>
              </a:rPr>
              <a:t>How it works?</a:t>
            </a:r>
            <a:endParaRPr lang="en-US" sz="3600" spc="-77" dirty="0">
              <a:solidFill>
                <a:srgbClr val="FFFFFF"/>
              </a:solidFill>
              <a:latin typeface="Public Sans" panose="020B0604020202020204" charset="0"/>
            </a:endParaRPr>
          </a:p>
          <a:p>
            <a:pPr marL="842007" lvl="1" indent="-421003" algn="l">
              <a:lnSpc>
                <a:spcPts val="5069"/>
              </a:lnSpc>
              <a:buFont typeface="Arial"/>
              <a:buChar char="•"/>
            </a:pPr>
            <a:r>
              <a:rPr lang="en-US" sz="3600" spc="-77" dirty="0">
                <a:solidFill>
                  <a:srgbClr val="FFFFFF"/>
                </a:solidFill>
                <a:latin typeface="Public Sans"/>
              </a:rPr>
              <a:t>Exploits constraints from conformal symmetry, </a:t>
            </a:r>
            <a:r>
              <a:rPr lang="en-US" sz="3600" spc="-77" dirty="0" err="1">
                <a:solidFill>
                  <a:srgbClr val="FFFFFF"/>
                </a:solidFill>
                <a:latin typeface="Public Sans"/>
              </a:rPr>
              <a:t>unitarity</a:t>
            </a:r>
            <a:r>
              <a:rPr lang="en-US" sz="3600" spc="-77" dirty="0">
                <a:solidFill>
                  <a:srgbClr val="FFFFFF"/>
                </a:solidFill>
                <a:latin typeface="Public Sans"/>
              </a:rPr>
              <a:t> (probabilities must add up), and crossing symmetry (exchanging particles in scattering).</a:t>
            </a:r>
          </a:p>
          <a:p>
            <a:pPr marL="842007" lvl="1" indent="-421003" algn="l">
              <a:lnSpc>
                <a:spcPts val="5069"/>
              </a:lnSpc>
              <a:buFont typeface="Arial"/>
              <a:buChar char="•"/>
            </a:pPr>
            <a:r>
              <a:rPr lang="en-US" sz="3600" spc="-77" dirty="0">
                <a:solidFill>
                  <a:srgbClr val="FFFFFF"/>
                </a:solidFill>
                <a:latin typeface="Public Sans"/>
              </a:rPr>
              <a:t>Uses the operator product expansion (OPE), a way to simplify complex interactions.</a:t>
            </a:r>
          </a:p>
          <a:p>
            <a:pPr algn="l">
              <a:lnSpc>
                <a:spcPts val="5069"/>
              </a:lnSpc>
            </a:pPr>
            <a:r>
              <a:rPr lang="en-US" sz="3600" spc="-77" dirty="0" smtClean="0">
                <a:solidFill>
                  <a:srgbClr val="FFFFFF"/>
                </a:solidFill>
                <a:latin typeface="Public Sans"/>
              </a:rPr>
              <a:t>My goal is </a:t>
            </a:r>
            <a:r>
              <a:rPr lang="en-US" sz="3600" spc="-77" dirty="0">
                <a:solidFill>
                  <a:srgbClr val="FFFFFF"/>
                </a:solidFill>
                <a:latin typeface="Public Sans"/>
              </a:rPr>
              <a:t>to determine the spectrum of scaling dimensions (how quantities change with scale) and OPE coefficients (strength of interactions).</a:t>
            </a:r>
          </a:p>
          <a:p>
            <a:pPr algn="l">
              <a:lnSpc>
                <a:spcPts val="5069"/>
              </a:lnSpc>
            </a:pPr>
            <a:endParaRPr lang="en-US" sz="3899" spc="-77" dirty="0">
              <a:solidFill>
                <a:srgbClr val="FFFFFF"/>
              </a:solidFill>
              <a:latin typeface="Public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957431">
            <a:off x="4245595" y="3598310"/>
            <a:ext cx="17016201" cy="6180151"/>
          </a:xfrm>
          <a:custGeom>
            <a:avLst/>
            <a:gdLst/>
            <a:ahLst/>
            <a:cxnLst/>
            <a:rect l="l" t="t" r="r" b="b"/>
            <a:pathLst>
              <a:path w="17016201" h="6180151">
                <a:moveTo>
                  <a:pt x="0" y="0"/>
                </a:moveTo>
                <a:lnTo>
                  <a:pt x="17016201" y="0"/>
                </a:lnTo>
                <a:lnTo>
                  <a:pt x="17016201" y="6180152"/>
                </a:lnTo>
                <a:lnTo>
                  <a:pt x="0" y="61801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874461" y="3561313"/>
            <a:ext cx="16539079" cy="52322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42007" lvl="1" indent="-421003" algn="l">
              <a:lnSpc>
                <a:spcPts val="5069"/>
              </a:lnSpc>
              <a:buFont typeface="Arial"/>
              <a:buChar char="•"/>
            </a:pPr>
            <a:r>
              <a:rPr lang="en-US" sz="3600" spc="-77" dirty="0">
                <a:solidFill>
                  <a:srgbClr val="FFFFFF"/>
                </a:solidFill>
                <a:latin typeface="Public Sans" panose="020B0604020202020204" charset="0"/>
              </a:rPr>
              <a:t>Large N Matrix Quantum Mechanics: </a:t>
            </a:r>
            <a:r>
              <a:rPr lang="en-US" sz="3600" spc="-77" dirty="0">
                <a:solidFill>
                  <a:srgbClr val="FFFFFF"/>
                </a:solidFill>
                <a:latin typeface="Public Sans"/>
              </a:rPr>
              <a:t>A simplified model used to understand quantum gravity.</a:t>
            </a:r>
          </a:p>
          <a:p>
            <a:pPr marL="842007" lvl="1" indent="-421003" algn="l">
              <a:lnSpc>
                <a:spcPts val="5069"/>
              </a:lnSpc>
              <a:buFont typeface="Arial"/>
              <a:buChar char="•"/>
            </a:pPr>
            <a:r>
              <a:rPr lang="en-US" sz="3600" spc="-77" dirty="0">
                <a:solidFill>
                  <a:srgbClr val="FFFFFF"/>
                </a:solidFill>
                <a:latin typeface="Public Sans"/>
              </a:rPr>
              <a:t>Bootstrap helps to find the spectrum (energy levels) and expectation values (average values of observables).</a:t>
            </a:r>
          </a:p>
          <a:p>
            <a:pPr marL="842007" lvl="1" indent="-421003" algn="l">
              <a:lnSpc>
                <a:spcPts val="5069"/>
              </a:lnSpc>
              <a:buFont typeface="Arial"/>
              <a:buChar char="•"/>
            </a:pPr>
            <a:r>
              <a:rPr lang="en-US" sz="3600" spc="-77" dirty="0">
                <a:solidFill>
                  <a:srgbClr val="FFFFFF"/>
                </a:solidFill>
                <a:latin typeface="Public Sans" panose="020B0604020202020204" charset="0"/>
              </a:rPr>
              <a:t>Simple Quantum Mechanical Systems: </a:t>
            </a:r>
            <a:r>
              <a:rPr lang="en-US" sz="3600" spc="-77" dirty="0">
                <a:solidFill>
                  <a:srgbClr val="FFFFFF"/>
                </a:solidFill>
                <a:latin typeface="Public Sans"/>
              </a:rPr>
              <a:t>Bootstrap can be used to find the energy levels and </a:t>
            </a:r>
            <a:r>
              <a:rPr lang="en-US" sz="3600" spc="-77" dirty="0" smtClean="0">
                <a:solidFill>
                  <a:srgbClr val="FFFFFF"/>
                </a:solidFill>
                <a:latin typeface="Public Sans"/>
              </a:rPr>
              <a:t>wave functions </a:t>
            </a:r>
            <a:r>
              <a:rPr lang="en-US" sz="3600" spc="-77" dirty="0">
                <a:solidFill>
                  <a:srgbClr val="FFFFFF"/>
                </a:solidFill>
                <a:latin typeface="Public Sans"/>
              </a:rPr>
              <a:t>of systems with known potentials (like the hydrogen atom or harmonic oscillator).</a:t>
            </a:r>
          </a:p>
          <a:p>
            <a:pPr algn="l">
              <a:lnSpc>
                <a:spcPts val="5069"/>
              </a:lnSpc>
            </a:pPr>
            <a:endParaRPr lang="en-US" sz="3899" spc="-77" dirty="0">
              <a:solidFill>
                <a:srgbClr val="FFFFFF"/>
              </a:solidFill>
              <a:latin typeface="Public Sans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28700" y="656109"/>
            <a:ext cx="13791170" cy="226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8000" spc="-240">
                <a:solidFill>
                  <a:srgbClr val="FFFFFF"/>
                </a:solidFill>
                <a:latin typeface="HK Grotesk Bold"/>
              </a:rPr>
              <a:t>Applications in Quantum Mechanics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66010" y="1095375"/>
            <a:ext cx="14908497" cy="1143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8000" spc="-240">
                <a:solidFill>
                  <a:srgbClr val="FFFFFF"/>
                </a:solidFill>
                <a:latin typeface="HK Grotesk Bold"/>
              </a:rPr>
              <a:t>Quantum Anharmonic Oscillator</a:t>
            </a:r>
          </a:p>
        </p:txBody>
      </p:sp>
      <p:sp>
        <p:nvSpPr>
          <p:cNvPr id="3" name="Freeform 3"/>
          <p:cNvSpPr/>
          <p:nvPr/>
        </p:nvSpPr>
        <p:spPr>
          <a:xfrm rot="-1957431">
            <a:off x="6884807" y="3223072"/>
            <a:ext cx="17016201" cy="6180151"/>
          </a:xfrm>
          <a:custGeom>
            <a:avLst/>
            <a:gdLst/>
            <a:ahLst/>
            <a:cxnLst/>
            <a:rect l="l" t="t" r="r" b="b"/>
            <a:pathLst>
              <a:path w="17016201" h="6180151">
                <a:moveTo>
                  <a:pt x="0" y="0"/>
                </a:moveTo>
                <a:lnTo>
                  <a:pt x="17016201" y="0"/>
                </a:lnTo>
                <a:lnTo>
                  <a:pt x="17016201" y="6180151"/>
                </a:lnTo>
                <a:lnTo>
                  <a:pt x="0" y="618015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649200" y="7581900"/>
            <a:ext cx="2403559" cy="706929"/>
          </a:xfrm>
          <a:custGeom>
            <a:avLst/>
            <a:gdLst/>
            <a:ahLst/>
            <a:cxnLst/>
            <a:rect l="l" t="t" r="r" b="b"/>
            <a:pathLst>
              <a:path w="2403559" h="706929">
                <a:moveTo>
                  <a:pt x="0" y="0"/>
                </a:moveTo>
                <a:lnTo>
                  <a:pt x="2403559" y="0"/>
                </a:lnTo>
                <a:lnTo>
                  <a:pt x="2403559" y="706929"/>
                </a:lnTo>
                <a:lnTo>
                  <a:pt x="0" y="7069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666010" y="2901096"/>
                <a:ext cx="16859990" cy="58631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05256">
                  <a:spcAft>
                    <a:spcPts val="600"/>
                  </a:spcAft>
                </a:pPr>
                <a:r>
                  <a:rPr lang="en-US" sz="3600" dirty="0">
                    <a:solidFill>
                      <a:prstClr val="white"/>
                    </a:solidFill>
                    <a:latin typeface="Walbaum Display"/>
                  </a:rPr>
                  <a:t>Using the Hamiltonian of  the oscillator </a:t>
                </a:r>
                <a14:m>
                  <m:oMath xmlns:m="http://schemas.openxmlformats.org/officeDocument/2006/math"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sSup>
                      <m:sSupPr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36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3600" dirty="0">
                    <a:solidFill>
                      <a:prstClr val="white"/>
                    </a:solidFill>
                    <a:latin typeface="Walbaum Display"/>
                  </a:rPr>
                  <a:t> as well as using the identity where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d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3600" dirty="0">
                    <a:solidFill>
                      <a:prstClr val="white"/>
                    </a:solidFill>
                    <a:latin typeface="Walbaum Display"/>
                  </a:rPr>
                  <a:t> for a generalized form </a:t>
                </a:r>
                <a14:m>
                  <m:oMath xmlns:m="http://schemas.openxmlformats.org/officeDocument/2006/math"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3600" dirty="0">
                    <a:solidFill>
                      <a:prstClr val="white"/>
                    </a:solidFill>
                    <a:latin typeface="Walbaum Display"/>
                  </a:rPr>
                  <a:t> we reach a relation of the </a:t>
                </a:r>
                <a:r>
                  <a:rPr lang="en-US" sz="3600" dirty="0">
                    <a:solidFill>
                      <a:prstClr val="white"/>
                    </a:solidFill>
                    <a:latin typeface="Walbaum Display"/>
                  </a:rPr>
                  <a:t>form </a:t>
                </a:r>
                <a14:m>
                  <m:oMath xmlns:m="http://schemas.openxmlformats.org/officeDocument/2006/math"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begChr m:val="⟨"/>
                        <m:endChr m:val="⟩"/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begChr m:val="⟨"/>
                        <m:endChr m:val="⟩"/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+3</m:t>
                            </m:r>
                          </m:sup>
                        </m:sSup>
                      </m:e>
                    </m:d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+4</m:t>
                    </m:r>
                    <m:d>
                      <m:dPr>
                        <m:begChr m:val="⟨"/>
                        <m:endChr m:val="⟩"/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</m:e>
                    </m:d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−1)(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−2)⟨</m:t>
                    </m:r>
                    <m:sSup>
                      <m:sSupPr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sz="3600" dirty="0">
                    <a:solidFill>
                      <a:prstClr val="white"/>
                    </a:solidFill>
                    <a:latin typeface="Walbaum Display"/>
                  </a:rPr>
                  <a:t>.</a:t>
                </a:r>
              </a:p>
              <a:p>
                <a:pPr lvl="0" defTabSz="905256">
                  <a:spcAft>
                    <a:spcPts val="600"/>
                  </a:spcAft>
                </a:pPr>
                <a:endParaRPr lang="en-US" sz="3600" dirty="0" smtClean="0">
                  <a:solidFill>
                    <a:prstClr val="white"/>
                  </a:solidFill>
                  <a:latin typeface="Walbaum Display"/>
                </a:endParaRPr>
              </a:p>
              <a:p>
                <a:pPr lvl="0" defTabSz="905256">
                  <a:spcAft>
                    <a:spcPts val="600"/>
                  </a:spcAft>
                </a:pPr>
                <a:r>
                  <a:rPr lang="en-US" sz="3600" dirty="0" smtClean="0">
                    <a:solidFill>
                      <a:prstClr val="white"/>
                    </a:solidFill>
                    <a:latin typeface="Walbaum Display"/>
                  </a:rPr>
                  <a:t>We </a:t>
                </a:r>
                <a:r>
                  <a:rPr lang="en-US" sz="3600" dirty="0">
                    <a:solidFill>
                      <a:prstClr val="white"/>
                    </a:solidFill>
                    <a:latin typeface="Walbaum Display"/>
                  </a:rPr>
                  <a:t>then get rid of the momentum operator by using the energy to get a recursion relation of the form </a:t>
                </a:r>
                <a14:m>
                  <m:oMath xmlns:m="http://schemas.openxmlformats.org/officeDocument/2006/math">
                    <m:r>
                      <a:rPr lang="en-US" sz="36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𝑡𝐸</m:t>
                    </m:r>
                    <m:d>
                      <m:dPr>
                        <m:begChr m:val="⟨"/>
                        <m:endChr m:val="⟩"/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d>
                      <m:dPr>
                        <m:begChr m:val="⟨"/>
                        <m:endChr m:val="⟩"/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e>
                    </m:d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−4</m:t>
                    </m:r>
                    <m:d>
                      <m:dPr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d>
                      <m:dPr>
                        <m:begChr m:val="⟨"/>
                        <m:endChr m:val="⟩"/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36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</m:e>
                    </m:d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−4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+2)⟨</m:t>
                    </m:r>
                    <m:sSup>
                      <m:sSupPr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+3</m:t>
                        </m:r>
                      </m:sup>
                    </m:sSup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⟩</m:t>
                    </m:r>
                    <m:r>
                      <a:rPr lang="en-US" sz="36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6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360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3600" dirty="0">
                    <a:solidFill>
                      <a:prstClr val="white"/>
                    </a:solidFill>
                    <a:latin typeface="Walbaum Display"/>
                  </a:rPr>
                  <a:t> meaning we can measure the moments by just knowing the energy and the expectation value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6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600" dirty="0">
                    <a:solidFill>
                      <a:prstClr val="white"/>
                    </a:solidFill>
                    <a:latin typeface="Walbaum Display"/>
                  </a:rPr>
                  <a:t>.</a:t>
                </a:r>
              </a:p>
              <a:p>
                <a:pPr lvl="0" defTabSz="905256">
                  <a:spcAft>
                    <a:spcPts val="600"/>
                  </a:spcAft>
                </a:pPr>
                <a:r>
                  <a:rPr lang="en-US" sz="3600" dirty="0">
                    <a:solidFill>
                      <a:prstClr val="white"/>
                    </a:solidFill>
                    <a:latin typeface="Walbaum Display"/>
                  </a:rPr>
                  <a:t>Invoking a positivity constraint on the observable O, </a:t>
                </a:r>
                <a:r>
                  <a:rPr lang="en-US" sz="3600" dirty="0" smtClean="0">
                    <a:solidFill>
                      <a:prstClr val="white"/>
                    </a:solidFill>
                    <a:latin typeface="Walbaum Display"/>
                  </a:rPr>
                  <a:t>where                     which </a:t>
                </a:r>
                <a:r>
                  <a:rPr lang="en-US" sz="3600" dirty="0">
                    <a:solidFill>
                      <a:prstClr val="white"/>
                    </a:solidFill>
                    <a:latin typeface="Walbaum Display"/>
                  </a:rPr>
                  <a:t>allows us to construct the Hankel matrix.</a:t>
                </a: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10" y="2901096"/>
                <a:ext cx="16859990" cy="5863144"/>
              </a:xfrm>
              <a:prstGeom prst="rect">
                <a:avLst/>
              </a:prstGeom>
              <a:blipFill>
                <a:blip r:embed="rId5"/>
                <a:stretch>
                  <a:fillRect l="-1085" t="-1663" r="-72" b="-29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73568" y="0"/>
            <a:ext cx="10314432" cy="10287000"/>
          </a:xfrm>
          <a:custGeom>
            <a:avLst/>
            <a:gdLst/>
            <a:ahLst/>
            <a:cxnLst/>
            <a:rect l="l" t="t" r="r" b="b"/>
            <a:pathLst>
              <a:path w="10314432" h="10287000">
                <a:moveTo>
                  <a:pt x="0" y="0"/>
                </a:moveTo>
                <a:lnTo>
                  <a:pt x="10314432" y="0"/>
                </a:lnTo>
                <a:lnTo>
                  <a:pt x="10314432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7000"/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830434" y="3032651"/>
            <a:ext cx="8851453" cy="35726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323"/>
              </a:lnSpc>
            </a:pPr>
            <a:r>
              <a:rPr lang="en-US" sz="8399" spc="-251">
                <a:solidFill>
                  <a:srgbClr val="FFFFFF"/>
                </a:solidFill>
                <a:latin typeface="HK Grotesk Bold"/>
              </a:rPr>
              <a:t>Simple Quantum Mechanical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49968" y="1409925"/>
            <a:ext cx="17421793" cy="15880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216"/>
              </a:lnSpc>
            </a:pPr>
            <a:r>
              <a:rPr lang="en-US" sz="5600" spc="-168" dirty="0">
                <a:solidFill>
                  <a:srgbClr val="FFFFFF"/>
                </a:solidFill>
                <a:latin typeface="HK Grotesk Bold"/>
              </a:rPr>
              <a:t>Examples (Coulomb Potential, Harmonic Oscillator)</a:t>
            </a:r>
          </a:p>
          <a:p>
            <a:pPr algn="l">
              <a:lnSpc>
                <a:spcPts val="6216"/>
              </a:lnSpc>
            </a:pPr>
            <a:endParaRPr lang="en-US" sz="5600" spc="-168" dirty="0">
              <a:solidFill>
                <a:srgbClr val="FFFFFF"/>
              </a:solidFill>
              <a:latin typeface="HK Grotesk Bold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3"/>
              <p:cNvSpPr txBox="1"/>
              <p:nvPr/>
            </p:nvSpPr>
            <p:spPr>
              <a:xfrm>
                <a:off x="666010" y="2997934"/>
                <a:ext cx="16804836" cy="6052939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l">
                  <a:lnSpc>
                    <a:spcPts val="5904"/>
                  </a:lnSpc>
                </a:pPr>
                <a:r>
                  <a:rPr lang="en-US" sz="3600" spc="-72" dirty="0" smtClean="0">
                    <a:solidFill>
                      <a:srgbClr val="FFFFFF"/>
                    </a:solidFill>
                    <a:latin typeface="HK Grotesk Light"/>
                  </a:rPr>
                  <a:t>• Equipped with the recursion relation we can start solving quantum mechanical systems with known analytical energies.</a:t>
                </a:r>
              </a:p>
              <a:p>
                <a:pPr>
                  <a:lnSpc>
                    <a:spcPts val="5904"/>
                  </a:lnSpc>
                </a:pPr>
                <a:r>
                  <a:rPr lang="en-US" sz="3600" spc="-72" dirty="0" smtClean="0">
                    <a:solidFill>
                      <a:srgbClr val="FFFFFF"/>
                    </a:solidFill>
                    <a:latin typeface="HK Grotesk Light"/>
                  </a:rPr>
                  <a:t>• With </a:t>
                </a:r>
                <a:r>
                  <a:rPr lang="en-US" sz="3600" spc="-72" dirty="0">
                    <a:solidFill>
                      <a:srgbClr val="FFFFFF"/>
                    </a:solidFill>
                    <a:latin typeface="HK Grotesk Light"/>
                  </a:rPr>
                  <a:t>the Hamiltonian of the hydrogen atom </a:t>
                </a:r>
                <a14:m>
                  <m:oMath xmlns:m="http://schemas.openxmlformats.org/officeDocument/2006/math">
                    <m:r>
                      <a:rPr lang="en-US" sz="3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3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3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  <m:d>
                          <m:dPr>
                            <m:ctrlPr>
                              <a:rPr lang="en-US" sz="36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6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en-US" sz="36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6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num>
                      <m:den>
                        <m: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sz="36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sz="36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3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sz="3600" spc="-72" dirty="0" smtClean="0">
                    <a:solidFill>
                      <a:srgbClr val="FFFFFF"/>
                    </a:solidFill>
                    <a:latin typeface="HK Grotesk Light"/>
                  </a:rPr>
                  <a:t> ,we </a:t>
                </a:r>
                <a:r>
                  <a:rPr lang="en-US" sz="3600" spc="-72" dirty="0">
                    <a:solidFill>
                      <a:srgbClr val="FFFFFF"/>
                    </a:solidFill>
                    <a:latin typeface="HK Grotesk Light"/>
                  </a:rPr>
                  <a:t>substitute in the recursion relation to calculate the moments needed to construct the Hankel matrix.</a:t>
                </a:r>
              </a:p>
              <a:p>
                <a:pPr algn="l">
                  <a:lnSpc>
                    <a:spcPts val="5904"/>
                  </a:lnSpc>
                </a:pPr>
                <a:r>
                  <a:rPr lang="en-US" sz="3600" spc="-72" dirty="0" smtClean="0">
                    <a:solidFill>
                      <a:srgbClr val="FFFFFF"/>
                    </a:solidFill>
                    <a:latin typeface="HK Grotesk Light"/>
                  </a:rPr>
                  <a:t>• We </a:t>
                </a:r>
                <a:r>
                  <a:rPr lang="en-US" sz="3600" spc="-72" dirty="0">
                    <a:solidFill>
                      <a:srgbClr val="FFFFFF"/>
                    </a:solidFill>
                    <a:latin typeface="HK Grotesk Light"/>
                  </a:rPr>
                  <a:t>use different energies with different depths of K to capture the effect of the bootstrap compared to the analytical solution.</a:t>
                </a:r>
              </a:p>
              <a:p>
                <a:pPr algn="l">
                  <a:lnSpc>
                    <a:spcPts val="5904"/>
                  </a:lnSpc>
                </a:pPr>
                <a:r>
                  <a:rPr lang="en-US" sz="3600" spc="-72" dirty="0" smtClean="0">
                    <a:solidFill>
                      <a:srgbClr val="FFFFFF"/>
                    </a:solidFill>
                    <a:latin typeface="HK Grotesk Light"/>
                  </a:rPr>
                  <a:t>• We </a:t>
                </a:r>
                <a:r>
                  <a:rPr lang="en-US" sz="3600" spc="-72" dirty="0">
                    <a:solidFill>
                      <a:srgbClr val="FFFFFF"/>
                    </a:solidFill>
                    <a:latin typeface="HK Grotesk Light"/>
                  </a:rPr>
                  <a:t>recreate the same steps with the Hamiltonian of the harmonic oscillator.</a:t>
                </a:r>
              </a:p>
              <a:p>
                <a:pPr algn="l">
                  <a:lnSpc>
                    <a:spcPts val="5904"/>
                  </a:lnSpc>
                </a:pPr>
                <a:endParaRPr lang="en-US" sz="3600" spc="-72" dirty="0">
                  <a:solidFill>
                    <a:srgbClr val="FFFFFF"/>
                  </a:solidFill>
                  <a:latin typeface="HK Grotesk Light"/>
                </a:endParaRPr>
              </a:p>
            </p:txBody>
          </p:sp>
        </mc:Choice>
        <mc:Fallback>
          <p:sp>
            <p:nvSpPr>
              <p:cNvPr id="3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10" y="2997934"/>
                <a:ext cx="16804836" cy="6052939"/>
              </a:xfrm>
              <a:prstGeom prst="rect">
                <a:avLst/>
              </a:prstGeom>
              <a:blipFill>
                <a:blip r:embed="rId2"/>
                <a:stretch>
                  <a:fillRect l="-1632" r="-3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eform 5"/>
          <p:cNvSpPr/>
          <p:nvPr/>
        </p:nvSpPr>
        <p:spPr>
          <a:xfrm rot="-3436445">
            <a:off x="3821047" y="208766"/>
            <a:ext cx="21356206" cy="6874465"/>
          </a:xfrm>
          <a:custGeom>
            <a:avLst/>
            <a:gdLst/>
            <a:ahLst/>
            <a:cxnLst/>
            <a:rect l="l" t="t" r="r" b="b"/>
            <a:pathLst>
              <a:path w="21356206" h="6874465">
                <a:moveTo>
                  <a:pt x="0" y="0"/>
                </a:moveTo>
                <a:lnTo>
                  <a:pt x="21356205" y="0"/>
                </a:lnTo>
                <a:lnTo>
                  <a:pt x="21356205" y="6874465"/>
                </a:lnTo>
                <a:lnTo>
                  <a:pt x="0" y="68744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1999"/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73568" y="0"/>
            <a:ext cx="10314432" cy="10287000"/>
          </a:xfrm>
          <a:custGeom>
            <a:avLst/>
            <a:gdLst/>
            <a:ahLst/>
            <a:cxnLst/>
            <a:rect l="l" t="t" r="r" b="b"/>
            <a:pathLst>
              <a:path w="10314432" h="10287000">
                <a:moveTo>
                  <a:pt x="0" y="0"/>
                </a:moveTo>
                <a:lnTo>
                  <a:pt x="10314432" y="0"/>
                </a:lnTo>
                <a:lnTo>
                  <a:pt x="10314432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7000"/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2449718" y="3635233"/>
            <a:ext cx="11047701" cy="15082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637"/>
              </a:lnSpc>
            </a:pPr>
            <a:r>
              <a:rPr lang="en-US" sz="10484" spc="-314">
                <a:solidFill>
                  <a:srgbClr val="FFFFFF"/>
                </a:solidFill>
                <a:latin typeface="HK Grotesk Bold"/>
              </a:rPr>
              <a:t>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913</Words>
  <Application>Microsoft Office PowerPoint</Application>
  <PresentationFormat>Custom</PresentationFormat>
  <Paragraphs>50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Cambria Math</vt:lpstr>
      <vt:lpstr>Walbaum Display</vt:lpstr>
      <vt:lpstr>Open Sans Bold</vt:lpstr>
      <vt:lpstr>HK Grotesk Bold</vt:lpstr>
      <vt:lpstr>Calibri</vt:lpstr>
      <vt:lpstr>HK Grotesk Light</vt:lpstr>
      <vt:lpstr>Public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and White Modern Technology Portfolio Presentation</dc:title>
  <cp:lastModifiedBy>hp</cp:lastModifiedBy>
  <cp:revision>3</cp:revision>
  <dcterms:created xsi:type="dcterms:W3CDTF">2006-08-16T00:00:00Z</dcterms:created>
  <dcterms:modified xsi:type="dcterms:W3CDTF">2024-06-13T01:15:39Z</dcterms:modified>
  <dc:identifier>DAGH9p2jmN8</dc:identifier>
</cp:coreProperties>
</file>