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8" r:id="rId10"/>
    <p:sldId id="263" r:id="rId11"/>
    <p:sldId id="264" r:id="rId12"/>
    <p:sldId id="272" r:id="rId13"/>
    <p:sldId id="271" r:id="rId14"/>
    <p:sldId id="265" r:id="rId15"/>
    <p:sldId id="267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BED6C-774A-DC99-7540-D9A332F86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09EF08-C856-4065-0422-25281A520B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A65A5-9398-9611-4F4E-690FDA2A9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20E0C-00CA-0744-7D0B-6EB162D7C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66B08-3D7F-7343-7970-C4BFCBF60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2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5BEA1-E6A7-C5A7-531B-819645334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578D02-7AC9-C1E1-E155-7DA73C5A6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1ECF7-2F59-0190-3453-5D9A7FF54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94737-7D07-1C3D-7DB2-48A5FF446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23DF5-E8AD-EDAC-300D-09BDBBDBA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2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A9A426-DA3A-9C97-B595-F6CCEBF37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E91FC7-B920-EE38-481B-82D8CD3D71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949E9-44E0-A39B-5224-B37EA69DE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FB3CC-4D09-BF5B-8261-7684529BF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6E01A-9120-5EA2-1512-E22374C5A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19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7FAB9-2AE1-1BC5-D309-069EC1148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91D80-34F9-10ED-E6F7-C09BE1377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8F859-2996-AA14-D0E5-250E07729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91465-96FA-15B3-FA6C-8139EDF3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45BB-1294-E5D6-00F7-F65EAB65C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E335-EA67-FAA4-858A-8887004B2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4317D6-832E-28E3-DA21-2B18ED020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E694D-FD60-1A54-0BE5-C2EFA83E1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05805-96C1-E416-E158-64C307F67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73967-9028-9A75-5247-C3E0C02B1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4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EFB4D-52AF-94BE-2C2D-5BF442048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06904-342E-FC19-0B05-850DDDD678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6F3B01-4E50-E2B5-8057-E1E83E2A33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56A214-2093-7349-DD25-525A7977A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643994-B182-5819-3B68-32BC526AE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2519F-47E0-2DFA-9E9B-A43406F6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197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EC678-C761-9D76-C363-E99974971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F7684-04A5-7A35-02CD-A801CC9BD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E3078F-F528-5745-3931-CC0533B047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75903C-7457-1814-7E5E-B4B513C35F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9E2072-01AA-0599-AA8D-3F669FCDEB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C3F0E9-2D6A-D125-408D-11A79E17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F2239-5CF1-27C3-0E22-25586FA07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3EB4C7-ACF2-96E3-FCA4-FA12D4F2B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86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F6D9B-9023-A3A2-A00A-55297A61C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1FCEE4-C39F-6917-C9EF-48AEDAEE2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C4C0A3-50C7-67D3-AE6D-2E524403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316F1-801E-E752-D8EF-96C50B3C4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94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E0B973-5BE3-0290-9B53-350073B16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4D2B81-939F-5649-BEA5-0A0A5703F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3476-E608-F9E2-13A7-5B3D134D8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8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2659D-CA95-3091-F446-0FF7AA7C6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661B0-378B-C098-29C3-A72ADB6F4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DE3397-B03A-E945-A0D4-FFE407CFB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2F2BB-2CB7-063B-8E07-3DED94FDA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C86A25-E020-AB35-E42D-DAAF4A9D7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2F47C-08C9-E5A3-E28A-C817802BC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1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343FA-A6CF-2B02-927F-CEE8FB7CF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284E59-963E-F8F7-AC79-CE6B5F894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4431C-879F-2A89-1C5A-EDA6A47D6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2451B6-F1D1-7E1F-51FD-C01C8837A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322A1-D8D9-68E1-B782-9CE26BB1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C204E3-A411-BD98-656D-A7674639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8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E4EE7B-E243-76A4-8AB9-B14048767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8FA329-ABEF-2D0D-67C5-07FBD618F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402B7-538E-5231-C73F-1A28D10F61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1EBDC1-216E-45C0-9676-FA6E6A9A597B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9FF4F-D929-4BF6-6981-E20CDB786A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780E0-7465-B8DA-14C2-0605D0890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D8A023-443E-4C2F-848C-D38CB6684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71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E89E2-DCF0-FD79-749C-BFC39AB890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E82E61-03F7-FCDE-4073-DD6B0D15F4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400" b="1" dirty="0"/>
              <a:t>Institution:</a:t>
            </a:r>
            <a:r>
              <a:rPr lang="en-US" sz="1400" dirty="0"/>
              <a:t> University of Science and Technology at Zewail City</a:t>
            </a:r>
            <a:endParaRPr lang="en-US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71FD64-26A6-A352-6073-4D211994FA20}"/>
              </a:ext>
            </a:extLst>
          </p:cNvPr>
          <p:cNvSpPr/>
          <p:nvPr/>
        </p:nvSpPr>
        <p:spPr>
          <a:xfrm>
            <a:off x="1524000" y="2403987"/>
            <a:ext cx="9144000" cy="11980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Variational Auto-Encoders for Anomaly Detection in Particle Physics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A3D0A3-BB50-7AED-3643-C8C21BE38B94}"/>
              </a:ext>
            </a:extLst>
          </p:cNvPr>
          <p:cNvSpPr/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ED61B0-1EEB-FCC0-971E-75369168E1B4}"/>
              </a:ext>
            </a:extLst>
          </p:cNvPr>
          <p:cNvSpPr txBox="1"/>
          <p:nvPr/>
        </p:nvSpPr>
        <p:spPr>
          <a:xfrm>
            <a:off x="3701845" y="4144297"/>
            <a:ext cx="5043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Submitted by Abdullah Saber Soliman</a:t>
            </a:r>
          </a:p>
          <a:p>
            <a:pPr algn="ctr"/>
            <a:r>
              <a:rPr lang="en-US" b="1" dirty="0"/>
              <a:t>Supervised by:</a:t>
            </a:r>
            <a:r>
              <a:rPr lang="en-US" dirty="0"/>
              <a:t> Dr. Ahmed Ali </a:t>
            </a:r>
            <a:r>
              <a:rPr lang="en-US" dirty="0" err="1"/>
              <a:t>Abdelalim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74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7DCF2-71D4-8F8D-F50D-075ED0420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55CD66B-DFA7-AEB0-32B3-E1AC5E7C23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1406" y="1983269"/>
            <a:ext cx="5909188" cy="1975833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D1F60B-277C-D943-38E7-B1208395DA99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Data Description and Preprocessing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AD4A77-02C7-7D83-04E3-3338A461A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7219" y="4246695"/>
            <a:ext cx="6297561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23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D912B-9518-4E4E-7170-0EE5680A2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0FB2D-07D4-A07A-FFDC-7BC3DA5FB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5270" y="3511585"/>
            <a:ext cx="7047149" cy="291609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BA10F6-C272-CE34-828F-661A0614FA32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Methodology</a:t>
            </a:r>
          </a:p>
        </p:txBody>
      </p:sp>
      <p:pic>
        <p:nvPicPr>
          <p:cNvPr id="5124" name="Picture 4" descr="Difference between AutoEncoder (AE) and Variational AutoEncoder (VAE) | by  Aqeel Anwar | Towards Data Science">
            <a:extLst>
              <a:ext uri="{FF2B5EF4-FFF2-40B4-BE49-F238E27FC236}">
                <a16:creationId xmlns:a16="http://schemas.microsoft.com/office/drawing/2014/main" id="{2C49E699-4C71-99A1-EEB6-A12E0137FF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464" y="2861186"/>
            <a:ext cx="8495072" cy="3804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4759F6-370D-6A2F-7EB0-FD5F44F6B7BA}"/>
              </a:ext>
            </a:extLst>
          </p:cNvPr>
          <p:cNvSpPr txBox="1"/>
          <p:nvPr/>
        </p:nvSpPr>
        <p:spPr>
          <a:xfrm>
            <a:off x="3038167" y="2101258"/>
            <a:ext cx="5692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Simple vs. variational auto-encoder</a:t>
            </a:r>
          </a:p>
        </p:txBody>
      </p:sp>
    </p:spTree>
    <p:extLst>
      <p:ext uri="{BB962C8B-B14F-4D97-AF65-F5344CB8AC3E}">
        <p14:creationId xmlns:p14="http://schemas.microsoft.com/office/powerpoint/2010/main" val="866644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34622-706D-3E19-0E8E-7A227FB8D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F79FE0-BBEC-0614-5FE2-63D7F06DAC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KL Divergence is a measure of how one probability distribution diverges from a second, expected probability distribution. The KL divergence from distribution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to distribution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/>
                  <a:t> is defined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func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𝑎𝑟𝑒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𝑡𝑤𝑜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𝑃𝐷𝐹𝑠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𝑐𝑜𝑚𝑝𝑎𝑟𝑒𝑑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F79FE0-BBEC-0614-5FE2-63D7F06DAC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885A0E3F-690E-136F-B880-327668317F35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1652608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C6BAD-D6CD-5C6F-593D-03E7C4B46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8516" y="3803855"/>
            <a:ext cx="7079225" cy="2452687"/>
          </a:xfrm>
        </p:spPr>
        <p:txBody>
          <a:bodyPr anchor="ctr">
            <a:normAutofit/>
          </a:bodyPr>
          <a:lstStyle/>
          <a:p>
            <a:r>
              <a:rPr lang="en-US" sz="3600" dirty="0"/>
              <a:t>Convolutional Neural Networks</a:t>
            </a:r>
          </a:p>
        </p:txBody>
      </p:sp>
      <p:pic>
        <p:nvPicPr>
          <p:cNvPr id="1028" name="Picture 4" descr="Convolutional NNs 1/7: The convolution operation | by Akhil Theerthala |  Medium">
            <a:extLst>
              <a:ext uri="{FF2B5EF4-FFF2-40B4-BE49-F238E27FC236}">
                <a16:creationId xmlns:a16="http://schemas.microsoft.com/office/drawing/2014/main" id="{175B9AFB-6A4B-98E1-120F-4DE438859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7" b="27197"/>
          <a:stretch/>
        </p:blipFill>
        <p:spPr bwMode="auto"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3558F-44AA-82FE-00B7-C605B2449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12710" y="3810615"/>
            <a:ext cx="1434712" cy="36317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96636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D0163-0497-825C-80A0-86736C9F2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1F8238-1E3C-EF78-9705-F8F684D46A0F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Training Process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DEF397-65DD-33E7-EAC4-582ED353647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277745"/>
            <a:ext cx="11267123" cy="3447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Model Architecture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Encoder: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Input layer with 30 neurons (corresponding to the 30 features in the dataset).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Two hidden layers with 128 and 64 neurons respectively, both using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ReLU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activation.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Latent space represented by two vectors: mean (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z_mean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) and standard deviation (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z_log_var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).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Decoder: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Two hidden layers with 64 and 128 neurons respectively, both using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ReLU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activation.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Output layer with 30 neurons to reconstruct the input data.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Sampling Layer: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Combines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z_mean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and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z_log_var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to generate a latent vector using the reparameterization trick.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464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05990-DC14-8AFC-E9D8-CE65565C8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767A0-FE5A-ACA2-115F-0B85B4972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Training Configuration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Loss Function: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VAE loss composed of reconstruction loss (mean squared error) and KL divergence.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Optimizer: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Adam optimizer with a learning rate of 0.001.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Batch Size: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256 samples per batch.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Epochs: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Trained for 100 epochs.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AA4EA2-ABFB-07ED-A0C5-1860B8F07240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Training Process</a:t>
            </a:r>
          </a:p>
        </p:txBody>
      </p:sp>
    </p:spTree>
    <p:extLst>
      <p:ext uri="{BB962C8B-B14F-4D97-AF65-F5344CB8AC3E}">
        <p14:creationId xmlns:p14="http://schemas.microsoft.com/office/powerpoint/2010/main" val="1755340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AFCCA-4D79-28C0-4E78-F900D3784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74756-604A-46C9-A8B1-596BE58CC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20974"/>
            <a:ext cx="10515600" cy="549387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261738-3EEC-EC97-8788-565A62484C9F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Results</a:t>
            </a: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CC0BC0D6-E80A-CAAE-B02A-A21060D4E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2" y="2425700"/>
            <a:ext cx="5743575" cy="422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7EA29D-4907-278A-317A-C5FCD6425E14}"/>
              </a:ext>
            </a:extLst>
          </p:cNvPr>
          <p:cNvSpPr txBox="1"/>
          <p:nvPr/>
        </p:nvSpPr>
        <p:spPr>
          <a:xfrm>
            <a:off x="838200" y="1690688"/>
            <a:ext cx="658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ROC-AUC Curve:</a:t>
            </a:r>
          </a:p>
        </p:txBody>
      </p:sp>
    </p:spTree>
    <p:extLst>
      <p:ext uri="{BB962C8B-B14F-4D97-AF65-F5344CB8AC3E}">
        <p14:creationId xmlns:p14="http://schemas.microsoft.com/office/powerpoint/2010/main" val="2599052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76019-ED49-E91D-A5FF-D0EA5B5AA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1E4ABB-6562-0FD4-8C1A-EFA391DA26E9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Results</a:t>
            </a:r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6B71BAA3-C41E-5181-541D-74529D81901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209" y="1825625"/>
            <a:ext cx="832358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342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9B8BDE-5C60-D7E9-EE05-B2E58344E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325369"/>
            <a:ext cx="7692759" cy="1956841"/>
          </a:xfr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>
            <a:normAutofit/>
          </a:bodyPr>
          <a:lstStyle/>
          <a:p>
            <a:r>
              <a:rPr lang="en-US" sz="5400"/>
              <a:t>Introduction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ADD32-9D5D-15AE-75C3-1EB3EBEF3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79" y="2872899"/>
            <a:ext cx="7692759" cy="3320668"/>
          </a:xfrm>
        </p:spPr>
        <p:txBody>
          <a:bodyPr>
            <a:normAutofit/>
          </a:bodyPr>
          <a:lstStyle/>
          <a:p>
            <a:r>
              <a:rPr lang="en-US" sz="2200" b="1" dirty="0"/>
              <a:t>Motivation:</a:t>
            </a:r>
            <a:r>
              <a:rPr lang="en-US" sz="2200" dirty="0"/>
              <a:t> The need for new physics beyond the Standard Model.</a:t>
            </a:r>
          </a:p>
          <a:p>
            <a:r>
              <a:rPr lang="en-US" sz="2200" b="1" dirty="0"/>
              <a:t>Objective:</a:t>
            </a:r>
            <a:r>
              <a:rPr lang="en-US" sz="2200" dirty="0"/>
              <a:t> Utilizing variational autoencoders for detecting anomalies in particle collision data.</a:t>
            </a:r>
          </a:p>
        </p:txBody>
      </p:sp>
      <p:pic>
        <p:nvPicPr>
          <p:cNvPr id="1026" name="Picture 2" descr="Machine learning for particle physics using R, Budapest BI Forum, October  2015">
            <a:extLst>
              <a:ext uri="{FF2B5EF4-FFF2-40B4-BE49-F238E27FC236}">
                <a16:creationId xmlns:a16="http://schemas.microsoft.com/office/drawing/2014/main" id="{50BC5CF5-CB24-C4B4-A1A1-64BD8B1DD6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3" r="20666"/>
          <a:stretch/>
        </p:blipFill>
        <p:spPr bwMode="auto">
          <a:xfrm>
            <a:off x="8793020" y="0"/>
            <a:ext cx="5057551" cy="685800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5E389-2517-EBDD-F3F7-6745D853A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41337-084F-80A1-4F45-E770EC230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Anomaly Detection</a:t>
            </a:r>
            <a:r>
              <a:rPr lang="en-US" sz="2400" dirty="0"/>
              <a:t>: ML algorithms, particularly unsupervised learning techniques, can detect anomalies and rare events that may indicate new physics.</a:t>
            </a:r>
          </a:p>
          <a:p>
            <a:r>
              <a:rPr lang="en-US" sz="2400" b="1" dirty="0"/>
              <a:t>No Event Selection: </a:t>
            </a:r>
            <a:r>
              <a:rPr lang="en-US" sz="2400" dirty="0"/>
              <a:t>Defining selection criteria to isolate events likely to be from the decay of the new particle may decrease statistical significance.</a:t>
            </a:r>
          </a:p>
          <a:p>
            <a:r>
              <a:rPr lang="en-US" sz="2400" b="1" dirty="0"/>
              <a:t>Look-else-where-effect: </a:t>
            </a:r>
            <a:r>
              <a:rPr lang="en-US" sz="2400" dirty="0"/>
              <a:t>Conducting multiple independent tests decreases significance.</a:t>
            </a:r>
            <a:endParaRPr lang="en-US" sz="2400" b="1" dirty="0"/>
          </a:p>
          <a:p>
            <a:r>
              <a:rPr lang="en-US" sz="2400" b="1" dirty="0"/>
              <a:t>Model Agnostic: </a:t>
            </a:r>
            <a:r>
              <a:rPr lang="en-US" sz="2400" dirty="0"/>
              <a:t> They can learn patterns and make predictions based on the data provided, regardless of the source or the field of study.</a:t>
            </a:r>
            <a:endParaRPr lang="en-US" sz="24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BD17D3-364B-34C6-2551-91FCC6823FAD}"/>
              </a:ext>
            </a:extLst>
          </p:cNvPr>
          <p:cNvSpPr/>
          <p:nvPr/>
        </p:nvSpPr>
        <p:spPr>
          <a:xfrm>
            <a:off x="838200" y="383458"/>
            <a:ext cx="10515600" cy="13126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Advantages of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3864741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8EBFB-059A-8CCA-9065-2E088BA1A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9D53C4-D036-811E-D7CF-849C51FF8644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Auto-Encoder Architecture</a:t>
            </a:r>
          </a:p>
        </p:txBody>
      </p:sp>
      <p:pic>
        <p:nvPicPr>
          <p:cNvPr id="2050" name="Picture 2" descr="Applied Deep Learning - Part 3: Autoencoders | by Arden Dertat | Towards  Data Science">
            <a:extLst>
              <a:ext uri="{FF2B5EF4-FFF2-40B4-BE49-F238E27FC236}">
                <a16:creationId xmlns:a16="http://schemas.microsoft.com/office/drawing/2014/main" id="{8DF8E88D-CB23-466B-906F-0256875BB8D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248" y="1825625"/>
            <a:ext cx="764350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86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1152C-B056-4495-174C-CB996609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5A5DD3-A33E-C302-3BCF-3703CC07B3BB}"/>
              </a:ext>
            </a:extLst>
          </p:cNvPr>
          <p:cNvSpPr/>
          <p:nvPr/>
        </p:nvSpPr>
        <p:spPr>
          <a:xfrm>
            <a:off x="838200" y="353961"/>
            <a:ext cx="10515600" cy="13273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Auto-Encoder Architecture</a:t>
            </a:r>
          </a:p>
        </p:txBody>
      </p:sp>
      <p:pic>
        <p:nvPicPr>
          <p:cNvPr id="6146" name="Picture 2" descr="Principal component analysis (PCA): Explained and implemented | by Raghavan  | Medium">
            <a:extLst>
              <a:ext uri="{FF2B5EF4-FFF2-40B4-BE49-F238E27FC236}">
                <a16:creationId xmlns:a16="http://schemas.microsoft.com/office/drawing/2014/main" id="{DEEFB223-F027-C53E-A775-1A4F53E4EE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292" y="3428999"/>
            <a:ext cx="4752975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3D3BD6-B634-C0B4-46D2-11EB612FDB0C}"/>
              </a:ext>
            </a:extLst>
          </p:cNvPr>
          <p:cNvSpPr txBox="1"/>
          <p:nvPr/>
        </p:nvSpPr>
        <p:spPr>
          <a:xfrm>
            <a:off x="838200" y="2227006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simplest auto-encoder with is equivalent to PCA with components equal to latent space dimension.</a:t>
            </a:r>
          </a:p>
        </p:txBody>
      </p:sp>
    </p:spTree>
    <p:extLst>
      <p:ext uri="{BB962C8B-B14F-4D97-AF65-F5344CB8AC3E}">
        <p14:creationId xmlns:p14="http://schemas.microsoft.com/office/powerpoint/2010/main" val="178322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58D4A-BF63-8859-9BB4-6017BC56D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CFBD3-CC52-E1E1-648A-427A77E1C92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Detecting anomalies by comparing reconstruction error.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Model is efficient at reconstructing data on which it was trained.</a:t>
                </a:r>
              </a:p>
              <a:p>
                <a:r>
                  <a:rPr lang="en-US" dirty="0"/>
                  <a:t> Thus, reconstruction error is larger for anomalous data.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CFBD3-CC52-E1E1-648A-427A77E1C9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7A22CB0D-9473-D454-18B7-A2C86746CE56}"/>
              </a:ext>
            </a:extLst>
          </p:cNvPr>
          <p:cNvSpPr/>
          <p:nvPr/>
        </p:nvSpPr>
        <p:spPr>
          <a:xfrm>
            <a:off x="838200" y="324465"/>
            <a:ext cx="10515600" cy="13568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Auto-Encoder Architecture </a:t>
            </a:r>
          </a:p>
        </p:txBody>
      </p:sp>
    </p:spTree>
    <p:extLst>
      <p:ext uri="{BB962C8B-B14F-4D97-AF65-F5344CB8AC3E}">
        <p14:creationId xmlns:p14="http://schemas.microsoft.com/office/powerpoint/2010/main" val="856662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0DF58-9742-25B6-09D8-EEE633DAE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92C53-6608-3752-3245-28D5B0105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dataset consists of simulated events from the Large Hadron Collider (LHC) at a center-of-mass energy of 13 </a:t>
            </a:r>
            <a:r>
              <a:rPr lang="en-US" dirty="0" err="1"/>
              <a:t>TeV</a:t>
            </a:r>
            <a:r>
              <a:rPr lang="en-US" dirty="0"/>
              <a:t>.</a:t>
            </a:r>
          </a:p>
          <a:p>
            <a:r>
              <a:rPr lang="en-US" dirty="0"/>
              <a:t>Events include both background and signal processes generated at leading order (LO) with up to two additional </a:t>
            </a:r>
            <a:r>
              <a:rPr lang="en-US" dirty="0" err="1"/>
              <a:t>partons</a:t>
            </a:r>
            <a:r>
              <a:rPr lang="en-US" dirty="0"/>
              <a:t> using MG5 </a:t>
            </a:r>
            <a:r>
              <a:rPr lang="en-US" dirty="0" err="1"/>
              <a:t>aMC@NLO</a:t>
            </a:r>
            <a:r>
              <a:rPr lang="en-US" dirty="0"/>
              <a:t> v6.3.2 (</a:t>
            </a:r>
            <a:r>
              <a:rPr lang="en-US" dirty="0" err="1"/>
              <a:t>Madgraph</a:t>
            </a:r>
            <a:r>
              <a:rPr lang="en-US" dirty="0"/>
              <a:t>). </a:t>
            </a:r>
          </a:p>
          <a:p>
            <a:r>
              <a:rPr lang="en-US" dirty="0"/>
              <a:t>The dataset is stored in a CSV file with one line per event. Each line contains: </a:t>
            </a:r>
            <a:r>
              <a:rPr lang="en-US" b="1" dirty="0"/>
              <a:t>Event ID, Process ID, </a:t>
            </a:r>
            <a:r>
              <a:rPr lang="en-US" dirty="0"/>
              <a:t>and </a:t>
            </a:r>
            <a:r>
              <a:rPr lang="en-US" b="1" dirty="0"/>
              <a:t>kinematic features.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E4E5B9-E562-9473-034B-BB7358A12163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Data Description and Preprocessing</a:t>
            </a:r>
          </a:p>
        </p:txBody>
      </p:sp>
    </p:spTree>
    <p:extLst>
      <p:ext uri="{BB962C8B-B14F-4D97-AF65-F5344CB8AC3E}">
        <p14:creationId xmlns:p14="http://schemas.microsoft.com/office/powerpoint/2010/main" val="3067780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30245-C6FF-E156-CFEA-70627DD26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35959AB-0EDD-0260-7855-D8E6D07F4E72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Data Description and Preprocessing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26F933-7325-E949-626B-05D47F57C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Data was normalized to speed up training. Kinematic variables were log-transformed to handle right-skew.</a:t>
            </a:r>
          </a:p>
          <a:p>
            <a:endParaRPr lang="en-US" sz="2400" dirty="0"/>
          </a:p>
          <a:p>
            <a:r>
              <a:rPr lang="en-US" sz="2400" dirty="0"/>
              <a:t>Correlations between kinematic features were calculated to identify multicollinearity, which can lead to variance inflation.</a:t>
            </a:r>
          </a:p>
          <a:p>
            <a:endParaRPr lang="en-US" sz="2400" dirty="0"/>
          </a:p>
          <a:p>
            <a:r>
              <a:rPr lang="en-US" sz="2400" dirty="0"/>
              <a:t>The preprocessed dataset was split into training instances with dimensions (214185,20,6), indicating 214,185 training instances of (20,6) 2D arrays. The arrays were zero-padded for missing values, which did not significantly affect model training.</a:t>
            </a:r>
          </a:p>
        </p:txBody>
      </p:sp>
    </p:spTree>
    <p:extLst>
      <p:ext uri="{BB962C8B-B14F-4D97-AF65-F5344CB8AC3E}">
        <p14:creationId xmlns:p14="http://schemas.microsoft.com/office/powerpoint/2010/main" val="813069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18C62-DEC6-9F0D-766C-FD46E3903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AE3270-C2F9-1992-90C8-7C5ADDAF6AC5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Data Preprocessing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DB0F9F9B-F384-D051-3BBB-6242E224C2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616" y="3267333"/>
            <a:ext cx="5638726" cy="359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C1F48F8-353B-C58C-1151-4D5BB9E2914F}"/>
              </a:ext>
            </a:extLst>
          </p:cNvPr>
          <p:cNvSpPr txBox="1"/>
          <p:nvPr/>
        </p:nvSpPr>
        <p:spPr>
          <a:xfrm>
            <a:off x="2664616" y="2288563"/>
            <a:ext cx="6489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Invariant mass distribution is right-skewed.</a:t>
            </a:r>
          </a:p>
        </p:txBody>
      </p:sp>
    </p:spTree>
    <p:extLst>
      <p:ext uri="{BB962C8B-B14F-4D97-AF65-F5344CB8AC3E}">
        <p14:creationId xmlns:p14="http://schemas.microsoft.com/office/powerpoint/2010/main" val="3735524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597</Words>
  <Application>Microsoft Office PowerPoint</Application>
  <PresentationFormat>Widescreen</PresentationFormat>
  <Paragraphs>71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Display</vt:lpstr>
      <vt:lpstr>Arial</vt:lpstr>
      <vt:lpstr>Arial Unicode MS</vt:lpstr>
      <vt:lpstr>Cambria Math</vt:lpstr>
      <vt:lpstr>Office Theme</vt:lpstr>
      <vt:lpstr>PowerPoint Presentation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Convolutional Neural Networks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Abdullah S Soliman - 201601342</dc:creator>
  <cp:lastModifiedBy>Abdullah S Soliman - 201601342</cp:lastModifiedBy>
  <cp:revision>48</cp:revision>
  <dcterms:created xsi:type="dcterms:W3CDTF">2024-06-12T22:44:35Z</dcterms:created>
  <dcterms:modified xsi:type="dcterms:W3CDTF">2024-06-13T08:18:15Z</dcterms:modified>
</cp:coreProperties>
</file>