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6" r:id="rId10"/>
    <p:sldId id="267" r:id="rId11"/>
    <p:sldId id="265" r:id="rId12"/>
    <p:sldId id="268" r:id="rId13"/>
    <p:sldId id="269" r:id="rId14"/>
    <p:sldId id="270" r:id="rId15"/>
    <p:sldId id="261"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4660"/>
  </p:normalViewPr>
  <p:slideViewPr>
    <p:cSldViewPr snapToGrid="0">
      <p:cViewPr varScale="1">
        <p:scale>
          <a:sx n="65" d="100"/>
          <a:sy n="65" d="100"/>
        </p:scale>
        <p:origin x="93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3E8D2-FCDE-98AA-B15B-B6DD898F1F3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3A02B65-0EEA-AB30-E3CE-74443C17FA6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B5E8F223-7001-03BF-9BF3-C8AED1A98C68}"/>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ACC2CA87-5907-365E-F6F0-F016EEDA5D8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749A6BE-00EA-9A44-3F5A-138A046746DA}"/>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26259030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009E0-789A-B2E7-E191-7547AA9B5DF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D0AD4B5-987A-DF74-EDA8-DCD6810A31C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EE338964-3950-BB91-D2D6-B68828B41CC8}"/>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999B0DE4-A82C-8EF7-A847-E79175EF896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D4A5932-986B-DABB-BF74-5BD3918D5DCA}"/>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9922395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C3C0D00-F66A-DF2C-F022-3A99561509D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C9A93C1-ACF0-FA82-68E0-BBFFCE83CA1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F043EBE-9726-AC29-BFF9-FD8DCA1E4C4B}"/>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0144E529-2AB3-3A22-560D-FABBF3E0189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796E14C-0D9C-021D-4B9D-E57ED6431644}"/>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2493242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DD21E3-AE98-ECBD-D70E-ECFCF301683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A411E52-F97D-5C37-BF71-0BAF7181EC4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825D7C-CD28-0421-9217-BB08DF316ACB}"/>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823380EB-6A8D-E534-67A9-914601AA939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2DC5908-C0D1-29C2-95D0-CE4E94483E85}"/>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3475049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3C1DE-E795-8A89-2A16-E17320F8FEC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90D896C-24BF-188A-F26B-8E4666C30BC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B03496B-1217-D120-DBFA-267746C1CA11}"/>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B8E463C5-A3E6-EE8F-74E6-B9EC0689B09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9D36A6B-4E9C-3C28-DE15-66F522422707}"/>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341606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E38F9-A793-13C0-A223-2ED0A7E1C44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C2E27618-901F-1A5D-4E29-59295F340A8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F7960FA-B4B2-DD2D-963B-9FE1EBCBDF6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8EF4BAE-E0D9-3119-B0BD-9DF518741438}"/>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6" name="Footer Placeholder 5">
            <a:extLst>
              <a:ext uri="{FF2B5EF4-FFF2-40B4-BE49-F238E27FC236}">
                <a16:creationId xmlns:a16="http://schemas.microsoft.com/office/drawing/2014/main" id="{B276463E-69CD-5CB8-D2C2-BF545276AFF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D51AA68-AAFE-10F7-BE5C-67B44988DE7A}"/>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23440635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09251A-6EB5-2434-EC43-BA78ED313C8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79AB6C5-78AA-5EE6-AEB7-3424BE3B5F7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A973598-15D1-4D1D-6CB1-BC7DA693DB1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AB96CFA-53CA-1963-8D91-C32DEA96D0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CDED8D-156D-BC33-26E5-C4E12CE6A65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D1B3784-5E85-CE43-ED94-54276DEDF498}"/>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8" name="Footer Placeholder 7">
            <a:extLst>
              <a:ext uri="{FF2B5EF4-FFF2-40B4-BE49-F238E27FC236}">
                <a16:creationId xmlns:a16="http://schemas.microsoft.com/office/drawing/2014/main" id="{6C9C77DE-CC66-1BC6-ED40-A9719155D776}"/>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8B19C70-919D-0487-6923-CF0CAD26AECF}"/>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17314441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57EA8F-9FF8-6428-D8FF-84271279E6F3}"/>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41E4989-967B-0273-F280-C785D90DA2DD}"/>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4" name="Footer Placeholder 3">
            <a:extLst>
              <a:ext uri="{FF2B5EF4-FFF2-40B4-BE49-F238E27FC236}">
                <a16:creationId xmlns:a16="http://schemas.microsoft.com/office/drawing/2014/main" id="{D4D3A2F7-FDDA-DCCD-9F1B-3B9C9CE8648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FA0F9D0-A54B-470A-D4BF-161A07BDC709}"/>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36425625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F7D443-69A5-757E-10D0-AC97CCA08EA6}"/>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3" name="Footer Placeholder 2">
            <a:extLst>
              <a:ext uri="{FF2B5EF4-FFF2-40B4-BE49-F238E27FC236}">
                <a16:creationId xmlns:a16="http://schemas.microsoft.com/office/drawing/2014/main" id="{663853C8-CD6F-EC5B-6B8D-5685003C88F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E447DFE-38FD-D776-28C7-81E0A437D916}"/>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3028258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468C70-42F6-8568-14AB-6F938F0D45B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8C2A011D-DFAF-F6CB-D3AD-D36B86085F4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6BDEA04-5E9E-4E3B-F4FA-024C740352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399F524-D33C-EE81-07D3-5220506D8804}"/>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6" name="Footer Placeholder 5">
            <a:extLst>
              <a:ext uri="{FF2B5EF4-FFF2-40B4-BE49-F238E27FC236}">
                <a16:creationId xmlns:a16="http://schemas.microsoft.com/office/drawing/2014/main" id="{82862102-2AEE-CE1D-B639-FB31D889A86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80C99CB-A1D3-B3FC-47AB-AA6CBFF987C4}"/>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1774375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4CA6D0-B931-2A4B-4B60-FB168C8F21F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40A1B37-DC8D-4AAA-9EF1-2375A6FB2F2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2CB06816-5982-0EB4-804A-5FAEE584760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4AB66B-D6A6-4B3B-FE28-D4D66CD5AB82}"/>
              </a:ext>
            </a:extLst>
          </p:cNvPr>
          <p:cNvSpPr>
            <a:spLocks noGrp="1"/>
          </p:cNvSpPr>
          <p:nvPr>
            <p:ph type="dt" sz="half" idx="10"/>
          </p:nvPr>
        </p:nvSpPr>
        <p:spPr/>
        <p:txBody>
          <a:bodyPr/>
          <a:lstStyle/>
          <a:p>
            <a:fld id="{EF4B8D88-01A1-4BCE-89E2-E8E6385EAE6D}" type="datetimeFigureOut">
              <a:rPr lang="en-GB" smtClean="0"/>
              <a:t>13/06/2024</a:t>
            </a:fld>
            <a:endParaRPr lang="en-GB"/>
          </a:p>
        </p:txBody>
      </p:sp>
      <p:sp>
        <p:nvSpPr>
          <p:cNvPr id="6" name="Footer Placeholder 5">
            <a:extLst>
              <a:ext uri="{FF2B5EF4-FFF2-40B4-BE49-F238E27FC236}">
                <a16:creationId xmlns:a16="http://schemas.microsoft.com/office/drawing/2014/main" id="{AE76ECD7-A091-71CC-2F3C-E49F7E18ED8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766E3BA-9E1C-0719-C049-A017C3E0A281}"/>
              </a:ext>
            </a:extLst>
          </p:cNvPr>
          <p:cNvSpPr>
            <a:spLocks noGrp="1"/>
          </p:cNvSpPr>
          <p:nvPr>
            <p:ph type="sldNum" sz="quarter" idx="12"/>
          </p:nvPr>
        </p:nvSpPr>
        <p:spPr/>
        <p:txBody>
          <a:bodyPr/>
          <a:lstStyle/>
          <a:p>
            <a:fld id="{C1B8D7B5-79CE-46F3-A949-DD2605416E4D}" type="slidenum">
              <a:rPr lang="en-GB" smtClean="0"/>
              <a:t>‹#›</a:t>
            </a:fld>
            <a:endParaRPr lang="en-GB"/>
          </a:p>
        </p:txBody>
      </p:sp>
    </p:spTree>
    <p:extLst>
      <p:ext uri="{BB962C8B-B14F-4D97-AF65-F5344CB8AC3E}">
        <p14:creationId xmlns:p14="http://schemas.microsoft.com/office/powerpoint/2010/main" val="17959149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BEAC77-8F6F-6CE0-2D0E-69D22AFE704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8C5DAD8-AC3D-00F3-66B6-EF22344DD64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AC98B86-6744-F0B1-C51B-8ABFBA9F72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EF4B8D88-01A1-4BCE-89E2-E8E6385EAE6D}" type="datetimeFigureOut">
              <a:rPr lang="en-GB" smtClean="0"/>
              <a:t>13/06/2024</a:t>
            </a:fld>
            <a:endParaRPr lang="en-GB"/>
          </a:p>
        </p:txBody>
      </p:sp>
      <p:sp>
        <p:nvSpPr>
          <p:cNvPr id="5" name="Footer Placeholder 4">
            <a:extLst>
              <a:ext uri="{FF2B5EF4-FFF2-40B4-BE49-F238E27FC236}">
                <a16:creationId xmlns:a16="http://schemas.microsoft.com/office/drawing/2014/main" id="{C5C6A271-B853-7D78-B0D1-2B4EED06CC0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E868E0F2-9C16-BF1C-FEEE-61EA253AE4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1B8D7B5-79CE-46F3-A949-DD2605416E4D}" type="slidenum">
              <a:rPr lang="en-GB" smtClean="0"/>
              <a:t>‹#›</a:t>
            </a:fld>
            <a:endParaRPr lang="en-GB"/>
          </a:p>
        </p:txBody>
      </p:sp>
    </p:spTree>
    <p:extLst>
      <p:ext uri="{BB962C8B-B14F-4D97-AF65-F5344CB8AC3E}">
        <p14:creationId xmlns:p14="http://schemas.microsoft.com/office/powerpoint/2010/main" val="15645515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ollage of images of different colors&#10;&#10;Description automatically generated">
            <a:extLst>
              <a:ext uri="{FF2B5EF4-FFF2-40B4-BE49-F238E27FC236}">
                <a16:creationId xmlns:a16="http://schemas.microsoft.com/office/drawing/2014/main" id="{8C16E952-57BD-7978-5189-C885904054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201827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908722" y="206478"/>
            <a:ext cx="7610168" cy="707886"/>
          </a:xfrm>
          <a:prstGeom prst="rect">
            <a:avLst/>
          </a:prstGeom>
          <a:noFill/>
        </p:spPr>
        <p:txBody>
          <a:bodyPr wrap="square" rtlCol="0">
            <a:spAutoFit/>
          </a:bodyPr>
          <a:lstStyle/>
          <a:p>
            <a:r>
              <a:rPr lang="en-GB" sz="4000" dirty="0">
                <a:solidFill>
                  <a:schemeClr val="bg1"/>
                </a:solidFill>
                <a:latin typeface="+mj-lt"/>
              </a:rPr>
              <a:t>Signal and Background Generation</a:t>
            </a:r>
          </a:p>
        </p:txBody>
      </p:sp>
      <p:sp>
        <p:nvSpPr>
          <p:cNvPr id="7" name="TextBox 6">
            <a:extLst>
              <a:ext uri="{FF2B5EF4-FFF2-40B4-BE49-F238E27FC236}">
                <a16:creationId xmlns:a16="http://schemas.microsoft.com/office/drawing/2014/main" id="{3F4954B2-C56D-0113-37A4-FCF658979C5A}"/>
              </a:ext>
            </a:extLst>
          </p:cNvPr>
          <p:cNvSpPr txBox="1"/>
          <p:nvPr/>
        </p:nvSpPr>
        <p:spPr>
          <a:xfrm>
            <a:off x="2392631" y="1016962"/>
            <a:ext cx="7403690" cy="2677656"/>
          </a:xfrm>
          <a:prstGeom prst="rect">
            <a:avLst/>
          </a:prstGeom>
          <a:noFill/>
        </p:spPr>
        <p:txBody>
          <a:bodyPr wrap="square" rtlCol="0">
            <a:spAutoFit/>
          </a:bodyPr>
          <a:lstStyle/>
          <a:p>
            <a:r>
              <a:rPr lang="en-GB" sz="2400" dirty="0">
                <a:solidFill>
                  <a:schemeClr val="bg1"/>
                </a:solidFill>
                <a:latin typeface="+mj-lt"/>
              </a:rPr>
              <a:t>Signal Generation</a:t>
            </a:r>
          </a:p>
          <a:p>
            <a:pPr marL="342900" indent="-342900">
              <a:buFont typeface="Arial" panose="020B0604020202020204" pitchFamily="34" charset="0"/>
              <a:buChar char="•"/>
            </a:pPr>
            <a:r>
              <a:rPr lang="en-GB" sz="2400" dirty="0">
                <a:solidFill>
                  <a:schemeClr val="bg1"/>
                </a:solidFill>
                <a:latin typeface="+mj-lt"/>
              </a:rPr>
              <a:t>Process: Proton-proton collision → Heavy gauge boson (Z') → Muon + Antimuon.</a:t>
            </a:r>
          </a:p>
          <a:p>
            <a:pPr marL="342900" indent="-342900">
              <a:buFont typeface="Arial" panose="020B0604020202020204" pitchFamily="34" charset="0"/>
              <a:buChar char="•"/>
            </a:pPr>
            <a:r>
              <a:rPr lang="en-GB" sz="2400" dirty="0">
                <a:solidFill>
                  <a:schemeClr val="bg1"/>
                </a:solidFill>
                <a:latin typeface="+mj-lt"/>
              </a:rPr>
              <a:t>Model Used: BLSSM</a:t>
            </a:r>
          </a:p>
          <a:p>
            <a:pPr marL="342900" indent="-342900">
              <a:buFont typeface="Arial" panose="020B0604020202020204" pitchFamily="34" charset="0"/>
              <a:buChar char="•"/>
            </a:pPr>
            <a:r>
              <a:rPr lang="en-GB" sz="2400" dirty="0">
                <a:solidFill>
                  <a:schemeClr val="bg1"/>
                </a:solidFill>
                <a:latin typeface="+mj-lt"/>
              </a:rPr>
              <a:t>Simulation Output: </a:t>
            </a:r>
          </a:p>
          <a:p>
            <a:pPr marL="800100" lvl="1" indent="-342900">
              <a:buFont typeface="Arial" panose="020B0604020202020204" pitchFamily="34" charset="0"/>
              <a:buChar char="•"/>
            </a:pPr>
            <a:r>
              <a:rPr lang="en-GB" sz="2400" dirty="0">
                <a:solidFill>
                  <a:schemeClr val="bg1"/>
                </a:solidFill>
                <a:latin typeface="+mj-lt"/>
              </a:rPr>
              <a:t>Events Generated: 10,000 events.</a:t>
            </a:r>
          </a:p>
          <a:p>
            <a:pPr marL="800100" lvl="1" indent="-342900">
              <a:buFont typeface="Arial" panose="020B0604020202020204" pitchFamily="34" charset="0"/>
              <a:buChar char="•"/>
            </a:pPr>
            <a:r>
              <a:rPr lang="en-GB" sz="2400" dirty="0">
                <a:solidFill>
                  <a:schemeClr val="bg1"/>
                </a:solidFill>
                <a:latin typeface="+mj-lt"/>
              </a:rPr>
              <a:t>Cross Section: 0.1722 pb.</a:t>
            </a:r>
          </a:p>
        </p:txBody>
      </p:sp>
      <p:sp>
        <p:nvSpPr>
          <p:cNvPr id="2" name="TextBox 1">
            <a:extLst>
              <a:ext uri="{FF2B5EF4-FFF2-40B4-BE49-F238E27FC236}">
                <a16:creationId xmlns:a16="http://schemas.microsoft.com/office/drawing/2014/main" id="{F98B2DCF-1699-8C28-6D56-AB6402B5821B}"/>
              </a:ext>
            </a:extLst>
          </p:cNvPr>
          <p:cNvSpPr txBox="1"/>
          <p:nvPr/>
        </p:nvSpPr>
        <p:spPr>
          <a:xfrm>
            <a:off x="2392631" y="3694618"/>
            <a:ext cx="7403690" cy="3046988"/>
          </a:xfrm>
          <a:prstGeom prst="rect">
            <a:avLst/>
          </a:prstGeom>
          <a:noFill/>
        </p:spPr>
        <p:txBody>
          <a:bodyPr wrap="square" rtlCol="0">
            <a:spAutoFit/>
          </a:bodyPr>
          <a:lstStyle/>
          <a:p>
            <a:r>
              <a:rPr lang="en-GB" sz="2400" dirty="0">
                <a:solidFill>
                  <a:schemeClr val="bg1"/>
                </a:solidFill>
                <a:latin typeface="+mj-lt"/>
              </a:rPr>
              <a:t>Background Generation</a:t>
            </a:r>
          </a:p>
          <a:p>
            <a:pPr marL="342900" indent="-342900">
              <a:buFont typeface="Arial" panose="020B0604020202020204" pitchFamily="34" charset="0"/>
              <a:buChar char="•"/>
            </a:pPr>
            <a:r>
              <a:rPr lang="en-GB" sz="2400" dirty="0">
                <a:solidFill>
                  <a:schemeClr val="bg1"/>
                </a:solidFill>
                <a:latin typeface="+mj-lt"/>
              </a:rPr>
              <a:t>Interactions: </a:t>
            </a:r>
          </a:p>
          <a:p>
            <a:pPr marL="800100" lvl="1" indent="-342900">
              <a:buFont typeface="Arial" panose="020B0604020202020204" pitchFamily="34" charset="0"/>
              <a:buChar char="•"/>
            </a:pPr>
            <a:r>
              <a:rPr lang="en-GB" sz="2400" dirty="0">
                <a:solidFill>
                  <a:schemeClr val="bg1"/>
                </a:solidFill>
                <a:latin typeface="+mj-lt"/>
              </a:rPr>
              <a:t>Four proton-proton interactions producing muon and antimuon but</a:t>
            </a:r>
          </a:p>
          <a:p>
            <a:pPr marL="800100" lvl="1" indent="-342900">
              <a:buFont typeface="Arial" panose="020B0604020202020204" pitchFamily="34" charset="0"/>
              <a:buChar char="•"/>
            </a:pPr>
            <a:r>
              <a:rPr lang="en-GB" sz="2400" dirty="0">
                <a:solidFill>
                  <a:schemeClr val="bg1"/>
                </a:solidFill>
                <a:latin typeface="+mj-lt"/>
              </a:rPr>
              <a:t>Different mediators (not Z') based on Standard Model particles.</a:t>
            </a:r>
          </a:p>
          <a:p>
            <a:pPr marL="342900" indent="-342900">
              <a:buFont typeface="Arial" panose="020B0604020202020204" pitchFamily="34" charset="0"/>
              <a:buChar char="•"/>
            </a:pPr>
            <a:r>
              <a:rPr lang="en-GB" sz="2400" dirty="0">
                <a:solidFill>
                  <a:schemeClr val="bg1"/>
                </a:solidFill>
                <a:latin typeface="+mj-lt"/>
              </a:rPr>
              <a:t>Simulation Output: </a:t>
            </a:r>
          </a:p>
          <a:p>
            <a:pPr marL="800100" lvl="1" indent="-342900">
              <a:buFont typeface="Arial" panose="020B0604020202020204" pitchFamily="34" charset="0"/>
              <a:buChar char="•"/>
            </a:pPr>
            <a:r>
              <a:rPr lang="en-GB" sz="2400" dirty="0">
                <a:solidFill>
                  <a:schemeClr val="bg1"/>
                </a:solidFill>
                <a:latin typeface="+mj-lt"/>
              </a:rPr>
              <a:t>Events Generated: 100,000 events per background.</a:t>
            </a:r>
          </a:p>
        </p:txBody>
      </p:sp>
    </p:spTree>
    <p:extLst>
      <p:ext uri="{BB962C8B-B14F-4D97-AF65-F5344CB8AC3E}">
        <p14:creationId xmlns:p14="http://schemas.microsoft.com/office/powerpoint/2010/main" val="282930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1" y="309716"/>
            <a:ext cx="7403690" cy="707886"/>
          </a:xfrm>
          <a:prstGeom prst="rect">
            <a:avLst/>
          </a:prstGeom>
          <a:noFill/>
        </p:spPr>
        <p:txBody>
          <a:bodyPr wrap="square" rtlCol="0">
            <a:spAutoFit/>
          </a:bodyPr>
          <a:lstStyle/>
          <a:p>
            <a:r>
              <a:rPr lang="en-GB" sz="4000" dirty="0">
                <a:solidFill>
                  <a:schemeClr val="bg1"/>
                </a:solidFill>
                <a:latin typeface="+mj-lt"/>
              </a:rPr>
              <a:t>Background</a:t>
            </a:r>
          </a:p>
        </p:txBody>
      </p:sp>
      <p:sp>
        <p:nvSpPr>
          <p:cNvPr id="7" name="TextBox 6">
            <a:extLst>
              <a:ext uri="{FF2B5EF4-FFF2-40B4-BE49-F238E27FC236}">
                <a16:creationId xmlns:a16="http://schemas.microsoft.com/office/drawing/2014/main" id="{3F4954B2-C56D-0113-37A4-FCF658979C5A}"/>
              </a:ext>
            </a:extLst>
          </p:cNvPr>
          <p:cNvSpPr txBox="1"/>
          <p:nvPr/>
        </p:nvSpPr>
        <p:spPr>
          <a:xfrm>
            <a:off x="1946787" y="2035277"/>
            <a:ext cx="8274225" cy="2716128"/>
          </a:xfrm>
          <a:prstGeom prst="rect">
            <a:avLst/>
          </a:prstGeom>
          <a:noFill/>
        </p:spPr>
        <p:txBody>
          <a:bodyPr wrap="square" rtlCol="0">
            <a:spAutoFit/>
          </a:bodyPr>
          <a:lstStyle/>
          <a:p>
            <a:pPr marL="254000">
              <a:spcBef>
                <a:spcPts val="975"/>
              </a:spcBef>
              <a:spcAft>
                <a:spcPts val="0"/>
              </a:spcAft>
            </a:pPr>
            <a:r>
              <a:rPr lang="en-US" sz="3200" dirty="0">
                <a:solidFill>
                  <a:schemeClr val="bg1"/>
                </a:solidFill>
                <a:effectLst/>
                <a:latin typeface="Calibri" panose="020F0502020204030204" pitchFamily="34" charset="0"/>
                <a:ea typeface="Calibri" panose="020F0502020204030204" pitchFamily="34" charset="0"/>
              </a:rPr>
              <a:t>1.</a:t>
            </a:r>
            <a:r>
              <a:rPr lang="en-US" sz="3200" spc="25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6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1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3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8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endParaRPr lang="en-GB" sz="3200" dirty="0">
              <a:solidFill>
                <a:schemeClr val="bg1"/>
              </a:solidFill>
              <a:effectLst/>
              <a:latin typeface="Calibri" panose="020F0502020204030204" pitchFamily="34" charset="0"/>
              <a:ea typeface="Calibri" panose="020F0502020204030204" pitchFamily="34" charset="0"/>
            </a:endParaRPr>
          </a:p>
          <a:p>
            <a:pPr marL="254000">
              <a:spcBef>
                <a:spcPts val="1695"/>
              </a:spcBef>
              <a:spcAft>
                <a:spcPts val="0"/>
              </a:spcAft>
            </a:pPr>
            <a:r>
              <a:rPr lang="en-US" sz="3200" dirty="0">
                <a:solidFill>
                  <a:schemeClr val="bg1"/>
                </a:solidFill>
                <a:effectLst/>
                <a:latin typeface="Calibri" panose="020F0502020204030204" pitchFamily="34" charset="0"/>
                <a:ea typeface="Calibri" panose="020F0502020204030204" pitchFamily="34" charset="0"/>
              </a:rPr>
              <a:t>2.</a:t>
            </a:r>
            <a:r>
              <a:rPr lang="en-US" sz="3200" spc="30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4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3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3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4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1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3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baseline="30000" dirty="0">
                <a:solidFill>
                  <a:schemeClr val="bg1"/>
                </a:solidFill>
                <a:effectLst/>
                <a:latin typeface="Cambria" panose="02040503050406030204" pitchFamily="18" charset="0"/>
                <a:ea typeface="Calibri" panose="020F0502020204030204" pitchFamily="34" charset="0"/>
              </a:rPr>
              <a:t>−</a:t>
            </a:r>
            <a:r>
              <a:rPr lang="en-US" sz="3200" i="1" dirty="0">
                <a:solidFill>
                  <a:schemeClr val="bg1"/>
                </a:solidFill>
                <a:effectLst/>
                <a:latin typeface="Calibri" panose="020F0502020204030204" pitchFamily="34" charset="0"/>
                <a:ea typeface="Calibri" panose="020F0502020204030204" pitchFamily="34" charset="0"/>
              </a:rPr>
              <a:t>,</a:t>
            </a:r>
            <a:r>
              <a:rPr lang="en-US" sz="3200" i="1" spc="31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8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4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1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4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r>
              <a:rPr lang="en-US" sz="3200" i="1" dirty="0">
                <a:solidFill>
                  <a:schemeClr val="bg1"/>
                </a:solidFill>
                <a:effectLst/>
                <a:latin typeface="Calibri" panose="020F0502020204030204" pitchFamily="34" charset="0"/>
                <a:ea typeface="Calibri" panose="020F0502020204030204" pitchFamily="34" charset="0"/>
              </a:rPr>
              <a:t>,</a:t>
            </a:r>
            <a:r>
              <a:rPr lang="en-US" sz="3200" i="1" spc="31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baseline="30000" dirty="0">
                <a:solidFill>
                  <a:schemeClr val="bg1"/>
                </a:solidFill>
                <a:effectLst/>
                <a:latin typeface="Cambria" panose="02040503050406030204" pitchFamily="18" charset="0"/>
                <a:ea typeface="Calibri" panose="020F0502020204030204" pitchFamily="34" charset="0"/>
              </a:rPr>
              <a:t>−</a:t>
            </a:r>
            <a:r>
              <a:rPr lang="en-US" sz="3200" spc="90" dirty="0">
                <a:solidFill>
                  <a:schemeClr val="bg1"/>
                </a:solidFill>
                <a:effectLst/>
                <a:latin typeface="Cambria" panose="02040503050406030204" pitchFamily="18"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4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1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4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endParaRPr lang="en-GB" sz="3200" dirty="0">
              <a:solidFill>
                <a:schemeClr val="bg1"/>
              </a:solidFill>
              <a:effectLst/>
              <a:latin typeface="Calibri" panose="020F0502020204030204" pitchFamily="34" charset="0"/>
              <a:ea typeface="Calibri" panose="020F0502020204030204" pitchFamily="34" charset="0"/>
            </a:endParaRPr>
          </a:p>
          <a:p>
            <a:pPr marL="254000">
              <a:spcBef>
                <a:spcPts val="1700"/>
              </a:spcBef>
              <a:spcAft>
                <a:spcPts val="0"/>
              </a:spcAft>
            </a:pPr>
            <a:r>
              <a:rPr lang="en-US" sz="3200" dirty="0">
                <a:solidFill>
                  <a:schemeClr val="bg1"/>
                </a:solidFill>
                <a:effectLst/>
                <a:latin typeface="Calibri" panose="020F0502020204030204" pitchFamily="34" charset="0"/>
                <a:ea typeface="Calibri" panose="020F0502020204030204" pitchFamily="34" charset="0"/>
              </a:rPr>
              <a:t>3.</a:t>
            </a:r>
            <a:r>
              <a:rPr lang="en-US" sz="3200" spc="24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7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 </a:t>
            </a:r>
            <a:r>
              <a:rPr lang="en-US" sz="3200" dirty="0">
                <a:solidFill>
                  <a:schemeClr val="bg1"/>
                </a:solidFill>
                <a:effectLst/>
                <a:latin typeface="Cambria" panose="02040503050406030204" pitchFamily="18" charset="0"/>
                <a:ea typeface="Calibri" panose="020F0502020204030204" pitchFamily="34" charset="0"/>
              </a:rPr>
              <a:t>→</a:t>
            </a:r>
            <a:r>
              <a:rPr lang="en-US" sz="3200" spc="-1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3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24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3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3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8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r>
              <a:rPr lang="en-US" sz="3200" i="1" dirty="0">
                <a:solidFill>
                  <a:schemeClr val="bg1"/>
                </a:solidFill>
                <a:effectLst/>
                <a:latin typeface="Calibri" panose="020F0502020204030204" pitchFamily="34" charset="0"/>
                <a:ea typeface="Calibri" panose="020F0502020204030204" pitchFamily="34" charset="0"/>
              </a:rPr>
              <a:t>,</a:t>
            </a:r>
            <a:r>
              <a:rPr lang="en-US" sz="3200" i="1" spc="24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4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0"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3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8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endParaRPr lang="en-GB" sz="3200" dirty="0">
              <a:solidFill>
                <a:schemeClr val="bg1"/>
              </a:solidFill>
              <a:effectLst/>
              <a:latin typeface="Calibri" panose="020F0502020204030204" pitchFamily="34" charset="0"/>
              <a:ea typeface="Calibri" panose="020F0502020204030204" pitchFamily="34" charset="0"/>
            </a:endParaRPr>
          </a:p>
          <a:p>
            <a:pPr marL="254000">
              <a:spcBef>
                <a:spcPts val="1700"/>
              </a:spcBef>
              <a:spcAft>
                <a:spcPts val="0"/>
              </a:spcAft>
            </a:pPr>
            <a:r>
              <a:rPr lang="en-US" sz="3200" dirty="0">
                <a:solidFill>
                  <a:schemeClr val="bg1"/>
                </a:solidFill>
                <a:effectLst/>
                <a:latin typeface="Calibri" panose="020F0502020204030204" pitchFamily="34" charset="0"/>
                <a:ea typeface="Calibri" panose="020F0502020204030204" pitchFamily="34" charset="0"/>
              </a:rPr>
              <a:t>4.</a:t>
            </a:r>
            <a:r>
              <a:rPr lang="en-US" sz="3200" spc="26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6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p</a:t>
            </a:r>
            <a:r>
              <a:rPr lang="en-US" sz="3200" i="1" spc="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5"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i="1" spc="-2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26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w</a:t>
            </a:r>
            <a:r>
              <a:rPr lang="en-US" sz="3200" i="1" spc="40"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5"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1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r>
              <a:rPr lang="en-US" sz="3200" i="1" dirty="0">
                <a:solidFill>
                  <a:schemeClr val="bg1"/>
                </a:solidFill>
                <a:effectLst/>
                <a:latin typeface="Calibri" panose="020F0502020204030204" pitchFamily="34" charset="0"/>
                <a:ea typeface="Calibri" panose="020F0502020204030204" pitchFamily="34" charset="0"/>
              </a:rPr>
              <a:t>,</a:t>
            </a:r>
            <a:r>
              <a:rPr lang="en-US" sz="3200" i="1" spc="265"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z</a:t>
            </a:r>
            <a:r>
              <a:rPr lang="en-US" sz="3200" i="1" spc="6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mbria" panose="02040503050406030204" pitchFamily="18" charset="0"/>
                <a:ea typeface="Calibri" panose="020F0502020204030204" pitchFamily="34" charset="0"/>
              </a:rPr>
              <a:t>→</a:t>
            </a:r>
            <a:r>
              <a:rPr lang="en-US" sz="3200" spc="15" dirty="0">
                <a:solidFill>
                  <a:schemeClr val="bg1"/>
                </a:solidFill>
                <a:effectLst/>
                <a:latin typeface="Cambria" panose="02040503050406030204" pitchFamily="18"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libri" panose="020F0502020204030204" pitchFamily="34" charset="0"/>
                <a:ea typeface="Calibri" panose="020F0502020204030204" pitchFamily="34" charset="0"/>
              </a:rPr>
              <a:t>+</a:t>
            </a:r>
            <a:r>
              <a:rPr lang="en-US" sz="3200" spc="-15" dirty="0">
                <a:solidFill>
                  <a:schemeClr val="bg1"/>
                </a:solidFill>
                <a:effectLst/>
                <a:latin typeface="Calibri" panose="020F0502020204030204" pitchFamily="34" charset="0"/>
                <a:ea typeface="Calibri" panose="020F0502020204030204" pitchFamily="34" charset="0"/>
              </a:rPr>
              <a:t> </a:t>
            </a:r>
            <a:r>
              <a:rPr lang="en-US" sz="3200" dirty="0">
                <a:solidFill>
                  <a:schemeClr val="bg1"/>
                </a:solidFill>
                <a:effectLst/>
                <a:latin typeface="Calibri" panose="020F0502020204030204" pitchFamily="34" charset="0"/>
                <a:ea typeface="Calibri" panose="020F0502020204030204" pitchFamily="34" charset="0"/>
              </a:rPr>
              <a:t>+</a:t>
            </a:r>
            <a:r>
              <a:rPr lang="en-US" sz="3200" spc="-70" dirty="0">
                <a:solidFill>
                  <a:schemeClr val="bg1"/>
                </a:solidFill>
                <a:effectLst/>
                <a:latin typeface="Calibri" panose="020F0502020204030204" pitchFamily="34" charset="0"/>
                <a:ea typeface="Calibri" panose="020F0502020204030204" pitchFamily="34" charset="0"/>
              </a:rPr>
              <a:t> </a:t>
            </a:r>
            <a:r>
              <a:rPr lang="en-US" sz="3200" i="1" dirty="0">
                <a:solidFill>
                  <a:schemeClr val="bg1"/>
                </a:solidFill>
                <a:effectLst/>
                <a:latin typeface="Calibri" panose="020F0502020204030204" pitchFamily="34" charset="0"/>
                <a:ea typeface="Calibri" panose="020F0502020204030204" pitchFamily="34" charset="0"/>
              </a:rPr>
              <a:t>µ</a:t>
            </a:r>
            <a:r>
              <a:rPr lang="en-US" sz="3200" baseline="30000" dirty="0">
                <a:solidFill>
                  <a:schemeClr val="bg1"/>
                </a:solidFill>
                <a:effectLst/>
                <a:latin typeface="Cambria" panose="02040503050406030204" pitchFamily="18" charset="0"/>
                <a:ea typeface="Calibri" panose="020F0502020204030204" pitchFamily="34" charset="0"/>
              </a:rPr>
              <a:t>−</a:t>
            </a:r>
            <a:endParaRPr lang="en-GB" sz="3200" dirty="0">
              <a:solidFill>
                <a:schemeClr val="bg1"/>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823678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1" y="309716"/>
            <a:ext cx="7403690" cy="707886"/>
          </a:xfrm>
          <a:prstGeom prst="rect">
            <a:avLst/>
          </a:prstGeom>
          <a:noFill/>
        </p:spPr>
        <p:txBody>
          <a:bodyPr wrap="square" rtlCol="0">
            <a:spAutoFit/>
          </a:bodyPr>
          <a:lstStyle/>
          <a:p>
            <a:r>
              <a:rPr lang="en-GB" sz="4000" dirty="0">
                <a:solidFill>
                  <a:schemeClr val="bg1"/>
                </a:solidFill>
                <a:latin typeface="+mj-lt"/>
              </a:rPr>
              <a:t>Results</a:t>
            </a:r>
          </a:p>
        </p:txBody>
      </p:sp>
      <p:pic>
        <p:nvPicPr>
          <p:cNvPr id="3" name="Picture 2">
            <a:extLst>
              <a:ext uri="{FF2B5EF4-FFF2-40B4-BE49-F238E27FC236}">
                <a16:creationId xmlns:a16="http://schemas.microsoft.com/office/drawing/2014/main" id="{858FA9BF-88EC-96E1-EAFA-AC82B8B259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2670" y="1116151"/>
            <a:ext cx="9261987" cy="5075267"/>
          </a:xfrm>
          <a:prstGeom prst="rect">
            <a:avLst/>
          </a:prstGeom>
        </p:spPr>
      </p:pic>
    </p:spTree>
    <p:extLst>
      <p:ext uri="{BB962C8B-B14F-4D97-AF65-F5344CB8AC3E}">
        <p14:creationId xmlns:p14="http://schemas.microsoft.com/office/powerpoint/2010/main" val="19902221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1" y="309716"/>
            <a:ext cx="7403690" cy="707886"/>
          </a:xfrm>
          <a:prstGeom prst="rect">
            <a:avLst/>
          </a:prstGeom>
          <a:noFill/>
        </p:spPr>
        <p:txBody>
          <a:bodyPr wrap="square" rtlCol="0">
            <a:spAutoFit/>
          </a:bodyPr>
          <a:lstStyle/>
          <a:p>
            <a:r>
              <a:rPr lang="en-GB" sz="4000" dirty="0">
                <a:solidFill>
                  <a:schemeClr val="bg1"/>
                </a:solidFill>
                <a:latin typeface="+mj-lt"/>
              </a:rPr>
              <a:t>Results</a:t>
            </a:r>
          </a:p>
        </p:txBody>
      </p:sp>
      <p:pic>
        <p:nvPicPr>
          <p:cNvPr id="4" name="Picture 3">
            <a:extLst>
              <a:ext uri="{FF2B5EF4-FFF2-40B4-BE49-F238E27FC236}">
                <a16:creationId xmlns:a16="http://schemas.microsoft.com/office/drawing/2014/main" id="{9E20F566-D2C1-32F7-D27E-2118440186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146" y="1116151"/>
            <a:ext cx="9720712" cy="4993063"/>
          </a:xfrm>
          <a:prstGeom prst="rect">
            <a:avLst/>
          </a:prstGeom>
        </p:spPr>
      </p:pic>
    </p:spTree>
    <p:extLst>
      <p:ext uri="{BB962C8B-B14F-4D97-AF65-F5344CB8AC3E}">
        <p14:creationId xmlns:p14="http://schemas.microsoft.com/office/powerpoint/2010/main" val="28790358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2044349" y="322452"/>
            <a:ext cx="7403690" cy="707886"/>
          </a:xfrm>
          <a:prstGeom prst="rect">
            <a:avLst/>
          </a:prstGeom>
          <a:noFill/>
        </p:spPr>
        <p:txBody>
          <a:bodyPr wrap="square" rtlCol="0">
            <a:spAutoFit/>
          </a:bodyPr>
          <a:lstStyle/>
          <a:p>
            <a:r>
              <a:rPr lang="en-GB" sz="4000" dirty="0">
                <a:solidFill>
                  <a:schemeClr val="bg1"/>
                </a:solidFill>
                <a:latin typeface="+mj-lt"/>
              </a:rPr>
              <a:t>Conclusion</a:t>
            </a:r>
          </a:p>
        </p:txBody>
      </p:sp>
      <p:sp>
        <p:nvSpPr>
          <p:cNvPr id="7" name="TextBox 6">
            <a:extLst>
              <a:ext uri="{FF2B5EF4-FFF2-40B4-BE49-F238E27FC236}">
                <a16:creationId xmlns:a16="http://schemas.microsoft.com/office/drawing/2014/main" id="{3F4954B2-C56D-0113-37A4-FCF658979C5A}"/>
              </a:ext>
            </a:extLst>
          </p:cNvPr>
          <p:cNvSpPr txBox="1"/>
          <p:nvPr/>
        </p:nvSpPr>
        <p:spPr>
          <a:xfrm>
            <a:off x="2044349" y="1351508"/>
            <a:ext cx="7403690" cy="4154984"/>
          </a:xfrm>
          <a:prstGeom prst="rect">
            <a:avLst/>
          </a:prstGeom>
          <a:noFill/>
        </p:spPr>
        <p:txBody>
          <a:bodyPr wrap="square" rtlCol="0">
            <a:spAutoFit/>
          </a:bodyPr>
          <a:lstStyle/>
          <a:p>
            <a:r>
              <a:rPr lang="en-GB" sz="2400" dirty="0">
                <a:solidFill>
                  <a:schemeClr val="bg1"/>
                </a:solidFill>
                <a:latin typeface="+mj-lt"/>
              </a:rPr>
              <a:t>the extensive energy capabilities and high interaction rates of future colliders render them essential in the quest for new phenomena that could address unresolved issues in particle physics and transform our understanding of nature. Although no definitive evidence for new bosons has been discovered yet, future collider experiments are among the most promising methods for uncovering new physics and making groundbreaking discoveries. Our analyses indicate that future colliders have significant potential to discover or rule out a wide range of Z’ particles over a compelling mass range.</a:t>
            </a:r>
          </a:p>
        </p:txBody>
      </p:sp>
    </p:spTree>
    <p:extLst>
      <p:ext uri="{BB962C8B-B14F-4D97-AF65-F5344CB8AC3E}">
        <p14:creationId xmlns:p14="http://schemas.microsoft.com/office/powerpoint/2010/main" val="29559910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white text on a black background&#10;&#10;Description automatically generated">
            <a:extLst>
              <a:ext uri="{FF2B5EF4-FFF2-40B4-BE49-F238E27FC236}">
                <a16:creationId xmlns:a16="http://schemas.microsoft.com/office/drawing/2014/main" id="{9A02355D-8B65-B1C1-7B5B-44CC9D4438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3839676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white background with text&#10;&#10;Description automatically generated">
            <a:extLst>
              <a:ext uri="{FF2B5EF4-FFF2-40B4-BE49-F238E27FC236}">
                <a16:creationId xmlns:a16="http://schemas.microsoft.com/office/drawing/2014/main" id="{D8D8A224-8186-A59D-6D4D-959A4F60FA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381326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D2F09B2D-6A7F-D4AC-04EF-0DE100F5059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595946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blue and white text on a black background&#10;&#10;Description automatically generated">
            <a:extLst>
              <a:ext uri="{FF2B5EF4-FFF2-40B4-BE49-F238E27FC236}">
                <a16:creationId xmlns:a16="http://schemas.microsoft.com/office/drawing/2014/main" id="{F0980224-0729-B7B6-D2C3-197D58F448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2720923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1" y="309716"/>
            <a:ext cx="7403690" cy="707886"/>
          </a:xfrm>
          <a:prstGeom prst="rect">
            <a:avLst/>
          </a:prstGeom>
          <a:noFill/>
        </p:spPr>
        <p:txBody>
          <a:bodyPr wrap="square" rtlCol="0">
            <a:spAutoFit/>
          </a:bodyPr>
          <a:lstStyle/>
          <a:p>
            <a:r>
              <a:rPr lang="en-GB" sz="4000" dirty="0">
                <a:solidFill>
                  <a:schemeClr val="bg1"/>
                </a:solidFill>
                <a:latin typeface="+mj-lt"/>
              </a:rPr>
              <a:t>BLSSM</a:t>
            </a:r>
          </a:p>
        </p:txBody>
      </p:sp>
      <p:sp>
        <p:nvSpPr>
          <p:cNvPr id="7" name="TextBox 6">
            <a:extLst>
              <a:ext uri="{FF2B5EF4-FFF2-40B4-BE49-F238E27FC236}">
                <a16:creationId xmlns:a16="http://schemas.microsoft.com/office/drawing/2014/main" id="{3F4954B2-C56D-0113-37A4-FCF658979C5A}"/>
              </a:ext>
            </a:extLst>
          </p:cNvPr>
          <p:cNvSpPr txBox="1"/>
          <p:nvPr/>
        </p:nvSpPr>
        <p:spPr>
          <a:xfrm>
            <a:off x="1926362" y="1536174"/>
            <a:ext cx="7403690" cy="3785652"/>
          </a:xfrm>
          <a:prstGeom prst="rect">
            <a:avLst/>
          </a:prstGeom>
          <a:noFill/>
        </p:spPr>
        <p:txBody>
          <a:bodyPr wrap="square" rtlCol="0">
            <a:spAutoFit/>
          </a:bodyPr>
          <a:lstStyle/>
          <a:p>
            <a:r>
              <a:rPr lang="en-GB" sz="2400" dirty="0">
                <a:solidFill>
                  <a:schemeClr val="bg1"/>
                </a:solidFill>
                <a:latin typeface="+mj-lt"/>
              </a:rPr>
              <a:t>B-L Symmetry: Incorporates an additional U(1)</a:t>
            </a:r>
            <a:r>
              <a:rPr lang="en-GB" sz="2400" baseline="-25000" dirty="0">
                <a:solidFill>
                  <a:schemeClr val="bg1"/>
                </a:solidFill>
                <a:latin typeface="+mj-lt"/>
              </a:rPr>
              <a:t>𝐵−𝐿</a:t>
            </a:r>
            <a:r>
              <a:rPr lang="en-GB" sz="2400" dirty="0">
                <a:solidFill>
                  <a:schemeClr val="bg1"/>
                </a:solidFill>
                <a:latin typeface="+mj-lt"/>
              </a:rPr>
              <a:t>​  gauge symmetry. Where B: Baryon number and L: Lepton number</a:t>
            </a:r>
            <a:br>
              <a:rPr lang="en-GB" sz="2400" dirty="0">
                <a:solidFill>
                  <a:schemeClr val="bg1"/>
                </a:solidFill>
                <a:latin typeface="+mj-lt"/>
              </a:rPr>
            </a:br>
            <a:endParaRPr lang="en-GB" sz="2400" dirty="0">
              <a:solidFill>
                <a:schemeClr val="bg1"/>
              </a:solidFill>
              <a:latin typeface="+mj-lt"/>
            </a:endParaRPr>
          </a:p>
          <a:p>
            <a:r>
              <a:rPr lang="en-GB" sz="2400" dirty="0">
                <a:solidFill>
                  <a:schemeClr val="bg1"/>
                </a:solidFill>
                <a:latin typeface="+mj-lt"/>
              </a:rPr>
              <a:t>Key Features</a:t>
            </a:r>
          </a:p>
          <a:p>
            <a:pPr marL="342900" indent="-342900">
              <a:buFont typeface="Arial" panose="020B0604020202020204" pitchFamily="34" charset="0"/>
              <a:buChar char="•"/>
            </a:pPr>
            <a:r>
              <a:rPr lang="en-GB" sz="2400" dirty="0">
                <a:solidFill>
                  <a:schemeClr val="bg1"/>
                </a:solidFill>
                <a:latin typeface="+mj-lt"/>
              </a:rPr>
              <a:t>Right-Handed Neutrinos: Provides a mechanism for neutrino masses.</a:t>
            </a:r>
          </a:p>
          <a:p>
            <a:pPr marL="342900" indent="-342900">
              <a:buFont typeface="Arial" panose="020B0604020202020204" pitchFamily="34" charset="0"/>
              <a:buChar char="•"/>
            </a:pPr>
            <a:r>
              <a:rPr lang="en-GB" sz="2400" dirty="0">
                <a:solidFill>
                  <a:schemeClr val="bg1"/>
                </a:solidFill>
                <a:latin typeface="+mj-lt"/>
              </a:rPr>
              <a:t>New Gauge Boson (Z' Boson): Mediates B-L interactions. Potentially detectable at future colliders.</a:t>
            </a:r>
          </a:p>
          <a:p>
            <a:pPr marL="342900" indent="-342900">
              <a:buFont typeface="Arial" panose="020B0604020202020204" pitchFamily="34" charset="0"/>
              <a:buChar char="•"/>
            </a:pPr>
            <a:r>
              <a:rPr lang="en-GB" sz="2400" dirty="0">
                <a:solidFill>
                  <a:schemeClr val="bg1"/>
                </a:solidFill>
                <a:latin typeface="+mj-lt"/>
              </a:rPr>
              <a:t>Stabilization of the Higgs Mass: Similar to SUSY, helps address the hierarchy problem.</a:t>
            </a:r>
          </a:p>
        </p:txBody>
      </p:sp>
    </p:spTree>
    <p:extLst>
      <p:ext uri="{BB962C8B-B14F-4D97-AF65-F5344CB8AC3E}">
        <p14:creationId xmlns:p14="http://schemas.microsoft.com/office/powerpoint/2010/main" val="176269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363032" y="103239"/>
            <a:ext cx="7403690" cy="1323439"/>
          </a:xfrm>
          <a:prstGeom prst="rect">
            <a:avLst/>
          </a:prstGeom>
          <a:noFill/>
        </p:spPr>
        <p:txBody>
          <a:bodyPr wrap="square" rtlCol="0">
            <a:spAutoFit/>
          </a:bodyPr>
          <a:lstStyle/>
          <a:p>
            <a:r>
              <a:rPr lang="en-GB" sz="4000" dirty="0">
                <a:solidFill>
                  <a:schemeClr val="bg1"/>
                </a:solidFill>
                <a:latin typeface="+mj-lt"/>
              </a:rPr>
              <a:t>Comparison Between LHC and FCC-</a:t>
            </a:r>
            <a:r>
              <a:rPr lang="en-GB" sz="4000" dirty="0" err="1">
                <a:solidFill>
                  <a:schemeClr val="bg1"/>
                </a:solidFill>
                <a:latin typeface="+mj-lt"/>
              </a:rPr>
              <a:t>hh</a:t>
            </a:r>
            <a:endParaRPr lang="en-GB" sz="4000" dirty="0">
              <a:solidFill>
                <a:schemeClr val="bg1"/>
              </a:solidFill>
              <a:latin typeface="+mj-lt"/>
            </a:endParaRPr>
          </a:p>
        </p:txBody>
      </p:sp>
      <p:sp>
        <p:nvSpPr>
          <p:cNvPr id="7" name="TextBox 6">
            <a:extLst>
              <a:ext uri="{FF2B5EF4-FFF2-40B4-BE49-F238E27FC236}">
                <a16:creationId xmlns:a16="http://schemas.microsoft.com/office/drawing/2014/main" id="{3F4954B2-C56D-0113-37A4-FCF658979C5A}"/>
              </a:ext>
            </a:extLst>
          </p:cNvPr>
          <p:cNvSpPr txBox="1"/>
          <p:nvPr/>
        </p:nvSpPr>
        <p:spPr>
          <a:xfrm>
            <a:off x="363032" y="1528635"/>
            <a:ext cx="8264773" cy="4893647"/>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mj-lt"/>
              </a:rPr>
              <a:t>Large Hadron Collider (LHC):</a:t>
            </a:r>
          </a:p>
          <a:p>
            <a:pPr marL="800100" lvl="1" indent="-342900">
              <a:buFont typeface="Arial" panose="020B0604020202020204" pitchFamily="34" charset="0"/>
              <a:buChar char="•"/>
            </a:pPr>
            <a:r>
              <a:rPr lang="en-GB" sz="2400" dirty="0">
                <a:solidFill>
                  <a:schemeClr val="bg1"/>
                </a:solidFill>
                <a:latin typeface="+mj-lt"/>
              </a:rPr>
              <a:t>Energy: 13 </a:t>
            </a:r>
            <a:r>
              <a:rPr lang="en-GB" sz="2400" dirty="0" err="1">
                <a:solidFill>
                  <a:schemeClr val="bg1"/>
                </a:solidFill>
                <a:latin typeface="+mj-lt"/>
              </a:rPr>
              <a:t>TeV</a:t>
            </a:r>
            <a:r>
              <a:rPr lang="en-GB" sz="2400" dirty="0">
                <a:solidFill>
                  <a:schemeClr val="bg1"/>
                </a:solidFill>
                <a:latin typeface="+mj-lt"/>
              </a:rPr>
              <a:t> </a:t>
            </a:r>
          </a:p>
          <a:p>
            <a:pPr marL="800100" lvl="1" indent="-342900">
              <a:buFont typeface="Arial" panose="020B0604020202020204" pitchFamily="34" charset="0"/>
              <a:buChar char="•"/>
            </a:pPr>
            <a:r>
              <a:rPr lang="en-GB" sz="2400" dirty="0">
                <a:solidFill>
                  <a:schemeClr val="bg1"/>
                </a:solidFill>
                <a:latin typeface="+mj-lt"/>
              </a:rPr>
              <a:t>Circumference: 27 </a:t>
            </a:r>
            <a:r>
              <a:rPr lang="en-GB" sz="2400" dirty="0" err="1">
                <a:solidFill>
                  <a:schemeClr val="bg1"/>
                </a:solidFill>
                <a:latin typeface="+mj-lt"/>
              </a:rPr>
              <a:t>kilometers</a:t>
            </a:r>
            <a:endParaRPr lang="en-GB" sz="2400" dirty="0">
              <a:solidFill>
                <a:schemeClr val="bg1"/>
              </a:solidFill>
              <a:latin typeface="+mj-lt"/>
            </a:endParaRPr>
          </a:p>
          <a:p>
            <a:pPr marL="800100" lvl="1" indent="-342900">
              <a:buFont typeface="Arial" panose="020B0604020202020204" pitchFamily="34" charset="0"/>
              <a:buChar char="•"/>
            </a:pPr>
            <a:r>
              <a:rPr lang="en-GB" sz="2400" dirty="0">
                <a:solidFill>
                  <a:schemeClr val="bg1"/>
                </a:solidFill>
                <a:latin typeface="+mj-lt"/>
              </a:rPr>
              <a:t>Achievements: Higgs boson discovery in 2012 and Precision measurements of SM parameters</a:t>
            </a:r>
          </a:p>
          <a:p>
            <a:pPr marL="342900" indent="-342900">
              <a:buFont typeface="Arial" panose="020B0604020202020204" pitchFamily="34" charset="0"/>
              <a:buChar char="•"/>
            </a:pPr>
            <a:r>
              <a:rPr lang="en-GB" sz="2400" dirty="0">
                <a:solidFill>
                  <a:schemeClr val="bg1"/>
                </a:solidFill>
                <a:latin typeface="+mj-lt"/>
              </a:rPr>
              <a:t>Future Circular Collider - Hadron Collider (FCC-</a:t>
            </a:r>
            <a:r>
              <a:rPr lang="en-GB" sz="2400" dirty="0" err="1">
                <a:solidFill>
                  <a:schemeClr val="bg1"/>
                </a:solidFill>
                <a:latin typeface="+mj-lt"/>
              </a:rPr>
              <a:t>hh</a:t>
            </a:r>
            <a:r>
              <a:rPr lang="en-GB" sz="2400" dirty="0">
                <a:solidFill>
                  <a:schemeClr val="bg1"/>
                </a:solidFill>
                <a:latin typeface="+mj-lt"/>
              </a:rPr>
              <a:t>)</a:t>
            </a:r>
          </a:p>
          <a:p>
            <a:pPr marL="800100" lvl="1" indent="-342900">
              <a:buFont typeface="Arial" panose="020B0604020202020204" pitchFamily="34" charset="0"/>
              <a:buChar char="•"/>
            </a:pPr>
            <a:r>
              <a:rPr lang="en-GB" sz="2400" dirty="0">
                <a:solidFill>
                  <a:schemeClr val="bg1"/>
                </a:solidFill>
                <a:latin typeface="+mj-lt"/>
              </a:rPr>
              <a:t>Energy: 100 </a:t>
            </a:r>
            <a:r>
              <a:rPr lang="en-GB" sz="2400" dirty="0" err="1">
                <a:solidFill>
                  <a:schemeClr val="bg1"/>
                </a:solidFill>
                <a:latin typeface="+mj-lt"/>
              </a:rPr>
              <a:t>TeV</a:t>
            </a:r>
            <a:endParaRPr lang="en-GB" sz="2400" dirty="0">
              <a:solidFill>
                <a:schemeClr val="bg1"/>
              </a:solidFill>
              <a:latin typeface="+mj-lt"/>
            </a:endParaRPr>
          </a:p>
          <a:p>
            <a:pPr marL="800100" lvl="1" indent="-342900">
              <a:buFont typeface="Arial" panose="020B0604020202020204" pitchFamily="34" charset="0"/>
              <a:buChar char="•"/>
            </a:pPr>
            <a:r>
              <a:rPr lang="en-GB" sz="2400" dirty="0">
                <a:solidFill>
                  <a:schemeClr val="bg1"/>
                </a:solidFill>
                <a:latin typeface="+mj-lt"/>
              </a:rPr>
              <a:t>Circumference: 100 </a:t>
            </a:r>
            <a:r>
              <a:rPr lang="en-GB" sz="2400" dirty="0" err="1">
                <a:solidFill>
                  <a:schemeClr val="bg1"/>
                </a:solidFill>
                <a:latin typeface="+mj-lt"/>
              </a:rPr>
              <a:t>kilometers</a:t>
            </a:r>
            <a:endParaRPr lang="en-GB" sz="2400" dirty="0">
              <a:solidFill>
                <a:schemeClr val="bg1"/>
              </a:solidFill>
              <a:latin typeface="+mj-lt"/>
            </a:endParaRPr>
          </a:p>
          <a:p>
            <a:pPr marL="800100" lvl="1" indent="-342900">
              <a:buFont typeface="Arial" panose="020B0604020202020204" pitchFamily="34" charset="0"/>
              <a:buChar char="•"/>
            </a:pPr>
            <a:r>
              <a:rPr lang="en-GB" sz="2400" dirty="0">
                <a:solidFill>
                  <a:schemeClr val="bg1"/>
                </a:solidFill>
                <a:latin typeface="+mj-lt"/>
              </a:rPr>
              <a:t>Goals: Explore physics beyond the Standard Model.</a:t>
            </a:r>
            <a:br>
              <a:rPr lang="en-GB" sz="2400" dirty="0">
                <a:solidFill>
                  <a:schemeClr val="bg1"/>
                </a:solidFill>
                <a:latin typeface="+mj-lt"/>
              </a:rPr>
            </a:br>
            <a:r>
              <a:rPr lang="en-GB" sz="2400" dirty="0">
                <a:solidFill>
                  <a:schemeClr val="bg1"/>
                </a:solidFill>
                <a:latin typeface="+mj-lt"/>
              </a:rPr>
              <a:t>Search for new particles and forces (e.g., Z' bosons)</a:t>
            </a:r>
          </a:p>
          <a:p>
            <a:pPr marL="800100" lvl="1" indent="-342900">
              <a:buFont typeface="Arial" panose="020B0604020202020204" pitchFamily="34" charset="0"/>
              <a:buChar char="•"/>
            </a:pPr>
            <a:r>
              <a:rPr lang="en-GB" sz="2400" dirty="0">
                <a:solidFill>
                  <a:schemeClr val="bg1"/>
                </a:solidFill>
                <a:latin typeface="+mj-lt"/>
              </a:rPr>
              <a:t>Advantages Over LHC: Higher collision energy increases potential to discover new particles.</a:t>
            </a:r>
            <a:br>
              <a:rPr lang="en-GB" sz="2400" dirty="0">
                <a:solidFill>
                  <a:schemeClr val="bg1"/>
                </a:solidFill>
                <a:latin typeface="+mj-lt"/>
              </a:rPr>
            </a:br>
            <a:r>
              <a:rPr lang="en-GB" sz="2400" dirty="0">
                <a:solidFill>
                  <a:schemeClr val="bg1"/>
                </a:solidFill>
                <a:latin typeface="+mj-lt"/>
              </a:rPr>
              <a:t>Greater luminosity for more precise measurements</a:t>
            </a:r>
          </a:p>
        </p:txBody>
      </p:sp>
      <p:pic>
        <p:nvPicPr>
          <p:cNvPr id="3" name="Picture 2">
            <a:extLst>
              <a:ext uri="{FF2B5EF4-FFF2-40B4-BE49-F238E27FC236}">
                <a16:creationId xmlns:a16="http://schemas.microsoft.com/office/drawing/2014/main" id="{76AADE14-7347-1BAC-D9E5-70AD696856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6722" y="1748144"/>
            <a:ext cx="3949327" cy="3361711"/>
          </a:xfrm>
          <a:prstGeom prst="rect">
            <a:avLst/>
          </a:prstGeom>
        </p:spPr>
      </p:pic>
    </p:spTree>
    <p:extLst>
      <p:ext uri="{BB962C8B-B14F-4D97-AF65-F5344CB8AC3E}">
        <p14:creationId xmlns:p14="http://schemas.microsoft.com/office/powerpoint/2010/main" val="27543260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0" y="309716"/>
            <a:ext cx="7905135" cy="707886"/>
          </a:xfrm>
          <a:prstGeom prst="rect">
            <a:avLst/>
          </a:prstGeom>
          <a:noFill/>
        </p:spPr>
        <p:txBody>
          <a:bodyPr wrap="square" rtlCol="0">
            <a:spAutoFit/>
          </a:bodyPr>
          <a:lstStyle/>
          <a:p>
            <a:r>
              <a:rPr lang="en-GB" sz="4000" dirty="0">
                <a:solidFill>
                  <a:schemeClr val="bg1"/>
                </a:solidFill>
                <a:latin typeface="+mj-lt"/>
              </a:rPr>
              <a:t>The Drell-Yan Process</a:t>
            </a:r>
          </a:p>
        </p:txBody>
      </p:sp>
      <p:sp>
        <p:nvSpPr>
          <p:cNvPr id="7" name="TextBox 6">
            <a:extLst>
              <a:ext uri="{FF2B5EF4-FFF2-40B4-BE49-F238E27FC236}">
                <a16:creationId xmlns:a16="http://schemas.microsoft.com/office/drawing/2014/main" id="{3F4954B2-C56D-0113-37A4-FCF658979C5A}"/>
              </a:ext>
            </a:extLst>
          </p:cNvPr>
          <p:cNvSpPr txBox="1"/>
          <p:nvPr/>
        </p:nvSpPr>
        <p:spPr>
          <a:xfrm>
            <a:off x="722670" y="1017602"/>
            <a:ext cx="8014051" cy="3785652"/>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mj-lt"/>
              </a:rPr>
              <a:t>Definition: A major mechanism for Z boson production in hadron colliders. Named after Sidney Drell and Tung-Mow Yan.</a:t>
            </a:r>
          </a:p>
          <a:p>
            <a:pPr marL="342900" indent="-342900">
              <a:buFont typeface="Arial" panose="020B0604020202020204" pitchFamily="34" charset="0"/>
              <a:buChar char="•"/>
            </a:pPr>
            <a:r>
              <a:rPr lang="en-GB" sz="2400" dirty="0">
                <a:solidFill>
                  <a:schemeClr val="bg1"/>
                </a:solidFill>
                <a:latin typeface="+mj-lt"/>
              </a:rPr>
              <a:t>Process: Quark (q) from one proton and anti-quark (𝑞ˉ) from another proton annihilate. Produce a virtual photon (𝛾∗</a:t>
            </a:r>
            <a:r>
              <a:rPr lang="el-GR" sz="2400" dirty="0">
                <a:solidFill>
                  <a:schemeClr val="bg1"/>
                </a:solidFill>
                <a:latin typeface="+mj-lt"/>
              </a:rPr>
              <a:t>) </a:t>
            </a:r>
            <a:r>
              <a:rPr lang="en-GB" sz="2400" dirty="0">
                <a:solidFill>
                  <a:schemeClr val="bg1"/>
                </a:solidFill>
                <a:latin typeface="+mj-lt"/>
              </a:rPr>
              <a:t>or Z boson (Z) which decays into a lepton pair (𝑙</a:t>
            </a:r>
            <a:r>
              <a:rPr lang="en-GB" sz="2400" baseline="30000" dirty="0">
                <a:solidFill>
                  <a:schemeClr val="bg1"/>
                </a:solidFill>
                <a:latin typeface="+mj-lt"/>
              </a:rPr>
              <a:t>+</a:t>
            </a:r>
            <a:r>
              <a:rPr lang="en-GB" sz="2400" dirty="0">
                <a:solidFill>
                  <a:schemeClr val="bg1"/>
                </a:solidFill>
                <a:latin typeface="+mj-lt"/>
              </a:rPr>
              <a:t>𝑙</a:t>
            </a:r>
            <a:r>
              <a:rPr lang="en-GB" sz="2400" baseline="30000" dirty="0">
                <a:solidFill>
                  <a:schemeClr val="bg1"/>
                </a:solidFill>
                <a:latin typeface="+mj-lt"/>
              </a:rPr>
              <a:t>−</a:t>
            </a:r>
            <a:r>
              <a:rPr lang="en-GB" sz="2400" dirty="0">
                <a:solidFill>
                  <a:schemeClr val="bg1"/>
                </a:solidFill>
                <a:latin typeface="+mj-lt"/>
              </a:rPr>
              <a:t> ).</a:t>
            </a:r>
          </a:p>
          <a:p>
            <a:pPr marL="342900" indent="-342900">
              <a:buFont typeface="Arial" panose="020B0604020202020204" pitchFamily="34" charset="0"/>
              <a:buChar char="•"/>
            </a:pPr>
            <a:r>
              <a:rPr lang="en-GB" sz="2400" dirty="0">
                <a:solidFill>
                  <a:schemeClr val="bg1"/>
                </a:solidFill>
                <a:latin typeface="+mj-lt"/>
              </a:rPr>
              <a:t>Key Features: Invariant Mass: The mass of the lepton pair equals the mass of the Z boson.</a:t>
            </a:r>
          </a:p>
          <a:p>
            <a:pPr marL="342900" indent="-342900">
              <a:buFont typeface="Arial" panose="020B0604020202020204" pitchFamily="34" charset="0"/>
              <a:buChar char="•"/>
            </a:pPr>
            <a:r>
              <a:rPr lang="en-GB" sz="2400" dirty="0">
                <a:solidFill>
                  <a:schemeClr val="bg1"/>
                </a:solidFill>
                <a:latin typeface="+mj-lt"/>
              </a:rPr>
              <a:t>Significance: Vital for studying electroweak interactions and testing Standard Model predictions.</a:t>
            </a:r>
          </a:p>
        </p:txBody>
      </p:sp>
      <p:pic>
        <p:nvPicPr>
          <p:cNvPr id="3" name="Picture 2" descr="A diagram of a diagram of a diagram&#10;&#10;Description automatically generated with medium confidence">
            <a:extLst>
              <a:ext uri="{FF2B5EF4-FFF2-40B4-BE49-F238E27FC236}">
                <a16:creationId xmlns:a16="http://schemas.microsoft.com/office/drawing/2014/main" id="{5D574F49-7EB0-4CC4-484B-C54DE4008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1518" y="4420055"/>
            <a:ext cx="4512006" cy="2182170"/>
          </a:xfrm>
          <a:prstGeom prst="rect">
            <a:avLst/>
          </a:prstGeom>
        </p:spPr>
      </p:pic>
    </p:spTree>
    <p:extLst>
      <p:ext uri="{BB962C8B-B14F-4D97-AF65-F5344CB8AC3E}">
        <p14:creationId xmlns:p14="http://schemas.microsoft.com/office/powerpoint/2010/main" val="871040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722671" y="309716"/>
            <a:ext cx="7403690" cy="707886"/>
          </a:xfrm>
          <a:prstGeom prst="rect">
            <a:avLst/>
          </a:prstGeom>
          <a:noFill/>
        </p:spPr>
        <p:txBody>
          <a:bodyPr wrap="square" rtlCol="0">
            <a:spAutoFit/>
          </a:bodyPr>
          <a:lstStyle/>
          <a:p>
            <a:r>
              <a:rPr lang="en-GB" sz="4000" dirty="0">
                <a:solidFill>
                  <a:schemeClr val="bg1"/>
                </a:solidFill>
                <a:latin typeface="+mj-lt"/>
              </a:rPr>
              <a:t>Z' (Z Prime) Gauge Boson.</a:t>
            </a:r>
          </a:p>
        </p:txBody>
      </p:sp>
      <p:sp>
        <p:nvSpPr>
          <p:cNvPr id="7" name="TextBox 6">
            <a:extLst>
              <a:ext uri="{FF2B5EF4-FFF2-40B4-BE49-F238E27FC236}">
                <a16:creationId xmlns:a16="http://schemas.microsoft.com/office/drawing/2014/main" id="{3F4954B2-C56D-0113-37A4-FCF658979C5A}"/>
              </a:ext>
            </a:extLst>
          </p:cNvPr>
          <p:cNvSpPr txBox="1"/>
          <p:nvPr/>
        </p:nvSpPr>
        <p:spPr>
          <a:xfrm>
            <a:off x="1926362" y="1536174"/>
            <a:ext cx="7403690" cy="4154984"/>
          </a:xfrm>
          <a:prstGeom prst="rect">
            <a:avLst/>
          </a:prstGeom>
          <a:noFill/>
        </p:spPr>
        <p:txBody>
          <a:bodyPr wrap="square" rtlCol="0">
            <a:spAutoFit/>
          </a:bodyPr>
          <a:lstStyle/>
          <a:p>
            <a:pPr marL="342900" indent="-342900">
              <a:buFont typeface="Arial" panose="020B0604020202020204" pitchFamily="34" charset="0"/>
              <a:buChar char="•"/>
            </a:pPr>
            <a:r>
              <a:rPr lang="en-GB" sz="2400" dirty="0">
                <a:solidFill>
                  <a:schemeClr val="bg1"/>
                </a:solidFill>
                <a:latin typeface="+mj-lt"/>
              </a:rPr>
              <a:t>Hypothetical heavier counterpart of the Z boson. </a:t>
            </a:r>
          </a:p>
          <a:p>
            <a:pPr marL="342900" indent="-342900">
              <a:buFont typeface="Arial" panose="020B0604020202020204" pitchFamily="34" charset="0"/>
              <a:buChar char="•"/>
            </a:pPr>
            <a:r>
              <a:rPr lang="en-GB" sz="2400" dirty="0">
                <a:solidFill>
                  <a:schemeClr val="bg1"/>
                </a:solidFill>
                <a:latin typeface="+mj-lt"/>
              </a:rPr>
              <a:t>Predicted by several extensions of the Standard Model (e.g., BLSSM).</a:t>
            </a:r>
          </a:p>
          <a:p>
            <a:pPr marL="342900" indent="-342900">
              <a:buFont typeface="Arial" panose="020B0604020202020204" pitchFamily="34" charset="0"/>
              <a:buChar char="•"/>
            </a:pPr>
            <a:r>
              <a:rPr lang="en-GB" sz="2400" dirty="0">
                <a:solidFill>
                  <a:schemeClr val="bg1"/>
                </a:solidFill>
                <a:latin typeface="+mj-lt"/>
              </a:rPr>
              <a:t>Characteristics: </a:t>
            </a:r>
          </a:p>
          <a:p>
            <a:pPr marL="800100" lvl="1" indent="-342900">
              <a:buFont typeface="Arial" panose="020B0604020202020204" pitchFamily="34" charset="0"/>
              <a:buChar char="•"/>
            </a:pPr>
            <a:r>
              <a:rPr lang="en-GB" sz="2400" dirty="0">
                <a:solidFill>
                  <a:schemeClr val="bg1"/>
                </a:solidFill>
                <a:latin typeface="+mj-lt"/>
              </a:rPr>
              <a:t>Higher mass than the Z boson.</a:t>
            </a:r>
          </a:p>
          <a:p>
            <a:pPr marL="800100" lvl="1" indent="-342900">
              <a:buFont typeface="Arial" panose="020B0604020202020204" pitchFamily="34" charset="0"/>
              <a:buChar char="•"/>
            </a:pPr>
            <a:r>
              <a:rPr lang="en-GB" sz="2400" dirty="0">
                <a:solidFill>
                  <a:schemeClr val="bg1"/>
                </a:solidFill>
                <a:latin typeface="+mj-lt"/>
              </a:rPr>
              <a:t>Similar decay modes, often into lepton pairs.</a:t>
            </a:r>
          </a:p>
          <a:p>
            <a:pPr marL="342900" indent="-342900">
              <a:buFont typeface="Arial" panose="020B0604020202020204" pitchFamily="34" charset="0"/>
              <a:buChar char="•"/>
            </a:pPr>
            <a:r>
              <a:rPr lang="en-GB" sz="2400" dirty="0">
                <a:solidFill>
                  <a:schemeClr val="bg1"/>
                </a:solidFill>
                <a:latin typeface="+mj-lt"/>
              </a:rPr>
              <a:t>Searches and Significance: </a:t>
            </a:r>
          </a:p>
          <a:p>
            <a:pPr marL="800100" lvl="1" indent="-342900">
              <a:buFont typeface="Arial" panose="020B0604020202020204" pitchFamily="34" charset="0"/>
              <a:buChar char="•"/>
            </a:pPr>
            <a:r>
              <a:rPr lang="en-GB" sz="2400" dirty="0">
                <a:solidFill>
                  <a:schemeClr val="bg1"/>
                </a:solidFill>
                <a:latin typeface="+mj-lt"/>
              </a:rPr>
              <a:t>Current experiments focus on detecting Z' through high-energy pp collisions.</a:t>
            </a:r>
          </a:p>
          <a:p>
            <a:pPr marL="800100" lvl="1" indent="-342900">
              <a:buFont typeface="Arial" panose="020B0604020202020204" pitchFamily="34" charset="0"/>
              <a:buChar char="•"/>
            </a:pPr>
            <a:r>
              <a:rPr lang="en-GB" sz="2400" dirty="0">
                <a:solidFill>
                  <a:schemeClr val="bg1"/>
                </a:solidFill>
                <a:latin typeface="+mj-lt"/>
              </a:rPr>
              <a:t>Discovery would indicate new physics beyond the Standard Model</a:t>
            </a:r>
          </a:p>
        </p:txBody>
      </p:sp>
    </p:spTree>
    <p:extLst>
      <p:ext uri="{BB962C8B-B14F-4D97-AF65-F5344CB8AC3E}">
        <p14:creationId xmlns:p14="http://schemas.microsoft.com/office/powerpoint/2010/main" val="525189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 name="Content Placeholder 4" descr="A blue and black square&#10;&#10;Description automatically generated">
            <a:extLst>
              <a:ext uri="{FF2B5EF4-FFF2-40B4-BE49-F238E27FC236}">
                <a16:creationId xmlns:a16="http://schemas.microsoft.com/office/drawing/2014/main" id="{0AC9B433-4CB1-7085-5E5A-7D2D9B8D1639}"/>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b="19"/>
          <a:stretch/>
        </p:blipFill>
        <p:spPr>
          <a:xfrm>
            <a:off x="20" y="1282"/>
            <a:ext cx="12191980" cy="6856718"/>
          </a:xfrm>
          <a:prstGeom prst="rect">
            <a:avLst/>
          </a:prstGeom>
        </p:spPr>
      </p:pic>
      <p:sp>
        <p:nvSpPr>
          <p:cNvPr id="6" name="TextBox 5">
            <a:extLst>
              <a:ext uri="{FF2B5EF4-FFF2-40B4-BE49-F238E27FC236}">
                <a16:creationId xmlns:a16="http://schemas.microsoft.com/office/drawing/2014/main" id="{FC203A3A-CCA4-F6D4-6C25-1610A5023857}"/>
              </a:ext>
            </a:extLst>
          </p:cNvPr>
          <p:cNvSpPr txBox="1"/>
          <p:nvPr/>
        </p:nvSpPr>
        <p:spPr>
          <a:xfrm>
            <a:off x="908722" y="206478"/>
            <a:ext cx="7610168" cy="707886"/>
          </a:xfrm>
          <a:prstGeom prst="rect">
            <a:avLst/>
          </a:prstGeom>
          <a:noFill/>
        </p:spPr>
        <p:txBody>
          <a:bodyPr wrap="square" rtlCol="0">
            <a:spAutoFit/>
          </a:bodyPr>
          <a:lstStyle/>
          <a:p>
            <a:r>
              <a:rPr lang="en-GB" sz="4000" dirty="0">
                <a:solidFill>
                  <a:schemeClr val="bg1"/>
                </a:solidFill>
                <a:latin typeface="+mj-lt"/>
              </a:rPr>
              <a:t>Signal Simulation Process</a:t>
            </a:r>
          </a:p>
        </p:txBody>
      </p:sp>
      <p:sp>
        <p:nvSpPr>
          <p:cNvPr id="7" name="TextBox 6">
            <a:extLst>
              <a:ext uri="{FF2B5EF4-FFF2-40B4-BE49-F238E27FC236}">
                <a16:creationId xmlns:a16="http://schemas.microsoft.com/office/drawing/2014/main" id="{3F4954B2-C56D-0113-37A4-FCF658979C5A}"/>
              </a:ext>
            </a:extLst>
          </p:cNvPr>
          <p:cNvSpPr txBox="1"/>
          <p:nvPr/>
        </p:nvSpPr>
        <p:spPr>
          <a:xfrm>
            <a:off x="2394155" y="1720840"/>
            <a:ext cx="7403690" cy="3416320"/>
          </a:xfrm>
          <a:prstGeom prst="rect">
            <a:avLst/>
          </a:prstGeom>
          <a:noFill/>
        </p:spPr>
        <p:txBody>
          <a:bodyPr wrap="square" rtlCol="0">
            <a:spAutoFit/>
          </a:bodyPr>
          <a:lstStyle/>
          <a:p>
            <a:r>
              <a:rPr lang="en-GB" sz="2400" dirty="0">
                <a:solidFill>
                  <a:schemeClr val="bg1"/>
                </a:solidFill>
                <a:latin typeface="+mj-lt"/>
              </a:rPr>
              <a:t>Proton-Proton Collisions:</a:t>
            </a:r>
          </a:p>
          <a:p>
            <a:pPr marL="342900" indent="-342900">
              <a:buFont typeface="Arial" panose="020B0604020202020204" pitchFamily="34" charset="0"/>
              <a:buChar char="•"/>
            </a:pPr>
            <a:r>
              <a:rPr lang="en-GB" sz="2400" dirty="0">
                <a:solidFill>
                  <a:schemeClr val="bg1"/>
                </a:solidFill>
                <a:latin typeface="+mj-lt"/>
              </a:rPr>
              <a:t>Simulated at 100 </a:t>
            </a:r>
            <a:r>
              <a:rPr lang="en-GB" sz="2400" dirty="0" err="1">
                <a:solidFill>
                  <a:schemeClr val="bg1"/>
                </a:solidFill>
                <a:latin typeface="+mj-lt"/>
              </a:rPr>
              <a:t>TeV</a:t>
            </a:r>
            <a:r>
              <a:rPr lang="en-GB" sz="2400" dirty="0">
                <a:solidFill>
                  <a:schemeClr val="bg1"/>
                </a:solidFill>
                <a:latin typeface="+mj-lt"/>
              </a:rPr>
              <a:t> </a:t>
            </a:r>
            <a:r>
              <a:rPr lang="en-GB" sz="2400" dirty="0" err="1">
                <a:solidFill>
                  <a:schemeClr val="bg1"/>
                </a:solidFill>
                <a:latin typeface="+mj-lt"/>
              </a:rPr>
              <a:t>center</a:t>
            </a:r>
            <a:r>
              <a:rPr lang="en-GB" sz="2400" dirty="0">
                <a:solidFill>
                  <a:schemeClr val="bg1"/>
                </a:solidFill>
                <a:latin typeface="+mj-lt"/>
              </a:rPr>
              <a:t> of mass energy.</a:t>
            </a:r>
          </a:p>
          <a:p>
            <a:pPr marL="342900" indent="-342900">
              <a:buFont typeface="Arial" panose="020B0604020202020204" pitchFamily="34" charset="0"/>
              <a:buChar char="•"/>
            </a:pPr>
            <a:r>
              <a:rPr lang="en-GB" sz="2400" dirty="0" err="1">
                <a:solidFill>
                  <a:schemeClr val="bg1"/>
                </a:solidFill>
                <a:latin typeface="+mj-lt"/>
              </a:rPr>
              <a:t>MadGraph</a:t>
            </a:r>
            <a:r>
              <a:rPr lang="en-GB" sz="2400" dirty="0">
                <a:solidFill>
                  <a:schemeClr val="bg1"/>
                </a:solidFill>
                <a:latin typeface="+mj-lt"/>
              </a:rPr>
              <a:t>: </a:t>
            </a:r>
          </a:p>
          <a:p>
            <a:pPr marL="800100" lvl="1" indent="-342900">
              <a:buFont typeface="Arial" panose="020B0604020202020204" pitchFamily="34" charset="0"/>
              <a:buChar char="•"/>
            </a:pPr>
            <a:r>
              <a:rPr lang="en-GB" sz="2400" dirty="0">
                <a:solidFill>
                  <a:schemeClr val="bg1"/>
                </a:solidFill>
                <a:latin typeface="+mj-lt"/>
              </a:rPr>
              <a:t>Utilizes Monte Carlo techniques for probabilistic outcome estimation.</a:t>
            </a:r>
          </a:p>
          <a:p>
            <a:pPr marL="800100" lvl="1" indent="-342900">
              <a:buFont typeface="Arial" panose="020B0604020202020204" pitchFamily="34" charset="0"/>
              <a:buChar char="•"/>
            </a:pPr>
            <a:r>
              <a:rPr lang="en-GB" sz="2400" dirty="0">
                <a:solidFill>
                  <a:schemeClr val="bg1"/>
                </a:solidFill>
                <a:latin typeface="+mj-lt"/>
              </a:rPr>
              <a:t>Generates particles predicted by models beyond the Standard Model.</a:t>
            </a:r>
          </a:p>
          <a:p>
            <a:pPr marL="342900" indent="-342900">
              <a:buFont typeface="Arial" panose="020B0604020202020204" pitchFamily="34" charset="0"/>
              <a:buChar char="•"/>
            </a:pPr>
            <a:r>
              <a:rPr lang="en-GB" sz="2400" dirty="0" err="1">
                <a:solidFill>
                  <a:schemeClr val="bg1"/>
                </a:solidFill>
                <a:latin typeface="+mj-lt"/>
              </a:rPr>
              <a:t>Delphes</a:t>
            </a:r>
            <a:r>
              <a:rPr lang="en-GB" sz="2400" dirty="0">
                <a:solidFill>
                  <a:schemeClr val="bg1"/>
                </a:solidFill>
                <a:latin typeface="+mj-lt"/>
              </a:rPr>
              <a:t>: Produces high-fidelity collision data.</a:t>
            </a:r>
          </a:p>
          <a:p>
            <a:pPr marL="342900" indent="-342900">
              <a:buFont typeface="Arial" panose="020B0604020202020204" pitchFamily="34" charset="0"/>
              <a:buChar char="•"/>
            </a:pPr>
            <a:r>
              <a:rPr lang="en-GB" sz="2400" dirty="0">
                <a:solidFill>
                  <a:schemeClr val="bg1"/>
                </a:solidFill>
                <a:latin typeface="+mj-lt"/>
              </a:rPr>
              <a:t>PYTHIA: Facilitates event generation.</a:t>
            </a:r>
          </a:p>
        </p:txBody>
      </p:sp>
    </p:spTree>
    <p:extLst>
      <p:ext uri="{BB962C8B-B14F-4D97-AF65-F5344CB8AC3E}">
        <p14:creationId xmlns:p14="http://schemas.microsoft.com/office/powerpoint/2010/main" val="209595839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112</TotalTime>
  <Words>659</Words>
  <Application>Microsoft Office PowerPoint</Application>
  <PresentationFormat>Widescreen</PresentationFormat>
  <Paragraphs>60</Paragraphs>
  <Slides>15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Aptos</vt:lpstr>
      <vt:lpstr>Aptos Display</vt:lpstr>
      <vt:lpstr>Arial</vt:lpstr>
      <vt:lpstr>Calibri</vt:lpstr>
      <vt:lpstr>Cambria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Torres Fuentes, Frank</dc:creator>
  <cp:lastModifiedBy>Torres Fuentes, Frank</cp:lastModifiedBy>
  <cp:revision>17</cp:revision>
  <dcterms:created xsi:type="dcterms:W3CDTF">2024-06-13T03:58:43Z</dcterms:created>
  <dcterms:modified xsi:type="dcterms:W3CDTF">2024-06-13T05:54:55Z</dcterms:modified>
</cp:coreProperties>
</file>