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6" r:id="rId2"/>
    <p:sldId id="372" r:id="rId3"/>
    <p:sldId id="376" r:id="rId4"/>
    <p:sldId id="374" r:id="rId5"/>
    <p:sldId id="383" r:id="rId6"/>
    <p:sldId id="385" r:id="rId7"/>
    <p:sldId id="386" r:id="rId8"/>
    <p:sldId id="344" r:id="rId9"/>
    <p:sldId id="375" r:id="rId10"/>
    <p:sldId id="380" r:id="rId11"/>
    <p:sldId id="378" r:id="rId12"/>
    <p:sldId id="387" r:id="rId13"/>
    <p:sldId id="371" r:id="rId14"/>
    <p:sldId id="373" r:id="rId15"/>
    <p:sldId id="33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CC00"/>
    <a:srgbClr val="D0F4D6"/>
    <a:srgbClr val="BEF0C6"/>
    <a:srgbClr val="303030"/>
    <a:srgbClr val="C8DFEA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64" autoAdjust="0"/>
    <p:restoredTop sz="96614" autoAdjust="0"/>
  </p:normalViewPr>
  <p:slideViewPr>
    <p:cSldViewPr snapToGrid="0" snapToObjects="1">
      <p:cViewPr varScale="1">
        <p:scale>
          <a:sx n="157" d="100"/>
          <a:sy n="157" d="100"/>
        </p:scale>
        <p:origin x="636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11 June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UQDS - IT– Reliability Analysis – Quench protection function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11/06/2024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Reliability Targets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11 June 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7EB249-6E0F-8BA3-7A0B-E8424B2C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3287875"/>
            <a:ext cx="10329863" cy="3021486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0CA768A-1F14-D852-BA5C-8030B129DBC9}"/>
              </a:ext>
            </a:extLst>
          </p:cNvPr>
          <p:cNvSpPr txBox="1"/>
          <p:nvPr/>
        </p:nvSpPr>
        <p:spPr>
          <a:xfrm>
            <a:off x="523925" y="1392346"/>
            <a:ext cx="1126487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For a downtime of months, a frequency of 1/100 years or lower is acceptable.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Frequency </a:t>
            </a:r>
            <a:r>
              <a:rPr lang="en-US" b="1" dirty="0"/>
              <a:t>1/1000 years </a:t>
            </a:r>
            <a:r>
              <a:rPr lang="en-US" dirty="0"/>
              <a:t>was chosen because of other system types (BIS, LBDS, BLMs, SMP, …) that can cause the same downtime.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1B5CE8E-7A2B-29D4-B12A-84CA56CC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3619028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Reliability Targets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11 June 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7EB249-6E0F-8BA3-7A0B-E8424B2C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3287875"/>
            <a:ext cx="10329863" cy="3021486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0CA768A-1F14-D852-BA5C-8030B129DBC9}"/>
              </a:ext>
            </a:extLst>
          </p:cNvPr>
          <p:cNvSpPr txBox="1"/>
          <p:nvPr/>
        </p:nvSpPr>
        <p:spPr>
          <a:xfrm>
            <a:off x="523925" y="1392346"/>
            <a:ext cx="1126487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For a downtime of months, a frequency of 1/100 years or lower is acceptable.</a:t>
            </a:r>
          </a:p>
          <a:p>
            <a:pPr algn="l"/>
            <a:endParaRPr lang="en-US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Frequency </a:t>
            </a:r>
            <a:r>
              <a:rPr lang="en-US" b="1" dirty="0"/>
              <a:t>1/1000 years</a:t>
            </a:r>
            <a:r>
              <a:rPr lang="en-US" dirty="0"/>
              <a:t> was chosen because of other system types (BIS, LBDS, BLMs, SMP, …) that can cause the same downtime.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/>
              <a:t>How many critical systems have a quench protection system with a UQDS?</a:t>
            </a:r>
            <a:r>
              <a:rPr lang="en-GB" b="1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B02CCEC-D406-8E8C-FD70-43164CEC3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1134377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Reliability Targets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11 June 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CA768A-1F14-D852-BA5C-8030B129DBC9}"/>
              </a:ext>
            </a:extLst>
          </p:cNvPr>
          <p:cNvSpPr txBox="1"/>
          <p:nvPr/>
        </p:nvSpPr>
        <p:spPr>
          <a:xfrm>
            <a:off x="523925" y="1392346"/>
            <a:ext cx="11264875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For a downtime of months, a frequency of 1/100 years or lower is acceptable.</a:t>
            </a:r>
          </a:p>
          <a:p>
            <a:pPr algn="l"/>
            <a:endParaRPr lang="en-US" dirty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Frequency </a:t>
            </a:r>
            <a:r>
              <a:rPr lang="en-US" b="1" dirty="0"/>
              <a:t>1/1000 years</a:t>
            </a:r>
            <a:r>
              <a:rPr lang="en-US" dirty="0"/>
              <a:t> was chosen because of other system types (BIS, LBDS, BLMs, SMP, …) that can cause the same downtime.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/>
              <a:t>How many critical systems have a quench protection system with a UQDS?</a:t>
            </a:r>
          </a:p>
          <a:p>
            <a:pPr algn="l"/>
            <a:endParaRPr lang="en-GB" b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4 Inner Triplets</a:t>
            </a:r>
          </a:p>
          <a:p>
            <a:pPr lvl="1"/>
            <a:endParaRPr lang="en-GB" b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533 circuits with a quench loop</a:t>
            </a:r>
          </a:p>
          <a:p>
            <a:pPr lvl="1"/>
            <a:endParaRPr lang="en-GB" b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72 circuits with a UQDS and 126 UQDS units in total</a:t>
            </a:r>
          </a:p>
          <a:p>
            <a:pPr lvl="1"/>
            <a:endParaRPr lang="en-GB" b="1" dirty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9436 Quench Detection Systems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B02CCEC-D406-8E8C-FD70-43164CEC3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3332227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2D0E3FEB-3146-81A3-E2AC-8BF2A00830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601075"/>
              </p:ext>
            </p:extLst>
          </p:nvPr>
        </p:nvGraphicFramePr>
        <p:xfrm>
          <a:off x="407988" y="1665272"/>
          <a:ext cx="7531100" cy="4170045"/>
        </p:xfrm>
        <a:graphic>
          <a:graphicData uri="http://schemas.openxmlformats.org/drawingml/2006/table">
            <a:tbl>
              <a:tblPr/>
              <a:tblGrid>
                <a:gridCol w="2019300">
                  <a:extLst>
                    <a:ext uri="{9D8B030D-6E8A-4147-A177-3AD203B41FA5}">
                      <a16:colId xmlns:a16="http://schemas.microsoft.com/office/drawing/2014/main" val="308642739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423198926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567171004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875373315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val="3855346048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33139125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after 1 operational year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after 3 operational years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6411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interval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2422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Tap + UQDS (without trigger out)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4221.39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12664.17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1896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7373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Channel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210.87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946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PSU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874.70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2624.10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4622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FPGA (Digital Platform)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1675.00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5025.00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6821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Midplane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115.26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3696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 out (UQDS)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6306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FPGA/Digital Platform + Midplane (PDSU)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3296.16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9888.48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9178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 Interface (PDSU)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46408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HDS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435.22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1305.65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9610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PS24V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853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trigger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78216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thyristor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447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charger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4712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capacitor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297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Strip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978.47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1879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274320" algn="l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current breaker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489.24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876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201.69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1800.69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18524"/>
                  </a:ext>
                </a:extLst>
              </a:tr>
              <a:tr h="1452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Failures in 1000 years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93134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D4E8A483-8682-E631-3311-C4990681A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and their failure rate/reliability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32658-1110-7AFB-D9FE-1D410C713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0AAD8-7E6A-D13B-7B48-19045261A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406314-CA92-11B7-68E7-DBC6D69D4C3A}"/>
              </a:ext>
            </a:extLst>
          </p:cNvPr>
          <p:cNvSpPr txBox="1"/>
          <p:nvPr/>
        </p:nvSpPr>
        <p:spPr>
          <a:xfrm>
            <a:off x="8402613" y="1658034"/>
            <a:ext cx="3381399" cy="492443"/>
          </a:xfrm>
          <a:prstGeom prst="rect">
            <a:avLst/>
          </a:prstGeom>
          <a:noFill/>
          <a:ln>
            <a:solidFill>
              <a:srgbClr val="CCCC0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What are the Inspection intervals for the different components?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2AC4F3E-6815-4772-4DF2-8114635FF7ED}"/>
              </a:ext>
            </a:extLst>
          </p:cNvPr>
          <p:cNvSpPr/>
          <p:nvPr/>
        </p:nvSpPr>
        <p:spPr>
          <a:xfrm>
            <a:off x="7985060" y="1665272"/>
            <a:ext cx="371580" cy="218029"/>
          </a:xfrm>
          <a:prstGeom prst="rightArrow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A57B3A-F0F8-1FD2-347F-C35C005C6BFC}"/>
              </a:ext>
            </a:extLst>
          </p:cNvPr>
          <p:cNvSpPr txBox="1"/>
          <p:nvPr/>
        </p:nvSpPr>
        <p:spPr>
          <a:xfrm>
            <a:off x="8407401" y="2619892"/>
            <a:ext cx="3381399" cy="738664"/>
          </a:xfrm>
          <a:prstGeom prst="rect">
            <a:avLst/>
          </a:prstGeom>
          <a:noFill/>
          <a:ln>
            <a:solidFill>
              <a:srgbClr val="CCCC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600" dirty="0">
                <a:solidFill>
                  <a:schemeClr val="tx2"/>
                </a:solidFill>
              </a:rPr>
              <a:t>Are there faults in the instrumentation that can only be detected with Electrical Quality Assurance (ELQA)?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048E61-D0C0-4CF2-9E20-E22A78E07916}"/>
              </a:ext>
            </a:extLst>
          </p:cNvPr>
          <p:cNvSpPr txBox="1"/>
          <p:nvPr/>
        </p:nvSpPr>
        <p:spPr>
          <a:xfrm>
            <a:off x="8407401" y="5488584"/>
            <a:ext cx="3381399" cy="73866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When considering a continuous demand (if there is a failure of the system, there is always a quench).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6AB0A31-73C6-A47C-C7E1-87690FD66560}"/>
              </a:ext>
            </a:extLst>
          </p:cNvPr>
          <p:cNvSpPr/>
          <p:nvPr/>
        </p:nvSpPr>
        <p:spPr>
          <a:xfrm>
            <a:off x="7989848" y="5495822"/>
            <a:ext cx="371580" cy="21802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98D55E1-2F89-000A-9B98-985C35AA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58EF49-1773-5475-2C41-A05C4E8269C0}"/>
              </a:ext>
            </a:extLst>
          </p:cNvPr>
          <p:cNvSpPr txBox="1"/>
          <p:nvPr/>
        </p:nvSpPr>
        <p:spPr>
          <a:xfrm>
            <a:off x="519137" y="1190803"/>
            <a:ext cx="112648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Based on PCB design files, a first worst-case component based reliability estimate has been done: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68CB1F-F230-5C07-246E-1AE6148EB669}"/>
              </a:ext>
            </a:extLst>
          </p:cNvPr>
          <p:cNvSpPr txBox="1"/>
          <p:nvPr/>
        </p:nvSpPr>
        <p:spPr>
          <a:xfrm>
            <a:off x="407988" y="6024883"/>
            <a:ext cx="36820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1 operational year = 300 days</a:t>
            </a:r>
          </a:p>
          <a:p>
            <a:pPr algn="l"/>
            <a:r>
              <a:rPr lang="en-US" sz="1000" dirty="0"/>
              <a:t>3 operational years = 1095 days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027826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white background with black and blue text&#10;&#10;Description automatically generated">
            <a:extLst>
              <a:ext uri="{FF2B5EF4-FFF2-40B4-BE49-F238E27FC236}">
                <a16:creationId xmlns:a16="http://schemas.microsoft.com/office/drawing/2014/main" id="{6B878842-4785-2BC9-286B-9656C1DB6C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655" y="2838450"/>
            <a:ext cx="12014689" cy="335993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UQDS – Busbars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46D980-0C3C-86BD-F590-CD0344549528}"/>
              </a:ext>
            </a:extLst>
          </p:cNvPr>
          <p:cNvSpPr txBox="1"/>
          <p:nvPr/>
        </p:nvSpPr>
        <p:spPr>
          <a:xfrm>
            <a:off x="523925" y="1392346"/>
            <a:ext cx="1126487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Can the two UQDSs BB of one IT detect a quench in the Busbars in between the magnets and the return busbars? Yes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 there in total 4 voltage taps for each type of Busbar? Yes, but they are sometimes shared with the taps used for the magnet coils.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7884256-96FD-F255-E064-293452D45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1052554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182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circuit&#10;&#10;Description automatically generated">
            <a:extLst>
              <a:ext uri="{FF2B5EF4-FFF2-40B4-BE49-F238E27FC236}">
                <a16:creationId xmlns:a16="http://schemas.microsoft.com/office/drawing/2014/main" id="{28CDC53D-5AB9-9F54-604C-64DB4125F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742" y="1592263"/>
            <a:ext cx="10646516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25747F-825D-6A98-F4FD-ECAE19BFF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scenario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6FE75-8E5E-D8F9-12E8-F95B09D1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3E631-DEE7-E586-3F1C-2F74095F9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D2757-E9F1-3F13-47B7-749D356B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478188-2A16-D587-9B4C-9FB4C42A0E40}"/>
              </a:ext>
            </a:extLst>
          </p:cNvPr>
          <p:cNvSpPr/>
          <p:nvPr/>
        </p:nvSpPr>
        <p:spPr>
          <a:xfrm>
            <a:off x="952500" y="2419350"/>
            <a:ext cx="984250" cy="508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8FBF3B-C4A0-C80D-6F67-8318F26A4ECC}"/>
              </a:ext>
            </a:extLst>
          </p:cNvPr>
          <p:cNvSpPr txBox="1"/>
          <p:nvPr/>
        </p:nvSpPr>
        <p:spPr>
          <a:xfrm>
            <a:off x="377460" y="1070003"/>
            <a:ext cx="90835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Is a single quench the most likely quench scenario? Yes</a:t>
            </a:r>
          </a:p>
        </p:txBody>
      </p:sp>
    </p:spTree>
    <p:extLst>
      <p:ext uri="{BB962C8B-B14F-4D97-AF65-F5344CB8AC3E}">
        <p14:creationId xmlns:p14="http://schemas.microsoft.com/office/powerpoint/2010/main" val="4158928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circuit&#10;&#10;Description automatically generated">
            <a:extLst>
              <a:ext uri="{FF2B5EF4-FFF2-40B4-BE49-F238E27FC236}">
                <a16:creationId xmlns:a16="http://schemas.microsoft.com/office/drawing/2014/main" id="{28CDC53D-5AB9-9F54-604C-64DB4125F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742" y="1592263"/>
            <a:ext cx="10646516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25747F-825D-6A98-F4FD-ECAE19BFF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26" y="373593"/>
            <a:ext cx="11376025" cy="1065742"/>
          </a:xfrm>
        </p:spPr>
        <p:txBody>
          <a:bodyPr/>
          <a:lstStyle/>
          <a:p>
            <a:r>
              <a:rPr lang="en-US" dirty="0"/>
              <a:t>Quench scenario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6FE75-8E5E-D8F9-12E8-F95B09D1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D2757-E9F1-3F13-47B7-749D356B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478188-2A16-D587-9B4C-9FB4C42A0E40}"/>
              </a:ext>
            </a:extLst>
          </p:cNvPr>
          <p:cNvSpPr/>
          <p:nvPr/>
        </p:nvSpPr>
        <p:spPr>
          <a:xfrm>
            <a:off x="952500" y="2419350"/>
            <a:ext cx="984250" cy="508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642A04-9C07-F174-69E6-0052291A6D74}"/>
              </a:ext>
            </a:extLst>
          </p:cNvPr>
          <p:cNvSpPr/>
          <p:nvPr/>
        </p:nvSpPr>
        <p:spPr>
          <a:xfrm>
            <a:off x="1892300" y="2914650"/>
            <a:ext cx="330200" cy="31961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910DFF-E060-468D-CCFC-3A2E8AA9877D}"/>
              </a:ext>
            </a:extLst>
          </p:cNvPr>
          <p:cNvSpPr/>
          <p:nvPr/>
        </p:nvSpPr>
        <p:spPr>
          <a:xfrm>
            <a:off x="3219450" y="3452741"/>
            <a:ext cx="330200" cy="31961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8C95B91-ADC2-1857-BA64-EB90D43F6AD1}"/>
              </a:ext>
            </a:extLst>
          </p:cNvPr>
          <p:cNvSpPr/>
          <p:nvPr/>
        </p:nvSpPr>
        <p:spPr>
          <a:xfrm>
            <a:off x="5911850" y="4887841"/>
            <a:ext cx="330200" cy="31961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B922DF8-4138-BFB1-02A4-31AB8E2B409D}"/>
              </a:ext>
            </a:extLst>
          </p:cNvPr>
          <p:cNvCxnSpPr/>
          <p:nvPr/>
        </p:nvCxnSpPr>
        <p:spPr>
          <a:xfrm flipV="1">
            <a:off x="1212850" y="3234265"/>
            <a:ext cx="679450" cy="197319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B28A02B-D7EA-0053-3F6B-5C593B5EAE36}"/>
              </a:ext>
            </a:extLst>
          </p:cNvPr>
          <p:cNvCxnSpPr>
            <a:cxnSpLocks/>
          </p:cNvCxnSpPr>
          <p:nvPr/>
        </p:nvCxnSpPr>
        <p:spPr>
          <a:xfrm flipV="1">
            <a:off x="3219450" y="3810456"/>
            <a:ext cx="165100" cy="17457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E125D0-44A0-DBAD-2D33-8AB952EF9797}"/>
              </a:ext>
            </a:extLst>
          </p:cNvPr>
          <p:cNvCxnSpPr>
            <a:cxnSpLocks/>
          </p:cNvCxnSpPr>
          <p:nvPr/>
        </p:nvCxnSpPr>
        <p:spPr>
          <a:xfrm flipV="1">
            <a:off x="3302000" y="5047648"/>
            <a:ext cx="2588604" cy="10166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F8E6341-E9B8-2DC1-EA31-398BB9E23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74185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14" descr="A screenshot of a computer&#10;&#10;Description automatically generated">
            <a:extLst>
              <a:ext uri="{FF2B5EF4-FFF2-40B4-BE49-F238E27FC236}">
                <a16:creationId xmlns:a16="http://schemas.microsoft.com/office/drawing/2014/main" id="{E2A7FF45-ED9B-FE10-3BE6-CD42C2D0E8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504" b="1030"/>
          <a:stretch/>
        </p:blipFill>
        <p:spPr>
          <a:xfrm>
            <a:off x="769289" y="1766796"/>
            <a:ext cx="9954134" cy="424021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18113" cy="1065742"/>
          </a:xfrm>
        </p:spPr>
        <p:txBody>
          <a:bodyPr/>
          <a:lstStyle/>
          <a:p>
            <a:r>
              <a:rPr lang="en-US" dirty="0"/>
              <a:t>Reliability Block Diagram for a single quench in a magnet (e.g. Quench in Coil PA3) for current &lt; 3 kA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15CE1E-FF8B-39BA-835B-10386936C14A}"/>
              </a:ext>
            </a:extLst>
          </p:cNvPr>
          <p:cNvSpPr txBox="1"/>
          <p:nvPr/>
        </p:nvSpPr>
        <p:spPr>
          <a:xfrm>
            <a:off x="10479779" y="3747498"/>
            <a:ext cx="962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x3</a:t>
            </a:r>
            <a:endParaRPr lang="en-GB" sz="2400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B02269FF-636A-643B-1B91-3401C4159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C8B5C8-4A0B-970A-2F80-212EF02214AF}"/>
              </a:ext>
            </a:extLst>
          </p:cNvPr>
          <p:cNvSpPr txBox="1"/>
          <p:nvPr/>
        </p:nvSpPr>
        <p:spPr>
          <a:xfrm>
            <a:off x="1327485" y="4916036"/>
            <a:ext cx="15544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UQDS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972CC2-2DA2-D5AD-4557-ACE2C8A7EFB1}"/>
              </a:ext>
            </a:extLst>
          </p:cNvPr>
          <p:cNvSpPr txBox="1"/>
          <p:nvPr/>
        </p:nvSpPr>
        <p:spPr>
          <a:xfrm>
            <a:off x="7250151" y="5994105"/>
            <a:ext cx="15544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PDSU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ADFEEC-56CA-3504-DEFA-A66D1F59DBE7}"/>
              </a:ext>
            </a:extLst>
          </p:cNvPr>
          <p:cNvSpPr txBox="1"/>
          <p:nvPr/>
        </p:nvSpPr>
        <p:spPr>
          <a:xfrm>
            <a:off x="9253532" y="5994106"/>
            <a:ext cx="15544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DQHDS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C56975-52E2-A784-6334-32469BA11E7F}"/>
              </a:ext>
            </a:extLst>
          </p:cNvPr>
          <p:cNvSpPr txBox="1"/>
          <p:nvPr/>
        </p:nvSpPr>
        <p:spPr>
          <a:xfrm>
            <a:off x="211092" y="4916036"/>
            <a:ext cx="111639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V-taps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514A6D3-19BE-3009-4FC2-4D3A363BE0F9}"/>
              </a:ext>
            </a:extLst>
          </p:cNvPr>
          <p:cNvSpPr/>
          <p:nvPr/>
        </p:nvSpPr>
        <p:spPr>
          <a:xfrm>
            <a:off x="6333744" y="1766796"/>
            <a:ext cx="4322064" cy="42273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26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Block Diagram for a single quench in a magnet (e.g. Quench in Coil PA3)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6" name="Content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E0C960B2-2EAC-0C50-9538-44D05F9B0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31" t="29110" r="53007" b="8273"/>
          <a:stretch/>
        </p:blipFill>
        <p:spPr>
          <a:xfrm>
            <a:off x="31430" y="2180991"/>
            <a:ext cx="7191783" cy="3502345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FBEBCA-586B-BE1B-3361-07DB8F3B3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158" y="2625244"/>
            <a:ext cx="4617311" cy="199964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6E4784-B03B-F2CC-E2FC-92A123D177DA}"/>
              </a:ext>
            </a:extLst>
          </p:cNvPr>
          <p:cNvCxnSpPr/>
          <p:nvPr/>
        </p:nvCxnSpPr>
        <p:spPr>
          <a:xfrm flipH="1" flipV="1">
            <a:off x="3627321" y="3606255"/>
            <a:ext cx="3840421" cy="93862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3FCAD66-8611-0E64-737A-C37FB0DE68AC}"/>
              </a:ext>
            </a:extLst>
          </p:cNvPr>
          <p:cNvCxnSpPr>
            <a:cxnSpLocks/>
          </p:cNvCxnSpPr>
          <p:nvPr/>
        </p:nvCxnSpPr>
        <p:spPr>
          <a:xfrm flipH="1" flipV="1">
            <a:off x="6444341" y="3055193"/>
            <a:ext cx="1069975" cy="13381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794BA0-323A-9E2C-20D6-A3C410907BDC}"/>
              </a:ext>
            </a:extLst>
          </p:cNvPr>
          <p:cNvCxnSpPr>
            <a:cxnSpLocks/>
          </p:cNvCxnSpPr>
          <p:nvPr/>
        </p:nvCxnSpPr>
        <p:spPr>
          <a:xfrm flipH="1" flipV="1">
            <a:off x="3471027" y="3321641"/>
            <a:ext cx="4043289" cy="9445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77039167-99D1-382D-AEA4-351A35E9E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183217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038F4EA-BAD2-37A5-4727-FB194753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6031" y="2654301"/>
            <a:ext cx="4522601" cy="197644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Block Diagram for a single quench in a magnet (e.g. Quench in Coil PA3)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6" name="Content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E0C960B2-2EAC-0C50-9538-44D05F9B0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31" t="29110" r="53007" b="8273"/>
          <a:stretch/>
        </p:blipFill>
        <p:spPr>
          <a:xfrm>
            <a:off x="31430" y="2180991"/>
            <a:ext cx="7191783" cy="3502345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6E4784-B03B-F2CC-E2FC-92A123D177DA}"/>
              </a:ext>
            </a:extLst>
          </p:cNvPr>
          <p:cNvCxnSpPr/>
          <p:nvPr/>
        </p:nvCxnSpPr>
        <p:spPr>
          <a:xfrm flipH="1" flipV="1">
            <a:off x="3627321" y="3606255"/>
            <a:ext cx="3840421" cy="9386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3FCAD66-8611-0E64-737A-C37FB0DE68AC}"/>
              </a:ext>
            </a:extLst>
          </p:cNvPr>
          <p:cNvCxnSpPr>
            <a:cxnSpLocks/>
          </p:cNvCxnSpPr>
          <p:nvPr/>
        </p:nvCxnSpPr>
        <p:spPr>
          <a:xfrm flipH="1" flipV="1">
            <a:off x="6444341" y="3055193"/>
            <a:ext cx="1069975" cy="13381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794BA0-323A-9E2C-20D6-A3C410907BDC}"/>
              </a:ext>
            </a:extLst>
          </p:cNvPr>
          <p:cNvCxnSpPr>
            <a:cxnSpLocks/>
          </p:cNvCxnSpPr>
          <p:nvPr/>
        </p:nvCxnSpPr>
        <p:spPr>
          <a:xfrm flipH="1" flipV="1">
            <a:off x="3471027" y="3321641"/>
            <a:ext cx="4043289" cy="9445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C896870-DC6C-277D-710A-F5464D4EF908}"/>
              </a:ext>
            </a:extLst>
          </p:cNvPr>
          <p:cNvSpPr txBox="1"/>
          <p:nvPr/>
        </p:nvSpPr>
        <p:spPr>
          <a:xfrm>
            <a:off x="407988" y="1956768"/>
            <a:ext cx="36250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Pessimistic scenario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717DF6E-8259-0FFA-1DDC-892DD53F6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1590652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70799FF-5CAE-9CC8-655B-8DBC47DA0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9436" y="2598900"/>
            <a:ext cx="4677684" cy="201096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Block Diagram for a single quench in a magnet (e.g. Quench in Coil PA3)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6" name="Content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E0C960B2-2EAC-0C50-9538-44D05F9B0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31" t="29110" r="53007" b="8273"/>
          <a:stretch/>
        </p:blipFill>
        <p:spPr>
          <a:xfrm>
            <a:off x="31430" y="2180991"/>
            <a:ext cx="7191783" cy="3502345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896870-DC6C-277D-710A-F5464D4EF908}"/>
              </a:ext>
            </a:extLst>
          </p:cNvPr>
          <p:cNvSpPr txBox="1"/>
          <p:nvPr/>
        </p:nvSpPr>
        <p:spPr>
          <a:xfrm>
            <a:off x="407988" y="1956768"/>
            <a:ext cx="36250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Pessimistic scenario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1A5AFA-4700-171A-86D1-9092A88AADE9}"/>
              </a:ext>
            </a:extLst>
          </p:cNvPr>
          <p:cNvSpPr/>
          <p:nvPr/>
        </p:nvSpPr>
        <p:spPr>
          <a:xfrm>
            <a:off x="1860550" y="3500914"/>
            <a:ext cx="4425593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FBCC7F-AF9E-E322-8374-B5709F903A2E}"/>
              </a:ext>
            </a:extLst>
          </p:cNvPr>
          <p:cNvSpPr/>
          <p:nvPr/>
        </p:nvSpPr>
        <p:spPr>
          <a:xfrm>
            <a:off x="3384550" y="3260074"/>
            <a:ext cx="3149559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82BCB8-74B1-782C-D30A-166E9DB4CC3C}"/>
              </a:ext>
            </a:extLst>
          </p:cNvPr>
          <p:cNvSpPr/>
          <p:nvPr/>
        </p:nvSpPr>
        <p:spPr>
          <a:xfrm>
            <a:off x="5795616" y="3315354"/>
            <a:ext cx="784204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8BA0F7-C4DA-6677-4D52-4ABB22550FB3}"/>
              </a:ext>
            </a:extLst>
          </p:cNvPr>
          <p:cNvSpPr/>
          <p:nvPr/>
        </p:nvSpPr>
        <p:spPr>
          <a:xfrm>
            <a:off x="2012950" y="3653314"/>
            <a:ext cx="4425593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C211648-175C-AF63-3F56-C4CC6DD92254}"/>
              </a:ext>
            </a:extLst>
          </p:cNvPr>
          <p:cNvSpPr/>
          <p:nvPr/>
        </p:nvSpPr>
        <p:spPr>
          <a:xfrm>
            <a:off x="3536950" y="3412474"/>
            <a:ext cx="3149559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3DA76A-276B-459A-D4C9-2BEED739E236}"/>
              </a:ext>
            </a:extLst>
          </p:cNvPr>
          <p:cNvSpPr/>
          <p:nvPr/>
        </p:nvSpPr>
        <p:spPr>
          <a:xfrm>
            <a:off x="5948016" y="3467754"/>
            <a:ext cx="784204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041B96-50F0-646F-AE85-49E4B635C7A2}"/>
              </a:ext>
            </a:extLst>
          </p:cNvPr>
          <p:cNvSpPr/>
          <p:nvPr/>
        </p:nvSpPr>
        <p:spPr>
          <a:xfrm>
            <a:off x="1952625" y="5249531"/>
            <a:ext cx="4425593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EAC1146-F2B9-CDA0-41DB-6FD1D12443B2}"/>
              </a:ext>
            </a:extLst>
          </p:cNvPr>
          <p:cNvSpPr/>
          <p:nvPr/>
        </p:nvSpPr>
        <p:spPr>
          <a:xfrm>
            <a:off x="3476625" y="5008691"/>
            <a:ext cx="3149559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F3AE56-F4E0-B5FF-A869-16E03D4774ED}"/>
              </a:ext>
            </a:extLst>
          </p:cNvPr>
          <p:cNvSpPr/>
          <p:nvPr/>
        </p:nvSpPr>
        <p:spPr>
          <a:xfrm>
            <a:off x="5887691" y="5063971"/>
            <a:ext cx="784204" cy="2732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3FCAD66-8611-0E64-737A-C37FB0DE68AC}"/>
              </a:ext>
            </a:extLst>
          </p:cNvPr>
          <p:cNvCxnSpPr>
            <a:cxnSpLocks/>
          </p:cNvCxnSpPr>
          <p:nvPr/>
        </p:nvCxnSpPr>
        <p:spPr>
          <a:xfrm flipH="1" flipV="1">
            <a:off x="6438543" y="3079750"/>
            <a:ext cx="1075773" cy="131354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03EC39A2-3BBA-AC7E-05C5-41FAC85E1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1613285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68F1E4-EBF6-DA49-4CAA-D0B5846BF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51231"/>
            <a:ext cx="5688011" cy="4289425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/>
              <a:t>Quench in 2 coils</a:t>
            </a:r>
          </a:p>
          <a:p>
            <a:r>
              <a:rPr lang="en-US" sz="2600" dirty="0"/>
              <a:t>Scenario 1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FF0000"/>
                </a:solidFill>
              </a:rPr>
              <a:t>Asymmetric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00B050"/>
                </a:solidFill>
              </a:rPr>
              <a:t>Magnet symmetric ((PA1+PA4) – (PA2-PA3))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00B050"/>
                </a:solidFill>
              </a:rPr>
              <a:t>Full Symmetric (PA3-PB3) &amp; (PA2-PB2)</a:t>
            </a:r>
          </a:p>
          <a:p>
            <a:r>
              <a:rPr lang="en-US" sz="2600" dirty="0"/>
              <a:t>Scenario 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00B050"/>
                </a:solidFill>
              </a:rPr>
              <a:t>Asymmetric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00B050"/>
                </a:solidFill>
              </a:rPr>
              <a:t>Magnet symmetric ((PA1+PA4) – (PA2-PA3)) and …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FF0000"/>
                </a:solidFill>
              </a:rPr>
              <a:t>Full Symmetric </a:t>
            </a:r>
          </a:p>
          <a:p>
            <a:r>
              <a:rPr lang="en-US" sz="2600" dirty="0"/>
              <a:t>Scenario 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00B050"/>
                </a:solidFill>
              </a:rPr>
              <a:t>Asymmetric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00B050"/>
                </a:solidFill>
              </a:rPr>
              <a:t>Magnet symmetric ((PA1+PA4) – (PA2-PA3)) and …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b="0" dirty="0">
                <a:solidFill>
                  <a:srgbClr val="00B050"/>
                </a:solidFill>
              </a:rPr>
              <a:t>Full Symmetric (PA3-PB3) &amp; (PA2-PB2)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47A1D-B3AD-BF9C-B66B-285082779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so pessimistic?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83EF7-D148-C41A-4B3C-1DA817F31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343C2-5B6E-E6F7-C5C6-9366AD9AF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E5A9D-2D59-3041-1113-71309773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A diagram of a wire&#10;&#10;Description automatically generated">
            <a:extLst>
              <a:ext uri="{FF2B5EF4-FFF2-40B4-BE49-F238E27FC236}">
                <a16:creationId xmlns:a16="http://schemas.microsoft.com/office/drawing/2014/main" id="{438E6362-21C7-F3CD-A2D6-F35E6EA38F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058"/>
          <a:stretch/>
        </p:blipFill>
        <p:spPr>
          <a:xfrm>
            <a:off x="6330949" y="354187"/>
            <a:ext cx="5771485" cy="743094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0BAC78-E8D0-1569-5422-25E5FA8BDB83}"/>
              </a:ext>
            </a:extLst>
          </p:cNvPr>
          <p:cNvSpPr/>
          <p:nvPr/>
        </p:nvSpPr>
        <p:spPr>
          <a:xfrm>
            <a:off x="6381750" y="805181"/>
            <a:ext cx="1358900" cy="292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diagram of a wire&#10;&#10;Description automatically generated">
            <a:extLst>
              <a:ext uri="{FF2B5EF4-FFF2-40B4-BE49-F238E27FC236}">
                <a16:creationId xmlns:a16="http://schemas.microsoft.com/office/drawing/2014/main" id="{235F0253-0472-A7C1-14D0-E14BDB4C5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948" y="2871026"/>
            <a:ext cx="5771485" cy="2481739"/>
          </a:xfrm>
          <a:prstGeom prst="rect">
            <a:avLst/>
          </a:prstGeom>
          <a:noFill/>
        </p:spPr>
      </p:pic>
      <p:pic>
        <p:nvPicPr>
          <p:cNvPr id="13" name="Picture 12" descr="A diagram of a wire&#10;&#10;Description automatically generated">
            <a:extLst>
              <a:ext uri="{FF2B5EF4-FFF2-40B4-BE49-F238E27FC236}">
                <a16:creationId xmlns:a16="http://schemas.microsoft.com/office/drawing/2014/main" id="{24337BFB-52ED-C039-C16A-FEFCB48382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0058"/>
          <a:stretch/>
        </p:blipFill>
        <p:spPr>
          <a:xfrm>
            <a:off x="6267238" y="1668800"/>
            <a:ext cx="5771485" cy="743094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03211BF-62F8-E423-81E3-178AFB42B86D}"/>
              </a:ext>
            </a:extLst>
          </p:cNvPr>
          <p:cNvSpPr/>
          <p:nvPr/>
        </p:nvSpPr>
        <p:spPr>
          <a:xfrm>
            <a:off x="6387891" y="2127177"/>
            <a:ext cx="590550" cy="292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A1C6EA7-0F3A-6D12-0CB7-0E8D25EEBD35}"/>
              </a:ext>
            </a:extLst>
          </p:cNvPr>
          <p:cNvSpPr/>
          <p:nvPr/>
        </p:nvSpPr>
        <p:spPr>
          <a:xfrm>
            <a:off x="10730413" y="3337072"/>
            <a:ext cx="590550" cy="292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B07DD1-F39D-5B4D-0F0E-06CB278A2904}"/>
              </a:ext>
            </a:extLst>
          </p:cNvPr>
          <p:cNvSpPr/>
          <p:nvPr/>
        </p:nvSpPr>
        <p:spPr>
          <a:xfrm>
            <a:off x="6454566" y="3318022"/>
            <a:ext cx="590550" cy="292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4D471C-2915-4600-D5C7-4083B5391208}"/>
              </a:ext>
            </a:extLst>
          </p:cNvPr>
          <p:cNvSpPr txBox="1"/>
          <p:nvPr/>
        </p:nvSpPr>
        <p:spPr>
          <a:xfrm>
            <a:off x="1554615" y="5755501"/>
            <a:ext cx="85233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Depending on the quench scenario certain redundancies could be bypassed.</a:t>
            </a:r>
            <a:br>
              <a:rPr lang="en-US" b="0" dirty="0"/>
            </a:b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20C031-F129-E6C9-E6C3-8C456932E2B2}"/>
              </a:ext>
            </a:extLst>
          </p:cNvPr>
          <p:cNvSpPr/>
          <p:nvPr/>
        </p:nvSpPr>
        <p:spPr>
          <a:xfrm>
            <a:off x="11389764" y="2119794"/>
            <a:ext cx="590550" cy="292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C7378A-A1CA-DE16-89C4-4B6A60CA7B85}"/>
              </a:ext>
            </a:extLst>
          </p:cNvPr>
          <p:cNvSpPr txBox="1"/>
          <p:nvPr/>
        </p:nvSpPr>
        <p:spPr>
          <a:xfrm>
            <a:off x="6330948" y="3507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Scenario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983668-844A-1756-DF72-77F789CFB184}"/>
              </a:ext>
            </a:extLst>
          </p:cNvPr>
          <p:cNvSpPr txBox="1"/>
          <p:nvPr/>
        </p:nvSpPr>
        <p:spPr>
          <a:xfrm>
            <a:off x="6267238" y="127137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Scenario 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6CE6A5-3222-280B-A518-8A34D015A3B3}"/>
              </a:ext>
            </a:extLst>
          </p:cNvPr>
          <p:cNvSpPr txBox="1"/>
          <p:nvPr/>
        </p:nvSpPr>
        <p:spPr>
          <a:xfrm>
            <a:off x="6267238" y="25947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Scenario 3</a:t>
            </a:r>
          </a:p>
        </p:txBody>
      </p:sp>
    </p:spTree>
    <p:extLst>
      <p:ext uri="{BB962C8B-B14F-4D97-AF65-F5344CB8AC3E}">
        <p14:creationId xmlns:p14="http://schemas.microsoft.com/office/powerpoint/2010/main" val="1855703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74F27B-A32E-A310-128B-04765563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Targets – Top Level FMECA (</a:t>
            </a:r>
            <a:r>
              <a:rPr lang="en-US" dirty="0" err="1"/>
              <a:t>uQDS</a:t>
            </a:r>
            <a:r>
              <a:rPr lang="en-US" dirty="0"/>
              <a:t> + PDSU)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76360-96F3-EF1B-E2BC-29FBC6FA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June 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8D3F5-B575-35F2-E446-68EFDE3F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0B5291A-1DD0-3ED2-D35B-5718E516B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31264"/>
              </p:ext>
            </p:extLst>
          </p:nvPr>
        </p:nvGraphicFramePr>
        <p:xfrm>
          <a:off x="407988" y="2401952"/>
          <a:ext cx="11303025" cy="2514600"/>
        </p:xfrm>
        <a:graphic>
          <a:graphicData uri="http://schemas.openxmlformats.org/drawingml/2006/table">
            <a:tbl>
              <a:tblPr/>
              <a:tblGrid>
                <a:gridCol w="635297">
                  <a:extLst>
                    <a:ext uri="{9D8B030D-6E8A-4147-A177-3AD203B41FA5}">
                      <a16:colId xmlns:a16="http://schemas.microsoft.com/office/drawing/2014/main" val="3893887625"/>
                    </a:ext>
                  </a:extLst>
                </a:gridCol>
                <a:gridCol w="1676128">
                  <a:extLst>
                    <a:ext uri="{9D8B030D-6E8A-4147-A177-3AD203B41FA5}">
                      <a16:colId xmlns:a16="http://schemas.microsoft.com/office/drawing/2014/main" val="936073585"/>
                    </a:ext>
                  </a:extLst>
                </a:gridCol>
                <a:gridCol w="2505075">
                  <a:extLst>
                    <a:ext uri="{9D8B030D-6E8A-4147-A177-3AD203B41FA5}">
                      <a16:colId xmlns:a16="http://schemas.microsoft.com/office/drawing/2014/main" val="3149889985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369958917"/>
                    </a:ext>
                  </a:extLst>
                </a:gridCol>
                <a:gridCol w="2352675">
                  <a:extLst>
                    <a:ext uri="{9D8B030D-6E8A-4147-A177-3AD203B41FA5}">
                      <a16:colId xmlns:a16="http://schemas.microsoft.com/office/drawing/2014/main" val="1730750240"/>
                    </a:ext>
                  </a:extLst>
                </a:gridCol>
                <a:gridCol w="1463675">
                  <a:extLst>
                    <a:ext uri="{9D8B030D-6E8A-4147-A177-3AD203B41FA5}">
                      <a16:colId xmlns:a16="http://schemas.microsoft.com/office/drawing/2014/main" val="415011866"/>
                    </a:ext>
                  </a:extLst>
                </a:gridCol>
                <a:gridCol w="1031875">
                  <a:extLst>
                    <a:ext uri="{9D8B030D-6E8A-4147-A177-3AD203B41FA5}">
                      <a16:colId xmlns:a16="http://schemas.microsoft.com/office/drawing/2014/main" val="3195283462"/>
                    </a:ext>
                  </a:extLst>
                </a:gridCol>
              </a:tblGrid>
              <a:tr h="136000"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situation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failure modes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effects/consequence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recovery time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reliability target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081919"/>
                  </a:ext>
                </a:extLst>
              </a:tr>
              <a:tr h="408000">
                <a:tc rowSpan="5"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protection + 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dump request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this the </a:t>
                      </a:r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UQDSs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must detect a quench in a magnet (or SC links and the BBs) 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detect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magnet protection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dump via PDSU/PIC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 (beam dump via BLMS fast enough?)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1/1000 years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253312"/>
                  </a:ext>
                </a:extLst>
              </a:tr>
              <a:tr h="27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</a:t>
                      </a:r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UQDSs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must send a signal to the PDSUs when a quench is detected.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transmit to PDSU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magnet protection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dump via PDSU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1/1000 years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357200"/>
                  </a:ext>
                </a:extLst>
              </a:tr>
              <a:tr h="27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triggering of the CLIQs/HDSs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</a:t>
                      </a:r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PDSUs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must trigger the CLIQs and/or HDSs.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trigger the protection devices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magnet protection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1/1000 years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867556"/>
                  </a:ext>
                </a:extLst>
              </a:tr>
              <a:tr h="40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insufficient re-/triggering (not enough CLIQs and/or HDS are triggered)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insufficient magnet protection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1/1000 years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978443"/>
                  </a:ext>
                </a:extLst>
              </a:tr>
              <a:tr h="408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dedicated beam dump request transmission - direct to BIS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</a:t>
                      </a:r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PDSUs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have to trigger the beam dump request on time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transmit beam dump request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dump via PDSU-BIS connection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1/1000 years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511968"/>
                  </a:ext>
                </a:extLst>
              </a:tr>
            </a:tbl>
          </a:graphicData>
        </a:graphic>
      </p:graphicFrame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6E828EC-56C5-F25F-5663-14E70E629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David Westermann | UQDS - IT– Reliability Analysis – Quench protection function</a:t>
            </a:r>
          </a:p>
        </p:txBody>
      </p:sp>
    </p:spTree>
    <p:extLst>
      <p:ext uri="{BB962C8B-B14F-4D97-AF65-F5344CB8AC3E}">
        <p14:creationId xmlns:p14="http://schemas.microsoft.com/office/powerpoint/2010/main" val="1710310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1766</TotalTime>
  <Words>1090</Words>
  <Application>Microsoft Office PowerPoint</Application>
  <PresentationFormat>Widescreen</PresentationFormat>
  <Paragraphs>266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UQDS - IT– Reliability Analysis – Quench protection function</vt:lpstr>
      <vt:lpstr>Quench scenario</vt:lpstr>
      <vt:lpstr>Quench scenario</vt:lpstr>
      <vt:lpstr>Reliability Block Diagram for a single quench in a magnet (e.g. Quench in Coil PA3) for current &lt; 3 kA</vt:lpstr>
      <vt:lpstr>Reliability Block Diagram for a single quench in a magnet (e.g. Quench in Coil PA3)</vt:lpstr>
      <vt:lpstr>Reliability Block Diagram for a single quench in a magnet (e.g. Quench in Coil PA3)</vt:lpstr>
      <vt:lpstr>Reliability Block Diagram for a single quench in a magnet (e.g. Quench in Coil PA3)</vt:lpstr>
      <vt:lpstr>Why so pessimistic? </vt:lpstr>
      <vt:lpstr>Reliability Targets – Top Level FMECA (uQDS + PDSU)</vt:lpstr>
      <vt:lpstr>Reliability Targets</vt:lpstr>
      <vt:lpstr>Reliability Targets</vt:lpstr>
      <vt:lpstr>Reliability Targets</vt:lpstr>
      <vt:lpstr>Components and their failure rate/reliability</vt:lpstr>
      <vt:lpstr>UQDS – Busbars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Interlockpanel -</dc:title>
  <dc:creator>David Westermann</dc:creator>
  <cp:lastModifiedBy>David Westermann</cp:lastModifiedBy>
  <cp:revision>141</cp:revision>
  <dcterms:created xsi:type="dcterms:W3CDTF">2024-03-12T14:03:35Z</dcterms:created>
  <dcterms:modified xsi:type="dcterms:W3CDTF">2024-06-12T12:17:18Z</dcterms:modified>
</cp:coreProperties>
</file>