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96" r:id="rId2"/>
    <p:sldId id="405" r:id="rId3"/>
    <p:sldId id="374" r:id="rId4"/>
    <p:sldId id="372" r:id="rId5"/>
    <p:sldId id="386" r:id="rId6"/>
    <p:sldId id="399" r:id="rId7"/>
    <p:sldId id="402" r:id="rId8"/>
    <p:sldId id="408" r:id="rId9"/>
    <p:sldId id="409" r:id="rId10"/>
    <p:sldId id="401" r:id="rId11"/>
    <p:sldId id="410" r:id="rId12"/>
    <p:sldId id="406" r:id="rId13"/>
    <p:sldId id="390" r:id="rId14"/>
    <p:sldId id="33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000000"/>
    <a:srgbClr val="D0F4D6"/>
    <a:srgbClr val="BEF0C6"/>
    <a:srgbClr val="303030"/>
    <a:srgbClr val="C8DFEA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8167" autoAdjust="0"/>
  </p:normalViewPr>
  <p:slideViewPr>
    <p:cSldViewPr snapToGrid="0" snapToObjects="1">
      <p:cViewPr varScale="1">
        <p:scale>
          <a:sx n="158" d="100"/>
          <a:sy n="158" d="100"/>
        </p:scale>
        <p:origin x="27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dirty="0"/>
              <a:t>Total FITs in given category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UQDS!$K$113</c:f>
              <c:strCache>
                <c:ptCount val="1"/>
                <c:pt idx="0">
                  <c:v>Total FITs in given category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UQDS!$H$114:$H$123</c:f>
              <c:strCache>
                <c:ptCount val="10"/>
                <c:pt idx="0">
                  <c:v>Capacitor</c:v>
                </c:pt>
                <c:pt idx="1">
                  <c:v>Transistor</c:v>
                </c:pt>
                <c:pt idx="2">
                  <c:v>Resistor</c:v>
                </c:pt>
                <c:pt idx="3">
                  <c:v>Switch</c:v>
                </c:pt>
                <c:pt idx="4">
                  <c:v>External</c:v>
                </c:pt>
                <c:pt idx="5">
                  <c:v>Diode</c:v>
                </c:pt>
                <c:pt idx="6">
                  <c:v>Connector</c:v>
                </c:pt>
                <c:pt idx="7">
                  <c:v>IC, Plastic Encapsulated</c:v>
                </c:pt>
                <c:pt idx="8">
                  <c:v>Optoelectronic Device</c:v>
                </c:pt>
                <c:pt idx="9">
                  <c:v>Inductor</c:v>
                </c:pt>
              </c:strCache>
            </c:strRef>
          </c:cat>
          <c:val>
            <c:numRef>
              <c:f>UQDS!$K$114:$K$123</c:f>
              <c:numCache>
                <c:formatCode>0.0</c:formatCode>
                <c:ptCount val="10"/>
                <c:pt idx="0">
                  <c:v>369.0271333</c:v>
                </c:pt>
                <c:pt idx="1">
                  <c:v>275.92012699999998</c:v>
                </c:pt>
                <c:pt idx="2">
                  <c:v>176.9627941</c:v>
                </c:pt>
                <c:pt idx="3">
                  <c:v>155.84741030000001</c:v>
                </c:pt>
                <c:pt idx="4">
                  <c:v>84.63</c:v>
                </c:pt>
                <c:pt idx="5">
                  <c:v>59.097081799999998</c:v>
                </c:pt>
                <c:pt idx="6">
                  <c:v>32.723957599999999</c:v>
                </c:pt>
                <c:pt idx="7">
                  <c:v>27.306720720000001</c:v>
                </c:pt>
                <c:pt idx="8">
                  <c:v>1.122341155</c:v>
                </c:pt>
                <c:pt idx="9">
                  <c:v>5.8614334999999997E-2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BA-464F-8F80-05CE1EB236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8703344"/>
        <c:axId val="1457905040"/>
      </c:barChart>
      <c:catAx>
        <c:axId val="1408703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7905040"/>
        <c:crosses val="autoZero"/>
        <c:auto val="1"/>
        <c:lblAlgn val="ctr"/>
        <c:lblOffset val="100"/>
        <c:noMultiLvlLbl val="0"/>
      </c:catAx>
      <c:valAx>
        <c:axId val="1457905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FITs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8703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UQDS!$J$113</c:f>
              <c:strCache>
                <c:ptCount val="1"/>
                <c:pt idx="0">
                  <c:v>FITS per component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UQDS!$H$114:$H$123</c:f>
              <c:strCache>
                <c:ptCount val="10"/>
                <c:pt idx="0">
                  <c:v>Capacitor</c:v>
                </c:pt>
                <c:pt idx="1">
                  <c:v>Transistor</c:v>
                </c:pt>
                <c:pt idx="2">
                  <c:v>Resistor</c:v>
                </c:pt>
                <c:pt idx="3">
                  <c:v>Switch</c:v>
                </c:pt>
                <c:pt idx="4">
                  <c:v>External</c:v>
                </c:pt>
                <c:pt idx="5">
                  <c:v>Diode</c:v>
                </c:pt>
                <c:pt idx="6">
                  <c:v>Connector</c:v>
                </c:pt>
                <c:pt idx="7">
                  <c:v>IC, Plastic Encapsulated</c:v>
                </c:pt>
                <c:pt idx="8">
                  <c:v>Optoelectronic Device</c:v>
                </c:pt>
                <c:pt idx="9">
                  <c:v>Inductor</c:v>
                </c:pt>
              </c:strCache>
            </c:strRef>
          </c:cat>
          <c:val>
            <c:numRef>
              <c:f>UQDS!$J$114:$J$123</c:f>
              <c:numCache>
                <c:formatCode>0.0</c:formatCode>
                <c:ptCount val="10"/>
                <c:pt idx="0">
                  <c:v>0.98670356497326206</c:v>
                </c:pt>
                <c:pt idx="1">
                  <c:v>14.522111947368421</c:v>
                </c:pt>
                <c:pt idx="2">
                  <c:v>0.71936095162601621</c:v>
                </c:pt>
                <c:pt idx="3">
                  <c:v>51.949136766666669</c:v>
                </c:pt>
                <c:pt idx="4">
                  <c:v>4.0299999999999994</c:v>
                </c:pt>
                <c:pt idx="5">
                  <c:v>2.2729646846153844</c:v>
                </c:pt>
                <c:pt idx="6">
                  <c:v>1.8179976444444443</c:v>
                </c:pt>
                <c:pt idx="7">
                  <c:v>1.5170400400000001</c:v>
                </c:pt>
                <c:pt idx="8">
                  <c:v>0.140292644375</c:v>
                </c:pt>
                <c:pt idx="9">
                  <c:v>4.1867382142857139E-3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2F-4273-B13B-746ABC5F5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0162096"/>
        <c:axId val="260188016"/>
      </c:barChart>
      <c:catAx>
        <c:axId val="260162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188016"/>
        <c:crosses val="autoZero"/>
        <c:auto val="1"/>
        <c:lblAlgn val="ctr"/>
        <c:lblOffset val="100"/>
        <c:noMultiLvlLbl val="0"/>
      </c:catAx>
      <c:valAx>
        <c:axId val="260188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FITs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162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dirty="0"/>
              <a:t>Total FITs in given category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UQDS!$K$113</c:f>
              <c:strCache>
                <c:ptCount val="1"/>
                <c:pt idx="0">
                  <c:v>Total FITs in given category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UQDS!$H$114:$H$123</c:f>
              <c:strCache>
                <c:ptCount val="10"/>
                <c:pt idx="0">
                  <c:v>Capacitor</c:v>
                </c:pt>
                <c:pt idx="1">
                  <c:v>Transistor</c:v>
                </c:pt>
                <c:pt idx="2">
                  <c:v>Resistor</c:v>
                </c:pt>
                <c:pt idx="3">
                  <c:v>Switch</c:v>
                </c:pt>
                <c:pt idx="4">
                  <c:v>External</c:v>
                </c:pt>
                <c:pt idx="5">
                  <c:v>Diode</c:v>
                </c:pt>
                <c:pt idx="6">
                  <c:v>Connector</c:v>
                </c:pt>
                <c:pt idx="7">
                  <c:v>IC, Plastic Encapsulated</c:v>
                </c:pt>
                <c:pt idx="8">
                  <c:v>Optoelectronic Device</c:v>
                </c:pt>
                <c:pt idx="9">
                  <c:v>Inductor</c:v>
                </c:pt>
              </c:strCache>
            </c:strRef>
          </c:cat>
          <c:val>
            <c:numRef>
              <c:f>UQDS!$K$114:$K$123</c:f>
              <c:numCache>
                <c:formatCode>0.0</c:formatCode>
                <c:ptCount val="10"/>
                <c:pt idx="0">
                  <c:v>369.0271333</c:v>
                </c:pt>
                <c:pt idx="1">
                  <c:v>275.92012699999998</c:v>
                </c:pt>
                <c:pt idx="2">
                  <c:v>176.9627941</c:v>
                </c:pt>
                <c:pt idx="3">
                  <c:v>155.84741030000001</c:v>
                </c:pt>
                <c:pt idx="4">
                  <c:v>84.63</c:v>
                </c:pt>
                <c:pt idx="5">
                  <c:v>59.097081799999998</c:v>
                </c:pt>
                <c:pt idx="6">
                  <c:v>32.723957599999999</c:v>
                </c:pt>
                <c:pt idx="7">
                  <c:v>27.306720720000001</c:v>
                </c:pt>
                <c:pt idx="8">
                  <c:v>1.122341155</c:v>
                </c:pt>
                <c:pt idx="9">
                  <c:v>5.8614334999999997E-2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BA-464F-8F80-05CE1EB236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8703344"/>
        <c:axId val="1457905040"/>
      </c:barChart>
      <c:catAx>
        <c:axId val="1408703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7905040"/>
        <c:crosses val="autoZero"/>
        <c:auto val="1"/>
        <c:lblAlgn val="ctr"/>
        <c:lblOffset val="100"/>
        <c:noMultiLvlLbl val="0"/>
      </c:catAx>
      <c:valAx>
        <c:axId val="1457905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FITs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8703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UQDS!$J$113</c:f>
              <c:strCache>
                <c:ptCount val="1"/>
                <c:pt idx="0">
                  <c:v>FITS per component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UQDS!$H$114:$H$123</c:f>
              <c:strCache>
                <c:ptCount val="10"/>
                <c:pt idx="0">
                  <c:v>Capacitor</c:v>
                </c:pt>
                <c:pt idx="1">
                  <c:v>Transistor</c:v>
                </c:pt>
                <c:pt idx="2">
                  <c:v>Resistor</c:v>
                </c:pt>
                <c:pt idx="3">
                  <c:v>Switch</c:v>
                </c:pt>
                <c:pt idx="4">
                  <c:v>External</c:v>
                </c:pt>
                <c:pt idx="5">
                  <c:v>Diode</c:v>
                </c:pt>
                <c:pt idx="6">
                  <c:v>Connector</c:v>
                </c:pt>
                <c:pt idx="7">
                  <c:v>IC, Plastic Encapsulated</c:v>
                </c:pt>
                <c:pt idx="8">
                  <c:v>Optoelectronic Device</c:v>
                </c:pt>
                <c:pt idx="9">
                  <c:v>Inductor</c:v>
                </c:pt>
              </c:strCache>
            </c:strRef>
          </c:cat>
          <c:val>
            <c:numRef>
              <c:f>UQDS!$J$114:$J$123</c:f>
              <c:numCache>
                <c:formatCode>0.0</c:formatCode>
                <c:ptCount val="10"/>
                <c:pt idx="0">
                  <c:v>0.98670356497326206</c:v>
                </c:pt>
                <c:pt idx="1">
                  <c:v>14.522111947368421</c:v>
                </c:pt>
                <c:pt idx="2">
                  <c:v>0.71936095162601621</c:v>
                </c:pt>
                <c:pt idx="3">
                  <c:v>51.949136766666669</c:v>
                </c:pt>
                <c:pt idx="4">
                  <c:v>4.0299999999999994</c:v>
                </c:pt>
                <c:pt idx="5">
                  <c:v>2.2729646846153844</c:v>
                </c:pt>
                <c:pt idx="6">
                  <c:v>1.8179976444444443</c:v>
                </c:pt>
                <c:pt idx="7">
                  <c:v>1.5170400400000001</c:v>
                </c:pt>
                <c:pt idx="8">
                  <c:v>0.140292644375</c:v>
                </c:pt>
                <c:pt idx="9">
                  <c:v>4.1867382142857139E-3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2F-4273-B13B-746ABC5F5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0162096"/>
        <c:axId val="260188016"/>
      </c:barChart>
      <c:catAx>
        <c:axId val="260162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188016"/>
        <c:crosses val="autoZero"/>
        <c:auto val="1"/>
        <c:lblAlgn val="ctr"/>
        <c:lblOffset val="100"/>
        <c:noMultiLvlLbl val="0"/>
      </c:catAx>
      <c:valAx>
        <c:axId val="260188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FITs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162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18 July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UQDS - IT– Reliability Analysis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12/07/2024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551876-365B-30C8-BD7A-2014BA580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Calculations – Continuous Demand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64B3C-B534-6A53-DEB2-4BF5117F8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B63C6-CBEB-AF9E-BE47-D2BFCE00C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087FAF99-B302-FE63-08B1-EFCDC0D2C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376024" cy="4608512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r>
              <a:rPr lang="en-US" sz="2000" dirty="0"/>
              <a:t>Assumptions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Continuous Demand </a:t>
            </a:r>
            <a:r>
              <a:rPr lang="en-US" sz="2000" b="0" dirty="0"/>
              <a:t>(</a:t>
            </a:r>
            <a:r>
              <a:rPr lang="en-US" sz="2000" b="0" dirty="0">
                <a:solidFill>
                  <a:schemeClr val="tx2"/>
                </a:solidFill>
              </a:rPr>
              <a:t>if there is a failure of the system, there is always a quench)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Reliability Target of maximum </a:t>
            </a:r>
            <a:r>
              <a:rPr lang="en-US" sz="2000" dirty="0"/>
              <a:t>1 allowed failure in 1.000 years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No magnet protection leads to a downtime of months, which leads to a target of max. 1 failure/100 years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Multiplied by 10 because of other systems that can cause a similar downtime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lvl="1" indent="0">
              <a:buNone/>
            </a:pPr>
            <a:r>
              <a:rPr lang="en-US" sz="1700" dirty="0"/>
              <a:t>		</a:t>
            </a:r>
          </a:p>
          <a:p>
            <a:pPr lvl="1" indent="0">
              <a:buNone/>
            </a:pPr>
            <a:r>
              <a:rPr lang="en-US" sz="1700" dirty="0"/>
              <a:t>		We don’t have 1 system but ~5000 QDS systems</a:t>
            </a:r>
          </a:p>
        </p:txBody>
      </p:sp>
      <p:graphicFrame>
        <p:nvGraphicFramePr>
          <p:cNvPr id="18" name="Table 6">
            <a:extLst>
              <a:ext uri="{FF2B5EF4-FFF2-40B4-BE49-F238E27FC236}">
                <a16:creationId xmlns:a16="http://schemas.microsoft.com/office/drawing/2014/main" id="{87F01217-D09E-F2F0-1E10-B344CDBAF8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16519"/>
              </p:ext>
            </p:extLst>
          </p:nvPr>
        </p:nvGraphicFramePr>
        <p:xfrm>
          <a:off x="698054" y="4193445"/>
          <a:ext cx="9817546" cy="1065741"/>
        </p:xfrm>
        <a:graphic>
          <a:graphicData uri="http://schemas.openxmlformats.org/drawingml/2006/table">
            <a:tbl>
              <a:tblPr/>
              <a:tblGrid>
                <a:gridCol w="3443996">
                  <a:extLst>
                    <a:ext uri="{9D8B030D-6E8A-4147-A177-3AD203B41FA5}">
                      <a16:colId xmlns:a16="http://schemas.microsoft.com/office/drawing/2014/main" val="4101282949"/>
                    </a:ext>
                  </a:extLst>
                </a:gridCol>
                <a:gridCol w="1230618">
                  <a:extLst>
                    <a:ext uri="{9D8B030D-6E8A-4147-A177-3AD203B41FA5}">
                      <a16:colId xmlns:a16="http://schemas.microsoft.com/office/drawing/2014/main" val="2184118663"/>
                    </a:ext>
                  </a:extLst>
                </a:gridCol>
                <a:gridCol w="1572526">
                  <a:extLst>
                    <a:ext uri="{9D8B030D-6E8A-4147-A177-3AD203B41FA5}">
                      <a16:colId xmlns:a16="http://schemas.microsoft.com/office/drawing/2014/main" val="3260953991"/>
                    </a:ext>
                  </a:extLst>
                </a:gridCol>
                <a:gridCol w="1894764">
                  <a:extLst>
                    <a:ext uri="{9D8B030D-6E8A-4147-A177-3AD203B41FA5}">
                      <a16:colId xmlns:a16="http://schemas.microsoft.com/office/drawing/2014/main" val="2873463373"/>
                    </a:ext>
                  </a:extLst>
                </a:gridCol>
                <a:gridCol w="1675642">
                  <a:extLst>
                    <a:ext uri="{9D8B030D-6E8A-4147-A177-3AD203B41FA5}">
                      <a16:colId xmlns:a16="http://schemas.microsoft.com/office/drawing/2014/main" val="2182845730"/>
                    </a:ext>
                  </a:extLst>
                </a:gridCol>
              </a:tblGrid>
              <a:tr h="355247"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below 3kA (4oo8 QHDS)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above 3kA (7oo8 QHDS or 1 CLIQ)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291462"/>
                  </a:ext>
                </a:extLst>
              </a:tr>
              <a:tr h="355247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Inspection Interval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year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years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year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years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5465479"/>
                  </a:ext>
                </a:extLst>
              </a:tr>
              <a:tr h="355247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Failures per system in 1000 years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1.1916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1.1916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896194"/>
                  </a:ext>
                </a:extLst>
              </a:tr>
            </a:tbl>
          </a:graphicData>
        </a:graphic>
      </p:graphicFrame>
      <p:sp>
        <p:nvSpPr>
          <p:cNvPr id="2" name="Arrow: Right 1">
            <a:extLst>
              <a:ext uri="{FF2B5EF4-FFF2-40B4-BE49-F238E27FC236}">
                <a16:creationId xmlns:a16="http://schemas.microsoft.com/office/drawing/2014/main" id="{4C0EE754-AC0B-76E2-FC7E-ED8C0BBA45B6}"/>
              </a:ext>
            </a:extLst>
          </p:cNvPr>
          <p:cNvSpPr/>
          <p:nvPr/>
        </p:nvSpPr>
        <p:spPr>
          <a:xfrm>
            <a:off x="901700" y="5547418"/>
            <a:ext cx="1238250" cy="3651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734FFC0-7573-5B37-ADDC-1A6A3E4FE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</a:t>
            </a:r>
          </a:p>
        </p:txBody>
      </p:sp>
    </p:spTree>
    <p:extLst>
      <p:ext uri="{BB962C8B-B14F-4D97-AF65-F5344CB8AC3E}">
        <p14:creationId xmlns:p14="http://schemas.microsoft.com/office/powerpoint/2010/main" val="941192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551876-365B-30C8-BD7A-2014BA580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Analysis – Continuous Demand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64B3C-B534-6A53-DEB2-4BF5117F8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B63C6-CBEB-AF9E-BE47-D2BFCE00C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4FBF474-5E80-CCD1-8E99-C409FB2055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774977"/>
              </p:ext>
            </p:extLst>
          </p:nvPr>
        </p:nvGraphicFramePr>
        <p:xfrm>
          <a:off x="3691746" y="2399120"/>
          <a:ext cx="4808508" cy="2395360"/>
        </p:xfrm>
        <a:graphic>
          <a:graphicData uri="http://schemas.openxmlformats.org/drawingml/2006/table">
            <a:tbl>
              <a:tblPr/>
              <a:tblGrid>
                <a:gridCol w="2331755">
                  <a:extLst>
                    <a:ext uri="{9D8B030D-6E8A-4147-A177-3AD203B41FA5}">
                      <a16:colId xmlns:a16="http://schemas.microsoft.com/office/drawing/2014/main" val="2183855024"/>
                    </a:ext>
                  </a:extLst>
                </a:gridCol>
                <a:gridCol w="2476753">
                  <a:extLst>
                    <a:ext uri="{9D8B030D-6E8A-4147-A177-3AD203B41FA5}">
                      <a16:colId xmlns:a16="http://schemas.microsoft.com/office/drawing/2014/main" val="3300848080"/>
                    </a:ext>
                  </a:extLst>
                </a:gridCol>
              </a:tblGrid>
              <a:tr h="35524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Inspection Interval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above 3kA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(7oo8 QHDS or 1 CLIQ)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1650824"/>
                  </a:ext>
                </a:extLst>
              </a:tr>
              <a:tr h="35524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year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1664.4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009176"/>
                  </a:ext>
                </a:extLst>
              </a:tr>
              <a:tr h="35524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month (30 days)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167.56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023237"/>
                  </a:ext>
                </a:extLst>
              </a:tr>
              <a:tr h="35524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week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5314256"/>
                  </a:ext>
                </a:extLst>
              </a:tr>
              <a:tr h="355247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hours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136049"/>
                  </a:ext>
                </a:extLst>
              </a:tr>
              <a:tr h="355247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hours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51885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209C828-C20E-4DEC-7E6A-6C9CBEB2F7EE}"/>
              </a:ext>
            </a:extLst>
          </p:cNvPr>
          <p:cNvSpPr txBox="1"/>
          <p:nvPr/>
        </p:nvSpPr>
        <p:spPr>
          <a:xfrm>
            <a:off x="407987" y="1439335"/>
            <a:ext cx="902862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200" dirty="0"/>
              <a:t>Failures per 1000 years, when considering the 5000 QDS systems:</a:t>
            </a:r>
            <a:endParaRPr lang="en-GB" sz="2200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B9EAFF6-146E-94E5-8B68-E4A1CBBD7F19}"/>
              </a:ext>
            </a:extLst>
          </p:cNvPr>
          <p:cNvSpPr/>
          <p:nvPr/>
        </p:nvSpPr>
        <p:spPr>
          <a:xfrm>
            <a:off x="1592630" y="5415711"/>
            <a:ext cx="878905" cy="43547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DBDD40-5DB1-2EB3-99A2-7EBC658B656F}"/>
              </a:ext>
            </a:extLst>
          </p:cNvPr>
          <p:cNvSpPr txBox="1"/>
          <p:nvPr/>
        </p:nvSpPr>
        <p:spPr>
          <a:xfrm>
            <a:off x="2692566" y="5479561"/>
            <a:ext cx="81470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The reliability target can be met for an Inspection Interval of ~ 4-5 hours </a:t>
            </a:r>
            <a:endParaRPr lang="en-GB" sz="2000" b="1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7C25173-D359-32E3-01E0-22294F69F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</a:t>
            </a:r>
          </a:p>
        </p:txBody>
      </p:sp>
    </p:spTree>
    <p:extLst>
      <p:ext uri="{BB962C8B-B14F-4D97-AF65-F5344CB8AC3E}">
        <p14:creationId xmlns:p14="http://schemas.microsoft.com/office/powerpoint/2010/main" val="3933341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5D812B-E1DC-7EBC-1DA9-E2C5288F7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results from QPS Analysis in 2004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0B7C9E-A964-FC72-E400-A7164D6A3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9FFAD-7237-8559-CAFC-A3981FB3B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B01766-1E75-5E62-178C-C407C88179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694" b="42902"/>
          <a:stretch/>
        </p:blipFill>
        <p:spPr>
          <a:xfrm>
            <a:off x="3455988" y="1241700"/>
            <a:ext cx="6546411" cy="22841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226F53A-B2B4-E053-486C-C069ABF707A3}"/>
              </a:ext>
            </a:extLst>
          </p:cNvPr>
          <p:cNvSpPr/>
          <p:nvPr/>
        </p:nvSpPr>
        <p:spPr>
          <a:xfrm>
            <a:off x="6935715" y="3267222"/>
            <a:ext cx="2513086" cy="2586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5757EDD-D595-012F-8D6D-F24AFE717559}"/>
              </a:ext>
            </a:extLst>
          </p:cNvPr>
          <p:cNvSpPr/>
          <p:nvPr/>
        </p:nvSpPr>
        <p:spPr>
          <a:xfrm>
            <a:off x="6821666" y="2050041"/>
            <a:ext cx="2778525" cy="2111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E51B3BB-FCDC-6899-3991-ED7AAC1EDA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306756"/>
              </p:ext>
            </p:extLst>
          </p:nvPr>
        </p:nvGraphicFramePr>
        <p:xfrm>
          <a:off x="4093695" y="4393954"/>
          <a:ext cx="5908704" cy="1329619"/>
        </p:xfrm>
        <a:graphic>
          <a:graphicData uri="http://schemas.openxmlformats.org/drawingml/2006/table">
            <a:tbl>
              <a:tblPr/>
              <a:tblGrid>
                <a:gridCol w="3453496">
                  <a:extLst>
                    <a:ext uri="{9D8B030D-6E8A-4147-A177-3AD203B41FA5}">
                      <a16:colId xmlns:a16="http://schemas.microsoft.com/office/drawing/2014/main" val="2183855024"/>
                    </a:ext>
                  </a:extLst>
                </a:gridCol>
                <a:gridCol w="2455208">
                  <a:extLst>
                    <a:ext uri="{9D8B030D-6E8A-4147-A177-3AD203B41FA5}">
                      <a16:colId xmlns:a16="http://schemas.microsoft.com/office/drawing/2014/main" val="3300848080"/>
                    </a:ext>
                  </a:extLst>
                </a:gridCol>
              </a:tblGrid>
              <a:tr h="35524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Inspection Interval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above 3kA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(7oo8 QHDS or 1 CLIQ)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1650824"/>
                  </a:ext>
                </a:extLst>
              </a:tr>
              <a:tr h="35524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year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009176"/>
                  </a:ext>
                </a:extLst>
              </a:tr>
              <a:tr h="35524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month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0.0179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023237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2D8F999-231C-727F-EABD-6D66D2FE07B4}"/>
              </a:ext>
            </a:extLst>
          </p:cNvPr>
          <p:cNvSpPr txBox="1"/>
          <p:nvPr/>
        </p:nvSpPr>
        <p:spPr>
          <a:xfrm>
            <a:off x="476250" y="1439335"/>
            <a:ext cx="139065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200" dirty="0"/>
              <a:t>2004</a:t>
            </a:r>
            <a:endParaRPr lang="en-GB" sz="3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01C794-F4B7-EE4B-9AB0-94D123CE8563}"/>
              </a:ext>
            </a:extLst>
          </p:cNvPr>
          <p:cNvSpPr txBox="1"/>
          <p:nvPr/>
        </p:nvSpPr>
        <p:spPr>
          <a:xfrm>
            <a:off x="376995" y="4350978"/>
            <a:ext cx="3219645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3200" dirty="0"/>
              <a:t>Now</a:t>
            </a:r>
          </a:p>
          <a:p>
            <a:pPr algn="l"/>
            <a:r>
              <a:rPr lang="en-US" sz="2000" dirty="0"/>
              <a:t>Probability of protecting LHC S.C. elements in all quenches (</a:t>
            </a:r>
            <a:r>
              <a:rPr lang="en-US" sz="2000" b="1" dirty="0"/>
              <a:t>20 years) </a:t>
            </a:r>
            <a:r>
              <a:rPr lang="en-US" sz="2000" dirty="0"/>
              <a:t>when considering 5000 QDS and a continuous demand.</a:t>
            </a:r>
            <a:endParaRPr lang="en-GB" sz="2000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0BA9AA0F-D840-4402-9C19-9DD4BF3BE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</a:t>
            </a:r>
          </a:p>
        </p:txBody>
      </p:sp>
    </p:spTree>
    <p:extLst>
      <p:ext uri="{BB962C8B-B14F-4D97-AF65-F5344CB8AC3E}">
        <p14:creationId xmlns:p14="http://schemas.microsoft.com/office/powerpoint/2010/main" val="3942575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3CCA32-D8BF-304C-662F-A052768B7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0" dirty="0"/>
              <a:t>The reliability target can not be met with a continuous demand and an Inspection Interval above ~4-5 hours.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0" dirty="0"/>
              <a:t>We have to check whether we can lower the failure rate of the boards by excluding certain components or failure modes which do not cause a blind failure.</a:t>
            </a:r>
          </a:p>
          <a:p>
            <a:endParaRPr lang="en-US" sz="22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0" dirty="0"/>
              <a:t>We have to and </a:t>
            </a:r>
            <a:r>
              <a:rPr lang="en-US" sz="2200" b="0" dirty="0" err="1"/>
              <a:t>and</a:t>
            </a:r>
            <a:r>
              <a:rPr lang="en-US" sz="2200" b="0" dirty="0"/>
              <a:t> also started to check for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200" b="0" dirty="0"/>
              <a:t>different inspection intervals, 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US" sz="2200" b="0" dirty="0"/>
              <a:t>for which demand rate </a:t>
            </a:r>
          </a:p>
          <a:p>
            <a:pPr lvl="1" indent="0">
              <a:buNone/>
            </a:pPr>
            <a:r>
              <a:rPr lang="en-US" sz="2200" b="0" dirty="0"/>
              <a:t>the reliability target can be met.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CE19D5-16C8-747D-8FD4-48C884BDD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6CE32-D6B8-780A-DCC6-6DF8CD808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FEAF2-F5BC-3436-7518-14CA432A5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ECA6FB7-1009-CC20-92C5-AC1CF18BE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</a:t>
            </a:r>
          </a:p>
        </p:txBody>
      </p:sp>
    </p:spTree>
    <p:extLst>
      <p:ext uri="{BB962C8B-B14F-4D97-AF65-F5344CB8AC3E}">
        <p14:creationId xmlns:p14="http://schemas.microsoft.com/office/powerpoint/2010/main" val="2070805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1821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2DB4F2-9CFA-A027-47E5-1900F47D2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Analysis of the failure rate apportionment of the Digital Platform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Continuous demand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Calculation of the failure rate</a:t>
            </a:r>
          </a:p>
          <a:p>
            <a:pPr marL="990900" lvl="2" indent="-342900"/>
            <a:r>
              <a:rPr lang="en-US" dirty="0"/>
              <a:t>Below 3kA (4oo8 QHDS) and above 3kA (7oo8 QHDS or 1 CLIQ)</a:t>
            </a:r>
          </a:p>
          <a:p>
            <a:pPr marL="990900" lvl="2" indent="-342900"/>
            <a:r>
              <a:rPr lang="en-US" dirty="0"/>
              <a:t>1 year and 3 years Inspection interval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Sensitivity Analysis</a:t>
            </a:r>
          </a:p>
          <a:p>
            <a:pPr marL="990900" lvl="2" indent="-342900"/>
            <a:r>
              <a:rPr lang="en-US" dirty="0"/>
              <a:t>Determined for which inspection interval the reliability target can be met</a:t>
            </a:r>
          </a:p>
          <a:p>
            <a:pPr lvl="2" indent="0">
              <a:buNone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 Continuous demand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Determined a model, which can be used for simulations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Started to do simulations for different demand rates and inspection intervals</a:t>
            </a:r>
          </a:p>
          <a:p>
            <a:pPr lvl="2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FB399F-2924-CE01-EAB0-310ED8B79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since last meeting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16646-2DB5-3A64-D665-2AF56423F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26F22-0252-2A01-8700-BAD600804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David Westermann | UQDS - IT– Reliability Analysis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11793-937A-C502-1515-AF8588B6D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72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4F27B-A32E-A310-128B-04765563D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Reliability Block Diagram for a single quench in a magnet (e.g. Quench in Coil PA3)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76360-96F3-EF1B-E2BC-29FBC6FAC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8D3F5-B575-35F2-E446-68EFDE3F4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15CE1E-FF8B-39BA-835B-10386936C14A}"/>
              </a:ext>
            </a:extLst>
          </p:cNvPr>
          <p:cNvSpPr txBox="1"/>
          <p:nvPr/>
        </p:nvSpPr>
        <p:spPr>
          <a:xfrm>
            <a:off x="7728441" y="2263677"/>
            <a:ext cx="346357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x6</a:t>
            </a:r>
            <a:endParaRPr lang="en-GB" dirty="0"/>
          </a:p>
        </p:txBody>
      </p:sp>
      <p:pic>
        <p:nvPicPr>
          <p:cNvPr id="16" name="Content Placeholder 15" descr="A screenshot of a computer&#10;&#10;Description automatically generated">
            <a:extLst>
              <a:ext uri="{FF2B5EF4-FFF2-40B4-BE49-F238E27FC236}">
                <a16:creationId xmlns:a16="http://schemas.microsoft.com/office/drawing/2014/main" id="{E0C960B2-2EAC-0C50-9538-44D05F9B0A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31" t="29110" r="1275" b="8273"/>
          <a:stretch/>
        </p:blipFill>
        <p:spPr>
          <a:xfrm>
            <a:off x="0" y="2743188"/>
            <a:ext cx="12144615" cy="2763166"/>
          </a:xfrm>
        </p:spPr>
      </p:pic>
      <p:sp>
        <p:nvSpPr>
          <p:cNvPr id="11" name="Left Brace 10">
            <a:extLst>
              <a:ext uri="{FF2B5EF4-FFF2-40B4-BE49-F238E27FC236}">
                <a16:creationId xmlns:a16="http://schemas.microsoft.com/office/drawing/2014/main" id="{E8903394-DF9F-5437-3991-C6D64165D4F9}"/>
              </a:ext>
            </a:extLst>
          </p:cNvPr>
          <p:cNvSpPr/>
          <p:nvPr/>
        </p:nvSpPr>
        <p:spPr>
          <a:xfrm rot="5400000">
            <a:off x="9285606" y="21685"/>
            <a:ext cx="349250" cy="540429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B02269FF-636A-643B-1B91-3401C4159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</a:t>
            </a:r>
          </a:p>
        </p:txBody>
      </p:sp>
    </p:spTree>
    <p:extLst>
      <p:ext uri="{BB962C8B-B14F-4D97-AF65-F5344CB8AC3E}">
        <p14:creationId xmlns:p14="http://schemas.microsoft.com/office/powerpoint/2010/main" val="800678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diagram of a circuit&#10;&#10;Description automatically generated">
            <a:extLst>
              <a:ext uri="{FF2B5EF4-FFF2-40B4-BE49-F238E27FC236}">
                <a16:creationId xmlns:a16="http://schemas.microsoft.com/office/drawing/2014/main" id="{28CDC53D-5AB9-9F54-604C-64DB4125F1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2742" y="1592263"/>
            <a:ext cx="10646516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D25747F-825D-6A98-F4FD-ECAE19BFF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scenario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6FE75-8E5E-D8F9-12E8-F95B09D18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3E631-DEE7-E586-3F1C-2F74095F9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David Westermann | UQDS - IT– Reliability Analysis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1D2757-E9F1-3F13-47B7-749D356BD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D478188-2A16-D587-9B4C-9FB4C42A0E40}"/>
              </a:ext>
            </a:extLst>
          </p:cNvPr>
          <p:cNvSpPr/>
          <p:nvPr/>
        </p:nvSpPr>
        <p:spPr>
          <a:xfrm>
            <a:off x="952500" y="2419350"/>
            <a:ext cx="984250" cy="508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928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D70799FF-5CAE-9CC8-655B-8DBC47DA0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9436" y="2598900"/>
            <a:ext cx="4677684" cy="201096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D74F27B-A32E-A310-128B-04765563D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Reliability Block Diagram for a single quench in a magnet (e.g. Quench in Coil PA3)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76360-96F3-EF1B-E2BC-29FBC6FAC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8D3F5-B575-35F2-E446-68EFDE3F4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6" name="Content Placeholder 15" descr="A screenshot of a computer&#10;&#10;Description automatically generated">
            <a:extLst>
              <a:ext uri="{FF2B5EF4-FFF2-40B4-BE49-F238E27FC236}">
                <a16:creationId xmlns:a16="http://schemas.microsoft.com/office/drawing/2014/main" id="{E0C960B2-2EAC-0C50-9538-44D05F9B0A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631" t="29110" r="53007" b="8273"/>
          <a:stretch/>
        </p:blipFill>
        <p:spPr>
          <a:xfrm>
            <a:off x="31430" y="2180991"/>
            <a:ext cx="7191783" cy="3502345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896870-DC6C-277D-710A-F5464D4EF908}"/>
              </a:ext>
            </a:extLst>
          </p:cNvPr>
          <p:cNvSpPr txBox="1"/>
          <p:nvPr/>
        </p:nvSpPr>
        <p:spPr>
          <a:xfrm>
            <a:off x="407988" y="1956768"/>
            <a:ext cx="36250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Pessimistic scenario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1A5AFA-4700-171A-86D1-9092A88AADE9}"/>
              </a:ext>
            </a:extLst>
          </p:cNvPr>
          <p:cNvSpPr/>
          <p:nvPr/>
        </p:nvSpPr>
        <p:spPr>
          <a:xfrm>
            <a:off x="1860550" y="3500914"/>
            <a:ext cx="4425593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EFBCC7F-AF9E-E322-8374-B5709F903A2E}"/>
              </a:ext>
            </a:extLst>
          </p:cNvPr>
          <p:cNvSpPr/>
          <p:nvPr/>
        </p:nvSpPr>
        <p:spPr>
          <a:xfrm>
            <a:off x="3384550" y="3260074"/>
            <a:ext cx="3149559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82BCB8-74B1-782C-D30A-166E9DB4CC3C}"/>
              </a:ext>
            </a:extLst>
          </p:cNvPr>
          <p:cNvSpPr/>
          <p:nvPr/>
        </p:nvSpPr>
        <p:spPr>
          <a:xfrm>
            <a:off x="5795616" y="3315354"/>
            <a:ext cx="784204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8BA0F7-C4DA-6677-4D52-4ABB22550FB3}"/>
              </a:ext>
            </a:extLst>
          </p:cNvPr>
          <p:cNvSpPr/>
          <p:nvPr/>
        </p:nvSpPr>
        <p:spPr>
          <a:xfrm>
            <a:off x="2012950" y="3653314"/>
            <a:ext cx="4425593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C211648-175C-AF63-3F56-C4CC6DD92254}"/>
              </a:ext>
            </a:extLst>
          </p:cNvPr>
          <p:cNvSpPr/>
          <p:nvPr/>
        </p:nvSpPr>
        <p:spPr>
          <a:xfrm>
            <a:off x="3536950" y="3412474"/>
            <a:ext cx="3149559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3DA76A-276B-459A-D4C9-2BEED739E236}"/>
              </a:ext>
            </a:extLst>
          </p:cNvPr>
          <p:cNvSpPr/>
          <p:nvPr/>
        </p:nvSpPr>
        <p:spPr>
          <a:xfrm>
            <a:off x="5948016" y="3467754"/>
            <a:ext cx="784204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B041B96-50F0-646F-AE85-49E4B635C7A2}"/>
              </a:ext>
            </a:extLst>
          </p:cNvPr>
          <p:cNvSpPr/>
          <p:nvPr/>
        </p:nvSpPr>
        <p:spPr>
          <a:xfrm>
            <a:off x="1952625" y="5249531"/>
            <a:ext cx="4425593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EAC1146-F2B9-CDA0-41DB-6FD1D12443B2}"/>
              </a:ext>
            </a:extLst>
          </p:cNvPr>
          <p:cNvSpPr/>
          <p:nvPr/>
        </p:nvSpPr>
        <p:spPr>
          <a:xfrm>
            <a:off x="3476625" y="5008691"/>
            <a:ext cx="3149559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F3AE56-F4E0-B5FF-A869-16E03D4774ED}"/>
              </a:ext>
            </a:extLst>
          </p:cNvPr>
          <p:cNvSpPr/>
          <p:nvPr/>
        </p:nvSpPr>
        <p:spPr>
          <a:xfrm>
            <a:off x="5887691" y="5063971"/>
            <a:ext cx="784204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3FCAD66-8611-0E64-737A-C37FB0DE68AC}"/>
              </a:ext>
            </a:extLst>
          </p:cNvPr>
          <p:cNvCxnSpPr>
            <a:cxnSpLocks/>
          </p:cNvCxnSpPr>
          <p:nvPr/>
        </p:nvCxnSpPr>
        <p:spPr>
          <a:xfrm flipH="1" flipV="1">
            <a:off x="6438543" y="3079750"/>
            <a:ext cx="1075773" cy="131354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03EC39A2-3BBA-AC7E-05C5-41FAC85E1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</a:t>
            </a:r>
          </a:p>
        </p:txBody>
      </p:sp>
    </p:spTree>
    <p:extLst>
      <p:ext uri="{BB962C8B-B14F-4D97-AF65-F5344CB8AC3E}">
        <p14:creationId xmlns:p14="http://schemas.microsoft.com/office/powerpoint/2010/main" val="1613285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3E01A5-9521-111B-DB4D-9675B2A4C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376024" cy="4608512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endParaRPr lang="en-US" sz="1600" b="0" dirty="0"/>
          </a:p>
          <a:p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551876-365B-30C8-BD7A-2014BA580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Failure rates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64B3C-B534-6A53-DEB2-4BF5117F8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B63C6-CBEB-AF9E-BE47-D2BFCE00C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D17D6FBC-0EDE-2EEE-5142-8314EC6402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991345"/>
              </p:ext>
            </p:extLst>
          </p:nvPr>
        </p:nvGraphicFramePr>
        <p:xfrm>
          <a:off x="407988" y="1489458"/>
          <a:ext cx="4244168" cy="3841867"/>
        </p:xfrm>
        <a:graphic>
          <a:graphicData uri="http://schemas.openxmlformats.org/drawingml/2006/table">
            <a:tbl>
              <a:tblPr/>
              <a:tblGrid>
                <a:gridCol w="2677396">
                  <a:extLst>
                    <a:ext uri="{9D8B030D-6E8A-4147-A177-3AD203B41FA5}">
                      <a16:colId xmlns:a16="http://schemas.microsoft.com/office/drawing/2014/main" val="4041441889"/>
                    </a:ext>
                  </a:extLst>
                </a:gridCol>
                <a:gridCol w="1566772">
                  <a:extLst>
                    <a:ext uri="{9D8B030D-6E8A-4147-A177-3AD203B41FA5}">
                      <a16:colId xmlns:a16="http://schemas.microsoft.com/office/drawing/2014/main" val="4041660116"/>
                    </a:ext>
                  </a:extLst>
                </a:gridCol>
              </a:tblGrid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System/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Failure rate/FITs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961666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Voltage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Tap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13.38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854054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UQDS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7168804"/>
                  </a:ext>
                </a:extLst>
              </a:tr>
              <a:tr h="373723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Channel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70.29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757044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874.70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5769498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Midplane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38.42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2506891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FPGA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1183.00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12030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Trigger Interface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608721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88513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986026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FPGA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1183.00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344442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Midplane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46.16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3087228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QHDS/CLIQ Trigger Interface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1759293"/>
                  </a:ext>
                </a:extLst>
              </a:tr>
            </a:tbl>
          </a:graphicData>
        </a:graphic>
      </p:graphicFrame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039DA26-BBC4-B966-D68F-A6F914736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</a:t>
            </a:r>
          </a:p>
        </p:txBody>
      </p:sp>
    </p:spTree>
    <p:extLst>
      <p:ext uri="{BB962C8B-B14F-4D97-AF65-F5344CB8AC3E}">
        <p14:creationId xmlns:p14="http://schemas.microsoft.com/office/powerpoint/2010/main" val="3584212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3E01A5-9521-111B-DB4D-9675B2A4C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376024" cy="4608512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endParaRPr lang="en-US" sz="1600" b="0" dirty="0"/>
          </a:p>
          <a:p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551876-365B-30C8-BD7A-2014BA580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Failure rates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64B3C-B534-6A53-DEB2-4BF5117F8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B63C6-CBEB-AF9E-BE47-D2BFCE00C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D17D6FBC-0EDE-2EEE-5142-8314EC6402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165469"/>
              </p:ext>
            </p:extLst>
          </p:nvPr>
        </p:nvGraphicFramePr>
        <p:xfrm>
          <a:off x="407988" y="1489458"/>
          <a:ext cx="4244168" cy="3841867"/>
        </p:xfrm>
        <a:graphic>
          <a:graphicData uri="http://schemas.openxmlformats.org/drawingml/2006/table">
            <a:tbl>
              <a:tblPr/>
              <a:tblGrid>
                <a:gridCol w="2677396">
                  <a:extLst>
                    <a:ext uri="{9D8B030D-6E8A-4147-A177-3AD203B41FA5}">
                      <a16:colId xmlns:a16="http://schemas.microsoft.com/office/drawing/2014/main" val="4041441889"/>
                    </a:ext>
                  </a:extLst>
                </a:gridCol>
                <a:gridCol w="1566772">
                  <a:extLst>
                    <a:ext uri="{9D8B030D-6E8A-4147-A177-3AD203B41FA5}">
                      <a16:colId xmlns:a16="http://schemas.microsoft.com/office/drawing/2014/main" val="4041660116"/>
                    </a:ext>
                  </a:extLst>
                </a:gridCol>
              </a:tblGrid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System/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Failure rate/FITs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961666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Voltage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Tap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13.38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854054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UQDS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7168804"/>
                  </a:ext>
                </a:extLst>
              </a:tr>
              <a:tr h="373723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Channel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70.29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757044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5769498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Midplane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38.42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2506891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FPGA (Digital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Platform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1183.00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12030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Trigger Interface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608721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88513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986026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FPGA (Digital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Platform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1183.00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344442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Midplane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46.16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3087228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QHDS/CLIQ Trigger Interface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1759293"/>
                  </a:ext>
                </a:extLst>
              </a:tr>
            </a:tbl>
          </a:graphicData>
        </a:graphic>
      </p:graphicFrame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BA9E7EB5-649F-24D7-1187-95A985EA12C7}"/>
              </a:ext>
            </a:extLst>
          </p:cNvPr>
          <p:cNvSpPr/>
          <p:nvPr/>
        </p:nvSpPr>
        <p:spPr>
          <a:xfrm>
            <a:off x="4652156" y="3184788"/>
            <a:ext cx="884990" cy="536295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9B14A2E0-4115-FA65-1120-099685E76F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9640498"/>
              </p:ext>
            </p:extLst>
          </p:nvPr>
        </p:nvGraphicFramePr>
        <p:xfrm>
          <a:off x="6217920" y="542325"/>
          <a:ext cx="5855174" cy="3139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F2F5CB68-FC6C-9F87-AA6F-B8EE2CB139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4091321"/>
              </p:ext>
            </p:extLst>
          </p:nvPr>
        </p:nvGraphicFramePr>
        <p:xfrm>
          <a:off x="6219494" y="3590988"/>
          <a:ext cx="5853600" cy="27627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35AAE9FB-0868-A0ED-8293-7A7B7CFC8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F99E28-9478-F5BF-B1A1-4B3C2330E3A7}"/>
              </a:ext>
            </a:extLst>
          </p:cNvPr>
          <p:cNvSpPr txBox="1"/>
          <p:nvPr/>
        </p:nvSpPr>
        <p:spPr>
          <a:xfrm>
            <a:off x="407988" y="5504567"/>
            <a:ext cx="4244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PSU only influences the availability.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4162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3E01A5-9521-111B-DB4D-9675B2A4C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376024" cy="4608512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endParaRPr lang="en-US" sz="1600" b="0" dirty="0"/>
          </a:p>
          <a:p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551876-365B-30C8-BD7A-2014BA580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Failure rates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64B3C-B534-6A53-DEB2-4BF5117F8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B63C6-CBEB-AF9E-BE47-D2BFCE00C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D17D6FBC-0EDE-2EEE-5142-8314EC6402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6030"/>
              </p:ext>
            </p:extLst>
          </p:nvPr>
        </p:nvGraphicFramePr>
        <p:xfrm>
          <a:off x="407988" y="1489458"/>
          <a:ext cx="4244168" cy="3841867"/>
        </p:xfrm>
        <a:graphic>
          <a:graphicData uri="http://schemas.openxmlformats.org/drawingml/2006/table">
            <a:tbl>
              <a:tblPr/>
              <a:tblGrid>
                <a:gridCol w="2677396">
                  <a:extLst>
                    <a:ext uri="{9D8B030D-6E8A-4147-A177-3AD203B41FA5}">
                      <a16:colId xmlns:a16="http://schemas.microsoft.com/office/drawing/2014/main" val="4041441889"/>
                    </a:ext>
                  </a:extLst>
                </a:gridCol>
                <a:gridCol w="1566772">
                  <a:extLst>
                    <a:ext uri="{9D8B030D-6E8A-4147-A177-3AD203B41FA5}">
                      <a16:colId xmlns:a16="http://schemas.microsoft.com/office/drawing/2014/main" val="4041660116"/>
                    </a:ext>
                  </a:extLst>
                </a:gridCol>
              </a:tblGrid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System/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Failure rate/FITs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961666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Voltage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Tap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13.38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854054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UQDS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7168804"/>
                  </a:ext>
                </a:extLst>
              </a:tr>
              <a:tr h="373723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Channel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70.29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757044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5769498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Midplane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38.42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2506891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FPGA (Digital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Platform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962.00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12030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Trigger Interface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608721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88513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986026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FPGA (Digital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Platform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1183.00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344442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Midplane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46.16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3087228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QHDS/CLIQ Trigger Interface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1759293"/>
                  </a:ext>
                </a:extLst>
              </a:tr>
            </a:tbl>
          </a:graphicData>
        </a:graphic>
      </p:graphicFrame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BA9E7EB5-649F-24D7-1187-95A985EA12C7}"/>
              </a:ext>
            </a:extLst>
          </p:cNvPr>
          <p:cNvSpPr/>
          <p:nvPr/>
        </p:nvSpPr>
        <p:spPr>
          <a:xfrm>
            <a:off x="4652156" y="3184788"/>
            <a:ext cx="884990" cy="536295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9B14A2E0-4115-FA65-1120-099685E76F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865745"/>
              </p:ext>
            </p:extLst>
          </p:nvPr>
        </p:nvGraphicFramePr>
        <p:xfrm>
          <a:off x="6217920" y="542325"/>
          <a:ext cx="5855174" cy="3139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F2F5CB68-FC6C-9F87-AA6F-B8EE2CB1396A}"/>
              </a:ext>
            </a:extLst>
          </p:cNvPr>
          <p:cNvGraphicFramePr>
            <a:graphicFrameLocks/>
          </p:cNvGraphicFramePr>
          <p:nvPr/>
        </p:nvGraphicFramePr>
        <p:xfrm>
          <a:off x="6219494" y="3590988"/>
          <a:ext cx="5853600" cy="27627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Rechteck 6">
            <a:extLst>
              <a:ext uri="{FF2B5EF4-FFF2-40B4-BE49-F238E27FC236}">
                <a16:creationId xmlns:a16="http://schemas.microsoft.com/office/drawing/2014/main" id="{834391BE-83CD-6D0C-460C-90EBBE3C8B37}"/>
              </a:ext>
            </a:extLst>
          </p:cNvPr>
          <p:cNvSpPr/>
          <p:nvPr/>
        </p:nvSpPr>
        <p:spPr>
          <a:xfrm>
            <a:off x="7091502" y="1146498"/>
            <a:ext cx="191948" cy="5902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8">
            <a:extLst>
              <a:ext uri="{FF2B5EF4-FFF2-40B4-BE49-F238E27FC236}">
                <a16:creationId xmlns:a16="http://schemas.microsoft.com/office/drawing/2014/main" id="{E6A9848F-4CE3-604E-CB5B-D898DCE2F6D5}"/>
              </a:ext>
            </a:extLst>
          </p:cNvPr>
          <p:cNvSpPr txBox="1"/>
          <p:nvPr/>
        </p:nvSpPr>
        <p:spPr>
          <a:xfrm>
            <a:off x="7310442" y="1221887"/>
            <a:ext cx="252888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1400" dirty="0">
                <a:solidFill>
                  <a:srgbClr val="FF0000"/>
                </a:solidFill>
              </a:rPr>
              <a:t>-221 FITs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603273F-43D4-8ED9-1C60-39B95E70E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3FDAE4-D736-7C14-45D0-0C6BFC256DA0}"/>
              </a:ext>
            </a:extLst>
          </p:cNvPr>
          <p:cNvSpPr txBox="1"/>
          <p:nvPr/>
        </p:nvSpPr>
        <p:spPr>
          <a:xfrm>
            <a:off x="407988" y="5440186"/>
            <a:ext cx="581150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Only the failure mode short of the Capacitors of the DSP card – FPGA power delivery can cause blind failures.</a:t>
            </a:r>
          </a:p>
          <a:p>
            <a:r>
              <a:rPr lang="en-US" i="1" dirty="0"/>
              <a:t>-&gt; Is a protection against this failure mode possible?</a:t>
            </a:r>
          </a:p>
          <a:p>
            <a:pPr algn="l"/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696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3E01A5-9521-111B-DB4D-9675B2A4C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376024" cy="4608512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endParaRPr lang="en-US" sz="1600" b="0" dirty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551876-365B-30C8-BD7A-2014BA580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Failure rates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64B3C-B534-6A53-DEB2-4BF5117F8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July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B63C6-CBEB-AF9E-BE47-D2BFCE00C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D17D6FBC-0EDE-2EEE-5142-8314EC6402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013028"/>
              </p:ext>
            </p:extLst>
          </p:nvPr>
        </p:nvGraphicFramePr>
        <p:xfrm>
          <a:off x="407988" y="1489458"/>
          <a:ext cx="4244168" cy="3841867"/>
        </p:xfrm>
        <a:graphic>
          <a:graphicData uri="http://schemas.openxmlformats.org/drawingml/2006/table">
            <a:tbl>
              <a:tblPr/>
              <a:tblGrid>
                <a:gridCol w="2677396">
                  <a:extLst>
                    <a:ext uri="{9D8B030D-6E8A-4147-A177-3AD203B41FA5}">
                      <a16:colId xmlns:a16="http://schemas.microsoft.com/office/drawing/2014/main" val="4041441889"/>
                    </a:ext>
                  </a:extLst>
                </a:gridCol>
                <a:gridCol w="1566772">
                  <a:extLst>
                    <a:ext uri="{9D8B030D-6E8A-4147-A177-3AD203B41FA5}">
                      <a16:colId xmlns:a16="http://schemas.microsoft.com/office/drawing/2014/main" val="4041660116"/>
                    </a:ext>
                  </a:extLst>
                </a:gridCol>
              </a:tblGrid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System/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Failure rate/FITs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961666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Voltage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Tap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13.38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854054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UQDS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7168804"/>
                  </a:ext>
                </a:extLst>
              </a:tr>
              <a:tr h="373723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Channel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70.29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757044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5769498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Midplane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38.42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2506891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FPGA (Digital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Platform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962.00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12030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Trigger Interface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608721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88513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986026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FPGA (Digital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Platform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1183.00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344442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Midplane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46.16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3087228"/>
                  </a:ext>
                </a:extLst>
              </a:tr>
              <a:tr h="28901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QHDS/CLIQ Trigger Interface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175929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4679D64-58B1-99F5-09C8-EBC2977782AA}"/>
              </a:ext>
            </a:extLst>
          </p:cNvPr>
          <p:cNvSpPr txBox="1"/>
          <p:nvPr/>
        </p:nvSpPr>
        <p:spPr>
          <a:xfrm>
            <a:off x="5535168" y="1542140"/>
            <a:ext cx="6248844" cy="58169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Can a safe failure fraction be defined (in particular for the Digital Platform)?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UQDS v3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When will the new version of the system be released?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By what Percentage will the number of which components increase?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PDSU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Can the same assumptions for the Digital Platform of the UQDS also be made for the PDSU?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PSU only influences the availability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Only the failure mode </a:t>
            </a:r>
            <a:r>
              <a:rPr lang="en-US" i="1" dirty="0"/>
              <a:t>short </a:t>
            </a:r>
            <a:r>
              <a:rPr lang="en-US" dirty="0"/>
              <a:t>must be considered for the capacitors of the DSP card – FPGA power delivery</a:t>
            </a:r>
            <a:endParaRPr lang="en-US" i="1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8E198267-9DFF-2457-30CE-4D43F3880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</a:t>
            </a:r>
          </a:p>
        </p:txBody>
      </p:sp>
    </p:spTree>
    <p:extLst>
      <p:ext uri="{BB962C8B-B14F-4D97-AF65-F5344CB8AC3E}">
        <p14:creationId xmlns:p14="http://schemas.microsoft.com/office/powerpoint/2010/main" val="316742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1</TotalTime>
  <Words>894</Words>
  <Application>Microsoft Office PowerPoint</Application>
  <PresentationFormat>Widescreen</PresentationFormat>
  <Paragraphs>258</Paragraphs>
  <Slides>14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UQDS - IT– Reliability Analysis</vt:lpstr>
      <vt:lpstr>Progress since last meeting</vt:lpstr>
      <vt:lpstr>Reliability Block Diagram for a single quench in a magnet (e.g. Quench in Coil PA3)</vt:lpstr>
      <vt:lpstr>Quench scenario</vt:lpstr>
      <vt:lpstr>Reliability Block Diagram for a single quench in a magnet (e.g. Quench in Coil PA3)</vt:lpstr>
      <vt:lpstr>Failure rates</vt:lpstr>
      <vt:lpstr>Failure rates</vt:lpstr>
      <vt:lpstr>Failure rates</vt:lpstr>
      <vt:lpstr>Failure rates</vt:lpstr>
      <vt:lpstr>Calculations – Continuous Demand</vt:lpstr>
      <vt:lpstr>Sensitivity Analysis – Continuous Demand</vt:lpstr>
      <vt:lpstr>Comparison with results from QPS Analysis in 2004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Interlockpanel -</dc:title>
  <dc:creator>David Westermann</dc:creator>
  <cp:lastModifiedBy>David Westermann</cp:lastModifiedBy>
  <cp:revision>147</cp:revision>
  <dcterms:created xsi:type="dcterms:W3CDTF">2024-03-12T14:03:35Z</dcterms:created>
  <dcterms:modified xsi:type="dcterms:W3CDTF">2024-07-18T07:24:48Z</dcterms:modified>
</cp:coreProperties>
</file>