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59" r:id="rId2"/>
    <p:sldId id="303" r:id="rId3"/>
    <p:sldId id="382" r:id="rId4"/>
    <p:sldId id="404" r:id="rId5"/>
    <p:sldId id="383" r:id="rId6"/>
    <p:sldId id="393" r:id="rId7"/>
    <p:sldId id="397" r:id="rId8"/>
    <p:sldId id="398" r:id="rId9"/>
    <p:sldId id="399" r:id="rId10"/>
    <p:sldId id="403" r:id="rId11"/>
    <p:sldId id="400" r:id="rId12"/>
    <p:sldId id="402" r:id="rId13"/>
    <p:sldId id="401" r:id="rId14"/>
    <p:sldId id="28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C6DCF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7"/>
    <p:restoredTop sz="98135"/>
  </p:normalViewPr>
  <p:slideViewPr>
    <p:cSldViewPr snapToGrid="0" snapToObjects="1">
      <p:cViewPr varScale="1">
        <p:scale>
          <a:sx n="114" d="100"/>
          <a:sy n="114" d="100"/>
        </p:scale>
        <p:origin x="176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0" d="100"/>
        <a:sy n="16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6/12/24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61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88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913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53904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152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544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524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8210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86954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0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27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B16BF-15F4-6E98-AFB1-55CED4F5F3BB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F3CCC-AB5C-68EB-7AA1-8367BF0165BC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EC1A5-2749-2977-F4A9-5736BDCE42B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0E41-ED91-73E6-CA52-9265AC158D31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70C5-1371-DBAC-C185-F18170244571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2A3D50-FFEB-569E-D58E-53219FB16D6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D6F7A-A833-A8EA-6A1D-F34C048FB0B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DED95-98C0-AFAF-15F7-6FC4FE28033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63806-6AF1-D4FC-C91C-BD6614B8DDD9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3B5A7-C039-BDF1-9269-A7305EECA20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ED3E52-9011-E17A-8178-44F947AF7473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3AF1E-9C0E-4453-C164-6FBC8C0401DE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6886E-FD5D-BF4E-FEB6-65E0F366928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A609B0-22A6-48F2-4074-6F27A6CD762F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9BA491-9E07-B5C2-8F1F-DE9FFB35065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1FDC9F-A68A-84A6-1B9E-1292BCEAE43E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3F2D9F-7D46-64BD-B85D-0A722DC22AB8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375EDE-A300-4171-AF35-2C266541C6D7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5DE9B8-C461-5610-41AC-266739CD0FBF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752E8-BECD-EBB9-11CE-9EF91881D820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03299-CD0A-DA85-049A-ED1CD9FF8220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FA41A-BE68-7D7E-A129-E0E2E4C26966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23B88-2EA8-0052-5891-B549A30E700C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12A62-E5A5-6B73-1C70-60385157AAB1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947EE-F6B2-719F-D0AF-294B39E02AED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1BADC-9D6A-5128-5120-C459801ADE27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F08BC-8A07-FA63-2A92-453471B28743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30CA4-6892-24B9-963E-431200F70AC9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43BCC1-FE38-5C30-45D5-6B14ABA0E6D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35E339-1D14-61AB-7EDE-3B961DE57BF7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59E69-96C2-1FA8-8D13-E47C3AE0415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2C0B9-F7E9-D07D-0B60-2DFB218DDFE6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087E8A-C935-A2A3-D5E6-C1684880377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A29707-FD9B-058D-4115-DC7C82168A9B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5833B-C4BF-C8DA-63E1-FD971E09AFC2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65EF29-5107-6E34-6683-AF0E8265478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chemeClr val="bg1"/>
                </a:solidFill>
              </a:rPr>
              <a:t>scientific-info.cern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2960613-A23C-A31B-9664-3B5A1639AFC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096F4B-7238-BB85-1E48-4ED6AAA09B1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44AF12-BD77-9AE5-53C3-84F8CCE0FB6F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10C9-9164-FA57-77B0-77844AD200E0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9FADFC-0931-6B20-2BF3-4463B1AE2486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F17BA8-4E12-3117-53EB-3AC2EB37937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80911413-D429-2349-9D55-6A79DD8DA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710117"/>
            <a:ext cx="1218966" cy="1206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DFA95-6D50-9B44-B451-9A455AD17B26}"/>
              </a:ext>
            </a:extLst>
          </p:cNvPr>
          <p:cNvSpPr txBox="1"/>
          <p:nvPr userDrawn="1"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B82D6C-8ED8-3C42-AE79-78AE9EC788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3978474-D54C-8ADC-2D19-FE9624C34B30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27C72E-D9C2-0D23-0E54-DBD65D759A0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9EBB0-6B09-FFF7-2BCA-2201F1412E90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067B5-9BF7-719B-E696-216A118EAAA3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A47D3-4160-338F-72DB-28871338710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5A3B1-38C8-0F97-3ACE-467C5002D0CB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C88924-AC86-44DC-7A7E-0617020988CF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1E03B-485E-B8AB-7EEB-D6739FE55697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7D3B7-2DF2-8EAD-2D6F-448BCA266121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E36EB-0BA9-95DB-530A-24507B0538CC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36520-84EC-B17C-5BC8-AEEB9719BA1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76FDF-CDC2-1D97-2B31-BA2A094D4A36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1CED-6EEC-0C31-47E1-2A3631A793A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A97B5-42B9-C7E0-FBC0-9FD4EF8CE42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F9F0-8634-6777-4A8E-2870DDA8BBE7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9F4DE-DA8B-40F8-BD3D-625FEF6EE357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1A4717-D8DB-E82B-6808-969B3B37505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F164-8A25-02EC-0940-80817F3D432C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6/12/24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5F68F-2188-418E-BE27-849298792BBB}"/>
              </a:ext>
            </a:extLst>
          </p:cNvPr>
          <p:cNvSpPr txBox="1"/>
          <p:nvPr userDrawn="1"/>
        </p:nvSpPr>
        <p:spPr>
          <a:xfrm>
            <a:off x="888739" y="6308491"/>
            <a:ext cx="886781" cy="5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6/12/24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6263-7D88-4BE5-1BF6-714E91726B3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ADC12F-DD49-5766-76CA-40B31DFEA3E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94E5-6353-FC6D-7CEE-1AF382A204AA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2BA7D7-4DFA-B155-9A2E-1B37D0EF9764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CE796-1DAC-ADF9-EAD2-A9F076935379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F95CC-CA45-39EE-42E5-C53AA4F1C9A4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6/12/24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3" Type="http://schemas.openxmlformats.org/officeDocument/2006/relationships/image" Target="../media/image7.png"/><Relationship Id="rId7" Type="http://schemas.openxmlformats.org/officeDocument/2006/relationships/image" Target="../media/image33.jpe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42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2.jpeg"/><Relationship Id="rId11" Type="http://schemas.openxmlformats.org/officeDocument/2006/relationships/image" Target="../media/image37.jpe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10" Type="http://schemas.openxmlformats.org/officeDocument/2006/relationships/image" Target="../media/image36.jpeg"/><Relationship Id="rId4" Type="http://schemas.openxmlformats.org/officeDocument/2006/relationships/image" Target="../media/image8.svg"/><Relationship Id="rId9" Type="http://schemas.openxmlformats.org/officeDocument/2006/relationships/image" Target="../media/image35.png"/><Relationship Id="rId14" Type="http://schemas.openxmlformats.org/officeDocument/2006/relationships/image" Target="../media/image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4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microsoft.com/office/2007/relationships/hdphoto" Target="../media/hdphoto4.wdp"/><Relationship Id="rId3" Type="http://schemas.openxmlformats.org/officeDocument/2006/relationships/image" Target="../media/image20.png"/><Relationship Id="rId7" Type="http://schemas.microsoft.com/office/2007/relationships/hdphoto" Target="../media/hdphoto3.wdp"/><Relationship Id="rId12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19.png"/><Relationship Id="rId11" Type="http://schemas.openxmlformats.org/officeDocument/2006/relationships/image" Target="../media/image13.png"/><Relationship Id="rId5" Type="http://schemas.openxmlformats.org/officeDocument/2006/relationships/image" Target="../media/image15.png"/><Relationship Id="rId10" Type="http://schemas.openxmlformats.org/officeDocument/2006/relationships/image" Target="../media/image18.emf"/><Relationship Id="rId4" Type="http://schemas.openxmlformats.org/officeDocument/2006/relationships/image" Target="../media/image14.emf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pn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0.jpe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1.png"/><Relationship Id="rId3" Type="http://schemas.openxmlformats.org/officeDocument/2006/relationships/image" Target="../media/image14.emf"/><Relationship Id="rId7" Type="http://schemas.openxmlformats.org/officeDocument/2006/relationships/image" Target="../media/image17.png"/><Relationship Id="rId12" Type="http://schemas.openxmlformats.org/officeDocument/2006/relationships/image" Target="../media/image20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16.png"/><Relationship Id="rId15" Type="http://schemas.openxmlformats.org/officeDocument/2006/relationships/image" Target="../media/image22.png"/><Relationship Id="rId10" Type="http://schemas.openxmlformats.org/officeDocument/2006/relationships/image" Target="../media/image19.png"/><Relationship Id="rId4" Type="http://schemas.openxmlformats.org/officeDocument/2006/relationships/image" Target="../media/image15.png"/><Relationship Id="rId9" Type="http://schemas.openxmlformats.org/officeDocument/2006/relationships/image" Target="../media/image18.emf"/><Relationship Id="rId1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5.wdp"/><Relationship Id="rId5" Type="http://schemas.openxmlformats.org/officeDocument/2006/relationships/image" Target="../media/image24.png"/><Relationship Id="rId4" Type="http://schemas.openxmlformats.org/officeDocument/2006/relationships/image" Target="../media/image8.sv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7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Relationship Id="rId6" Type="http://schemas.microsoft.com/office/2007/relationships/hdphoto" Target="../media/hdphoto6.wdp"/><Relationship Id="rId5" Type="http://schemas.openxmlformats.org/officeDocument/2006/relationships/image" Target="../media/image25.png"/><Relationship Id="rId4" Type="http://schemas.openxmlformats.org/officeDocument/2006/relationships/image" Target="../media/image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9.tiff"/><Relationship Id="rId5" Type="http://schemas.openxmlformats.org/officeDocument/2006/relationships/image" Target="../media/image28.jpeg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0.png"/><Relationship Id="rId4" Type="http://schemas.openxmlformats.org/officeDocument/2006/relationships/image" Target="../media/image8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012" y="3429000"/>
            <a:ext cx="11232628" cy="2153265"/>
          </a:xfrm>
        </p:spPr>
        <p:txBody>
          <a:bodyPr/>
          <a:lstStyle/>
          <a:p>
            <a:r>
              <a:rPr lang="en-US" sz="4500" dirty="0"/>
              <a:t>CERN Scientific Information Service</a:t>
            </a:r>
            <a:br>
              <a:rPr lang="en-US" sz="4500" dirty="0"/>
            </a:b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An introduction</a:t>
            </a:r>
            <a:endParaRPr lang="en-US" sz="4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</a:t>
            </a:r>
          </a:p>
          <a:p>
            <a:pPr algn="l"/>
            <a:r>
              <a:rPr lang="en-US" sz="1800" dirty="0"/>
              <a:t>12 June 2024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97D90-94CB-C4F8-2634-E88313F30344}"/>
              </a:ext>
            </a:extLst>
          </p:cNvPr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97129"/>
            <a:ext cx="488205" cy="5753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D4843E-431B-6337-BE74-2EF9FCDDD36A}"/>
              </a:ext>
            </a:extLst>
          </p:cNvPr>
          <p:cNvSpPr/>
          <p:nvPr/>
        </p:nvSpPr>
        <p:spPr>
          <a:xfrm>
            <a:off x="-384711" y="3435297"/>
            <a:ext cx="12457375" cy="3359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0000">
                <a:schemeClr val="accent1">
                  <a:tint val="44500"/>
                  <a:satMod val="160000"/>
                </a:schemeClr>
              </a:gs>
              <a:gs pos="9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70D831D-C14D-A5BC-D461-689A5DC7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41" y="350080"/>
            <a:ext cx="11376025" cy="1065743"/>
          </a:xfrm>
        </p:spPr>
        <p:txBody>
          <a:bodyPr/>
          <a:lstStyle/>
          <a:p>
            <a:r>
              <a:rPr lang="en-US" sz="3733" dirty="0"/>
              <a:t>CERN – Open Science Highlights 1989-2023</a:t>
            </a:r>
            <a:br>
              <a:rPr lang="en-US" sz="3733" dirty="0"/>
            </a:br>
            <a:r>
              <a:rPr lang="en-US" sz="3200" b="0" dirty="0">
                <a:solidFill>
                  <a:schemeClr val="accent2"/>
                </a:solidFill>
              </a:rPr>
              <a:t>SIS has played a key role and is coordinating OS at CERN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AE86EE-A0FD-AC8F-7091-DEB27ED3F763}"/>
              </a:ext>
            </a:extLst>
          </p:cNvPr>
          <p:cNvCxnSpPr>
            <a:cxnSpLocks/>
          </p:cNvCxnSpPr>
          <p:nvPr/>
        </p:nvCxnSpPr>
        <p:spPr>
          <a:xfrm flipV="1">
            <a:off x="723198" y="3064991"/>
            <a:ext cx="479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16D20B-5E06-7C42-10D5-443EDAEA5389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1745720" y="3064991"/>
            <a:ext cx="0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CD0335E-D1F4-171E-408E-50E9E91BA144}"/>
              </a:ext>
            </a:extLst>
          </p:cNvPr>
          <p:cNvSpPr txBox="1"/>
          <p:nvPr/>
        </p:nvSpPr>
        <p:spPr>
          <a:xfrm>
            <a:off x="414179" y="1912879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WWW</a:t>
            </a:r>
          </a:p>
        </p:txBody>
      </p:sp>
      <p:pic>
        <p:nvPicPr>
          <p:cNvPr id="11" name="Picture 4" descr="Why arXiv needs a brand | arXiv.org blog">
            <a:extLst>
              <a:ext uri="{FF2B5EF4-FFF2-40B4-BE49-F238E27FC236}">
                <a16:creationId xmlns:a16="http://schemas.microsoft.com/office/drawing/2014/main" id="{DABD1880-D8B5-4BB4-8F6E-C5B1BE9B4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26" t="-64683" r="-4320" b="-62858"/>
          <a:stretch/>
        </p:blipFill>
        <p:spPr bwMode="auto">
          <a:xfrm>
            <a:off x="1272735" y="2164989"/>
            <a:ext cx="9459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120237-3B07-C9B1-9D9A-4D855BC695F5}"/>
              </a:ext>
            </a:extLst>
          </p:cNvPr>
          <p:cNvSpPr txBox="1"/>
          <p:nvPr/>
        </p:nvSpPr>
        <p:spPr>
          <a:xfrm>
            <a:off x="459254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1989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1A486-E2B3-E94B-A88B-73B5A3CA8341}"/>
              </a:ext>
            </a:extLst>
          </p:cNvPr>
          <p:cNvSpPr txBox="1"/>
          <p:nvPr/>
        </p:nvSpPr>
        <p:spPr>
          <a:xfrm>
            <a:off x="1489241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1991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1DB35A-99D1-E3CE-EA7F-66E41D459040}"/>
              </a:ext>
            </a:extLst>
          </p:cNvPr>
          <p:cNvCxnSpPr>
            <a:cxnSpLocks/>
          </p:cNvCxnSpPr>
          <p:nvPr/>
        </p:nvCxnSpPr>
        <p:spPr>
          <a:xfrm>
            <a:off x="263352" y="3425662"/>
            <a:ext cx="11593287" cy="96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F056F0-019E-EA16-9E38-794A30A1F9E3}"/>
              </a:ext>
            </a:extLst>
          </p:cNvPr>
          <p:cNvSpPr txBox="1"/>
          <p:nvPr/>
        </p:nvSpPr>
        <p:spPr>
          <a:xfrm>
            <a:off x="4434855" y="1929144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OA Policy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1F82CF6C-AE13-D052-3E74-7891F0C9B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50" t="-67592" r="-1678" b="-68129"/>
          <a:stretch/>
        </p:blipFill>
        <p:spPr>
          <a:xfrm>
            <a:off x="6685480" y="2156270"/>
            <a:ext cx="9243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94748E-FAF0-F0CC-E06A-A85FA72E6814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7147665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EF84AC-A236-64D5-91F5-CB9253DF371E}"/>
              </a:ext>
            </a:extLst>
          </p:cNvPr>
          <p:cNvCxnSpPr>
            <a:cxnSpLocks/>
          </p:cNvCxnSpPr>
          <p:nvPr/>
        </p:nvCxnSpPr>
        <p:spPr>
          <a:xfrm>
            <a:off x="4956997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 descr="CERN Open Data Portal">
            <a:extLst>
              <a:ext uri="{FF2B5EF4-FFF2-40B4-BE49-F238E27FC236}">
                <a16:creationId xmlns:a16="http://schemas.microsoft.com/office/drawing/2014/main" id="{9F93D320-5A78-A4DE-5D72-792007921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1831" y="4119081"/>
            <a:ext cx="91033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BC9C0A-6E66-E2C2-31CD-BAFCC9ADE3F6}"/>
              </a:ext>
            </a:extLst>
          </p:cNvPr>
          <p:cNvSpPr txBox="1"/>
          <p:nvPr/>
        </p:nvSpPr>
        <p:spPr>
          <a:xfrm>
            <a:off x="4484012" y="5082049"/>
            <a:ext cx="94597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Launch Open Data Portal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15993F-5A9C-CFF3-5B8F-E904574A6B42}"/>
              </a:ext>
            </a:extLst>
          </p:cNvPr>
          <p:cNvSpPr txBox="1"/>
          <p:nvPr/>
        </p:nvSpPr>
        <p:spPr>
          <a:xfrm>
            <a:off x="688038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2018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50474-9A30-53F3-1B8C-77CF57836FA2}"/>
              </a:ext>
            </a:extLst>
          </p:cNvPr>
          <p:cNvSpPr txBox="1"/>
          <p:nvPr/>
        </p:nvSpPr>
        <p:spPr>
          <a:xfrm>
            <a:off x="6669124" y="1689634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SCOAP3: 90% OA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199811-0490-857E-0E20-4C823384820D}"/>
              </a:ext>
            </a:extLst>
          </p:cNvPr>
          <p:cNvCxnSpPr>
            <a:cxnSpLocks/>
          </p:cNvCxnSpPr>
          <p:nvPr/>
        </p:nvCxnSpPr>
        <p:spPr>
          <a:xfrm flipV="1">
            <a:off x="4812981" y="3058035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C0E442-FB98-BBFB-EFA0-3DF33CB9CC79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7961804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BA0023-E623-1BF8-58ED-51C682DB1944}"/>
              </a:ext>
            </a:extLst>
          </p:cNvPr>
          <p:cNvSpPr txBox="1"/>
          <p:nvPr/>
        </p:nvSpPr>
        <p:spPr>
          <a:xfrm>
            <a:off x="8432426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CA1C12-735B-083D-E565-31587CA2A9F8}"/>
              </a:ext>
            </a:extLst>
          </p:cNvPr>
          <p:cNvSpPr txBox="1"/>
          <p:nvPr/>
        </p:nvSpPr>
        <p:spPr>
          <a:xfrm>
            <a:off x="8232168" y="1668918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Data Policy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FAEC2E-2F38-6F71-9CB5-FE8D8CEA650A}"/>
              </a:ext>
            </a:extLst>
          </p:cNvPr>
          <p:cNvSpPr txBox="1"/>
          <p:nvPr/>
        </p:nvSpPr>
        <p:spPr>
          <a:xfrm>
            <a:off x="9538809" y="5071666"/>
            <a:ext cx="1153923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Science Policy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AA413D-9E9C-7A9F-3415-D584799A841B}"/>
              </a:ext>
            </a:extLst>
          </p:cNvPr>
          <p:cNvSpPr txBox="1"/>
          <p:nvPr/>
        </p:nvSpPr>
        <p:spPr>
          <a:xfrm>
            <a:off x="7488819" y="5082048"/>
            <a:ext cx="1207552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Reuse and Reproducability Framework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AFDE51-96E7-B91C-C7B0-A4E2992B66AA}"/>
              </a:ext>
            </a:extLst>
          </p:cNvPr>
          <p:cNvSpPr txBox="1"/>
          <p:nvPr/>
        </p:nvSpPr>
        <p:spPr>
          <a:xfrm>
            <a:off x="975402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2DAEEF6-9BCC-DC5B-57F5-644971D0904F}"/>
              </a:ext>
            </a:extLst>
          </p:cNvPr>
          <p:cNvCxnSpPr>
            <a:cxnSpLocks/>
          </p:cNvCxnSpPr>
          <p:nvPr/>
        </p:nvCxnSpPr>
        <p:spPr>
          <a:xfrm flipV="1">
            <a:off x="263352" y="3771248"/>
            <a:ext cx="11593288" cy="9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02E7B2-946A-B1A1-3290-8E3165DC0928}"/>
              </a:ext>
            </a:extLst>
          </p:cNvPr>
          <p:cNvGrpSpPr/>
          <p:nvPr/>
        </p:nvGrpSpPr>
        <p:grpSpPr>
          <a:xfrm>
            <a:off x="2424797" y="3371447"/>
            <a:ext cx="367211" cy="512844"/>
            <a:chOff x="3022969" y="3029452"/>
            <a:chExt cx="177120" cy="2323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E45B5B-C94A-C53D-29EA-C355965303B1}"/>
                </a:ext>
              </a:extLst>
            </p:cNvPr>
            <p:cNvCxnSpPr/>
            <p:nvPr/>
          </p:nvCxnSpPr>
          <p:spPr>
            <a:xfrm flipH="1">
              <a:off x="3032723" y="3044856"/>
              <a:ext cx="144016" cy="216982"/>
            </a:xfrm>
            <a:prstGeom prst="line">
              <a:avLst/>
            </a:prstGeom>
            <a:ln w="603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CED1458-CE93-127C-0CD9-5D54616A7AE0}"/>
                </a:ext>
              </a:extLst>
            </p:cNvPr>
            <p:cNvCxnSpPr/>
            <p:nvPr/>
          </p:nvCxnSpPr>
          <p:spPr>
            <a:xfrm flipH="1">
              <a:off x="3056073" y="3029452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211C4A2-D7A5-9752-27B5-E72A18E22F46}"/>
                </a:ext>
              </a:extLst>
            </p:cNvPr>
            <p:cNvCxnSpPr/>
            <p:nvPr/>
          </p:nvCxnSpPr>
          <p:spPr>
            <a:xfrm flipH="1">
              <a:off x="3022969" y="3030437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37A1FB-44F9-2F93-65B7-6FA84176E705}"/>
              </a:ext>
            </a:extLst>
          </p:cNvPr>
          <p:cNvGrpSpPr>
            <a:grpSpLocks noChangeAspect="1"/>
          </p:cNvGrpSpPr>
          <p:nvPr/>
        </p:nvGrpSpPr>
        <p:grpSpPr>
          <a:xfrm>
            <a:off x="7511804" y="4119081"/>
            <a:ext cx="900000" cy="900000"/>
            <a:chOff x="1821465" y="3665980"/>
            <a:chExt cx="1368000" cy="1368000"/>
          </a:xfrm>
        </p:grpSpPr>
        <p:pic>
          <p:nvPicPr>
            <p:cNvPr id="39" name="Picture 8">
              <a:extLst>
                <a:ext uri="{FF2B5EF4-FFF2-40B4-BE49-F238E27FC236}">
                  <a16:creationId xmlns:a16="http://schemas.microsoft.com/office/drawing/2014/main" id="{D337E755-87AB-3663-4938-8DCBA86EF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145" y="4582869"/>
              <a:ext cx="1076113" cy="20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Welcome to the Documentation for CERN Analysis Preservation — CERN Analysis  Preservation documentation">
              <a:extLst>
                <a:ext uri="{FF2B5EF4-FFF2-40B4-BE49-F238E27FC236}">
                  <a16:creationId xmlns:a16="http://schemas.microsoft.com/office/drawing/2014/main" id="{15AE4F68-8AD2-A9D5-023C-277A999171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409" y="3871074"/>
              <a:ext cx="1076113" cy="52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06E28D-BF56-99EA-9359-F3FAC4388D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1465" y="3665980"/>
              <a:ext cx="1368000" cy="13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400"/>
            </a:p>
          </p:txBody>
        </p:sp>
      </p:grpSp>
      <p:pic>
        <p:nvPicPr>
          <p:cNvPr id="42" name="Picture 12" descr="CERN revises its Open Access Policy | CERN Scientific Information Service  (SIS)">
            <a:extLst>
              <a:ext uri="{FF2B5EF4-FFF2-40B4-BE49-F238E27FC236}">
                <a16:creationId xmlns:a16="http://schemas.microsoft.com/office/drawing/2014/main" id="{7898EECA-C84B-6389-30CB-8B1658394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013" y="2163675"/>
            <a:ext cx="887936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>
            <a:extLst>
              <a:ext uri="{FF2B5EF4-FFF2-40B4-BE49-F238E27FC236}">
                <a16:creationId xmlns:a16="http://schemas.microsoft.com/office/drawing/2014/main" id="{E528A711-5C82-FFD2-84C4-674ABDE0BC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38809" y="4119557"/>
            <a:ext cx="915539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1E2353-EDA4-D8B2-50B0-AB5C0A6238BC}"/>
              </a:ext>
            </a:extLst>
          </p:cNvPr>
          <p:cNvCxnSpPr>
            <a:cxnSpLocks/>
          </p:cNvCxnSpPr>
          <p:nvPr/>
        </p:nvCxnSpPr>
        <p:spPr>
          <a:xfrm>
            <a:off x="9996579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86500C5E-A977-0621-1111-C684778A852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2"/>
          <a:stretch/>
        </p:blipFill>
        <p:spPr>
          <a:xfrm>
            <a:off x="8257923" y="2156270"/>
            <a:ext cx="89446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6B5C4E7-18A3-468B-7C19-DB63F09E89C3}"/>
              </a:ext>
            </a:extLst>
          </p:cNvPr>
          <p:cNvCxnSpPr>
            <a:cxnSpLocks/>
          </p:cNvCxnSpPr>
          <p:nvPr/>
        </p:nvCxnSpPr>
        <p:spPr>
          <a:xfrm flipV="1">
            <a:off x="8696371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DF0F5A5-D480-302A-5445-C2E0A9A82B16}"/>
              </a:ext>
            </a:extLst>
          </p:cNvPr>
          <p:cNvSpPr txBox="1"/>
          <p:nvPr/>
        </p:nvSpPr>
        <p:spPr>
          <a:xfrm>
            <a:off x="3114525" y="3502493"/>
            <a:ext cx="4138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 spc="51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FB04109-5E86-D159-5EF3-0D3FF9DB539E}"/>
              </a:ext>
            </a:extLst>
          </p:cNvPr>
          <p:cNvCxnSpPr>
            <a:cxnSpLocks/>
          </p:cNvCxnSpPr>
          <p:nvPr/>
        </p:nvCxnSpPr>
        <p:spPr>
          <a:xfrm>
            <a:off x="3360901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2" descr="CERN Embraces Open Hardware - Make:">
            <a:extLst>
              <a:ext uri="{FF2B5EF4-FFF2-40B4-BE49-F238E27FC236}">
                <a16:creationId xmlns:a16="http://schemas.microsoft.com/office/drawing/2014/main" id="{D31527E7-EAD4-97F1-275C-0CFA0A1AC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901" y="4119029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EC82EE4-D05B-CA14-2A40-F991EC522EB3}"/>
              </a:ext>
            </a:extLst>
          </p:cNvPr>
          <p:cNvSpPr txBox="1"/>
          <p:nvPr/>
        </p:nvSpPr>
        <p:spPr>
          <a:xfrm>
            <a:off x="2887917" y="5082048"/>
            <a:ext cx="97704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Hardware License V1.0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339275-4A10-6A17-3671-8F4ADD220018}"/>
              </a:ext>
            </a:extLst>
          </p:cNvPr>
          <p:cNvCxnSpPr>
            <a:cxnSpLocks/>
          </p:cNvCxnSpPr>
          <p:nvPr/>
        </p:nvCxnSpPr>
        <p:spPr>
          <a:xfrm flipV="1">
            <a:off x="3810901" y="3052517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A3D9C86-81D6-908B-188F-12B4B98DB7CD}"/>
              </a:ext>
            </a:extLst>
          </p:cNvPr>
          <p:cNvSpPr/>
          <p:nvPr/>
        </p:nvSpPr>
        <p:spPr>
          <a:xfrm>
            <a:off x="3356339" y="2156271"/>
            <a:ext cx="912299" cy="91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53" name="Picture 2" descr="HEPData Submission — HEPData Submission documentation">
            <a:extLst>
              <a:ext uri="{FF2B5EF4-FFF2-40B4-BE49-F238E27FC236}">
                <a16:creationId xmlns:a16="http://schemas.microsoft.com/office/drawing/2014/main" id="{76BB3CCA-CE68-AB3E-8F5F-C9DB352B1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860" y="2628401"/>
            <a:ext cx="420083" cy="4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>
            <a:extLst>
              <a:ext uri="{FF2B5EF4-FFF2-40B4-BE49-F238E27FC236}">
                <a16:creationId xmlns:a16="http://schemas.microsoft.com/office/drawing/2014/main" id="{2E2E8E5A-8896-5F01-D498-728193F11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6339" y="2254343"/>
            <a:ext cx="912299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8FC1550-238D-D128-592E-E456F9DCE81E}"/>
              </a:ext>
            </a:extLst>
          </p:cNvPr>
          <p:cNvSpPr txBox="1"/>
          <p:nvPr/>
        </p:nvSpPr>
        <p:spPr>
          <a:xfrm>
            <a:off x="3339044" y="1718730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Article/Data</a:t>
            </a:r>
          </a:p>
          <a:p>
            <a:pPr algn="l"/>
            <a:r>
              <a:rPr lang="en-CH" sz="1333" dirty="0"/>
              <a:t>linking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51BBB7-B7E1-AF4E-CE0E-B3F57B81750A}"/>
              </a:ext>
            </a:extLst>
          </p:cNvPr>
          <p:cNvSpPr txBox="1"/>
          <p:nvPr/>
        </p:nvSpPr>
        <p:spPr>
          <a:xfrm>
            <a:off x="4600690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CH"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2014</a:t>
            </a:r>
          </a:p>
        </p:txBody>
      </p:sp>
      <p:pic>
        <p:nvPicPr>
          <p:cNvPr id="57" name="Google Shape;158;p32">
            <a:extLst>
              <a:ext uri="{FF2B5EF4-FFF2-40B4-BE49-F238E27FC236}">
                <a16:creationId xmlns:a16="http://schemas.microsoft.com/office/drawing/2014/main" id="{68D188BC-C1E2-CE90-271E-1C9DBE95FB05}"/>
              </a:ext>
            </a:extLst>
          </p:cNvPr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68227" y="2158035"/>
            <a:ext cx="818069" cy="1156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097DF55-4A11-1DA2-CBDC-9A83651AEAF0}"/>
              </a:ext>
            </a:extLst>
          </p:cNvPr>
          <p:cNvSpPr txBox="1"/>
          <p:nvPr/>
        </p:nvSpPr>
        <p:spPr>
          <a:xfrm>
            <a:off x="10976778" y="3485617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AE829E-4F1E-CF9E-091A-7B47226D0817}"/>
              </a:ext>
            </a:extLst>
          </p:cNvPr>
          <p:cNvSpPr txBox="1"/>
          <p:nvPr/>
        </p:nvSpPr>
        <p:spPr>
          <a:xfrm>
            <a:off x="10910669" y="1724050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OSPO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8360D13-69F0-1C32-BCBD-E33FE9EF1F2D}"/>
              </a:ext>
            </a:extLst>
          </p:cNvPr>
          <p:cNvCxnSpPr>
            <a:cxnSpLocks/>
          </p:cNvCxnSpPr>
          <p:nvPr/>
        </p:nvCxnSpPr>
        <p:spPr>
          <a:xfrm flipV="1">
            <a:off x="11208568" y="3003595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1189BEAE-B632-51AB-B07B-C7CB395EBA03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587088" y="2029078"/>
            <a:ext cx="1153923" cy="10345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62" name="Rectangle 61">
            <a:extLst>
              <a:ext uri="{FF2B5EF4-FFF2-40B4-BE49-F238E27FC236}">
                <a16:creationId xmlns:a16="http://schemas.microsoft.com/office/drawing/2014/main" id="{F4B8D172-DE20-BDAD-2B07-C34C154B7BF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0B236794-B8C8-FD42-D9CF-825EF7FA24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105949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3DAFD54F-DC4B-53CF-D9A0-D005DD2AAC0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9"/>
          <a:stretch/>
        </p:blipFill>
        <p:spPr bwMode="auto">
          <a:xfrm>
            <a:off x="407988" y="0"/>
            <a:ext cx="11376025" cy="620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3998A321-0C91-A4DB-283B-8CBCB68E67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4272858"/>
            <a:ext cx="2905775" cy="193718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6FDFEEB4-1DCA-63A3-4F31-963CB29913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3757" y="4272858"/>
            <a:ext cx="2905775" cy="1937183"/>
          </a:xfrm>
          <a:prstGeom prst="rect">
            <a:avLst/>
          </a:prstGeom>
          <a:noFill/>
          <a:ln w="1905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82FCCCE-0576-B184-B585-B3AD0F750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112" y="-133350"/>
            <a:ext cx="10767688" cy="752217"/>
          </a:xfrm>
          <a:solidFill>
            <a:schemeClr val="bg1">
              <a:alpha val="35000"/>
            </a:schemeClr>
          </a:solidFill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Library is still there – but looks a bit different now.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3070C00-D9A9-A4F3-2D3D-E201DD4DF57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1612948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0FF53369-1681-C5FC-74B0-41E1B69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 2024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pic>
        <p:nvPicPr>
          <p:cNvPr id="48" name="Picture 47" descr="A diagram of a service&#10;&#10;Description automatically generated">
            <a:extLst>
              <a:ext uri="{FF2B5EF4-FFF2-40B4-BE49-F238E27FC236}">
                <a16:creationId xmlns:a16="http://schemas.microsoft.com/office/drawing/2014/main" id="{F17517CE-E4D0-7786-E230-9B0E6E755A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681" y="3135086"/>
            <a:ext cx="6621690" cy="3072039"/>
          </a:xfrm>
          <a:prstGeom prst="rect">
            <a:avLst/>
          </a:prstGeom>
        </p:spPr>
      </p:pic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BA5FC9F-4EC8-21AF-2E9E-79FEB92A5191}"/>
              </a:ext>
            </a:extLst>
          </p:cNvPr>
          <p:cNvSpPr/>
          <p:nvPr/>
        </p:nvSpPr>
        <p:spPr>
          <a:xfrm>
            <a:off x="407988" y="1442209"/>
            <a:ext cx="10115239" cy="1532696"/>
          </a:xfrm>
          <a:prstGeom prst="roundRect">
            <a:avLst>
              <a:gd name="adj" fmla="val 6447"/>
            </a:avLst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just"/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The CERN Scientific Information Service aims at efficiently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managing, preserving and disseminating scientific information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 make it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openly accessible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and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reusable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to CERN and the worldwide High-Energy Physics community.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2D785AE-9534-5155-D94B-FF650A0FB7B3}"/>
              </a:ext>
            </a:extLst>
          </p:cNvPr>
          <p:cNvSpPr/>
          <p:nvPr/>
        </p:nvSpPr>
        <p:spPr>
          <a:xfrm>
            <a:off x="7026159" y="2615328"/>
            <a:ext cx="4767399" cy="1438573"/>
          </a:xfrm>
          <a:prstGeom prst="roundRect">
            <a:avLst>
              <a:gd name="adj" fmla="val 7917"/>
            </a:avLst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Le Service d’Information Scientifique du CERN a pour mission de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gérer, conserver et diffuser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efficacement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l’information scientifique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afin de la rendre </a:t>
            </a:r>
            <a:r>
              <a:rPr lang="en-US" sz="14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accessible et utilisable </a:t>
            </a:r>
            <a:r>
              <a:rPr lang="en-US" sz="14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pour le CERN et pour la communauté mondiale de la physique des hautes énergies.</a:t>
            </a: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66A4D098-D621-AE3B-6FA7-2A3713220F6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7135" y="3699541"/>
            <a:ext cx="2777246" cy="2777246"/>
          </a:xfrm>
          <a:prstGeom prst="rect">
            <a:avLst/>
          </a:prstGeom>
        </p:spPr>
      </p:pic>
      <p:sp>
        <p:nvSpPr>
          <p:cNvPr id="52" name="Rectangle 51">
            <a:extLst>
              <a:ext uri="{FF2B5EF4-FFF2-40B4-BE49-F238E27FC236}">
                <a16:creationId xmlns:a16="http://schemas.microsoft.com/office/drawing/2014/main" id="{C2B0400F-490B-8E1F-CC5C-C9CA80F47B0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12CDFB0-A974-7006-9864-B6E6DA8DF25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80214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21" name="Title 2">
            <a:extLst>
              <a:ext uri="{FF2B5EF4-FFF2-40B4-BE49-F238E27FC236}">
                <a16:creationId xmlns:a16="http://schemas.microsoft.com/office/drawing/2014/main" id="{9DC66ECB-6109-DF4E-A605-E7657ABEFF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 2024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19C5B54-4CBC-A05D-8AFE-091C6AD8E58C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5477CF30-E02B-541D-8CB7-9FC9A2F2DE9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BDF2349-E3DD-789B-172A-CFDEABD3E0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62667" y="1268758"/>
            <a:ext cx="9368815" cy="4934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604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D2622EDD-CFFF-A8C1-2EB8-692B744B0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24" y="1662352"/>
            <a:ext cx="2517677" cy="756193"/>
          </a:xfrm>
          <a:prstGeom prst="rect">
            <a:avLst/>
          </a:prstGeom>
        </p:spPr>
      </p:pic>
      <p:pic>
        <p:nvPicPr>
          <p:cNvPr id="8" name="Picture 7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E4F071C-D9F1-A50C-11F9-2D8EF623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46098"/>
            <a:ext cx="1753132" cy="75619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1AC77A2-1035-16B0-DD15-C6878D40FDBB}"/>
              </a:ext>
            </a:extLst>
          </p:cNvPr>
          <p:cNvGrpSpPr/>
          <p:nvPr/>
        </p:nvGrpSpPr>
        <p:grpSpPr>
          <a:xfrm>
            <a:off x="3511972" y="520804"/>
            <a:ext cx="1224812" cy="881473"/>
            <a:chOff x="5685547" y="710790"/>
            <a:chExt cx="1224812" cy="8814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DB4A90-1409-3EC6-13D5-83581FD07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670E82-2C62-1DA5-DB5A-0A66C52D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F5B5CA-585B-EDEF-2562-98B8D6AE79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8437" y="729450"/>
            <a:ext cx="2020876" cy="43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F61894-F78E-F394-DC18-F49D8350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933" y="508453"/>
            <a:ext cx="732324" cy="732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854DA5-CBDB-ADAF-A689-3BF8268936AC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100000"/>
          </a:blip>
          <a:stretch>
            <a:fillRect/>
          </a:stretch>
        </p:blipFill>
        <p:spPr>
          <a:xfrm>
            <a:off x="400550" y="1028427"/>
            <a:ext cx="1754645" cy="389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BFAF92-D242-ED14-E7DF-7220B00F91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2035258" y="1310559"/>
            <a:ext cx="1527092" cy="1241484"/>
          </a:xfrm>
          <a:prstGeom prst="rect">
            <a:avLst/>
          </a:prstGeom>
        </p:spPr>
      </p:pic>
      <p:pic>
        <p:nvPicPr>
          <p:cNvPr id="22" name="Picture 4" descr="home">
            <a:extLst>
              <a:ext uri="{FF2B5EF4-FFF2-40B4-BE49-F238E27FC236}">
                <a16:creationId xmlns:a16="http://schemas.microsoft.com/office/drawing/2014/main" id="{FC42E076-44A1-BC01-22C2-62BA388F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832" y="1672308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C33088-B775-2C8D-D584-203858BD91CA}"/>
              </a:ext>
            </a:extLst>
          </p:cNvPr>
          <p:cNvSpPr txBox="1"/>
          <p:nvPr/>
        </p:nvSpPr>
        <p:spPr>
          <a:xfrm>
            <a:off x="8998950" y="2072704"/>
            <a:ext cx="1595309" cy="34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58254A-CAA3-0359-355A-9B55C3262CB5}"/>
              </a:ext>
            </a:extLst>
          </p:cNvPr>
          <p:cNvCxnSpPr>
            <a:cxnSpLocks/>
          </p:cNvCxnSpPr>
          <p:nvPr/>
        </p:nvCxnSpPr>
        <p:spPr>
          <a:xfrm flipV="1">
            <a:off x="9776972" y="2089605"/>
            <a:ext cx="0" cy="267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A786674-50A4-DFCB-29E2-1D6A5C37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3DF4B2E-3A0E-B939-C9A7-B2AA9D77D8E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D831D-2623-F70F-7FE4-0D20F3665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93083"/>
            <a:ext cx="5576529" cy="4847044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BBE423-4F5F-E74C-0F00-C178EA7E9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2" y="43804"/>
            <a:ext cx="5533602" cy="490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A58E082-D22E-12DB-F010-EFB257EFC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4778352"/>
            <a:ext cx="5417588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3400" dirty="0">
                <a:latin typeface="+mn-lt"/>
                <a:cs typeface="Levenim MT" panose="02010502060101010101" pitchFamily="2" charset="-79"/>
              </a:rPr>
              <a:t>CERN was built for openness of information.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CD780F-697F-6643-A38F-E408D3D1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031" y="82129"/>
            <a:ext cx="2971087" cy="1856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F3EBDF7-142A-93D2-D742-D8726276F104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alphaModFix am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5159"/>
            <a:ext cx="8242300" cy="6181725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B6E3DD0B-7DE1-F254-274A-63DEF987C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650" y="1586541"/>
            <a:ext cx="6394451" cy="310303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dirty="0">
                <a:latin typeface="+mn-lt"/>
                <a:cs typeface="Levenim MT" panose="02010502060101010101" pitchFamily="2" charset="-79"/>
              </a:rPr>
              <a:t>The Scientific Information Service (SIS) has existed throughout these 70 years</a:t>
            </a:r>
            <a:br>
              <a:rPr lang="en-US" sz="3800" dirty="0">
                <a:latin typeface="+mn-lt"/>
                <a:cs typeface="Levenim MT" panose="02010502060101010101" pitchFamily="2" charset="-79"/>
              </a:rPr>
            </a:br>
            <a:r>
              <a:rPr lang="en-US" sz="3800" dirty="0">
                <a:latin typeface="+mn-lt"/>
                <a:cs typeface="Levenim MT" panose="02010502060101010101" pitchFamily="2" charset="-79"/>
              </a:rPr>
              <a:t>but its role has evolved over time.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6E9918A-6271-52E0-59ED-8BFC03C727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278" r="-2"/>
          <a:stretch/>
        </p:blipFill>
        <p:spPr>
          <a:xfrm>
            <a:off x="6931079" y="0"/>
            <a:ext cx="4860868" cy="3656356"/>
          </a:xfrm>
          <a:custGeom>
            <a:avLst/>
            <a:gdLst/>
            <a:ahLst/>
            <a:cxnLst/>
            <a:rect l="l" t="t" r="r" b="b"/>
            <a:pathLst>
              <a:path w="6481158" h="4216187">
                <a:moveTo>
                  <a:pt x="159680" y="0"/>
                </a:moveTo>
                <a:lnTo>
                  <a:pt x="6481158" y="0"/>
                </a:lnTo>
                <a:lnTo>
                  <a:pt x="6481158" y="4216187"/>
                </a:lnTo>
                <a:lnTo>
                  <a:pt x="629980" y="4216187"/>
                </a:lnTo>
                <a:lnTo>
                  <a:pt x="640174" y="4153970"/>
                </a:lnTo>
                <a:cubicBezTo>
                  <a:pt x="646054" y="4115040"/>
                  <a:pt x="652738" y="4076730"/>
                  <a:pt x="663954" y="4042035"/>
                </a:cubicBezTo>
                <a:lnTo>
                  <a:pt x="674575" y="4017890"/>
                </a:lnTo>
                <a:lnTo>
                  <a:pt x="542646" y="3860429"/>
                </a:lnTo>
                <a:cubicBezTo>
                  <a:pt x="583801" y="3777846"/>
                  <a:pt x="628876" y="3834526"/>
                  <a:pt x="664457" y="3800021"/>
                </a:cubicBezTo>
                <a:cubicBezTo>
                  <a:pt x="663366" y="3791627"/>
                  <a:pt x="663436" y="3781009"/>
                  <a:pt x="662932" y="3771718"/>
                </a:cubicBezTo>
                <a:lnTo>
                  <a:pt x="659568" y="3757935"/>
                </a:lnTo>
                <a:lnTo>
                  <a:pt x="653777" y="3747325"/>
                </a:lnTo>
                <a:lnTo>
                  <a:pt x="610074" y="3705028"/>
                </a:lnTo>
                <a:cubicBezTo>
                  <a:pt x="514097" y="3608961"/>
                  <a:pt x="528640" y="3588143"/>
                  <a:pt x="655821" y="3445525"/>
                </a:cubicBezTo>
                <a:cubicBezTo>
                  <a:pt x="668503" y="3431228"/>
                  <a:pt x="677664" y="3418102"/>
                  <a:pt x="683811" y="3405686"/>
                </a:cubicBezTo>
                <a:lnTo>
                  <a:pt x="687152" y="3393684"/>
                </a:lnTo>
                <a:lnTo>
                  <a:pt x="681564" y="3363918"/>
                </a:lnTo>
                <a:lnTo>
                  <a:pt x="658589" y="3279721"/>
                </a:lnTo>
                <a:lnTo>
                  <a:pt x="655534" y="3274732"/>
                </a:lnTo>
                <a:cubicBezTo>
                  <a:pt x="645154" y="3256804"/>
                  <a:pt x="636025" y="3236251"/>
                  <a:pt x="633009" y="3204655"/>
                </a:cubicBezTo>
                <a:lnTo>
                  <a:pt x="633086" y="3198166"/>
                </a:lnTo>
                <a:lnTo>
                  <a:pt x="627259" y="3181568"/>
                </a:lnTo>
                <a:cubicBezTo>
                  <a:pt x="591590" y="3088781"/>
                  <a:pt x="548194" y="3020054"/>
                  <a:pt x="504281" y="3024678"/>
                </a:cubicBezTo>
                <a:cubicBezTo>
                  <a:pt x="548490" y="2798901"/>
                  <a:pt x="548490" y="2798901"/>
                  <a:pt x="381209" y="2810127"/>
                </a:cubicBezTo>
                <a:cubicBezTo>
                  <a:pt x="440862" y="2658988"/>
                  <a:pt x="439766" y="2624324"/>
                  <a:pt x="360893" y="2596949"/>
                </a:cubicBezTo>
                <a:cubicBezTo>
                  <a:pt x="284957" y="2570407"/>
                  <a:pt x="201795" y="2575904"/>
                  <a:pt x="130872" y="2524080"/>
                </a:cubicBezTo>
                <a:cubicBezTo>
                  <a:pt x="188851" y="2335317"/>
                  <a:pt x="200302" y="2130710"/>
                  <a:pt x="328878" y="2014028"/>
                </a:cubicBezTo>
                <a:cubicBezTo>
                  <a:pt x="349137" y="1995898"/>
                  <a:pt x="361422" y="1940125"/>
                  <a:pt x="347033" y="1914129"/>
                </a:cubicBezTo>
                <a:cubicBezTo>
                  <a:pt x="295996" y="1817105"/>
                  <a:pt x="357685" y="1592503"/>
                  <a:pt x="208894" y="1606217"/>
                </a:cubicBezTo>
                <a:cubicBezTo>
                  <a:pt x="190525" y="1607581"/>
                  <a:pt x="173015" y="1590108"/>
                  <a:pt x="186488" y="1556554"/>
                </a:cubicBezTo>
                <a:cubicBezTo>
                  <a:pt x="232768" y="1442049"/>
                  <a:pt x="172886" y="1463610"/>
                  <a:pt x="135933" y="1459414"/>
                </a:cubicBezTo>
                <a:cubicBezTo>
                  <a:pt x="91212" y="1454776"/>
                  <a:pt x="42622" y="1511622"/>
                  <a:pt x="0" y="1466109"/>
                </a:cubicBezTo>
                <a:cubicBezTo>
                  <a:pt x="7764" y="1405223"/>
                  <a:pt x="43366" y="1397333"/>
                  <a:pt x="67782" y="1372761"/>
                </a:cubicBezTo>
                <a:cubicBezTo>
                  <a:pt x="139132" y="1300280"/>
                  <a:pt x="196704" y="1221065"/>
                  <a:pt x="195632" y="1080052"/>
                </a:cubicBezTo>
                <a:cubicBezTo>
                  <a:pt x="194930" y="966113"/>
                  <a:pt x="199455" y="864105"/>
                  <a:pt x="97391" y="854014"/>
                </a:cubicBezTo>
                <a:cubicBezTo>
                  <a:pt x="81355" y="852486"/>
                  <a:pt x="72717" y="839840"/>
                  <a:pt x="69223" y="821285"/>
                </a:cubicBezTo>
                <a:cubicBezTo>
                  <a:pt x="80177" y="799992"/>
                  <a:pt x="90624" y="778040"/>
                  <a:pt x="103649" y="760897"/>
                </a:cubicBezTo>
                <a:cubicBezTo>
                  <a:pt x="147404" y="704450"/>
                  <a:pt x="160670" y="633687"/>
                  <a:pt x="171912" y="560313"/>
                </a:cubicBezTo>
                <a:cubicBezTo>
                  <a:pt x="179151" y="513531"/>
                  <a:pt x="187860" y="467166"/>
                  <a:pt x="206354" y="423850"/>
                </a:cubicBezTo>
                <a:cubicBezTo>
                  <a:pt x="217619" y="397046"/>
                  <a:pt x="231961" y="375704"/>
                  <a:pt x="250397" y="361124"/>
                </a:cubicBezTo>
                <a:cubicBezTo>
                  <a:pt x="266451" y="347903"/>
                  <a:pt x="270868" y="334407"/>
                  <a:pt x="259101" y="314763"/>
                </a:cubicBezTo>
                <a:cubicBezTo>
                  <a:pt x="225826" y="258432"/>
                  <a:pt x="211109" y="191375"/>
                  <a:pt x="229198" y="104693"/>
                </a:cubicBezTo>
                <a:cubicBezTo>
                  <a:pt x="234668" y="78523"/>
                  <a:pt x="229657" y="58007"/>
                  <a:pt x="214459" y="52392"/>
                </a:cubicBezTo>
                <a:cubicBezTo>
                  <a:pt x="198643" y="46345"/>
                  <a:pt x="185640" y="36363"/>
                  <a:pt x="174580" y="23688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C5ACF2A-DEE0-5CFB-B4BD-8A5F55E8991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4"/>
          <a:stretch/>
        </p:blipFill>
        <p:spPr>
          <a:xfrm>
            <a:off x="6484670" y="3710212"/>
            <a:ext cx="3076370" cy="2534102"/>
          </a:xfrm>
          <a:custGeom>
            <a:avLst/>
            <a:gdLst/>
            <a:ahLst/>
            <a:cxnLst/>
            <a:rect l="l" t="t" r="r" b="b"/>
            <a:pathLst>
              <a:path w="4101827" h="2534102">
                <a:moveTo>
                  <a:pt x="1237396" y="0"/>
                </a:moveTo>
                <a:lnTo>
                  <a:pt x="4101827" y="0"/>
                </a:lnTo>
                <a:lnTo>
                  <a:pt x="4101827" y="2534102"/>
                </a:lnTo>
                <a:lnTo>
                  <a:pt x="0" y="2534102"/>
                </a:lnTo>
                <a:lnTo>
                  <a:pt x="21866" y="2503631"/>
                </a:lnTo>
                <a:cubicBezTo>
                  <a:pt x="198424" y="2253521"/>
                  <a:pt x="293791" y="2086461"/>
                  <a:pt x="295356" y="2078512"/>
                </a:cubicBezTo>
                <a:cubicBezTo>
                  <a:pt x="324070" y="1929470"/>
                  <a:pt x="404358" y="1848602"/>
                  <a:pt x="476494" y="1754977"/>
                </a:cubicBezTo>
                <a:cubicBezTo>
                  <a:pt x="539304" y="1672931"/>
                  <a:pt x="606320" y="1585980"/>
                  <a:pt x="629662" y="1466193"/>
                </a:cubicBezTo>
                <a:cubicBezTo>
                  <a:pt x="660486" y="1307325"/>
                  <a:pt x="563420" y="1455147"/>
                  <a:pt x="542839" y="1401940"/>
                </a:cubicBezTo>
                <a:cubicBezTo>
                  <a:pt x="578841" y="1314777"/>
                  <a:pt x="636193" y="1228627"/>
                  <a:pt x="649254" y="1136180"/>
                </a:cubicBezTo>
                <a:cubicBezTo>
                  <a:pt x="695846" y="801928"/>
                  <a:pt x="810580" y="538800"/>
                  <a:pt x="987553" y="313308"/>
                </a:cubicBezTo>
                <a:cubicBezTo>
                  <a:pt x="1038303" y="248170"/>
                  <a:pt x="1069946" y="145770"/>
                  <a:pt x="1141096" y="112922"/>
                </a:cubicBezTo>
                <a:cubicBezTo>
                  <a:pt x="1175680" y="97203"/>
                  <a:pt x="1199891" y="73126"/>
                  <a:pt x="1217455" y="43683"/>
                </a:cubicBezTo>
                <a:close/>
              </a:path>
            </a:pathLst>
          </a:custGeom>
          <a:solidFill>
            <a:schemeClr val="bg1"/>
          </a:solidFill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15004A2-9A8B-6A7A-CEAA-F1367856B8E8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9628702" y="3710212"/>
            <a:ext cx="2163245" cy="2534101"/>
          </a:xfrm>
          <a:prstGeom prst="rect">
            <a:avLst/>
          </a:prstGeom>
        </p:spPr>
      </p:pic>
      <p:sp>
        <p:nvSpPr>
          <p:cNvPr id="18" name="AutoShape 2">
            <a:extLst>
              <a:ext uri="{FF2B5EF4-FFF2-40B4-BE49-F238E27FC236}">
                <a16:creationId xmlns:a16="http://schemas.microsoft.com/office/drawing/2014/main" id="{7DFA0239-BF59-06A9-5676-298BE7D5003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94B7A5F9-6D41-0198-89B9-2117A18C20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3386828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425F7E41-4919-B132-CF60-56B935F0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6/12/24</a:t>
            </a:fld>
            <a:endParaRPr lang="en-US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CFB89DE4-E90A-179B-3C21-6AC394E3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8B9F83-41AC-9CDA-044E-E04386EA3F10}"/>
              </a:ext>
            </a:extLst>
          </p:cNvPr>
          <p:cNvSpPr/>
          <p:nvPr/>
        </p:nvSpPr>
        <p:spPr>
          <a:xfrm>
            <a:off x="407988" y="1310691"/>
            <a:ext cx="11376025" cy="11585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Preserve, safeguard and exploit the historic knowledge and heritage of CERN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912AFB-D1FA-A74D-8CFD-381568757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608258" y="1310690"/>
            <a:ext cx="1232837" cy="1002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D81B85-271D-02B7-1454-A2977F061C55}"/>
              </a:ext>
            </a:extLst>
          </p:cNvPr>
          <p:cNvSpPr/>
          <p:nvPr/>
        </p:nvSpPr>
        <p:spPr>
          <a:xfrm>
            <a:off x="407988" y="2560182"/>
            <a:ext cx="11376025" cy="11585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Provide access to all required scientific literature to the CERN community </a:t>
            </a:r>
            <a:br>
              <a:rPr lang="en-GB" dirty="0"/>
            </a:br>
            <a:r>
              <a:rPr lang="en-GB" dirty="0"/>
              <a:t>and openly disseminate the organisational research products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D302467-F003-37C5-6BF6-9E276ECB764A}"/>
              </a:ext>
            </a:extLst>
          </p:cNvPr>
          <p:cNvGrpSpPr>
            <a:grpSpLocks noChangeAspect="1"/>
          </p:cNvGrpSpPr>
          <p:nvPr/>
        </p:nvGrpSpPr>
        <p:grpSpPr>
          <a:xfrm>
            <a:off x="608259" y="2674434"/>
            <a:ext cx="804906" cy="579275"/>
            <a:chOff x="5685547" y="710790"/>
            <a:chExt cx="1224812" cy="8814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4BA24C-03FF-C8C3-4830-91E8E8DD2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66CEBA-A131-30A1-A306-BCA950AB9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29" name="Picture 2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DACAFFC-3A1D-8BD1-D481-8A606A2DCD5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223" y="3317970"/>
            <a:ext cx="1024963" cy="36898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84BF62D-BF79-F586-26EE-45D1EB45D790}"/>
              </a:ext>
            </a:extLst>
          </p:cNvPr>
          <p:cNvSpPr/>
          <p:nvPr/>
        </p:nvSpPr>
        <p:spPr>
          <a:xfrm>
            <a:off x="407988" y="3809673"/>
            <a:ext cx="11376025" cy="11585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Enable accessibility, preservation, reuse and reproducibility of HEP research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8CC272E-4531-8AAC-42F6-2459793D1E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1381" y="4149184"/>
            <a:ext cx="584328" cy="5843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9D6E50-8A87-07D2-2271-61E030BA1883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100000"/>
          </a:blip>
          <a:stretch>
            <a:fillRect/>
          </a:stretch>
        </p:blipFill>
        <p:spPr>
          <a:xfrm>
            <a:off x="1579920" y="4528425"/>
            <a:ext cx="1454228" cy="3224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8A6D0-1208-370D-D096-299AF37D4E2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258" y="4010577"/>
            <a:ext cx="1562955" cy="335353"/>
          </a:xfrm>
          <a:prstGeom prst="rect">
            <a:avLst/>
          </a:prstGeom>
        </p:spPr>
      </p:pic>
      <p:pic>
        <p:nvPicPr>
          <p:cNvPr id="15" name="Picture 14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57E5267D-10F5-0B86-3CC0-FE558ADB20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4656" y="2853021"/>
            <a:ext cx="1107609" cy="477754"/>
          </a:xfrm>
          <a:prstGeom prst="rect">
            <a:avLst/>
          </a:prstGeom>
        </p:spPr>
      </p:pic>
      <p:pic>
        <p:nvPicPr>
          <p:cNvPr id="23" name="Picture 4" descr="home">
            <a:extLst>
              <a:ext uri="{FF2B5EF4-FFF2-40B4-BE49-F238E27FC236}">
                <a16:creationId xmlns:a16="http://schemas.microsoft.com/office/drawing/2014/main" id="{8E2843FF-B7BE-D4D7-9151-D1F044614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95" y="5286922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3BCA508-652E-4E2C-8555-4F4C4BC87D9C}"/>
              </a:ext>
            </a:extLst>
          </p:cNvPr>
          <p:cNvSpPr/>
          <p:nvPr/>
        </p:nvSpPr>
        <p:spPr>
          <a:xfrm>
            <a:off x="407987" y="5059163"/>
            <a:ext cx="11376025" cy="11585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Promote and enable best practices on open and collaborative science in </a:t>
            </a:r>
            <a:br>
              <a:rPr lang="en-GB" dirty="0"/>
            </a:br>
            <a:r>
              <a:rPr lang="en-GB" dirty="0"/>
              <a:t>particle physics and beyond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3DD4122-E3CD-2311-5790-E0D6C9BB359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8809" y="5121670"/>
            <a:ext cx="1884555" cy="566032"/>
          </a:xfrm>
          <a:prstGeom prst="rect">
            <a:avLst/>
          </a:prstGeom>
        </p:spPr>
      </p:pic>
      <p:pic>
        <p:nvPicPr>
          <p:cNvPr id="35" name="Picture 4" descr="home">
            <a:extLst>
              <a:ext uri="{FF2B5EF4-FFF2-40B4-BE49-F238E27FC236}">
                <a16:creationId xmlns:a16="http://schemas.microsoft.com/office/drawing/2014/main" id="{4E7807F6-D13C-2019-6F7E-D249C5C77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98" y="5641461"/>
            <a:ext cx="484448" cy="4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746CF55-76CB-2426-8A28-B542E2428F85}"/>
              </a:ext>
            </a:extLst>
          </p:cNvPr>
          <p:cNvSpPr txBox="1"/>
          <p:nvPr/>
        </p:nvSpPr>
        <p:spPr>
          <a:xfrm>
            <a:off x="2069997" y="5899270"/>
            <a:ext cx="1279517" cy="286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DB9D7B5-2C39-A48A-9196-FD9D245DBD37}"/>
              </a:ext>
            </a:extLst>
          </p:cNvPr>
          <p:cNvCxnSpPr>
            <a:cxnSpLocks/>
          </p:cNvCxnSpPr>
          <p:nvPr/>
        </p:nvCxnSpPr>
        <p:spPr>
          <a:xfrm flipV="1">
            <a:off x="2692158" y="5916171"/>
            <a:ext cx="0" cy="216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2">
            <a:extLst>
              <a:ext uri="{FF2B5EF4-FFF2-40B4-BE49-F238E27FC236}">
                <a16:creationId xmlns:a16="http://schemas.microsoft.com/office/drawing/2014/main" id="{ABF57A90-3439-F1F3-C72C-052BFAAB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25" y="373593"/>
            <a:ext cx="11376025" cy="1065742"/>
          </a:xfrm>
        </p:spPr>
        <p:txBody>
          <a:bodyPr/>
          <a:lstStyle/>
          <a:p>
            <a:r>
              <a:rPr lang="en-GB" sz="3500" dirty="0"/>
              <a:t>CERN Scientific Information Service activities today</a:t>
            </a:r>
            <a:br>
              <a:rPr lang="en-GB" sz="3500" dirty="0"/>
            </a:br>
            <a:r>
              <a:rPr lang="en-GB" sz="3200" b="0" dirty="0">
                <a:solidFill>
                  <a:schemeClr val="accent2"/>
                </a:solidFill>
              </a:rPr>
              <a:t>Manage, preserving and disseminate knowledge</a:t>
            </a:r>
            <a:endParaRPr lang="en-GB" sz="3500" b="0" dirty="0">
              <a:solidFill>
                <a:schemeClr val="accent2"/>
              </a:solidFill>
            </a:endParaRPr>
          </a:p>
        </p:txBody>
      </p:sp>
      <p:sp>
        <p:nvSpPr>
          <p:cNvPr id="39" name="Slide Number Placeholder 8">
            <a:extLst>
              <a:ext uri="{FF2B5EF4-FFF2-40B4-BE49-F238E27FC236}">
                <a16:creationId xmlns:a16="http://schemas.microsoft.com/office/drawing/2014/main" id="{B0F50F74-C771-1802-DEB3-66B8F55689CC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BF47B3B-7779-D42B-8C09-DB538FC2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2" name="Date Placeholder 3">
            <a:extLst>
              <a:ext uri="{FF2B5EF4-FFF2-40B4-BE49-F238E27FC236}">
                <a16:creationId xmlns:a16="http://schemas.microsoft.com/office/drawing/2014/main" id="{88F5D565-4B39-EC1C-82E3-B1A8DFC33F0B}"/>
              </a:ext>
            </a:extLst>
          </p:cNvPr>
          <p:cNvSpPr txBox="1">
            <a:spLocks/>
          </p:cNvSpPr>
          <p:nvPr/>
        </p:nvSpPr>
        <p:spPr>
          <a:xfrm>
            <a:off x="3028013" y="6378349"/>
            <a:ext cx="108837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12 June 2024</a:t>
            </a:r>
            <a:endParaRPr lang="en-US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AC06A0-5219-39EF-CCA3-51C6F3172176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011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D9E3B72B-F3DB-F6A4-60E0-0B4E7EC50C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86293"/>
            <a:ext cx="11376025" cy="1065742"/>
          </a:xfrm>
        </p:spPr>
        <p:txBody>
          <a:bodyPr/>
          <a:lstStyle/>
          <a:p>
            <a:r>
              <a:rPr lang="en-GB" dirty="0"/>
              <a:t>SIS within CERN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A central unit supporting all CERN departments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7E3FCA51-5001-60E4-540E-27834896AC7B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747F45D-5A32-0F89-EB0F-04E2243293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247" b="949"/>
          <a:stretch/>
        </p:blipFill>
        <p:spPr>
          <a:xfrm>
            <a:off x="706565" y="1346200"/>
            <a:ext cx="10639459" cy="4908550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BD8BBE13-318D-34F5-F38D-F9F518D0F976}"/>
              </a:ext>
            </a:extLst>
          </p:cNvPr>
          <p:cNvSpPr/>
          <p:nvPr/>
        </p:nvSpPr>
        <p:spPr>
          <a:xfrm>
            <a:off x="9442580" y="5177453"/>
            <a:ext cx="1520889" cy="522514"/>
          </a:xfrm>
          <a:prstGeom prst="rect">
            <a:avLst/>
          </a:prstGeom>
          <a:noFill/>
          <a:ln w="57150"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62E0062B-84F9-C41E-8F94-432D12BC56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42233283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1" name="Picture 10" descr="Text, letter&#10;&#10;Description automatically generated">
            <a:extLst>
              <a:ext uri="{FF2B5EF4-FFF2-40B4-BE49-F238E27FC236}">
                <a16:creationId xmlns:a16="http://schemas.microsoft.com/office/drawing/2014/main" id="{678C16EE-CA14-8450-1F78-137963E898A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artisticPhotocopy/>
                    </a14:imgEffect>
                  </a14:imgLayer>
                </a14:imgProps>
              </a:ext>
            </a:extLst>
          </a:blip>
          <a:srcRect t="1627" b="26944"/>
          <a:stretch/>
        </p:blipFill>
        <p:spPr>
          <a:xfrm>
            <a:off x="414338" y="109027"/>
            <a:ext cx="11371242" cy="6091748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AA84A6A0-B9B0-5470-0DED-1CE15F8758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80364" y="2778792"/>
            <a:ext cx="5198489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Preprints used to be distributed on paper.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822CB1A-9853-711C-83C3-9998439E6A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4206889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C4BD442-C9C3-9274-190F-7F92F69A14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37038" y="-669821"/>
            <a:ext cx="5903912" cy="4494109"/>
          </a:xfrm>
          <a:custGeom>
            <a:avLst/>
            <a:gdLst/>
            <a:ahLst/>
            <a:cxnLst/>
            <a:rect l="l" t="t" r="r" b="b"/>
            <a:pathLst>
              <a:path w="6569769" h="3750734">
                <a:moveTo>
                  <a:pt x="1738471" y="0"/>
                </a:moveTo>
                <a:lnTo>
                  <a:pt x="6569769" y="0"/>
                </a:lnTo>
                <a:lnTo>
                  <a:pt x="6569769" y="3750734"/>
                </a:lnTo>
                <a:lnTo>
                  <a:pt x="0" y="375073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FE2EDBE-CD17-B081-36BB-6F7C681DCB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33"/>
          <a:stretch/>
        </p:blipFill>
        <p:spPr bwMode="auto">
          <a:xfrm>
            <a:off x="3397250" y="3932344"/>
            <a:ext cx="4700315" cy="2260337"/>
          </a:xfrm>
          <a:custGeom>
            <a:avLst/>
            <a:gdLst/>
            <a:ahLst/>
            <a:cxnLst/>
            <a:rect l="l" t="t" r="r" b="b"/>
            <a:pathLst>
              <a:path w="8009991" h="2970106">
                <a:moveTo>
                  <a:pt x="1376648" y="0"/>
                </a:moveTo>
                <a:lnTo>
                  <a:pt x="8009991" y="0"/>
                </a:lnTo>
                <a:lnTo>
                  <a:pt x="8009991" y="2970106"/>
                </a:lnTo>
                <a:lnTo>
                  <a:pt x="0" y="2970106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6" descr="2572">
            <a:extLst>
              <a:ext uri="{FF2B5EF4-FFF2-40B4-BE49-F238E27FC236}">
                <a16:creationId xmlns:a16="http://schemas.microsoft.com/office/drawing/2014/main" id="{89071BD1-FCEF-5123-3DDB-A963F097F4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" b="-2"/>
          <a:stretch/>
        </p:blipFill>
        <p:spPr bwMode="auto">
          <a:xfrm>
            <a:off x="407988" y="10"/>
            <a:ext cx="5088028" cy="6200765"/>
          </a:xfrm>
          <a:custGeom>
            <a:avLst/>
            <a:gdLst/>
            <a:ahLst/>
            <a:cxnLst/>
            <a:rect l="l" t="t" r="r" b="b"/>
            <a:pathLst>
              <a:path w="7503111" h="6858000">
                <a:moveTo>
                  <a:pt x="0" y="0"/>
                </a:moveTo>
                <a:lnTo>
                  <a:pt x="677334" y="0"/>
                </a:lnTo>
                <a:lnTo>
                  <a:pt x="1168036" y="0"/>
                </a:lnTo>
                <a:lnTo>
                  <a:pt x="1205499" y="0"/>
                </a:lnTo>
                <a:lnTo>
                  <a:pt x="1647632" y="0"/>
                </a:lnTo>
                <a:lnTo>
                  <a:pt x="7215401" y="0"/>
                </a:lnTo>
                <a:lnTo>
                  <a:pt x="4041567" y="6852993"/>
                </a:lnTo>
                <a:lnTo>
                  <a:pt x="7503111" y="6852993"/>
                </a:lnTo>
                <a:lnTo>
                  <a:pt x="7503111" y="6852994"/>
                </a:lnTo>
                <a:lnTo>
                  <a:pt x="1647632" y="6852994"/>
                </a:lnTo>
                <a:lnTo>
                  <a:pt x="1647632" y="6858000"/>
                </a:lnTo>
                <a:lnTo>
                  <a:pt x="0" y="685800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3B592BD-67B7-0B40-3210-C67449F9E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72450" y="5440464"/>
            <a:ext cx="3727450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first electronic preprint catalogue was established at SLAC.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67A424A-5373-3276-1D52-A40FEE77A2E4}"/>
              </a:ext>
            </a:extLst>
          </p:cNvPr>
          <p:cNvSpPr txBox="1"/>
          <p:nvPr/>
        </p:nvSpPr>
        <p:spPr>
          <a:xfrm>
            <a:off x="10527258" y="546100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2"/>
                </a:solidFill>
              </a:rPr>
              <a:t>1969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9C8DD18-A2EA-6A34-E104-B551FB06FE4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1152232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Alexander Kohls | SIS Intro</a:t>
            </a:r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13" name="Picture 4" descr="Untitled.jpg">
            <a:extLst>
              <a:ext uri="{FF2B5EF4-FFF2-40B4-BE49-F238E27FC236}">
                <a16:creationId xmlns:a16="http://schemas.microsoft.com/office/drawing/2014/main" id="{CF9CBDED-108F-86D9-A74B-0FE8D60F0DA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79850" y="348290"/>
            <a:ext cx="7904163" cy="585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FFEF366-C5A7-1909-3167-97EFB8B40E2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4149" y="2656111"/>
            <a:ext cx="4737751" cy="3542336"/>
          </a:xfrm>
          <a:prstGeom prst="rect">
            <a:avLst/>
          </a:prstGeom>
          <a:ln>
            <a:solidFill>
              <a:schemeClr val="bg1"/>
            </a:solidFill>
          </a:ln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BDFF9F2-0A2F-0F20-5677-0E8072FB8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149" y="1813034"/>
            <a:ext cx="4172601" cy="752217"/>
          </a:xfr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z="3200" dirty="0">
                <a:latin typeface="+mn-lt"/>
                <a:cs typeface="Levenim MT" panose="02010502060101010101" pitchFamily="2" charset="-79"/>
              </a:rPr>
              <a:t>The WWW changed everything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090EB03-00E2-E4C0-1931-235D6F7E6D90}"/>
              </a:ext>
            </a:extLst>
          </p:cNvPr>
          <p:cNvSpPr txBox="1"/>
          <p:nvPr/>
        </p:nvSpPr>
        <p:spPr>
          <a:xfrm>
            <a:off x="357839" y="238449"/>
            <a:ext cx="1256754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4400" b="1" dirty="0">
                <a:solidFill>
                  <a:schemeClr val="accent2"/>
                </a:solidFill>
              </a:rPr>
              <a:t>1989</a:t>
            </a:r>
          </a:p>
        </p:txBody>
      </p:sp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F9337CB-E0AE-892B-5D20-88106F9A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79180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01879"/>
            <a:ext cx="488205" cy="57538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442AA4E-B9AA-5DFC-EE30-52DC818567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" r="474" b="93584"/>
          <a:stretch/>
        </p:blipFill>
        <p:spPr>
          <a:xfrm>
            <a:off x="412775" y="4655"/>
            <a:ext cx="11371235" cy="4672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AB97DAE-767A-B359-9AC2-C8B370C651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250" t="6920" b="10627"/>
          <a:stretch/>
        </p:blipFill>
        <p:spPr>
          <a:xfrm>
            <a:off x="407988" y="476250"/>
            <a:ext cx="11371235" cy="57308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51EE74C-CAA5-776B-C325-2A2E282023F4}"/>
              </a:ext>
            </a:extLst>
          </p:cNvPr>
          <p:cNvSpPr txBox="1"/>
          <p:nvPr/>
        </p:nvSpPr>
        <p:spPr>
          <a:xfrm>
            <a:off x="298450" y="1580676"/>
            <a:ext cx="11614149" cy="954107"/>
          </a:xfrm>
          <a:prstGeom prst="rect">
            <a:avLst/>
          </a:prstGeom>
          <a:solidFill>
            <a:srgbClr val="FFFFFF">
              <a:alpha val="59745"/>
            </a:srgbClr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3000" b="1" dirty="0"/>
              <a:t>The preprint catalogues SPIRES has evolved into </a:t>
            </a:r>
            <a:r>
              <a:rPr lang="en-GB" sz="3000" b="1" dirty="0" err="1"/>
              <a:t>INSPIREhep</a:t>
            </a:r>
            <a:r>
              <a:rPr lang="en-GB" sz="3000" b="1" dirty="0"/>
              <a:t> </a:t>
            </a:r>
            <a:br>
              <a:rPr lang="en-GB" sz="3000" b="1" dirty="0"/>
            </a:br>
            <a:r>
              <a:rPr lang="en-GB" sz="3000" b="1" dirty="0"/>
              <a:t>a global knowledge hub for particle physics, hosted by CERN.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403A194-3563-C30C-1D17-2FE10B7109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8013" y="6378349"/>
            <a:ext cx="1088375" cy="365125"/>
          </a:xfrm>
        </p:spPr>
        <p:txBody>
          <a:bodyPr/>
          <a:lstStyle/>
          <a:p>
            <a:r>
              <a:rPr lang="en-US" dirty="0"/>
              <a:t>12 June 2024</a:t>
            </a:r>
          </a:p>
        </p:txBody>
      </p:sp>
    </p:spTree>
    <p:extLst>
      <p:ext uri="{BB962C8B-B14F-4D97-AF65-F5344CB8AC3E}">
        <p14:creationId xmlns:p14="http://schemas.microsoft.com/office/powerpoint/2010/main" val="4240095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C6E5B93-BCEA-FB4A-8E17-AF20E6D9CA34}" vid="{729A437D-4BF8-2C44-9945-B63445C43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39070</TotalTime>
  <Words>456</Words>
  <Application>Microsoft Macintosh PowerPoint</Application>
  <PresentationFormat>Widescreen</PresentationFormat>
  <Paragraphs>93</Paragraphs>
  <Slides>14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Levenim MT</vt:lpstr>
      <vt:lpstr>Optima</vt:lpstr>
      <vt:lpstr>Office Theme</vt:lpstr>
      <vt:lpstr>CERN Scientific Information Service An introduction</vt:lpstr>
      <vt:lpstr>CERN was built for openness of information.</vt:lpstr>
      <vt:lpstr>The Scientific Information Service (SIS) has existed throughout these 70 years but its role has evolved over time.</vt:lpstr>
      <vt:lpstr>CERN Scientific Information Service activities today Manage, preserving and disseminate knowledge</vt:lpstr>
      <vt:lpstr>SIS within CERN A central unit supporting all CERN departments</vt:lpstr>
      <vt:lpstr>Preprints used to be distributed on paper.</vt:lpstr>
      <vt:lpstr>The first electronic preprint catalogue was established at SLAC.</vt:lpstr>
      <vt:lpstr>The WWW changed everything</vt:lpstr>
      <vt:lpstr>PowerPoint Presentation</vt:lpstr>
      <vt:lpstr>CERN – Open Science Highlights 1989-2023 SIS has played a key role and is coordinating OS at CERN</vt:lpstr>
      <vt:lpstr>The Library is still there – but looks a bit different now.</vt:lpstr>
      <vt:lpstr>The CERN Scientific Information Service 2024 Connecting the CERN Community with global research</vt:lpstr>
      <vt:lpstr>The CERN Scientific Information Service 2024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101st Scientific Information Policy Board Report from the Scientific Information Service</dc:title>
  <dc:creator>Alex Kohls</dc:creator>
  <cp:lastModifiedBy>Alexander Kohls</cp:lastModifiedBy>
  <cp:revision>66</cp:revision>
  <cp:lastPrinted>2020-01-30T13:49:18Z</cp:lastPrinted>
  <dcterms:created xsi:type="dcterms:W3CDTF">2022-11-15T11:14:39Z</dcterms:created>
  <dcterms:modified xsi:type="dcterms:W3CDTF">2024-06-12T14:44:22Z</dcterms:modified>
</cp:coreProperties>
</file>