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6"/>
  </p:notesMasterIdLst>
  <p:handoutMasterIdLst>
    <p:handoutMasterId r:id="rId17"/>
  </p:handoutMasterIdLst>
  <p:sldIdLst>
    <p:sldId id="296" r:id="rId2"/>
    <p:sldId id="309" r:id="rId3"/>
    <p:sldId id="310" r:id="rId4"/>
    <p:sldId id="311" r:id="rId5"/>
    <p:sldId id="312" r:id="rId6"/>
    <p:sldId id="313" r:id="rId7"/>
    <p:sldId id="314" r:id="rId8"/>
    <p:sldId id="315" r:id="rId9"/>
    <p:sldId id="271" r:id="rId10"/>
    <p:sldId id="316" r:id="rId11"/>
    <p:sldId id="317" r:id="rId12"/>
    <p:sldId id="318" r:id="rId13"/>
    <p:sldId id="276" r:id="rId14"/>
    <p:sldId id="288" r:id="rId15"/>
  </p:sldIdLst>
  <p:sldSz cx="12192000" cy="6858000"/>
  <p:notesSz cx="6669088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03030"/>
    <a:srgbClr val="2F2F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1653" autoAdjust="0"/>
    <p:restoredTop sz="82154" autoAdjust="0"/>
  </p:normalViewPr>
  <p:slideViewPr>
    <p:cSldViewPr snapToGrid="0" snapToObjects="1">
      <p:cViewPr varScale="1">
        <p:scale>
          <a:sx n="73" d="100"/>
          <a:sy n="73" d="100"/>
        </p:scale>
        <p:origin x="96" y="17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commentAuthors" Target="commentAuthors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777607" y="0"/>
            <a:ext cx="2889938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6/12/2024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428584"/>
            <a:ext cx="2889938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777607" y="9428584"/>
            <a:ext cx="2889938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777607" y="0"/>
            <a:ext cx="2889938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6/12/2024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57188" y="1241425"/>
            <a:ext cx="5954712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66909" y="4777194"/>
            <a:ext cx="533527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889938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777607" y="9428584"/>
            <a:ext cx="2889938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725506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801228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54738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sv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phic 1">
            <a:extLst>
              <a:ext uri="{FF2B5EF4-FFF2-40B4-BE49-F238E27FC236}">
                <a16:creationId xmlns:a16="http://schemas.microsoft.com/office/drawing/2014/main" id="{25FC4307-AADB-BE47-352D-8E9764B3400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742542" y="2075542"/>
            <a:ext cx="2706915" cy="2706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2117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-1"/>
            <a:ext cx="6024562" cy="6366933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23 May 2024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Salomé Rohr | Revision of OC3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23 May 2024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Salomé Rohr | Revision of OC3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23 May 2024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Salomé Rohr | Revision of OC3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9405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en-US"/>
              <a:t>23 May 2024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Salomé Rohr | Revision of OC3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/>
              <a:t>23 May 2024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Salomé Rohr | Revision of OC3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/>
              <a:t>23 May 2024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Salomé Rohr | Revision of OC3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/>
              <a:t>23 May 2024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Salomé Rohr | Revision of OC3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/>
              <a:t>23 May 2024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Salomé Rohr | Revision of OC3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23 May 2024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Salomé Rohr | Revision of OC3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23 May 2024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Salomé Rohr | Revision of OC3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23 May 2024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Salomé Rohr | Revision of OC3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23 May 2024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Salomé Rohr | Revision of OC3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558632" y="4869770"/>
            <a:ext cx="1074737" cy="1074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650824"/>
            <a:ext cx="11376026" cy="549951"/>
          </a:xfrm>
        </p:spPr>
        <p:txBody>
          <a:bodyPr>
            <a:noAutofit/>
          </a:bodyPr>
          <a:lstStyle>
            <a:lvl1pPr marL="0" indent="0" algn="l">
              <a:buNone/>
              <a:defRPr sz="1700" b="1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43B4A7CD-041C-B2EA-8B83-3451E07EC53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052224" y="714489"/>
            <a:ext cx="2059046" cy="2059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23 May 2024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Salomé Rohr | Revision of OC3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23 May 2024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Salomé Rohr | Revision of OC3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23 May 2024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Salomé Rohr | Revision of OC3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3200"/>
            <a:ext cx="12192000" cy="6373323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18162"/>
            <a:ext cx="4116387" cy="6394685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23 May 2024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Salomé Rohr | Revision of OC3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23 May 2024</a:t>
            </a:r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Salomé Rohr | Revision of OC3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23 May 2024</a:t>
            </a:r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Salomé Rohr | Revision of OC3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101915" y="6424993"/>
            <a:ext cx="1773923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850">
                <a:solidFill>
                  <a:schemeClr val="tx1"/>
                </a:solidFill>
              </a:defRPr>
            </a:lvl1pPr>
          </a:lstStyle>
          <a:p>
            <a:r>
              <a:rPr lang="en-US"/>
              <a:t>23 May 2024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424993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50" b="1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Slide </a:t>
            </a:r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145352" y="6424993"/>
            <a:ext cx="6787386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850">
                <a:solidFill>
                  <a:schemeClr val="tx1"/>
                </a:solidFill>
              </a:defRPr>
            </a:lvl1pPr>
          </a:lstStyle>
          <a:p>
            <a:r>
              <a:rPr lang="en-US"/>
              <a:t>Salomé Rohr | Revision of OC3</a:t>
            </a:r>
            <a:endParaRPr lang="en-US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CC7B0EED-0D00-C37F-0787-98F0B94C9550}"/>
              </a:ext>
            </a:extLst>
          </p:cNvPr>
          <p:cNvCxnSpPr>
            <a:cxnSpLocks/>
          </p:cNvCxnSpPr>
          <p:nvPr userDrawn="1"/>
        </p:nvCxnSpPr>
        <p:spPr>
          <a:xfrm>
            <a:off x="404070" y="6370802"/>
            <a:ext cx="11379943" cy="0"/>
          </a:xfrm>
          <a:prstGeom prst="line">
            <a:avLst/>
          </a:prstGeom>
          <a:ln w="63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B82929EC-EE14-2FC5-158D-B07C2EFC934B}"/>
              </a:ext>
            </a:extLst>
          </p:cNvPr>
          <p:cNvPicPr>
            <a:picLocks noChangeAspect="1"/>
          </p:cNvPicPr>
          <p:nvPr userDrawn="1"/>
        </p:nvPicPr>
        <p:blipFill>
          <a:blip r:embed="rId23"/>
          <a:stretch>
            <a:fillRect/>
          </a:stretch>
        </p:blipFill>
        <p:spPr>
          <a:xfrm>
            <a:off x="404070" y="6439074"/>
            <a:ext cx="352448" cy="3474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g"/><Relationship Id="rId1" Type="http://schemas.openxmlformats.org/officeDocument/2006/relationships/slideLayout" Target="../slideLayouts/slideLayout20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g"/><Relationship Id="rId1" Type="http://schemas.openxmlformats.org/officeDocument/2006/relationships/slideLayout" Target="../slideLayouts/slideLayout20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g"/><Relationship Id="rId1" Type="http://schemas.openxmlformats.org/officeDocument/2006/relationships/slideLayout" Target="../slideLayouts/slideLayout20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g"/><Relationship Id="rId1" Type="http://schemas.openxmlformats.org/officeDocument/2006/relationships/slideLayout" Target="../slideLayouts/slideLayout20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image" Target="../media/image7.jpeg"/><Relationship Id="rId7" Type="http://schemas.openxmlformats.org/officeDocument/2006/relationships/image" Target="../media/image11.jpeg"/><Relationship Id="rId12" Type="http://schemas.openxmlformats.org/officeDocument/2006/relationships/image" Target="../media/image1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0.jpeg"/><Relationship Id="rId11" Type="http://schemas.openxmlformats.org/officeDocument/2006/relationships/image" Target="../media/image15.jpeg"/><Relationship Id="rId5" Type="http://schemas.openxmlformats.org/officeDocument/2006/relationships/image" Target="../media/image9.jpeg"/><Relationship Id="rId10" Type="http://schemas.openxmlformats.org/officeDocument/2006/relationships/image" Target="../media/image14.jpeg"/><Relationship Id="rId4" Type="http://schemas.openxmlformats.org/officeDocument/2006/relationships/image" Target="../media/image8.jpeg"/><Relationship Id="rId9" Type="http://schemas.openxmlformats.org/officeDocument/2006/relationships/image" Target="../media/image13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jpg"/><Relationship Id="rId3" Type="http://schemas.openxmlformats.org/officeDocument/2006/relationships/image" Target="../media/image17.jpeg"/><Relationship Id="rId7" Type="http://schemas.openxmlformats.org/officeDocument/2006/relationships/image" Target="../media/image2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0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10" Type="http://schemas.openxmlformats.org/officeDocument/2006/relationships/image" Target="../media/image24.jpg"/><Relationship Id="rId4" Type="http://schemas.openxmlformats.org/officeDocument/2006/relationships/image" Target="../media/image18.jpeg"/><Relationship Id="rId9" Type="http://schemas.openxmlformats.org/officeDocument/2006/relationships/image" Target="../media/image23.jp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20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20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20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20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20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g"/><Relationship Id="rId1" Type="http://schemas.openxmlformats.org/officeDocument/2006/relationships/slideLayout" Target="../slideLayouts/slideLayout2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2C55D0-EF65-5184-5180-70C748F9ECB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 err="1">
                <a:effectLst/>
              </a:rPr>
              <a:t>Rénovation</a:t>
            </a:r>
            <a:r>
              <a:rPr lang="en-US" b="1" dirty="0">
                <a:effectLst/>
              </a:rPr>
              <a:t> de la </a:t>
            </a:r>
            <a:r>
              <a:rPr lang="en-US" b="1" dirty="0" err="1">
                <a:effectLst/>
              </a:rPr>
              <a:t>bibliothèque</a:t>
            </a:r>
            <a:r>
              <a:rPr lang="en-US" b="1" dirty="0">
                <a:effectLst/>
              </a:rPr>
              <a:t> du CERN</a:t>
            </a:r>
            <a:br>
              <a:rPr lang="en-US" b="1" dirty="0">
                <a:effectLst/>
              </a:rPr>
            </a:b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7B0DD35-25FE-650C-D3E7-DA9E47CBB67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Salomé Rohr</a:t>
            </a:r>
          </a:p>
          <a:p>
            <a:r>
              <a:rPr lang="en-GB" b="0" dirty="0"/>
              <a:t>12 June 2024</a:t>
            </a:r>
          </a:p>
        </p:txBody>
      </p:sp>
    </p:spTree>
    <p:extLst>
      <p:ext uri="{BB962C8B-B14F-4D97-AF65-F5344CB8AC3E}">
        <p14:creationId xmlns:p14="http://schemas.microsoft.com/office/powerpoint/2010/main" val="381634526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140C098-B3A9-9AD1-B9B1-EE4016C2B7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23 May 2024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BD14287-5928-2AB5-6F6E-38EE904BD8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DF420D1-B1C0-8A0F-4DBE-89F42744B98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947581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056B88E-245C-5F3F-7B68-8045A82C7D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23 May 2024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5FC5B92-1DCC-27DD-903E-8AE7B436C3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5" name="Image 1">
            <a:extLst>
              <a:ext uri="{FF2B5EF4-FFF2-40B4-BE49-F238E27FC236}">
                <a16:creationId xmlns:a16="http://schemas.microsoft.com/office/drawing/2014/main" id="{403FD81D-036A-5541-41D9-917FD551CA0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324451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D7D3BA2-64E6-9083-A575-336E9C4384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23 May 2024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A5547C4-19BE-A1D1-269A-DCF316DF0F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12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614D8CF-848E-189D-8C44-55C75478F8A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009413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399165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A8D7B7BA-DDB0-8D90-E0C1-54C74038ED34}"/>
              </a:ext>
            </a:extLst>
          </p:cNvPr>
          <p:cNvSpPr txBox="1"/>
          <p:nvPr/>
        </p:nvSpPr>
        <p:spPr>
          <a:xfrm>
            <a:off x="3883742" y="2428568"/>
            <a:ext cx="4424516" cy="166199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5400" i="1" dirty="0" err="1"/>
              <a:t>Visite</a:t>
            </a:r>
            <a:r>
              <a:rPr lang="en-US" sz="5400" i="1" dirty="0"/>
              <a:t> de la </a:t>
            </a:r>
            <a:r>
              <a:rPr lang="en-US" sz="5400" i="1" dirty="0" err="1"/>
              <a:t>bibliothèque</a:t>
            </a:r>
            <a:endParaRPr lang="en-CH" sz="5400" i="1" dirty="0"/>
          </a:p>
        </p:txBody>
      </p:sp>
    </p:spTree>
    <p:extLst>
      <p:ext uri="{BB962C8B-B14F-4D97-AF65-F5344CB8AC3E}">
        <p14:creationId xmlns:p14="http://schemas.microsoft.com/office/powerpoint/2010/main" val="31426366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B420279-6A59-D944-B3FB-75F3DD29420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BE4E5F-CF60-A486-1DE7-2A2EE72275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12 June 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4EC96C6-F562-09D4-3479-F643D5D590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4F87B28-A2F1-AA1F-B135-0BBA4665F8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8" name="Espace réservé du pied de page 4">
            <a:extLst>
              <a:ext uri="{FF2B5EF4-FFF2-40B4-BE49-F238E27FC236}">
                <a16:creationId xmlns:a16="http://schemas.microsoft.com/office/drawing/2014/main" id="{8166296B-F27D-8D31-8EE1-0964D1952631}"/>
              </a:ext>
            </a:extLst>
          </p:cNvPr>
          <p:cNvSpPr txBox="1">
            <a:spLocks/>
          </p:cNvSpPr>
          <p:nvPr/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l" defTabSz="914400" rtl="0" eaLnBrk="1" latinLnBrk="0" hangingPunct="1">
              <a:defRPr sz="8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Salomé Rohr | Library renovation</a:t>
            </a:r>
          </a:p>
        </p:txBody>
      </p:sp>
      <p:sp>
        <p:nvSpPr>
          <p:cNvPr id="9" name="Espace réservé du numéro de diapositive 5">
            <a:extLst>
              <a:ext uri="{FF2B5EF4-FFF2-40B4-BE49-F238E27FC236}">
                <a16:creationId xmlns:a16="http://schemas.microsoft.com/office/drawing/2014/main" id="{AD346B66-00CA-4933-569B-E542FD512FFE}"/>
              </a:ext>
            </a:extLst>
          </p:cNvPr>
          <p:cNvSpPr txBox="1">
            <a:spLocks/>
          </p:cNvSpPr>
          <p:nvPr/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914400" rtl="0" eaLnBrk="1" latinLnBrk="0" hangingPunct="1">
              <a:defRPr sz="8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10" name="Picture 15" descr="A group of people sitting at a table in a library&#10;&#10;Description automatically generated with medium confidence">
            <a:extLst>
              <a:ext uri="{FF2B5EF4-FFF2-40B4-BE49-F238E27FC236}">
                <a16:creationId xmlns:a16="http://schemas.microsoft.com/office/drawing/2014/main" id="{DD5BACDE-1B41-AC8B-6021-C3A842EA322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1151" y="1229217"/>
            <a:ext cx="2328199" cy="1764428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ZoneTexte 9">
            <a:extLst>
              <a:ext uri="{FF2B5EF4-FFF2-40B4-BE49-F238E27FC236}">
                <a16:creationId xmlns:a16="http://schemas.microsoft.com/office/drawing/2014/main" id="{1B82FFC4-B8F6-767C-7C59-17F3A77DD022}"/>
              </a:ext>
            </a:extLst>
          </p:cNvPr>
          <p:cNvSpPr txBox="1"/>
          <p:nvPr/>
        </p:nvSpPr>
        <p:spPr>
          <a:xfrm>
            <a:off x="243586" y="3095343"/>
            <a:ext cx="2328198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R="0" rtl="0"/>
            <a:r>
              <a:rPr lang="en-GB" sz="1200" dirty="0">
                <a:latin typeface="Calibri" panose="020F0502020204030204" pitchFamily="34" charset="0"/>
              </a:rPr>
              <a:t>11 July 1957 - </a:t>
            </a:r>
            <a:r>
              <a:rPr lang="en-US" sz="1200" dirty="0">
                <a:latin typeface="Calibri" panose="020F0502020204030204" pitchFamily="34" charset="0"/>
              </a:rPr>
              <a:t>Central </a:t>
            </a:r>
            <a:r>
              <a:rPr lang="en-US" sz="1200" b="0" i="0" u="none" strike="noStrike" baseline="0" dirty="0">
                <a:latin typeface="Calibri" panose="020F0502020204030204" pitchFamily="34" charset="0"/>
              </a:rPr>
              <a:t>Library when it was housed in the barracks of Cointrin. </a:t>
            </a:r>
            <a:r>
              <a:rPr lang="en-GB" sz="1200" b="0" i="0" u="none" strike="noStrike" baseline="0" dirty="0">
                <a:latin typeface="Calibri" panose="020F0502020204030204" pitchFamily="34" charset="0"/>
              </a:rPr>
              <a:t>The Library staff reading.</a:t>
            </a:r>
            <a:endParaRPr lang="fr-CH" sz="1200" dirty="0"/>
          </a:p>
        </p:txBody>
      </p:sp>
      <p:pic>
        <p:nvPicPr>
          <p:cNvPr id="12" name="Picture 4" descr="No caption">
            <a:extLst>
              <a:ext uri="{FF2B5EF4-FFF2-40B4-BE49-F238E27FC236}">
                <a16:creationId xmlns:a16="http://schemas.microsoft.com/office/drawing/2014/main" id="{5F695A61-3706-F847-47C9-96C423A8191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20187" y="1223952"/>
            <a:ext cx="2305460" cy="1764428"/>
          </a:xfrm>
          <a:prstGeom prst="rect">
            <a:avLst/>
          </a:prstGeom>
          <a:noFill/>
          <a:ln>
            <a:noFill/>
          </a:ln>
        </p:spPr>
      </p:pic>
      <p:sp>
        <p:nvSpPr>
          <p:cNvPr id="13" name="ZoneTexte 11">
            <a:extLst>
              <a:ext uri="{FF2B5EF4-FFF2-40B4-BE49-F238E27FC236}">
                <a16:creationId xmlns:a16="http://schemas.microsoft.com/office/drawing/2014/main" id="{B3B1002A-E87D-46BA-3E4C-89089EB6ABCB}"/>
              </a:ext>
            </a:extLst>
          </p:cNvPr>
          <p:cNvSpPr txBox="1"/>
          <p:nvPr/>
        </p:nvSpPr>
        <p:spPr>
          <a:xfrm>
            <a:off x="2720187" y="3099785"/>
            <a:ext cx="2328198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latin typeface="Calibri" panose="020F0502020204030204" pitchFamily="34" charset="0"/>
              </a:rPr>
              <a:t>14 August 1957 - Construction of the Central Library reading rooms. </a:t>
            </a:r>
            <a:r>
              <a:rPr lang="en-GB" sz="1200" dirty="0">
                <a:latin typeface="Calibri" panose="020F0502020204030204" pitchFamily="34" charset="0"/>
              </a:rPr>
              <a:t>CERN Building 52, </a:t>
            </a:r>
            <a:r>
              <a:rPr lang="en-GB" sz="1200" dirty="0" err="1">
                <a:latin typeface="Calibri" panose="020F0502020204030204" pitchFamily="34" charset="0"/>
              </a:rPr>
              <a:t>Meyrin</a:t>
            </a:r>
            <a:r>
              <a:rPr lang="en-GB" sz="1200" dirty="0">
                <a:latin typeface="Calibri" panose="020F0502020204030204" pitchFamily="34" charset="0"/>
              </a:rPr>
              <a:t>.</a:t>
            </a:r>
          </a:p>
        </p:txBody>
      </p:sp>
      <p:pic>
        <p:nvPicPr>
          <p:cNvPr id="14" name="Picture 5" descr="No caption">
            <a:extLst>
              <a:ext uri="{FF2B5EF4-FFF2-40B4-BE49-F238E27FC236}">
                <a16:creationId xmlns:a16="http://schemas.microsoft.com/office/drawing/2014/main" id="{26162DB7-A729-8361-86C9-AD0A4C0C2AE7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959"/>
          <a:stretch/>
        </p:blipFill>
        <p:spPr bwMode="auto">
          <a:xfrm>
            <a:off x="5156484" y="1235494"/>
            <a:ext cx="2403962" cy="176442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5" name="ZoneTexte 13">
            <a:extLst>
              <a:ext uri="{FF2B5EF4-FFF2-40B4-BE49-F238E27FC236}">
                <a16:creationId xmlns:a16="http://schemas.microsoft.com/office/drawing/2014/main" id="{C1FBA966-49C7-D4B7-5752-8360FB1C1984}"/>
              </a:ext>
            </a:extLst>
          </p:cNvPr>
          <p:cNvSpPr txBox="1"/>
          <p:nvPr/>
        </p:nvSpPr>
        <p:spPr>
          <a:xfrm>
            <a:off x="5194366" y="3111620"/>
            <a:ext cx="2328198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R="0" rtl="0"/>
            <a:r>
              <a:rPr lang="en-US" sz="1200" dirty="0">
                <a:latin typeface="Calibri" panose="020F0502020204030204" pitchFamily="34" charset="0"/>
              </a:rPr>
              <a:t>1961 - The Central Library corridor seen from outside. </a:t>
            </a:r>
            <a:r>
              <a:rPr lang="en-GB" sz="1200" dirty="0">
                <a:latin typeface="Calibri" panose="020F0502020204030204" pitchFamily="34" charset="0"/>
              </a:rPr>
              <a:t>CERN Building 52, </a:t>
            </a:r>
            <a:r>
              <a:rPr lang="en-GB" sz="1200" dirty="0" err="1">
                <a:latin typeface="Calibri" panose="020F0502020204030204" pitchFamily="34" charset="0"/>
              </a:rPr>
              <a:t>Meyrin</a:t>
            </a:r>
            <a:r>
              <a:rPr lang="en-GB" sz="1200" dirty="0">
                <a:latin typeface="Calibri" panose="020F0502020204030204" pitchFamily="34" charset="0"/>
              </a:rPr>
              <a:t>.</a:t>
            </a:r>
          </a:p>
        </p:txBody>
      </p:sp>
      <p:pic>
        <p:nvPicPr>
          <p:cNvPr id="16" name="Picture 6" descr="In the CERN Library">
            <a:extLst>
              <a:ext uri="{FF2B5EF4-FFF2-40B4-BE49-F238E27FC236}">
                <a16:creationId xmlns:a16="http://schemas.microsoft.com/office/drawing/2014/main" id="{D1133DF8-767C-9041-B37F-E43C95044525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91283" y="1223951"/>
            <a:ext cx="1740293" cy="1764429"/>
          </a:xfrm>
          <a:prstGeom prst="rect">
            <a:avLst/>
          </a:prstGeom>
          <a:noFill/>
          <a:ln>
            <a:noFill/>
          </a:ln>
        </p:spPr>
      </p:pic>
      <p:sp>
        <p:nvSpPr>
          <p:cNvPr id="17" name="ZoneTexte 17">
            <a:extLst>
              <a:ext uri="{FF2B5EF4-FFF2-40B4-BE49-F238E27FC236}">
                <a16:creationId xmlns:a16="http://schemas.microsoft.com/office/drawing/2014/main" id="{ED5B3BD7-171A-5E4B-B65B-9E556FF88072}"/>
              </a:ext>
            </a:extLst>
          </p:cNvPr>
          <p:cNvSpPr txBox="1"/>
          <p:nvPr/>
        </p:nvSpPr>
        <p:spPr>
          <a:xfrm>
            <a:off x="7668545" y="3111620"/>
            <a:ext cx="1763031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R="0" rtl="0"/>
            <a:r>
              <a:rPr lang="en-US" sz="1200" dirty="0">
                <a:latin typeface="Calibri" panose="020F0502020204030204" pitchFamily="34" charset="0"/>
              </a:rPr>
              <a:t>August 1963 - In the CERN Library, librarian, with a CERN visiting scientist.</a:t>
            </a:r>
          </a:p>
        </p:txBody>
      </p:sp>
      <p:pic>
        <p:nvPicPr>
          <p:cNvPr id="18" name="Picture 7" descr="CERN Central Library : Mrs Inagaki at the desk">
            <a:extLst>
              <a:ext uri="{FF2B5EF4-FFF2-40B4-BE49-F238E27FC236}">
                <a16:creationId xmlns:a16="http://schemas.microsoft.com/office/drawing/2014/main" id="{746CE830-3C94-EA34-AF2F-FA5F0E3472EF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60593" y="1223951"/>
            <a:ext cx="2392240" cy="1775971"/>
          </a:xfrm>
          <a:prstGeom prst="rect">
            <a:avLst/>
          </a:prstGeom>
          <a:noFill/>
          <a:ln>
            <a:noFill/>
          </a:ln>
        </p:spPr>
      </p:pic>
      <p:sp>
        <p:nvSpPr>
          <p:cNvPr id="19" name="ZoneTexte 19">
            <a:extLst>
              <a:ext uri="{FF2B5EF4-FFF2-40B4-BE49-F238E27FC236}">
                <a16:creationId xmlns:a16="http://schemas.microsoft.com/office/drawing/2014/main" id="{122EBFB8-3A35-407C-DD6D-47C29F1F9077}"/>
              </a:ext>
            </a:extLst>
          </p:cNvPr>
          <p:cNvSpPr txBox="1"/>
          <p:nvPr/>
        </p:nvSpPr>
        <p:spPr>
          <a:xfrm>
            <a:off x="9577557" y="3111620"/>
            <a:ext cx="2328198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R="0" rtl="0"/>
            <a:r>
              <a:rPr lang="en-US" sz="1200" dirty="0">
                <a:latin typeface="Calibri" panose="020F0502020204030204" pitchFamily="34" charset="0"/>
              </a:rPr>
              <a:t>February 1964 - CERN Central Library</a:t>
            </a:r>
            <a:r>
              <a:rPr lang="en-GB" sz="1200" dirty="0">
                <a:latin typeface="Calibri" panose="020F0502020204030204" pitchFamily="34" charset="0"/>
              </a:rPr>
              <a:t>. Library desk.</a:t>
            </a:r>
            <a:endParaRPr lang="en-US" sz="1200" dirty="0">
              <a:latin typeface="Calibri" panose="020F0502020204030204" pitchFamily="34" charset="0"/>
            </a:endParaRPr>
          </a:p>
        </p:txBody>
      </p:sp>
      <p:pic>
        <p:nvPicPr>
          <p:cNvPr id="20" name="Picture 8" descr="No caption">
            <a:extLst>
              <a:ext uri="{FF2B5EF4-FFF2-40B4-BE49-F238E27FC236}">
                <a16:creationId xmlns:a16="http://schemas.microsoft.com/office/drawing/2014/main" id="{24820D10-583E-48C0-62D0-6EC0A706AB91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1152" y="3838740"/>
            <a:ext cx="2327232" cy="1851974"/>
          </a:xfrm>
          <a:prstGeom prst="rect">
            <a:avLst/>
          </a:prstGeom>
          <a:noFill/>
          <a:ln>
            <a:noFill/>
          </a:ln>
        </p:spPr>
      </p:pic>
      <p:sp>
        <p:nvSpPr>
          <p:cNvPr id="21" name="ZoneTexte 21">
            <a:extLst>
              <a:ext uri="{FF2B5EF4-FFF2-40B4-BE49-F238E27FC236}">
                <a16:creationId xmlns:a16="http://schemas.microsoft.com/office/drawing/2014/main" id="{AEA069B3-21FF-3FA1-C791-EB76FA0DCD91}"/>
              </a:ext>
            </a:extLst>
          </p:cNvPr>
          <p:cNvSpPr txBox="1"/>
          <p:nvPr/>
        </p:nvSpPr>
        <p:spPr>
          <a:xfrm>
            <a:off x="261152" y="5773171"/>
            <a:ext cx="2328198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R="0" rtl="0"/>
            <a:r>
              <a:rPr lang="en-US" sz="1200" b="0" i="0" u="none" strike="noStrike" baseline="0" dirty="0">
                <a:latin typeface="Calibri" panose="020F0502020204030204" pitchFamily="34" charset="0"/>
              </a:rPr>
              <a:t>September 1968 – View from the Central Library.</a:t>
            </a:r>
          </a:p>
        </p:txBody>
      </p:sp>
      <p:pic>
        <p:nvPicPr>
          <p:cNvPr id="22" name="Picture 9" descr="No caption">
            <a:extLst>
              <a:ext uri="{FF2B5EF4-FFF2-40B4-BE49-F238E27FC236}">
                <a16:creationId xmlns:a16="http://schemas.microsoft.com/office/drawing/2014/main" id="{E9122112-B18B-87D1-AF50-25D19BAAE50D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20187" y="3833171"/>
            <a:ext cx="2366588" cy="1840372"/>
          </a:xfrm>
          <a:prstGeom prst="rect">
            <a:avLst/>
          </a:prstGeom>
          <a:noFill/>
          <a:ln>
            <a:noFill/>
          </a:ln>
        </p:spPr>
      </p:pic>
      <p:sp>
        <p:nvSpPr>
          <p:cNvPr id="23" name="ZoneTexte 23">
            <a:extLst>
              <a:ext uri="{FF2B5EF4-FFF2-40B4-BE49-F238E27FC236}">
                <a16:creationId xmlns:a16="http://schemas.microsoft.com/office/drawing/2014/main" id="{D93C5837-10DC-D306-57F1-8962DFE21070}"/>
              </a:ext>
            </a:extLst>
          </p:cNvPr>
          <p:cNvSpPr txBox="1"/>
          <p:nvPr/>
        </p:nvSpPr>
        <p:spPr>
          <a:xfrm>
            <a:off x="2720187" y="5773171"/>
            <a:ext cx="2328198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R="0" rtl="0"/>
            <a:r>
              <a:rPr lang="en-US" sz="1200" b="0" i="0" u="none" strike="noStrike" baseline="0" dirty="0">
                <a:latin typeface="Calibri" panose="020F0502020204030204" pitchFamily="34" charset="0"/>
              </a:rPr>
              <a:t>September 1968 – View from the Central Library.</a:t>
            </a:r>
          </a:p>
        </p:txBody>
      </p:sp>
      <p:pic>
        <p:nvPicPr>
          <p:cNvPr id="24" name="Picture 13" descr="No caption">
            <a:extLst>
              <a:ext uri="{FF2B5EF4-FFF2-40B4-BE49-F238E27FC236}">
                <a16:creationId xmlns:a16="http://schemas.microsoft.com/office/drawing/2014/main" id="{02D155A3-D9C0-B841-0263-DFAD852FAEEF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8578" y="3837015"/>
            <a:ext cx="1801491" cy="1840372"/>
          </a:xfrm>
          <a:prstGeom prst="rect">
            <a:avLst/>
          </a:prstGeom>
          <a:noFill/>
          <a:ln>
            <a:noFill/>
          </a:ln>
        </p:spPr>
      </p:pic>
      <p:sp>
        <p:nvSpPr>
          <p:cNvPr id="25" name="ZoneTexte 25">
            <a:extLst>
              <a:ext uri="{FF2B5EF4-FFF2-40B4-BE49-F238E27FC236}">
                <a16:creationId xmlns:a16="http://schemas.microsoft.com/office/drawing/2014/main" id="{7DEE4174-44CC-4D62-053F-FBEEB5FF5883}"/>
              </a:ext>
            </a:extLst>
          </p:cNvPr>
          <p:cNvSpPr txBox="1"/>
          <p:nvPr/>
        </p:nvSpPr>
        <p:spPr>
          <a:xfrm>
            <a:off x="5232248" y="5773171"/>
            <a:ext cx="1801491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R="0" rtl="0"/>
            <a:r>
              <a:rPr lang="en-US" sz="1200" b="0" i="0" u="none" strike="noStrike" baseline="0" dirty="0">
                <a:latin typeface="Calibri" panose="020F0502020204030204" pitchFamily="34" charset="0"/>
              </a:rPr>
              <a:t>August 1979 - Extension of the Central Library into building 3.</a:t>
            </a:r>
          </a:p>
        </p:txBody>
      </p:sp>
      <p:pic>
        <p:nvPicPr>
          <p:cNvPr id="26" name="Picture 10" descr="Working at the Library">
            <a:extLst>
              <a:ext uri="{FF2B5EF4-FFF2-40B4-BE49-F238E27FC236}">
                <a16:creationId xmlns:a16="http://schemas.microsoft.com/office/drawing/2014/main" id="{0D8CAF67-D820-2B5F-4320-0CFBA5F21B1A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51872" y="3837015"/>
            <a:ext cx="1838919" cy="1840372"/>
          </a:xfrm>
          <a:prstGeom prst="rect">
            <a:avLst/>
          </a:prstGeom>
          <a:noFill/>
          <a:ln>
            <a:noFill/>
          </a:ln>
        </p:spPr>
      </p:pic>
      <p:sp>
        <p:nvSpPr>
          <p:cNvPr id="27" name="ZoneTexte 27">
            <a:extLst>
              <a:ext uri="{FF2B5EF4-FFF2-40B4-BE49-F238E27FC236}">
                <a16:creationId xmlns:a16="http://schemas.microsoft.com/office/drawing/2014/main" id="{14B33F39-5D0C-57DF-0BFD-CCD965B55863}"/>
              </a:ext>
            </a:extLst>
          </p:cNvPr>
          <p:cNvSpPr txBox="1"/>
          <p:nvPr/>
        </p:nvSpPr>
        <p:spPr>
          <a:xfrm>
            <a:off x="7151872" y="5787762"/>
            <a:ext cx="1801491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R="0" rtl="0"/>
            <a:r>
              <a:rPr lang="en-US" sz="1200" b="0" i="0" u="none" strike="noStrike" baseline="0" dirty="0">
                <a:latin typeface="Calibri" panose="020F0502020204030204" pitchFamily="34" charset="0"/>
              </a:rPr>
              <a:t>May 1981 - Working at the Library.</a:t>
            </a:r>
          </a:p>
        </p:txBody>
      </p:sp>
      <p:pic>
        <p:nvPicPr>
          <p:cNvPr id="28" name="Picture 11" descr="An electronic catalogue (ISIS) for the CERN Library">
            <a:extLst>
              <a:ext uri="{FF2B5EF4-FFF2-40B4-BE49-F238E27FC236}">
                <a16:creationId xmlns:a16="http://schemas.microsoft.com/office/drawing/2014/main" id="{F4043380-83E4-D91A-538C-45CAD6B4BD6A}"/>
              </a:ext>
            </a:extLst>
          </p:cNvPr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22594" y="3834706"/>
            <a:ext cx="1858858" cy="1844406"/>
          </a:xfrm>
          <a:prstGeom prst="rect">
            <a:avLst/>
          </a:prstGeom>
          <a:noFill/>
          <a:ln>
            <a:noFill/>
          </a:ln>
        </p:spPr>
      </p:pic>
      <p:sp>
        <p:nvSpPr>
          <p:cNvPr id="29" name="ZoneTexte 29">
            <a:extLst>
              <a:ext uri="{FF2B5EF4-FFF2-40B4-BE49-F238E27FC236}">
                <a16:creationId xmlns:a16="http://schemas.microsoft.com/office/drawing/2014/main" id="{E3B2E7D1-A581-B09B-2B7D-A1E3ABBD4706}"/>
              </a:ext>
            </a:extLst>
          </p:cNvPr>
          <p:cNvSpPr txBox="1"/>
          <p:nvPr/>
        </p:nvSpPr>
        <p:spPr>
          <a:xfrm>
            <a:off x="9122594" y="5787762"/>
            <a:ext cx="1801491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R="0" rtl="0"/>
            <a:r>
              <a:rPr lang="en-US" sz="1200" b="0" i="0" u="none" strike="noStrike" baseline="0" dirty="0">
                <a:latin typeface="Calibri" panose="020F0502020204030204" pitchFamily="34" charset="0"/>
              </a:rPr>
              <a:t>October 1983 - An electronic catalogue for the CERN Library.</a:t>
            </a:r>
            <a:endParaRPr lang="en-US" sz="1200" b="0" i="0" u="none" strike="noStrike" baseline="0" dirty="0">
              <a:latin typeface="Times New Roman" panose="02020603050405020304" pitchFamily="18" charset="0"/>
            </a:endParaRPr>
          </a:p>
        </p:txBody>
      </p:sp>
      <p:sp>
        <p:nvSpPr>
          <p:cNvPr id="30" name="Titre 2">
            <a:extLst>
              <a:ext uri="{FF2B5EF4-FFF2-40B4-BE49-F238E27FC236}">
                <a16:creationId xmlns:a16="http://schemas.microsoft.com/office/drawing/2014/main" id="{1AB8680B-F374-E72E-9C18-4D506502CBC3}"/>
              </a:ext>
            </a:extLst>
          </p:cNvPr>
          <p:cNvSpPr txBox="1">
            <a:spLocks/>
          </p:cNvSpPr>
          <p:nvPr/>
        </p:nvSpPr>
        <p:spPr>
          <a:xfrm>
            <a:off x="261152" y="436254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dirty="0"/>
              <a:t>Histoire de la bibliothèque du CERN</a:t>
            </a:r>
            <a:br>
              <a:rPr lang="fr-CH" dirty="0"/>
            </a:br>
            <a:endParaRPr lang="fr-CH" sz="2400" dirty="0"/>
          </a:p>
        </p:txBody>
      </p:sp>
    </p:spTree>
    <p:extLst>
      <p:ext uri="{BB962C8B-B14F-4D97-AF65-F5344CB8AC3E}">
        <p14:creationId xmlns:p14="http://schemas.microsoft.com/office/powerpoint/2010/main" val="9792399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6D8D306-7441-716A-B265-985AAE3C0D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12 June 2024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2FD368D-8B89-8A52-8CA2-DF0D219711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6" name="Espace réservé du contenu 1">
            <a:extLst>
              <a:ext uri="{FF2B5EF4-FFF2-40B4-BE49-F238E27FC236}">
                <a16:creationId xmlns:a16="http://schemas.microsoft.com/office/drawing/2014/main" id="{C23DC0FA-741A-4091-DDAD-B36AD78FED65}"/>
              </a:ext>
            </a:extLst>
          </p:cNvPr>
          <p:cNvSpPr txBox="1">
            <a:spLocks/>
          </p:cNvSpPr>
          <p:nvPr/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CH"/>
          </a:p>
          <a:p>
            <a:endParaRPr lang="fr-CH"/>
          </a:p>
          <a:p>
            <a:endParaRPr lang="fr-CH"/>
          </a:p>
          <a:p>
            <a:endParaRPr lang="fr-CH"/>
          </a:p>
          <a:p>
            <a:endParaRPr lang="fr-CH"/>
          </a:p>
          <a:p>
            <a:endParaRPr lang="fr-CH"/>
          </a:p>
          <a:p>
            <a:r>
              <a:rPr lang="fr-CH"/>
              <a:t>								</a:t>
            </a:r>
            <a:endParaRPr lang="fr-CH" dirty="0"/>
          </a:p>
        </p:txBody>
      </p:sp>
      <p:sp>
        <p:nvSpPr>
          <p:cNvPr id="8" name="Espace réservé du pied de page 4">
            <a:extLst>
              <a:ext uri="{FF2B5EF4-FFF2-40B4-BE49-F238E27FC236}">
                <a16:creationId xmlns:a16="http://schemas.microsoft.com/office/drawing/2014/main" id="{16ADBBB0-3B73-FB40-C86A-7E371DFA9223}"/>
              </a:ext>
            </a:extLst>
          </p:cNvPr>
          <p:cNvSpPr txBox="1">
            <a:spLocks/>
          </p:cNvSpPr>
          <p:nvPr/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l" defTabSz="914400" rtl="0" eaLnBrk="1" latinLnBrk="0" hangingPunct="1">
              <a:defRPr sz="8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Salomé Rohr | Library renovation</a:t>
            </a:r>
            <a:endParaRPr lang="en-US" dirty="0"/>
          </a:p>
        </p:txBody>
      </p:sp>
      <p:sp>
        <p:nvSpPr>
          <p:cNvPr id="9" name="Espace réservé du numéro de diapositive 5">
            <a:extLst>
              <a:ext uri="{FF2B5EF4-FFF2-40B4-BE49-F238E27FC236}">
                <a16:creationId xmlns:a16="http://schemas.microsoft.com/office/drawing/2014/main" id="{C77B21E0-DA98-838E-C511-A6FE5FDDA327}"/>
              </a:ext>
            </a:extLst>
          </p:cNvPr>
          <p:cNvSpPr txBox="1">
            <a:spLocks/>
          </p:cNvSpPr>
          <p:nvPr/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914400" rtl="0" eaLnBrk="1" latinLnBrk="0" hangingPunct="1">
              <a:defRPr sz="8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10" name="Picture 12" descr="Unknown caption">
            <a:extLst>
              <a:ext uri="{FF2B5EF4-FFF2-40B4-BE49-F238E27FC236}">
                <a16:creationId xmlns:a16="http://schemas.microsoft.com/office/drawing/2014/main" id="{FD635D4B-D48B-0272-11CB-3931D9145C4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8581" y="1254450"/>
            <a:ext cx="2694254" cy="1764429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ZoneTexte 7">
            <a:extLst>
              <a:ext uri="{FF2B5EF4-FFF2-40B4-BE49-F238E27FC236}">
                <a16:creationId xmlns:a16="http://schemas.microsoft.com/office/drawing/2014/main" id="{125F25CD-5F36-6574-3DEE-0EF32C157E63}"/>
              </a:ext>
            </a:extLst>
          </p:cNvPr>
          <p:cNvSpPr txBox="1"/>
          <p:nvPr/>
        </p:nvSpPr>
        <p:spPr>
          <a:xfrm>
            <a:off x="1028581" y="3095343"/>
            <a:ext cx="2328198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R="0" rtl="0"/>
            <a:r>
              <a:rPr lang="en-US" sz="1200" b="0" i="0" u="none" strike="noStrike" baseline="0" dirty="0">
                <a:latin typeface="Calibri" panose="020F0502020204030204" pitchFamily="34" charset="0"/>
              </a:rPr>
              <a:t>April 1996 - Expansion of the Library to the ground-floor of building 52</a:t>
            </a:r>
            <a:r>
              <a:rPr lang="en-GB" sz="1200" dirty="0">
                <a:latin typeface="Calibri" panose="020F0502020204030204" pitchFamily="34" charset="0"/>
              </a:rPr>
              <a:t>.</a:t>
            </a:r>
            <a:endParaRPr lang="en-US" sz="1200" b="0" i="0" u="none" strike="noStrike" baseline="0" dirty="0">
              <a:latin typeface="Calibri" panose="020F0502020204030204" pitchFamily="34" charset="0"/>
            </a:endParaRPr>
          </a:p>
        </p:txBody>
      </p:sp>
      <p:pic>
        <p:nvPicPr>
          <p:cNvPr id="12" name="Picture 1" descr="A picture containing text, person, indoor, library&#10;&#10;Description automatically generated">
            <a:extLst>
              <a:ext uri="{FF2B5EF4-FFF2-40B4-BE49-F238E27FC236}">
                <a16:creationId xmlns:a16="http://schemas.microsoft.com/office/drawing/2014/main" id="{607CD86C-5809-BEA5-1D40-653D857C7C8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75683" y="1246076"/>
            <a:ext cx="1407614" cy="1765860"/>
          </a:xfrm>
          <a:prstGeom prst="rect">
            <a:avLst/>
          </a:prstGeom>
          <a:noFill/>
          <a:ln>
            <a:noFill/>
          </a:ln>
        </p:spPr>
      </p:pic>
      <p:sp>
        <p:nvSpPr>
          <p:cNvPr id="13" name="ZoneTexte 9">
            <a:extLst>
              <a:ext uri="{FF2B5EF4-FFF2-40B4-BE49-F238E27FC236}">
                <a16:creationId xmlns:a16="http://schemas.microsoft.com/office/drawing/2014/main" id="{037E9494-FF58-EBF8-A57D-2CA925F8C2CB}"/>
              </a:ext>
            </a:extLst>
          </p:cNvPr>
          <p:cNvSpPr txBox="1"/>
          <p:nvPr/>
        </p:nvSpPr>
        <p:spPr>
          <a:xfrm>
            <a:off x="3869992" y="3111614"/>
            <a:ext cx="1407614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R="0" rtl="0"/>
            <a:r>
              <a:rPr lang="en-US" sz="1200" b="0" i="0" u="none" strike="noStrike" baseline="0" dirty="0">
                <a:latin typeface="Calibri" panose="020F0502020204030204" pitchFamily="34" charset="0"/>
              </a:rPr>
              <a:t>25 March 2009 - Working in the CERN Library</a:t>
            </a:r>
            <a:r>
              <a:rPr lang="fr-CH" sz="1200" b="0" i="0" u="none" strike="noStrike" baseline="0" dirty="0">
                <a:latin typeface="Calibri" panose="020F0502020204030204" pitchFamily="34" charset="0"/>
              </a:rPr>
              <a:t>.</a:t>
            </a:r>
            <a:endParaRPr lang="en-GB" sz="1200" b="0" i="0" u="none" strike="noStrike" baseline="0" dirty="0">
              <a:latin typeface="Calibri" panose="020F0502020204030204" pitchFamily="34" charset="0"/>
            </a:endParaRPr>
          </a:p>
        </p:txBody>
      </p:sp>
      <p:pic>
        <p:nvPicPr>
          <p:cNvPr id="14" name="Picture 2" descr="A picture containing platform, lined&#10;&#10;Description automatically generated">
            <a:extLst>
              <a:ext uri="{FF2B5EF4-FFF2-40B4-BE49-F238E27FC236}">
                <a16:creationId xmlns:a16="http://schemas.microsoft.com/office/drawing/2014/main" id="{1CF29004-AE5D-2EAC-7FDC-DAD915573AAB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29993" y="1246076"/>
            <a:ext cx="2643716" cy="1764430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ZoneTexte 11">
            <a:extLst>
              <a:ext uri="{FF2B5EF4-FFF2-40B4-BE49-F238E27FC236}">
                <a16:creationId xmlns:a16="http://schemas.microsoft.com/office/drawing/2014/main" id="{B7110FF8-1163-C340-F5E2-55676E64552F}"/>
              </a:ext>
            </a:extLst>
          </p:cNvPr>
          <p:cNvSpPr txBox="1"/>
          <p:nvPr/>
        </p:nvSpPr>
        <p:spPr>
          <a:xfrm>
            <a:off x="5442008" y="3111614"/>
            <a:ext cx="2643716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R="0" rtl="0"/>
            <a:r>
              <a:rPr lang="en-US" sz="1200" b="0" i="0" u="none" strike="noStrike" baseline="0" dirty="0">
                <a:latin typeface="Calibri" panose="020F0502020204030204" pitchFamily="34" charset="0"/>
              </a:rPr>
              <a:t>6 November 2012 – Library red cabinets. </a:t>
            </a:r>
            <a:r>
              <a:rPr lang="en-GB" sz="1200" b="0" i="0" u="none" strike="noStrike" baseline="0" dirty="0">
                <a:latin typeface="Calibri" panose="020F0502020204030204" pitchFamily="34" charset="0"/>
              </a:rPr>
              <a:t>Preprints collection.</a:t>
            </a:r>
          </a:p>
        </p:txBody>
      </p:sp>
      <p:pic>
        <p:nvPicPr>
          <p:cNvPr id="16" name="Picture 3" descr="A library with tables and chairs&#10;&#10;Description automatically generated with medium confidence">
            <a:extLst>
              <a:ext uri="{FF2B5EF4-FFF2-40B4-BE49-F238E27FC236}">
                <a16:creationId xmlns:a16="http://schemas.microsoft.com/office/drawing/2014/main" id="{FC883913-9479-F9B0-7870-D84D7FEBD91F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0405" y="1239569"/>
            <a:ext cx="2691434" cy="1794190"/>
          </a:xfrm>
          <a:prstGeom prst="rect">
            <a:avLst/>
          </a:prstGeom>
          <a:noFill/>
          <a:ln>
            <a:noFill/>
          </a:ln>
        </p:spPr>
      </p:pic>
      <p:sp>
        <p:nvSpPr>
          <p:cNvPr id="17" name="ZoneTexte 13">
            <a:extLst>
              <a:ext uri="{FF2B5EF4-FFF2-40B4-BE49-F238E27FC236}">
                <a16:creationId xmlns:a16="http://schemas.microsoft.com/office/drawing/2014/main" id="{7A86A555-5169-286D-39C1-2A6B132383D7}"/>
              </a:ext>
            </a:extLst>
          </p:cNvPr>
          <p:cNvSpPr txBox="1"/>
          <p:nvPr/>
        </p:nvSpPr>
        <p:spPr>
          <a:xfrm>
            <a:off x="8250126" y="3116115"/>
            <a:ext cx="2643716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R="0" rtl="0"/>
            <a:r>
              <a:rPr lang="en-US" sz="1200" b="0" i="0" u="none" strike="noStrike" baseline="0" dirty="0">
                <a:latin typeface="Calibri" panose="020F0502020204030204" pitchFamily="34" charset="0"/>
              </a:rPr>
              <a:t>21 October 2019 - Library overview.</a:t>
            </a:r>
            <a:endParaRPr lang="en-GB" sz="1200" b="0" i="0" u="none" strike="noStrike" baseline="0" dirty="0">
              <a:latin typeface="Calibri" panose="020F0502020204030204" pitchFamily="34" charset="0"/>
            </a:endParaRPr>
          </a:p>
        </p:txBody>
      </p:sp>
      <p:pic>
        <p:nvPicPr>
          <p:cNvPr id="18" name="Picture 17" descr="home.cern,Sites and Aerial Views">
            <a:extLst>
              <a:ext uri="{FF2B5EF4-FFF2-40B4-BE49-F238E27FC236}">
                <a16:creationId xmlns:a16="http://schemas.microsoft.com/office/drawing/2014/main" id="{54053142-EF42-62B1-95BC-FABB2D6ADBFA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5975" y="3872089"/>
            <a:ext cx="3567824" cy="1794189"/>
          </a:xfrm>
          <a:prstGeom prst="rect">
            <a:avLst/>
          </a:prstGeom>
          <a:noFill/>
          <a:ln>
            <a:noFill/>
          </a:ln>
        </p:spPr>
      </p:pic>
      <p:sp>
        <p:nvSpPr>
          <p:cNvPr id="19" name="ZoneTexte 15">
            <a:extLst>
              <a:ext uri="{FF2B5EF4-FFF2-40B4-BE49-F238E27FC236}">
                <a16:creationId xmlns:a16="http://schemas.microsoft.com/office/drawing/2014/main" id="{350ACBEA-716E-83D4-5970-561B199F181E}"/>
              </a:ext>
            </a:extLst>
          </p:cNvPr>
          <p:cNvSpPr txBox="1"/>
          <p:nvPr/>
        </p:nvSpPr>
        <p:spPr>
          <a:xfrm>
            <a:off x="1028581" y="5744501"/>
            <a:ext cx="3545218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R="0" rtl="0"/>
            <a:r>
              <a:rPr lang="en-US" sz="1200" b="0" i="0" u="none" strike="noStrike" baseline="0" dirty="0">
                <a:latin typeface="Calibri" panose="020F0502020204030204" pitchFamily="34" charset="0"/>
              </a:rPr>
              <a:t>January 2023 - Library reading area under renovation.</a:t>
            </a:r>
          </a:p>
        </p:txBody>
      </p:sp>
      <p:sp>
        <p:nvSpPr>
          <p:cNvPr id="20" name="Titre 2">
            <a:extLst>
              <a:ext uri="{FF2B5EF4-FFF2-40B4-BE49-F238E27FC236}">
                <a16:creationId xmlns:a16="http://schemas.microsoft.com/office/drawing/2014/main" id="{00918CB2-AA2C-D61E-D722-44BDDA88EEEC}"/>
              </a:ext>
            </a:extLst>
          </p:cNvPr>
          <p:cNvSpPr txBox="1">
            <a:spLocks/>
          </p:cNvSpPr>
          <p:nvPr/>
        </p:nvSpPr>
        <p:spPr>
          <a:xfrm>
            <a:off x="407988" y="373063"/>
            <a:ext cx="11376025" cy="10668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dirty="0"/>
              <a:t>Histoire de la bibliothèque du CERN</a:t>
            </a:r>
            <a:endParaRPr lang="fr-CH" sz="2400" dirty="0"/>
          </a:p>
        </p:txBody>
      </p:sp>
      <p:pic>
        <p:nvPicPr>
          <p:cNvPr id="30" name="Content Placeholder 7" descr="A picture containing window, indoor, daylighting, fixture&#10;&#10;Description automatically generated">
            <a:extLst>
              <a:ext uri="{FF2B5EF4-FFF2-40B4-BE49-F238E27FC236}">
                <a16:creationId xmlns:a16="http://schemas.microsoft.com/office/drawing/2014/main" id="{608E59F7-B5E4-FB58-20CF-172057B4444F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l="13179" r="13235" b="-4"/>
          <a:stretch/>
        </p:blipFill>
        <p:spPr>
          <a:xfrm rot="10800000" flipH="1">
            <a:off x="4853764" y="3866268"/>
            <a:ext cx="1797645" cy="1832274"/>
          </a:xfrm>
          <a:prstGeom prst="rect">
            <a:avLst/>
          </a:prstGeom>
          <a:noFill/>
        </p:spPr>
      </p:pic>
      <p:pic>
        <p:nvPicPr>
          <p:cNvPr id="31" name="Picture 30" descr="A picture containing indoor, abandoned, steel, engineering&#10;&#10;Description automatically generated">
            <a:extLst>
              <a:ext uri="{FF2B5EF4-FFF2-40B4-BE49-F238E27FC236}">
                <a16:creationId xmlns:a16="http://schemas.microsoft.com/office/drawing/2014/main" id="{0F2A0055-6D96-8582-0876-252FC4F7B7FC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l="12564" r="13756" b="-4"/>
          <a:stretch/>
        </p:blipFill>
        <p:spPr>
          <a:xfrm rot="10800000" flipH="1">
            <a:off x="8975855" y="3872089"/>
            <a:ext cx="1799965" cy="1832274"/>
          </a:xfrm>
          <a:prstGeom prst="rect">
            <a:avLst/>
          </a:prstGeom>
          <a:noFill/>
        </p:spPr>
      </p:pic>
      <p:pic>
        <p:nvPicPr>
          <p:cNvPr id="32" name="Picture 31" descr="A picture containing indoor, wall, composite material, plaster&#10;&#10;Description automatically generated">
            <a:extLst>
              <a:ext uri="{FF2B5EF4-FFF2-40B4-BE49-F238E27FC236}">
                <a16:creationId xmlns:a16="http://schemas.microsoft.com/office/drawing/2014/main" id="{E0E0B6BC-960E-169D-C6DD-CE937FC16D90}"/>
              </a:ext>
            </a:extLst>
          </p:cNvPr>
          <p:cNvPicPr>
            <a:picLocks noChangeAspect="1"/>
          </p:cNvPicPr>
          <p:nvPr/>
        </p:nvPicPr>
        <p:blipFill rotWithShape="1">
          <a:blip r:embed="rId10"/>
          <a:srcRect l="23801" r="2614" b="-4"/>
          <a:stretch/>
        </p:blipFill>
        <p:spPr>
          <a:xfrm rot="10800000" flipH="1">
            <a:off x="6931375" y="3866267"/>
            <a:ext cx="1797645" cy="183227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2892296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7BA0176-04F2-FA90-42AC-D8284E1EE8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23 May 2024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D9D9478-202F-075C-723D-F3301F041F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5" name="Image 1">
            <a:extLst>
              <a:ext uri="{FF2B5EF4-FFF2-40B4-BE49-F238E27FC236}">
                <a16:creationId xmlns:a16="http://schemas.microsoft.com/office/drawing/2014/main" id="{43224948-6998-68EC-6726-E44C4EAEAF6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5096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E4C6548-46F6-74A4-2574-B6A18C35C8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23 May 2024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DB03788-2A95-8FEB-59E0-457F58A107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Salomé Rohr | Revision of OC3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EE49412-C0EC-D129-AF47-2DD673E27F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5" name="Image 1">
            <a:extLst>
              <a:ext uri="{FF2B5EF4-FFF2-40B4-BE49-F238E27FC236}">
                <a16:creationId xmlns:a16="http://schemas.microsoft.com/office/drawing/2014/main" id="{40CD561B-5D63-1F13-7720-57F7E09AE14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47"/>
            <a:ext cx="12192000" cy="68559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821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C63847C-0784-0286-4276-6D73F0FBF8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23 May 2024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3E08EDE-CE14-0FFB-1AB9-3BCBCAE764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029B4AA-ADDB-467B-70D8-1CB884C4F4B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463546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33D15A8-3C8F-2C3F-A729-2EE781FFFE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23 May 2024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6E73112-4709-CA2E-E247-E560F65C2B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Salomé Rohr | Revision of OC3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235C989-9082-D924-9221-CCF970118D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5" name="Image 1">
            <a:extLst>
              <a:ext uri="{FF2B5EF4-FFF2-40B4-BE49-F238E27FC236}">
                <a16:creationId xmlns:a16="http://schemas.microsoft.com/office/drawing/2014/main" id="{8C474C26-638E-B22B-72B9-B2CBDA46680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2" y="0"/>
            <a:ext cx="1218889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442888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8302796-0BFA-8383-FD25-C947079D74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23 May 2024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F3BC1F6-CBFF-6BF5-7610-276D22F0B5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5F01DFD-FEA0-02A8-715D-1EBB92B7D7E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034348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2" y="0"/>
            <a:ext cx="1218889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842143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7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rporate_16x9 PPT_v2024.pptx" id="{CF085BE9-E13D-8249-B4F3-B15893DF5078}" vid="{8DC4A9CA-60BF-5142-B3E7-A933F0F95F1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 Corporate_16x9 PPT_v2024</Template>
  <TotalTime>4043</TotalTime>
  <Words>285</Words>
  <Application>Microsoft Office PowerPoint</Application>
  <PresentationFormat>Widescreen</PresentationFormat>
  <Paragraphs>57</Paragraphs>
  <Slides>14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8" baseType="lpstr">
      <vt:lpstr>Arial</vt:lpstr>
      <vt:lpstr>Calibri</vt:lpstr>
      <vt:lpstr>Times New Roman</vt:lpstr>
      <vt:lpstr>Office Theme</vt:lpstr>
      <vt:lpstr>Rénovation de la bibliothèque du CERN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is Arial Bold 50pt  up to three lines</dc:title>
  <dc:creator>Salome Rohr</dc:creator>
  <cp:lastModifiedBy>Salome Rohr</cp:lastModifiedBy>
  <cp:revision>56</cp:revision>
  <cp:lastPrinted>2024-05-21T09:43:07Z</cp:lastPrinted>
  <dcterms:created xsi:type="dcterms:W3CDTF">2024-05-19T06:03:46Z</dcterms:created>
  <dcterms:modified xsi:type="dcterms:W3CDTF">2024-06-12T05:25:02Z</dcterms:modified>
</cp:coreProperties>
</file>