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74" r:id="rId2"/>
    <p:sldId id="376" r:id="rId3"/>
    <p:sldId id="37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FFF3"/>
    <a:srgbClr val="FFF7FF"/>
    <a:srgbClr val="FFCCFF"/>
    <a:srgbClr val="FF33CC"/>
    <a:srgbClr val="0066FF"/>
    <a:srgbClr val="3220A0"/>
    <a:srgbClr val="FF7C80"/>
    <a:srgbClr val="357F41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86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98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09 October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EE3D2-2730-4C13-A32F-D9AA75729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35408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09 October 2017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FE7C5-51DA-464F-9716-D37720188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4655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09320"/>
            <a:ext cx="12192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15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19224"/>
            <a:ext cx="106228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4027" y="44631"/>
            <a:ext cx="1520192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87557" y="3284984"/>
            <a:ext cx="1016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930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GB"/>
              <a:t>Tatiana Klioutchnikova - ATLAS TC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2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75252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624272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94040" y="247311"/>
            <a:ext cx="750637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 baseline="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40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4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GB"/>
              <a:t>Tatiana Klioutchnikova - ATLAS TC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4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5386917" cy="639762"/>
          </a:xfrm>
        </p:spPr>
        <p:txBody>
          <a:bodyPr anchor="b"/>
          <a:lstStyle>
            <a:lvl1pPr marL="0" indent="0">
              <a:buNone/>
              <a:defRPr sz="1800" b="1">
                <a:effectLst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64506"/>
            <a:ext cx="5386917" cy="41127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124744"/>
            <a:ext cx="5389033" cy="639762"/>
          </a:xfrm>
        </p:spPr>
        <p:txBody>
          <a:bodyPr anchor="b"/>
          <a:lstStyle>
            <a:lvl1pPr marL="0" indent="0">
              <a:buNone/>
              <a:defRPr sz="1800" b="1">
                <a:effectLst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1764506"/>
            <a:ext cx="5389033" cy="41127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4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GB"/>
              <a:t>Tatiana Klioutchnikova - ATLAS TC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4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96752"/>
            <a:ext cx="10972800" cy="4680520"/>
          </a:xfrm>
        </p:spPr>
        <p:txBody>
          <a:bodyPr vert="eaVert"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 sz="1500"/>
            </a:lvl4pPr>
            <a:lvl5pPr marL="1543050" indent="-171450">
              <a:buFont typeface="Wingdings" panose="05000000000000000000" pitchFamily="2" charset="2"/>
              <a:buChar char="Ø"/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GB"/>
              <a:t>Tatiana Klioutchnikova - ATLAS TC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96533" y="567731"/>
            <a:ext cx="1134347" cy="5544616"/>
          </a:xfrm>
        </p:spPr>
        <p:txBody>
          <a:bodyPr vert="eaVert"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8068165" y="3267030"/>
            <a:ext cx="5524500" cy="21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204720" y="296672"/>
            <a:ext cx="864096" cy="36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436968" y="3465024"/>
            <a:ext cx="5328592" cy="36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GB"/>
              <a:t>Tatiana Klioutchnikova - ATLAS TC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11304" y="6412144"/>
            <a:ext cx="432048" cy="36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 rot="5400000">
            <a:off x="2884096" y="-1247495"/>
            <a:ext cx="6347022" cy="9332260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 rot="5400000">
            <a:off x="-2260773" y="3035908"/>
            <a:ext cx="6344394" cy="768085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214991" y="-260612"/>
            <a:ext cx="555783" cy="111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129178" y="6016745"/>
            <a:ext cx="727409" cy="9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37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7200"/>
            <a:ext cx="10972800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109728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GB"/>
              <a:t>Tatiana Klioutchnikova - ATLAS TC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22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2" r:id="rId3"/>
    <p:sldLayoutId id="2147483663" r:id="rId4"/>
    <p:sldLayoutId id="2147483664" r:id="rId5"/>
    <p:sldLayoutId id="2147483666" r:id="rId6"/>
    <p:sldLayoutId id="2147483667" r:id="rId7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8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6287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SMARTEAM://_STFILE_C:/SMARTEAMProd_Tmp/jmalaqui/CAD002234863.CATProduct%25VERS_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38" descr="Une image contenant Modèle réduit&#10;&#10;Description générée automatiquement">
            <a:extLst>
              <a:ext uri="{FF2B5EF4-FFF2-40B4-BE49-F238E27FC236}">
                <a16:creationId xmlns:a16="http://schemas.microsoft.com/office/drawing/2014/main" id="{27A353E8-9C25-C6B4-0713-2F3B761B5C2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407" y="1031078"/>
            <a:ext cx="6574950" cy="37068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731" y="302940"/>
            <a:ext cx="10972800" cy="610685"/>
          </a:xfrm>
        </p:spPr>
        <p:txBody>
          <a:bodyPr>
            <a:normAutofit/>
          </a:bodyPr>
          <a:lstStyle/>
          <a:p>
            <a:r>
              <a:rPr lang="en-GB" sz="2200" dirty="0" err="1">
                <a:solidFill>
                  <a:srgbClr val="002060"/>
                </a:solidFill>
              </a:rPr>
              <a:t>ITk</a:t>
            </a:r>
            <a:r>
              <a:rPr lang="en-GB" sz="2200" dirty="0">
                <a:solidFill>
                  <a:srgbClr val="002060"/>
                </a:solidFill>
              </a:rPr>
              <a:t> installation tooling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489531" y="6262943"/>
            <a:ext cx="576064" cy="270000"/>
          </a:xfrm>
        </p:spPr>
        <p:txBody>
          <a:bodyPr/>
          <a:lstStyle/>
          <a:p>
            <a:fld id="{0B674986-C06A-444E-9F73-FFFDA616BED9}" type="slidenum">
              <a:rPr lang="en-GB" smtClean="0"/>
              <a:t>1</a:t>
            </a:fld>
            <a:endParaRPr lang="en-GB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599" y="1142184"/>
            <a:ext cx="6343650" cy="214089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2975" indent="-257175" algn="l" defTabSz="6858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58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87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B1B74A2-245C-92C6-A7F9-F7D119D0519F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3344934" y="1217011"/>
            <a:ext cx="808212" cy="1263150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E8E0819-506D-8B9F-51EE-246105E33EBE}"/>
              </a:ext>
            </a:extLst>
          </p:cNvPr>
          <p:cNvSpPr txBox="1"/>
          <p:nvPr/>
        </p:nvSpPr>
        <p:spPr>
          <a:xfrm>
            <a:off x="134420" y="1063122"/>
            <a:ext cx="3210514" cy="307777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Rail system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7A9BCE-A1AA-43A4-4DDA-E118C3FE7CAA}"/>
              </a:ext>
            </a:extLst>
          </p:cNvPr>
          <p:cNvSpPr txBox="1"/>
          <p:nvPr/>
        </p:nvSpPr>
        <p:spPr>
          <a:xfrm>
            <a:off x="134420" y="2977451"/>
            <a:ext cx="3210514" cy="307777"/>
          </a:xfrm>
          <a:prstGeom prst="rect">
            <a:avLst/>
          </a:prstGeom>
          <a:gradFill flip="none" rotWithShape="1">
            <a:gsLst>
              <a:gs pos="0">
                <a:srgbClr val="0066FF"/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Insertion Cradle :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7808C04-E44E-4F15-0834-FC5513997232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3344934" y="2859358"/>
            <a:ext cx="1828225" cy="271982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73685EA-4100-1939-7E10-95D99089B869}"/>
              </a:ext>
            </a:extLst>
          </p:cNvPr>
          <p:cNvSpPr txBox="1"/>
          <p:nvPr/>
        </p:nvSpPr>
        <p:spPr>
          <a:xfrm>
            <a:off x="4918165" y="4984112"/>
            <a:ext cx="1690501" cy="307777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50000">
                <a:schemeClr val="accent3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Alignment feet :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291A9E9-749C-B1E7-D10F-4609714050A3}"/>
              </a:ext>
            </a:extLst>
          </p:cNvPr>
          <p:cNvCxnSpPr>
            <a:cxnSpLocks/>
            <a:stCxn id="40" idx="0"/>
          </p:cNvCxnSpPr>
          <p:nvPr/>
        </p:nvCxnSpPr>
        <p:spPr>
          <a:xfrm flipH="1" flipV="1">
            <a:off x="5223874" y="3403067"/>
            <a:ext cx="539542" cy="1581045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7FBCC9A-4789-E23B-4A15-D7188ED878E7}"/>
              </a:ext>
            </a:extLst>
          </p:cNvPr>
          <p:cNvSpPr txBox="1"/>
          <p:nvPr/>
        </p:nvSpPr>
        <p:spPr>
          <a:xfrm>
            <a:off x="8236152" y="1511516"/>
            <a:ext cx="3918745" cy="1077218"/>
          </a:xfrm>
          <a:prstGeom prst="rect">
            <a:avLst/>
          </a:prstGeom>
          <a:gradFill flip="none" rotWithShape="1">
            <a:gsLst>
              <a:gs pos="0">
                <a:srgbClr val="FF33CC"/>
              </a:gs>
              <a:gs pos="50000">
                <a:srgbClr val="FFF7FF"/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Linear actuator:</a:t>
            </a:r>
          </a:p>
          <a:p>
            <a:r>
              <a:rPr lang="en-US" sz="1000" dirty="0"/>
              <a:t>Design completed</a:t>
            </a:r>
          </a:p>
          <a:p>
            <a:r>
              <a:rPr lang="en-US" sz="1000" dirty="0"/>
              <a:t>Manufacturing and assembly finished in 2023</a:t>
            </a:r>
          </a:p>
          <a:p>
            <a:r>
              <a:rPr lang="en-US" sz="1000" dirty="0"/>
              <a:t>Extensively tested in 2023 (EDMS # 2942895)</a:t>
            </a:r>
          </a:p>
          <a:p>
            <a:r>
              <a:rPr lang="en-US" sz="1000" dirty="0"/>
              <a:t>Ongoing during spring 2024 : clean integration of control system in electrical cabinet.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55F9A50-5247-87FA-AE9C-91BFE1654ED7}"/>
              </a:ext>
            </a:extLst>
          </p:cNvPr>
          <p:cNvCxnSpPr>
            <a:cxnSpLocks/>
            <a:stCxn id="46" idx="1"/>
          </p:cNvCxnSpPr>
          <p:nvPr/>
        </p:nvCxnSpPr>
        <p:spPr>
          <a:xfrm flipH="1">
            <a:off x="7751752" y="2050125"/>
            <a:ext cx="484400" cy="864168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C811FAC-192F-1643-1CE1-6BF94A1856B0}"/>
              </a:ext>
            </a:extLst>
          </p:cNvPr>
          <p:cNvSpPr txBox="1"/>
          <p:nvPr/>
        </p:nvSpPr>
        <p:spPr>
          <a:xfrm>
            <a:off x="6901321" y="4798809"/>
            <a:ext cx="2042627" cy="2000548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FFFFF3"/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Rotating table :</a:t>
            </a:r>
          </a:p>
          <a:p>
            <a:r>
              <a:rPr lang="en-US" sz="1000" dirty="0"/>
              <a:t>Reinforcement completed in 2023.</a:t>
            </a:r>
          </a:p>
          <a:p>
            <a:r>
              <a:rPr lang="en-US" sz="1000" dirty="0"/>
              <a:t>Proof tested at 7000 kg. Rotation confirmed to be reasonable by manual pushing.</a:t>
            </a:r>
          </a:p>
          <a:p>
            <a:r>
              <a:rPr lang="en-US" sz="1000" dirty="0"/>
              <a:t>Traction system (manual winch)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Manufacturing nearing completion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To be tested in summer 2024</a:t>
            </a:r>
          </a:p>
          <a:p>
            <a:pPr marL="171450" indent="-171450">
              <a:buFontTx/>
              <a:buChar char="-"/>
            </a:pPr>
            <a:endParaRPr lang="en-US" sz="1000" dirty="0"/>
          </a:p>
          <a:p>
            <a:r>
              <a:rPr lang="en-US" sz="1000" dirty="0"/>
              <a:t>ID configuration to be restored for </a:t>
            </a:r>
            <a:r>
              <a:rPr lang="en-US" sz="1000" dirty="0" err="1"/>
              <a:t>LS3</a:t>
            </a:r>
            <a:r>
              <a:rPr lang="en-US" sz="1000" dirty="0"/>
              <a:t>.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6253E11-6E3A-AED1-D7E1-038AA4FC3F0D}"/>
              </a:ext>
            </a:extLst>
          </p:cNvPr>
          <p:cNvCxnSpPr>
            <a:cxnSpLocks/>
            <a:stCxn id="61" idx="0"/>
          </p:cNvCxnSpPr>
          <p:nvPr/>
        </p:nvCxnSpPr>
        <p:spPr>
          <a:xfrm flipV="1">
            <a:off x="7922635" y="3491374"/>
            <a:ext cx="476800" cy="1307435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E08EFF15-57BB-024D-B740-B2F392DFE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9977" y="2713403"/>
            <a:ext cx="2574920" cy="151039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EF03E75-CC8C-8E9C-2CBA-2459573CB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7131" y="4798809"/>
            <a:ext cx="2334410" cy="20005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2B62D6A-8A04-E0DA-A8F5-1D84096B0652}"/>
              </a:ext>
            </a:extLst>
          </p:cNvPr>
          <p:cNvSpPr/>
          <p:nvPr/>
        </p:nvSpPr>
        <p:spPr>
          <a:xfrm rot="20977994">
            <a:off x="5986601" y="1515362"/>
            <a:ext cx="11608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ITk</a:t>
            </a:r>
            <a:endParaRPr lang="en-US" sz="4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B403DBFA-9410-E556-26CB-745E8DA76E9A}"/>
              </a:ext>
            </a:extLst>
          </p:cNvPr>
          <p:cNvSpPr/>
          <p:nvPr/>
        </p:nvSpPr>
        <p:spPr>
          <a:xfrm rot="21066994">
            <a:off x="4173164" y="1967595"/>
            <a:ext cx="1300752" cy="343431"/>
          </a:xfrm>
          <a:custGeom>
            <a:avLst/>
            <a:gdLst>
              <a:gd name="connsiteX0" fmla="*/ 0 w 1300752"/>
              <a:gd name="connsiteY0" fmla="*/ 182286 h 364571"/>
              <a:gd name="connsiteX1" fmla="*/ 283968 w 1300752"/>
              <a:gd name="connsiteY1" fmla="*/ 0 h 364571"/>
              <a:gd name="connsiteX2" fmla="*/ 283968 w 1300752"/>
              <a:gd name="connsiteY2" fmla="*/ 135724 h 364571"/>
              <a:gd name="connsiteX3" fmla="*/ 1300752 w 1300752"/>
              <a:gd name="connsiteY3" fmla="*/ 135724 h 364571"/>
              <a:gd name="connsiteX4" fmla="*/ 1300752 w 1300752"/>
              <a:gd name="connsiteY4" fmla="*/ 228847 h 364571"/>
              <a:gd name="connsiteX5" fmla="*/ 283968 w 1300752"/>
              <a:gd name="connsiteY5" fmla="*/ 228847 h 364571"/>
              <a:gd name="connsiteX6" fmla="*/ 283968 w 1300752"/>
              <a:gd name="connsiteY6" fmla="*/ 364571 h 364571"/>
              <a:gd name="connsiteX7" fmla="*/ 0 w 1300752"/>
              <a:gd name="connsiteY7" fmla="*/ 182286 h 364571"/>
              <a:gd name="connsiteX0" fmla="*/ 0 w 1300752"/>
              <a:gd name="connsiteY0" fmla="*/ 167710 h 349995"/>
              <a:gd name="connsiteX1" fmla="*/ 377225 w 1300752"/>
              <a:gd name="connsiteY1" fmla="*/ 0 h 349995"/>
              <a:gd name="connsiteX2" fmla="*/ 283968 w 1300752"/>
              <a:gd name="connsiteY2" fmla="*/ 121148 h 349995"/>
              <a:gd name="connsiteX3" fmla="*/ 1300752 w 1300752"/>
              <a:gd name="connsiteY3" fmla="*/ 121148 h 349995"/>
              <a:gd name="connsiteX4" fmla="*/ 1300752 w 1300752"/>
              <a:gd name="connsiteY4" fmla="*/ 214271 h 349995"/>
              <a:gd name="connsiteX5" fmla="*/ 283968 w 1300752"/>
              <a:gd name="connsiteY5" fmla="*/ 214271 h 349995"/>
              <a:gd name="connsiteX6" fmla="*/ 283968 w 1300752"/>
              <a:gd name="connsiteY6" fmla="*/ 349995 h 349995"/>
              <a:gd name="connsiteX7" fmla="*/ 0 w 1300752"/>
              <a:gd name="connsiteY7" fmla="*/ 167710 h 349995"/>
              <a:gd name="connsiteX0" fmla="*/ 0 w 1300752"/>
              <a:gd name="connsiteY0" fmla="*/ 167710 h 347987"/>
              <a:gd name="connsiteX1" fmla="*/ 377225 w 1300752"/>
              <a:gd name="connsiteY1" fmla="*/ 0 h 347987"/>
              <a:gd name="connsiteX2" fmla="*/ 283968 w 1300752"/>
              <a:gd name="connsiteY2" fmla="*/ 121148 h 347987"/>
              <a:gd name="connsiteX3" fmla="*/ 1300752 w 1300752"/>
              <a:gd name="connsiteY3" fmla="*/ 121148 h 347987"/>
              <a:gd name="connsiteX4" fmla="*/ 1300752 w 1300752"/>
              <a:gd name="connsiteY4" fmla="*/ 214271 h 347987"/>
              <a:gd name="connsiteX5" fmla="*/ 283968 w 1300752"/>
              <a:gd name="connsiteY5" fmla="*/ 214271 h 347987"/>
              <a:gd name="connsiteX6" fmla="*/ 194716 w 1300752"/>
              <a:gd name="connsiteY6" fmla="*/ 347987 h 347987"/>
              <a:gd name="connsiteX7" fmla="*/ 0 w 1300752"/>
              <a:gd name="connsiteY7" fmla="*/ 167710 h 347987"/>
              <a:gd name="connsiteX0" fmla="*/ 0 w 1300752"/>
              <a:gd name="connsiteY0" fmla="*/ 167710 h 347987"/>
              <a:gd name="connsiteX1" fmla="*/ 377225 w 1300752"/>
              <a:gd name="connsiteY1" fmla="*/ 0 h 347987"/>
              <a:gd name="connsiteX2" fmla="*/ 283968 w 1300752"/>
              <a:gd name="connsiteY2" fmla="*/ 121148 h 347987"/>
              <a:gd name="connsiteX3" fmla="*/ 1300752 w 1300752"/>
              <a:gd name="connsiteY3" fmla="*/ 121148 h 347987"/>
              <a:gd name="connsiteX4" fmla="*/ 1300752 w 1300752"/>
              <a:gd name="connsiteY4" fmla="*/ 214271 h 347987"/>
              <a:gd name="connsiteX5" fmla="*/ 254825 w 1300752"/>
              <a:gd name="connsiteY5" fmla="*/ 209716 h 347987"/>
              <a:gd name="connsiteX6" fmla="*/ 194716 w 1300752"/>
              <a:gd name="connsiteY6" fmla="*/ 347987 h 347987"/>
              <a:gd name="connsiteX7" fmla="*/ 0 w 1300752"/>
              <a:gd name="connsiteY7" fmla="*/ 167710 h 347987"/>
              <a:gd name="connsiteX0" fmla="*/ 0 w 1300752"/>
              <a:gd name="connsiteY0" fmla="*/ 167710 h 347987"/>
              <a:gd name="connsiteX1" fmla="*/ 377225 w 1300752"/>
              <a:gd name="connsiteY1" fmla="*/ 0 h 347987"/>
              <a:gd name="connsiteX2" fmla="*/ 283968 w 1300752"/>
              <a:gd name="connsiteY2" fmla="*/ 121148 h 347987"/>
              <a:gd name="connsiteX3" fmla="*/ 1300752 w 1300752"/>
              <a:gd name="connsiteY3" fmla="*/ 121148 h 347987"/>
              <a:gd name="connsiteX4" fmla="*/ 1242467 w 1300752"/>
              <a:gd name="connsiteY4" fmla="*/ 205161 h 347987"/>
              <a:gd name="connsiteX5" fmla="*/ 254825 w 1300752"/>
              <a:gd name="connsiteY5" fmla="*/ 209716 h 347987"/>
              <a:gd name="connsiteX6" fmla="*/ 194716 w 1300752"/>
              <a:gd name="connsiteY6" fmla="*/ 347987 h 347987"/>
              <a:gd name="connsiteX7" fmla="*/ 0 w 1300752"/>
              <a:gd name="connsiteY7" fmla="*/ 167710 h 347987"/>
              <a:gd name="connsiteX0" fmla="*/ 0 w 1300752"/>
              <a:gd name="connsiteY0" fmla="*/ 167710 h 343431"/>
              <a:gd name="connsiteX1" fmla="*/ 377225 w 1300752"/>
              <a:gd name="connsiteY1" fmla="*/ 0 h 343431"/>
              <a:gd name="connsiteX2" fmla="*/ 283968 w 1300752"/>
              <a:gd name="connsiteY2" fmla="*/ 121148 h 343431"/>
              <a:gd name="connsiteX3" fmla="*/ 1300752 w 1300752"/>
              <a:gd name="connsiteY3" fmla="*/ 121148 h 343431"/>
              <a:gd name="connsiteX4" fmla="*/ 1242467 w 1300752"/>
              <a:gd name="connsiteY4" fmla="*/ 205161 h 343431"/>
              <a:gd name="connsiteX5" fmla="*/ 254825 w 1300752"/>
              <a:gd name="connsiteY5" fmla="*/ 209716 h 343431"/>
              <a:gd name="connsiteX6" fmla="*/ 165573 w 1300752"/>
              <a:gd name="connsiteY6" fmla="*/ 343431 h 343431"/>
              <a:gd name="connsiteX7" fmla="*/ 0 w 1300752"/>
              <a:gd name="connsiteY7" fmla="*/ 167710 h 34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0752" h="343431">
                <a:moveTo>
                  <a:pt x="0" y="167710"/>
                </a:moveTo>
                <a:lnTo>
                  <a:pt x="377225" y="0"/>
                </a:lnTo>
                <a:lnTo>
                  <a:pt x="283968" y="121148"/>
                </a:lnTo>
                <a:lnTo>
                  <a:pt x="1300752" y="121148"/>
                </a:lnTo>
                <a:lnTo>
                  <a:pt x="1242467" y="205161"/>
                </a:lnTo>
                <a:lnTo>
                  <a:pt x="254825" y="209716"/>
                </a:lnTo>
                <a:lnTo>
                  <a:pt x="165573" y="343431"/>
                </a:lnTo>
                <a:lnTo>
                  <a:pt x="0" y="16771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92D922-9F0D-6537-52C1-2B7EF0D5B93C}"/>
              </a:ext>
            </a:extLst>
          </p:cNvPr>
          <p:cNvSpPr txBox="1"/>
          <p:nvPr/>
        </p:nvSpPr>
        <p:spPr>
          <a:xfrm rot="20912977">
            <a:off x="3998552" y="1588496"/>
            <a:ext cx="2366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From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SR1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to :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SX1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UX15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Z0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A5CA3C-D505-1E42-FC5E-C67F55090BDA}"/>
              </a:ext>
            </a:extLst>
          </p:cNvPr>
          <p:cNvSpPr/>
          <p:nvPr/>
        </p:nvSpPr>
        <p:spPr>
          <a:xfrm>
            <a:off x="5386624" y="863210"/>
            <a:ext cx="13395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94068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38" descr="Une image contenant Modèle réduit&#10;&#10;Description générée automatiquement">
            <a:extLst>
              <a:ext uri="{FF2B5EF4-FFF2-40B4-BE49-F238E27FC236}">
                <a16:creationId xmlns:a16="http://schemas.microsoft.com/office/drawing/2014/main" id="{27A353E8-9C25-C6B4-0713-2F3B761B5C2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407" y="1031078"/>
            <a:ext cx="6574950" cy="37068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731" y="302940"/>
            <a:ext cx="10972800" cy="610685"/>
          </a:xfrm>
        </p:spPr>
        <p:txBody>
          <a:bodyPr>
            <a:normAutofit/>
          </a:bodyPr>
          <a:lstStyle/>
          <a:p>
            <a:r>
              <a:rPr lang="en-GB" sz="2200" dirty="0" err="1">
                <a:solidFill>
                  <a:srgbClr val="002060"/>
                </a:solidFill>
              </a:rPr>
              <a:t>ITk</a:t>
            </a:r>
            <a:r>
              <a:rPr lang="en-GB" sz="2200" dirty="0">
                <a:solidFill>
                  <a:srgbClr val="002060"/>
                </a:solidFill>
              </a:rPr>
              <a:t> installation tooling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489531" y="6262943"/>
            <a:ext cx="576064" cy="270000"/>
          </a:xfrm>
        </p:spPr>
        <p:txBody>
          <a:bodyPr/>
          <a:lstStyle/>
          <a:p>
            <a:fld id="{0B674986-C06A-444E-9F73-FFFDA616BED9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09599" y="1142184"/>
            <a:ext cx="6343650" cy="214089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2975" indent="-257175" algn="l" defTabSz="6858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58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8775" indent="-257175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B1B74A2-245C-92C6-A7F9-F7D119D0519F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3344934" y="1755620"/>
            <a:ext cx="808212" cy="724541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E8E0819-506D-8B9F-51EE-246105E33EBE}"/>
              </a:ext>
            </a:extLst>
          </p:cNvPr>
          <p:cNvSpPr txBox="1"/>
          <p:nvPr/>
        </p:nvSpPr>
        <p:spPr>
          <a:xfrm>
            <a:off x="134420" y="1063122"/>
            <a:ext cx="3210514" cy="1384995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Rail system (2 sets needed) :</a:t>
            </a:r>
          </a:p>
          <a:p>
            <a:r>
              <a:rPr lang="en-US" sz="1000" dirty="0"/>
              <a:t>Procurement strategy (</a:t>
            </a:r>
            <a:r>
              <a:rPr lang="en-US" sz="1000" i="1" dirty="0"/>
              <a:t>flatness tolerance of 0.1 mm on </a:t>
            </a:r>
            <a:r>
              <a:rPr lang="en-US" sz="1000" i="1" dirty="0" err="1"/>
              <a:t>3.4m</a:t>
            </a:r>
            <a:r>
              <a:rPr lang="en-US" sz="1000" i="1" dirty="0"/>
              <a:t> long parts remains challenging</a:t>
            </a:r>
            <a:r>
              <a:rPr lang="en-US" sz="1000" dirty="0"/>
              <a:t>) 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Tendering for the 2 sets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Set #1 (mockup) targeted for end 2024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Set #2 (</a:t>
            </a:r>
            <a:r>
              <a:rPr lang="en-US" sz="1000" dirty="0" err="1"/>
              <a:t>UX15</a:t>
            </a:r>
            <a:r>
              <a:rPr lang="en-US" sz="1000" dirty="0"/>
              <a:t>) targeted in 2025 (same manufacturer)</a:t>
            </a:r>
          </a:p>
          <a:p>
            <a:r>
              <a:rPr lang="en-US" sz="1000" dirty="0"/>
              <a:t>Validation of torque-pretension relationship for </a:t>
            </a:r>
            <a:r>
              <a:rPr lang="en-US" sz="1000" dirty="0" err="1"/>
              <a:t>M5</a:t>
            </a:r>
            <a:r>
              <a:rPr lang="en-US" sz="1000" dirty="0"/>
              <a:t> screws.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7A9BCE-A1AA-43A4-4DDA-E118C3FE7CAA}"/>
              </a:ext>
            </a:extLst>
          </p:cNvPr>
          <p:cNvSpPr txBox="1"/>
          <p:nvPr/>
        </p:nvSpPr>
        <p:spPr>
          <a:xfrm>
            <a:off x="134420" y="2977451"/>
            <a:ext cx="3210514" cy="1231106"/>
          </a:xfrm>
          <a:prstGeom prst="rect">
            <a:avLst/>
          </a:prstGeom>
          <a:gradFill flip="none" rotWithShape="1">
            <a:gsLst>
              <a:gs pos="0">
                <a:srgbClr val="0066FF"/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Insertion Cradle :</a:t>
            </a:r>
          </a:p>
          <a:p>
            <a:r>
              <a:rPr lang="en-US" sz="1000" dirty="0"/>
              <a:t>Procurement process just started. Targeting ≈ 6-7 months</a:t>
            </a:r>
          </a:p>
          <a:p>
            <a:r>
              <a:rPr lang="en-GB" sz="1000" dirty="0"/>
              <a:t>Manufacturing will be performed with a 1.0 mm flatness tolerance (to reduce cost). A correction will be performed at CERN with a set of 60 shims per rail to individually machine after laser tracker survey. Final tolerance targeted at 0.1 mm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7808C04-E44E-4F15-0834-FC5513997232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3344934" y="2859358"/>
            <a:ext cx="1828225" cy="733646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73685EA-4100-1939-7E10-95D99089B869}"/>
              </a:ext>
            </a:extLst>
          </p:cNvPr>
          <p:cNvSpPr txBox="1"/>
          <p:nvPr/>
        </p:nvSpPr>
        <p:spPr>
          <a:xfrm>
            <a:off x="4918165" y="4984112"/>
            <a:ext cx="1690501" cy="923330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50000">
                <a:schemeClr val="accent3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Alignment feet :</a:t>
            </a:r>
          </a:p>
          <a:p>
            <a:r>
              <a:rPr lang="en-US" sz="1000" dirty="0"/>
              <a:t>Manufactured and load tested at 7000 kg in April 24</a:t>
            </a:r>
          </a:p>
          <a:p>
            <a:r>
              <a:rPr lang="en-US" sz="1000" dirty="0"/>
              <a:t>A few parts remain to be zinc-plated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291A9E9-749C-B1E7-D10F-4609714050A3}"/>
              </a:ext>
            </a:extLst>
          </p:cNvPr>
          <p:cNvCxnSpPr>
            <a:cxnSpLocks/>
            <a:stCxn id="40" idx="0"/>
          </p:cNvCxnSpPr>
          <p:nvPr/>
        </p:nvCxnSpPr>
        <p:spPr>
          <a:xfrm flipH="1" flipV="1">
            <a:off x="5223874" y="3403067"/>
            <a:ext cx="539542" cy="1581045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7FBCC9A-4789-E23B-4A15-D7188ED878E7}"/>
              </a:ext>
            </a:extLst>
          </p:cNvPr>
          <p:cNvSpPr txBox="1"/>
          <p:nvPr/>
        </p:nvSpPr>
        <p:spPr>
          <a:xfrm>
            <a:off x="8236152" y="1511516"/>
            <a:ext cx="3918745" cy="307777"/>
          </a:xfrm>
          <a:prstGeom prst="rect">
            <a:avLst/>
          </a:prstGeom>
          <a:gradFill flip="none" rotWithShape="1">
            <a:gsLst>
              <a:gs pos="0">
                <a:srgbClr val="FF33CC"/>
              </a:gs>
              <a:gs pos="50000">
                <a:srgbClr val="FFF7FF"/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Linear actuator: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55F9A50-5247-87FA-AE9C-91BFE1654ED7}"/>
              </a:ext>
            </a:extLst>
          </p:cNvPr>
          <p:cNvCxnSpPr>
            <a:cxnSpLocks/>
            <a:stCxn id="46" idx="1"/>
          </p:cNvCxnSpPr>
          <p:nvPr/>
        </p:nvCxnSpPr>
        <p:spPr>
          <a:xfrm flipH="1">
            <a:off x="7751752" y="1665405"/>
            <a:ext cx="484400" cy="1248888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C811FAC-192F-1643-1CE1-6BF94A1856B0}"/>
              </a:ext>
            </a:extLst>
          </p:cNvPr>
          <p:cNvSpPr txBox="1"/>
          <p:nvPr/>
        </p:nvSpPr>
        <p:spPr>
          <a:xfrm>
            <a:off x="6901321" y="4798809"/>
            <a:ext cx="2042627" cy="30777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FFFFF3"/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Rotating table :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6253E11-6E3A-AED1-D7E1-038AA4FC3F0D}"/>
              </a:ext>
            </a:extLst>
          </p:cNvPr>
          <p:cNvCxnSpPr>
            <a:cxnSpLocks/>
            <a:stCxn id="61" idx="0"/>
          </p:cNvCxnSpPr>
          <p:nvPr/>
        </p:nvCxnSpPr>
        <p:spPr>
          <a:xfrm flipV="1">
            <a:off x="7922635" y="3491374"/>
            <a:ext cx="476800" cy="1307435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06C9739-932A-7BC7-3533-9E91D9DE67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088" b="3236"/>
          <a:stretch/>
        </p:blipFill>
        <p:spPr>
          <a:xfrm>
            <a:off x="2719603" y="4996896"/>
            <a:ext cx="2147847" cy="17966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C4115AA-1410-90F1-E7A2-D25F266E79A1}"/>
              </a:ext>
            </a:extLst>
          </p:cNvPr>
          <p:cNvSpPr/>
          <p:nvPr/>
        </p:nvSpPr>
        <p:spPr>
          <a:xfrm rot="20977994">
            <a:off x="5986601" y="1515362"/>
            <a:ext cx="11608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ITk</a:t>
            </a:r>
            <a:endParaRPr lang="en-US" sz="4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D59038-AFCD-F7FC-D701-1D9831A7E9F0}"/>
              </a:ext>
            </a:extLst>
          </p:cNvPr>
          <p:cNvSpPr txBox="1"/>
          <p:nvPr/>
        </p:nvSpPr>
        <p:spPr>
          <a:xfrm rot="20912977">
            <a:off x="3998552" y="1588496"/>
            <a:ext cx="2366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From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SR1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to :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SX1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UX15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Z0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81706E-6A9E-09E9-2CF8-AD611BAC0D16}"/>
              </a:ext>
            </a:extLst>
          </p:cNvPr>
          <p:cNvSpPr/>
          <p:nvPr/>
        </p:nvSpPr>
        <p:spPr>
          <a:xfrm>
            <a:off x="5386624" y="863210"/>
            <a:ext cx="133958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2024</a:t>
            </a:r>
          </a:p>
        </p:txBody>
      </p:sp>
      <p:sp>
        <p:nvSpPr>
          <p:cNvPr id="10" name="Arrow: Left 7">
            <a:extLst>
              <a:ext uri="{FF2B5EF4-FFF2-40B4-BE49-F238E27FC236}">
                <a16:creationId xmlns:a16="http://schemas.microsoft.com/office/drawing/2014/main" id="{B4400B4C-89A8-7E77-BDB9-CE2486777865}"/>
              </a:ext>
            </a:extLst>
          </p:cNvPr>
          <p:cNvSpPr/>
          <p:nvPr/>
        </p:nvSpPr>
        <p:spPr>
          <a:xfrm rot="21066994">
            <a:off x="4173164" y="1967595"/>
            <a:ext cx="1300752" cy="343431"/>
          </a:xfrm>
          <a:custGeom>
            <a:avLst/>
            <a:gdLst>
              <a:gd name="connsiteX0" fmla="*/ 0 w 1300752"/>
              <a:gd name="connsiteY0" fmla="*/ 182286 h 364571"/>
              <a:gd name="connsiteX1" fmla="*/ 283968 w 1300752"/>
              <a:gd name="connsiteY1" fmla="*/ 0 h 364571"/>
              <a:gd name="connsiteX2" fmla="*/ 283968 w 1300752"/>
              <a:gd name="connsiteY2" fmla="*/ 135724 h 364571"/>
              <a:gd name="connsiteX3" fmla="*/ 1300752 w 1300752"/>
              <a:gd name="connsiteY3" fmla="*/ 135724 h 364571"/>
              <a:gd name="connsiteX4" fmla="*/ 1300752 w 1300752"/>
              <a:gd name="connsiteY4" fmla="*/ 228847 h 364571"/>
              <a:gd name="connsiteX5" fmla="*/ 283968 w 1300752"/>
              <a:gd name="connsiteY5" fmla="*/ 228847 h 364571"/>
              <a:gd name="connsiteX6" fmla="*/ 283968 w 1300752"/>
              <a:gd name="connsiteY6" fmla="*/ 364571 h 364571"/>
              <a:gd name="connsiteX7" fmla="*/ 0 w 1300752"/>
              <a:gd name="connsiteY7" fmla="*/ 182286 h 364571"/>
              <a:gd name="connsiteX0" fmla="*/ 0 w 1300752"/>
              <a:gd name="connsiteY0" fmla="*/ 167710 h 349995"/>
              <a:gd name="connsiteX1" fmla="*/ 377225 w 1300752"/>
              <a:gd name="connsiteY1" fmla="*/ 0 h 349995"/>
              <a:gd name="connsiteX2" fmla="*/ 283968 w 1300752"/>
              <a:gd name="connsiteY2" fmla="*/ 121148 h 349995"/>
              <a:gd name="connsiteX3" fmla="*/ 1300752 w 1300752"/>
              <a:gd name="connsiteY3" fmla="*/ 121148 h 349995"/>
              <a:gd name="connsiteX4" fmla="*/ 1300752 w 1300752"/>
              <a:gd name="connsiteY4" fmla="*/ 214271 h 349995"/>
              <a:gd name="connsiteX5" fmla="*/ 283968 w 1300752"/>
              <a:gd name="connsiteY5" fmla="*/ 214271 h 349995"/>
              <a:gd name="connsiteX6" fmla="*/ 283968 w 1300752"/>
              <a:gd name="connsiteY6" fmla="*/ 349995 h 349995"/>
              <a:gd name="connsiteX7" fmla="*/ 0 w 1300752"/>
              <a:gd name="connsiteY7" fmla="*/ 167710 h 349995"/>
              <a:gd name="connsiteX0" fmla="*/ 0 w 1300752"/>
              <a:gd name="connsiteY0" fmla="*/ 167710 h 347987"/>
              <a:gd name="connsiteX1" fmla="*/ 377225 w 1300752"/>
              <a:gd name="connsiteY1" fmla="*/ 0 h 347987"/>
              <a:gd name="connsiteX2" fmla="*/ 283968 w 1300752"/>
              <a:gd name="connsiteY2" fmla="*/ 121148 h 347987"/>
              <a:gd name="connsiteX3" fmla="*/ 1300752 w 1300752"/>
              <a:gd name="connsiteY3" fmla="*/ 121148 h 347987"/>
              <a:gd name="connsiteX4" fmla="*/ 1300752 w 1300752"/>
              <a:gd name="connsiteY4" fmla="*/ 214271 h 347987"/>
              <a:gd name="connsiteX5" fmla="*/ 283968 w 1300752"/>
              <a:gd name="connsiteY5" fmla="*/ 214271 h 347987"/>
              <a:gd name="connsiteX6" fmla="*/ 194716 w 1300752"/>
              <a:gd name="connsiteY6" fmla="*/ 347987 h 347987"/>
              <a:gd name="connsiteX7" fmla="*/ 0 w 1300752"/>
              <a:gd name="connsiteY7" fmla="*/ 167710 h 347987"/>
              <a:gd name="connsiteX0" fmla="*/ 0 w 1300752"/>
              <a:gd name="connsiteY0" fmla="*/ 167710 h 347987"/>
              <a:gd name="connsiteX1" fmla="*/ 377225 w 1300752"/>
              <a:gd name="connsiteY1" fmla="*/ 0 h 347987"/>
              <a:gd name="connsiteX2" fmla="*/ 283968 w 1300752"/>
              <a:gd name="connsiteY2" fmla="*/ 121148 h 347987"/>
              <a:gd name="connsiteX3" fmla="*/ 1300752 w 1300752"/>
              <a:gd name="connsiteY3" fmla="*/ 121148 h 347987"/>
              <a:gd name="connsiteX4" fmla="*/ 1300752 w 1300752"/>
              <a:gd name="connsiteY4" fmla="*/ 214271 h 347987"/>
              <a:gd name="connsiteX5" fmla="*/ 254825 w 1300752"/>
              <a:gd name="connsiteY5" fmla="*/ 209716 h 347987"/>
              <a:gd name="connsiteX6" fmla="*/ 194716 w 1300752"/>
              <a:gd name="connsiteY6" fmla="*/ 347987 h 347987"/>
              <a:gd name="connsiteX7" fmla="*/ 0 w 1300752"/>
              <a:gd name="connsiteY7" fmla="*/ 167710 h 347987"/>
              <a:gd name="connsiteX0" fmla="*/ 0 w 1300752"/>
              <a:gd name="connsiteY0" fmla="*/ 167710 h 347987"/>
              <a:gd name="connsiteX1" fmla="*/ 377225 w 1300752"/>
              <a:gd name="connsiteY1" fmla="*/ 0 h 347987"/>
              <a:gd name="connsiteX2" fmla="*/ 283968 w 1300752"/>
              <a:gd name="connsiteY2" fmla="*/ 121148 h 347987"/>
              <a:gd name="connsiteX3" fmla="*/ 1300752 w 1300752"/>
              <a:gd name="connsiteY3" fmla="*/ 121148 h 347987"/>
              <a:gd name="connsiteX4" fmla="*/ 1242467 w 1300752"/>
              <a:gd name="connsiteY4" fmla="*/ 205161 h 347987"/>
              <a:gd name="connsiteX5" fmla="*/ 254825 w 1300752"/>
              <a:gd name="connsiteY5" fmla="*/ 209716 h 347987"/>
              <a:gd name="connsiteX6" fmla="*/ 194716 w 1300752"/>
              <a:gd name="connsiteY6" fmla="*/ 347987 h 347987"/>
              <a:gd name="connsiteX7" fmla="*/ 0 w 1300752"/>
              <a:gd name="connsiteY7" fmla="*/ 167710 h 347987"/>
              <a:gd name="connsiteX0" fmla="*/ 0 w 1300752"/>
              <a:gd name="connsiteY0" fmla="*/ 167710 h 343431"/>
              <a:gd name="connsiteX1" fmla="*/ 377225 w 1300752"/>
              <a:gd name="connsiteY1" fmla="*/ 0 h 343431"/>
              <a:gd name="connsiteX2" fmla="*/ 283968 w 1300752"/>
              <a:gd name="connsiteY2" fmla="*/ 121148 h 343431"/>
              <a:gd name="connsiteX3" fmla="*/ 1300752 w 1300752"/>
              <a:gd name="connsiteY3" fmla="*/ 121148 h 343431"/>
              <a:gd name="connsiteX4" fmla="*/ 1242467 w 1300752"/>
              <a:gd name="connsiteY4" fmla="*/ 205161 h 343431"/>
              <a:gd name="connsiteX5" fmla="*/ 254825 w 1300752"/>
              <a:gd name="connsiteY5" fmla="*/ 209716 h 343431"/>
              <a:gd name="connsiteX6" fmla="*/ 165573 w 1300752"/>
              <a:gd name="connsiteY6" fmla="*/ 343431 h 343431"/>
              <a:gd name="connsiteX7" fmla="*/ 0 w 1300752"/>
              <a:gd name="connsiteY7" fmla="*/ 167710 h 34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0752" h="343431">
                <a:moveTo>
                  <a:pt x="0" y="167710"/>
                </a:moveTo>
                <a:lnTo>
                  <a:pt x="377225" y="0"/>
                </a:lnTo>
                <a:lnTo>
                  <a:pt x="283968" y="121148"/>
                </a:lnTo>
                <a:lnTo>
                  <a:pt x="1300752" y="121148"/>
                </a:lnTo>
                <a:lnTo>
                  <a:pt x="1242467" y="205161"/>
                </a:lnTo>
                <a:lnTo>
                  <a:pt x="254825" y="209716"/>
                </a:lnTo>
                <a:lnTo>
                  <a:pt x="165573" y="343431"/>
                </a:lnTo>
                <a:lnTo>
                  <a:pt x="0" y="16771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225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3409DBA-78BD-CFEA-0CF4-A07168853C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423353"/>
              </p:ext>
            </p:extLst>
          </p:nvPr>
        </p:nvGraphicFramePr>
        <p:xfrm>
          <a:off x="568305" y="1767653"/>
          <a:ext cx="9439446" cy="5054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6851671" imgH="3668414" progId="CATIA.Product">
                  <p:link updateAutomatic="1"/>
                </p:oleObj>
              </mc:Choice>
              <mc:Fallback>
                <p:oleObj name="Product" r:id="rId2" imgW="6851671" imgH="3668414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8305" y="1767653"/>
                        <a:ext cx="9439446" cy="5054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052CA0-05F8-0591-482B-6B44DB6BA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3</a:t>
            </a:fld>
            <a:endParaRPr lang="en-GB"/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6D7BBD4A-96A9-8272-641E-E4AB303A59E4}"/>
              </a:ext>
            </a:extLst>
          </p:cNvPr>
          <p:cNvSpPr txBox="1"/>
          <p:nvPr/>
        </p:nvSpPr>
        <p:spPr>
          <a:xfrm>
            <a:off x="5840966" y="1889507"/>
            <a:ext cx="5782729" cy="13234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/>
              </a:gs>
              <a:gs pos="100000">
                <a:schemeClr val="bg1"/>
              </a:gs>
            </a:gsLst>
            <a:lin ang="5400000" scaled="1"/>
            <a:tileRect/>
          </a:gra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u="sng" dirty="0"/>
              <a:t>Test platform in </a:t>
            </a:r>
            <a:r>
              <a:rPr lang="en-US" sz="1400" u="sng" dirty="0" err="1"/>
              <a:t>b180</a:t>
            </a:r>
            <a:r>
              <a:rPr lang="en-US" sz="1400" u="sng" dirty="0"/>
              <a:t> :</a:t>
            </a:r>
          </a:p>
          <a:p>
            <a:r>
              <a:rPr lang="en-US" sz="1100" dirty="0"/>
              <a:t>The </a:t>
            </a:r>
            <a:r>
              <a:rPr lang="en-US" sz="1100" dirty="0" err="1"/>
              <a:t>IWV</a:t>
            </a:r>
            <a:r>
              <a:rPr lang="en-US" sz="1100" dirty="0"/>
              <a:t> is currently undergoing modifications to allow rails installation 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Cleaning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Full bolting of the flanges</a:t>
            </a:r>
          </a:p>
          <a:p>
            <a:pPr marL="171450" indent="-171450">
              <a:buFontTx/>
              <a:buChar char="-"/>
            </a:pPr>
            <a:r>
              <a:rPr lang="en-US" sz="1100" dirty="0" err="1"/>
              <a:t>TSR</a:t>
            </a:r>
            <a:r>
              <a:rPr lang="en-US" sz="1100" dirty="0"/>
              <a:t> (tracker support rail) extensions have been manufactured in may 2024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Additional </a:t>
            </a:r>
            <a:r>
              <a:rPr lang="en-US" sz="1100" dirty="0">
                <a:solidFill>
                  <a:srgbClr val="FF0000"/>
                </a:solidFill>
              </a:rPr>
              <a:t>brackets</a:t>
            </a:r>
            <a:r>
              <a:rPr lang="en-US" sz="1100" dirty="0"/>
              <a:t> are designed and awaiting production in summer 2024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Elastic support for cradle (to emulate minivans stiffness) to be defined (likely spring washers)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6288EB7-2598-195C-A48E-779D95F39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731" y="302940"/>
            <a:ext cx="10972800" cy="610685"/>
          </a:xfrm>
        </p:spPr>
        <p:txBody>
          <a:bodyPr>
            <a:normAutofit/>
          </a:bodyPr>
          <a:lstStyle/>
          <a:p>
            <a:r>
              <a:rPr lang="en-GB" sz="2200" dirty="0" err="1">
                <a:solidFill>
                  <a:srgbClr val="002060"/>
                </a:solidFill>
              </a:rPr>
              <a:t>ITk</a:t>
            </a:r>
            <a:r>
              <a:rPr lang="en-GB" sz="2200" dirty="0">
                <a:solidFill>
                  <a:srgbClr val="002060"/>
                </a:solidFill>
              </a:rPr>
              <a:t> installation tooling</a:t>
            </a:r>
            <a:endParaRPr lang="en-GB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B97F9F-6727-521E-A17E-346122CCBF87}"/>
              </a:ext>
            </a:extLst>
          </p:cNvPr>
          <p:cNvSpPr/>
          <p:nvPr/>
        </p:nvSpPr>
        <p:spPr>
          <a:xfrm>
            <a:off x="4770422" y="913625"/>
            <a:ext cx="24654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2024-25</a:t>
            </a:r>
          </a:p>
        </p:txBody>
      </p:sp>
    </p:spTree>
    <p:extLst>
      <p:ext uri="{BB962C8B-B14F-4D97-AF65-F5344CB8AC3E}">
        <p14:creationId xmlns:p14="http://schemas.microsoft.com/office/powerpoint/2010/main" val="362765440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MY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MYPRESENTATION Template</Template>
  <TotalTime>100373</TotalTime>
  <Words>328</Words>
  <Application>Microsoft Office PowerPoint</Application>
  <PresentationFormat>Widescreen</PresentationFormat>
  <Paragraphs>50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Wingdings</vt:lpstr>
      <vt:lpstr>Presentation MYPRESENTATION Template</vt:lpstr>
      <vt:lpstr>SMARTEAM://_STFILE_C:\SMARTEAMProd_Tmp\jmalaqui\CAD002234863.CATProduct%VERS_1</vt:lpstr>
      <vt:lpstr>ITk installation tooling</vt:lpstr>
      <vt:lpstr>ITk installation tooling</vt:lpstr>
      <vt:lpstr>ITk installation tooling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TC_DO_activities_AUW_11_05_2023</dc:title>
  <dc:creator>Joffrey Alex Malaquin</dc:creator>
  <cp:lastModifiedBy>Joffrey Alex Malaquin</cp:lastModifiedBy>
  <cp:revision>989</cp:revision>
  <dcterms:created xsi:type="dcterms:W3CDTF">2015-06-09T15:53:01Z</dcterms:created>
  <dcterms:modified xsi:type="dcterms:W3CDTF">2024-06-24T09:12:06Z</dcterms:modified>
</cp:coreProperties>
</file>