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notesMasterIdLst>
    <p:notesMasterId r:id="rId8"/>
  </p:notesMasterIdLst>
  <p:handoutMasterIdLst>
    <p:handoutMasterId r:id="rId9"/>
  </p:handoutMasterIdLst>
  <p:sldIdLst>
    <p:sldId id="285" r:id="rId2"/>
    <p:sldId id="286" r:id="rId3"/>
    <p:sldId id="287" r:id="rId4"/>
    <p:sldId id="288" r:id="rId5"/>
    <p:sldId id="290" r:id="rId6"/>
    <p:sldId id="291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62"/>
    <p:restoredTop sz="94640"/>
  </p:normalViewPr>
  <p:slideViewPr>
    <p:cSldViewPr snapToGrid="0">
      <p:cViewPr varScale="1">
        <p:scale>
          <a:sx n="102" d="100"/>
          <a:sy n="102" d="100"/>
        </p:scale>
        <p:origin x="11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E7C6045-8123-4262-B644-9EFD91C59E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72B254-59CB-4035-A00F-D4F400E716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82914-A121-4B6C-BE0C-F682476C98CC}" type="datetimeFigureOut">
              <a:rPr lang="en-US" smtClean="0"/>
              <a:t>6/24/24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81960-6598-48BB-96B8-DD6472D10AF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5A3A6C-51ED-45E3-A6B1-78DAF3A15D3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A34C6-D470-4263-B619-5E345C8B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750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BDC26-7B40-449E-AEA1-A29CA57ADC5B}" type="datetimeFigureOut">
              <a:rPr lang="en-US" smtClean="0"/>
              <a:t>6/24/24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8B30E-AAC2-429F-A9EA-4278ABA493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5370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459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709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573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083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99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026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CH"/>
              <a:t>27/05/2024</a:t>
            </a:r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0191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27/05/2024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51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r>
              <a:rPr lang="de-CH"/>
              <a:t>27/05/2024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88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27/05/2024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305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CH"/>
              <a:t>27/05/2024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7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27/05/2024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951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27/05/2024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966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27/05/2024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15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27/05/2024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977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r>
              <a:rPr lang="de-CH"/>
              <a:t>27/05/2024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110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r>
              <a:rPr lang="de-CH"/>
              <a:t>27/05/2024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087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de-CH"/>
              <a:t>27/05/2024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96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68" r:id="rId6"/>
    <p:sldLayoutId id="2147483764" r:id="rId7"/>
    <p:sldLayoutId id="2147483765" r:id="rId8"/>
    <p:sldLayoutId id="2147483766" r:id="rId9"/>
    <p:sldLayoutId id="2147483767" r:id="rId10"/>
    <p:sldLayoutId id="2147483769" r:id="rId11"/>
  </p:sldLayoutIdLst>
  <p:hf hdr="0" ftr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10" Type="http://schemas.openxmlformats.org/officeDocument/2006/relationships/image" Target="../media/image9.jpg"/><Relationship Id="rId4" Type="http://schemas.openxmlformats.org/officeDocument/2006/relationships/image" Target="../media/image1.png"/><Relationship Id="rId9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674175" y="2657409"/>
            <a:ext cx="1130601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400" b="1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EYETS Preparation and infrastructure activities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414284-9013-2F8A-ED59-023CB0103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744" y="6345854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</a:rPr>
              <a:pPr algn="l"/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061ACC79-5E3B-4D1B-883D-66D67069575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728439" y="-1985335"/>
            <a:ext cx="63528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561DCEF0-1F47-FFE6-9E4B-7FD07040C8E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880839" y="-1832935"/>
            <a:ext cx="63528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9A4B29-E605-BD1F-B096-52FE86DFB4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73" y="24823"/>
            <a:ext cx="1377281" cy="6254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AF95BF6-1902-F03C-FE9F-6A9C2FF19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1707" y="0"/>
            <a:ext cx="650293" cy="6502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42573DD-C4C7-670E-F529-DFCC91327456}"/>
              </a:ext>
            </a:extLst>
          </p:cNvPr>
          <p:cNvSpPr txBox="1"/>
          <p:nvPr/>
        </p:nvSpPr>
        <p:spPr>
          <a:xfrm>
            <a:off x="2555309" y="140504"/>
            <a:ext cx="658869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EP-ADO Meeting</a:t>
            </a:r>
            <a:endParaRPr lang="en-US" sz="6000" i="1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98B3C631-DEA1-5F5C-BA9F-0D48EABD9B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49687" y="6333329"/>
            <a:ext cx="2840083" cy="457200"/>
          </a:xfrm>
        </p:spPr>
        <p:txBody>
          <a:bodyPr/>
          <a:lstStyle/>
          <a:p>
            <a:r>
              <a:rPr lang="de-CH" dirty="0">
                <a:solidFill>
                  <a:schemeClr val="bg1"/>
                </a:solidFill>
              </a:rPr>
              <a:t>24/06/2024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21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48347" y="24823"/>
            <a:ext cx="758009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on </a:t>
            </a:r>
            <a:r>
              <a:rPr lang="en-US" sz="3600" b="1" i="1" dirty="0" err="1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Hostlab</a:t>
            </a:r>
            <a:r>
              <a:rPr lang="en-US" sz="3600" b="1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Program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414284-9013-2F8A-ED59-023CB0103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744" y="6345854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</a:rPr>
              <a:pPr algn="l"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061ACC79-5E3B-4D1B-883D-66D67069575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728439" y="-1985335"/>
            <a:ext cx="63528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561DCEF0-1F47-FFE6-9E4B-7FD07040C8E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880839" y="-1832935"/>
            <a:ext cx="63528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98B3C631-DEA1-5F5C-BA9F-0D48EABD9B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49687" y="6333329"/>
            <a:ext cx="2840083" cy="457200"/>
          </a:xfrm>
        </p:spPr>
        <p:txBody>
          <a:bodyPr/>
          <a:lstStyle/>
          <a:p>
            <a:r>
              <a:rPr lang="de-CH" dirty="0">
                <a:solidFill>
                  <a:schemeClr val="bg1"/>
                </a:solidFill>
              </a:rPr>
              <a:t>24/06/2024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831F61-BEF3-A97D-CFD3-135B995BD9A7}"/>
              </a:ext>
            </a:extLst>
          </p:cNvPr>
          <p:cNvSpPr/>
          <p:nvPr/>
        </p:nvSpPr>
        <p:spPr>
          <a:xfrm>
            <a:off x="3269453" y="1246335"/>
            <a:ext cx="853735" cy="1097416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5A6CC0-F46B-01F0-CD38-E33A4E2E795F}"/>
              </a:ext>
            </a:extLst>
          </p:cNvPr>
          <p:cNvGrpSpPr/>
          <p:nvPr/>
        </p:nvGrpSpPr>
        <p:grpSpPr>
          <a:xfrm>
            <a:off x="217109" y="809604"/>
            <a:ext cx="8886150" cy="2615763"/>
            <a:chOff x="1497664" y="3856459"/>
            <a:chExt cx="8886150" cy="2615763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2963ECF-2D5C-A536-E934-0BBE02C81C8A}"/>
                </a:ext>
              </a:extLst>
            </p:cNvPr>
            <p:cNvSpPr/>
            <p:nvPr/>
          </p:nvSpPr>
          <p:spPr>
            <a:xfrm>
              <a:off x="1497664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YETS 22-23</a:t>
              </a: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A4FE48C2-D47B-0FCF-CD42-5E8B196A6BE3}"/>
                </a:ext>
              </a:extLst>
            </p:cNvPr>
            <p:cNvSpPr/>
            <p:nvPr/>
          </p:nvSpPr>
          <p:spPr>
            <a:xfrm>
              <a:off x="2504261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2023 Run</a:t>
              </a: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35EE0FE-6005-8052-0CE1-E9BC37277E9D}"/>
                </a:ext>
              </a:extLst>
            </p:cNvPr>
            <p:cNvSpPr/>
            <p:nvPr/>
          </p:nvSpPr>
          <p:spPr>
            <a:xfrm>
              <a:off x="3510857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YETS 23-24 </a:t>
              </a: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3FF3F3C5-0318-D5C5-33A4-1E4CCBABDFB6}"/>
                </a:ext>
              </a:extLst>
            </p:cNvPr>
            <p:cNvSpPr/>
            <p:nvPr/>
          </p:nvSpPr>
          <p:spPr>
            <a:xfrm>
              <a:off x="4517454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2024 Run</a:t>
              </a:r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4F621E36-8319-C6DB-798B-AEDA1970D1B2}"/>
                </a:ext>
              </a:extLst>
            </p:cNvPr>
            <p:cNvSpPr/>
            <p:nvPr/>
          </p:nvSpPr>
          <p:spPr>
            <a:xfrm>
              <a:off x="5524051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6000" tIns="39210" rIns="3600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EYETS 24-25</a:t>
              </a: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131C4E3-1FA5-1DB8-D80B-5EA10AA78903}"/>
                </a:ext>
              </a:extLst>
            </p:cNvPr>
            <p:cNvSpPr/>
            <p:nvPr/>
          </p:nvSpPr>
          <p:spPr>
            <a:xfrm>
              <a:off x="6530647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2025 Run</a:t>
              </a: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11C9CB3D-5E4F-10B0-386E-9D24DE4A3E06}"/>
                </a:ext>
              </a:extLst>
            </p:cNvPr>
            <p:cNvSpPr/>
            <p:nvPr/>
          </p:nvSpPr>
          <p:spPr>
            <a:xfrm>
              <a:off x="7537244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2026 (LS3)</a:t>
              </a:r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78EECE9-13E1-C94B-737D-E61104FDABC2}"/>
                </a:ext>
              </a:extLst>
            </p:cNvPr>
            <p:cNvSpPr/>
            <p:nvPr/>
          </p:nvSpPr>
          <p:spPr>
            <a:xfrm>
              <a:off x="9550438" y="3859622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2028 (LS3)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49712F8-ED1E-B162-3AFE-43AF22DE430F}"/>
                </a:ext>
              </a:extLst>
            </p:cNvPr>
            <p:cNvGrpSpPr/>
            <p:nvPr/>
          </p:nvGrpSpPr>
          <p:grpSpPr>
            <a:xfrm>
              <a:off x="2547500" y="4234737"/>
              <a:ext cx="96423" cy="288000"/>
              <a:chOff x="1553756" y="4234737"/>
              <a:chExt cx="96423" cy="288000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394BE56-CF29-A199-1E77-DD6ED2166A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0" cy="28800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340F6F53-5DB1-A2C3-B3EA-C9AF1467D9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3756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D4EE3EF0-13CF-5D72-7C6A-3FA0700E6EBF}"/>
                </a:ext>
              </a:extLst>
            </p:cNvPr>
            <p:cNvSpPr/>
            <p:nvPr/>
          </p:nvSpPr>
          <p:spPr>
            <a:xfrm>
              <a:off x="2655544" y="4348886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8F98C7">
                <a:alpha val="90000"/>
              </a:srgb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845" tIns="32860" rIns="39845" bIns="3286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SU1 cooling upgrade</a:t>
              </a:r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F41FB4B-B021-90E8-27CC-428AEB8E02D0}"/>
                </a:ext>
              </a:extLst>
            </p:cNvPr>
            <p:cNvSpPr/>
            <p:nvPr/>
          </p:nvSpPr>
          <p:spPr>
            <a:xfrm>
              <a:off x="3652345" y="4342115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8F98C7">
                <a:alpha val="90000"/>
              </a:srgb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SU1 cooling upgrade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A61712C-7F6D-D4A1-DD46-E46C364CAD18}"/>
                </a:ext>
              </a:extLst>
            </p:cNvPr>
            <p:cNvSpPr/>
            <p:nvPr/>
          </p:nvSpPr>
          <p:spPr>
            <a:xfrm>
              <a:off x="6668199" y="4336103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D7E4BE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750" tIns="34130" rIns="41750" bIns="3413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SU1 power upgrade</a:t>
              </a:r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D3B05769-99EB-C50D-2DF6-4DBC2EAAFD79}"/>
                </a:ext>
              </a:extLst>
            </p:cNvPr>
            <p:cNvSpPr/>
            <p:nvPr/>
          </p:nvSpPr>
          <p:spPr>
            <a:xfrm>
              <a:off x="7680082" y="4345530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D7E4BE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750" tIns="34130" rIns="41750" bIns="3413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SU1 power upgrade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E0A3849-D6EA-BD44-C777-5ADA3B81B657}"/>
                </a:ext>
              </a:extLst>
            </p:cNvPr>
            <p:cNvGrpSpPr/>
            <p:nvPr/>
          </p:nvGrpSpPr>
          <p:grpSpPr>
            <a:xfrm>
              <a:off x="3558139" y="4234737"/>
              <a:ext cx="96423" cy="2010915"/>
              <a:chOff x="1553756" y="4234737"/>
              <a:chExt cx="96423" cy="2010915"/>
            </a:xfrm>
          </p:grpSpPr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063D5B9E-EFF3-CAED-C525-8E4DAD43D2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12583" cy="2010915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4EDB60A-3FA2-6DE4-C226-8771A86F6E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3756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D40791D-4CC7-D4AE-CDE0-8C36A5D809A9}"/>
                </a:ext>
              </a:extLst>
            </p:cNvPr>
            <p:cNvGrpSpPr/>
            <p:nvPr/>
          </p:nvGrpSpPr>
          <p:grpSpPr>
            <a:xfrm>
              <a:off x="6571477" y="4234737"/>
              <a:ext cx="96423" cy="288000"/>
              <a:chOff x="1553756" y="4234737"/>
              <a:chExt cx="96423" cy="288000"/>
            </a:xfrm>
          </p:grpSpPr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784802-103E-6AA5-26FC-22F5253A4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0" cy="28800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5412970-AEF5-4806-22B2-7A26919E56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3756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32459FC-8494-7D7C-4CAD-27D24BDF1D0A}"/>
                </a:ext>
              </a:extLst>
            </p:cNvPr>
            <p:cNvGrpSpPr/>
            <p:nvPr/>
          </p:nvGrpSpPr>
          <p:grpSpPr>
            <a:xfrm>
              <a:off x="7583658" y="4244254"/>
              <a:ext cx="96423" cy="288000"/>
              <a:chOff x="1549914" y="4234737"/>
              <a:chExt cx="96423" cy="288000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130B5EA0-CAA4-03F2-F037-8A4299B8F1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0" cy="28800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DD299ABA-A2A8-50D5-56E9-A2EE45D9E6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9914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83B81A58-DDA8-2E71-7D19-CC1D78C0BDF9}"/>
                </a:ext>
              </a:extLst>
            </p:cNvPr>
            <p:cNvSpPr/>
            <p:nvPr/>
          </p:nvSpPr>
          <p:spPr>
            <a:xfrm>
              <a:off x="8543841" y="3856459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2027 (LS3)</a:t>
              </a:r>
            </a:p>
          </p:txBody>
        </p:sp>
        <p:sp>
          <p:nvSpPr>
            <p:cNvPr id="32" name="TextBox 26">
              <a:extLst>
                <a:ext uri="{FF2B5EF4-FFF2-40B4-BE49-F238E27FC236}">
                  <a16:creationId xmlns:a16="http://schemas.microsoft.com/office/drawing/2014/main" id="{4CECB5C9-6388-D77E-6FE8-36189311889A}"/>
                </a:ext>
              </a:extLst>
            </p:cNvPr>
            <p:cNvSpPr txBox="1"/>
            <p:nvPr/>
          </p:nvSpPr>
          <p:spPr>
            <a:xfrm>
              <a:off x="8582450" y="5994614"/>
              <a:ext cx="864000" cy="20005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shade val="95000"/>
                  <a:satMod val="105000"/>
                </a:schemeClr>
              </a:solidFill>
              <a:round/>
            </a:ln>
          </p:spPr>
          <p:txBody>
            <a:bodyPr wrap="square" rIns="36000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CO</a:t>
              </a:r>
              <a:r>
                <a:rPr lang="en-CH" sz="700" b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 related</a:t>
              </a:r>
            </a:p>
          </p:txBody>
        </p:sp>
        <p:sp>
          <p:nvSpPr>
            <p:cNvPr id="33" name="TextBox 27">
              <a:extLst>
                <a:ext uri="{FF2B5EF4-FFF2-40B4-BE49-F238E27FC236}">
                  <a16:creationId xmlns:a16="http://schemas.microsoft.com/office/drawing/2014/main" id="{3B7F3BC8-C1B8-13D4-C197-ADAE686D684A}"/>
                </a:ext>
              </a:extLst>
            </p:cNvPr>
            <p:cNvSpPr txBox="1"/>
            <p:nvPr/>
          </p:nvSpPr>
          <p:spPr>
            <a:xfrm>
              <a:off x="8582451" y="6271572"/>
              <a:ext cx="864000" cy="200055"/>
            </a:xfrm>
            <a:prstGeom prst="rect">
              <a:avLst/>
            </a:prstGeom>
            <a:solidFill>
              <a:srgbClr val="D7E5BE"/>
            </a:solidFill>
            <a:ln w="19050">
              <a:solidFill>
                <a:schemeClr val="accent1">
                  <a:shade val="95000"/>
                  <a:satMod val="105000"/>
                </a:schemeClr>
              </a:solidFill>
              <a:round/>
            </a:ln>
          </p:spPr>
          <p:txBody>
            <a:bodyPr wrap="square" lIns="72000" rIns="36000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EN-EL related</a:t>
              </a:r>
            </a:p>
          </p:txBody>
        </p:sp>
        <p:sp>
          <p:nvSpPr>
            <p:cNvPr id="34" name="TextBox 28">
              <a:extLst>
                <a:ext uri="{FF2B5EF4-FFF2-40B4-BE49-F238E27FC236}">
                  <a16:creationId xmlns:a16="http://schemas.microsoft.com/office/drawing/2014/main" id="{2E5766FC-598A-31CD-0965-583FA4306E9D}"/>
                </a:ext>
              </a:extLst>
            </p:cNvPr>
            <p:cNvSpPr txBox="1"/>
            <p:nvPr/>
          </p:nvSpPr>
          <p:spPr>
            <a:xfrm>
              <a:off x="9519814" y="5993495"/>
              <a:ext cx="864000" cy="200055"/>
            </a:xfrm>
            <a:prstGeom prst="rect">
              <a:avLst/>
            </a:prstGeom>
            <a:solidFill>
              <a:srgbClr val="8F98C7"/>
            </a:solidFill>
            <a:ln w="19050">
              <a:solidFill>
                <a:schemeClr val="accent1">
                  <a:shade val="95000"/>
                  <a:satMod val="105000"/>
                </a:schemeClr>
              </a:solidFill>
              <a:round/>
            </a:ln>
          </p:spPr>
          <p:txBody>
            <a:bodyPr wrap="square" rIns="36000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EN-CV related</a:t>
              </a:r>
            </a:p>
          </p:txBody>
        </p:sp>
        <p:sp>
          <p:nvSpPr>
            <p:cNvPr id="35" name="TextBox 29">
              <a:extLst>
                <a:ext uri="{FF2B5EF4-FFF2-40B4-BE49-F238E27FC236}">
                  <a16:creationId xmlns:a16="http://schemas.microsoft.com/office/drawing/2014/main" id="{99B5DF1F-A51D-8794-24D8-E37A73514DA4}"/>
                </a:ext>
              </a:extLst>
            </p:cNvPr>
            <p:cNvSpPr txBox="1"/>
            <p:nvPr/>
          </p:nvSpPr>
          <p:spPr>
            <a:xfrm>
              <a:off x="9519814" y="6272167"/>
              <a:ext cx="864000" cy="200055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accent1">
                  <a:shade val="95000"/>
                  <a:satMod val="105000"/>
                </a:schemeClr>
              </a:solidFill>
              <a:round/>
            </a:ln>
          </p:spPr>
          <p:txBody>
            <a:bodyPr wrap="square" rIns="36000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SCE related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BA8052A-9E8F-16D6-C11C-D02112769859}"/>
              </a:ext>
            </a:extLst>
          </p:cNvPr>
          <p:cNvGrpSpPr/>
          <p:nvPr/>
        </p:nvGrpSpPr>
        <p:grpSpPr>
          <a:xfrm>
            <a:off x="257266" y="1189866"/>
            <a:ext cx="1728642" cy="1302387"/>
            <a:chOff x="1553756" y="4234737"/>
            <a:chExt cx="1728642" cy="1302387"/>
          </a:xfrm>
        </p:grpSpPr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FA75350-F6F4-842B-638B-9341C985EB37}"/>
                </a:ext>
              </a:extLst>
            </p:cNvPr>
            <p:cNvSpPr/>
            <p:nvPr/>
          </p:nvSpPr>
          <p:spPr>
            <a:xfrm>
              <a:off x="2649606" y="4808385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F98C7"/>
                </a:gs>
                <a:gs pos="100000">
                  <a:srgbClr val="D7E5BE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SXSN1 installation of EL/CV services</a:t>
              </a:r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024979C3-81FC-1734-A43E-8C283131E205}"/>
                </a:ext>
              </a:extLst>
            </p:cNvPr>
            <p:cNvSpPr/>
            <p:nvPr/>
          </p:nvSpPr>
          <p:spPr>
            <a:xfrm>
              <a:off x="1655862" y="4334686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FFC000">
                <a:alpha val="90000"/>
              </a:srgb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SXSN1 building completion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7D89D068-3123-03DC-373F-2080FB8B813D}"/>
                </a:ext>
              </a:extLst>
            </p:cNvPr>
            <p:cNvGrpSpPr/>
            <p:nvPr/>
          </p:nvGrpSpPr>
          <p:grpSpPr>
            <a:xfrm>
              <a:off x="1553756" y="4234737"/>
              <a:ext cx="96423" cy="1061141"/>
              <a:chOff x="1553756" y="4234737"/>
              <a:chExt cx="96423" cy="1061141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4DA9FD51-C5D1-E9FD-8E2C-E77F3E5A6A0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53756" y="4234737"/>
                <a:ext cx="5683" cy="1061141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D033D4C5-6F4C-5A5E-CE4B-4C356177E0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3756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5538280-225C-0A67-C809-6417A989EE4D}"/>
                </a:ext>
              </a:extLst>
            </p:cNvPr>
            <p:cNvGrpSpPr/>
            <p:nvPr/>
          </p:nvGrpSpPr>
          <p:grpSpPr>
            <a:xfrm>
              <a:off x="2563435" y="4507900"/>
              <a:ext cx="76646" cy="1029224"/>
              <a:chOff x="1569691" y="4249143"/>
              <a:chExt cx="76646" cy="600629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15080913-90CB-05FD-7F1E-55319E275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72985" y="4249143"/>
                <a:ext cx="2301" cy="600629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B98B023F-CC5D-858D-4857-16273863A7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69691" y="4521200"/>
                <a:ext cx="76646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8A811D7-2127-8DD0-1AA0-EA89DDC1D489}"/>
              </a:ext>
            </a:extLst>
          </p:cNvPr>
          <p:cNvGrpSpPr/>
          <p:nvPr/>
        </p:nvGrpSpPr>
        <p:grpSpPr>
          <a:xfrm>
            <a:off x="5286089" y="1175030"/>
            <a:ext cx="2758113" cy="1479729"/>
            <a:chOff x="6567635" y="4671804"/>
            <a:chExt cx="2758113" cy="147972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44550944-C0F5-B7B4-8817-259A6EF46DEB}"/>
                </a:ext>
              </a:extLst>
            </p:cNvPr>
            <p:cNvGrpSpPr/>
            <p:nvPr/>
          </p:nvGrpSpPr>
          <p:grpSpPr>
            <a:xfrm>
              <a:off x="6567635" y="4971456"/>
              <a:ext cx="96423" cy="959058"/>
              <a:chOff x="1549914" y="4234737"/>
              <a:chExt cx="96423" cy="538491"/>
            </a:xfrm>
          </p:grpSpPr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53EA63C5-CFB6-03F3-0D57-D0AA994C92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0" cy="538491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4D08CF05-D999-E093-78C4-E7EAC62536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9914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2154952E-21EB-D242-54B4-7D8FD4A934AA}"/>
                </a:ext>
              </a:extLst>
            </p:cNvPr>
            <p:cNvSpPr/>
            <p:nvPr/>
          </p:nvSpPr>
          <p:spPr>
            <a:xfrm>
              <a:off x="6668199" y="5291238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FFC000">
                <a:alpha val="90000"/>
              </a:srgb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TDAQ containers: Start of CE</a:t>
              </a:r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156CA31B-65AE-C6AB-55E1-5DD01FACC42D}"/>
                </a:ext>
              </a:extLst>
            </p:cNvPr>
            <p:cNvSpPr/>
            <p:nvPr/>
          </p:nvSpPr>
          <p:spPr>
            <a:xfrm>
              <a:off x="7689606" y="5777145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CC1DB"/>
                </a:gs>
                <a:gs pos="100000">
                  <a:srgbClr val="D7E4BE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TDAQ SDX1 upgrade</a:t>
              </a:r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B0D03062-6A33-ABBF-7A78-460C1B8960DC}"/>
                </a:ext>
              </a:extLst>
            </p:cNvPr>
            <p:cNvSpPr/>
            <p:nvPr/>
          </p:nvSpPr>
          <p:spPr>
            <a:xfrm>
              <a:off x="8692956" y="4781231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D7E4BE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750" tIns="34130" rIns="41750" bIns="3413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TDAQ upgrade - containers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4DBECED0-7030-C06E-80AF-A3B1EB20F9B5}"/>
                </a:ext>
              </a:extLst>
            </p:cNvPr>
            <p:cNvGrpSpPr/>
            <p:nvPr/>
          </p:nvGrpSpPr>
          <p:grpSpPr>
            <a:xfrm>
              <a:off x="7590008" y="4959803"/>
              <a:ext cx="96423" cy="985452"/>
              <a:chOff x="1556264" y="3946115"/>
              <a:chExt cx="96423" cy="575085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40C1344D-DDAA-635C-19AF-A0077AE6A5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60430" y="3946115"/>
                <a:ext cx="0" cy="575085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F9D199E1-CAD2-940B-538E-43227E1E34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6264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A643B95-DE89-C011-629E-43C8680E201C}"/>
                </a:ext>
              </a:extLst>
            </p:cNvPr>
            <p:cNvGrpSpPr/>
            <p:nvPr/>
          </p:nvGrpSpPr>
          <p:grpSpPr>
            <a:xfrm>
              <a:off x="8586493" y="4671804"/>
              <a:ext cx="96423" cy="723812"/>
              <a:chOff x="1536627" y="4673341"/>
              <a:chExt cx="96423" cy="723812"/>
            </a:xfrm>
          </p:grpSpPr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BBA84394-87D4-2442-1B6B-8C2EF792A8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36627" y="4673341"/>
                <a:ext cx="0" cy="723812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4B4B49B-EE80-ED29-04D5-1B84ACE512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36627" y="4954959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6" name="Freeform 65">
            <a:extLst>
              <a:ext uri="{FF2B5EF4-FFF2-40B4-BE49-F238E27FC236}">
                <a16:creationId xmlns:a16="http://schemas.microsoft.com/office/drawing/2014/main" id="{A228772D-63A5-1F1F-C80C-AADE6D8EE041}"/>
              </a:ext>
            </a:extLst>
          </p:cNvPr>
          <p:cNvSpPr/>
          <p:nvPr/>
        </p:nvSpPr>
        <p:spPr>
          <a:xfrm>
            <a:off x="6397319" y="1788520"/>
            <a:ext cx="632792" cy="374388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8F98C7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7940" tIns="31590" rIns="37940" bIns="3159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4445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600" kern="1200" dirty="0">
                <a:latin typeface="Calibri" panose="020F0502020204030204" pitchFamily="34" charset="0"/>
                <a:cs typeface="Calibri" panose="020F0502020204030204" pitchFamily="34" charset="0"/>
              </a:rPr>
              <a:t>USA15 CV room HVAC upgrade</a:t>
            </a:r>
          </a:p>
        </p:txBody>
      </p:sp>
      <p:sp>
        <p:nvSpPr>
          <p:cNvPr id="67" name="Freeform 66">
            <a:extLst>
              <a:ext uri="{FF2B5EF4-FFF2-40B4-BE49-F238E27FC236}">
                <a16:creationId xmlns:a16="http://schemas.microsoft.com/office/drawing/2014/main" id="{010465C7-4772-D687-8789-F50DB09904DD}"/>
              </a:ext>
            </a:extLst>
          </p:cNvPr>
          <p:cNvSpPr/>
          <p:nvPr/>
        </p:nvSpPr>
        <p:spPr>
          <a:xfrm>
            <a:off x="6414887" y="2770216"/>
            <a:ext cx="632792" cy="374388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gradFill flip="none" rotWithShape="1">
            <a:gsLst>
              <a:gs pos="0">
                <a:srgbClr val="CCC1DB"/>
              </a:gs>
              <a:gs pos="100000">
                <a:srgbClr val="D7E4BE"/>
              </a:gs>
            </a:gsLst>
            <a:lin ang="0" scaled="1"/>
            <a:tileRect/>
          </a:gra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7940" tIns="31590" rIns="37940" bIns="3159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600" kern="1200" dirty="0">
                <a:latin typeface="Calibri" panose="020F0502020204030204" pitchFamily="34" charset="0"/>
                <a:cs typeface="Calibri" panose="020F0502020204030204" pitchFamily="34" charset="0"/>
              </a:rPr>
              <a:t>New ATCA area EL/CV upgrade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594C6C2-3DEF-968D-EDEE-773CE46E11E6}"/>
              </a:ext>
            </a:extLst>
          </p:cNvPr>
          <p:cNvCxnSpPr>
            <a:cxnSpLocks/>
          </p:cNvCxnSpPr>
          <p:nvPr/>
        </p:nvCxnSpPr>
        <p:spPr>
          <a:xfrm>
            <a:off x="6313272" y="2433740"/>
            <a:ext cx="0" cy="899147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CA46CFF7-8C4A-DE9B-8FCA-DE4E919CE27C}"/>
              </a:ext>
            </a:extLst>
          </p:cNvPr>
          <p:cNvCxnSpPr>
            <a:cxnSpLocks/>
          </p:cNvCxnSpPr>
          <p:nvPr/>
        </p:nvCxnSpPr>
        <p:spPr>
          <a:xfrm flipV="1">
            <a:off x="6307514" y="1984876"/>
            <a:ext cx="89805" cy="1028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611AF275-9332-065F-2BA9-CA060B16E0C3}"/>
              </a:ext>
            </a:extLst>
          </p:cNvPr>
          <p:cNvCxnSpPr>
            <a:cxnSpLocks/>
          </p:cNvCxnSpPr>
          <p:nvPr/>
        </p:nvCxnSpPr>
        <p:spPr>
          <a:xfrm>
            <a:off x="6311637" y="2957410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Freeform 70">
            <a:extLst>
              <a:ext uri="{FF2B5EF4-FFF2-40B4-BE49-F238E27FC236}">
                <a16:creationId xmlns:a16="http://schemas.microsoft.com/office/drawing/2014/main" id="{DD64EEBE-CE56-095B-4CFC-00B77B188F14}"/>
              </a:ext>
            </a:extLst>
          </p:cNvPr>
          <p:cNvSpPr/>
          <p:nvPr/>
        </p:nvSpPr>
        <p:spPr>
          <a:xfrm>
            <a:off x="2380823" y="2251007"/>
            <a:ext cx="630633" cy="276999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Preparations of USA15 CV room</a:t>
            </a: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85A7A537-6649-0AE2-175A-AFEAE9CE923D}"/>
              </a:ext>
            </a:extLst>
          </p:cNvPr>
          <p:cNvSpPr/>
          <p:nvPr/>
        </p:nvSpPr>
        <p:spPr>
          <a:xfrm>
            <a:off x="2380825" y="1768570"/>
            <a:ext cx="630636" cy="383607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D7E4BE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750" tIns="34130" rIns="41750" bIns="3413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50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ATLAS/CMS: CO2 electrical supply</a:t>
            </a:r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264AC393-95C3-E1D0-2F84-2FA60753F179}"/>
              </a:ext>
            </a:extLst>
          </p:cNvPr>
          <p:cNvSpPr/>
          <p:nvPr/>
        </p:nvSpPr>
        <p:spPr>
          <a:xfrm>
            <a:off x="3403142" y="1776889"/>
            <a:ext cx="624747" cy="36474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D7E4BE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750" tIns="34130" rIns="41750" bIns="3413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CO2 electrical supply</a:t>
            </a:r>
          </a:p>
        </p:txBody>
      </p:sp>
      <p:sp>
        <p:nvSpPr>
          <p:cNvPr id="74" name="Freeform 73">
            <a:extLst>
              <a:ext uri="{FF2B5EF4-FFF2-40B4-BE49-F238E27FC236}">
                <a16:creationId xmlns:a16="http://schemas.microsoft.com/office/drawing/2014/main" id="{10786E1C-FA78-493A-AF5B-F7D3676A45A2}"/>
              </a:ext>
            </a:extLst>
          </p:cNvPr>
          <p:cNvSpPr/>
          <p:nvPr/>
        </p:nvSpPr>
        <p:spPr>
          <a:xfrm>
            <a:off x="1374989" y="2241022"/>
            <a:ext cx="632792" cy="461665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 inheritance CO2 cooling plant installation</a:t>
            </a:r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BEA4CC8F-F767-DB21-C129-648894375C3F}"/>
              </a:ext>
            </a:extLst>
          </p:cNvPr>
          <p:cNvSpPr/>
          <p:nvPr/>
        </p:nvSpPr>
        <p:spPr>
          <a:xfrm>
            <a:off x="3397255" y="1307464"/>
            <a:ext cx="630634" cy="355405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8F98C7">
              <a:alpha val="90000"/>
            </a:srgb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7940" tIns="31590" rIns="37940" bIns="3159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600" dirty="0">
                <a:latin typeface="Calibri" panose="020F0502020204030204" pitchFamily="34" charset="0"/>
                <a:cs typeface="Calibri" panose="020F0502020204030204" pitchFamily="34" charset="0"/>
              </a:rPr>
              <a:t>ATLAS</a:t>
            </a:r>
            <a:r>
              <a:rPr lang="en-GB" sz="60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600" dirty="0">
                <a:latin typeface="Calibri" panose="020F0502020204030204" pitchFamily="34" charset="0"/>
                <a:cs typeface="Calibri" panose="020F0502020204030204" pitchFamily="34" charset="0"/>
              </a:rPr>
              <a:t>R744 primary installation &amp; commissioning</a:t>
            </a:r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DACDBC18-C1F8-6AA2-F388-9F1ADC9D922B}"/>
              </a:ext>
            </a:extLst>
          </p:cNvPr>
          <p:cNvSpPr/>
          <p:nvPr/>
        </p:nvSpPr>
        <p:spPr>
          <a:xfrm>
            <a:off x="4417016" y="2241022"/>
            <a:ext cx="617469" cy="461665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Partial 2PACL install. in USA15 CV room</a:t>
            </a:r>
          </a:p>
        </p:txBody>
      </p:sp>
      <p:sp>
        <p:nvSpPr>
          <p:cNvPr id="77" name="Freeform 76">
            <a:extLst>
              <a:ext uri="{FF2B5EF4-FFF2-40B4-BE49-F238E27FC236}">
                <a16:creationId xmlns:a16="http://schemas.microsoft.com/office/drawing/2014/main" id="{5C12D6C2-05C7-0336-8E45-07E687647EF3}"/>
              </a:ext>
            </a:extLst>
          </p:cNvPr>
          <p:cNvSpPr/>
          <p:nvPr/>
        </p:nvSpPr>
        <p:spPr>
          <a:xfrm>
            <a:off x="4419570" y="1768570"/>
            <a:ext cx="614915" cy="369332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transfer line inst.  in USA15</a:t>
            </a:r>
          </a:p>
        </p:txBody>
      </p:sp>
      <p:sp>
        <p:nvSpPr>
          <p:cNvPr id="78" name="Freeform 77">
            <a:extLst>
              <a:ext uri="{FF2B5EF4-FFF2-40B4-BE49-F238E27FC236}">
                <a16:creationId xmlns:a16="http://schemas.microsoft.com/office/drawing/2014/main" id="{9B811ED2-516B-6430-A0E9-FE07DD30E2B2}"/>
              </a:ext>
            </a:extLst>
          </p:cNvPr>
          <p:cNvSpPr/>
          <p:nvPr/>
        </p:nvSpPr>
        <p:spPr>
          <a:xfrm>
            <a:off x="5400036" y="2295242"/>
            <a:ext cx="619408" cy="276999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2PACL early commissioning</a:t>
            </a:r>
          </a:p>
        </p:txBody>
      </p:sp>
      <p:sp>
        <p:nvSpPr>
          <p:cNvPr id="79" name="Freeform 78">
            <a:extLst>
              <a:ext uri="{FF2B5EF4-FFF2-40B4-BE49-F238E27FC236}">
                <a16:creationId xmlns:a16="http://schemas.microsoft.com/office/drawing/2014/main" id="{C4FB58D6-C5A3-684E-51BD-FACDC35F0125}"/>
              </a:ext>
            </a:extLst>
          </p:cNvPr>
          <p:cNvSpPr/>
          <p:nvPr/>
        </p:nvSpPr>
        <p:spPr>
          <a:xfrm>
            <a:off x="4410165" y="1300081"/>
            <a:ext cx="624747" cy="36474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D7E4BE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750" tIns="34130" rIns="41750" bIns="3413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CO2 electrical supply</a:t>
            </a:r>
          </a:p>
        </p:txBody>
      </p:sp>
      <p:sp>
        <p:nvSpPr>
          <p:cNvPr id="80" name="Freeform 79">
            <a:extLst>
              <a:ext uri="{FF2B5EF4-FFF2-40B4-BE49-F238E27FC236}">
                <a16:creationId xmlns:a16="http://schemas.microsoft.com/office/drawing/2014/main" id="{5104529E-183C-9092-5CDC-EA37047CA4F0}"/>
              </a:ext>
            </a:extLst>
          </p:cNvPr>
          <p:cNvSpPr/>
          <p:nvPr/>
        </p:nvSpPr>
        <p:spPr>
          <a:xfrm>
            <a:off x="6422548" y="3242177"/>
            <a:ext cx="617469" cy="18466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2PACL works</a:t>
            </a:r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4C5187F7-46A4-6D39-DB36-24360B405AA7}"/>
              </a:ext>
            </a:extLst>
          </p:cNvPr>
          <p:cNvSpPr/>
          <p:nvPr/>
        </p:nvSpPr>
        <p:spPr>
          <a:xfrm>
            <a:off x="7426733" y="1791048"/>
            <a:ext cx="617469" cy="18466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2PACL works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884A0E9B-F174-6DEC-E828-6B3AB85F8764}"/>
              </a:ext>
            </a:extLst>
          </p:cNvPr>
          <p:cNvCxnSpPr>
            <a:cxnSpLocks/>
          </p:cNvCxnSpPr>
          <p:nvPr/>
        </p:nvCxnSpPr>
        <p:spPr>
          <a:xfrm>
            <a:off x="1276470" y="2488981"/>
            <a:ext cx="76646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A1010D9-2D56-6257-294E-0ED3B2686A20}"/>
              </a:ext>
            </a:extLst>
          </p:cNvPr>
          <p:cNvCxnSpPr>
            <a:cxnSpLocks/>
          </p:cNvCxnSpPr>
          <p:nvPr/>
        </p:nvCxnSpPr>
        <p:spPr>
          <a:xfrm>
            <a:off x="2284400" y="1950708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4B73890D-6901-5EAC-DEB3-6F857A1A62A3}"/>
              </a:ext>
            </a:extLst>
          </p:cNvPr>
          <p:cNvCxnSpPr>
            <a:cxnSpLocks/>
          </p:cNvCxnSpPr>
          <p:nvPr/>
        </p:nvCxnSpPr>
        <p:spPr>
          <a:xfrm>
            <a:off x="2277584" y="2393855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944DB4A-FDC8-58DD-5AAA-B8FE24D02B6A}"/>
              </a:ext>
            </a:extLst>
          </p:cNvPr>
          <p:cNvCxnSpPr>
            <a:cxnSpLocks/>
          </p:cNvCxnSpPr>
          <p:nvPr/>
        </p:nvCxnSpPr>
        <p:spPr>
          <a:xfrm>
            <a:off x="3292917" y="1187882"/>
            <a:ext cx="0" cy="787832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939C9B6E-C4C4-400B-D8F1-F7B9AA0EDCC5}"/>
              </a:ext>
            </a:extLst>
          </p:cNvPr>
          <p:cNvCxnSpPr>
            <a:cxnSpLocks/>
          </p:cNvCxnSpPr>
          <p:nvPr/>
        </p:nvCxnSpPr>
        <p:spPr>
          <a:xfrm>
            <a:off x="4305742" y="1187882"/>
            <a:ext cx="0" cy="129024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D02ACC1-F6CC-E71E-F094-DE53DEED1529}"/>
              </a:ext>
            </a:extLst>
          </p:cNvPr>
          <p:cNvCxnSpPr>
            <a:cxnSpLocks/>
          </p:cNvCxnSpPr>
          <p:nvPr/>
        </p:nvCxnSpPr>
        <p:spPr>
          <a:xfrm>
            <a:off x="3292917" y="1493466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7D15FAA-6632-F432-10E1-E3F9671A027D}"/>
              </a:ext>
            </a:extLst>
          </p:cNvPr>
          <p:cNvCxnSpPr>
            <a:cxnSpLocks/>
          </p:cNvCxnSpPr>
          <p:nvPr/>
        </p:nvCxnSpPr>
        <p:spPr>
          <a:xfrm>
            <a:off x="3300832" y="1963503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C5AA8C9-A603-F42B-6E7A-C8B4A4FA481E}"/>
              </a:ext>
            </a:extLst>
          </p:cNvPr>
          <p:cNvCxnSpPr>
            <a:cxnSpLocks/>
          </p:cNvCxnSpPr>
          <p:nvPr/>
        </p:nvCxnSpPr>
        <p:spPr>
          <a:xfrm>
            <a:off x="4302567" y="1480345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78A3BF7-C75E-0B70-5F3F-E5C1D0E10582}"/>
              </a:ext>
            </a:extLst>
          </p:cNvPr>
          <p:cNvCxnSpPr>
            <a:cxnSpLocks/>
          </p:cNvCxnSpPr>
          <p:nvPr/>
        </p:nvCxnSpPr>
        <p:spPr>
          <a:xfrm>
            <a:off x="4313742" y="1950708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33D8682F-70DF-C574-4BDF-C82A0B8E4C13}"/>
              </a:ext>
            </a:extLst>
          </p:cNvPr>
          <p:cNvCxnSpPr>
            <a:cxnSpLocks/>
          </p:cNvCxnSpPr>
          <p:nvPr/>
        </p:nvCxnSpPr>
        <p:spPr>
          <a:xfrm>
            <a:off x="4313741" y="2478122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53ED73D9-7D18-680C-1CF0-F4A3E78CA324}"/>
              </a:ext>
            </a:extLst>
          </p:cNvPr>
          <p:cNvCxnSpPr>
            <a:cxnSpLocks/>
          </p:cNvCxnSpPr>
          <p:nvPr/>
        </p:nvCxnSpPr>
        <p:spPr>
          <a:xfrm>
            <a:off x="5295614" y="2433740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86EFBEB9-4E60-BBEB-CFAB-8EABCE9E0D76}"/>
              </a:ext>
            </a:extLst>
          </p:cNvPr>
          <p:cNvCxnSpPr>
            <a:cxnSpLocks/>
          </p:cNvCxnSpPr>
          <p:nvPr/>
        </p:nvCxnSpPr>
        <p:spPr>
          <a:xfrm>
            <a:off x="6311637" y="2881951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B4C488F-D79D-4D05-3107-356B2CC0FCD7}"/>
              </a:ext>
            </a:extLst>
          </p:cNvPr>
          <p:cNvCxnSpPr>
            <a:cxnSpLocks/>
          </p:cNvCxnSpPr>
          <p:nvPr/>
        </p:nvCxnSpPr>
        <p:spPr>
          <a:xfrm>
            <a:off x="7311297" y="1898842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Freeform 94">
            <a:extLst>
              <a:ext uri="{FF2B5EF4-FFF2-40B4-BE49-F238E27FC236}">
                <a16:creationId xmlns:a16="http://schemas.microsoft.com/office/drawing/2014/main" id="{D4C60996-EE56-7616-84CB-CB76B0CD70DC}"/>
              </a:ext>
            </a:extLst>
          </p:cNvPr>
          <p:cNvSpPr/>
          <p:nvPr/>
        </p:nvSpPr>
        <p:spPr>
          <a:xfrm>
            <a:off x="8366484" y="1282438"/>
            <a:ext cx="674171" cy="18466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CO2 completion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1EEC1416-F557-4EF5-C968-96831D459DC5}"/>
              </a:ext>
            </a:extLst>
          </p:cNvPr>
          <p:cNvCxnSpPr>
            <a:cxnSpLocks/>
          </p:cNvCxnSpPr>
          <p:nvPr/>
        </p:nvCxnSpPr>
        <p:spPr>
          <a:xfrm>
            <a:off x="8301812" y="1175030"/>
            <a:ext cx="0" cy="215812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76443164-A044-90B9-C0E4-2A0D865706AF}"/>
              </a:ext>
            </a:extLst>
          </p:cNvPr>
          <p:cNvCxnSpPr>
            <a:cxnSpLocks/>
          </p:cNvCxnSpPr>
          <p:nvPr/>
        </p:nvCxnSpPr>
        <p:spPr>
          <a:xfrm flipH="1">
            <a:off x="8297466" y="1390842"/>
            <a:ext cx="64671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Smiley Face 97">
            <a:extLst>
              <a:ext uri="{FF2B5EF4-FFF2-40B4-BE49-F238E27FC236}">
                <a16:creationId xmlns:a16="http://schemas.microsoft.com/office/drawing/2014/main" id="{EB34D020-2295-8BFF-2EAA-A6A61CFC7814}"/>
              </a:ext>
            </a:extLst>
          </p:cNvPr>
          <p:cNvSpPr/>
          <p:nvPr/>
        </p:nvSpPr>
        <p:spPr>
          <a:xfrm>
            <a:off x="463944" y="1598165"/>
            <a:ext cx="394145" cy="380710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" name="Smiley Face 98">
            <a:extLst>
              <a:ext uri="{FF2B5EF4-FFF2-40B4-BE49-F238E27FC236}">
                <a16:creationId xmlns:a16="http://schemas.microsoft.com/office/drawing/2014/main" id="{1533BD7D-DCC7-E9B1-25F9-1AD23A56D620}"/>
              </a:ext>
            </a:extLst>
          </p:cNvPr>
          <p:cNvSpPr/>
          <p:nvPr/>
        </p:nvSpPr>
        <p:spPr>
          <a:xfrm>
            <a:off x="1869980" y="1489225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" name="Smiley Face 99">
            <a:extLst>
              <a:ext uri="{FF2B5EF4-FFF2-40B4-BE49-F238E27FC236}">
                <a16:creationId xmlns:a16="http://schemas.microsoft.com/office/drawing/2014/main" id="{88919FC4-A87B-12A9-6051-EA39EC19501F}"/>
              </a:ext>
            </a:extLst>
          </p:cNvPr>
          <p:cNvSpPr/>
          <p:nvPr/>
        </p:nvSpPr>
        <p:spPr>
          <a:xfrm>
            <a:off x="1871567" y="1947919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" name="Freeform 100">
            <a:extLst>
              <a:ext uri="{FF2B5EF4-FFF2-40B4-BE49-F238E27FC236}">
                <a16:creationId xmlns:a16="http://schemas.microsoft.com/office/drawing/2014/main" id="{B7299499-8D58-A962-F51A-4B7CAFC5E81B}"/>
              </a:ext>
            </a:extLst>
          </p:cNvPr>
          <p:cNvSpPr/>
          <p:nvPr/>
        </p:nvSpPr>
        <p:spPr>
          <a:xfrm>
            <a:off x="364278" y="2074417"/>
            <a:ext cx="630633" cy="276999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Preparations of USA15 CV room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2288FF43-14F3-8784-9271-299D9BC2BFB9}"/>
              </a:ext>
            </a:extLst>
          </p:cNvPr>
          <p:cNvCxnSpPr>
            <a:cxnSpLocks/>
          </p:cNvCxnSpPr>
          <p:nvPr/>
        </p:nvCxnSpPr>
        <p:spPr>
          <a:xfrm>
            <a:off x="244880" y="2241022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Smiley Face 102">
            <a:extLst>
              <a:ext uri="{FF2B5EF4-FFF2-40B4-BE49-F238E27FC236}">
                <a16:creationId xmlns:a16="http://schemas.microsoft.com/office/drawing/2014/main" id="{BFAC7A22-C3D3-DD1D-0D6C-EC6A748CA0A5}"/>
              </a:ext>
            </a:extLst>
          </p:cNvPr>
          <p:cNvSpPr/>
          <p:nvPr/>
        </p:nvSpPr>
        <p:spPr>
          <a:xfrm>
            <a:off x="866792" y="2280371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" name="Freeform 108">
            <a:extLst>
              <a:ext uri="{FF2B5EF4-FFF2-40B4-BE49-F238E27FC236}">
                <a16:creationId xmlns:a16="http://schemas.microsoft.com/office/drawing/2014/main" id="{EA95A6B6-643D-F05A-725C-307AB1114EE7}"/>
              </a:ext>
            </a:extLst>
          </p:cNvPr>
          <p:cNvSpPr/>
          <p:nvPr/>
        </p:nvSpPr>
        <p:spPr>
          <a:xfrm>
            <a:off x="2389667" y="2626836"/>
            <a:ext cx="614915" cy="276999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CO2 extraction installation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6E53A68C-7997-C8E6-82D1-5EA64695EEB6}"/>
              </a:ext>
            </a:extLst>
          </p:cNvPr>
          <p:cNvCxnSpPr>
            <a:cxnSpLocks/>
          </p:cNvCxnSpPr>
          <p:nvPr/>
        </p:nvCxnSpPr>
        <p:spPr>
          <a:xfrm>
            <a:off x="2284400" y="2810049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Freeform 110">
            <a:extLst>
              <a:ext uri="{FF2B5EF4-FFF2-40B4-BE49-F238E27FC236}">
                <a16:creationId xmlns:a16="http://schemas.microsoft.com/office/drawing/2014/main" id="{0DF69E87-6F1D-5FBB-C6A1-7AD0415852FA}"/>
              </a:ext>
            </a:extLst>
          </p:cNvPr>
          <p:cNvSpPr/>
          <p:nvPr/>
        </p:nvSpPr>
        <p:spPr>
          <a:xfrm>
            <a:off x="2389667" y="3006024"/>
            <a:ext cx="614915" cy="369332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transfer line inst.  in USA15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7B264B2D-1B90-91DD-C020-09BF74587BF7}"/>
              </a:ext>
            </a:extLst>
          </p:cNvPr>
          <p:cNvCxnSpPr>
            <a:cxnSpLocks/>
          </p:cNvCxnSpPr>
          <p:nvPr/>
        </p:nvCxnSpPr>
        <p:spPr>
          <a:xfrm>
            <a:off x="2311988" y="3190690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3" name="Smiley Face 112">
            <a:extLst>
              <a:ext uri="{FF2B5EF4-FFF2-40B4-BE49-F238E27FC236}">
                <a16:creationId xmlns:a16="http://schemas.microsoft.com/office/drawing/2014/main" id="{DE9F5BD4-6AA1-95D5-1133-E8F9A3E7229B}"/>
              </a:ext>
            </a:extLst>
          </p:cNvPr>
          <p:cNvSpPr/>
          <p:nvPr/>
        </p:nvSpPr>
        <p:spPr>
          <a:xfrm>
            <a:off x="2901877" y="1354419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4" name="Picture 113" descr="A green circle with arrows in it&#10;&#10;Description automatically generated">
            <a:extLst>
              <a:ext uri="{FF2B5EF4-FFF2-40B4-BE49-F238E27FC236}">
                <a16:creationId xmlns:a16="http://schemas.microsoft.com/office/drawing/2014/main" id="{1CBEB984-016D-9493-0C82-27F6E1CB12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232" y="2393616"/>
            <a:ext cx="1099944" cy="1210791"/>
          </a:xfrm>
          <a:prstGeom prst="rect">
            <a:avLst/>
          </a:prstGeom>
        </p:spPr>
      </p:pic>
      <p:sp>
        <p:nvSpPr>
          <p:cNvPr id="115" name="Smiley Face 114">
            <a:extLst>
              <a:ext uri="{FF2B5EF4-FFF2-40B4-BE49-F238E27FC236}">
                <a16:creationId xmlns:a16="http://schemas.microsoft.com/office/drawing/2014/main" id="{4D86960A-C38C-87CF-2D0B-766E760005FC}"/>
              </a:ext>
            </a:extLst>
          </p:cNvPr>
          <p:cNvSpPr/>
          <p:nvPr/>
        </p:nvSpPr>
        <p:spPr>
          <a:xfrm>
            <a:off x="2901877" y="1950708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6" name="Smiley Face 115">
            <a:extLst>
              <a:ext uri="{FF2B5EF4-FFF2-40B4-BE49-F238E27FC236}">
                <a16:creationId xmlns:a16="http://schemas.microsoft.com/office/drawing/2014/main" id="{7581D436-75CD-A0CC-BFC2-80BA99BD4332}"/>
              </a:ext>
            </a:extLst>
          </p:cNvPr>
          <p:cNvSpPr/>
          <p:nvPr/>
        </p:nvSpPr>
        <p:spPr>
          <a:xfrm>
            <a:off x="2901680" y="2381068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7" name="Smiley Face 116">
            <a:extLst>
              <a:ext uri="{FF2B5EF4-FFF2-40B4-BE49-F238E27FC236}">
                <a16:creationId xmlns:a16="http://schemas.microsoft.com/office/drawing/2014/main" id="{5F2C195B-5209-5213-5606-12FF46AD41AB}"/>
              </a:ext>
            </a:extLst>
          </p:cNvPr>
          <p:cNvSpPr/>
          <p:nvPr/>
        </p:nvSpPr>
        <p:spPr>
          <a:xfrm>
            <a:off x="2893613" y="2762121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8" name="Smiley Face 117">
            <a:extLst>
              <a:ext uri="{FF2B5EF4-FFF2-40B4-BE49-F238E27FC236}">
                <a16:creationId xmlns:a16="http://schemas.microsoft.com/office/drawing/2014/main" id="{FC20860A-23DA-B9A9-5ED5-0F70C0D95D15}"/>
              </a:ext>
            </a:extLst>
          </p:cNvPr>
          <p:cNvSpPr/>
          <p:nvPr/>
        </p:nvSpPr>
        <p:spPr>
          <a:xfrm>
            <a:off x="2865687" y="3256533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9" name="Picture 118" descr="A green circle with arrows in it&#10;&#10;Description automatically generated">
            <a:extLst>
              <a:ext uri="{FF2B5EF4-FFF2-40B4-BE49-F238E27FC236}">
                <a16:creationId xmlns:a16="http://schemas.microsoft.com/office/drawing/2014/main" id="{D548F372-E85B-606E-4DF3-09829DEE0D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690" y="2586612"/>
            <a:ext cx="348926" cy="384089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0B080A8E-0817-6E93-1AC9-1CC2F597091D}"/>
              </a:ext>
            </a:extLst>
          </p:cNvPr>
          <p:cNvSpPr txBox="1"/>
          <p:nvPr/>
        </p:nvSpPr>
        <p:spPr>
          <a:xfrm>
            <a:off x="148347" y="3445455"/>
            <a:ext cx="79537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latin typeface="Calibri" panose="020F0502020204030204" pitchFamily="34" charset="0"/>
                <a:cs typeface="Calibri" panose="020F0502020204030204" pitchFamily="34" charset="0"/>
              </a:rPr>
              <a:t>SXSN1: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R744 – primary cooling: first compressors and switchboards already on site.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Electricity: works on going to supply the EN-CV equipment.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latin typeface="Calibri" panose="020F0502020204030204" pitchFamily="34" charset="0"/>
                <a:cs typeface="Calibri" panose="020F0502020204030204" pitchFamily="34" charset="0"/>
              </a:rPr>
              <a:t>SU1: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New raw water station being commissioned.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Pipes from SU1 to SDX1 will be installed before the YETS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latin typeface="Calibri" panose="020F0502020204030204" pitchFamily="34" charset="0"/>
                <a:cs typeface="Calibri" panose="020F0502020204030204" pitchFamily="34" charset="0"/>
              </a:rPr>
              <a:t>Engineering: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Many studies on going: integration, CFD, engineering specs, etc.</a:t>
            </a:r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C73E68C-199B-E95F-A9C5-2746E96861F7}"/>
              </a:ext>
            </a:extLst>
          </p:cNvPr>
          <p:cNvCxnSpPr/>
          <p:nvPr/>
        </p:nvCxnSpPr>
        <p:spPr>
          <a:xfrm>
            <a:off x="7426733" y="4158642"/>
            <a:ext cx="9354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0AB4ABE1-7B51-174D-A723-D3A21601C25B}"/>
              </a:ext>
            </a:extLst>
          </p:cNvPr>
          <p:cNvSpPr txBox="1"/>
          <p:nvPr/>
        </p:nvSpPr>
        <p:spPr>
          <a:xfrm>
            <a:off x="8478719" y="3696977"/>
            <a:ext cx="36427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(Partial) system expected to be ready before EYETS 24-25 for early installation</a:t>
            </a:r>
          </a:p>
        </p:txBody>
      </p:sp>
    </p:spTree>
    <p:extLst>
      <p:ext uri="{BB962C8B-B14F-4D97-AF65-F5344CB8AC3E}">
        <p14:creationId xmlns:p14="http://schemas.microsoft.com/office/powerpoint/2010/main" val="3861070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6" descr="A building with stairs outside&#10;&#10;Description automatically generated">
            <a:extLst>
              <a:ext uri="{FF2B5EF4-FFF2-40B4-BE49-F238E27FC236}">
                <a16:creationId xmlns:a16="http://schemas.microsoft.com/office/drawing/2014/main" id="{CCA1EB52-11FC-DEDC-16CA-E49D112E7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740" y="329146"/>
            <a:ext cx="4584281" cy="27213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48347" y="24823"/>
            <a:ext cx="563867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on </a:t>
            </a:r>
            <a:r>
              <a:rPr lang="en-US" sz="3600" b="1" i="1" dirty="0" err="1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Hostlab</a:t>
            </a:r>
            <a:r>
              <a:rPr lang="en-US" sz="3600" b="1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Program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414284-9013-2F8A-ED59-023CB0103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744" y="6345854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</a:rPr>
              <a:pPr algn="l"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061ACC79-5E3B-4D1B-883D-66D67069575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728439" y="-1985335"/>
            <a:ext cx="63528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561DCEF0-1F47-FFE6-9E4B-7FD07040C8E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880839" y="-1832935"/>
            <a:ext cx="63528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98B3C631-DEA1-5F5C-BA9F-0D48EABD9B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49687" y="6333329"/>
            <a:ext cx="2840083" cy="457200"/>
          </a:xfrm>
        </p:spPr>
        <p:txBody>
          <a:bodyPr/>
          <a:lstStyle/>
          <a:p>
            <a:r>
              <a:rPr lang="de-CH" dirty="0">
                <a:solidFill>
                  <a:schemeClr val="bg1"/>
                </a:solidFill>
              </a:rPr>
              <a:t>24/06/2024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2DF3794B-F9A2-C6C5-A2F9-223180A2A1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95977"/>
            <a:ext cx="4957482" cy="2787306"/>
          </a:xfrm>
          <a:prstGeom prst="rect">
            <a:avLst/>
          </a:prstGeom>
        </p:spPr>
      </p:pic>
      <p:pic>
        <p:nvPicPr>
          <p:cNvPr id="104" name="Picture 103" descr="A group of people outside a building&#10;&#10;Description automatically generated">
            <a:extLst>
              <a:ext uri="{FF2B5EF4-FFF2-40B4-BE49-F238E27FC236}">
                <a16:creationId xmlns:a16="http://schemas.microsoft.com/office/drawing/2014/main" id="{98D20878-3A9A-6B07-E8C1-74D4176593A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20019" y="712288"/>
            <a:ext cx="3063520" cy="2297237"/>
          </a:xfrm>
          <a:prstGeom prst="rect">
            <a:avLst/>
          </a:prstGeom>
        </p:spPr>
      </p:pic>
      <p:pic>
        <p:nvPicPr>
          <p:cNvPr id="105" name="Picture 104" descr="A crane lifting a large mural on a building&#10;&#10;Description automatically generated">
            <a:extLst>
              <a:ext uri="{FF2B5EF4-FFF2-40B4-BE49-F238E27FC236}">
                <a16:creationId xmlns:a16="http://schemas.microsoft.com/office/drawing/2014/main" id="{B0474156-0C21-1E8A-CF6F-21B73F4769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503" y="3476169"/>
            <a:ext cx="4492929" cy="2527273"/>
          </a:xfrm>
          <a:prstGeom prst="rect">
            <a:avLst/>
          </a:prstGeom>
        </p:spPr>
      </p:pic>
      <p:sp>
        <p:nvSpPr>
          <p:cNvPr id="108" name="TextBox 107">
            <a:extLst>
              <a:ext uri="{FF2B5EF4-FFF2-40B4-BE49-F238E27FC236}">
                <a16:creationId xmlns:a16="http://schemas.microsoft.com/office/drawing/2014/main" id="{EE6828C5-175C-855C-153F-B9850F4EE6DF}"/>
              </a:ext>
            </a:extLst>
          </p:cNvPr>
          <p:cNvSpPr txBox="1"/>
          <p:nvPr/>
        </p:nvSpPr>
        <p:spPr>
          <a:xfrm>
            <a:off x="5199910" y="2700713"/>
            <a:ext cx="16191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SXSN1 building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1BB35E16-7E1A-376F-6919-CC443E0C4718}"/>
              </a:ext>
            </a:extLst>
          </p:cNvPr>
          <p:cNvSpPr txBox="1"/>
          <p:nvPr/>
        </p:nvSpPr>
        <p:spPr>
          <a:xfrm>
            <a:off x="9803160" y="327502"/>
            <a:ext cx="16191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Gas coolers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000D924-019F-9B9B-B021-77C85D5EBC89}"/>
              </a:ext>
            </a:extLst>
          </p:cNvPr>
          <p:cNvSpPr txBox="1"/>
          <p:nvPr/>
        </p:nvSpPr>
        <p:spPr>
          <a:xfrm>
            <a:off x="9935223" y="5634110"/>
            <a:ext cx="218721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CO2 extraction duct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0E875DC-D3D9-850D-A9ED-6E2F8D24EE84}"/>
              </a:ext>
            </a:extLst>
          </p:cNvPr>
          <p:cNvSpPr txBox="1"/>
          <p:nvPr/>
        </p:nvSpPr>
        <p:spPr>
          <a:xfrm>
            <a:off x="58414" y="3106837"/>
            <a:ext cx="16191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CFD SDX1</a:t>
            </a:r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DC02CA80-EF34-B0BB-198E-A2513F1A8900}"/>
              </a:ext>
            </a:extLst>
          </p:cNvPr>
          <p:cNvCxnSpPr>
            <a:cxnSpLocks/>
          </p:cNvCxnSpPr>
          <p:nvPr/>
        </p:nvCxnSpPr>
        <p:spPr>
          <a:xfrm>
            <a:off x="10418972" y="2128781"/>
            <a:ext cx="0" cy="54115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Picture 130" descr="A machine in a room&#10;&#10;Description automatically generated">
            <a:extLst>
              <a:ext uri="{FF2B5EF4-FFF2-40B4-BE49-F238E27FC236}">
                <a16:creationId xmlns:a16="http://schemas.microsoft.com/office/drawing/2014/main" id="{915FBA1E-4DD6-0E0F-46C5-1A43252C51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299" y="3481695"/>
            <a:ext cx="4483104" cy="2521747"/>
          </a:xfrm>
          <a:prstGeom prst="rect">
            <a:avLst/>
          </a:prstGeom>
        </p:spPr>
      </p:pic>
      <p:pic>
        <p:nvPicPr>
          <p:cNvPr id="132" name="Picture 131" descr="A person in a factory&#10;&#10;Description automatically generated">
            <a:extLst>
              <a:ext uri="{FF2B5EF4-FFF2-40B4-BE49-F238E27FC236}">
                <a16:creationId xmlns:a16="http://schemas.microsoft.com/office/drawing/2014/main" id="{504ADEF0-CB0A-1587-EC18-EFE7AB4A8F2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3283"/>
            <a:ext cx="3360214" cy="2520159"/>
          </a:xfrm>
          <a:prstGeom prst="rect">
            <a:avLst/>
          </a:prstGeom>
        </p:spPr>
      </p:pic>
      <p:sp>
        <p:nvSpPr>
          <p:cNvPr id="135" name="TextBox 134">
            <a:extLst>
              <a:ext uri="{FF2B5EF4-FFF2-40B4-BE49-F238E27FC236}">
                <a16:creationId xmlns:a16="http://schemas.microsoft.com/office/drawing/2014/main" id="{50D65037-1475-AA35-459F-F59A070D0B91}"/>
              </a:ext>
            </a:extLst>
          </p:cNvPr>
          <p:cNvSpPr txBox="1"/>
          <p:nvPr/>
        </p:nvSpPr>
        <p:spPr>
          <a:xfrm>
            <a:off x="2539679" y="5635698"/>
            <a:ext cx="16191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SU1 station</a:t>
            </a:r>
          </a:p>
        </p:txBody>
      </p:sp>
    </p:spTree>
    <p:extLst>
      <p:ext uri="{BB962C8B-B14F-4D97-AF65-F5344CB8AC3E}">
        <p14:creationId xmlns:p14="http://schemas.microsoft.com/office/powerpoint/2010/main" val="1275047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48347" y="24823"/>
            <a:ext cx="563867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EYETS 24 -25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414284-9013-2F8A-ED59-023CB0103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744" y="6345854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</a:rPr>
              <a:pPr algn="l"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061ACC79-5E3B-4D1B-883D-66D67069575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728439" y="-1985335"/>
            <a:ext cx="63528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561DCEF0-1F47-FFE6-9E4B-7FD07040C8E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880839" y="-1832935"/>
            <a:ext cx="63528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98B3C631-DEA1-5F5C-BA9F-0D48EABD9B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49687" y="6333329"/>
            <a:ext cx="2840083" cy="457200"/>
          </a:xfrm>
        </p:spPr>
        <p:txBody>
          <a:bodyPr/>
          <a:lstStyle/>
          <a:p>
            <a:r>
              <a:rPr lang="de-CH" dirty="0">
                <a:solidFill>
                  <a:schemeClr val="bg1"/>
                </a:solidFill>
              </a:rPr>
              <a:t>24/06/2024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25E4AC-30C4-088B-3925-5CF92FA4A09D}"/>
              </a:ext>
            </a:extLst>
          </p:cNvPr>
          <p:cNvSpPr txBox="1"/>
          <p:nvPr/>
        </p:nvSpPr>
        <p:spPr>
          <a:xfrm>
            <a:off x="171712" y="626303"/>
            <a:ext cx="11230625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1C304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EYETS will be 19 weeks long (beam to beam)</a:t>
            </a:r>
            <a:endParaRPr lang="en-GB" dirty="0">
              <a:solidFill>
                <a:srgbClr val="1C304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➢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Main milestones from LHC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1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 on 25</a:t>
            </a:r>
            <a:r>
              <a:rPr lang="en-GB" sz="2000" b="1" baseline="30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000" b="1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November 2024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1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UX15 cavern closed on 1</a:t>
            </a:r>
            <a:r>
              <a:rPr lang="en-GB" sz="2000" b="1" baseline="30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sz="2000" b="1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April 2025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Machine check-out: 2</a:t>
            </a:r>
            <a:r>
              <a:rPr lang="en-GB" sz="2000" baseline="30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– 7th April 2025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Start of LHC operation on 7</a:t>
            </a:r>
            <a:r>
              <a:rPr lang="en-GB" sz="2000" baseline="30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April 2025</a:t>
            </a:r>
          </a:p>
          <a:p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➢ Electrical tests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AUG test at P1 -&gt;  7</a:t>
            </a:r>
            <a:r>
              <a:rPr lang="en-GB" sz="2000" baseline="30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January 2025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“normal/secours”: 8</a:t>
            </a:r>
            <a:r>
              <a:rPr lang="en-GB" sz="2000" baseline="30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January 2025 (6:00 – 6:10 am)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Auto-transfer test: 21</a:t>
            </a:r>
            <a:r>
              <a:rPr lang="en-GB" sz="2000" baseline="30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-23</a:t>
            </a:r>
            <a:r>
              <a:rPr lang="en-GB" sz="2000" baseline="30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January 2025 (current limited to 240 amp on 18 kV)</a:t>
            </a:r>
          </a:p>
          <a:p>
            <a:pPr lvl="2"/>
            <a:endParaRPr lang="en-GB" sz="2000" dirty="0">
              <a:solidFill>
                <a:srgbClr val="1C304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➢ Access limitations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AUG test: no access to underground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DSO test, 14</a:t>
            </a:r>
            <a:r>
              <a:rPr lang="en-GB" sz="2000" baseline="30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March 2025: no access to UX15 and US15</a:t>
            </a:r>
          </a:p>
          <a:p>
            <a:pPr lvl="2"/>
            <a:endParaRPr lang="en-GB" sz="2000" dirty="0">
              <a:solidFill>
                <a:srgbClr val="1C304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➢ Admin days (at CERN level): 6</a:t>
            </a:r>
            <a:r>
              <a:rPr lang="en-GB" sz="2000" baseline="30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9</a:t>
            </a:r>
            <a:r>
              <a:rPr lang="en-GB" sz="2000" baseline="30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January 2025</a:t>
            </a:r>
          </a:p>
          <a:p>
            <a:endParaRPr lang="en-GB" sz="2400" dirty="0">
              <a:solidFill>
                <a:srgbClr val="1C304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354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48347" y="24823"/>
            <a:ext cx="563867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EYETS 24 -25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414284-9013-2F8A-ED59-023CB0103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744" y="6345854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</a:rPr>
              <a:pPr algn="l"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061ACC79-5E3B-4D1B-883D-66D67069575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728439" y="-1985335"/>
            <a:ext cx="63528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561DCEF0-1F47-FFE6-9E4B-7FD07040C8E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880839" y="-1832935"/>
            <a:ext cx="63528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98B3C631-DEA1-5F5C-BA9F-0D48EABD9B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49687" y="6333329"/>
            <a:ext cx="2840083" cy="457200"/>
          </a:xfrm>
        </p:spPr>
        <p:txBody>
          <a:bodyPr/>
          <a:lstStyle/>
          <a:p>
            <a:r>
              <a:rPr lang="de-CH" dirty="0">
                <a:solidFill>
                  <a:schemeClr val="bg1"/>
                </a:solidFill>
              </a:rPr>
              <a:t>24/06/2024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25E4AC-30C4-088B-3925-5CF92FA4A09D}"/>
              </a:ext>
            </a:extLst>
          </p:cNvPr>
          <p:cNvSpPr txBox="1"/>
          <p:nvPr/>
        </p:nvSpPr>
        <p:spPr>
          <a:xfrm>
            <a:off x="148347" y="747544"/>
            <a:ext cx="112306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Cooling and electricity maintenance: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4869AF-9A70-EC81-FFC7-8AE428E8CA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516" y="1285599"/>
            <a:ext cx="11810888" cy="22967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167C985-E6A8-4FF7-0515-DA9248A4C953}"/>
              </a:ext>
            </a:extLst>
          </p:cNvPr>
          <p:cNvSpPr txBox="1"/>
          <p:nvPr/>
        </p:nvSpPr>
        <p:spPr>
          <a:xfrm>
            <a:off x="148347" y="3743969"/>
            <a:ext cx="1123062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 impacting activities at the beginning of the EYETS but, from the third week of January, this part of the infrastructure will be in nominal conditions.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 disruptive </a:t>
            </a:r>
            <a:r>
              <a:rPr lang="en-GB" sz="2000" dirty="0" err="1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Hostlab</a:t>
            </a: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activities are hidden behind the maintenance to avoid several perturbations on the systems.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USA15 works for 2PACL will start on January 2025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>
                <a:solidFill>
                  <a:srgbClr val="1C304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limited amount will start the last weeks of December. </a:t>
            </a:r>
          </a:p>
        </p:txBody>
      </p:sp>
    </p:spTree>
    <p:extLst>
      <p:ext uri="{BB962C8B-B14F-4D97-AF65-F5344CB8AC3E}">
        <p14:creationId xmlns:p14="http://schemas.microsoft.com/office/powerpoint/2010/main" val="1850568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48347" y="24823"/>
            <a:ext cx="563867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EYETS 24 -25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414284-9013-2F8A-ED59-023CB0103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744" y="6345854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</a:rPr>
              <a:pPr algn="l"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061ACC79-5E3B-4D1B-883D-66D67069575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728439" y="-1985335"/>
            <a:ext cx="63528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561DCEF0-1F47-FFE6-9E4B-7FD07040C8E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880839" y="-1832935"/>
            <a:ext cx="63528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98B3C631-DEA1-5F5C-BA9F-0D48EABD9B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49687" y="6333329"/>
            <a:ext cx="2840083" cy="457200"/>
          </a:xfrm>
        </p:spPr>
        <p:txBody>
          <a:bodyPr/>
          <a:lstStyle/>
          <a:p>
            <a:r>
              <a:rPr lang="de-CH" dirty="0">
                <a:solidFill>
                  <a:schemeClr val="bg1"/>
                </a:solidFill>
              </a:rPr>
              <a:t>24/06/2024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5316785C-7D30-2965-0646-54D31F8DDD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02" y="688983"/>
            <a:ext cx="7217411" cy="541867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FA3F05F-B336-3D46-3AC7-FA345FC16C8E}"/>
              </a:ext>
            </a:extLst>
          </p:cNvPr>
          <p:cNvSpPr txBox="1"/>
          <p:nvPr/>
        </p:nvSpPr>
        <p:spPr>
          <a:xfrm>
            <a:off x="7880839" y="2337976"/>
            <a:ext cx="369531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1C304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Monday follow-up meeting with services to monitor the CO2 &amp; </a:t>
            </a:r>
            <a:r>
              <a:rPr lang="en-GB" sz="2000" dirty="0" err="1">
                <a:solidFill>
                  <a:srgbClr val="1C304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Hostlab</a:t>
            </a:r>
            <a:r>
              <a:rPr lang="en-GB" sz="2000" dirty="0">
                <a:solidFill>
                  <a:srgbClr val="1C304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solidFill>
                  <a:srgbClr val="1C304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activites</a:t>
            </a:r>
            <a:r>
              <a:rPr lang="en-GB" sz="2000" dirty="0">
                <a:solidFill>
                  <a:srgbClr val="1C304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2400" dirty="0">
              <a:solidFill>
                <a:srgbClr val="1C304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Plus 17">
            <a:extLst>
              <a:ext uri="{FF2B5EF4-FFF2-40B4-BE49-F238E27FC236}">
                <a16:creationId xmlns:a16="http://schemas.microsoft.com/office/drawing/2014/main" id="{690BE2F4-DDDD-9843-2594-65087E40D51F}"/>
              </a:ext>
            </a:extLst>
          </p:cNvPr>
          <p:cNvSpPr/>
          <p:nvPr/>
        </p:nvSpPr>
        <p:spPr>
          <a:xfrm>
            <a:off x="9209301" y="1827665"/>
            <a:ext cx="480447" cy="47269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23026292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SketchLines">
      <a:dk1>
        <a:sysClr val="windowText" lastClr="000000"/>
      </a:dk1>
      <a:lt1>
        <a:sysClr val="window" lastClr="FFFFFF"/>
      </a:lt1>
      <a:dk2>
        <a:srgbClr val="564E4E"/>
      </a:dk2>
      <a:lt2>
        <a:srgbClr val="EEEBE2"/>
      </a:lt2>
      <a:accent1>
        <a:srgbClr val="E54837"/>
      </a:accent1>
      <a:accent2>
        <a:srgbClr val="947F53"/>
      </a:accent2>
      <a:accent3>
        <a:srgbClr val="BE8D64"/>
      </a:accent3>
      <a:accent4>
        <a:srgbClr val="E0C171"/>
      </a:accent4>
      <a:accent5>
        <a:srgbClr val="968572"/>
      </a:accent5>
      <a:accent6>
        <a:srgbClr val="855D5D"/>
      </a:accent6>
      <a:hlink>
        <a:srgbClr val="CC9900"/>
      </a:hlink>
      <a:folHlink>
        <a:srgbClr val="96A9A9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529</Words>
  <Application>Microsoft Macintosh PowerPoint</Application>
  <PresentationFormat>Widescreen</PresentationFormat>
  <Paragraphs>106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Meiryo</vt:lpstr>
      <vt:lpstr>Arial</vt:lpstr>
      <vt:lpstr>Calibri</vt:lpstr>
      <vt:lpstr>Corbel</vt:lpstr>
      <vt:lpstr>Wingdings</vt:lpstr>
      <vt:lpstr>SketchLinesVTI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Gerardo Velazquez Gutierrez</dc:creator>
  <cp:lastModifiedBy>Gerardo Velazquez Gutierrez</cp:lastModifiedBy>
  <cp:revision>233</cp:revision>
  <dcterms:created xsi:type="dcterms:W3CDTF">2021-04-26T07:54:20Z</dcterms:created>
  <dcterms:modified xsi:type="dcterms:W3CDTF">2024-06-24T12:31:39Z</dcterms:modified>
</cp:coreProperties>
</file>