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7"/>
  </p:notesMasterIdLst>
  <p:sldIdLst>
    <p:sldId id="323" r:id="rId2"/>
    <p:sldId id="326" r:id="rId3"/>
    <p:sldId id="329" r:id="rId4"/>
    <p:sldId id="327" r:id="rId5"/>
    <p:sldId id="325" r:id="rId6"/>
  </p:sldIdLst>
  <p:sldSz cx="18288000" cy="10287000"/>
  <p:notesSz cx="6858000" cy="9144000"/>
  <p:embeddedFontLst>
    <p:embeddedFont>
      <p:font typeface="Raleway" pitchFamily="2" charset="0"/>
      <p:regular r:id="rId8"/>
      <p:bold r:id="rId9"/>
      <p:italic r:id="rId10"/>
      <p:boldItalic r:id="rId1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 autoAdjust="0"/>
    <p:restoredTop sz="94626" autoAdjust="0"/>
  </p:normalViewPr>
  <p:slideViewPr>
    <p:cSldViewPr>
      <p:cViewPr>
        <p:scale>
          <a:sx n="70" d="100"/>
          <a:sy n="70" d="100"/>
        </p:scale>
        <p:origin x="696" y="3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DD7799-9279-4EA4-B0E4-D5A0C8A3152E}" type="datetimeFigureOut">
              <a:rPr lang="en-US" smtClean="0"/>
              <a:t>6/24/2024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DB15F1-B3C0-45C7-9232-CAF275BC7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247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59499A-A489-497B-A537-C496576C9C2F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83605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DB15F1-B3C0-45C7-9232-CAF275BC714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0698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f the cours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978" y="805156"/>
            <a:ext cx="4681739" cy="3511304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941838" y="4765460"/>
            <a:ext cx="14044292" cy="923330"/>
          </a:xfrm>
          <a:prstGeom prst="rect">
            <a:avLst/>
          </a:prstGeom>
        </p:spPr>
        <p:txBody>
          <a:bodyPr wrap="square" lIns="0">
            <a:spAutoFit/>
          </a:bodyPr>
          <a:lstStyle>
            <a:lvl1pPr marL="0" indent="0">
              <a:buNone/>
              <a:defRPr sz="5400" b="1" baseline="0"/>
            </a:lvl1pPr>
          </a:lstStyle>
          <a:p>
            <a:pPr lvl="0"/>
            <a:r>
              <a:rPr lang="en-US" dirty="0"/>
              <a:t>Title of the course, 36 </a:t>
            </a:r>
            <a:r>
              <a:rPr lang="en-US" dirty="0" err="1"/>
              <a:t>pt</a:t>
            </a:r>
            <a:r>
              <a:rPr lang="en-US" dirty="0"/>
              <a:t>, Bold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1941838" y="5629554"/>
            <a:ext cx="14044292" cy="692497"/>
          </a:xfrm>
          <a:prstGeom prst="rect">
            <a:avLst/>
          </a:prstGeom>
        </p:spPr>
        <p:txBody>
          <a:bodyPr wrap="square" lIns="0">
            <a:spAutoFit/>
          </a:bodyPr>
          <a:lstStyle>
            <a:lvl1pPr marL="0" indent="0">
              <a:buNone/>
              <a:defRPr sz="3900" baseline="0"/>
            </a:lvl1pPr>
          </a:lstStyle>
          <a:p>
            <a:pPr lvl="0"/>
            <a:r>
              <a:rPr lang="fr-CH" dirty="0" err="1"/>
              <a:t>Sub-title</a:t>
            </a:r>
            <a:r>
              <a:rPr lang="fr-CH" dirty="0"/>
              <a:t>, 26 pt, 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96699-D708-4388-BCF2-40ADCA074DB9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96232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sv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475148" y="4749320"/>
            <a:ext cx="13717524" cy="2878457"/>
          </a:xfrm>
        </p:spPr>
        <p:txBody>
          <a:bodyPr>
            <a:normAutofit/>
          </a:bodyPr>
          <a:lstStyle/>
          <a:p>
            <a:r>
              <a:rPr lang="en-US" sz="9000" b="0" dirty="0">
                <a:solidFill>
                  <a:srgbClr val="0B80C3"/>
                </a:solidFill>
                <a:latin typeface="Raleway"/>
              </a:rPr>
              <a:t>ADO-PO – TC meeting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493269" y="6525445"/>
            <a:ext cx="7908857" cy="646331"/>
          </a:xfrm>
        </p:spPr>
        <p:txBody>
          <a:bodyPr/>
          <a:lstStyle/>
          <a:p>
            <a:r>
              <a:rPr lang="fr-CH" sz="3600" dirty="0">
                <a:latin typeface="Raleway" pitchFamily="2" charset="0"/>
                <a:cs typeface="Calibri" panose="020F0502020204030204" pitchFamily="34" charset="0"/>
              </a:rPr>
              <a:t>ATLAS Safety – Laure Tranchand</a:t>
            </a:r>
            <a:endParaRPr lang="en-GB" sz="3600" dirty="0">
              <a:latin typeface="Raleway" pitchFamily="2" charset="0"/>
              <a:cs typeface="Calibri" panose="020F050202020403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45825" y="6871694"/>
            <a:ext cx="5142176" cy="270780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192672" y="9618378"/>
            <a:ext cx="27003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700" dirty="0">
                <a:latin typeface="Raleway" pitchFamily="2" charset="0"/>
                <a:cs typeface="Calibri" panose="020F0502020204030204" pitchFamily="34" charset="0"/>
              </a:rPr>
              <a:t>24 June 2023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A944DD7-2F6D-43F8-9728-42A1509E6FA7}"/>
              </a:ext>
            </a:extLst>
          </p:cNvPr>
          <p:cNvSpPr/>
          <p:nvPr/>
        </p:nvSpPr>
        <p:spPr>
          <a:xfrm>
            <a:off x="395028" y="174949"/>
            <a:ext cx="6588732" cy="45743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700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80C70171-1503-487C-9B59-A051CA488C3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80544"/>
          <a:stretch>
            <a:fillRect/>
          </a:stretch>
        </p:blipFill>
        <p:spPr>
          <a:xfrm>
            <a:off x="541022" y="321946"/>
            <a:ext cx="3202380" cy="2949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60583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1">
            <a:extLst>
              <a:ext uri="{FF2B5EF4-FFF2-40B4-BE49-F238E27FC236}">
                <a16:creationId xmlns:a16="http://schemas.microsoft.com/office/drawing/2014/main" id="{3032156C-A543-4195-A54B-CCAE4F0DE41E}"/>
              </a:ext>
            </a:extLst>
          </p:cNvPr>
          <p:cNvSpPr txBox="1"/>
          <p:nvPr/>
        </p:nvSpPr>
        <p:spPr>
          <a:xfrm>
            <a:off x="1828800" y="206181"/>
            <a:ext cx="11848996" cy="82663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>
              <a:lnSpc>
                <a:spcPts val="7000"/>
              </a:lnSpc>
              <a:spcBef>
                <a:spcPct val="0"/>
              </a:spcBef>
            </a:pPr>
            <a:r>
              <a:rPr lang="en-US" sz="5000" dirty="0">
                <a:solidFill>
                  <a:srgbClr val="0B80C3"/>
                </a:solidFill>
                <a:latin typeface="Raleway"/>
              </a:rPr>
              <a:t>Safety Officers</a:t>
            </a:r>
          </a:p>
        </p:txBody>
      </p:sp>
      <p:pic>
        <p:nvPicPr>
          <p:cNvPr id="6" name="Picture 18">
            <a:extLst>
              <a:ext uri="{FF2B5EF4-FFF2-40B4-BE49-F238E27FC236}">
                <a16:creationId xmlns:a16="http://schemas.microsoft.com/office/drawing/2014/main" id="{0350D7DA-C47E-4E80-B155-2A37427698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304800" y="216583"/>
            <a:ext cx="990600" cy="990600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5457AA65-1FE3-38D4-DE0D-25FC44A4FE14}"/>
              </a:ext>
            </a:extLst>
          </p:cNvPr>
          <p:cNvSpPr txBox="1"/>
          <p:nvPr/>
        </p:nvSpPr>
        <p:spPr>
          <a:xfrm>
            <a:off x="7239000" y="8343900"/>
            <a:ext cx="5105400" cy="369332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endParaRPr lang="en-GB" dirty="0">
              <a:highlight>
                <a:srgbClr val="FFFF00"/>
              </a:highlight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BFDEBA6-3C26-74AA-7316-3382A79EEA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6167" y="1765494"/>
            <a:ext cx="11020425" cy="8315325"/>
          </a:xfrm>
          <a:prstGeom prst="rect">
            <a:avLst/>
          </a:prstGeom>
        </p:spPr>
      </p:pic>
      <p:sp>
        <p:nvSpPr>
          <p:cNvPr id="10" name="ZoneTexte 1">
            <a:extLst>
              <a:ext uri="{FF2B5EF4-FFF2-40B4-BE49-F238E27FC236}">
                <a16:creationId xmlns:a16="http://schemas.microsoft.com/office/drawing/2014/main" id="{554E0F39-87B9-9D85-7C6F-58097BE19B4D}"/>
              </a:ext>
            </a:extLst>
          </p:cNvPr>
          <p:cNvSpPr txBox="1"/>
          <p:nvPr/>
        </p:nvSpPr>
        <p:spPr>
          <a:xfrm>
            <a:off x="13335000" y="1562100"/>
            <a:ext cx="4724400" cy="7708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3200" dirty="0">
                <a:solidFill>
                  <a:schemeClr val="tx2"/>
                </a:solidFill>
                <a:latin typeface="Raleway" pitchFamily="2" charset="0"/>
                <a:cs typeface="Calibri" panose="020F0502020204030204" pitchFamily="34" charset="0"/>
              </a:rPr>
              <a:t>+</a:t>
            </a:r>
          </a:p>
          <a:p>
            <a:pPr algn="ctr"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ATLAS TSO and DTSO in buildings not under ATLAS responsibility but with ATLAS occupants/activities:</a:t>
            </a:r>
          </a:p>
          <a:p>
            <a:pPr>
              <a:lnSpc>
                <a:spcPct val="150000"/>
              </a:lnSpc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B175 –	TSO: Louis Rose-Dulcina</a:t>
            </a:r>
          </a:p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B191 –	TSO: Laure Tranchand </a:t>
            </a:r>
          </a:p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	DTSO: Frederic Rosset</a:t>
            </a:r>
          </a:p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B180 – 	DTSO: Stefan Guindon</a:t>
            </a:r>
          </a:p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B188 – 	TSO: Tiesheng Dai</a:t>
            </a:r>
          </a:p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	DTSO: Rachel Avramidou </a:t>
            </a:r>
          </a:p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B104 –  	DTSO: Rachel Avramidou</a:t>
            </a:r>
          </a:p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B602 – 	TSO: Gustavo Uribe</a:t>
            </a:r>
          </a:p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sz="20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DTSO: Laetitia Bardo (replacing 	Mathilde Carlotta)</a:t>
            </a:r>
          </a:p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BB5 – 	TSO: Theodoros Vafeiadis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0187B69-67BD-3154-3BA6-479A67B15324}"/>
              </a:ext>
            </a:extLst>
          </p:cNvPr>
          <p:cNvCxnSpPr>
            <a:cxnSpLocks/>
          </p:cNvCxnSpPr>
          <p:nvPr/>
        </p:nvCxnSpPr>
        <p:spPr>
          <a:xfrm>
            <a:off x="7543800" y="8877300"/>
            <a:ext cx="46482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0E146C67-C6D2-6051-86E2-2FCA0ACF1F79}"/>
              </a:ext>
            </a:extLst>
          </p:cNvPr>
          <p:cNvSpPr/>
          <p:nvPr/>
        </p:nvSpPr>
        <p:spPr>
          <a:xfrm>
            <a:off x="1447800" y="7124700"/>
            <a:ext cx="5562600" cy="321564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507807B-D3A4-2B9D-E257-6627E7508FB3}"/>
              </a:ext>
            </a:extLst>
          </p:cNvPr>
          <p:cNvSpPr/>
          <p:nvPr/>
        </p:nvSpPr>
        <p:spPr>
          <a:xfrm>
            <a:off x="7391400" y="8190797"/>
            <a:ext cx="5105400" cy="522433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AB6F858-1E26-1976-B5E5-C76438AC123E}"/>
              </a:ext>
            </a:extLst>
          </p:cNvPr>
          <p:cNvSpPr/>
          <p:nvPr/>
        </p:nvSpPr>
        <p:spPr>
          <a:xfrm>
            <a:off x="7425519" y="3543301"/>
            <a:ext cx="5105400" cy="30480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88568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1"/>
          <p:cNvSpPr txBox="1"/>
          <p:nvPr/>
        </p:nvSpPr>
        <p:spPr>
          <a:xfrm>
            <a:off x="1828800" y="206181"/>
            <a:ext cx="11848996" cy="82663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>
              <a:lnSpc>
                <a:spcPts val="7000"/>
              </a:lnSpc>
              <a:spcBef>
                <a:spcPct val="0"/>
              </a:spcBef>
            </a:pPr>
            <a:r>
              <a:rPr lang="en-US" sz="5000" dirty="0">
                <a:solidFill>
                  <a:srgbClr val="0B80C3"/>
                </a:solidFill>
                <a:latin typeface="Raleway"/>
              </a:rPr>
              <a:t>Run period and short accesses</a:t>
            </a:r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950F5B6F-DE5C-441A-A0DA-E5A014BE119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152400" y="206181"/>
            <a:ext cx="1250327" cy="974919"/>
          </a:xfrm>
          <a:prstGeom prst="rect">
            <a:avLst/>
          </a:prstGeom>
        </p:spPr>
      </p:pic>
      <p:sp>
        <p:nvSpPr>
          <p:cNvPr id="4" name="TextBox 9">
            <a:extLst>
              <a:ext uri="{FF2B5EF4-FFF2-40B4-BE49-F238E27FC236}">
                <a16:creationId xmlns:a16="http://schemas.microsoft.com/office/drawing/2014/main" id="{C24B400A-132C-31C0-1845-27C2D3817BA5}"/>
              </a:ext>
            </a:extLst>
          </p:cNvPr>
          <p:cNvSpPr txBox="1"/>
          <p:nvPr/>
        </p:nvSpPr>
        <p:spPr>
          <a:xfrm>
            <a:off x="6629296" y="6448487"/>
            <a:ext cx="7048500" cy="53328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4680"/>
              </a:lnSpc>
              <a:spcBef>
                <a:spcPct val="0"/>
              </a:spcBef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Number of short accesses during Run period since 2017</a:t>
            </a:r>
          </a:p>
        </p:txBody>
      </p:sp>
      <p:sp>
        <p:nvSpPr>
          <p:cNvPr id="5" name="TextBox 9">
            <a:extLst>
              <a:ext uri="{FF2B5EF4-FFF2-40B4-BE49-F238E27FC236}">
                <a16:creationId xmlns:a16="http://schemas.microsoft.com/office/drawing/2014/main" id="{FAD9D8B9-7EAB-528C-D938-6CCF1CB12A2C}"/>
              </a:ext>
            </a:extLst>
          </p:cNvPr>
          <p:cNvSpPr txBox="1"/>
          <p:nvPr/>
        </p:nvSpPr>
        <p:spPr>
          <a:xfrm>
            <a:off x="6858000" y="1992392"/>
            <a:ext cx="10896600" cy="215443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342900" indent="-34290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Thanks to all RPEs for the shifts taken</a:t>
            </a:r>
          </a:p>
          <a:p>
            <a:pPr marL="342900" indent="-342900"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Very coordination between Run coordination, RPEs, SLIMOS, safety team, EN-AA for opening the cavern.</a:t>
            </a:r>
          </a:p>
          <a:p>
            <a:pPr marL="342900" indent="-342900"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Constant number of short accesses over the years, but with an increase of accesses in the Toroid area since RUN3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F4F331E1-F1B9-16D2-3D4E-89D3904E58E2}"/>
              </a:ext>
            </a:extLst>
          </p:cNvPr>
          <p:cNvGrpSpPr/>
          <p:nvPr/>
        </p:nvGrpSpPr>
        <p:grpSpPr>
          <a:xfrm>
            <a:off x="5029200" y="7108708"/>
            <a:ext cx="13035415" cy="3014368"/>
            <a:chOff x="5029200" y="7108708"/>
            <a:chExt cx="13035415" cy="3014368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B9A86F15-E32B-7104-E214-188F9B482D5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029200" y="7108708"/>
              <a:ext cx="13035415" cy="3014368"/>
            </a:xfrm>
            <a:prstGeom prst="rect">
              <a:avLst/>
            </a:prstGeom>
          </p:spPr>
        </p:pic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9C90C528-5FFA-91B5-E989-EFD11BA0CC3A}"/>
                </a:ext>
              </a:extLst>
            </p:cNvPr>
            <p:cNvSpPr/>
            <p:nvPr/>
          </p:nvSpPr>
          <p:spPr>
            <a:xfrm>
              <a:off x="7085463" y="9791700"/>
              <a:ext cx="2819400" cy="2060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E5693D5-2A2D-4134-B841-B95FEE056C04}"/>
                </a:ext>
              </a:extLst>
            </p:cNvPr>
            <p:cNvSpPr txBox="1"/>
            <p:nvPr/>
          </p:nvSpPr>
          <p:spPr>
            <a:xfrm>
              <a:off x="6856863" y="9688603"/>
              <a:ext cx="14478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/>
                <a:t>23</a:t>
              </a:r>
              <a:r>
                <a:rPr lang="en-GB" sz="1600" baseline="30000" dirty="0"/>
                <a:t>rd</a:t>
              </a:r>
              <a:r>
                <a:rPr lang="en-GB" sz="1600" dirty="0"/>
                <a:t> May</a:t>
              </a:r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7290B911-89E7-39C8-8430-51685ED324C1}"/>
              </a:ext>
            </a:extLst>
          </p:cNvPr>
          <p:cNvSpPr/>
          <p:nvPr/>
        </p:nvSpPr>
        <p:spPr>
          <a:xfrm>
            <a:off x="533400" y="1972164"/>
            <a:ext cx="5562600" cy="5152536"/>
          </a:xfrm>
          <a:prstGeom prst="rect">
            <a:avLst/>
          </a:prstGeom>
          <a:solidFill>
            <a:srgbClr val="EEF4F8">
              <a:alpha val="4902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167BEA1-79D8-CA99-BCC7-AD519CF31E9A}"/>
              </a:ext>
            </a:extLst>
          </p:cNvPr>
          <p:cNvSpPr txBox="1"/>
          <p:nvPr/>
        </p:nvSpPr>
        <p:spPr>
          <a:xfrm>
            <a:off x="638213" y="2067505"/>
            <a:ext cx="5334233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RPE Team</a:t>
            </a:r>
          </a:p>
          <a:p>
            <a:endParaRPr lang="en-GB" sz="1600" dirty="0">
              <a:solidFill>
                <a:srgbClr val="00B0F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000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Laure Tranchand (RSO)</a:t>
            </a:r>
          </a:p>
          <a:p>
            <a:r>
              <a:rPr lang="en-GB" sz="2000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Laetitia Bardo (</a:t>
            </a:r>
            <a:r>
              <a:rPr lang="en-GB" sz="2000" dirty="0" err="1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dRSO</a:t>
            </a:r>
            <a:r>
              <a:rPr lang="en-GB" sz="2000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r>
              <a:rPr lang="en-GB" sz="2000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Andre Rummler</a:t>
            </a:r>
          </a:p>
          <a:p>
            <a:r>
              <a:rPr lang="en-GB" sz="2000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Carlos Solans Sanchez</a:t>
            </a:r>
          </a:p>
          <a:p>
            <a:r>
              <a:rPr lang="en-GB" sz="2000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Florian Haslbeck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GB" i="1" dirty="0">
                <a:latin typeface="Calibri" panose="020F0502020204030204" pitchFamily="34" charset="0"/>
                <a:cs typeface="Calibri" panose="020F0502020204030204" pitchFamily="34" charset="0"/>
              </a:rPr>
              <a:t>Trained in 2023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r>
              <a:rPr lang="en-GB" sz="2000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Theodoros Vafeiadis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GB" i="1" dirty="0">
                <a:latin typeface="Calibri" panose="020F0502020204030204" pitchFamily="34" charset="0"/>
                <a:cs typeface="Calibri" panose="020F0502020204030204" pitchFamily="34" charset="0"/>
              </a:rPr>
              <a:t>Trained in 2023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endParaRPr lang="en-GB" sz="2000" dirty="0">
              <a:solidFill>
                <a:srgbClr val="00B0F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000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Christos </a:t>
            </a:r>
            <a:r>
              <a:rPr lang="en-GB" sz="2000" dirty="0" err="1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Parakevopoulos</a:t>
            </a:r>
            <a:r>
              <a:rPr lang="en-GB" sz="2000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2000" dirty="0">
              <a:solidFill>
                <a:srgbClr val="00B0F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000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Kendall Reeves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endParaRPr lang="en-GB" sz="20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0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Ignacio Asensi Tortajada </a:t>
            </a:r>
          </a:p>
          <a:p>
            <a:r>
              <a:rPr lang="en-GB" sz="20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Mathilde Carlotta </a:t>
            </a:r>
            <a:endParaRPr lang="en-GB" sz="16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Right Brace 19">
            <a:extLst>
              <a:ext uri="{FF2B5EF4-FFF2-40B4-BE49-F238E27FC236}">
                <a16:creationId xmlns:a16="http://schemas.microsoft.com/office/drawing/2014/main" id="{780124E8-07A0-A2AE-818F-31B02C77E1D6}"/>
              </a:ext>
            </a:extLst>
          </p:cNvPr>
          <p:cNvSpPr/>
          <p:nvPr/>
        </p:nvSpPr>
        <p:spPr>
          <a:xfrm>
            <a:off x="3247550" y="4818245"/>
            <a:ext cx="156889" cy="359935"/>
          </a:xfrm>
          <a:prstGeom prst="rightBrac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B21C5EC-2726-D0C1-DDC7-01CC8CB83B83}"/>
              </a:ext>
            </a:extLst>
          </p:cNvPr>
          <p:cNvSpPr txBox="1"/>
          <p:nvPr/>
        </p:nvSpPr>
        <p:spPr>
          <a:xfrm>
            <a:off x="3563233" y="4704571"/>
            <a:ext cx="26068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Muon’s material measurement during YETS-LS</a:t>
            </a:r>
            <a:endParaRPr lang="en-GB" sz="14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1097C64-7320-4644-51E7-D72E9F8F6427}"/>
              </a:ext>
            </a:extLst>
          </p:cNvPr>
          <p:cNvSpPr txBox="1"/>
          <p:nvPr/>
        </p:nvSpPr>
        <p:spPr>
          <a:xfrm>
            <a:off x="3563233" y="5330209"/>
            <a:ext cx="19772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Help for cavern survey</a:t>
            </a:r>
            <a:endParaRPr lang="en-GB" sz="1400" dirty="0"/>
          </a:p>
        </p:txBody>
      </p:sp>
      <p:sp>
        <p:nvSpPr>
          <p:cNvPr id="23" name="Right Brace 22">
            <a:extLst>
              <a:ext uri="{FF2B5EF4-FFF2-40B4-BE49-F238E27FC236}">
                <a16:creationId xmlns:a16="http://schemas.microsoft.com/office/drawing/2014/main" id="{158D83F3-370F-FA90-B8B4-A61B3C657225}"/>
              </a:ext>
            </a:extLst>
          </p:cNvPr>
          <p:cNvSpPr/>
          <p:nvPr/>
        </p:nvSpPr>
        <p:spPr>
          <a:xfrm>
            <a:off x="3247551" y="5324376"/>
            <a:ext cx="156889" cy="359935"/>
          </a:xfrm>
          <a:prstGeom prst="rightBrac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ight Brace 23">
            <a:extLst>
              <a:ext uri="{FF2B5EF4-FFF2-40B4-BE49-F238E27FC236}">
                <a16:creationId xmlns:a16="http://schemas.microsoft.com/office/drawing/2014/main" id="{399659AE-43E6-2C99-A2B0-C42DE04EBEC2}"/>
              </a:ext>
            </a:extLst>
          </p:cNvPr>
          <p:cNvSpPr/>
          <p:nvPr/>
        </p:nvSpPr>
        <p:spPr>
          <a:xfrm>
            <a:off x="3266593" y="6016130"/>
            <a:ext cx="153680" cy="645603"/>
          </a:xfrm>
          <a:prstGeom prst="rightBrac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F4CF088-4F88-8AF8-6CEA-D8621EFC4603}"/>
              </a:ext>
            </a:extLst>
          </p:cNvPr>
          <p:cNvSpPr txBox="1"/>
          <p:nvPr/>
        </p:nvSpPr>
        <p:spPr>
          <a:xfrm>
            <a:off x="3525086" y="6169162"/>
            <a:ext cx="11389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Left in 2024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1066172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1">
            <a:extLst>
              <a:ext uri="{FF2B5EF4-FFF2-40B4-BE49-F238E27FC236}">
                <a16:creationId xmlns:a16="http://schemas.microsoft.com/office/drawing/2014/main" id="{BE2A264F-9966-4AB6-AAE0-0E6F46945609}"/>
              </a:ext>
            </a:extLst>
          </p:cNvPr>
          <p:cNvSpPr txBox="1"/>
          <p:nvPr/>
        </p:nvSpPr>
        <p:spPr>
          <a:xfrm>
            <a:off x="1371600" y="229375"/>
            <a:ext cx="11848996" cy="82663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>
              <a:lnSpc>
                <a:spcPts val="7000"/>
              </a:lnSpc>
              <a:spcBef>
                <a:spcPct val="0"/>
              </a:spcBef>
            </a:pPr>
            <a:r>
              <a:rPr lang="en-US" sz="5000" dirty="0">
                <a:solidFill>
                  <a:srgbClr val="0B80C3"/>
                </a:solidFill>
                <a:latin typeface="Raleway"/>
              </a:rPr>
              <a:t>Feedback YETS 2023-2024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9E21BB97-F936-5F36-827E-1C7E7A7AD3C1}"/>
              </a:ext>
            </a:extLst>
          </p:cNvPr>
          <p:cNvSpPr txBox="1"/>
          <p:nvPr/>
        </p:nvSpPr>
        <p:spPr>
          <a:xfrm>
            <a:off x="368984" y="1742534"/>
            <a:ext cx="12994335" cy="38779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CH" sz="2400" b="1" dirty="0">
                <a:latin typeface="Calibri" panose="020F0502020204030204" pitchFamily="34" charset="0"/>
                <a:cs typeface="Calibri" panose="020F0502020204030204" pitchFamily="34" charset="0"/>
              </a:rPr>
              <a:t>Safety support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u="sng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Thanks a lot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for the support of the Safety shifters, SLIMOS, RPEs, Patroller, Cleaners, … everything went well</a:t>
            </a:r>
            <a:endParaRPr lang="fr-CH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fr-CH" sz="2400" b="1" dirty="0">
                <a:latin typeface="Calibri" panose="020F0502020204030204" pitchFamily="34" charset="0"/>
                <a:cs typeface="Calibri" panose="020F0502020204030204" pitchFamily="34" charset="0"/>
              </a:rPr>
              <a:t>Radioprotection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Work and dose planning and IMPACT made in advance, prior to the interventions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The dose received by people intervening are not exceeding ALARA level 1, in ATLAS caverns.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Better </a:t>
            </a:r>
            <a:r>
              <a:rPr lang="en-GB" sz="2000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distribution of the dose rate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among the team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Cooldown</a:t>
            </a:r>
            <a:r>
              <a:rPr lang="en-GB" sz="2000" dirty="0">
                <a:solidFill>
                  <a:schemeClr val="accent6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has noticeable </a:t>
            </a:r>
            <a:r>
              <a:rPr lang="en-GB" sz="2000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effect</a:t>
            </a:r>
            <a:r>
              <a:rPr lang="en-GB" sz="2000" dirty="0">
                <a:solidFill>
                  <a:schemeClr val="accent6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on the measurements and the dose received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400" b="1" dirty="0">
                <a:latin typeface="Calibri" panose="020F0502020204030204" pitchFamily="34" charset="0"/>
                <a:cs typeface="Calibri" panose="020F0502020204030204" pitchFamily="34" charset="0"/>
              </a:rPr>
              <a:t>Cavern Sides closing – TS1</a:t>
            </a:r>
          </a:p>
          <a:p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Installation of </a:t>
            </a:r>
            <a:r>
              <a:rPr lang="en-GB" sz="2000" u="sng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red cross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started and already operational on side A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CB7DEB2-8BA5-B826-1CF5-0DB87819988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1006"/>
          <a:stretch/>
        </p:blipFill>
        <p:spPr>
          <a:xfrm>
            <a:off x="14935749" y="608245"/>
            <a:ext cx="3263399" cy="488167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F6B9377-9A56-426B-358C-DACE45B651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89265" y="5489921"/>
            <a:ext cx="3309883" cy="479707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A76383B-566A-357A-CAC4-74ED448CB9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53963" y="7906956"/>
            <a:ext cx="4822883" cy="2265743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88716693-C4D5-A466-1B5C-3C4B0FE88B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81400" y="5807397"/>
            <a:ext cx="2514600" cy="429014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5AF19F2-F17A-327D-CE5E-E8244D99BA5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66965" y="6669548"/>
            <a:ext cx="2635605" cy="3297131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21" name="Freeform 6">
            <a:extLst>
              <a:ext uri="{FF2B5EF4-FFF2-40B4-BE49-F238E27FC236}">
                <a16:creationId xmlns:a16="http://schemas.microsoft.com/office/drawing/2014/main" id="{A40314B6-92CD-7B7A-3A1F-F4E841E1D770}"/>
              </a:ext>
            </a:extLst>
          </p:cNvPr>
          <p:cNvSpPr/>
          <p:nvPr/>
        </p:nvSpPr>
        <p:spPr>
          <a:xfrm>
            <a:off x="292516" y="183813"/>
            <a:ext cx="863076" cy="1057137"/>
          </a:xfrm>
          <a:custGeom>
            <a:avLst/>
            <a:gdLst/>
            <a:ahLst/>
            <a:cxnLst/>
            <a:rect l="l" t="t" r="r" b="b"/>
            <a:pathLst>
              <a:path w="1869866" h="1869866">
                <a:moveTo>
                  <a:pt x="0" y="0"/>
                </a:moveTo>
                <a:lnTo>
                  <a:pt x="1869866" y="0"/>
                </a:lnTo>
                <a:lnTo>
                  <a:pt x="1869866" y="1869866"/>
                </a:lnTo>
                <a:lnTo>
                  <a:pt x="0" y="1869866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23" name="ZoneTexte 16">
            <a:extLst>
              <a:ext uri="{FF2B5EF4-FFF2-40B4-BE49-F238E27FC236}">
                <a16:creationId xmlns:a16="http://schemas.microsoft.com/office/drawing/2014/main" id="{0E810405-344F-3E16-6495-59619CA16841}"/>
              </a:ext>
            </a:extLst>
          </p:cNvPr>
          <p:cNvSpPr txBox="1"/>
          <p:nvPr/>
        </p:nvSpPr>
        <p:spPr>
          <a:xfrm>
            <a:off x="10729415" y="3121842"/>
            <a:ext cx="409858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TC </a:t>
            </a:r>
            <a:r>
              <a:rPr lang="en-US" dirty="0"/>
              <a:t>team opening</a:t>
            </a:r>
          </a:p>
          <a:p>
            <a:r>
              <a:rPr lang="en-US" dirty="0"/>
              <a:t>Collective dose = 70 µ</a:t>
            </a:r>
            <a:r>
              <a:rPr lang="en-US" dirty="0" err="1"/>
              <a:t>Sv</a:t>
            </a:r>
            <a:r>
              <a:rPr lang="en-US" dirty="0"/>
              <a:t> (</a:t>
            </a:r>
            <a:r>
              <a:rPr lang="en-US" i="1" dirty="0">
                <a:solidFill>
                  <a:schemeClr val="bg1">
                    <a:lumMod val="65000"/>
                  </a:schemeClr>
                </a:solidFill>
              </a:rPr>
              <a:t>184 µ</a:t>
            </a:r>
            <a:r>
              <a:rPr lang="en-US" i="1" dirty="0" err="1">
                <a:solidFill>
                  <a:schemeClr val="bg1">
                    <a:lumMod val="65000"/>
                  </a:schemeClr>
                </a:solidFill>
              </a:rPr>
              <a:t>Sv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) </a:t>
            </a:r>
          </a:p>
          <a:p>
            <a:r>
              <a:rPr lang="en-US" dirty="0"/>
              <a:t>Individual dose max= 34 µ</a:t>
            </a:r>
            <a:r>
              <a:rPr lang="en-US" dirty="0" err="1"/>
              <a:t>Sv</a:t>
            </a:r>
            <a:r>
              <a:rPr lang="en-US" dirty="0"/>
              <a:t> (</a:t>
            </a:r>
            <a:r>
              <a:rPr lang="en-US" i="1" dirty="0">
                <a:solidFill>
                  <a:schemeClr val="bg1">
                    <a:lumMod val="65000"/>
                  </a:schemeClr>
                </a:solidFill>
              </a:rPr>
              <a:t>58 µ</a:t>
            </a:r>
            <a:r>
              <a:rPr lang="en-US" i="1" dirty="0" err="1">
                <a:solidFill>
                  <a:schemeClr val="bg1">
                    <a:lumMod val="65000"/>
                  </a:schemeClr>
                </a:solidFill>
              </a:rPr>
              <a:t>Sv</a:t>
            </a:r>
            <a:r>
              <a:rPr lang="en-US" dirty="0"/>
              <a:t>)</a:t>
            </a:r>
          </a:p>
          <a:p>
            <a:endParaRPr lang="en-US" dirty="0"/>
          </a:p>
          <a:p>
            <a:r>
              <a:rPr lang="en-US" dirty="0"/>
              <a:t>TC team closure</a:t>
            </a:r>
          </a:p>
          <a:p>
            <a:r>
              <a:rPr lang="en-US" dirty="0"/>
              <a:t>Collective = 47 µ</a:t>
            </a:r>
            <a:r>
              <a:rPr lang="en-US" dirty="0" err="1"/>
              <a:t>Sv</a:t>
            </a:r>
            <a:r>
              <a:rPr lang="en-US" dirty="0"/>
              <a:t> (</a:t>
            </a:r>
            <a:r>
              <a:rPr lang="en-US" i="1" dirty="0">
                <a:solidFill>
                  <a:schemeClr val="bg1">
                    <a:lumMod val="65000"/>
                  </a:schemeClr>
                </a:solidFill>
              </a:rPr>
              <a:t>47 µ</a:t>
            </a:r>
            <a:r>
              <a:rPr lang="en-US" i="1" dirty="0" err="1">
                <a:solidFill>
                  <a:schemeClr val="bg1">
                    <a:lumMod val="65000"/>
                  </a:schemeClr>
                </a:solidFill>
              </a:rPr>
              <a:t>Sv</a:t>
            </a:r>
            <a:r>
              <a:rPr lang="en-US" dirty="0"/>
              <a:t>)</a:t>
            </a:r>
          </a:p>
          <a:p>
            <a:r>
              <a:rPr lang="en-US" dirty="0"/>
              <a:t>Individual </a:t>
            </a:r>
            <a:r>
              <a:rPr lang="fr-CH" dirty="0"/>
              <a:t>dose max = 15 µSv (</a:t>
            </a:r>
            <a:r>
              <a:rPr lang="fr-CH" i="1" dirty="0">
                <a:solidFill>
                  <a:schemeClr val="bg1">
                    <a:lumMod val="65000"/>
                  </a:schemeClr>
                </a:solidFill>
              </a:rPr>
              <a:t>17 µSv</a:t>
            </a:r>
            <a:r>
              <a:rPr lang="fr-CH" dirty="0"/>
              <a:t>)</a:t>
            </a:r>
            <a:endParaRPr lang="en-GB" dirty="0"/>
          </a:p>
        </p:txBody>
      </p:sp>
      <p:sp>
        <p:nvSpPr>
          <p:cNvPr id="24" name="Left Brace 23">
            <a:extLst>
              <a:ext uri="{FF2B5EF4-FFF2-40B4-BE49-F238E27FC236}">
                <a16:creationId xmlns:a16="http://schemas.microsoft.com/office/drawing/2014/main" id="{DA84A387-E221-5C8E-D0D8-D9C5B5D7098B}"/>
              </a:ext>
            </a:extLst>
          </p:cNvPr>
          <p:cNvSpPr/>
          <p:nvPr/>
        </p:nvSpPr>
        <p:spPr>
          <a:xfrm>
            <a:off x="10439400" y="3078624"/>
            <a:ext cx="290015" cy="2021658"/>
          </a:xfrm>
          <a:prstGeom prst="leftBrac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97873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9"/>
          <p:cNvSpPr txBox="1"/>
          <p:nvPr/>
        </p:nvSpPr>
        <p:spPr>
          <a:xfrm>
            <a:off x="685800" y="1638300"/>
            <a:ext cx="12496800" cy="353930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4680"/>
              </a:lnSpc>
              <a:spcBef>
                <a:spcPct val="0"/>
              </a:spcBef>
            </a:pPr>
            <a:endParaRPr lang="en-US" sz="2400" spc="179" dirty="0">
              <a:solidFill>
                <a:srgbClr val="545454"/>
              </a:solidFill>
              <a:latin typeface="Raleway"/>
            </a:endParaRPr>
          </a:p>
          <a:p>
            <a:pPr marL="1090613" indent="-766763">
              <a:lnSpc>
                <a:spcPts val="468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  <a:latin typeface="Raleway" pitchFamily="2" charset="0"/>
              <a:cs typeface="Calibri" panose="020F0502020204030204" pitchFamily="34" charset="0"/>
            </a:endParaRPr>
          </a:p>
          <a:p>
            <a:pPr marL="1090613" indent="-766763">
              <a:lnSpc>
                <a:spcPts val="468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  <a:latin typeface="Raleway" pitchFamily="2" charset="0"/>
              <a:cs typeface="Calibri" panose="020F0502020204030204" pitchFamily="34" charset="0"/>
            </a:endParaRPr>
          </a:p>
          <a:p>
            <a:pPr marL="1090613" indent="-766763">
              <a:lnSpc>
                <a:spcPts val="468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  <a:latin typeface="Raleway" pitchFamily="2" charset="0"/>
              <a:cs typeface="Calibri" panose="020F0502020204030204" pitchFamily="34" charset="0"/>
            </a:endParaRPr>
          </a:p>
          <a:p>
            <a:pPr marL="1090613" indent="-766763">
              <a:lnSpc>
                <a:spcPts val="468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  <a:latin typeface="Raleway" pitchFamily="2" charset="0"/>
              <a:cs typeface="Calibri" panose="020F0502020204030204" pitchFamily="34" charset="0"/>
            </a:endParaRPr>
          </a:p>
          <a:p>
            <a:pPr>
              <a:lnSpc>
                <a:spcPts val="4680"/>
              </a:lnSpc>
              <a:spcBef>
                <a:spcPct val="0"/>
              </a:spcBef>
            </a:pPr>
            <a:endParaRPr lang="en-US" sz="2400" spc="179" dirty="0">
              <a:solidFill>
                <a:srgbClr val="545454"/>
              </a:solidFill>
              <a:latin typeface="Raleway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9EDC36A-27C9-4D23-A0CE-7FA8D1393A4B}"/>
              </a:ext>
            </a:extLst>
          </p:cNvPr>
          <p:cNvSpPr txBox="1"/>
          <p:nvPr/>
        </p:nvSpPr>
        <p:spPr>
          <a:xfrm>
            <a:off x="5181600" y="9148064"/>
            <a:ext cx="11963400" cy="6355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23850">
              <a:lnSpc>
                <a:spcPts val="4680"/>
              </a:lnSpc>
              <a:spcBef>
                <a:spcPct val="0"/>
              </a:spcBef>
            </a:pPr>
            <a:r>
              <a:rPr lang="en-US" sz="3000" dirty="0">
                <a:solidFill>
                  <a:schemeClr val="tx1">
                    <a:lumMod val="65000"/>
                    <a:lumOff val="35000"/>
                  </a:schemeClr>
                </a:solidFill>
                <a:latin typeface="Raleway" pitchFamily="2" charset="0"/>
                <a:cs typeface="Calibri" panose="020F0502020204030204" pitchFamily="34" charset="0"/>
              </a:rPr>
              <a:t>… We will need your help for the </a:t>
            </a:r>
            <a:r>
              <a:rPr lang="en-US" sz="3000" dirty="0">
                <a:solidFill>
                  <a:schemeClr val="tx2">
                    <a:lumMod val="60000"/>
                    <a:lumOff val="40000"/>
                  </a:schemeClr>
                </a:solidFill>
                <a:latin typeface="Raleway" pitchFamily="2" charset="0"/>
                <a:cs typeface="Calibri" panose="020F0502020204030204" pitchFamily="34" charset="0"/>
              </a:rPr>
              <a:t>safety shifts </a:t>
            </a:r>
            <a:r>
              <a:rPr lang="en-US" sz="3000" dirty="0">
                <a:solidFill>
                  <a:schemeClr val="tx1">
                    <a:lumMod val="65000"/>
                    <a:lumOff val="35000"/>
                  </a:schemeClr>
                </a:solidFill>
                <a:latin typeface="Raleway" pitchFamily="2" charset="0"/>
                <a:cs typeface="Calibri" panose="020F0502020204030204" pitchFamily="34" charset="0"/>
              </a:rPr>
              <a:t>during the YETS </a:t>
            </a:r>
            <a:r>
              <a:rPr lang="en-US" sz="3000" dirty="0">
                <a:solidFill>
                  <a:schemeClr val="tx1">
                    <a:lumMod val="65000"/>
                    <a:lumOff val="35000"/>
                  </a:schemeClr>
                </a:solidFill>
                <a:latin typeface="Raleway" pitchFamily="2" charset="0"/>
                <a:cs typeface="Calibri" panose="020F0502020204030204" pitchFamily="34" charset="0"/>
                <a:sym typeface="Wingdings" panose="05000000000000000000" pitchFamily="2" charset="2"/>
              </a:rPr>
              <a:t> !</a:t>
            </a:r>
            <a:endParaRPr lang="en-US" sz="3000" dirty="0">
              <a:solidFill>
                <a:schemeClr val="tx1">
                  <a:lumMod val="65000"/>
                  <a:lumOff val="35000"/>
                </a:schemeClr>
              </a:solidFill>
              <a:latin typeface="Raleway" pitchFamily="2" charset="0"/>
              <a:cs typeface="Calibri" panose="020F0502020204030204" pitchFamily="34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1F7949F-AB18-4AB5-8031-94FE1D23CCF2}"/>
              </a:ext>
            </a:extLst>
          </p:cNvPr>
          <p:cNvSpPr txBox="1"/>
          <p:nvPr/>
        </p:nvSpPr>
        <p:spPr>
          <a:xfrm>
            <a:off x="4038600" y="1209385"/>
            <a:ext cx="14401800" cy="6950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23850">
              <a:lnSpc>
                <a:spcPts val="4680"/>
              </a:lnSpc>
              <a:spcBef>
                <a:spcPct val="0"/>
              </a:spcBef>
            </a:pPr>
            <a:r>
              <a:rPr lang="en-US" sz="4800" dirty="0">
                <a:solidFill>
                  <a:schemeClr val="tx1">
                    <a:lumMod val="65000"/>
                    <a:lumOff val="35000"/>
                  </a:schemeClr>
                </a:solidFill>
                <a:latin typeface="Raleway" pitchFamily="2" charset="0"/>
                <a:cs typeface="Calibri" panose="020F0502020204030204" pitchFamily="34" charset="0"/>
              </a:rPr>
              <a:t>Thank you for your attention</a:t>
            </a:r>
            <a:endParaRPr lang="en-US" sz="4800" dirty="0">
              <a:solidFill>
                <a:schemeClr val="tx1">
                  <a:lumMod val="65000"/>
                  <a:lumOff val="35000"/>
                </a:schemeClr>
              </a:solidFill>
              <a:latin typeface="Raleway" pitchFamily="2" charset="0"/>
              <a:cs typeface="Calibri" panose="020F0502020204030204" pitchFamily="34" charset="0"/>
              <a:sym typeface="Wingdings" panose="05000000000000000000" pitchFamily="2" charset="2"/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2E1724B6-7C51-4673-B7D8-2E0D089D9764}"/>
              </a:ext>
            </a:extLst>
          </p:cNvPr>
          <p:cNvSpPr txBox="1"/>
          <p:nvPr/>
        </p:nvSpPr>
        <p:spPr>
          <a:xfrm>
            <a:off x="952500" y="8330404"/>
            <a:ext cx="16421100" cy="6363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23850">
              <a:lnSpc>
                <a:spcPts val="4680"/>
              </a:lnSpc>
              <a:spcBef>
                <a:spcPct val="0"/>
              </a:spcBef>
            </a:pPr>
            <a:r>
              <a:rPr lang="en-US" sz="3000" dirty="0">
                <a:solidFill>
                  <a:schemeClr val="tx1">
                    <a:lumMod val="65000"/>
                    <a:lumOff val="35000"/>
                  </a:schemeClr>
                </a:solidFill>
                <a:latin typeface="Raleway" pitchFamily="2" charset="0"/>
                <a:cs typeface="Calibri" panose="020F0502020204030204" pitchFamily="34" charset="0"/>
                <a:sym typeface="Wingdings" panose="05000000000000000000" pitchFamily="2" charset="2"/>
              </a:rPr>
              <a:t>We are preparing for LS3, but b</a:t>
            </a:r>
            <a:r>
              <a:rPr lang="en-US" sz="3000" dirty="0">
                <a:solidFill>
                  <a:schemeClr val="tx1">
                    <a:lumMod val="65000"/>
                    <a:lumOff val="35000"/>
                  </a:schemeClr>
                </a:solidFill>
                <a:latin typeface="Raleway" pitchFamily="2" charset="0"/>
                <a:cs typeface="Calibri" panose="020F0502020204030204" pitchFamily="34" charset="0"/>
              </a:rPr>
              <a:t>efore, still the </a:t>
            </a:r>
            <a:r>
              <a:rPr lang="en-US" sz="3000" dirty="0">
                <a:solidFill>
                  <a:schemeClr val="tx2">
                    <a:lumMod val="60000"/>
                    <a:lumOff val="40000"/>
                  </a:schemeClr>
                </a:solidFill>
                <a:latin typeface="Raleway" pitchFamily="2" charset="0"/>
                <a:cs typeface="Calibri" panose="020F0502020204030204" pitchFamily="34" charset="0"/>
              </a:rPr>
              <a:t>YETS</a:t>
            </a:r>
            <a:r>
              <a:rPr lang="en-US" sz="3000" dirty="0">
                <a:solidFill>
                  <a:schemeClr val="tx1">
                    <a:lumMod val="65000"/>
                    <a:lumOff val="35000"/>
                  </a:schemeClr>
                </a:solidFill>
                <a:latin typeface="Raleway" pitchFamily="2" charset="0"/>
                <a:cs typeface="Calibri" panose="020F0502020204030204" pitchFamily="34" charset="0"/>
              </a:rPr>
              <a:t> to come with many activities …</a:t>
            </a:r>
            <a:r>
              <a:rPr lang="en-US" sz="3000" dirty="0">
                <a:solidFill>
                  <a:schemeClr val="tx1">
                    <a:lumMod val="65000"/>
                    <a:lumOff val="35000"/>
                  </a:schemeClr>
                </a:solidFill>
                <a:latin typeface="Raleway" pitchFamily="2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endParaRPr lang="en-US" sz="3000" dirty="0">
              <a:solidFill>
                <a:schemeClr val="tx1">
                  <a:lumMod val="65000"/>
                  <a:lumOff val="35000"/>
                </a:schemeClr>
              </a:solidFill>
              <a:latin typeface="Raleway" pitchFamily="2" charset="0"/>
              <a:cs typeface="Calibri" panose="020F0502020204030204" pitchFamily="34" charset="0"/>
            </a:endParaRPr>
          </a:p>
        </p:txBody>
      </p:sp>
      <p:pic>
        <p:nvPicPr>
          <p:cNvPr id="7" name="Picture 7" descr="Diagram&#10;&#10;Description automatically generated">
            <a:extLst>
              <a:ext uri="{FF2B5EF4-FFF2-40B4-BE49-F238E27FC236}">
                <a16:creationId xmlns:a16="http://schemas.microsoft.com/office/drawing/2014/main" id="{217A38E4-6461-4105-992F-377713E120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0915" y="2502416"/>
            <a:ext cx="7080390" cy="5109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69192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5088</TotalTime>
  <Words>397</Words>
  <Application>Microsoft Office PowerPoint</Application>
  <PresentationFormat>Custom</PresentationFormat>
  <Paragraphs>70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Raleway</vt:lpstr>
      <vt:lpstr>Calibri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Copie de Safety in ATLAS for Newcomers</dc:title>
  <dc:creator>Elise Emma Carlotta</dc:creator>
  <cp:lastModifiedBy>Laure Tranchand</cp:lastModifiedBy>
  <cp:revision>39</cp:revision>
  <dcterms:created xsi:type="dcterms:W3CDTF">2006-08-16T00:00:00Z</dcterms:created>
  <dcterms:modified xsi:type="dcterms:W3CDTF">2024-06-24T11:23:40Z</dcterms:modified>
  <dc:identifier>DAE-_mLeZog</dc:identifier>
</cp:coreProperties>
</file>