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936" r:id="rId2"/>
    <p:sldId id="1155" r:id="rId3"/>
    <p:sldId id="1126" r:id="rId4"/>
    <p:sldId id="1150" r:id="rId5"/>
    <p:sldId id="1152" r:id="rId6"/>
    <p:sldId id="1151" r:id="rId7"/>
    <p:sldId id="1143" r:id="rId8"/>
    <p:sldId id="1131" r:id="rId9"/>
    <p:sldId id="1153" r:id="rId10"/>
    <p:sldId id="1139" r:id="rId11"/>
    <p:sldId id="1059"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7FD"/>
    <a:srgbClr val="AD82A2"/>
    <a:srgbClr val="0000FF"/>
    <a:srgbClr val="638600"/>
    <a:srgbClr val="4B76FF"/>
    <a:srgbClr val="FF9900"/>
    <a:srgbClr val="759E00"/>
    <a:srgbClr val="FF0000"/>
    <a:srgbClr val="003300"/>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05" autoAdjust="0"/>
    <p:restoredTop sz="74014" autoAdjust="0"/>
  </p:normalViewPr>
  <p:slideViewPr>
    <p:cSldViewPr>
      <p:cViewPr varScale="1">
        <p:scale>
          <a:sx n="80" d="100"/>
          <a:sy n="80" d="100"/>
        </p:scale>
        <p:origin x="216" y="464"/>
      </p:cViewPr>
      <p:guideLst>
        <p:guide orient="horz" pos="2160"/>
        <p:guide pos="3840"/>
      </p:guideLst>
    </p:cSldViewPr>
  </p:slideViewPr>
  <p:notesTextViewPr>
    <p:cViewPr>
      <p:scale>
        <a:sx n="3" d="2"/>
        <a:sy n="3" d="2"/>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E0D183-6031-4C32-B44B-14746A336CF0}" type="datetimeFigureOut">
              <a:rPr lang="zh-CN" altLang="en-US" smtClean="0"/>
              <a:pPr/>
              <a:t>2024/12/12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1</a:t>
            </a:fld>
            <a:endParaRPr lang="zh-CN" altLang="en-US"/>
          </a:p>
        </p:txBody>
      </p:sp>
    </p:spTree>
    <p:extLst>
      <p:ext uri="{BB962C8B-B14F-4D97-AF65-F5344CB8AC3E}">
        <p14:creationId xmlns:p14="http://schemas.microsoft.com/office/powerpoint/2010/main" val="3655816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a:t>客户端和服务器延时都是通过</a:t>
            </a:r>
            <a:r>
              <a:rPr kumimoji="1" lang="en-US" altLang="zh-CN" dirty="0"/>
              <a:t>TCP</a:t>
            </a:r>
            <a:r>
              <a:rPr kumimoji="1" lang="zh-CN" altLang="en-US" dirty="0"/>
              <a:t>建连的时候计算的</a:t>
            </a:r>
            <a:endParaRPr kumimoji="1" lang="en-US" altLang="zh-CN" dirty="0"/>
          </a:p>
          <a:p>
            <a:r>
              <a:rPr kumimoji="1" lang="zh-CN" altLang="en-US" dirty="0"/>
              <a:t>服务器延迟：指的是</a:t>
            </a:r>
            <a:endParaRPr kumimoji="1" lang="en-US" altLang="zh-CN" dirty="0"/>
          </a:p>
          <a:p>
            <a:r>
              <a:rPr kumimoji="1" lang="zh-CN" altLang="en-US" dirty="0"/>
              <a:t>服务器响应时间：指在一个</a:t>
            </a:r>
            <a:r>
              <a:rPr kumimoji="1" lang="en" altLang="zh-CN" dirty="0"/>
              <a:t>transaction</a:t>
            </a:r>
            <a:r>
              <a:rPr kumimoji="1" lang="zh-CN" altLang="en-US" dirty="0"/>
              <a:t>中，服务器回应给客户端第一个带数据的包和客户端发送给服务器端最后一个请求数据的包之间的时间差</a:t>
            </a:r>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6</a:t>
            </a:fld>
            <a:endParaRPr lang="zh-CN" altLang="en-US"/>
          </a:p>
        </p:txBody>
      </p:sp>
    </p:spTree>
    <p:extLst>
      <p:ext uri="{BB962C8B-B14F-4D97-AF65-F5344CB8AC3E}">
        <p14:creationId xmlns:p14="http://schemas.microsoft.com/office/powerpoint/2010/main" val="2040874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7</a:t>
            </a:fld>
            <a:endParaRPr lang="zh-CN" altLang="en-US"/>
          </a:p>
        </p:txBody>
      </p:sp>
    </p:spTree>
    <p:extLst>
      <p:ext uri="{BB962C8B-B14F-4D97-AF65-F5344CB8AC3E}">
        <p14:creationId xmlns:p14="http://schemas.microsoft.com/office/powerpoint/2010/main" val="287981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8</a:t>
            </a:fld>
            <a:endParaRPr lang="zh-CN" altLang="en-US"/>
          </a:p>
        </p:txBody>
      </p:sp>
    </p:spTree>
    <p:extLst>
      <p:ext uri="{BB962C8B-B14F-4D97-AF65-F5344CB8AC3E}">
        <p14:creationId xmlns:p14="http://schemas.microsoft.com/office/powerpoint/2010/main" val="932394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B898D-C317-DECA-2312-D4ECC998910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7146220-C0B3-59D8-E65C-5AFC105B605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7A72309-1D59-74B1-D7B3-D3E7AA1FC528}"/>
              </a:ext>
            </a:extLst>
          </p:cNvPr>
          <p:cNvSpPr>
            <a:spLocks noGrp="1"/>
          </p:cNvSpPr>
          <p:nvPr>
            <p:ph type="body" idx="1"/>
          </p:nvPr>
        </p:nvSpPr>
        <p:spPr/>
        <p:txBody>
          <a:bodyPr/>
          <a:lstStyle/>
          <a:p>
            <a:endParaRPr kumimoji="1" lang="zh-CN" altLang="en-US" dirty="0"/>
          </a:p>
        </p:txBody>
      </p:sp>
      <p:sp>
        <p:nvSpPr>
          <p:cNvPr id="4" name="灯片编号占位符 3">
            <a:extLst>
              <a:ext uri="{FF2B5EF4-FFF2-40B4-BE49-F238E27FC236}">
                <a16:creationId xmlns:a16="http://schemas.microsoft.com/office/drawing/2014/main" id="{54905D77-9B86-9CA9-63AF-0A0A5E463684}"/>
              </a:ext>
            </a:extLst>
          </p:cNvPr>
          <p:cNvSpPr>
            <a:spLocks noGrp="1"/>
          </p:cNvSpPr>
          <p:nvPr>
            <p:ph type="sldNum" sz="quarter" idx="5"/>
          </p:nvPr>
        </p:nvSpPr>
        <p:spPr/>
        <p:txBody>
          <a:bodyPr/>
          <a:lstStyle/>
          <a:p>
            <a:fld id="{03A1DF17-A28C-4D46-829F-D8D110C09314}" type="slidenum">
              <a:rPr lang="zh-CN" altLang="en-US" smtClean="0"/>
              <a:pPr/>
              <a:t>9</a:t>
            </a:fld>
            <a:endParaRPr lang="zh-CN" altLang="en-US"/>
          </a:p>
        </p:txBody>
      </p:sp>
    </p:spTree>
    <p:extLst>
      <p:ext uri="{BB962C8B-B14F-4D97-AF65-F5344CB8AC3E}">
        <p14:creationId xmlns:p14="http://schemas.microsoft.com/office/powerpoint/2010/main" val="4182546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11</a:t>
            </a:fld>
            <a:endParaRPr lang="zh-CN" altLang="en-US"/>
          </a:p>
        </p:txBody>
      </p:sp>
    </p:spTree>
    <p:extLst>
      <p:ext uri="{BB962C8B-B14F-4D97-AF65-F5344CB8AC3E}">
        <p14:creationId xmlns:p14="http://schemas.microsoft.com/office/powerpoint/2010/main" val="118821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7" name="图片 6" descr="高能所图标-单色.tif"/>
          <p:cNvPicPr>
            <a:picLocks noChangeAspect="1"/>
          </p:cNvPicPr>
          <p:nvPr userDrawn="1"/>
        </p:nvPicPr>
        <p:blipFill>
          <a:blip r:embed="rId2" cstate="email">
            <a:lum bright="5000"/>
            <a:extLst>
              <a:ext uri="{28A0092B-C50C-407E-A947-70E740481C1C}">
                <a14:useLocalDpi xmlns:a14="http://schemas.microsoft.com/office/drawing/2010/main"/>
              </a:ext>
            </a:extLst>
          </a:blip>
          <a:srcRect/>
          <a:stretch>
            <a:fillRect/>
          </a:stretch>
        </p:blipFill>
        <p:spPr>
          <a:xfrm>
            <a:off x="-1" y="4041106"/>
            <a:ext cx="4469777" cy="2708919"/>
          </a:xfrm>
          <a:prstGeom prst="rect">
            <a:avLst/>
          </a:prstGeom>
        </p:spPr>
      </p:pic>
      <p:sp>
        <p:nvSpPr>
          <p:cNvPr id="2" name="标题 1"/>
          <p:cNvSpPr>
            <a:spLocks noGrp="1"/>
          </p:cNvSpPr>
          <p:nvPr>
            <p:ph type="ctrTitle"/>
          </p:nvPr>
        </p:nvSpPr>
        <p:spPr>
          <a:xfrm>
            <a:off x="914400" y="2130426"/>
            <a:ext cx="10363200" cy="1470025"/>
          </a:xfrm>
          <a:effectLst/>
        </p:spPr>
        <p:txBody>
          <a:bodyPr>
            <a:noAutofit/>
          </a:bodyPr>
          <a:lstStyle>
            <a:lvl1pPr>
              <a:defRPr lang="zh-CN" altLang="en-US" sz="3200" b="1" kern="1200" dirty="0">
                <a:solidFill>
                  <a:srgbClr val="3366FF"/>
                </a:solidFill>
                <a:effectLst/>
                <a:latin typeface="Arial "/>
                <a:ea typeface="Arial Unicode MS" panose="020B0604020202020204" pitchFamily="34" charset="-122"/>
                <a:cs typeface="Arial Unicode MS" panose="020B0604020202020204" pitchFamily="34" charset="-122"/>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AAA4CDB4-E636-6F44-88B2-C7EA1161ECAD}" type="datetime1">
              <a:rPr lang="zh-CN" altLang="en-US" smtClean="0"/>
              <a:t>2024/12/12</a:t>
            </a:fld>
            <a:endParaRPr lang="zh-CN" altLang="en-US"/>
          </a:p>
        </p:txBody>
      </p:sp>
      <p:sp>
        <p:nvSpPr>
          <p:cNvPr id="5" name="页脚占位符 4"/>
          <p:cNvSpPr>
            <a:spLocks noGrp="1"/>
          </p:cNvSpPr>
          <p:nvPr>
            <p:ph type="ftr" sz="quarter" idx="11"/>
          </p:nvPr>
        </p:nvSpPr>
        <p:spPr/>
        <p:txBody>
          <a:bodyPr/>
          <a:lstStyle/>
          <a:p>
            <a:r>
              <a:rPr lang="en-US" altLang="zh-CN"/>
              <a:t>WLCG Networking WG Regular Meeting</a:t>
            </a:r>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35360" y="849101"/>
            <a:ext cx="11247040" cy="5217443"/>
          </a:xfrm>
        </p:spPr>
        <p:txBody>
          <a:bodyPr/>
          <a:lstStyle>
            <a:lvl1pPr>
              <a:lnSpc>
                <a:spcPct val="110000"/>
              </a:lnSpc>
              <a:spcBef>
                <a:spcPts val="600"/>
              </a:spcBef>
              <a:spcAft>
                <a:spcPts val="1000"/>
              </a:spcAft>
              <a:buClr>
                <a:srgbClr val="FFC000"/>
              </a:buClr>
              <a:buSzPct val="80000"/>
              <a:buFont typeface="Wingdings" pitchFamily="2" charset="2"/>
              <a:buChar char="n"/>
              <a:defRPr sz="2400" b="1" baseline="0">
                <a:solidFill>
                  <a:schemeClr val="tx2"/>
                </a:solidFill>
                <a:latin typeface="Arial" panose="020B0604020202020204" pitchFamily="34" charset="0"/>
                <a:ea typeface="Arial Unicode MS" panose="020B0604020202020204" pitchFamily="34" charset="-122"/>
                <a:cs typeface="Arial" panose="020B0604020202020204" pitchFamily="34" charset="0"/>
              </a:defRPr>
            </a:lvl1pPr>
            <a:lvl2pPr>
              <a:spcAft>
                <a:spcPts val="600"/>
              </a:spcAft>
              <a:defRPr sz="2400" baseline="0">
                <a:solidFill>
                  <a:schemeClr val="tx2"/>
                </a:solidFill>
                <a:latin typeface="Arial" panose="020B0604020202020204" pitchFamily="34" charset="0"/>
                <a:ea typeface="Arial Unicode MS" panose="020B0604020202020204" pitchFamily="34" charset="-122"/>
                <a:cs typeface="Arial" panose="020B0604020202020204" pitchFamily="34" charset="0"/>
              </a:defRPr>
            </a:lvl2pPr>
            <a:lvl3pPr>
              <a:defRPr baseline="0">
                <a:solidFill>
                  <a:schemeClr val="tx2"/>
                </a:solidFill>
                <a:latin typeface="Arial" panose="020B0604020202020204" pitchFamily="34" charset="0"/>
                <a:ea typeface="Arial Unicode MS" panose="020B0604020202020204" pitchFamily="34" charset="-122"/>
                <a:cs typeface="Arial" panose="020B0604020202020204" pitchFamily="34" charset="0"/>
              </a:defRPr>
            </a:lvl3pPr>
            <a:lvl4pPr>
              <a:defRPr baseline="0">
                <a:solidFill>
                  <a:schemeClr val="tx2"/>
                </a:solidFill>
                <a:latin typeface="黑体" panose="02010609060101010101" pitchFamily="49" charset="-122"/>
                <a:ea typeface="黑体" panose="02010609060101010101" pitchFamily="49" charset="-122"/>
              </a:defRPr>
            </a:lvl4pPr>
            <a:lvl5pPr>
              <a:defRPr baseline="0">
                <a:solidFill>
                  <a:schemeClr val="tx2"/>
                </a:solidFill>
                <a:latin typeface="黑体" panose="02010609060101010101" pitchFamily="49" charset="-122"/>
                <a:ea typeface="黑体" panose="020106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页脚占位符 4"/>
          <p:cNvSpPr>
            <a:spLocks noGrp="1"/>
          </p:cNvSpPr>
          <p:nvPr>
            <p:ph type="ftr" sz="quarter" idx="11"/>
          </p:nvPr>
        </p:nvSpPr>
        <p:spPr/>
        <p:txBody>
          <a:bodyPr/>
          <a:lstStyle/>
          <a:p>
            <a:r>
              <a:rPr lang="en-US" altLang="zh-CN"/>
              <a:t>WLCG Networking WG Regular Meeting</a:t>
            </a:r>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2" name="标题 1"/>
          <p:cNvSpPr>
            <a:spLocks noGrp="1"/>
          </p:cNvSpPr>
          <p:nvPr>
            <p:ph type="title"/>
          </p:nvPr>
        </p:nvSpPr>
        <p:spPr>
          <a:xfrm>
            <a:off x="666712" y="44625"/>
            <a:ext cx="10763325" cy="617375"/>
          </a:xfrm>
        </p:spPr>
        <p:txBody>
          <a:bodyPr>
            <a:noAutofit/>
          </a:bodyPr>
          <a:lstStyle>
            <a:lvl1pPr algn="ctr">
              <a:defRPr kumimoji="1" lang="zh-CN" altLang="en-US" sz="3600" b="1" kern="1200" baseline="0" dirty="0">
                <a:solidFill>
                  <a:schemeClr val="tx1"/>
                </a:solidFill>
                <a:effectLst/>
                <a:latin typeface="Arial" panose="020B0604020202020204" pitchFamily="34" charset="0"/>
                <a:ea typeface="宋体" panose="02010600030101010101" pitchFamily="2" charset="-122"/>
                <a:cs typeface="Arial" panose="020B0604020202020204" pitchFamily="34" charset="0"/>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65670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143339" cy="76470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 name="日期占位符 3"/>
          <p:cNvSpPr>
            <a:spLocks noGrp="1"/>
          </p:cNvSpPr>
          <p:nvPr>
            <p:ph type="dt" sz="half" idx="10"/>
          </p:nvPr>
        </p:nvSpPr>
        <p:spPr/>
        <p:txBody>
          <a:bodyPr/>
          <a:lstStyle>
            <a:lvl1pPr>
              <a:defRPr>
                <a:solidFill>
                  <a:schemeClr val="tx1"/>
                </a:solidFill>
              </a:defRPr>
            </a:lvl1pPr>
          </a:lstStyle>
          <a:p>
            <a:fld id="{3E902CF4-435F-A54C-9E64-85124EC5EA6E}" type="datetime1">
              <a:rPr lang="zh-CN" altLang="en-US" smtClean="0"/>
              <a:t>2024/12/12</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C0C8C93-5A7D-CE47-AAF0-7CA65449D5A3}" type="datetime1">
              <a:rPr lang="zh-CN" altLang="en-US" smtClean="0"/>
              <a:t>2024/12/12</a:t>
            </a:fld>
            <a:endParaRPr lang="zh-CN" altLang="en-US"/>
          </a:p>
        </p:txBody>
      </p:sp>
      <p:sp>
        <p:nvSpPr>
          <p:cNvPr id="5" name="页脚占位符 4"/>
          <p:cNvSpPr>
            <a:spLocks noGrp="1"/>
          </p:cNvSpPr>
          <p:nvPr>
            <p:ph type="ftr" sz="quarter" idx="11"/>
          </p:nvPr>
        </p:nvSpPr>
        <p:spPr/>
        <p:txBody>
          <a:bodyPr/>
          <a:lstStyle/>
          <a:p>
            <a:r>
              <a:rPr lang="en-US" altLang="zh-CN"/>
              <a:t>WLCG Networking WG Regular Meeting</a:t>
            </a:r>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791DB33-930E-F546-A15C-943A7D22E8D5}" type="datetime1">
              <a:rPr lang="zh-CN" altLang="en-US" smtClean="0"/>
              <a:t>2024/12/12</a:t>
            </a:fld>
            <a:endParaRPr lang="zh-CN" altLang="en-US"/>
          </a:p>
        </p:txBody>
      </p:sp>
      <p:sp>
        <p:nvSpPr>
          <p:cNvPr id="6" name="页脚占位符 5"/>
          <p:cNvSpPr>
            <a:spLocks noGrp="1"/>
          </p:cNvSpPr>
          <p:nvPr>
            <p:ph type="ftr" sz="quarter" idx="11"/>
          </p:nvPr>
        </p:nvSpPr>
        <p:spPr/>
        <p:txBody>
          <a:bodyPr/>
          <a:lstStyle/>
          <a:p>
            <a:r>
              <a:rPr lang="en-US" altLang="zh-CN"/>
              <a:t>WLCG Networking WG Regular Meeting</a:t>
            </a:r>
            <a:endParaRPr lang="zh-CN" altLang="en-US"/>
          </a:p>
        </p:txBody>
      </p:sp>
      <p:sp>
        <p:nvSpPr>
          <p:cNvPr id="7" name="灯片编号占位符 6"/>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F4DA957-0085-014E-964A-49B0C6ECAEE0}" type="datetime1">
              <a:rPr lang="zh-CN" altLang="en-US" smtClean="0"/>
              <a:t>2024/12/12</a:t>
            </a:fld>
            <a:endParaRPr lang="zh-CN" altLang="en-US"/>
          </a:p>
        </p:txBody>
      </p:sp>
      <p:sp>
        <p:nvSpPr>
          <p:cNvPr id="3" name="页脚占位符 2"/>
          <p:cNvSpPr>
            <a:spLocks noGrp="1"/>
          </p:cNvSpPr>
          <p:nvPr>
            <p:ph type="ftr" sz="quarter" idx="11"/>
          </p:nvPr>
        </p:nvSpPr>
        <p:spPr/>
        <p:txBody>
          <a:bodyPr/>
          <a:lstStyle/>
          <a:p>
            <a:r>
              <a:rPr lang="en-US" altLang="zh-CN"/>
              <a:t>WLCG Networking WG Regular Meeting</a:t>
            </a:r>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solidFill>
              </a:defRPr>
            </a:lvl1pPr>
          </a:lstStyle>
          <a:p>
            <a:fld id="{4B3113B6-6204-F143-9D09-A0C5DC184052}" type="datetime1">
              <a:rPr lang="zh-CN" altLang="en-US" smtClean="0"/>
              <a:t>2024/12/12</a:t>
            </a:fld>
            <a:endParaRPr lang="zh-CN" altLang="en-US" dirty="0"/>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a:t>WLCG Networking WG Regular Meeting</a:t>
            </a: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1" r:id="rId3"/>
    <p:sldLayoutId id="2147483652" r:id="rId4"/>
    <p:sldLayoutId id="2147483655" r:id="rId5"/>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zengshan@ihep.ac.c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119336" y="1916832"/>
            <a:ext cx="12025336" cy="1625600"/>
          </a:xfrm>
          <a:prstGeom prst="rect">
            <a:avLst/>
          </a:prstGeom>
          <a:effectLst/>
        </p:spPr>
        <p:txBody>
          <a:bodyPr vert="horz" lIns="91440" tIns="45720" rIns="91440" bIns="45720" rtlCol="0" anchor="ctr">
            <a:noAutofit/>
          </a:bodyPr>
          <a:lstStyle>
            <a:lvl1pPr algn="ctr" defTabSz="914400" rtl="0" eaLnBrk="1" latinLnBrk="0" hangingPunct="1">
              <a:spcBef>
                <a:spcPct val="0"/>
              </a:spcBef>
              <a:buNone/>
              <a:defRPr lang="zh-CN" altLang="en-US" sz="6600" b="1" kern="1200" dirty="0">
                <a:solidFill>
                  <a:srgbClr val="3366FF"/>
                </a:solidFill>
                <a:effectLst/>
                <a:latin typeface="微软雅黑" pitchFamily="34" charset="-122"/>
                <a:ea typeface="微软雅黑" pitchFamily="34" charset="-122"/>
                <a:cs typeface="+mn-cs"/>
              </a:defRPr>
            </a:lvl1pPr>
          </a:lstStyle>
          <a:p>
            <a:pPr>
              <a:lnSpc>
                <a:spcPct val="150000"/>
              </a:lnSpc>
            </a:pPr>
            <a:r>
              <a:rPr kumimoji="1" lang="en" altLang="zh-CN" sz="3200" dirty="0">
                <a:solidFill>
                  <a:schemeClr val="tx1"/>
                </a:solidFill>
                <a:latin typeface="+mn-lt"/>
              </a:rPr>
              <a:t>Recently network R&amp;D work in IHEP</a:t>
            </a:r>
            <a:endParaRPr kumimoji="1" lang="zh-CN" altLang="zh-CN" sz="3200" dirty="0">
              <a:solidFill>
                <a:schemeClr val="tx1"/>
              </a:solidFill>
              <a:latin typeface="+mn-lt"/>
            </a:endParaRPr>
          </a:p>
        </p:txBody>
      </p:sp>
      <p:sp>
        <p:nvSpPr>
          <p:cNvPr id="7" name="副标题 2"/>
          <p:cNvSpPr>
            <a:spLocks noGrp="1"/>
          </p:cNvSpPr>
          <p:nvPr>
            <p:ph type="subTitle" idx="1"/>
          </p:nvPr>
        </p:nvSpPr>
        <p:spPr>
          <a:xfrm>
            <a:off x="2423592" y="3886200"/>
            <a:ext cx="7272808" cy="1775048"/>
          </a:xfrm>
        </p:spPr>
        <p:txBody>
          <a:bodyPr>
            <a:normAutofit fontScale="55000" lnSpcReduction="20000"/>
          </a:bodyPr>
          <a:lstStyle/>
          <a:p>
            <a:endParaRPr kumimoji="1" lang="en-US" altLang="zh-CN" sz="3600" b="1" dirty="0">
              <a:ea typeface="微软雅黑" pitchFamily="34" charset="-122"/>
            </a:endParaRPr>
          </a:p>
          <a:p>
            <a:r>
              <a:rPr kumimoji="1" lang="en-US" altLang="zh-CN" sz="3600" b="1" dirty="0">
                <a:ea typeface="微软雅黑" pitchFamily="34" charset="-122"/>
              </a:rPr>
              <a:t>Shan Zeng</a:t>
            </a:r>
            <a:endParaRPr kumimoji="1" lang="en-US" altLang="zh-CN" sz="3600" dirty="0">
              <a:ea typeface="微软雅黑" pitchFamily="34" charset="-122"/>
            </a:endParaRPr>
          </a:p>
          <a:p>
            <a:r>
              <a:rPr kumimoji="1" lang="en-US" altLang="zh-CN" sz="2600" dirty="0">
                <a:ea typeface="微软雅黑" pitchFamily="34" charset="-122"/>
              </a:rPr>
              <a:t>			on behalf of IHEP network group</a:t>
            </a:r>
          </a:p>
          <a:p>
            <a:r>
              <a:rPr kumimoji="1" lang="en-US" altLang="zh-CN" sz="2200" i="1" dirty="0">
                <a:ea typeface="微软雅黑" pitchFamily="34" charset="-122"/>
              </a:rPr>
              <a:t>Funded by </a:t>
            </a:r>
            <a:r>
              <a:rPr kumimoji="1" lang="en-US" altLang="zh-CN" sz="2100" i="1" dirty="0">
                <a:ea typeface="微软雅黑" pitchFamily="34" charset="-122"/>
              </a:rPr>
              <a:t>NSFC (No.</a:t>
            </a:r>
            <a:r>
              <a:rPr kumimoji="1" lang="zh-CN" altLang="en-US" sz="2100" i="1" dirty="0">
                <a:ea typeface="微软雅黑" pitchFamily="34" charset="-122"/>
              </a:rPr>
              <a:t> </a:t>
            </a:r>
            <a:r>
              <a:rPr kumimoji="1" lang="en-US" altLang="zh-CN" sz="2100" i="1" dirty="0">
                <a:ea typeface="微软雅黑" pitchFamily="34" charset="-122"/>
              </a:rPr>
              <a:t>12175258)</a:t>
            </a:r>
          </a:p>
          <a:p>
            <a:r>
              <a:rPr kumimoji="1" lang="en-US" altLang="zh-CN" sz="2200" i="1" dirty="0">
                <a:ea typeface="微软雅黑" pitchFamily="34" charset="-122"/>
              </a:rPr>
              <a:t>                </a:t>
            </a:r>
          </a:p>
          <a:p>
            <a:r>
              <a:rPr kumimoji="1" lang="en-US" altLang="zh-CN" sz="2200" b="1" dirty="0">
                <a:ea typeface="微软雅黑" pitchFamily="34" charset="-122"/>
                <a:hlinkClick r:id="rId3"/>
              </a:rPr>
              <a:t>zengshan@ihep.ac.cn</a:t>
            </a:r>
            <a:endParaRPr kumimoji="1" lang="en-US" altLang="zh-CN" sz="2200" b="1" dirty="0">
              <a:ea typeface="微软雅黑" pitchFamily="34" charset="-122"/>
            </a:endParaRPr>
          </a:p>
          <a:p>
            <a:fld id="{B3C55BE8-4B25-E84B-AEA1-FADFA5648DB4}" type="datetime1">
              <a:rPr kumimoji="1" lang="zh-CN" altLang="en-US" sz="2400" smtClean="0">
                <a:cs typeface="Arial" panose="020B0604020202020204" pitchFamily="34" charset="0"/>
              </a:rPr>
              <a:t>2024/12/12</a:t>
            </a:fld>
            <a:endParaRPr kumimoji="1" lang="en-US" altLang="zh-CN" sz="2400" dirty="0">
              <a:cs typeface="Arial" panose="020B0604020202020204" pitchFamily="34" charset="0"/>
            </a:endParaRPr>
          </a:p>
        </p:txBody>
      </p:sp>
    </p:spTree>
    <p:extLst>
      <p:ext uri="{BB962C8B-B14F-4D97-AF65-F5344CB8AC3E}">
        <p14:creationId xmlns:p14="http://schemas.microsoft.com/office/powerpoint/2010/main" val="1109093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4169CAD-C8D4-0542-B35A-FC6F53F27CFD}"/>
              </a:ext>
            </a:extLst>
          </p:cNvPr>
          <p:cNvSpPr>
            <a:spLocks noGrp="1"/>
          </p:cNvSpPr>
          <p:nvPr>
            <p:ph idx="1"/>
          </p:nvPr>
        </p:nvSpPr>
        <p:spPr>
          <a:xfrm>
            <a:off x="0" y="849101"/>
            <a:ext cx="12219454" cy="5217443"/>
          </a:xfrm>
        </p:spPr>
        <p:txBody>
          <a:bodyPr/>
          <a:lstStyle/>
          <a:p>
            <a:pPr marL="342900" lvl="1" indent="-342900">
              <a:lnSpc>
                <a:spcPct val="110000"/>
              </a:lnSpc>
              <a:spcBef>
                <a:spcPts val="600"/>
              </a:spcBef>
              <a:spcAft>
                <a:spcPts val="1000"/>
              </a:spcAft>
              <a:buClr>
                <a:srgbClr val="FFC000"/>
              </a:buClr>
              <a:buSzPct val="80000"/>
              <a:buFont typeface="Wingdings" pitchFamily="2" charset="2"/>
              <a:buChar char="n"/>
              <a:defRPr/>
            </a:pPr>
            <a:r>
              <a:rPr kumimoji="1" lang="en-US" altLang="zh-CN" b="1" dirty="0">
                <a:latin typeface="+mn-lt"/>
              </a:rPr>
              <a:t>Develop the real-time processing and backtracking module to get the performance KPIs</a:t>
            </a:r>
          </a:p>
          <a:p>
            <a:pPr marL="342900" lvl="1" indent="-342900">
              <a:lnSpc>
                <a:spcPct val="110000"/>
              </a:lnSpc>
              <a:spcBef>
                <a:spcPts val="600"/>
              </a:spcBef>
              <a:spcAft>
                <a:spcPts val="1000"/>
              </a:spcAft>
              <a:buClr>
                <a:srgbClr val="FFC000"/>
              </a:buClr>
              <a:buSzPct val="80000"/>
              <a:buFont typeface="Wingdings" pitchFamily="2" charset="2"/>
              <a:buChar char="n"/>
              <a:defRPr/>
            </a:pPr>
            <a:r>
              <a:rPr kumimoji="1" lang="en-US" altLang="zh-CN" b="1" dirty="0">
                <a:latin typeface="+mn-lt"/>
              </a:rPr>
              <a:t>Based on data set of the performance KPIs, train the anomaly detection model</a:t>
            </a:r>
          </a:p>
          <a:p>
            <a:pPr marL="342900" lvl="1" indent="-342900">
              <a:lnSpc>
                <a:spcPct val="110000"/>
              </a:lnSpc>
              <a:spcBef>
                <a:spcPts val="600"/>
              </a:spcBef>
              <a:spcAft>
                <a:spcPts val="1000"/>
              </a:spcAft>
              <a:buClr>
                <a:srgbClr val="FFC000"/>
              </a:buClr>
              <a:buSzPct val="80000"/>
              <a:buFont typeface="Wingdings" pitchFamily="2" charset="2"/>
              <a:buChar char="n"/>
              <a:defRPr/>
            </a:pPr>
            <a:r>
              <a:rPr kumimoji="1" lang="en-US" altLang="zh-CN" b="1" dirty="0">
                <a:latin typeface="+mn-lt"/>
              </a:rPr>
              <a:t>NPM work is just started and all collaborations are welcomed</a:t>
            </a:r>
          </a:p>
          <a:p>
            <a:pPr marL="421200" lvl="1" indent="0">
              <a:lnSpc>
                <a:spcPct val="80000"/>
              </a:lnSpc>
              <a:buClr>
                <a:srgbClr val="FFC000"/>
              </a:buClr>
              <a:buSzPct val="80000"/>
              <a:buNone/>
              <a:defRPr/>
            </a:pPr>
            <a:endParaRPr lang="en-US" altLang="zh-CN" sz="2000" dirty="0">
              <a:solidFill>
                <a:schemeClr val="tx1"/>
              </a:solidFill>
              <a:latin typeface="+mn-lt"/>
            </a:endParaRPr>
          </a:p>
          <a:p>
            <a:endParaRPr kumimoji="1" lang="en-US" altLang="zh-CN" dirty="0"/>
          </a:p>
        </p:txBody>
      </p:sp>
      <p:sp>
        <p:nvSpPr>
          <p:cNvPr id="4" name="灯片编号占位符 3">
            <a:extLst>
              <a:ext uri="{FF2B5EF4-FFF2-40B4-BE49-F238E27FC236}">
                <a16:creationId xmlns:a16="http://schemas.microsoft.com/office/drawing/2014/main" id="{488C99A1-007D-3249-8952-67D460C52A84}"/>
              </a:ext>
            </a:extLst>
          </p:cNvPr>
          <p:cNvSpPr>
            <a:spLocks noGrp="1"/>
          </p:cNvSpPr>
          <p:nvPr>
            <p:ph type="sldNum" sz="quarter" idx="12"/>
          </p:nvPr>
        </p:nvSpPr>
        <p:spPr/>
        <p:txBody>
          <a:bodyPr/>
          <a:lstStyle/>
          <a:p>
            <a:fld id="{F15E9139-A00B-4B2A-98A6-095DC08F1345}" type="slidenum">
              <a:rPr lang="zh-CN" altLang="en-US" smtClean="0"/>
              <a:pPr/>
              <a:t>10</a:t>
            </a:fld>
            <a:endParaRPr lang="zh-CN" altLang="en-US"/>
          </a:p>
        </p:txBody>
      </p:sp>
      <p:sp>
        <p:nvSpPr>
          <p:cNvPr id="5" name="标题 4">
            <a:extLst>
              <a:ext uri="{FF2B5EF4-FFF2-40B4-BE49-F238E27FC236}">
                <a16:creationId xmlns:a16="http://schemas.microsoft.com/office/drawing/2014/main" id="{D8FD60A4-61A0-E242-A980-3E6705A1353E}"/>
              </a:ext>
            </a:extLst>
          </p:cNvPr>
          <p:cNvSpPr>
            <a:spLocks noGrp="1"/>
          </p:cNvSpPr>
          <p:nvPr>
            <p:ph type="title"/>
          </p:nvPr>
        </p:nvSpPr>
        <p:spPr>
          <a:xfrm>
            <a:off x="-531407" y="80796"/>
            <a:ext cx="12750861" cy="617375"/>
          </a:xfrm>
        </p:spPr>
        <p:txBody>
          <a:bodyPr/>
          <a:lstStyle/>
          <a:p>
            <a:r>
              <a:rPr kumimoji="1" lang="en-US" altLang="zh-CN" sz="3200" dirty="0"/>
              <a:t>Future plan</a:t>
            </a:r>
            <a:endParaRPr kumimoji="1" lang="zh-CN" altLang="en-US" sz="3200" dirty="0"/>
          </a:p>
        </p:txBody>
      </p:sp>
      <p:sp>
        <p:nvSpPr>
          <p:cNvPr id="6" name="页脚占位符 5">
            <a:extLst>
              <a:ext uri="{FF2B5EF4-FFF2-40B4-BE49-F238E27FC236}">
                <a16:creationId xmlns:a16="http://schemas.microsoft.com/office/drawing/2014/main" id="{A41EFC7E-9F6F-C0C0-1615-B4CDB9BC7E95}"/>
              </a:ext>
            </a:extLst>
          </p:cNvPr>
          <p:cNvSpPr>
            <a:spLocks noGrp="1"/>
          </p:cNvSpPr>
          <p:nvPr>
            <p:ph type="ftr" sz="quarter" idx="11"/>
          </p:nvPr>
        </p:nvSpPr>
        <p:spPr/>
        <p:txBody>
          <a:bodyPr/>
          <a:lstStyle/>
          <a:p>
            <a:r>
              <a:rPr lang="en-US" altLang="zh-CN"/>
              <a:t>WLCG Networking WG Regular Meeting</a:t>
            </a:r>
            <a:endParaRPr lang="zh-CN" altLang="en-US"/>
          </a:p>
        </p:txBody>
      </p:sp>
    </p:spTree>
    <p:extLst>
      <p:ext uri="{BB962C8B-B14F-4D97-AF65-F5344CB8AC3E}">
        <p14:creationId xmlns:p14="http://schemas.microsoft.com/office/powerpoint/2010/main" val="3657079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37248" y="3086507"/>
            <a:ext cx="7727052" cy="707886"/>
          </a:xfrm>
          <a:prstGeom prst="rect">
            <a:avLst/>
          </a:prstGeom>
        </p:spPr>
        <p:txBody>
          <a:bodyPr wrap="none">
            <a:spAutoFit/>
          </a:bodyPr>
          <a:lstStyle/>
          <a:p>
            <a:r>
              <a:rPr lang="en-US" altLang="zh-CN" sz="4000" dirty="0">
                <a:solidFill>
                  <a:srgbClr val="0000FF"/>
                </a:solidFill>
              </a:rPr>
              <a:t>Questions, Comments, Suggestions?</a:t>
            </a:r>
            <a:endParaRPr lang="zh-CN" altLang="en-US" sz="4000" dirty="0">
              <a:solidFill>
                <a:srgbClr val="0000FF"/>
              </a:solidFill>
            </a:endParaRPr>
          </a:p>
        </p:txBody>
      </p:sp>
      <p:sp>
        <p:nvSpPr>
          <p:cNvPr id="8" name="灯片编号占位符 7"/>
          <p:cNvSpPr>
            <a:spLocks noGrp="1"/>
          </p:cNvSpPr>
          <p:nvPr>
            <p:ph type="sldNum" sz="quarter" idx="12"/>
          </p:nvPr>
        </p:nvSpPr>
        <p:spPr/>
        <p:txBody>
          <a:bodyPr/>
          <a:lstStyle/>
          <a:p>
            <a:fld id="{F15E9139-A00B-4B2A-98A6-095DC08F1345}" type="slidenum">
              <a:rPr lang="zh-CN" altLang="en-US" smtClean="0"/>
              <a:pPr/>
              <a:t>11</a:t>
            </a:fld>
            <a:endParaRPr lang="zh-CN" altLang="en-US"/>
          </a:p>
        </p:txBody>
      </p:sp>
      <p:sp>
        <p:nvSpPr>
          <p:cNvPr id="2" name="标题 4">
            <a:extLst>
              <a:ext uri="{FF2B5EF4-FFF2-40B4-BE49-F238E27FC236}">
                <a16:creationId xmlns:a16="http://schemas.microsoft.com/office/drawing/2014/main" id="{5661EA69-450D-5AF2-B783-F982C6654C4C}"/>
              </a:ext>
            </a:extLst>
          </p:cNvPr>
          <p:cNvSpPr>
            <a:spLocks noGrp="1"/>
          </p:cNvSpPr>
          <p:nvPr>
            <p:ph type="title"/>
          </p:nvPr>
        </p:nvSpPr>
        <p:spPr>
          <a:xfrm>
            <a:off x="666712" y="44625"/>
            <a:ext cx="10763325" cy="617375"/>
          </a:xfrm>
        </p:spPr>
        <p:txBody>
          <a:bodyPr/>
          <a:lstStyle/>
          <a:p>
            <a:r>
              <a:rPr lang="en-US" altLang="zh-CN" sz="3200" dirty="0">
                <a:latin typeface="+mn-lt"/>
                <a:ea typeface="微软雅黑" panose="020B0503020204020204" pitchFamily="34" charset="-122"/>
              </a:rPr>
              <a:t>Thanks for your attentions</a:t>
            </a:r>
            <a:endParaRPr lang="zh-CN" altLang="en-US" sz="3200" dirty="0">
              <a:latin typeface="+mn-lt"/>
              <a:ea typeface="微软雅黑" panose="020B0503020204020204" pitchFamily="34" charset="-122"/>
            </a:endParaRPr>
          </a:p>
        </p:txBody>
      </p:sp>
      <p:sp>
        <p:nvSpPr>
          <p:cNvPr id="3" name="标题 4">
            <a:extLst>
              <a:ext uri="{FF2B5EF4-FFF2-40B4-BE49-F238E27FC236}">
                <a16:creationId xmlns:a16="http://schemas.microsoft.com/office/drawing/2014/main" id="{3D60A1F6-F5FC-11D9-6A92-96F907B2F694}"/>
              </a:ext>
            </a:extLst>
          </p:cNvPr>
          <p:cNvSpPr txBox="1">
            <a:spLocks/>
          </p:cNvSpPr>
          <p:nvPr/>
        </p:nvSpPr>
        <p:spPr>
          <a:xfrm>
            <a:off x="819112" y="197025"/>
            <a:ext cx="10763325" cy="6173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lang="zh-CN" altLang="en-US" sz="3600" b="1" kern="1200" baseline="0" dirty="0">
                <a:solidFill>
                  <a:schemeClr val="tx1"/>
                </a:solidFill>
                <a:effectLst/>
                <a:latin typeface="Arial" panose="020B0604020202020204" pitchFamily="34" charset="0"/>
                <a:ea typeface="宋体" panose="02010600030101010101" pitchFamily="2" charset="-122"/>
                <a:cs typeface="Arial" panose="020B0604020202020204" pitchFamily="34" charset="0"/>
              </a:defRPr>
            </a:lvl1pPr>
          </a:lstStyle>
          <a:p>
            <a:endParaRPr lang="en-US" sz="3200" dirty="0">
              <a:latin typeface="+mn-lt"/>
              <a:ea typeface="微软雅黑" panose="020B0503020204020204" pitchFamily="34" charset="-122"/>
            </a:endParaRPr>
          </a:p>
        </p:txBody>
      </p:sp>
      <p:sp>
        <p:nvSpPr>
          <p:cNvPr id="5" name="页脚占位符 4">
            <a:extLst>
              <a:ext uri="{FF2B5EF4-FFF2-40B4-BE49-F238E27FC236}">
                <a16:creationId xmlns:a16="http://schemas.microsoft.com/office/drawing/2014/main" id="{7AA2135B-EFF4-CC32-4601-A6981EBBA9A9}"/>
              </a:ext>
            </a:extLst>
          </p:cNvPr>
          <p:cNvSpPr>
            <a:spLocks noGrp="1"/>
          </p:cNvSpPr>
          <p:nvPr>
            <p:ph type="ftr" sz="quarter" idx="11"/>
          </p:nvPr>
        </p:nvSpPr>
        <p:spPr/>
        <p:txBody>
          <a:bodyPr/>
          <a:lstStyle/>
          <a:p>
            <a:r>
              <a:rPr lang="en-US" altLang="zh-CN"/>
              <a:t>WLCG Networking WG Regular Meeting</a:t>
            </a:r>
            <a:endParaRPr lang="zh-CN" altLang="en-US"/>
          </a:p>
        </p:txBody>
      </p:sp>
    </p:spTree>
    <p:extLst>
      <p:ext uri="{BB962C8B-B14F-4D97-AF65-F5344CB8AC3E}">
        <p14:creationId xmlns:p14="http://schemas.microsoft.com/office/powerpoint/2010/main" val="2240613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a:extLst>
              <a:ext uri="{FF2B5EF4-FFF2-40B4-BE49-F238E27FC236}">
                <a16:creationId xmlns:a16="http://schemas.microsoft.com/office/drawing/2014/main" id="{3AD0859B-C3D8-7AE9-4044-6716F354F3ED}"/>
              </a:ext>
            </a:extLst>
          </p:cNvPr>
          <p:cNvSpPr>
            <a:spLocks noGrp="1"/>
          </p:cNvSpPr>
          <p:nvPr>
            <p:ph type="ftr" sz="quarter" idx="11"/>
          </p:nvPr>
        </p:nvSpPr>
        <p:spPr/>
        <p:txBody>
          <a:bodyPr/>
          <a:lstStyle/>
          <a:p>
            <a:r>
              <a:rPr lang="en-US" altLang="zh-CN"/>
              <a:t>WLCG Networking WG Regular Meeting</a:t>
            </a:r>
            <a:endParaRPr lang="zh-CN" altLang="en-US"/>
          </a:p>
        </p:txBody>
      </p:sp>
      <p:sp>
        <p:nvSpPr>
          <p:cNvPr id="4" name="灯片编号占位符 3">
            <a:extLst>
              <a:ext uri="{FF2B5EF4-FFF2-40B4-BE49-F238E27FC236}">
                <a16:creationId xmlns:a16="http://schemas.microsoft.com/office/drawing/2014/main" id="{2FF9094F-A067-873A-A366-3F5C3614CDC5}"/>
              </a:ext>
            </a:extLst>
          </p:cNvPr>
          <p:cNvSpPr>
            <a:spLocks noGrp="1"/>
          </p:cNvSpPr>
          <p:nvPr>
            <p:ph type="sldNum" sz="quarter" idx="12"/>
          </p:nvPr>
        </p:nvSpPr>
        <p:spPr/>
        <p:txBody>
          <a:bodyPr/>
          <a:lstStyle/>
          <a:p>
            <a:fld id="{F15E9139-A00B-4B2A-98A6-095DC08F1345}" type="slidenum">
              <a:rPr lang="zh-CN" altLang="en-US" smtClean="0"/>
              <a:pPr/>
              <a:t>2</a:t>
            </a:fld>
            <a:endParaRPr lang="zh-CN" altLang="en-US"/>
          </a:p>
        </p:txBody>
      </p:sp>
      <p:sp>
        <p:nvSpPr>
          <p:cNvPr id="5" name="标题 4">
            <a:extLst>
              <a:ext uri="{FF2B5EF4-FFF2-40B4-BE49-F238E27FC236}">
                <a16:creationId xmlns:a16="http://schemas.microsoft.com/office/drawing/2014/main" id="{87A65CEA-6465-3A9C-9D12-0D420864994A}"/>
              </a:ext>
            </a:extLst>
          </p:cNvPr>
          <p:cNvSpPr>
            <a:spLocks noGrp="1"/>
          </p:cNvSpPr>
          <p:nvPr>
            <p:ph type="title"/>
          </p:nvPr>
        </p:nvSpPr>
        <p:spPr/>
        <p:txBody>
          <a:bodyPr/>
          <a:lstStyle/>
          <a:p>
            <a:r>
              <a:rPr kumimoji="1" lang="en-US" altLang="zh-CN" sz="3600" dirty="0"/>
              <a:t>About our team</a:t>
            </a:r>
            <a:endParaRPr kumimoji="1" lang="zh-CN" altLang="en-US" dirty="0"/>
          </a:p>
        </p:txBody>
      </p:sp>
      <p:pic>
        <p:nvPicPr>
          <p:cNvPr id="8" name="图片 7">
            <a:extLst>
              <a:ext uri="{FF2B5EF4-FFF2-40B4-BE49-F238E27FC236}">
                <a16:creationId xmlns:a16="http://schemas.microsoft.com/office/drawing/2014/main" id="{7C68D8F0-4479-F02D-4D45-F08AC7F8E395}"/>
              </a:ext>
            </a:extLst>
          </p:cNvPr>
          <p:cNvPicPr>
            <a:picLocks noChangeAspect="1"/>
          </p:cNvPicPr>
          <p:nvPr/>
        </p:nvPicPr>
        <p:blipFill>
          <a:blip r:embed="rId2"/>
          <a:stretch>
            <a:fillRect/>
          </a:stretch>
        </p:blipFill>
        <p:spPr>
          <a:xfrm>
            <a:off x="6127431" y="849099"/>
            <a:ext cx="5552163" cy="5589240"/>
          </a:xfrm>
          <a:prstGeom prst="rect">
            <a:avLst/>
          </a:prstGeom>
        </p:spPr>
      </p:pic>
      <p:sp>
        <p:nvSpPr>
          <p:cNvPr id="11" name="内容占位符 1">
            <a:extLst>
              <a:ext uri="{FF2B5EF4-FFF2-40B4-BE49-F238E27FC236}">
                <a16:creationId xmlns:a16="http://schemas.microsoft.com/office/drawing/2014/main" id="{C42199EA-8D2C-9995-B843-9E0E37D388DB}"/>
              </a:ext>
            </a:extLst>
          </p:cNvPr>
          <p:cNvSpPr>
            <a:spLocks noGrp="1"/>
          </p:cNvSpPr>
          <p:nvPr>
            <p:ph idx="1"/>
          </p:nvPr>
        </p:nvSpPr>
        <p:spPr>
          <a:xfrm>
            <a:off x="119336" y="849099"/>
            <a:ext cx="8280920" cy="5872377"/>
          </a:xfrm>
        </p:spPr>
        <p:txBody>
          <a:bodyPr>
            <a:normAutofit lnSpcReduction="10000"/>
          </a:bodyPr>
          <a:lstStyle/>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Network</a:t>
            </a:r>
            <a:r>
              <a:rPr lang="zh-CN" altLang="en-US" b="1" dirty="0">
                <a:latin typeface="+mn-lt"/>
                <a:ea typeface="微软雅黑" panose="020B0503020204020204" pitchFamily="34" charset="-122"/>
              </a:rPr>
              <a:t> </a:t>
            </a:r>
            <a:r>
              <a:rPr lang="en-US" altLang="zh-CN" b="1" dirty="0">
                <a:latin typeface="+mn-lt"/>
                <a:ea typeface="微软雅黑" panose="020B0503020204020204" pitchFamily="34" charset="-122"/>
              </a:rPr>
              <a:t>is</a:t>
            </a:r>
            <a:r>
              <a:rPr lang="zh-CN" altLang="en-US" b="1" dirty="0">
                <a:latin typeface="+mn-lt"/>
                <a:ea typeface="微软雅黑" panose="020B0503020204020204" pitchFamily="34" charset="-122"/>
              </a:rPr>
              <a:t> </a:t>
            </a:r>
            <a:r>
              <a:rPr lang="en-US" altLang="zh-CN" b="1" dirty="0">
                <a:latin typeface="+mn-lt"/>
                <a:ea typeface="微软雅黑" panose="020B0503020204020204" pitchFamily="34" charset="-122"/>
              </a:rPr>
              <a:t>one of the </a:t>
            </a:r>
            <a:r>
              <a:rPr lang="en" altLang="zh-CN" b="1" dirty="0">
                <a:latin typeface="+mn-lt"/>
                <a:ea typeface="微软雅黑" panose="020B0503020204020204" pitchFamily="34" charset="-122"/>
              </a:rPr>
              <a:t>disciplinary directions in IHEP CC</a:t>
            </a:r>
            <a:endParaRPr lang="en-US" altLang="zh-CN" b="1" dirty="0">
              <a:latin typeface="+mn-lt"/>
              <a:ea typeface="微软雅黑" panose="020B0503020204020204" pitchFamily="34" charset="-122"/>
            </a:endParaRPr>
          </a:p>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I am the network team leader of IHEP CC</a:t>
            </a:r>
          </a:p>
          <a:p>
            <a:pPr lvl="1">
              <a:lnSpc>
                <a:spcPct val="110000"/>
              </a:lnSpc>
              <a:buClr>
                <a:srgbClr val="FFC000"/>
              </a:buClr>
              <a:buSzPct val="80000"/>
              <a:defRPr/>
            </a:pPr>
            <a:r>
              <a:rPr lang="en-US" altLang="zh-CN" sz="2200" dirty="0">
                <a:solidFill>
                  <a:schemeClr val="tx1"/>
                </a:solidFill>
                <a:latin typeface="+mn-lt"/>
              </a:rPr>
              <a:t>5 staffs and 2 graduate students</a:t>
            </a:r>
          </a:p>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Mission of our team</a:t>
            </a:r>
          </a:p>
          <a:p>
            <a:pPr lvl="1">
              <a:lnSpc>
                <a:spcPct val="110000"/>
              </a:lnSpc>
              <a:buClr>
                <a:srgbClr val="FFC000"/>
              </a:buClr>
              <a:buSzPct val="80000"/>
              <a:defRPr/>
            </a:pPr>
            <a:r>
              <a:rPr lang="en-US" altLang="zh-CN" sz="2200" dirty="0">
                <a:solidFill>
                  <a:schemeClr val="tx1"/>
                </a:solidFill>
                <a:latin typeface="+mn-lt"/>
              </a:rPr>
              <a:t>In charge of the network design, construction and maintenance</a:t>
            </a:r>
            <a:r>
              <a:rPr lang="zh-CN" altLang="en-US" sz="2200" dirty="0">
                <a:solidFill>
                  <a:schemeClr val="tx1"/>
                </a:solidFill>
                <a:latin typeface="+mn-lt"/>
              </a:rPr>
              <a:t> </a:t>
            </a:r>
            <a:r>
              <a:rPr lang="en-US" altLang="zh-CN" sz="2200" dirty="0">
                <a:solidFill>
                  <a:schemeClr val="tx1"/>
                </a:solidFill>
                <a:latin typeface="+mn-lt"/>
              </a:rPr>
              <a:t>of</a:t>
            </a:r>
            <a:r>
              <a:rPr lang="zh-CN" altLang="en-US" sz="2200" dirty="0">
                <a:solidFill>
                  <a:schemeClr val="tx1"/>
                </a:solidFill>
                <a:latin typeface="+mn-lt"/>
              </a:rPr>
              <a:t> </a:t>
            </a:r>
            <a:r>
              <a:rPr lang="en-US" altLang="zh-CN" sz="2200" dirty="0">
                <a:solidFill>
                  <a:schemeClr val="tx1"/>
                </a:solidFill>
                <a:latin typeface="+mn-lt"/>
              </a:rPr>
              <a:t>all</a:t>
            </a:r>
            <a:r>
              <a:rPr lang="zh-CN" altLang="en-US" sz="2200" dirty="0">
                <a:solidFill>
                  <a:schemeClr val="tx1"/>
                </a:solidFill>
                <a:latin typeface="+mn-lt"/>
              </a:rPr>
              <a:t> </a:t>
            </a:r>
            <a:r>
              <a:rPr lang="en-US" altLang="zh-CN" sz="2200" dirty="0">
                <a:solidFill>
                  <a:schemeClr val="tx1"/>
                </a:solidFill>
                <a:latin typeface="+mn-lt"/>
              </a:rPr>
              <a:t>the network environment of IHEP both in Beijing as well as the remote sites</a:t>
            </a:r>
          </a:p>
          <a:p>
            <a:pPr lvl="2">
              <a:lnSpc>
                <a:spcPct val="110000"/>
              </a:lnSpc>
              <a:buClr>
                <a:srgbClr val="FFC000"/>
              </a:buClr>
              <a:buSzPct val="80000"/>
              <a:defRPr/>
            </a:pPr>
            <a:r>
              <a:rPr lang="en-US" altLang="zh-CN" sz="2000" dirty="0">
                <a:solidFill>
                  <a:schemeClr val="tx1"/>
                </a:solidFill>
                <a:latin typeface="+mn-lt"/>
              </a:rPr>
              <a:t>Campus network</a:t>
            </a:r>
          </a:p>
          <a:p>
            <a:pPr lvl="2">
              <a:lnSpc>
                <a:spcPct val="110000"/>
              </a:lnSpc>
              <a:buClr>
                <a:srgbClr val="FFC000"/>
              </a:buClr>
              <a:buSzPct val="80000"/>
              <a:defRPr/>
            </a:pPr>
            <a:r>
              <a:rPr lang="en-US" altLang="zh-CN" sz="2000" dirty="0">
                <a:solidFill>
                  <a:schemeClr val="tx1"/>
                </a:solidFill>
                <a:latin typeface="+mn-lt"/>
              </a:rPr>
              <a:t>Data center network</a:t>
            </a:r>
          </a:p>
          <a:p>
            <a:pPr lvl="2">
              <a:lnSpc>
                <a:spcPct val="110000"/>
              </a:lnSpc>
              <a:buClr>
                <a:srgbClr val="FFC000"/>
              </a:buClr>
              <a:buSzPct val="80000"/>
              <a:defRPr/>
            </a:pPr>
            <a:r>
              <a:rPr lang="en-US" altLang="zh-CN" sz="2000" dirty="0">
                <a:solidFill>
                  <a:schemeClr val="tx1"/>
                </a:solidFill>
                <a:latin typeface="+mn-lt"/>
              </a:rPr>
              <a:t>Wide area network</a:t>
            </a:r>
          </a:p>
          <a:p>
            <a:pPr lvl="2">
              <a:lnSpc>
                <a:spcPct val="110000"/>
              </a:lnSpc>
              <a:buClr>
                <a:srgbClr val="FFC000"/>
              </a:buClr>
              <a:buSzPct val="80000"/>
              <a:defRPr/>
            </a:pPr>
            <a:r>
              <a:rPr lang="en-US" altLang="zh-CN" sz="2000" dirty="0">
                <a:solidFill>
                  <a:schemeClr val="tx1"/>
                </a:solidFill>
                <a:latin typeface="+mn-lt"/>
              </a:rPr>
              <a:t>Beamline control network </a:t>
            </a:r>
          </a:p>
          <a:p>
            <a:pPr lvl="1">
              <a:lnSpc>
                <a:spcPct val="110000"/>
              </a:lnSpc>
              <a:buClr>
                <a:srgbClr val="FFC000"/>
              </a:buClr>
              <a:buSzPct val="80000"/>
              <a:defRPr/>
            </a:pPr>
            <a:r>
              <a:rPr lang="en-US" altLang="zh-CN" sz="2200" dirty="0">
                <a:solidFill>
                  <a:schemeClr val="tx1"/>
                </a:solidFill>
                <a:latin typeface="+mn-lt"/>
              </a:rPr>
              <a:t>Network R&amp;D work related to network maintenance</a:t>
            </a:r>
          </a:p>
          <a:p>
            <a:pPr lvl="2">
              <a:lnSpc>
                <a:spcPct val="110000"/>
              </a:lnSpc>
              <a:buClr>
                <a:srgbClr val="FFC000"/>
              </a:buClr>
              <a:buSzPct val="80000"/>
              <a:defRPr/>
            </a:pPr>
            <a:r>
              <a:rPr lang="en-US" altLang="zh-CN" sz="2200" dirty="0">
                <a:solidFill>
                  <a:schemeClr val="tx1"/>
                </a:solidFill>
                <a:latin typeface="+mn-lt"/>
              </a:rPr>
              <a:t>Help to improve the network service quality</a:t>
            </a:r>
          </a:p>
          <a:p>
            <a:pPr marL="342900" lvl="1" indent="-342900">
              <a:lnSpc>
                <a:spcPct val="110000"/>
              </a:lnSpc>
              <a:spcBef>
                <a:spcPts val="600"/>
              </a:spcBef>
              <a:spcAft>
                <a:spcPts val="1000"/>
              </a:spcAft>
              <a:buClr>
                <a:srgbClr val="FFC000"/>
              </a:buClr>
              <a:buSzPct val="80000"/>
              <a:buFont typeface="Wingdings" pitchFamily="2" charset="2"/>
              <a:buChar char="n"/>
              <a:defRPr/>
            </a:pPr>
            <a:endParaRPr lang="en-US" altLang="zh-CN" sz="1800" dirty="0">
              <a:latin typeface="+mn-lt"/>
            </a:endParaRPr>
          </a:p>
          <a:p>
            <a:pPr marL="0" indent="0">
              <a:lnSpc>
                <a:spcPct val="90000"/>
              </a:lnSpc>
              <a:buNone/>
            </a:pPr>
            <a:endParaRPr lang="zh-CN" altLang="en-US" dirty="0">
              <a:latin typeface="+mn-lt"/>
              <a:ea typeface="微软雅黑" panose="020B0503020204020204" pitchFamily="34" charset="-122"/>
            </a:endParaRPr>
          </a:p>
        </p:txBody>
      </p:sp>
    </p:spTree>
    <p:extLst>
      <p:ext uri="{BB962C8B-B14F-4D97-AF65-F5344CB8AC3E}">
        <p14:creationId xmlns:p14="http://schemas.microsoft.com/office/powerpoint/2010/main" val="1811773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19336" y="849099"/>
            <a:ext cx="12072664" cy="5507251"/>
          </a:xfrm>
        </p:spPr>
        <p:txBody>
          <a:bodyPr>
            <a:normAutofit/>
          </a:bodyPr>
          <a:lstStyle/>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IHEP </a:t>
            </a:r>
            <a:r>
              <a:rPr lang="en-CH" altLang="zh-CN" b="1">
                <a:latin typeface="+mn-lt"/>
                <a:ea typeface="微软雅黑" panose="020B0503020204020204" pitchFamily="34" charset="-122"/>
              </a:rPr>
              <a:t>endorsed</a:t>
            </a:r>
            <a:r>
              <a:rPr lang="en-US" altLang="zh-CN" b="1" dirty="0">
                <a:latin typeface="+mn-lt"/>
                <a:ea typeface="微软雅黑" panose="020B0503020204020204" pitchFamily="34" charset="-122"/>
              </a:rPr>
              <a:t> </a:t>
            </a:r>
            <a:r>
              <a:rPr lang="en-CH" altLang="zh-CN" b="1">
                <a:latin typeface="+mn-lt"/>
                <a:ea typeface="微软雅黑" panose="020B0503020204020204" pitchFamily="34" charset="-122"/>
              </a:rPr>
              <a:t>as a new </a:t>
            </a:r>
            <a:r>
              <a:rPr lang="en-US" altLang="zh-CN" b="1" dirty="0">
                <a:latin typeface="+mn-lt"/>
                <a:ea typeface="微软雅黑" panose="020B0503020204020204" pitchFamily="34" charset="-122"/>
              </a:rPr>
              <a:t>WLCG </a:t>
            </a:r>
            <a:r>
              <a:rPr lang="en-CH" altLang="zh-CN" b="1">
                <a:latin typeface="+mn-lt"/>
                <a:ea typeface="微软雅黑" panose="020B0503020204020204" pitchFamily="34" charset="-122"/>
              </a:rPr>
              <a:t>Tier-1 </a:t>
            </a:r>
            <a:r>
              <a:rPr lang="en-US" altLang="zh-CN" b="1" dirty="0">
                <a:latin typeface="+mn-lt"/>
                <a:ea typeface="微软雅黑" panose="020B0503020204020204" pitchFamily="34" charset="-122"/>
              </a:rPr>
              <a:t>site (</a:t>
            </a:r>
            <a:r>
              <a:rPr lang="en-CH" altLang="zh-CN" b="1">
                <a:latin typeface="+mn-lt"/>
                <a:ea typeface="微软雅黑" panose="020B0503020204020204" pitchFamily="34" charset="-122"/>
              </a:rPr>
              <a:t>Jun</a:t>
            </a:r>
            <a:r>
              <a:rPr lang="en-US" altLang="zh-CN" b="1" dirty="0">
                <a:latin typeface="+mn-lt"/>
                <a:ea typeface="微软雅黑" panose="020B0503020204020204" pitchFamily="34" charset="-122"/>
              </a:rPr>
              <a:t>e,</a:t>
            </a:r>
            <a:r>
              <a:rPr lang="en-CH" altLang="zh-CN" b="1">
                <a:latin typeface="+mn-lt"/>
                <a:ea typeface="微软雅黑" panose="020B0503020204020204" pitchFamily="34" charset="-122"/>
              </a:rPr>
              <a:t>2024</a:t>
            </a:r>
            <a:r>
              <a:rPr lang="en-US" altLang="zh-CN" b="1" dirty="0">
                <a:latin typeface="+mn-lt"/>
                <a:ea typeface="微软雅黑" panose="020B0503020204020204" pitchFamily="34" charset="-122"/>
              </a:rPr>
              <a:t>), WAN bandwidth was upgraded from 40Gbps to 100Gbps</a:t>
            </a:r>
          </a:p>
          <a:p>
            <a:pPr lvl="1">
              <a:defRPr/>
            </a:pPr>
            <a:r>
              <a:rPr lang="en-US" altLang="zh-CN" sz="2200" dirty="0">
                <a:solidFill>
                  <a:schemeClr val="tx1"/>
                </a:solidFill>
                <a:latin typeface="+mn-lt"/>
              </a:rPr>
              <a:t>LHCOPN@IHEP</a:t>
            </a:r>
          </a:p>
          <a:p>
            <a:pPr lvl="2">
              <a:spcBef>
                <a:spcPts val="0"/>
              </a:spcBef>
              <a:spcAft>
                <a:spcPts val="600"/>
              </a:spcAft>
            </a:pPr>
            <a:r>
              <a:rPr lang="en-US" altLang="zh-CN" sz="1800" b="0" dirty="0">
                <a:cs typeface="Arial" panose="020B0604020202020204" pitchFamily="34" charset="0"/>
              </a:rPr>
              <a:t>20Gbps </a:t>
            </a:r>
            <a:r>
              <a:rPr lang="en-US" altLang="zh-CN" sz="1800" dirty="0"/>
              <a:t>bandwidth </a:t>
            </a:r>
            <a:r>
              <a:rPr lang="en" altLang="zh-CN" sz="1800" dirty="0"/>
              <a:t>guarantee</a:t>
            </a:r>
            <a:r>
              <a:rPr lang="en-US" altLang="zh-CN" sz="1800" dirty="0"/>
              <a:t>d</a:t>
            </a:r>
          </a:p>
          <a:p>
            <a:pPr lvl="2">
              <a:spcBef>
                <a:spcPts val="0"/>
              </a:spcBef>
              <a:spcAft>
                <a:spcPts val="600"/>
              </a:spcAft>
            </a:pPr>
            <a:r>
              <a:rPr lang="en-US" altLang="zh-CN" sz="1800" b="0" dirty="0">
                <a:cs typeface="Arial" panose="020B0604020202020204" pitchFamily="34" charset="0"/>
              </a:rPr>
              <a:t>3 links redundancy</a:t>
            </a:r>
          </a:p>
          <a:p>
            <a:pPr lvl="2">
              <a:spcBef>
                <a:spcPts val="0"/>
              </a:spcBef>
              <a:spcAft>
                <a:spcPts val="600"/>
              </a:spcAft>
            </a:pPr>
            <a:r>
              <a:rPr lang="en-US" altLang="zh-CN" sz="1800" dirty="0"/>
              <a:t>~ 200ms latency</a:t>
            </a:r>
            <a:endParaRPr lang="en-US" altLang="zh-CN" sz="1800" b="0" dirty="0">
              <a:cs typeface="Arial" panose="020B0604020202020204" pitchFamily="34" charset="0"/>
            </a:endParaRPr>
          </a:p>
          <a:p>
            <a:pPr lvl="1" fontAlgn="auto">
              <a:defRPr/>
            </a:pPr>
            <a:r>
              <a:rPr lang="en-US" altLang="zh-CN" sz="2200" dirty="0">
                <a:solidFill>
                  <a:schemeClr val="tx1"/>
                </a:solidFill>
                <a:latin typeface="+mn-lt"/>
              </a:rPr>
              <a:t>LHCONE@IHEP</a:t>
            </a:r>
          </a:p>
          <a:p>
            <a:pPr lvl="2">
              <a:spcBef>
                <a:spcPts val="0"/>
              </a:spcBef>
              <a:spcAft>
                <a:spcPts val="600"/>
              </a:spcAft>
            </a:pPr>
            <a:r>
              <a:rPr lang="en-US" altLang="zh-CN" sz="1800" dirty="0">
                <a:latin typeface="Arial" panose="020B0604020202020204" pitchFamily="34" charset="0"/>
                <a:cs typeface="Arial" panose="020B0604020202020204" pitchFamily="34" charset="0"/>
              </a:rPr>
              <a:t>100Gbps bandwidth shared</a:t>
            </a:r>
          </a:p>
          <a:p>
            <a:pPr lvl="1">
              <a:defRPr/>
            </a:pPr>
            <a:endParaRPr lang="en-US" altLang="zh-CN" sz="1800" dirty="0">
              <a:latin typeface="+mn-lt"/>
            </a:endParaRPr>
          </a:p>
          <a:p>
            <a:pPr marL="0" indent="0">
              <a:lnSpc>
                <a:spcPct val="90000"/>
              </a:lnSpc>
              <a:buNone/>
            </a:pPr>
            <a:endParaRPr lang="zh-CN" altLang="en-US" dirty="0">
              <a:latin typeface="+mn-lt"/>
              <a:ea typeface="微软雅黑" panose="020B0503020204020204" pitchFamily="34" charset="-122"/>
            </a:endParaRPr>
          </a:p>
        </p:txBody>
      </p:sp>
      <p:pic>
        <p:nvPicPr>
          <p:cNvPr id="12" name="图片 11">
            <a:extLst>
              <a:ext uri="{FF2B5EF4-FFF2-40B4-BE49-F238E27FC236}">
                <a16:creationId xmlns:a16="http://schemas.microsoft.com/office/drawing/2014/main" id="{96218D88-734D-DAF7-774C-1574C6A8A453}"/>
              </a:ext>
            </a:extLst>
          </p:cNvPr>
          <p:cNvPicPr>
            <a:picLocks noChangeAspect="1"/>
          </p:cNvPicPr>
          <p:nvPr/>
        </p:nvPicPr>
        <p:blipFill>
          <a:blip r:embed="rId2"/>
          <a:stretch>
            <a:fillRect/>
          </a:stretch>
        </p:blipFill>
        <p:spPr>
          <a:xfrm>
            <a:off x="5461732" y="4221088"/>
            <a:ext cx="6250892" cy="2179385"/>
          </a:xfrm>
          <a:prstGeom prst="rect">
            <a:avLst/>
          </a:prstGeom>
        </p:spPr>
      </p:pic>
      <p:sp>
        <p:nvSpPr>
          <p:cNvPr id="4" name="灯片编号占位符 3"/>
          <p:cNvSpPr>
            <a:spLocks noGrp="1"/>
          </p:cNvSpPr>
          <p:nvPr>
            <p:ph type="sldNum" sz="quarter" idx="12"/>
          </p:nvPr>
        </p:nvSpPr>
        <p:spPr/>
        <p:txBody>
          <a:bodyPr/>
          <a:lstStyle/>
          <a:p>
            <a:fld id="{F15E9139-A00B-4B2A-98A6-095DC08F1345}" type="slidenum">
              <a:rPr lang="zh-CN" altLang="en-US" smtClean="0"/>
              <a:pPr/>
              <a:t>3</a:t>
            </a:fld>
            <a:endParaRPr lang="zh-CN" altLang="en-US"/>
          </a:p>
        </p:txBody>
      </p:sp>
      <p:sp>
        <p:nvSpPr>
          <p:cNvPr id="5" name="标题 4"/>
          <p:cNvSpPr>
            <a:spLocks noGrp="1"/>
          </p:cNvSpPr>
          <p:nvPr>
            <p:ph type="title"/>
          </p:nvPr>
        </p:nvSpPr>
        <p:spPr/>
        <p:txBody>
          <a:bodyPr/>
          <a:lstStyle/>
          <a:p>
            <a:pPr algn="ctr"/>
            <a:r>
              <a:rPr lang="en-US" altLang="zh-CN" sz="3200" dirty="0">
                <a:latin typeface="+mn-lt"/>
                <a:ea typeface="微软雅黑" panose="020B0503020204020204" pitchFamily="34" charset="-122"/>
              </a:rPr>
              <a:t>Background</a:t>
            </a:r>
            <a:endParaRPr lang="zh-CN" altLang="en-US" sz="3200" dirty="0">
              <a:latin typeface="+mn-lt"/>
              <a:ea typeface="微软雅黑" panose="020B0503020204020204" pitchFamily="34" charset="-122"/>
            </a:endParaRPr>
          </a:p>
        </p:txBody>
      </p:sp>
      <p:pic>
        <p:nvPicPr>
          <p:cNvPr id="11" name="图片 7">
            <a:extLst>
              <a:ext uri="{FF2B5EF4-FFF2-40B4-BE49-F238E27FC236}">
                <a16:creationId xmlns:a16="http://schemas.microsoft.com/office/drawing/2014/main" id="{F9ACC96C-27C9-035D-4D36-821FD95FBF5A}"/>
              </a:ext>
            </a:extLst>
          </p:cNvPr>
          <p:cNvPicPr>
            <a:picLocks noChangeAspect="1"/>
          </p:cNvPicPr>
          <p:nvPr/>
        </p:nvPicPr>
        <p:blipFill>
          <a:blip r:embed="rId3"/>
          <a:stretch>
            <a:fillRect/>
          </a:stretch>
        </p:blipFill>
        <p:spPr>
          <a:xfrm>
            <a:off x="5231904" y="1310813"/>
            <a:ext cx="6433244" cy="3051782"/>
          </a:xfrm>
          <a:prstGeom prst="rect">
            <a:avLst/>
          </a:prstGeom>
          <a:ln>
            <a:solidFill>
              <a:schemeClr val="accent1">
                <a:shade val="50000"/>
              </a:schemeClr>
            </a:solidFill>
          </a:ln>
        </p:spPr>
      </p:pic>
      <p:sp>
        <p:nvSpPr>
          <p:cNvPr id="13" name="页脚占位符 12">
            <a:extLst>
              <a:ext uri="{FF2B5EF4-FFF2-40B4-BE49-F238E27FC236}">
                <a16:creationId xmlns:a16="http://schemas.microsoft.com/office/drawing/2014/main" id="{A5D481D6-40D5-5C42-3048-D3CD0FFCACC9}"/>
              </a:ext>
            </a:extLst>
          </p:cNvPr>
          <p:cNvSpPr>
            <a:spLocks noGrp="1"/>
          </p:cNvSpPr>
          <p:nvPr>
            <p:ph type="ftr" sz="quarter" idx="11"/>
          </p:nvPr>
        </p:nvSpPr>
        <p:spPr/>
        <p:txBody>
          <a:bodyPr/>
          <a:lstStyle/>
          <a:p>
            <a:r>
              <a:rPr lang="en-US" altLang="zh-CN"/>
              <a:t>WLCG Networking WG Regular Meeting</a:t>
            </a:r>
            <a:endParaRPr lang="zh-CN" altLang="en-US" dirty="0"/>
          </a:p>
        </p:txBody>
      </p:sp>
      <p:pic>
        <p:nvPicPr>
          <p:cNvPr id="14" name="Picture 2" descr="LHCOPN-map.png">
            <a:extLst>
              <a:ext uri="{FF2B5EF4-FFF2-40B4-BE49-F238E27FC236}">
                <a16:creationId xmlns:a16="http://schemas.microsoft.com/office/drawing/2014/main" id="{FEA0929A-12E2-A87F-8A3C-900BDED7EE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360" y="4149080"/>
            <a:ext cx="4608512"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4768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19336" y="849100"/>
            <a:ext cx="12072664" cy="5388212"/>
          </a:xfrm>
        </p:spPr>
        <p:txBody>
          <a:bodyPr>
            <a:normAutofit/>
          </a:bodyPr>
          <a:lstStyle/>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latin typeface="+mn-lt"/>
                <a:ea typeface="微软雅黑" panose="020B0503020204020204" pitchFamily="34" charset="-122"/>
              </a:rPr>
              <a:t>Network is a </a:t>
            </a:r>
            <a:r>
              <a:rPr lang="en" altLang="zh-CN" b="1" dirty="0">
                <a:latin typeface="+mn-lt"/>
                <a:ea typeface="微软雅黑" panose="020B0503020204020204" pitchFamily="34" charset="-122"/>
              </a:rPr>
              <a:t>critical part of WLCG</a:t>
            </a:r>
            <a:r>
              <a:rPr lang="en-US" altLang="zh-CN" b="1" dirty="0">
                <a:latin typeface="+mn-lt"/>
                <a:ea typeface="微软雅黑" panose="020B0503020204020204" pitchFamily="34" charset="-122"/>
              </a:rPr>
              <a:t>’s</a:t>
            </a:r>
            <a:r>
              <a:rPr lang="en" altLang="zh-CN" b="1" dirty="0">
                <a:latin typeface="+mn-lt"/>
                <a:ea typeface="微软雅黑" panose="020B0503020204020204" pitchFamily="34" charset="-122"/>
              </a:rPr>
              <a:t> infrastructure</a:t>
            </a:r>
            <a:r>
              <a:rPr lang="en-US" altLang="zh-CN" b="1" dirty="0">
                <a:latin typeface="+mn-lt"/>
                <a:ea typeface="微软雅黑" panose="020B0503020204020204" pitchFamily="34" charset="-122"/>
              </a:rPr>
              <a:t>, becomes more and more </a:t>
            </a:r>
            <a:r>
              <a:rPr lang="en-US" altLang="zh-CN" b="1" dirty="0">
                <a:solidFill>
                  <a:srgbClr val="FF0000"/>
                </a:solidFill>
                <a:latin typeface="+mn-lt"/>
                <a:ea typeface="微软雅黑" panose="020B0503020204020204" pitchFamily="34" charset="-122"/>
              </a:rPr>
              <a:t>important</a:t>
            </a:r>
            <a:r>
              <a:rPr lang="en-US" altLang="zh-CN" b="1" dirty="0">
                <a:latin typeface="+mn-lt"/>
                <a:ea typeface="微软雅黑" panose="020B0503020204020204" pitchFamily="34" charset="-122"/>
              </a:rPr>
              <a:t> to assure the site availability</a:t>
            </a:r>
            <a:r>
              <a:rPr lang="zh-CN" altLang="en-US" b="1" dirty="0">
                <a:latin typeface="+mn-lt"/>
                <a:ea typeface="微软雅黑" panose="020B0503020204020204" pitchFamily="34" charset="-122"/>
              </a:rPr>
              <a:t> </a:t>
            </a:r>
            <a:r>
              <a:rPr lang="en-US" altLang="zh-CN" b="1" dirty="0">
                <a:latin typeface="+mn-lt"/>
                <a:ea typeface="微软雅黑" panose="020B0503020204020204" pitchFamily="34" charset="-122"/>
              </a:rPr>
              <a:t>and</a:t>
            </a:r>
            <a:r>
              <a:rPr lang="zh-CN" altLang="en-US" b="1" dirty="0">
                <a:latin typeface="+mn-lt"/>
                <a:ea typeface="微软雅黑" panose="020B0503020204020204" pitchFamily="34" charset="-122"/>
              </a:rPr>
              <a:t> </a:t>
            </a:r>
            <a:r>
              <a:rPr lang="en" altLang="zh-CN" b="1" dirty="0">
                <a:latin typeface="+mn-lt"/>
                <a:ea typeface="微软雅黑" panose="020B0503020204020204" pitchFamily="34" charset="-122"/>
              </a:rPr>
              <a:t>reliability</a:t>
            </a:r>
          </a:p>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latin typeface="+mn-lt"/>
              </a:rPr>
              <a:t>Many network challenges from daily network operation</a:t>
            </a:r>
          </a:p>
          <a:p>
            <a:pPr lvl="1">
              <a:lnSpc>
                <a:spcPct val="110000"/>
              </a:lnSpc>
              <a:buClr>
                <a:srgbClr val="FFC000"/>
              </a:buClr>
              <a:buSzPct val="80000"/>
              <a:defRPr/>
            </a:pPr>
            <a:r>
              <a:rPr lang="en-US" altLang="zh-CN" sz="2000" dirty="0">
                <a:solidFill>
                  <a:schemeClr val="tx1"/>
                </a:solidFill>
                <a:latin typeface="+mn-lt"/>
              </a:rPr>
              <a:t>Issue debugging is difficult and time-consuming</a:t>
            </a:r>
          </a:p>
          <a:p>
            <a:pPr lvl="1">
              <a:lnSpc>
                <a:spcPct val="110000"/>
              </a:lnSpc>
              <a:buClr>
                <a:srgbClr val="FFC000"/>
              </a:buClr>
              <a:buSzPct val="80000"/>
              <a:defRPr/>
            </a:pPr>
            <a:r>
              <a:rPr lang="en" altLang="zh-CN" sz="2000" dirty="0">
                <a:solidFill>
                  <a:schemeClr val="tx1"/>
                </a:solidFill>
                <a:latin typeface="+mn-lt"/>
              </a:rPr>
              <a:t>How to thoroughly and vividly demonstrate various network measurement results to the application</a:t>
            </a:r>
          </a:p>
          <a:p>
            <a:pPr lvl="1">
              <a:lnSpc>
                <a:spcPct val="110000"/>
              </a:lnSpc>
              <a:buClr>
                <a:srgbClr val="FFC000"/>
              </a:buClr>
              <a:buSzPct val="80000"/>
              <a:defRPr/>
            </a:pPr>
            <a:r>
              <a:rPr lang="en-US" altLang="zh-CN" sz="2000" dirty="0">
                <a:solidFill>
                  <a:schemeClr val="tx1"/>
                </a:solidFill>
                <a:latin typeface="+mn-lt"/>
              </a:rPr>
              <a:t>How</a:t>
            </a:r>
            <a:r>
              <a:rPr lang="en" altLang="zh-CN" sz="2000" dirty="0">
                <a:solidFill>
                  <a:schemeClr val="tx1"/>
                </a:solidFill>
                <a:latin typeface="+mn-lt"/>
              </a:rPr>
              <a:t> </a:t>
            </a:r>
            <a:r>
              <a:rPr lang="en-US" altLang="zh-CN" sz="2000" dirty="0">
                <a:solidFill>
                  <a:schemeClr val="tx1"/>
                </a:solidFill>
                <a:latin typeface="+mn-lt"/>
              </a:rPr>
              <a:t>to</a:t>
            </a:r>
            <a:r>
              <a:rPr lang="en" altLang="zh-CN" sz="2000" dirty="0">
                <a:solidFill>
                  <a:schemeClr val="tx1"/>
                </a:solidFill>
                <a:latin typeface="+mn-lt"/>
              </a:rPr>
              <a:t> </a:t>
            </a:r>
            <a:r>
              <a:rPr lang="en-US" altLang="zh-CN" sz="2000" dirty="0">
                <a:solidFill>
                  <a:schemeClr val="tx1"/>
                </a:solidFill>
                <a:latin typeface="+mn-lt"/>
              </a:rPr>
              <a:t>promptly detect and resolve the network issues</a:t>
            </a:r>
          </a:p>
          <a:p>
            <a:pPr lvl="1">
              <a:lnSpc>
                <a:spcPct val="110000"/>
              </a:lnSpc>
              <a:buClr>
                <a:srgbClr val="FFC000"/>
              </a:buClr>
              <a:buSzPct val="80000"/>
              <a:defRPr/>
            </a:pPr>
            <a:r>
              <a:rPr lang="en-US" altLang="zh-CN" sz="2000" dirty="0">
                <a:solidFill>
                  <a:schemeClr val="tx1"/>
                </a:solidFill>
                <a:latin typeface="+mn-lt"/>
              </a:rPr>
              <a:t>How to make full use of the limited and expensive dedicated links</a:t>
            </a:r>
            <a:endParaRPr lang="en" altLang="zh-CN" sz="2200" dirty="0">
              <a:solidFill>
                <a:schemeClr val="tx1"/>
              </a:solidFill>
              <a:latin typeface="+mn-lt"/>
            </a:endParaRPr>
          </a:p>
          <a:p>
            <a:pPr lvl="1">
              <a:defRPr/>
            </a:pPr>
            <a:endParaRPr lang="en-US" altLang="zh-CN" sz="1800" dirty="0">
              <a:latin typeface="+mn-lt"/>
            </a:endParaRPr>
          </a:p>
          <a:p>
            <a:pPr marL="0" indent="0">
              <a:lnSpc>
                <a:spcPct val="90000"/>
              </a:lnSpc>
              <a:buNone/>
            </a:pPr>
            <a:endParaRPr lang="zh-CN" altLang="en-US" dirty="0">
              <a:latin typeface="+mn-lt"/>
              <a:ea typeface="微软雅黑" panose="020B0503020204020204" pitchFamily="34" charset="-122"/>
            </a:endParaRPr>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4</a:t>
            </a:fld>
            <a:endParaRPr lang="zh-CN" altLang="en-US"/>
          </a:p>
        </p:txBody>
      </p:sp>
      <p:sp>
        <p:nvSpPr>
          <p:cNvPr id="5" name="标题 4"/>
          <p:cNvSpPr>
            <a:spLocks noGrp="1"/>
          </p:cNvSpPr>
          <p:nvPr>
            <p:ph type="title"/>
          </p:nvPr>
        </p:nvSpPr>
        <p:spPr/>
        <p:txBody>
          <a:bodyPr/>
          <a:lstStyle/>
          <a:p>
            <a:r>
              <a:rPr lang="en-US" altLang="zh-CN" sz="3200" dirty="0">
                <a:latin typeface="+mn-lt"/>
                <a:ea typeface="微软雅黑" panose="020B0503020204020204" pitchFamily="34" charset="-122"/>
              </a:rPr>
              <a:t>Background</a:t>
            </a:r>
            <a:r>
              <a:rPr lang="zh-CN" altLang="en-US" sz="3200" dirty="0">
                <a:latin typeface="+mn-lt"/>
                <a:ea typeface="微软雅黑" panose="020B0503020204020204" pitchFamily="34" charset="-122"/>
              </a:rPr>
              <a:t>：</a:t>
            </a:r>
            <a:r>
              <a:rPr lang="en-US" altLang="zh-CN" sz="3200" dirty="0">
                <a:latin typeface="+mn-lt"/>
                <a:ea typeface="微软雅黑" panose="020B0503020204020204" pitchFamily="34" charset="-122"/>
              </a:rPr>
              <a:t>network challenges</a:t>
            </a:r>
            <a:endParaRPr lang="zh-CN" altLang="en-US" sz="3200" dirty="0">
              <a:latin typeface="+mn-lt"/>
              <a:ea typeface="微软雅黑" panose="020B0503020204020204" pitchFamily="34" charset="-122"/>
            </a:endParaRPr>
          </a:p>
        </p:txBody>
      </p:sp>
      <p:sp>
        <p:nvSpPr>
          <p:cNvPr id="8" name="页脚占位符 7">
            <a:extLst>
              <a:ext uri="{FF2B5EF4-FFF2-40B4-BE49-F238E27FC236}">
                <a16:creationId xmlns:a16="http://schemas.microsoft.com/office/drawing/2014/main" id="{F64F3966-7227-5573-F787-B936591D0A84}"/>
              </a:ext>
            </a:extLst>
          </p:cNvPr>
          <p:cNvSpPr>
            <a:spLocks noGrp="1"/>
          </p:cNvSpPr>
          <p:nvPr>
            <p:ph type="ftr" sz="quarter" idx="11"/>
          </p:nvPr>
        </p:nvSpPr>
        <p:spPr/>
        <p:txBody>
          <a:bodyPr/>
          <a:lstStyle/>
          <a:p>
            <a:r>
              <a:rPr lang="en-US" altLang="zh-CN"/>
              <a:t>WLCG Networking WG Regular Meeting</a:t>
            </a:r>
            <a:endParaRPr lang="zh-CN" altLang="en-US"/>
          </a:p>
        </p:txBody>
      </p:sp>
    </p:spTree>
    <p:extLst>
      <p:ext uri="{BB962C8B-B14F-4D97-AF65-F5344CB8AC3E}">
        <p14:creationId xmlns:p14="http://schemas.microsoft.com/office/powerpoint/2010/main" val="4165591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1784A-5E2F-6544-5868-865925052659}"/>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46C7CC3-8DD8-1298-6B83-24B42809C31B}"/>
              </a:ext>
            </a:extLst>
          </p:cNvPr>
          <p:cNvSpPr>
            <a:spLocks noGrp="1"/>
          </p:cNvSpPr>
          <p:nvPr>
            <p:ph idx="1"/>
          </p:nvPr>
        </p:nvSpPr>
        <p:spPr>
          <a:xfrm>
            <a:off x="119336" y="849100"/>
            <a:ext cx="12072664" cy="5388212"/>
          </a:xfrm>
        </p:spPr>
        <p:txBody>
          <a:bodyPr>
            <a:normAutofit/>
          </a:bodyPr>
          <a:lstStyle/>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latin typeface="+mn-lt"/>
                <a:ea typeface="微软雅黑" panose="020B0503020204020204" pitchFamily="34" charset="-122"/>
              </a:rPr>
              <a:t>NPM: Network Performance Manager</a:t>
            </a:r>
          </a:p>
          <a:p>
            <a:pPr lvl="1">
              <a:lnSpc>
                <a:spcPct val="110000"/>
              </a:lnSpc>
              <a:buClr>
                <a:srgbClr val="FFC000"/>
              </a:buClr>
              <a:buSzPct val="80000"/>
              <a:defRPr/>
            </a:pPr>
            <a:r>
              <a:rPr lang="en-US" altLang="zh-CN" sz="2000" dirty="0">
                <a:solidFill>
                  <a:schemeClr val="tx1"/>
                </a:solidFill>
                <a:latin typeface="+mn-lt"/>
              </a:rPr>
              <a:t>Mirroring</a:t>
            </a:r>
            <a:r>
              <a:rPr lang="zh-CN" altLang="en-US" sz="2000" dirty="0">
                <a:solidFill>
                  <a:schemeClr val="tx1"/>
                </a:solidFill>
                <a:latin typeface="+mn-lt"/>
              </a:rPr>
              <a:t> </a:t>
            </a:r>
            <a:r>
              <a:rPr lang="en-US" altLang="zh-CN" sz="2000" dirty="0">
                <a:solidFill>
                  <a:schemeClr val="tx1"/>
                </a:solidFill>
                <a:latin typeface="+mn-lt"/>
              </a:rPr>
              <a:t>key</a:t>
            </a:r>
            <a:r>
              <a:rPr lang="zh-CN" altLang="en-US" sz="2000" dirty="0">
                <a:solidFill>
                  <a:schemeClr val="tx1"/>
                </a:solidFill>
                <a:latin typeface="+mn-lt"/>
              </a:rPr>
              <a:t> </a:t>
            </a:r>
            <a:r>
              <a:rPr lang="en-US" altLang="zh-CN" sz="2000" dirty="0">
                <a:solidFill>
                  <a:schemeClr val="tx1"/>
                </a:solidFill>
                <a:latin typeface="+mn-lt"/>
              </a:rPr>
              <a:t>application</a:t>
            </a:r>
            <a:r>
              <a:rPr lang="zh-CN" altLang="en-US" sz="2000" dirty="0">
                <a:solidFill>
                  <a:schemeClr val="tx1"/>
                </a:solidFill>
                <a:latin typeface="+mn-lt"/>
              </a:rPr>
              <a:t> </a:t>
            </a:r>
            <a:r>
              <a:rPr lang="en-US" altLang="zh-CN" sz="2000" dirty="0">
                <a:solidFill>
                  <a:schemeClr val="tx1"/>
                </a:solidFill>
                <a:latin typeface="+mn-lt"/>
              </a:rPr>
              <a:t>related</a:t>
            </a:r>
            <a:r>
              <a:rPr lang="zh-CN" altLang="en-US" sz="2000" dirty="0">
                <a:solidFill>
                  <a:schemeClr val="tx1"/>
                </a:solidFill>
                <a:latin typeface="+mn-lt"/>
              </a:rPr>
              <a:t> </a:t>
            </a:r>
            <a:r>
              <a:rPr lang="en-US" altLang="zh-CN" sz="2000" dirty="0">
                <a:solidFill>
                  <a:schemeClr val="tx1"/>
                </a:solidFill>
                <a:latin typeface="+mn-lt"/>
              </a:rPr>
              <a:t>network</a:t>
            </a:r>
            <a:r>
              <a:rPr lang="zh-CN" altLang="en-US" sz="2000" dirty="0">
                <a:solidFill>
                  <a:schemeClr val="tx1"/>
                </a:solidFill>
                <a:latin typeface="+mn-lt"/>
              </a:rPr>
              <a:t> </a:t>
            </a:r>
            <a:r>
              <a:rPr lang="en-US" altLang="zh-CN" sz="2000" dirty="0">
                <a:solidFill>
                  <a:schemeClr val="tx1"/>
                </a:solidFill>
                <a:latin typeface="+mn-lt"/>
              </a:rPr>
              <a:t>traffic,</a:t>
            </a:r>
            <a:r>
              <a:rPr lang="zh-CN" altLang="en-US" sz="2000" dirty="0">
                <a:solidFill>
                  <a:schemeClr val="tx1"/>
                </a:solidFill>
                <a:latin typeface="+mn-lt"/>
              </a:rPr>
              <a:t> </a:t>
            </a:r>
            <a:r>
              <a:rPr lang="en-US" altLang="zh-CN" sz="2000" dirty="0">
                <a:solidFill>
                  <a:schemeClr val="tx1"/>
                </a:solidFill>
                <a:latin typeface="+mn-lt"/>
              </a:rPr>
              <a:t>stored</a:t>
            </a:r>
            <a:r>
              <a:rPr lang="zh-CN" altLang="en-US" sz="2000" dirty="0">
                <a:solidFill>
                  <a:schemeClr val="tx1"/>
                </a:solidFill>
                <a:latin typeface="+mn-lt"/>
              </a:rPr>
              <a:t> </a:t>
            </a:r>
            <a:r>
              <a:rPr lang="en-US" altLang="zh-CN" sz="2000" dirty="0">
                <a:solidFill>
                  <a:schemeClr val="tx1"/>
                </a:solidFill>
                <a:latin typeface="+mn-lt"/>
              </a:rPr>
              <a:t>it</a:t>
            </a:r>
            <a:r>
              <a:rPr lang="zh-CN" altLang="en-US" sz="2000" dirty="0">
                <a:solidFill>
                  <a:schemeClr val="tx1"/>
                </a:solidFill>
                <a:latin typeface="+mn-lt"/>
              </a:rPr>
              <a:t> </a:t>
            </a:r>
            <a:r>
              <a:rPr lang="en-US" altLang="zh-CN" sz="2000" dirty="0">
                <a:solidFill>
                  <a:schemeClr val="tx1"/>
                </a:solidFill>
                <a:latin typeface="+mn-lt"/>
              </a:rPr>
              <a:t>and</a:t>
            </a:r>
            <a:r>
              <a:rPr lang="zh-CN" altLang="en-US" sz="2000" dirty="0">
                <a:solidFill>
                  <a:schemeClr val="tx1"/>
                </a:solidFill>
                <a:latin typeface="+mn-lt"/>
              </a:rPr>
              <a:t> </a:t>
            </a:r>
            <a:r>
              <a:rPr lang="en-US" altLang="zh-CN" sz="2000" dirty="0">
                <a:solidFill>
                  <a:schemeClr val="tx1"/>
                </a:solidFill>
                <a:latin typeface="+mn-lt"/>
              </a:rPr>
              <a:t>analyze</a:t>
            </a:r>
            <a:r>
              <a:rPr lang="zh-CN" altLang="en-US" sz="2000" dirty="0">
                <a:solidFill>
                  <a:schemeClr val="tx1"/>
                </a:solidFill>
                <a:latin typeface="+mn-lt"/>
              </a:rPr>
              <a:t> </a:t>
            </a:r>
            <a:r>
              <a:rPr lang="en-US" altLang="zh-CN" sz="2000" dirty="0">
                <a:solidFill>
                  <a:schemeClr val="tx1"/>
                </a:solidFill>
                <a:latin typeface="+mn-lt"/>
              </a:rPr>
              <a:t>it</a:t>
            </a:r>
            <a:endParaRPr lang="en" altLang="zh-CN" sz="2000" dirty="0">
              <a:solidFill>
                <a:schemeClr val="tx1"/>
              </a:solidFill>
              <a:latin typeface="+mn-lt"/>
            </a:endParaRPr>
          </a:p>
          <a:p>
            <a:pPr lvl="1">
              <a:lnSpc>
                <a:spcPct val="110000"/>
              </a:lnSpc>
              <a:buClr>
                <a:srgbClr val="FFC000"/>
              </a:buClr>
              <a:buSzPct val="80000"/>
              <a:defRPr/>
            </a:pPr>
            <a:r>
              <a:rPr lang="en" altLang="zh-CN" sz="2000" dirty="0">
                <a:solidFill>
                  <a:schemeClr val="tx1"/>
                </a:solidFill>
                <a:latin typeface="+mn-lt"/>
              </a:rPr>
              <a:t>Coordinated monitoring of the network and application tiers</a:t>
            </a:r>
          </a:p>
          <a:p>
            <a:pPr lvl="1">
              <a:lnSpc>
                <a:spcPct val="110000"/>
              </a:lnSpc>
              <a:buClr>
                <a:srgbClr val="FFC000"/>
              </a:buClr>
              <a:buSzPct val="80000"/>
              <a:defRPr/>
            </a:pPr>
            <a:r>
              <a:rPr lang="en" altLang="zh-CN" sz="2000" dirty="0">
                <a:solidFill>
                  <a:schemeClr val="tx1"/>
                </a:solidFill>
                <a:latin typeface="+mn-lt"/>
              </a:rPr>
              <a:t>Network session analysis</a:t>
            </a:r>
            <a:r>
              <a:rPr lang="en-US" altLang="zh-CN" sz="2000" dirty="0">
                <a:solidFill>
                  <a:schemeClr val="tx1"/>
                </a:solidFill>
                <a:latin typeface="+mn-lt"/>
              </a:rPr>
              <a:t>: based</a:t>
            </a:r>
            <a:r>
              <a:rPr lang="zh-CN" altLang="en-US" sz="2000" dirty="0">
                <a:solidFill>
                  <a:schemeClr val="tx1"/>
                </a:solidFill>
                <a:latin typeface="+mn-lt"/>
              </a:rPr>
              <a:t> </a:t>
            </a:r>
            <a:r>
              <a:rPr lang="en-US" altLang="zh-CN" sz="2000" dirty="0">
                <a:solidFill>
                  <a:schemeClr val="tx1"/>
                </a:solidFill>
                <a:latin typeface="+mn-lt"/>
              </a:rPr>
              <a:t>on</a:t>
            </a:r>
            <a:r>
              <a:rPr lang="zh-CN" altLang="en-US" sz="2000" dirty="0">
                <a:solidFill>
                  <a:schemeClr val="tx1"/>
                </a:solidFill>
                <a:latin typeface="+mn-lt"/>
              </a:rPr>
              <a:t> </a:t>
            </a:r>
            <a:r>
              <a:rPr lang="en-US" altLang="zh-CN" sz="2000" dirty="0">
                <a:solidFill>
                  <a:schemeClr val="tx1"/>
                </a:solidFill>
                <a:latin typeface="+mn-lt"/>
              </a:rPr>
              <a:t>tshark</a:t>
            </a:r>
          </a:p>
          <a:p>
            <a:pPr lvl="1">
              <a:lnSpc>
                <a:spcPct val="110000"/>
              </a:lnSpc>
              <a:buClr>
                <a:srgbClr val="FFC000"/>
              </a:buClr>
              <a:buSzPct val="80000"/>
              <a:defRPr/>
            </a:pPr>
            <a:r>
              <a:rPr lang="en-US" altLang="zh-CN" sz="2000" dirty="0">
                <a:solidFill>
                  <a:schemeClr val="tx1"/>
                </a:solidFill>
                <a:latin typeface="+mn-lt"/>
              </a:rPr>
              <a:t>Return the network and application performance KPIs to debugging issues</a:t>
            </a:r>
          </a:p>
          <a:p>
            <a:pPr lvl="1">
              <a:lnSpc>
                <a:spcPct val="110000"/>
              </a:lnSpc>
              <a:buClr>
                <a:srgbClr val="FFC000"/>
              </a:buClr>
              <a:buSzPct val="80000"/>
              <a:defRPr/>
            </a:pPr>
            <a:r>
              <a:rPr lang="en-US" altLang="zh-CN" sz="2000" dirty="0">
                <a:solidFill>
                  <a:schemeClr val="tx1"/>
                </a:solidFill>
                <a:latin typeface="+mn-lt"/>
              </a:rPr>
              <a:t>Detect the network anomalies and return the anomaly type and time occurred</a:t>
            </a:r>
            <a:endParaRPr lang="en" altLang="zh-CN" sz="2000" dirty="0">
              <a:solidFill>
                <a:schemeClr val="tx1"/>
              </a:solidFill>
              <a:latin typeface="+mn-lt"/>
            </a:endParaRPr>
          </a:p>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Network QoS assurance done by a self-defined SDN controller</a:t>
            </a:r>
          </a:p>
          <a:p>
            <a:pPr lvl="1">
              <a:lnSpc>
                <a:spcPct val="110000"/>
              </a:lnSpc>
              <a:buClr>
                <a:srgbClr val="FFC000"/>
              </a:buClr>
              <a:buSzPct val="80000"/>
              <a:defRPr/>
            </a:pPr>
            <a:r>
              <a:rPr lang="en-US" altLang="zh-CN" sz="2000" b="1" dirty="0">
                <a:solidFill>
                  <a:schemeClr val="tx1"/>
                </a:solidFill>
                <a:latin typeface="+mn-lt"/>
              </a:rPr>
              <a:t>Background</a:t>
            </a:r>
            <a:r>
              <a:rPr lang="en-US" altLang="zh-CN" sz="2000" dirty="0">
                <a:solidFill>
                  <a:schemeClr val="tx1"/>
                </a:solidFill>
                <a:latin typeface="+mn-lt"/>
              </a:rPr>
              <a:t>: many applications shared a limited dedicated link, while certain key application (JUNO Raw data movement: HiDTS) needs bandwidth assurance</a:t>
            </a:r>
          </a:p>
          <a:p>
            <a:pPr lvl="1">
              <a:lnSpc>
                <a:spcPct val="110000"/>
              </a:lnSpc>
              <a:buClr>
                <a:srgbClr val="FFC000"/>
              </a:buClr>
              <a:buSzPct val="80000"/>
              <a:defRPr/>
            </a:pPr>
            <a:r>
              <a:rPr lang="en-US" altLang="zh-CN" sz="2000" dirty="0">
                <a:solidFill>
                  <a:schemeClr val="tx1"/>
                </a:solidFill>
                <a:latin typeface="+mn-lt"/>
              </a:rPr>
              <a:t>To make full use of the limited dedicated link, we dynamically</a:t>
            </a:r>
            <a:r>
              <a:rPr lang="zh-CN" altLang="en-US" sz="2000" dirty="0">
                <a:solidFill>
                  <a:schemeClr val="tx1"/>
                </a:solidFill>
                <a:latin typeface="+mn-lt"/>
              </a:rPr>
              <a:t> </a:t>
            </a:r>
            <a:r>
              <a:rPr lang="en-US" altLang="zh-CN" sz="2000" dirty="0">
                <a:solidFill>
                  <a:schemeClr val="tx1"/>
                </a:solidFill>
                <a:latin typeface="+mn-lt"/>
              </a:rPr>
              <a:t>predict the needed bandwidth based on the data volume</a:t>
            </a:r>
            <a:r>
              <a:rPr lang="zh-CN" altLang="en-US" sz="2000" dirty="0">
                <a:solidFill>
                  <a:schemeClr val="tx1"/>
                </a:solidFill>
                <a:latin typeface="+mn-lt"/>
              </a:rPr>
              <a:t> </a:t>
            </a:r>
            <a:r>
              <a:rPr lang="en-US" altLang="zh-CN" sz="2000" dirty="0">
                <a:solidFill>
                  <a:schemeClr val="tx1"/>
                </a:solidFill>
                <a:latin typeface="+mn-lt"/>
              </a:rPr>
              <a:t>which</a:t>
            </a:r>
            <a:r>
              <a:rPr lang="zh-CN" altLang="en-US" sz="2000" dirty="0">
                <a:solidFill>
                  <a:schemeClr val="tx1"/>
                </a:solidFill>
                <a:latin typeface="+mn-lt"/>
              </a:rPr>
              <a:t> </a:t>
            </a:r>
            <a:r>
              <a:rPr lang="en-US" altLang="zh-CN" sz="2000" dirty="0">
                <a:solidFill>
                  <a:schemeClr val="tx1"/>
                </a:solidFill>
                <a:latin typeface="+mn-lt"/>
              </a:rPr>
              <a:t>needs to be transferred</a:t>
            </a:r>
          </a:p>
          <a:p>
            <a:pPr lvl="1">
              <a:lnSpc>
                <a:spcPct val="110000"/>
              </a:lnSpc>
              <a:buClr>
                <a:srgbClr val="FFC000"/>
              </a:buClr>
              <a:buSzPct val="80000"/>
              <a:defRPr/>
            </a:pPr>
            <a:endParaRPr lang="en-US" altLang="zh-CN" sz="2000" dirty="0">
              <a:solidFill>
                <a:schemeClr val="tx1"/>
              </a:solidFill>
              <a:latin typeface="+mn-lt"/>
            </a:endParaRPr>
          </a:p>
          <a:p>
            <a:pPr lvl="1">
              <a:defRPr/>
            </a:pPr>
            <a:endParaRPr lang="en-US" altLang="zh-CN" sz="1800" dirty="0">
              <a:latin typeface="+mn-lt"/>
            </a:endParaRPr>
          </a:p>
          <a:p>
            <a:pPr marL="0" indent="0">
              <a:lnSpc>
                <a:spcPct val="90000"/>
              </a:lnSpc>
              <a:buNone/>
            </a:pPr>
            <a:endParaRPr lang="zh-CN" altLang="en-US" dirty="0">
              <a:latin typeface="+mn-lt"/>
              <a:ea typeface="微软雅黑" panose="020B0503020204020204" pitchFamily="34" charset="-122"/>
            </a:endParaRPr>
          </a:p>
        </p:txBody>
      </p:sp>
      <p:sp>
        <p:nvSpPr>
          <p:cNvPr id="4" name="灯片编号占位符 3">
            <a:extLst>
              <a:ext uri="{FF2B5EF4-FFF2-40B4-BE49-F238E27FC236}">
                <a16:creationId xmlns:a16="http://schemas.microsoft.com/office/drawing/2014/main" id="{41CBEC4D-D328-1F0E-7B9C-FBC12AAD1165}"/>
              </a:ext>
            </a:extLst>
          </p:cNvPr>
          <p:cNvSpPr>
            <a:spLocks noGrp="1"/>
          </p:cNvSpPr>
          <p:nvPr>
            <p:ph type="sldNum" sz="quarter" idx="12"/>
          </p:nvPr>
        </p:nvSpPr>
        <p:spPr/>
        <p:txBody>
          <a:bodyPr/>
          <a:lstStyle/>
          <a:p>
            <a:fld id="{F15E9139-A00B-4B2A-98A6-095DC08F1345}" type="slidenum">
              <a:rPr lang="zh-CN" altLang="en-US" smtClean="0"/>
              <a:pPr/>
              <a:t>5</a:t>
            </a:fld>
            <a:endParaRPr lang="zh-CN" altLang="en-US"/>
          </a:p>
        </p:txBody>
      </p:sp>
      <p:sp>
        <p:nvSpPr>
          <p:cNvPr id="5" name="标题 4">
            <a:extLst>
              <a:ext uri="{FF2B5EF4-FFF2-40B4-BE49-F238E27FC236}">
                <a16:creationId xmlns:a16="http://schemas.microsoft.com/office/drawing/2014/main" id="{0C3CBCDE-3616-6901-FFC4-8EFED9900FDE}"/>
              </a:ext>
            </a:extLst>
          </p:cNvPr>
          <p:cNvSpPr>
            <a:spLocks noGrp="1"/>
          </p:cNvSpPr>
          <p:nvPr>
            <p:ph type="title"/>
          </p:nvPr>
        </p:nvSpPr>
        <p:spPr/>
        <p:txBody>
          <a:bodyPr/>
          <a:lstStyle/>
          <a:p>
            <a:r>
              <a:rPr lang="en-US" altLang="zh-CN" sz="3200" dirty="0">
                <a:latin typeface="+mn-lt"/>
                <a:ea typeface="微软雅黑" panose="020B0503020204020204" pitchFamily="34" charset="-122"/>
              </a:rPr>
              <a:t>What we are currently doing?</a:t>
            </a:r>
            <a:endParaRPr lang="zh-CN" altLang="en-US" sz="3200" dirty="0">
              <a:latin typeface="+mn-lt"/>
              <a:ea typeface="微软雅黑" panose="020B0503020204020204" pitchFamily="34" charset="-122"/>
            </a:endParaRPr>
          </a:p>
        </p:txBody>
      </p:sp>
      <p:sp>
        <p:nvSpPr>
          <p:cNvPr id="8" name="页脚占位符 7">
            <a:extLst>
              <a:ext uri="{FF2B5EF4-FFF2-40B4-BE49-F238E27FC236}">
                <a16:creationId xmlns:a16="http://schemas.microsoft.com/office/drawing/2014/main" id="{19572E89-A3E1-3C29-F185-A48FDD34DE73}"/>
              </a:ext>
            </a:extLst>
          </p:cNvPr>
          <p:cNvSpPr>
            <a:spLocks noGrp="1"/>
          </p:cNvSpPr>
          <p:nvPr>
            <p:ph type="ftr" sz="quarter" idx="11"/>
          </p:nvPr>
        </p:nvSpPr>
        <p:spPr/>
        <p:txBody>
          <a:bodyPr/>
          <a:lstStyle/>
          <a:p>
            <a:r>
              <a:rPr lang="en-US" altLang="zh-CN"/>
              <a:t>WLCG Networking WG Regular Meeting</a:t>
            </a:r>
            <a:endParaRPr lang="zh-CN" altLang="en-US"/>
          </a:p>
        </p:txBody>
      </p:sp>
    </p:spTree>
    <p:extLst>
      <p:ext uri="{BB962C8B-B14F-4D97-AF65-F5344CB8AC3E}">
        <p14:creationId xmlns:p14="http://schemas.microsoft.com/office/powerpoint/2010/main" val="1259014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EF8A84-06C1-76F3-DF1C-2859E19E137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2D2E4BE-767E-C04A-8CB1-8155847FD054}"/>
              </a:ext>
            </a:extLst>
          </p:cNvPr>
          <p:cNvSpPr>
            <a:spLocks noGrp="1"/>
          </p:cNvSpPr>
          <p:nvPr>
            <p:ph idx="1"/>
          </p:nvPr>
        </p:nvSpPr>
        <p:spPr>
          <a:xfrm>
            <a:off x="191344" y="849099"/>
            <a:ext cx="6408712" cy="4668133"/>
          </a:xfrm>
        </p:spPr>
        <p:txBody>
          <a:bodyPr>
            <a:normAutofit/>
          </a:bodyPr>
          <a:lstStyle/>
          <a:p>
            <a:pPr marL="342900" lvl="1" indent="-342900">
              <a:lnSpc>
                <a:spcPct val="110000"/>
              </a:lnSpc>
              <a:spcBef>
                <a:spcPts val="600"/>
              </a:spcBef>
              <a:spcAft>
                <a:spcPts val="1000"/>
              </a:spcAft>
              <a:buClr>
                <a:srgbClr val="FFC000"/>
              </a:buClr>
              <a:buSzPct val="80000"/>
              <a:buFont typeface="Wingdings" pitchFamily="2" charset="2"/>
              <a:buChar char="n"/>
            </a:pPr>
            <a:endParaRPr lang="en-US" altLang="zh-CN" sz="2000" b="1" dirty="0">
              <a:latin typeface="+mn-lt"/>
              <a:ea typeface="微软雅黑" panose="020B0503020204020204" pitchFamily="34" charset="-122"/>
            </a:endParaRPr>
          </a:p>
          <a:p>
            <a:pPr marL="0" indent="0">
              <a:lnSpc>
                <a:spcPct val="90000"/>
              </a:lnSpc>
              <a:buNone/>
            </a:pPr>
            <a:endParaRPr lang="zh-CN" altLang="en-US" dirty="0">
              <a:latin typeface="+mn-lt"/>
              <a:ea typeface="微软雅黑" panose="020B0503020204020204" pitchFamily="34" charset="-122"/>
            </a:endParaRPr>
          </a:p>
        </p:txBody>
      </p:sp>
      <p:sp>
        <p:nvSpPr>
          <p:cNvPr id="4" name="灯片编号占位符 3">
            <a:extLst>
              <a:ext uri="{FF2B5EF4-FFF2-40B4-BE49-F238E27FC236}">
                <a16:creationId xmlns:a16="http://schemas.microsoft.com/office/drawing/2014/main" id="{002DA1DF-C11E-48C4-16E2-8F8EED4C3F99}"/>
              </a:ext>
            </a:extLst>
          </p:cNvPr>
          <p:cNvSpPr>
            <a:spLocks noGrp="1"/>
          </p:cNvSpPr>
          <p:nvPr>
            <p:ph type="sldNum" sz="quarter" idx="12"/>
          </p:nvPr>
        </p:nvSpPr>
        <p:spPr/>
        <p:txBody>
          <a:bodyPr/>
          <a:lstStyle/>
          <a:p>
            <a:fld id="{F15E9139-A00B-4B2A-98A6-095DC08F1345}" type="slidenum">
              <a:rPr lang="zh-CN" altLang="en-US" smtClean="0"/>
              <a:pPr/>
              <a:t>6</a:t>
            </a:fld>
            <a:endParaRPr lang="zh-CN" altLang="en-US"/>
          </a:p>
        </p:txBody>
      </p:sp>
      <p:sp>
        <p:nvSpPr>
          <p:cNvPr id="5" name="标题 4">
            <a:extLst>
              <a:ext uri="{FF2B5EF4-FFF2-40B4-BE49-F238E27FC236}">
                <a16:creationId xmlns:a16="http://schemas.microsoft.com/office/drawing/2014/main" id="{8376885F-FC59-16C3-712D-DA7000340886}"/>
              </a:ext>
            </a:extLst>
          </p:cNvPr>
          <p:cNvSpPr>
            <a:spLocks noGrp="1"/>
          </p:cNvSpPr>
          <p:nvPr>
            <p:ph type="title"/>
          </p:nvPr>
        </p:nvSpPr>
        <p:spPr/>
        <p:txBody>
          <a:bodyPr/>
          <a:lstStyle/>
          <a:p>
            <a:r>
              <a:rPr lang="en-US" altLang="zh-CN" sz="3200" dirty="0">
                <a:latin typeface="+mn-lt"/>
                <a:ea typeface="微软雅黑" panose="020B0503020204020204" pitchFamily="34" charset="-122"/>
              </a:rPr>
              <a:t>Some performance KPIs defined</a:t>
            </a:r>
            <a:r>
              <a:rPr lang="zh-CN" altLang="en-US" sz="3200" dirty="0">
                <a:latin typeface="+mn-lt"/>
                <a:ea typeface="微软雅黑" panose="020B0503020204020204" pitchFamily="34" charset="-122"/>
              </a:rPr>
              <a:t> </a:t>
            </a:r>
            <a:r>
              <a:rPr lang="en-US" altLang="zh-CN" sz="3200" dirty="0">
                <a:latin typeface="+mn-lt"/>
                <a:ea typeface="微软雅黑" panose="020B0503020204020204" pitchFamily="34" charset="-122"/>
              </a:rPr>
              <a:t>in NPM</a:t>
            </a:r>
            <a:endParaRPr lang="zh-CN" altLang="en-US" sz="3200" dirty="0">
              <a:latin typeface="+mn-lt"/>
              <a:ea typeface="微软雅黑" panose="020B0503020204020204" pitchFamily="34" charset="-122"/>
            </a:endParaRPr>
          </a:p>
        </p:txBody>
      </p:sp>
      <p:sp>
        <p:nvSpPr>
          <p:cNvPr id="8" name="页脚占位符 7">
            <a:extLst>
              <a:ext uri="{FF2B5EF4-FFF2-40B4-BE49-F238E27FC236}">
                <a16:creationId xmlns:a16="http://schemas.microsoft.com/office/drawing/2014/main" id="{8067F3B6-0BE8-5789-DAA0-99563B2D1622}"/>
              </a:ext>
            </a:extLst>
          </p:cNvPr>
          <p:cNvSpPr>
            <a:spLocks noGrp="1"/>
          </p:cNvSpPr>
          <p:nvPr>
            <p:ph type="ftr" sz="quarter" idx="11"/>
          </p:nvPr>
        </p:nvSpPr>
        <p:spPr/>
        <p:txBody>
          <a:bodyPr/>
          <a:lstStyle/>
          <a:p>
            <a:r>
              <a:rPr lang="en-US" altLang="zh-CN"/>
              <a:t>WLCG Networking WG Regular Meeting</a:t>
            </a:r>
            <a:endParaRPr lang="zh-CN" altLang="en-US"/>
          </a:p>
        </p:txBody>
      </p:sp>
      <p:graphicFrame>
        <p:nvGraphicFramePr>
          <p:cNvPr id="6" name="表格 5">
            <a:extLst>
              <a:ext uri="{FF2B5EF4-FFF2-40B4-BE49-F238E27FC236}">
                <a16:creationId xmlns:a16="http://schemas.microsoft.com/office/drawing/2014/main" id="{DC9DDE93-EF3F-5298-9A76-F89918D14D83}"/>
              </a:ext>
            </a:extLst>
          </p:cNvPr>
          <p:cNvGraphicFramePr>
            <a:graphicFrameLocks noGrp="1"/>
          </p:cNvGraphicFramePr>
          <p:nvPr>
            <p:extLst>
              <p:ext uri="{D42A27DB-BD31-4B8C-83A1-F6EECF244321}">
                <p14:modId xmlns:p14="http://schemas.microsoft.com/office/powerpoint/2010/main" val="1731877964"/>
              </p:ext>
            </p:extLst>
          </p:nvPr>
        </p:nvGraphicFramePr>
        <p:xfrm>
          <a:off x="191344" y="1328772"/>
          <a:ext cx="2952328" cy="4646851"/>
        </p:xfrm>
        <a:graphic>
          <a:graphicData uri="http://schemas.openxmlformats.org/drawingml/2006/table">
            <a:tbl>
              <a:tblPr firstRow="1" bandRow="1">
                <a:tableStyleId>{5C22544A-7EE6-4342-B048-85BDC9FD1C3A}</a:tableStyleId>
              </a:tblPr>
              <a:tblGrid>
                <a:gridCol w="2952328">
                  <a:extLst>
                    <a:ext uri="{9D8B030D-6E8A-4147-A177-3AD203B41FA5}">
                      <a16:colId xmlns:a16="http://schemas.microsoft.com/office/drawing/2014/main" val="2865351378"/>
                    </a:ext>
                  </a:extLst>
                </a:gridCol>
              </a:tblGrid>
              <a:tr h="459135">
                <a:tc>
                  <a:txBody>
                    <a:bodyPr/>
                    <a:lstStyle/>
                    <a:p>
                      <a:pPr algn="ctr"/>
                      <a:r>
                        <a:rPr lang="en-US" altLang="zh-CN" dirty="0">
                          <a:solidFill>
                            <a:schemeClr val="tx1"/>
                          </a:solidFill>
                        </a:rPr>
                        <a:t>Key KPIs</a:t>
                      </a:r>
                      <a:endParaRPr lang="zh-CN" altLang="en-US" dirty="0">
                        <a:solidFill>
                          <a:schemeClr val="tx1"/>
                        </a:solidFill>
                      </a:endParaRPr>
                    </a:p>
                  </a:txBody>
                  <a:tcPr/>
                </a:tc>
                <a:extLst>
                  <a:ext uri="{0D108BD9-81ED-4DB2-BD59-A6C34878D82A}">
                    <a16:rowId xmlns:a16="http://schemas.microsoft.com/office/drawing/2014/main" val="2287070319"/>
                  </a:ext>
                </a:extLst>
              </a:tr>
              <a:tr h="459135">
                <a:tc>
                  <a:txBody>
                    <a:bodyPr/>
                    <a:lstStyle/>
                    <a:p>
                      <a:r>
                        <a:rPr lang="en-US" altLang="zh-CN" dirty="0"/>
                        <a:t>Server latency</a:t>
                      </a:r>
                      <a:endParaRPr lang="zh-CN" altLang="en-US" dirty="0"/>
                    </a:p>
                  </a:txBody>
                  <a:tcPr/>
                </a:tc>
                <a:extLst>
                  <a:ext uri="{0D108BD9-81ED-4DB2-BD59-A6C34878D82A}">
                    <a16:rowId xmlns:a16="http://schemas.microsoft.com/office/drawing/2014/main" val="3422981659"/>
                  </a:ext>
                </a:extLst>
              </a:tr>
              <a:tr h="459135">
                <a:tc>
                  <a:txBody>
                    <a:bodyPr/>
                    <a:lstStyle/>
                    <a:p>
                      <a:r>
                        <a:rPr lang="en-US" altLang="zh-CN" dirty="0"/>
                        <a:t>Client latency</a:t>
                      </a:r>
                      <a:endParaRPr lang="zh-CN" altLang="en-US" dirty="0"/>
                    </a:p>
                  </a:txBody>
                  <a:tcPr/>
                </a:tc>
                <a:extLst>
                  <a:ext uri="{0D108BD9-81ED-4DB2-BD59-A6C34878D82A}">
                    <a16:rowId xmlns:a16="http://schemas.microsoft.com/office/drawing/2014/main" val="915074688"/>
                  </a:ext>
                </a:extLst>
              </a:tr>
              <a:tr h="459135">
                <a:tc>
                  <a:txBody>
                    <a:bodyPr/>
                    <a:lstStyle/>
                    <a:p>
                      <a:r>
                        <a:rPr lang="en-US" altLang="zh-CN" dirty="0"/>
                        <a:t>Server ACK latency</a:t>
                      </a:r>
                      <a:endParaRPr lang="zh-CN" altLang="en-US" dirty="0"/>
                    </a:p>
                  </a:txBody>
                  <a:tcPr/>
                </a:tc>
                <a:extLst>
                  <a:ext uri="{0D108BD9-81ED-4DB2-BD59-A6C34878D82A}">
                    <a16:rowId xmlns:a16="http://schemas.microsoft.com/office/drawing/2014/main" val="2156843732"/>
                  </a:ext>
                </a:extLst>
              </a:tr>
              <a:tr h="459135">
                <a:tc>
                  <a:txBody>
                    <a:bodyPr/>
                    <a:lstStyle/>
                    <a:p>
                      <a:r>
                        <a:rPr lang="en-US" altLang="zh-CN" dirty="0"/>
                        <a:t>Client ACK latency</a:t>
                      </a:r>
                      <a:endParaRPr lang="zh-CN" altLang="en-US" dirty="0"/>
                    </a:p>
                  </a:txBody>
                  <a:tcPr/>
                </a:tc>
                <a:extLst>
                  <a:ext uri="{0D108BD9-81ED-4DB2-BD59-A6C34878D82A}">
                    <a16:rowId xmlns:a16="http://schemas.microsoft.com/office/drawing/2014/main" val="4107111534"/>
                  </a:ext>
                </a:extLst>
              </a:tr>
              <a:tr h="514636">
                <a:tc>
                  <a:txBody>
                    <a:bodyPr/>
                    <a:lstStyle/>
                    <a:p>
                      <a:r>
                        <a:rPr lang="en-US" altLang="zh-CN" dirty="0"/>
                        <a:t>Server response time</a:t>
                      </a:r>
                      <a:endParaRPr lang="zh-CN" altLang="en-US" dirty="0"/>
                    </a:p>
                  </a:txBody>
                  <a:tcPr/>
                </a:tc>
                <a:extLst>
                  <a:ext uri="{0D108BD9-81ED-4DB2-BD59-A6C34878D82A}">
                    <a16:rowId xmlns:a16="http://schemas.microsoft.com/office/drawing/2014/main" val="3411875506"/>
                  </a:ext>
                </a:extLst>
              </a:tr>
              <a:tr h="459135">
                <a:tc>
                  <a:txBody>
                    <a:bodyPr/>
                    <a:lstStyle/>
                    <a:p>
                      <a:r>
                        <a:rPr lang="en-US" altLang="zh-CN" dirty="0"/>
                        <a:t>Client response time</a:t>
                      </a:r>
                      <a:endParaRPr lang="zh-CN" altLang="en-US" dirty="0"/>
                    </a:p>
                  </a:txBody>
                  <a:tcPr/>
                </a:tc>
                <a:extLst>
                  <a:ext uri="{0D108BD9-81ED-4DB2-BD59-A6C34878D82A}">
                    <a16:rowId xmlns:a16="http://schemas.microsoft.com/office/drawing/2014/main" val="4079632989"/>
                  </a:ext>
                </a:extLst>
              </a:tr>
              <a:tr h="459135">
                <a:tc>
                  <a:txBody>
                    <a:bodyPr/>
                    <a:lstStyle/>
                    <a:p>
                      <a:r>
                        <a:rPr lang="en-US" altLang="zh-CN" dirty="0"/>
                        <a:t>Request transmission time</a:t>
                      </a:r>
                      <a:endParaRPr lang="zh-CN" altLang="en-US" dirty="0"/>
                    </a:p>
                  </a:txBody>
                  <a:tcPr/>
                </a:tc>
                <a:extLst>
                  <a:ext uri="{0D108BD9-81ED-4DB2-BD59-A6C34878D82A}">
                    <a16:rowId xmlns:a16="http://schemas.microsoft.com/office/drawing/2014/main" val="858763251"/>
                  </a:ext>
                </a:extLst>
              </a:tr>
              <a:tr h="459135">
                <a:tc>
                  <a:txBody>
                    <a:bodyPr/>
                    <a:lstStyle/>
                    <a:p>
                      <a:r>
                        <a:rPr lang="en-US" altLang="zh-CN" dirty="0"/>
                        <a:t>Response transmission time</a:t>
                      </a:r>
                      <a:endParaRPr lang="zh-CN" altLang="en-US" dirty="0"/>
                    </a:p>
                  </a:txBody>
                  <a:tcPr/>
                </a:tc>
                <a:extLst>
                  <a:ext uri="{0D108BD9-81ED-4DB2-BD59-A6C34878D82A}">
                    <a16:rowId xmlns:a16="http://schemas.microsoft.com/office/drawing/2014/main" val="1466841890"/>
                  </a:ext>
                </a:extLst>
              </a:tr>
              <a:tr h="459135">
                <a:tc>
                  <a:txBody>
                    <a:bodyPr/>
                    <a:lstStyle/>
                    <a:p>
                      <a:r>
                        <a:rPr lang="en-US" altLang="zh-CN" dirty="0"/>
                        <a:t>……</a:t>
                      </a:r>
                      <a:endParaRPr lang="zh-CN" altLang="en-US" dirty="0"/>
                    </a:p>
                  </a:txBody>
                  <a:tcPr/>
                </a:tc>
                <a:extLst>
                  <a:ext uri="{0D108BD9-81ED-4DB2-BD59-A6C34878D82A}">
                    <a16:rowId xmlns:a16="http://schemas.microsoft.com/office/drawing/2014/main" val="3993098302"/>
                  </a:ext>
                </a:extLst>
              </a:tr>
            </a:tbl>
          </a:graphicData>
        </a:graphic>
      </p:graphicFrame>
      <p:pic>
        <p:nvPicPr>
          <p:cNvPr id="9" name="图片 8">
            <a:extLst>
              <a:ext uri="{FF2B5EF4-FFF2-40B4-BE49-F238E27FC236}">
                <a16:creationId xmlns:a16="http://schemas.microsoft.com/office/drawing/2014/main" id="{376A6C24-C49A-D639-73BE-C4AC19CE5F3A}"/>
              </a:ext>
            </a:extLst>
          </p:cNvPr>
          <p:cNvPicPr>
            <a:picLocks noChangeAspect="1"/>
          </p:cNvPicPr>
          <p:nvPr/>
        </p:nvPicPr>
        <p:blipFill>
          <a:blip r:embed="rId3"/>
          <a:stretch>
            <a:fillRect/>
          </a:stretch>
        </p:blipFill>
        <p:spPr>
          <a:xfrm>
            <a:off x="3177439" y="821193"/>
            <a:ext cx="9014561" cy="5203197"/>
          </a:xfrm>
          <a:prstGeom prst="rect">
            <a:avLst/>
          </a:prstGeom>
        </p:spPr>
      </p:pic>
    </p:spTree>
    <p:extLst>
      <p:ext uri="{BB962C8B-B14F-4D97-AF65-F5344CB8AC3E}">
        <p14:creationId xmlns:p14="http://schemas.microsoft.com/office/powerpoint/2010/main" val="3271814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19335" y="764704"/>
            <a:ext cx="10065491" cy="5604236"/>
          </a:xfrm>
        </p:spPr>
        <p:txBody>
          <a:bodyPr>
            <a:normAutofit/>
          </a:bodyPr>
          <a:lstStyle/>
          <a:p>
            <a:pPr marL="342900" lvl="1" indent="-342900">
              <a:lnSpc>
                <a:spcPct val="110000"/>
              </a:lnSpc>
              <a:spcBef>
                <a:spcPts val="600"/>
              </a:spcBef>
              <a:spcAft>
                <a:spcPts val="1000"/>
              </a:spcAft>
              <a:buClr>
                <a:srgbClr val="FFC000"/>
              </a:buClr>
              <a:buSzPct val="80000"/>
              <a:buFont typeface="Wingdings" pitchFamily="2" charset="2"/>
              <a:buChar char="n"/>
            </a:pPr>
            <a:r>
              <a:rPr lang="en" altLang="zh-CN" b="1" dirty="0">
                <a:latin typeface="+mn-lt"/>
                <a:ea typeface="微软雅黑" panose="020B0503020204020204" pitchFamily="34" charset="-122"/>
              </a:rPr>
              <a:t>Analy</a:t>
            </a:r>
            <a:r>
              <a:rPr lang="en-US" altLang="zh-CN" b="1" dirty="0">
                <a:latin typeface="+mn-lt"/>
                <a:ea typeface="微软雅黑" panose="020B0503020204020204" pitchFamily="34" charset="-122"/>
              </a:rPr>
              <a:t>ze</a:t>
            </a:r>
            <a:r>
              <a:rPr lang="en" altLang="zh-CN" b="1" dirty="0">
                <a:latin typeface="+mn-lt"/>
                <a:ea typeface="微软雅黑" panose="020B0503020204020204" pitchFamily="34" charset="-122"/>
              </a:rPr>
              <a:t> </a:t>
            </a:r>
            <a:r>
              <a:rPr lang="en-US" altLang="zh-CN" b="1" dirty="0">
                <a:latin typeface="+mn-lt"/>
                <a:ea typeface="微软雅黑" panose="020B0503020204020204" pitchFamily="34" charset="-122"/>
              </a:rPr>
              <a:t>each TCP session packet by packet through tshark</a:t>
            </a:r>
            <a:endParaRPr lang="en-US" altLang="zh-CN" sz="2200" dirty="0">
              <a:solidFill>
                <a:schemeClr val="tx1"/>
              </a:solidFill>
              <a:latin typeface="+mn-lt"/>
            </a:endParaRPr>
          </a:p>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Define the significant application through </a:t>
            </a:r>
            <a:r>
              <a:rPr lang="en" altLang="zh-CN" b="1" dirty="0">
                <a:latin typeface="+mn-lt"/>
                <a:ea typeface="微软雅黑" panose="020B0503020204020204" pitchFamily="34" charset="-122"/>
              </a:rPr>
              <a:t>five-tuple</a:t>
            </a:r>
            <a:r>
              <a:rPr lang="en-US" altLang="zh-CN" b="1" dirty="0">
                <a:latin typeface="+mn-lt"/>
                <a:ea typeface="微软雅黑" panose="020B0503020204020204" pitchFamily="34" charset="-122"/>
              </a:rPr>
              <a:t> information</a:t>
            </a:r>
          </a:p>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Calculate</a:t>
            </a:r>
            <a:r>
              <a:rPr lang="zh-CN" altLang="en-US" b="1" dirty="0">
                <a:latin typeface="+mn-lt"/>
                <a:ea typeface="微软雅黑" panose="020B0503020204020204" pitchFamily="34" charset="-122"/>
              </a:rPr>
              <a:t> </a:t>
            </a:r>
            <a:r>
              <a:rPr lang="en-US" altLang="zh-CN" b="1" dirty="0">
                <a:latin typeface="+mn-lt"/>
                <a:ea typeface="微软雅黑" panose="020B0503020204020204" pitchFamily="34" charset="-122"/>
              </a:rPr>
              <a:t>the performance KPIs and stored them in the data warehouse</a:t>
            </a:r>
          </a:p>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Create the KPI baseline of the connection between client and servers</a:t>
            </a:r>
          </a:p>
          <a:p>
            <a:pPr marL="342900" lvl="1" indent="-342900">
              <a:lnSpc>
                <a:spcPct val="110000"/>
              </a:lnSpc>
              <a:spcBef>
                <a:spcPts val="600"/>
              </a:spcBef>
              <a:spcAft>
                <a:spcPts val="1000"/>
              </a:spcAft>
              <a:buClr>
                <a:srgbClr val="FFC000"/>
              </a:buClr>
              <a:buSzPct val="80000"/>
              <a:buFont typeface="Wingdings" pitchFamily="2" charset="2"/>
              <a:buChar char="n"/>
              <a:defRPr/>
            </a:pPr>
            <a:r>
              <a:rPr lang="en-US" altLang="zh-CN" b="1" dirty="0">
                <a:latin typeface="+mn-lt"/>
                <a:ea typeface="微软雅黑" panose="020B0503020204020204" pitchFamily="34" charset="-122"/>
              </a:rPr>
              <a:t>Based on ML method to detect a</a:t>
            </a:r>
            <a:r>
              <a:rPr lang="en-US" altLang="zh-CN" b="1" dirty="0">
                <a:latin typeface="+mn-lt"/>
              </a:rPr>
              <a:t>nomalies</a:t>
            </a:r>
            <a:r>
              <a:rPr lang="en-US" altLang="zh-CN" sz="2000" dirty="0">
                <a:solidFill>
                  <a:schemeClr val="tx1"/>
                </a:solidFill>
                <a:latin typeface="+mn-lt"/>
              </a:rPr>
              <a:t> </a:t>
            </a:r>
          </a:p>
          <a:p>
            <a:pPr marL="342900" lvl="1" indent="-342900">
              <a:lnSpc>
                <a:spcPct val="110000"/>
              </a:lnSpc>
              <a:spcBef>
                <a:spcPts val="600"/>
              </a:spcBef>
              <a:spcAft>
                <a:spcPts val="1000"/>
              </a:spcAft>
              <a:buClr>
                <a:srgbClr val="FFC000"/>
              </a:buClr>
              <a:buSzPct val="80000"/>
              <a:buFont typeface="Wingdings" pitchFamily="2" charset="2"/>
              <a:buChar char="n"/>
              <a:defRPr/>
            </a:pPr>
            <a:endParaRPr lang="en-US" altLang="zh-CN" sz="2000" dirty="0">
              <a:solidFill>
                <a:schemeClr val="tx1"/>
              </a:solidFill>
              <a:latin typeface="+mn-lt"/>
            </a:endParaRPr>
          </a:p>
          <a:p>
            <a:pPr marL="742950" lvl="2" indent="-342900">
              <a:lnSpc>
                <a:spcPct val="110000"/>
              </a:lnSpc>
              <a:spcBef>
                <a:spcPts val="600"/>
              </a:spcBef>
              <a:spcAft>
                <a:spcPts val="1000"/>
              </a:spcAft>
              <a:buClr>
                <a:srgbClr val="FFC000"/>
              </a:buClr>
              <a:buSzPct val="80000"/>
              <a:buFont typeface="Wingdings" pitchFamily="2" charset="2"/>
              <a:buChar char="n"/>
              <a:defRPr/>
            </a:pPr>
            <a:endParaRPr lang="en-US" altLang="zh-CN" b="1" dirty="0">
              <a:latin typeface="+mn-lt"/>
            </a:endParaRPr>
          </a:p>
          <a:p>
            <a:pPr marL="742950" lvl="2" indent="-342900">
              <a:lnSpc>
                <a:spcPct val="110000"/>
              </a:lnSpc>
              <a:spcBef>
                <a:spcPts val="600"/>
              </a:spcBef>
              <a:spcAft>
                <a:spcPts val="1000"/>
              </a:spcAft>
              <a:buClr>
                <a:srgbClr val="FFC000"/>
              </a:buClr>
              <a:buSzPct val="80000"/>
              <a:buFont typeface="Wingdings" pitchFamily="2" charset="2"/>
              <a:buChar char="n"/>
              <a:defRPr/>
            </a:pPr>
            <a:endParaRPr lang="en-US" altLang="zh-CN" b="1" dirty="0">
              <a:latin typeface="+mn-lt"/>
              <a:ea typeface="微软雅黑" panose="020B0503020204020204" pitchFamily="34" charset="-122"/>
            </a:endParaRPr>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7</a:t>
            </a:fld>
            <a:endParaRPr lang="zh-CN" altLang="en-US"/>
          </a:p>
        </p:txBody>
      </p:sp>
      <p:sp>
        <p:nvSpPr>
          <p:cNvPr id="5" name="标题 4"/>
          <p:cNvSpPr>
            <a:spLocks noGrp="1"/>
          </p:cNvSpPr>
          <p:nvPr>
            <p:ph type="title"/>
          </p:nvPr>
        </p:nvSpPr>
        <p:spPr/>
        <p:txBody>
          <a:bodyPr/>
          <a:lstStyle/>
          <a:p>
            <a:r>
              <a:rPr lang="en-US" altLang="zh-CN" sz="3200" dirty="0">
                <a:latin typeface="+mn-lt"/>
                <a:ea typeface="微软雅黑" panose="020B0503020204020204" pitchFamily="34" charset="-122"/>
              </a:rPr>
              <a:t>Ideas of the NPM</a:t>
            </a:r>
            <a:endParaRPr lang="zh-CN" altLang="en-US" sz="3200" dirty="0">
              <a:latin typeface="+mn-lt"/>
              <a:ea typeface="微软雅黑" panose="020B0503020204020204" pitchFamily="34" charset="-122"/>
            </a:endParaRPr>
          </a:p>
        </p:txBody>
      </p:sp>
      <p:sp>
        <p:nvSpPr>
          <p:cNvPr id="7" name="页脚占位符 6">
            <a:extLst>
              <a:ext uri="{FF2B5EF4-FFF2-40B4-BE49-F238E27FC236}">
                <a16:creationId xmlns:a16="http://schemas.microsoft.com/office/drawing/2014/main" id="{C0AD8207-4F03-2E62-DD3D-703D7A54B102}"/>
              </a:ext>
            </a:extLst>
          </p:cNvPr>
          <p:cNvSpPr>
            <a:spLocks noGrp="1"/>
          </p:cNvSpPr>
          <p:nvPr>
            <p:ph type="ftr" sz="quarter" idx="11"/>
          </p:nvPr>
        </p:nvSpPr>
        <p:spPr/>
        <p:txBody>
          <a:bodyPr/>
          <a:lstStyle/>
          <a:p>
            <a:r>
              <a:rPr lang="en-US" altLang="zh-CN"/>
              <a:t>WLCG Networking WG Regular Meeting</a:t>
            </a:r>
            <a:endParaRPr lang="zh-CN" altLang="en-US"/>
          </a:p>
        </p:txBody>
      </p:sp>
    </p:spTree>
    <p:extLst>
      <p:ext uri="{BB962C8B-B14F-4D97-AF65-F5344CB8AC3E}">
        <p14:creationId xmlns:p14="http://schemas.microsoft.com/office/powerpoint/2010/main" val="2263384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91343" y="764710"/>
            <a:ext cx="6538123" cy="5760634"/>
          </a:xfrm>
        </p:spPr>
        <p:txBody>
          <a:bodyPr>
            <a:normAutofit/>
          </a:bodyPr>
          <a:lstStyle/>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latin typeface="+mn-lt"/>
                <a:ea typeface="微软雅黑" panose="020B0503020204020204" pitchFamily="34" charset="-122"/>
              </a:rPr>
              <a:t>NPM work is really huge and time-consuming</a:t>
            </a:r>
          </a:p>
          <a:p>
            <a:pPr lvl="1">
              <a:lnSpc>
                <a:spcPct val="80000"/>
              </a:lnSpc>
              <a:buClr>
                <a:srgbClr val="FFC000"/>
              </a:buClr>
              <a:buSzPct val="80000"/>
              <a:defRPr/>
            </a:pPr>
            <a:r>
              <a:rPr lang="en-US" altLang="zh-CN" sz="2000" dirty="0">
                <a:solidFill>
                  <a:schemeClr val="tx1"/>
                </a:solidFill>
                <a:latin typeface="+mn-lt"/>
              </a:rPr>
              <a:t>Architecture has been designed</a:t>
            </a:r>
          </a:p>
          <a:p>
            <a:pPr lvl="1">
              <a:lnSpc>
                <a:spcPct val="80000"/>
              </a:lnSpc>
              <a:buClr>
                <a:srgbClr val="FFC000"/>
              </a:buClr>
              <a:buSzPct val="80000"/>
              <a:defRPr/>
            </a:pPr>
            <a:r>
              <a:rPr lang="en-US" altLang="zh-CN" sz="2000" dirty="0">
                <a:solidFill>
                  <a:schemeClr val="tx1"/>
                </a:solidFill>
                <a:latin typeface="+mn-lt"/>
              </a:rPr>
              <a:t>Network traffic packet has been captured and stored</a:t>
            </a:r>
          </a:p>
          <a:p>
            <a:pPr lvl="1">
              <a:lnSpc>
                <a:spcPct val="80000"/>
              </a:lnSpc>
              <a:buClr>
                <a:srgbClr val="FFC000"/>
              </a:buClr>
              <a:buSzPct val="80000"/>
              <a:defRPr/>
            </a:pPr>
            <a:r>
              <a:rPr lang="en-US" altLang="zh-CN" sz="2000" dirty="0">
                <a:solidFill>
                  <a:schemeClr val="tx1"/>
                </a:solidFill>
                <a:latin typeface="+mn-lt"/>
              </a:rPr>
              <a:t>Data</a:t>
            </a:r>
            <a:r>
              <a:rPr lang="zh-CN" altLang="en-US" sz="2000" dirty="0">
                <a:solidFill>
                  <a:schemeClr val="tx1"/>
                </a:solidFill>
                <a:latin typeface="+mn-lt"/>
              </a:rPr>
              <a:t> </a:t>
            </a:r>
            <a:r>
              <a:rPr lang="en-US" altLang="zh-CN" sz="2000" dirty="0">
                <a:solidFill>
                  <a:schemeClr val="tx1"/>
                </a:solidFill>
                <a:latin typeface="+mn-lt"/>
              </a:rPr>
              <a:t>warehouse has been created and established</a:t>
            </a:r>
            <a:r>
              <a:rPr lang="zh-CN" altLang="en-US" sz="2000" dirty="0">
                <a:solidFill>
                  <a:schemeClr val="tx1"/>
                </a:solidFill>
                <a:latin typeface="+mn-lt"/>
              </a:rPr>
              <a:t> </a:t>
            </a:r>
            <a:endParaRPr lang="en-US" altLang="zh-CN" sz="2000" dirty="0">
              <a:solidFill>
                <a:schemeClr val="tx1"/>
              </a:solidFill>
              <a:latin typeface="+mn-lt"/>
            </a:endParaRPr>
          </a:p>
          <a:p>
            <a:pPr lvl="1">
              <a:lnSpc>
                <a:spcPct val="80000"/>
              </a:lnSpc>
              <a:buClr>
                <a:srgbClr val="FFC000"/>
              </a:buClr>
              <a:buSzPct val="80000"/>
              <a:defRPr/>
            </a:pPr>
            <a:r>
              <a:rPr lang="en-US" altLang="zh-CN" sz="2000" dirty="0">
                <a:solidFill>
                  <a:schemeClr val="tx1"/>
                </a:solidFill>
                <a:latin typeface="+mn-lt"/>
              </a:rPr>
              <a:t>Calculate algorithm</a:t>
            </a:r>
            <a:r>
              <a:rPr lang="zh-CN" altLang="en-US" sz="2000" dirty="0">
                <a:solidFill>
                  <a:schemeClr val="tx1"/>
                </a:solidFill>
                <a:latin typeface="+mn-lt"/>
              </a:rPr>
              <a:t> </a:t>
            </a:r>
            <a:r>
              <a:rPr lang="en-US" altLang="zh-CN" sz="2000" dirty="0">
                <a:solidFill>
                  <a:schemeClr val="tx1"/>
                </a:solidFill>
                <a:latin typeface="+mn-lt"/>
              </a:rPr>
              <a:t>of the network performance KPIs have been designed</a:t>
            </a:r>
          </a:p>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latin typeface="+mn-lt"/>
                <a:ea typeface="微软雅黑" panose="020B0503020204020204" pitchFamily="34" charset="-122"/>
              </a:rPr>
              <a:t>The unsupervised model based</a:t>
            </a:r>
            <a:r>
              <a:rPr lang="zh-CN" altLang="en-US" b="1" dirty="0">
                <a:latin typeface="+mn-lt"/>
                <a:ea typeface="微软雅黑" panose="020B0503020204020204" pitchFamily="34" charset="-122"/>
              </a:rPr>
              <a:t> </a:t>
            </a:r>
            <a:r>
              <a:rPr lang="en-US" altLang="zh-CN" b="1" dirty="0">
                <a:latin typeface="+mn-lt"/>
                <a:ea typeface="微软雅黑" panose="020B0503020204020204" pitchFamily="34" charset="-122"/>
              </a:rPr>
              <a:t>on</a:t>
            </a:r>
            <a:r>
              <a:rPr lang="zh-CN" altLang="en-US" b="1" dirty="0">
                <a:latin typeface="+mn-lt"/>
                <a:ea typeface="微软雅黑" panose="020B0503020204020204" pitchFamily="34" charset="-122"/>
              </a:rPr>
              <a:t> </a:t>
            </a:r>
            <a:r>
              <a:rPr lang="en-US" altLang="zh-CN" b="1" dirty="0">
                <a:latin typeface="+mn-lt"/>
                <a:ea typeface="微软雅黑" panose="020B0503020204020204" pitchFamily="34" charset="-122"/>
              </a:rPr>
              <a:t>LSTM-AE for anomaly detection has been deployed</a:t>
            </a:r>
          </a:p>
          <a:p>
            <a:pPr lvl="1">
              <a:lnSpc>
                <a:spcPct val="80000"/>
              </a:lnSpc>
              <a:buClr>
                <a:srgbClr val="FFC000"/>
              </a:buClr>
              <a:buSzPct val="80000"/>
              <a:defRPr/>
            </a:pPr>
            <a:endParaRPr lang="en-US" altLang="zh-CN" sz="1500" dirty="0">
              <a:latin typeface="+mn-lt"/>
            </a:endParaRPr>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8</a:t>
            </a:fld>
            <a:endParaRPr lang="zh-CN" altLang="en-US"/>
          </a:p>
        </p:txBody>
      </p:sp>
      <p:sp>
        <p:nvSpPr>
          <p:cNvPr id="5" name="标题 4"/>
          <p:cNvSpPr>
            <a:spLocks noGrp="1"/>
          </p:cNvSpPr>
          <p:nvPr>
            <p:ph type="title"/>
          </p:nvPr>
        </p:nvSpPr>
        <p:spPr/>
        <p:txBody>
          <a:bodyPr/>
          <a:lstStyle/>
          <a:p>
            <a:r>
              <a:rPr lang="en-US" altLang="zh-CN" sz="3200" dirty="0">
                <a:latin typeface="+mn-lt"/>
                <a:ea typeface="微软雅黑" panose="020B0503020204020204" pitchFamily="34" charset="-122"/>
              </a:rPr>
              <a:t>NPM work</a:t>
            </a:r>
            <a:r>
              <a:rPr lang="zh-CN" altLang="en-US" sz="3200" dirty="0">
                <a:latin typeface="+mn-lt"/>
                <a:ea typeface="微软雅黑" panose="020B0503020204020204" pitchFamily="34" charset="-122"/>
              </a:rPr>
              <a:t> </a:t>
            </a:r>
            <a:r>
              <a:rPr lang="en-US" altLang="zh-CN" sz="3200" dirty="0">
                <a:latin typeface="+mn-lt"/>
                <a:ea typeface="微软雅黑" panose="020B0503020204020204" pitchFamily="34" charset="-122"/>
              </a:rPr>
              <a:t>progress</a:t>
            </a:r>
            <a:endParaRPr lang="zh-CN" altLang="en-US" sz="3200" dirty="0">
              <a:latin typeface="+mn-lt"/>
              <a:ea typeface="微软雅黑" panose="020B0503020204020204" pitchFamily="34" charset="-122"/>
            </a:endParaRPr>
          </a:p>
        </p:txBody>
      </p:sp>
      <p:sp>
        <p:nvSpPr>
          <p:cNvPr id="3" name="Rectangle 2">
            <a:extLst>
              <a:ext uri="{FF2B5EF4-FFF2-40B4-BE49-F238E27FC236}">
                <a16:creationId xmlns:a16="http://schemas.microsoft.com/office/drawing/2014/main" id="{3BF64319-9EB2-434C-B091-D69D3F0EAC64}"/>
              </a:ext>
            </a:extLst>
          </p:cNvPr>
          <p:cNvSpPr>
            <a:spLocks noChangeArrowheads="1"/>
          </p:cNvSpPr>
          <p:nvPr/>
        </p:nvSpPr>
        <p:spPr bwMode="auto">
          <a:xfrm>
            <a:off x="6544735" y="372390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页脚占位符 5">
            <a:extLst>
              <a:ext uri="{FF2B5EF4-FFF2-40B4-BE49-F238E27FC236}">
                <a16:creationId xmlns:a16="http://schemas.microsoft.com/office/drawing/2014/main" id="{28D64889-858C-D8BB-4E6E-41FE95041550}"/>
              </a:ext>
            </a:extLst>
          </p:cNvPr>
          <p:cNvSpPr>
            <a:spLocks noGrp="1"/>
          </p:cNvSpPr>
          <p:nvPr>
            <p:ph type="ftr" sz="quarter" idx="11"/>
          </p:nvPr>
        </p:nvSpPr>
        <p:spPr/>
        <p:txBody>
          <a:bodyPr/>
          <a:lstStyle/>
          <a:p>
            <a:r>
              <a:rPr lang="en-US" altLang="zh-CN"/>
              <a:t>WLCG Networking WG Regular Meeting</a:t>
            </a:r>
            <a:endParaRPr lang="zh-CN" altLang="en-US"/>
          </a:p>
        </p:txBody>
      </p:sp>
      <p:pic>
        <p:nvPicPr>
          <p:cNvPr id="8" name="图片 7">
            <a:extLst>
              <a:ext uri="{FF2B5EF4-FFF2-40B4-BE49-F238E27FC236}">
                <a16:creationId xmlns:a16="http://schemas.microsoft.com/office/drawing/2014/main" id="{0336C742-FEEB-25C3-B355-797153F7507C}"/>
              </a:ext>
            </a:extLst>
          </p:cNvPr>
          <p:cNvPicPr>
            <a:picLocks noChangeAspect="1"/>
          </p:cNvPicPr>
          <p:nvPr/>
        </p:nvPicPr>
        <p:blipFill>
          <a:blip r:embed="rId3"/>
          <a:stretch>
            <a:fillRect/>
          </a:stretch>
        </p:blipFill>
        <p:spPr>
          <a:xfrm>
            <a:off x="6607224" y="908720"/>
            <a:ext cx="5584776" cy="3202106"/>
          </a:xfrm>
          <a:prstGeom prst="rect">
            <a:avLst/>
          </a:prstGeom>
        </p:spPr>
      </p:pic>
      <p:pic>
        <p:nvPicPr>
          <p:cNvPr id="9" name="图片 8">
            <a:extLst>
              <a:ext uri="{FF2B5EF4-FFF2-40B4-BE49-F238E27FC236}">
                <a16:creationId xmlns:a16="http://schemas.microsoft.com/office/drawing/2014/main" id="{1A4FE7E7-5663-0D8A-9040-DA6624AAC09A}"/>
              </a:ext>
            </a:extLst>
          </p:cNvPr>
          <p:cNvPicPr>
            <a:picLocks noChangeAspect="1"/>
          </p:cNvPicPr>
          <p:nvPr/>
        </p:nvPicPr>
        <p:blipFill>
          <a:blip r:embed="rId4"/>
          <a:stretch>
            <a:fillRect/>
          </a:stretch>
        </p:blipFill>
        <p:spPr>
          <a:xfrm>
            <a:off x="2207568" y="4214102"/>
            <a:ext cx="7253165" cy="2414518"/>
          </a:xfrm>
          <a:prstGeom prst="rect">
            <a:avLst/>
          </a:prstGeom>
        </p:spPr>
      </p:pic>
    </p:spTree>
    <p:extLst>
      <p:ext uri="{BB962C8B-B14F-4D97-AF65-F5344CB8AC3E}">
        <p14:creationId xmlns:p14="http://schemas.microsoft.com/office/powerpoint/2010/main" val="3413310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E653F-2BA7-A7F7-8D5C-A508254629BF}"/>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C4A7E899-44F0-3E26-84FC-F17786FB00C4}"/>
              </a:ext>
            </a:extLst>
          </p:cNvPr>
          <p:cNvSpPr>
            <a:spLocks noGrp="1"/>
          </p:cNvSpPr>
          <p:nvPr>
            <p:ph idx="1"/>
          </p:nvPr>
        </p:nvSpPr>
        <p:spPr>
          <a:xfrm>
            <a:off x="119335" y="764704"/>
            <a:ext cx="5256585" cy="5604236"/>
          </a:xfrm>
        </p:spPr>
        <p:txBody>
          <a:bodyPr>
            <a:normAutofit/>
          </a:bodyPr>
          <a:lstStyle/>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latin typeface="+mn-lt"/>
                <a:ea typeface="微软雅黑" panose="020B0503020204020204" pitchFamily="34" charset="-122"/>
              </a:rPr>
              <a:t>SDN Controller has been developed</a:t>
            </a:r>
          </a:p>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solidFill>
                  <a:schemeClr val="tx1"/>
                </a:solidFill>
                <a:latin typeface="+mn-lt"/>
                <a:ea typeface="微软雅黑" panose="020B0503020204020204" pitchFamily="34" charset="-122"/>
              </a:rPr>
              <a:t>Joint-test with the border switch has been finished and successfully</a:t>
            </a:r>
          </a:p>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solidFill>
                  <a:schemeClr val="tx1"/>
                </a:solidFill>
                <a:latin typeface="+mn-lt"/>
                <a:ea typeface="微软雅黑" panose="020B0503020204020204" pitchFamily="34" charset="-122"/>
              </a:rPr>
              <a:t>The program to create the QoS tunnel for JUNO automatically and dynamically has been developed and tested</a:t>
            </a:r>
          </a:p>
          <a:p>
            <a:pPr marL="342900" lvl="1" indent="-342900">
              <a:lnSpc>
                <a:spcPct val="110000"/>
              </a:lnSpc>
              <a:spcBef>
                <a:spcPts val="600"/>
              </a:spcBef>
              <a:spcAft>
                <a:spcPts val="1000"/>
              </a:spcAft>
              <a:buClr>
                <a:srgbClr val="FFC000"/>
              </a:buClr>
              <a:buSzPct val="80000"/>
              <a:buFont typeface="Wingdings" pitchFamily="2" charset="2"/>
              <a:buChar char="n"/>
            </a:pPr>
            <a:r>
              <a:rPr lang="en-US" altLang="zh-CN" b="1" dirty="0">
                <a:solidFill>
                  <a:schemeClr val="tx1"/>
                </a:solidFill>
                <a:latin typeface="+mn-lt"/>
                <a:ea typeface="微软雅黑" panose="020B0503020204020204" pitchFamily="34" charset="-122"/>
              </a:rPr>
              <a:t>The whole system will be online</a:t>
            </a:r>
            <a:r>
              <a:rPr lang="zh-CN" altLang="en-US" b="1" dirty="0">
                <a:solidFill>
                  <a:schemeClr val="tx1"/>
                </a:solidFill>
                <a:latin typeface="+mn-lt"/>
                <a:ea typeface="微软雅黑" panose="020B0503020204020204" pitchFamily="34" charset="-122"/>
              </a:rPr>
              <a:t> </a:t>
            </a:r>
            <a:r>
              <a:rPr lang="en-US" altLang="zh-CN" b="1" dirty="0">
                <a:solidFill>
                  <a:schemeClr val="tx1"/>
                </a:solidFill>
                <a:latin typeface="+mn-lt"/>
                <a:ea typeface="微软雅黑" panose="020B0503020204020204" pitchFamily="34" charset="-122"/>
              </a:rPr>
              <a:t>in</a:t>
            </a:r>
            <a:r>
              <a:rPr lang="zh-CN" altLang="en-US" b="1" dirty="0">
                <a:solidFill>
                  <a:schemeClr val="tx1"/>
                </a:solidFill>
                <a:latin typeface="+mn-lt"/>
                <a:ea typeface="微软雅黑" panose="020B0503020204020204" pitchFamily="34" charset="-122"/>
              </a:rPr>
              <a:t> </a:t>
            </a:r>
            <a:r>
              <a:rPr lang="en-US" altLang="zh-CN" b="1" dirty="0">
                <a:solidFill>
                  <a:schemeClr val="tx1"/>
                </a:solidFill>
                <a:latin typeface="+mn-lt"/>
                <a:ea typeface="微软雅黑" panose="020B0503020204020204" pitchFamily="34" charset="-122"/>
              </a:rPr>
              <a:t>the next few weeks</a:t>
            </a:r>
            <a:endParaRPr lang="en-US" altLang="zh-CN" sz="2000" dirty="0">
              <a:solidFill>
                <a:schemeClr val="tx1"/>
              </a:solidFill>
              <a:latin typeface="+mn-lt"/>
            </a:endParaRPr>
          </a:p>
          <a:p>
            <a:pPr marL="742950" lvl="2" indent="-342900">
              <a:lnSpc>
                <a:spcPct val="110000"/>
              </a:lnSpc>
              <a:spcBef>
                <a:spcPts val="600"/>
              </a:spcBef>
              <a:spcAft>
                <a:spcPts val="1000"/>
              </a:spcAft>
              <a:buClr>
                <a:srgbClr val="FFC000"/>
              </a:buClr>
              <a:buSzPct val="80000"/>
              <a:buFont typeface="Wingdings" pitchFamily="2" charset="2"/>
              <a:buChar char="n"/>
              <a:defRPr/>
            </a:pPr>
            <a:endParaRPr lang="en-US" altLang="zh-CN" b="1" dirty="0">
              <a:latin typeface="+mn-lt"/>
            </a:endParaRPr>
          </a:p>
          <a:p>
            <a:pPr marL="742950" lvl="2" indent="-342900">
              <a:lnSpc>
                <a:spcPct val="110000"/>
              </a:lnSpc>
              <a:spcBef>
                <a:spcPts val="600"/>
              </a:spcBef>
              <a:spcAft>
                <a:spcPts val="1000"/>
              </a:spcAft>
              <a:buClr>
                <a:srgbClr val="FFC000"/>
              </a:buClr>
              <a:buSzPct val="80000"/>
              <a:buFont typeface="Wingdings" pitchFamily="2" charset="2"/>
              <a:buChar char="n"/>
              <a:defRPr/>
            </a:pPr>
            <a:endParaRPr lang="en-US" altLang="zh-CN" b="1" dirty="0">
              <a:latin typeface="+mn-lt"/>
              <a:ea typeface="微软雅黑" panose="020B0503020204020204" pitchFamily="34" charset="-122"/>
            </a:endParaRPr>
          </a:p>
        </p:txBody>
      </p:sp>
      <p:sp>
        <p:nvSpPr>
          <p:cNvPr id="4" name="灯片编号占位符 3">
            <a:extLst>
              <a:ext uri="{FF2B5EF4-FFF2-40B4-BE49-F238E27FC236}">
                <a16:creationId xmlns:a16="http://schemas.microsoft.com/office/drawing/2014/main" id="{4B998B6A-950E-4EE1-944E-326C50CA27AC}"/>
              </a:ext>
            </a:extLst>
          </p:cNvPr>
          <p:cNvSpPr>
            <a:spLocks noGrp="1"/>
          </p:cNvSpPr>
          <p:nvPr>
            <p:ph type="sldNum" sz="quarter" idx="12"/>
          </p:nvPr>
        </p:nvSpPr>
        <p:spPr/>
        <p:txBody>
          <a:bodyPr/>
          <a:lstStyle/>
          <a:p>
            <a:fld id="{F15E9139-A00B-4B2A-98A6-095DC08F1345}" type="slidenum">
              <a:rPr lang="zh-CN" altLang="en-US" smtClean="0"/>
              <a:pPr/>
              <a:t>9</a:t>
            </a:fld>
            <a:endParaRPr lang="zh-CN" altLang="en-US"/>
          </a:p>
        </p:txBody>
      </p:sp>
      <p:sp>
        <p:nvSpPr>
          <p:cNvPr id="5" name="标题 4">
            <a:extLst>
              <a:ext uri="{FF2B5EF4-FFF2-40B4-BE49-F238E27FC236}">
                <a16:creationId xmlns:a16="http://schemas.microsoft.com/office/drawing/2014/main" id="{1506E840-4DB5-16CA-D613-5648485DECCE}"/>
              </a:ext>
            </a:extLst>
          </p:cNvPr>
          <p:cNvSpPr>
            <a:spLocks noGrp="1"/>
          </p:cNvSpPr>
          <p:nvPr>
            <p:ph type="title"/>
          </p:nvPr>
        </p:nvSpPr>
        <p:spPr/>
        <p:txBody>
          <a:bodyPr/>
          <a:lstStyle/>
          <a:p>
            <a:r>
              <a:rPr lang="en-US" altLang="zh-CN" sz="3200" dirty="0">
                <a:latin typeface="+mn-lt"/>
                <a:ea typeface="微软雅黑" panose="020B0503020204020204" pitchFamily="34" charset="-122"/>
              </a:rPr>
              <a:t>Network QoS assurance work progress </a:t>
            </a:r>
            <a:endParaRPr lang="zh-CN" altLang="en-US" sz="3200" dirty="0">
              <a:latin typeface="+mn-lt"/>
              <a:ea typeface="微软雅黑" panose="020B0503020204020204" pitchFamily="34" charset="-122"/>
            </a:endParaRPr>
          </a:p>
        </p:txBody>
      </p:sp>
      <p:sp>
        <p:nvSpPr>
          <p:cNvPr id="7" name="页脚占位符 6">
            <a:extLst>
              <a:ext uri="{FF2B5EF4-FFF2-40B4-BE49-F238E27FC236}">
                <a16:creationId xmlns:a16="http://schemas.microsoft.com/office/drawing/2014/main" id="{78E2B6CE-401D-9C16-B13D-1084C1670A31}"/>
              </a:ext>
            </a:extLst>
          </p:cNvPr>
          <p:cNvSpPr>
            <a:spLocks noGrp="1"/>
          </p:cNvSpPr>
          <p:nvPr>
            <p:ph type="ftr" sz="quarter" idx="11"/>
          </p:nvPr>
        </p:nvSpPr>
        <p:spPr/>
        <p:txBody>
          <a:bodyPr/>
          <a:lstStyle/>
          <a:p>
            <a:r>
              <a:rPr lang="en-US" altLang="zh-CN"/>
              <a:t>WLCG Networking WG Regular Meeting</a:t>
            </a:r>
            <a:endParaRPr lang="zh-CN" altLang="en-US"/>
          </a:p>
        </p:txBody>
      </p:sp>
      <p:pic>
        <p:nvPicPr>
          <p:cNvPr id="3" name="图片 2">
            <a:extLst>
              <a:ext uri="{FF2B5EF4-FFF2-40B4-BE49-F238E27FC236}">
                <a16:creationId xmlns:a16="http://schemas.microsoft.com/office/drawing/2014/main" id="{0E290282-C787-1B6D-6BB2-4EBF51521B3C}"/>
              </a:ext>
            </a:extLst>
          </p:cNvPr>
          <p:cNvPicPr>
            <a:picLocks noChangeAspect="1"/>
          </p:cNvPicPr>
          <p:nvPr/>
        </p:nvPicPr>
        <p:blipFill>
          <a:blip r:embed="rId3"/>
          <a:stretch>
            <a:fillRect/>
          </a:stretch>
        </p:blipFill>
        <p:spPr>
          <a:xfrm>
            <a:off x="5045261" y="1093660"/>
            <a:ext cx="7384677" cy="5159599"/>
          </a:xfrm>
          <a:prstGeom prst="rect">
            <a:avLst/>
          </a:prstGeom>
        </p:spPr>
      </p:pic>
    </p:spTree>
    <p:extLst>
      <p:ext uri="{BB962C8B-B14F-4D97-AF65-F5344CB8AC3E}">
        <p14:creationId xmlns:p14="http://schemas.microsoft.com/office/powerpoint/2010/main" val="1705080803"/>
      </p:ext>
    </p:extLst>
  </p:cSld>
  <p:clrMapOvr>
    <a:masterClrMapping/>
  </p:clrMapOvr>
</p:sld>
</file>

<file path=ppt/theme/theme1.xml><?xml version="1.0" encoding="utf-8"?>
<a:theme xmlns:a="http://schemas.openxmlformats.org/drawingml/2006/main" name="Office 主题">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118896</TotalTime>
  <Words>706</Words>
  <Application>Microsoft Macintosh PowerPoint</Application>
  <PresentationFormat>宽屏</PresentationFormat>
  <Paragraphs>111</Paragraphs>
  <Slides>11</Slides>
  <Notes>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黑体</vt:lpstr>
      <vt:lpstr>微软雅黑</vt:lpstr>
      <vt:lpstr>Arial </vt:lpstr>
      <vt:lpstr>Arial</vt:lpstr>
      <vt:lpstr>Calibri</vt:lpstr>
      <vt:lpstr>Wingdings</vt:lpstr>
      <vt:lpstr>Office 主题</vt:lpstr>
      <vt:lpstr>PowerPoint 演示文稿</vt:lpstr>
      <vt:lpstr>About our team</vt:lpstr>
      <vt:lpstr>Background</vt:lpstr>
      <vt:lpstr>Background：network challenges</vt:lpstr>
      <vt:lpstr>What we are currently doing?</vt:lpstr>
      <vt:lpstr>Some performance KPIs defined in NPM</vt:lpstr>
      <vt:lpstr>Ideas of the NPM</vt:lpstr>
      <vt:lpstr>NPM work progress</vt:lpstr>
      <vt:lpstr>Network QoS assurance work progress </vt:lpstr>
      <vt:lpstr>Future plan</vt:lpstr>
      <vt:lpstr>Thanks for your attentions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www</dc:creator>
  <cp:lastModifiedBy>shan zeng</cp:lastModifiedBy>
  <cp:revision>3214</cp:revision>
  <cp:lastPrinted>2013-10-17T01:59:13Z</cp:lastPrinted>
  <dcterms:created xsi:type="dcterms:W3CDTF">2012-09-04T11:33:36Z</dcterms:created>
  <dcterms:modified xsi:type="dcterms:W3CDTF">2024-12-12T14:19:15Z</dcterms:modified>
</cp:coreProperties>
</file>