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329" r:id="rId2"/>
    <p:sldId id="328" r:id="rId3"/>
    <p:sldId id="360" r:id="rId4"/>
    <p:sldId id="310" r:id="rId5"/>
    <p:sldId id="311" r:id="rId6"/>
    <p:sldId id="312" r:id="rId7"/>
    <p:sldId id="279" r:id="rId8"/>
    <p:sldId id="260" r:id="rId9"/>
    <p:sldId id="261" r:id="rId10"/>
    <p:sldId id="339" r:id="rId11"/>
    <p:sldId id="259" r:id="rId12"/>
    <p:sldId id="321" r:id="rId13"/>
    <p:sldId id="262" r:id="rId14"/>
    <p:sldId id="345" r:id="rId15"/>
    <p:sldId id="357" r:id="rId16"/>
    <p:sldId id="284" r:id="rId17"/>
    <p:sldId id="263" r:id="rId18"/>
    <p:sldId id="351" r:id="rId19"/>
    <p:sldId id="265" r:id="rId20"/>
    <p:sldId id="35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19"/>
    <p:restoredTop sz="92275"/>
  </p:normalViewPr>
  <p:slideViewPr>
    <p:cSldViewPr snapToGrid="0">
      <p:cViewPr>
        <p:scale>
          <a:sx n="180" d="100"/>
          <a:sy n="180" d="100"/>
        </p:scale>
        <p:origin x="2792" y="4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40C29A-9C37-024C-9D91-F00DF7243C62}" type="datetimeFigureOut">
              <a:rPr lang="en-US" smtClean="0"/>
              <a:t>9/18/24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BFF8B3-8196-FF4D-84B8-E2002D985EC5}" type="slidenum">
              <a:rPr lang="en-US" smtClean="0"/>
              <a:t>‹#›</a:t>
            </a:fld>
            <a:endParaRPr lang="en-US"/>
          </a:p>
        </p:txBody>
      </p:sp>
    </p:spTree>
    <p:extLst>
      <p:ext uri="{BB962C8B-B14F-4D97-AF65-F5344CB8AC3E}">
        <p14:creationId xmlns:p14="http://schemas.microsoft.com/office/powerpoint/2010/main" val="3427552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ABFF8B3-8196-FF4D-84B8-E2002D985EC5}" type="slidenum">
              <a:rPr lang="en-US" smtClean="0"/>
              <a:t>1</a:t>
            </a:fld>
            <a:endParaRPr lang="en-US"/>
          </a:p>
        </p:txBody>
      </p:sp>
    </p:spTree>
    <p:extLst>
      <p:ext uri="{BB962C8B-B14F-4D97-AF65-F5344CB8AC3E}">
        <p14:creationId xmlns:p14="http://schemas.microsoft.com/office/powerpoint/2010/main" val="1710273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ABFF8B3-8196-FF4D-84B8-E2002D985EC5}" type="slidenum">
              <a:rPr lang="en-US" smtClean="0"/>
              <a:t>19</a:t>
            </a:fld>
            <a:endParaRPr lang="en-US"/>
          </a:p>
        </p:txBody>
      </p:sp>
    </p:spTree>
    <p:extLst>
      <p:ext uri="{BB962C8B-B14F-4D97-AF65-F5344CB8AC3E}">
        <p14:creationId xmlns:p14="http://schemas.microsoft.com/office/powerpoint/2010/main" val="650562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a:t>Our approach to the campus network can be divided into two categories:</a:t>
            </a:r>
          </a:p>
          <a:p>
            <a:pPr marL="685800" lvl="1" indent="-228600">
              <a:buAutoNum type="arabicPeriod"/>
            </a:pPr>
            <a:r>
              <a:rPr lang="en-US" baseline="0" dirty="0"/>
              <a:t>Geographical Location</a:t>
            </a:r>
          </a:p>
          <a:p>
            <a:pPr marL="685800" lvl="1" indent="-228600">
              <a:buAutoNum type="arabicPeriod"/>
            </a:pPr>
            <a:r>
              <a:rPr lang="en-US" baseline="0" dirty="0"/>
              <a:t>Functional Connectivity</a:t>
            </a:r>
          </a:p>
        </p:txBody>
      </p:sp>
      <p:sp>
        <p:nvSpPr>
          <p:cNvPr id="4" name="Slide Number Placeholder 3"/>
          <p:cNvSpPr>
            <a:spLocks noGrp="1"/>
          </p:cNvSpPr>
          <p:nvPr>
            <p:ph type="sldNum" sz="quarter" idx="10"/>
          </p:nvPr>
        </p:nvSpPr>
        <p:spPr/>
        <p:txBody>
          <a:bodyPr/>
          <a:lstStyle/>
          <a:p>
            <a:fld id="{9C2C1C27-9EBB-9D44-95C9-DB3692004572}" type="slidenum">
              <a:rPr lang="en-US" smtClean="0"/>
              <a:t>2</a:t>
            </a:fld>
            <a:endParaRPr lang="en-US"/>
          </a:p>
        </p:txBody>
      </p:sp>
    </p:spTree>
    <p:extLst>
      <p:ext uri="{BB962C8B-B14F-4D97-AF65-F5344CB8AC3E}">
        <p14:creationId xmlns:p14="http://schemas.microsoft.com/office/powerpoint/2010/main" val="2065724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2C1C27-9EBB-9D44-95C9-DB3692004572}" type="slidenum">
              <a:rPr lang="en-US" smtClean="0"/>
              <a:t>3</a:t>
            </a:fld>
            <a:endParaRPr lang="en-US"/>
          </a:p>
        </p:txBody>
      </p:sp>
    </p:spTree>
    <p:extLst>
      <p:ext uri="{BB962C8B-B14F-4D97-AF65-F5344CB8AC3E}">
        <p14:creationId xmlns:p14="http://schemas.microsoft.com/office/powerpoint/2010/main" val="3276440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2C1C27-9EBB-9D44-95C9-DB3692004572}" type="slidenum">
              <a:rPr lang="en-US" smtClean="0"/>
              <a:t>4</a:t>
            </a:fld>
            <a:endParaRPr lang="en-US"/>
          </a:p>
        </p:txBody>
      </p:sp>
    </p:spTree>
    <p:extLst>
      <p:ext uri="{BB962C8B-B14F-4D97-AF65-F5344CB8AC3E}">
        <p14:creationId xmlns:p14="http://schemas.microsoft.com/office/powerpoint/2010/main" val="17596420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2C1C27-9EBB-9D44-95C9-DB3692004572}" type="slidenum">
              <a:rPr lang="en-US" smtClean="0"/>
              <a:t>5</a:t>
            </a:fld>
            <a:endParaRPr lang="en-US"/>
          </a:p>
        </p:txBody>
      </p:sp>
    </p:spTree>
    <p:extLst>
      <p:ext uri="{BB962C8B-B14F-4D97-AF65-F5344CB8AC3E}">
        <p14:creationId xmlns:p14="http://schemas.microsoft.com/office/powerpoint/2010/main" val="3726748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2C1C27-9EBB-9D44-95C9-DB3692004572}" type="slidenum">
              <a:rPr lang="en-US" smtClean="0"/>
              <a:t>6</a:t>
            </a:fld>
            <a:endParaRPr lang="en-US"/>
          </a:p>
        </p:txBody>
      </p:sp>
    </p:spTree>
    <p:extLst>
      <p:ext uri="{BB962C8B-B14F-4D97-AF65-F5344CB8AC3E}">
        <p14:creationId xmlns:p14="http://schemas.microsoft.com/office/powerpoint/2010/main" val="2792895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ABFF8B3-8196-FF4D-84B8-E2002D985EC5}" type="slidenum">
              <a:rPr lang="en-US" smtClean="0"/>
              <a:t>8</a:t>
            </a:fld>
            <a:endParaRPr lang="en-US"/>
          </a:p>
        </p:txBody>
      </p:sp>
    </p:spTree>
    <p:extLst>
      <p:ext uri="{BB962C8B-B14F-4D97-AF65-F5344CB8AC3E}">
        <p14:creationId xmlns:p14="http://schemas.microsoft.com/office/powerpoint/2010/main" val="4030702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ABFF8B3-8196-FF4D-84B8-E2002D985EC5}" type="slidenum">
              <a:rPr lang="en-US" smtClean="0"/>
              <a:t>12</a:t>
            </a:fld>
            <a:endParaRPr lang="en-US"/>
          </a:p>
        </p:txBody>
      </p:sp>
    </p:spTree>
    <p:extLst>
      <p:ext uri="{BB962C8B-B14F-4D97-AF65-F5344CB8AC3E}">
        <p14:creationId xmlns:p14="http://schemas.microsoft.com/office/powerpoint/2010/main" val="37983305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ABFF8B3-8196-FF4D-84B8-E2002D985EC5}" type="slidenum">
              <a:rPr lang="en-US" smtClean="0"/>
              <a:t>15</a:t>
            </a:fld>
            <a:endParaRPr lang="en-US"/>
          </a:p>
        </p:txBody>
      </p:sp>
    </p:spTree>
    <p:extLst>
      <p:ext uri="{BB962C8B-B14F-4D97-AF65-F5344CB8AC3E}">
        <p14:creationId xmlns:p14="http://schemas.microsoft.com/office/powerpoint/2010/main" val="3285056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17285-44DD-7273-F50B-08CF2FBC88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AA4B48D-BB25-6946-9EBF-F4576E4AB5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5C47494-E5F5-2E56-9E64-4585932D484B}"/>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5" name="Footer Placeholder 4">
            <a:extLst>
              <a:ext uri="{FF2B5EF4-FFF2-40B4-BE49-F238E27FC236}">
                <a16:creationId xmlns:a16="http://schemas.microsoft.com/office/drawing/2014/main" id="{F8009B2E-76AA-A2BB-2907-12185F70B0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D978B5-54CC-DDF4-0088-B218755FCAAC}"/>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866227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D41DC-4A51-1B93-B621-2CC7164D77F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2A2FBF0-3447-2CBD-8433-AEC20C02EA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F67610-7DF8-1CA0-ADCD-412A9D1F4703}"/>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5" name="Footer Placeholder 4">
            <a:extLst>
              <a:ext uri="{FF2B5EF4-FFF2-40B4-BE49-F238E27FC236}">
                <a16:creationId xmlns:a16="http://schemas.microsoft.com/office/drawing/2014/main" id="{44DA2F43-3352-C865-0B85-A704753692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2D1D38-647F-D574-2D35-A35468F4F745}"/>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1043003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2C36CA-6EBE-CC61-B7F2-9DF0FF8D0FB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ACE6630-979D-4959-E522-59536DCDEE8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A02FE8-7162-A483-4D3A-68A385EAFF11}"/>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5" name="Footer Placeholder 4">
            <a:extLst>
              <a:ext uri="{FF2B5EF4-FFF2-40B4-BE49-F238E27FC236}">
                <a16:creationId xmlns:a16="http://schemas.microsoft.com/office/drawing/2014/main" id="{B082F601-9F42-BB5C-51D6-E251E26407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A2DF45-5B18-5DE5-5997-48071D982711}"/>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1939998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53BD7-07B7-67A3-E39D-13C3E19385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68B2D2-55F1-0E94-1E3E-68ABFF286CF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1A0EDE-1516-68F4-BC89-157A2535E47B}"/>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5" name="Footer Placeholder 4">
            <a:extLst>
              <a:ext uri="{FF2B5EF4-FFF2-40B4-BE49-F238E27FC236}">
                <a16:creationId xmlns:a16="http://schemas.microsoft.com/office/drawing/2014/main" id="{D35F9CA8-F4EC-8902-B6AA-4112B8FB1A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5888F5-048C-B46F-3AA7-710204E1B0F6}"/>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3803494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D3B77-9CBE-D8DB-CFAA-4853009F2D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72E7C6B-B3F4-1500-8763-C0DEBFA4DBC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7A671D-13C1-453A-F430-28E60D04DA31}"/>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5" name="Footer Placeholder 4">
            <a:extLst>
              <a:ext uri="{FF2B5EF4-FFF2-40B4-BE49-F238E27FC236}">
                <a16:creationId xmlns:a16="http://schemas.microsoft.com/office/drawing/2014/main" id="{D28194A4-FAF6-5234-5A3C-D5E5738D84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F10E11-4EDF-EB18-A0C1-17FE54396DC4}"/>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360977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7F588-F3E0-F2F9-353E-F675416C29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A82F2C-4645-979F-BF73-7DBBFF287E0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A5DDA74-345E-8DB7-6D7A-F46830BB43C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E75EA31-56ED-FF3C-430C-377B51F255F4}"/>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6" name="Footer Placeholder 5">
            <a:extLst>
              <a:ext uri="{FF2B5EF4-FFF2-40B4-BE49-F238E27FC236}">
                <a16:creationId xmlns:a16="http://schemas.microsoft.com/office/drawing/2014/main" id="{02037419-F22E-5040-40D1-3AFBEB0E73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BBC837-3750-97EE-3D7A-B8A0935B2375}"/>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2792354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F90F4-6A5E-2310-0836-E298F2C9ACB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3A7F4D8-492C-4ACE-0B8C-471CFC34CA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9865E0-BE4B-6BAA-8FAE-EE57A6A62D7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7ADF6F-CDE7-8F87-DD8B-0EEF18E2D8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FC52605-4464-9CE4-5079-4346F3B1F3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7B53E14-34E1-AEE3-B08A-66A6AE6330DA}"/>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8" name="Footer Placeholder 7">
            <a:extLst>
              <a:ext uri="{FF2B5EF4-FFF2-40B4-BE49-F238E27FC236}">
                <a16:creationId xmlns:a16="http://schemas.microsoft.com/office/drawing/2014/main" id="{6E299D4B-4AAB-0176-580E-2CC2C9EC113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2A67C3C-5440-0CFC-1C18-868E4BF63BCC}"/>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1507646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13104-C6C9-8CF7-4ED9-E8D517C1A27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8430CA2-CBB6-0B42-4C2E-AE672F704B3C}"/>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4" name="Footer Placeholder 3">
            <a:extLst>
              <a:ext uri="{FF2B5EF4-FFF2-40B4-BE49-F238E27FC236}">
                <a16:creationId xmlns:a16="http://schemas.microsoft.com/office/drawing/2014/main" id="{E9BE3ED9-618B-50DB-16B9-BC5A803CD44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D081343-F45E-E182-BA35-C18CA930A501}"/>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3050651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96C404-E076-BA1B-9052-685C6C050CD7}"/>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3" name="Footer Placeholder 2">
            <a:extLst>
              <a:ext uri="{FF2B5EF4-FFF2-40B4-BE49-F238E27FC236}">
                <a16:creationId xmlns:a16="http://schemas.microsoft.com/office/drawing/2014/main" id="{9A1391EE-0C9C-8A2F-FF5F-89B44FC4B0C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A9CD01-57C5-FD91-8498-55B474F53612}"/>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2152970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B6D45-BFD8-6672-6D59-9AB0F86D43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B84C635-35B2-2ECB-7DC5-7DC75F248C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2228369-0035-9EB7-86BE-F36C5FC709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8BA364-78F5-BB08-D146-22A107FA941C}"/>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6" name="Footer Placeholder 5">
            <a:extLst>
              <a:ext uri="{FF2B5EF4-FFF2-40B4-BE49-F238E27FC236}">
                <a16:creationId xmlns:a16="http://schemas.microsoft.com/office/drawing/2014/main" id="{0502B247-61E7-F420-C7BA-3261046967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94F5DF-C76F-C86E-D157-E37FB981FC28}"/>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3552276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01E8D-6BC1-49FE-BA8A-0A7C1E6F34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08CE18C-0C54-802A-3DB0-6921F0E252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C3B7402-6AA8-B057-EF79-A47873A898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ABD34E-0C47-67CC-9EA6-9631DD48909A}"/>
              </a:ext>
            </a:extLst>
          </p:cNvPr>
          <p:cNvSpPr>
            <a:spLocks noGrp="1"/>
          </p:cNvSpPr>
          <p:nvPr>
            <p:ph type="dt" sz="half" idx="10"/>
          </p:nvPr>
        </p:nvSpPr>
        <p:spPr/>
        <p:txBody>
          <a:bodyPr/>
          <a:lstStyle/>
          <a:p>
            <a:fld id="{D8390D34-88DD-A240-B6BD-77F22CB790C1}" type="datetimeFigureOut">
              <a:rPr lang="en-US" smtClean="0"/>
              <a:t>9/18/24</a:t>
            </a:fld>
            <a:endParaRPr lang="en-US"/>
          </a:p>
        </p:txBody>
      </p:sp>
      <p:sp>
        <p:nvSpPr>
          <p:cNvPr id="6" name="Footer Placeholder 5">
            <a:extLst>
              <a:ext uri="{FF2B5EF4-FFF2-40B4-BE49-F238E27FC236}">
                <a16:creationId xmlns:a16="http://schemas.microsoft.com/office/drawing/2014/main" id="{B861899F-9578-9F96-758D-44FBEAD0AC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0734DE-34B5-C613-808F-03B72B527F53}"/>
              </a:ext>
            </a:extLst>
          </p:cNvPr>
          <p:cNvSpPr>
            <a:spLocks noGrp="1"/>
          </p:cNvSpPr>
          <p:nvPr>
            <p:ph type="sldNum" sz="quarter" idx="12"/>
          </p:nvPr>
        </p:nvSpPr>
        <p:spPr/>
        <p:txBody>
          <a:bodyPr/>
          <a:lstStyle/>
          <a:p>
            <a:fld id="{A1253F30-F6BD-7A44-B1B6-E9F3520AA09E}" type="slidenum">
              <a:rPr lang="en-US" smtClean="0"/>
              <a:t>‹#›</a:t>
            </a:fld>
            <a:endParaRPr lang="en-US"/>
          </a:p>
        </p:txBody>
      </p:sp>
    </p:spTree>
    <p:extLst>
      <p:ext uri="{BB962C8B-B14F-4D97-AF65-F5344CB8AC3E}">
        <p14:creationId xmlns:p14="http://schemas.microsoft.com/office/powerpoint/2010/main" val="4274401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2F6DBB-A7E6-92C5-D395-8E7812B143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804FE8-9BE1-7548-77D5-91B87D234C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1CB6C2-A3E1-C142-8407-2FB03CAF06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8390D34-88DD-A240-B6BD-77F22CB790C1}" type="datetimeFigureOut">
              <a:rPr lang="en-US" smtClean="0"/>
              <a:t>9/18/24</a:t>
            </a:fld>
            <a:endParaRPr lang="en-US"/>
          </a:p>
        </p:txBody>
      </p:sp>
      <p:sp>
        <p:nvSpPr>
          <p:cNvPr id="5" name="Footer Placeholder 4">
            <a:extLst>
              <a:ext uri="{FF2B5EF4-FFF2-40B4-BE49-F238E27FC236}">
                <a16:creationId xmlns:a16="http://schemas.microsoft.com/office/drawing/2014/main" id="{AE61D346-CA4F-2603-D288-D1DC75B4D3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3673D6C-114E-1261-1A94-441DACE992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1253F30-F6BD-7A44-B1B6-E9F3520AA09E}" type="slidenum">
              <a:rPr lang="en-US" smtClean="0"/>
              <a:t>‹#›</a:t>
            </a:fld>
            <a:endParaRPr lang="en-US"/>
          </a:p>
        </p:txBody>
      </p:sp>
    </p:spTree>
    <p:extLst>
      <p:ext uri="{BB962C8B-B14F-4D97-AF65-F5344CB8AC3E}">
        <p14:creationId xmlns:p14="http://schemas.microsoft.com/office/powerpoint/2010/main" val="5604140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jpeg"/><Relationship Id="rId2" Type="http://schemas.openxmlformats.org/officeDocument/2006/relationships/image" Target="../media/image22.emf"/><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19.emf"/><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32.jpe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2.emf"/><Relationship Id="rId7"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8.png"/><Relationship Id="rId5" Type="http://schemas.openxmlformats.org/officeDocument/2006/relationships/image" Target="../media/image33.png"/><Relationship Id="rId10" Type="http://schemas.openxmlformats.org/officeDocument/2006/relationships/image" Target="../media/image2.jpeg"/><Relationship Id="rId4" Type="http://schemas.openxmlformats.org/officeDocument/2006/relationships/image" Target="../media/image26.png"/><Relationship Id="rId9" Type="http://schemas.openxmlformats.org/officeDocument/2006/relationships/image" Target="../media/image37.png"/></Relationships>
</file>

<file path=ppt/slides/_rels/slide1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image" Target="../media/image26.png"/><Relationship Id="rId7"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7.xml"/><Relationship Id="rId6" Type="http://schemas.openxmlformats.org/officeDocument/2006/relationships/image" Target="../media/image39.emf"/><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26.png"/><Relationship Id="rId7"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jpeg"/><Relationship Id="rId10" Type="http://schemas.openxmlformats.org/officeDocument/2006/relationships/image" Target="../media/image41.png"/><Relationship Id="rId4" Type="http://schemas.openxmlformats.org/officeDocument/2006/relationships/image" Target="../media/image27.png"/><Relationship Id="rId9"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22.emf"/><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45.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png"/><Relationship Id="rId7" Type="http://schemas.openxmlformats.org/officeDocument/2006/relationships/image" Target="../media/image19.e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jpeg"/><Relationship Id="rId5" Type="http://schemas.openxmlformats.org/officeDocument/2006/relationships/image" Target="../media/image24.emf"/><Relationship Id="rId4" Type="http://schemas.openxmlformats.org/officeDocument/2006/relationships/image" Target="../media/image23.emf"/></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emf"/><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ttp://www.virtualsocialmedia.com/wp-content/uploads/2015/10/Choosing-Online-Reputation-Management-Servic">
            <a:extLst>
              <a:ext uri="{FF2B5EF4-FFF2-40B4-BE49-F238E27FC236}">
                <a16:creationId xmlns:a16="http://schemas.microsoft.com/office/drawing/2014/main" id="{A025EFB8-C20F-4AAE-FFDF-E6FE4F5C1B72}"/>
              </a:ext>
            </a:extLst>
          </p:cNvPr>
          <p:cNvPicPr>
            <a:picLocks noChangeAspect="1" noChangeArrowheads="1"/>
          </p:cNvPicPr>
          <p:nvPr/>
        </p:nvPicPr>
        <p:blipFill>
          <a:blip r:embed="rId3">
            <a:alphaModFix amt="30000"/>
            <a:extLst>
              <a:ext uri="{28A0092B-C50C-407E-A947-70E740481C1C}">
                <a14:useLocalDpi xmlns:a14="http://schemas.microsoft.com/office/drawing/2010/main" val="0"/>
              </a:ext>
            </a:extLst>
          </a:blip>
          <a:srcRect/>
          <a:stretch>
            <a:fillRect/>
          </a:stretch>
        </p:blipFill>
        <p:spPr bwMode="auto">
          <a:xfrm>
            <a:off x="5831659" y="913153"/>
            <a:ext cx="5715000" cy="463867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E4962C9-34A3-4089-2DA8-E9608A0511F0}"/>
              </a:ext>
            </a:extLst>
          </p:cNvPr>
          <p:cNvSpPr txBox="1"/>
          <p:nvPr/>
        </p:nvSpPr>
        <p:spPr>
          <a:xfrm>
            <a:off x="976038" y="3588219"/>
            <a:ext cx="9271064" cy="1200329"/>
          </a:xfrm>
          <a:prstGeom prst="rect">
            <a:avLst/>
          </a:prstGeom>
          <a:noFill/>
        </p:spPr>
        <p:txBody>
          <a:bodyPr wrap="none" rtlCol="0">
            <a:spAutoFit/>
            <a:scene3d>
              <a:camera prst="orthographicFront"/>
              <a:lightRig rig="harsh" dir="t"/>
            </a:scene3d>
            <a:sp3d extrusionH="57150" prstMaterial="matte">
              <a:bevelT w="63500" h="12700" prst="angle"/>
              <a:contourClr>
                <a:schemeClr val="bg1">
                  <a:lumMod val="65000"/>
                </a:schemeClr>
              </a:contourClr>
            </a:sp3d>
          </a:bodyPr>
          <a:lstStyle/>
          <a:p>
            <a:r>
              <a:rPr lang="en-US" sz="7200" b="1" dirty="0">
                <a:ln/>
                <a:solidFill>
                  <a:srgbClr val="C00000"/>
                </a:solidFill>
                <a:effectLst>
                  <a:reflection blurRad="6350" stA="60000" endA="900" endPos="58000" dir="5400000" sy="-100000" algn="bl" rotWithShape="0"/>
                </a:effectLst>
              </a:rPr>
              <a:t>Network Connectivity</a:t>
            </a:r>
          </a:p>
        </p:txBody>
      </p:sp>
      <p:sp>
        <p:nvSpPr>
          <p:cNvPr id="4" name="TextBox 3">
            <a:extLst>
              <a:ext uri="{FF2B5EF4-FFF2-40B4-BE49-F238E27FC236}">
                <a16:creationId xmlns:a16="http://schemas.microsoft.com/office/drawing/2014/main" id="{1BC760DA-D620-06DF-DEB6-4F35D8978B99}"/>
              </a:ext>
            </a:extLst>
          </p:cNvPr>
          <p:cNvSpPr txBox="1"/>
          <p:nvPr/>
        </p:nvSpPr>
        <p:spPr>
          <a:xfrm>
            <a:off x="433355" y="3440495"/>
            <a:ext cx="4536755" cy="584775"/>
          </a:xfrm>
          <a:prstGeom prst="rect">
            <a:avLst/>
          </a:prstGeom>
          <a:noFill/>
        </p:spPr>
        <p:txBody>
          <a:bodyPr wrap="none" rtlCol="0">
            <a:spAutoFit/>
          </a:bodyPr>
          <a:lstStyle/>
          <a:p>
            <a:r>
              <a:rPr lang="en-US" sz="3200" b="1" dirty="0">
                <a:effectLst>
                  <a:glow rad="152400">
                    <a:srgbClr val="FFFF00">
                      <a:alpha val="19000"/>
                    </a:srgbClr>
                  </a:glow>
                  <a:reflection endPos="0" dist="50800" dir="5400000" sy="-100000" algn="bl" rotWithShape="0"/>
                </a:effectLst>
              </a:rPr>
              <a:t>University of Oklahoma</a:t>
            </a:r>
          </a:p>
        </p:txBody>
      </p:sp>
      <p:pic>
        <p:nvPicPr>
          <p:cNvPr id="5" name="Picture 4" descr="OU Supercomputing Center for Education &amp; Research">
            <a:extLst>
              <a:ext uri="{FF2B5EF4-FFF2-40B4-BE49-F238E27FC236}">
                <a16:creationId xmlns:a16="http://schemas.microsoft.com/office/drawing/2014/main" id="{D08C66D2-F834-9B4C-20F5-2A175CF98E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574" y="6108677"/>
            <a:ext cx="1126565" cy="600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5871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8" name="Straight Connector 117">
            <a:extLst>
              <a:ext uri="{FF2B5EF4-FFF2-40B4-BE49-F238E27FC236}">
                <a16:creationId xmlns:a16="http://schemas.microsoft.com/office/drawing/2014/main" id="{87F90E8C-0945-9A45-6E86-07EC56103F0A}"/>
              </a:ext>
            </a:extLst>
          </p:cNvPr>
          <p:cNvCxnSpPr>
            <a:cxnSpLocks/>
          </p:cNvCxnSpPr>
          <p:nvPr/>
        </p:nvCxnSpPr>
        <p:spPr>
          <a:xfrm flipV="1">
            <a:off x="9544098" y="1977914"/>
            <a:ext cx="0" cy="332233"/>
          </a:xfrm>
          <a:prstGeom prst="line">
            <a:avLst/>
          </a:prstGeom>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427CDE18-D8D4-F5CF-EEFA-A170578D5B8E}"/>
              </a:ext>
            </a:extLst>
          </p:cNvPr>
          <p:cNvCxnSpPr>
            <a:cxnSpLocks/>
          </p:cNvCxnSpPr>
          <p:nvPr/>
        </p:nvCxnSpPr>
        <p:spPr>
          <a:xfrm flipV="1">
            <a:off x="2617934" y="1706895"/>
            <a:ext cx="0" cy="483503"/>
          </a:xfrm>
          <a:prstGeom prst="line">
            <a:avLst/>
          </a:prstGeom>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a16="http://schemas.microsoft.com/office/drawing/2014/main" id="{1441CFCC-A816-E7DD-4BEF-7165EBD1F4DE}"/>
              </a:ext>
            </a:extLst>
          </p:cNvPr>
          <p:cNvPicPr>
            <a:picLocks noChangeAspect="1"/>
          </p:cNvPicPr>
          <p:nvPr/>
        </p:nvPicPr>
        <p:blipFill rotWithShape="1">
          <a:blip r:embed="rId2"/>
          <a:srcRect r="11789" b="5966"/>
          <a:stretch/>
        </p:blipFill>
        <p:spPr>
          <a:xfrm>
            <a:off x="1404478" y="3790691"/>
            <a:ext cx="503936" cy="732539"/>
          </a:xfrm>
          <a:prstGeom prst="rect">
            <a:avLst/>
          </a:prstGeom>
        </p:spPr>
      </p:pic>
      <p:pic>
        <p:nvPicPr>
          <p:cNvPr id="6" name="Picture 5">
            <a:extLst>
              <a:ext uri="{FF2B5EF4-FFF2-40B4-BE49-F238E27FC236}">
                <a16:creationId xmlns:a16="http://schemas.microsoft.com/office/drawing/2014/main" id="{7B25198B-5CF1-AF39-36ED-680110F0DD09}"/>
              </a:ext>
            </a:extLst>
          </p:cNvPr>
          <p:cNvPicPr>
            <a:picLocks noChangeAspect="1"/>
          </p:cNvPicPr>
          <p:nvPr/>
        </p:nvPicPr>
        <p:blipFill rotWithShape="1">
          <a:blip r:embed="rId2"/>
          <a:srcRect r="11789" b="5966"/>
          <a:stretch/>
        </p:blipFill>
        <p:spPr>
          <a:xfrm>
            <a:off x="2131535" y="3790691"/>
            <a:ext cx="503936" cy="732539"/>
          </a:xfrm>
          <a:prstGeom prst="rect">
            <a:avLst/>
          </a:prstGeom>
        </p:spPr>
      </p:pic>
      <p:pic>
        <p:nvPicPr>
          <p:cNvPr id="7" name="Picture 6" descr="C:\Users\ecoffey\AppData\Local\Temp\Rar$DRa0.984\Cisco Nexus 9300 Series\Png_256\CiscoNexus9300Series_unknown_256.png">
            <a:extLst>
              <a:ext uri="{FF2B5EF4-FFF2-40B4-BE49-F238E27FC236}">
                <a16:creationId xmlns:a16="http://schemas.microsoft.com/office/drawing/2014/main" id="{0E1E9234-0D3A-80DF-F83C-4F849E1749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8699"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Users\ecoffey\AppData\Local\Temp\Rar$DRa0.984\Cisco Nexus 9300 Series\Png_256\CiscoNexus9300Series_unknown_256.png">
            <a:extLst>
              <a:ext uri="{FF2B5EF4-FFF2-40B4-BE49-F238E27FC236}">
                <a16:creationId xmlns:a16="http://schemas.microsoft.com/office/drawing/2014/main" id="{CC70CCC8-CEE9-A7F6-FE05-3C348E948C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2964"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916C7BBD-AF28-2D8D-3E9A-62B354795FB7}"/>
              </a:ext>
            </a:extLst>
          </p:cNvPr>
          <p:cNvCxnSpPr>
            <a:stCxn id="7" idx="0"/>
            <a:endCxn id="4" idx="2"/>
          </p:cNvCxnSpPr>
          <p:nvPr/>
        </p:nvCxnSpPr>
        <p:spPr>
          <a:xfrm flipH="1" flipV="1">
            <a:off x="1656446" y="4523230"/>
            <a:ext cx="85142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BA57C46E-3CC6-EB2F-B80B-DABEC3DA0C53}"/>
              </a:ext>
            </a:extLst>
          </p:cNvPr>
          <p:cNvCxnSpPr>
            <a:cxnSpLocks/>
            <a:stCxn id="7" idx="0"/>
            <a:endCxn id="6" idx="2"/>
          </p:cNvCxnSpPr>
          <p:nvPr/>
        </p:nvCxnSpPr>
        <p:spPr>
          <a:xfrm flipH="1" flipV="1">
            <a:off x="2383503" y="4523230"/>
            <a:ext cx="124372"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1252E13B-0070-375D-22F9-4AAFD7B52A7D}"/>
              </a:ext>
            </a:extLst>
          </p:cNvPr>
          <p:cNvCxnSpPr>
            <a:cxnSpLocks/>
            <a:stCxn id="9" idx="0"/>
            <a:endCxn id="4" idx="2"/>
          </p:cNvCxnSpPr>
          <p:nvPr/>
        </p:nvCxnSpPr>
        <p:spPr>
          <a:xfrm flipH="1" flipV="1">
            <a:off x="1656446" y="4523230"/>
            <a:ext cx="1695694"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F5409D7A-758F-BA7D-92D9-B7A6262546AA}"/>
              </a:ext>
            </a:extLst>
          </p:cNvPr>
          <p:cNvCxnSpPr>
            <a:cxnSpLocks/>
            <a:stCxn id="9" idx="0"/>
            <a:endCxn id="6" idx="2"/>
          </p:cNvCxnSpPr>
          <p:nvPr/>
        </p:nvCxnSpPr>
        <p:spPr>
          <a:xfrm flipH="1" flipV="1">
            <a:off x="2383503" y="4523230"/>
            <a:ext cx="968637" cy="737895"/>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7C7F2985-46C3-7CD7-2FAC-34670B88E72A}"/>
              </a:ext>
            </a:extLst>
          </p:cNvPr>
          <p:cNvSpPr txBox="1"/>
          <p:nvPr/>
        </p:nvSpPr>
        <p:spPr>
          <a:xfrm>
            <a:off x="0" y="87123"/>
            <a:ext cx="8949274" cy="646331"/>
          </a:xfrm>
          <a:prstGeom prst="rect">
            <a:avLst/>
          </a:prstGeom>
          <a:noFill/>
        </p:spPr>
        <p:txBody>
          <a:bodyPr wrap="square">
            <a:spAutoFit/>
          </a:bodyPr>
          <a:lstStyle/>
          <a:p>
            <a:r>
              <a:rPr lang="en-US" sz="3600" b="1" i="0" dirty="0">
                <a:effectLst/>
                <a:highlight>
                  <a:srgbClr val="FCFCFC"/>
                </a:highlight>
                <a:latin typeface="Lato" panose="020F0502020204030204" pitchFamily="34" charset="0"/>
              </a:rPr>
              <a:t>Multi-pod Deployment</a:t>
            </a:r>
            <a:endParaRPr lang="en-US" sz="3600" b="1" dirty="0"/>
          </a:p>
        </p:txBody>
      </p:sp>
      <p:pic>
        <p:nvPicPr>
          <p:cNvPr id="39" name="Picture 38" descr="C:\Users\ecoffey\AppData\Local\Temp\Rar$DRa0.984\Cisco Nexus 9300 Series\Png_256\CiscoNexus9300Series_warning_256.png">
            <a:extLst>
              <a:ext uri="{FF2B5EF4-FFF2-40B4-BE49-F238E27FC236}">
                <a16:creationId xmlns:a16="http://schemas.microsoft.com/office/drawing/2014/main" id="{503ADFDF-81FF-0AD4-0DBD-1C55A1EA75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4261"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descr="C:\Users\ecoffey\AppData\Local\Temp\Rar$DRa0.984\Cisco Nexus 9300 Series\Png_256\CiscoNexus9300Series_warning_256.png">
            <a:extLst>
              <a:ext uri="{FF2B5EF4-FFF2-40B4-BE49-F238E27FC236}">
                <a16:creationId xmlns:a16="http://schemas.microsoft.com/office/drawing/2014/main" id="{66CD59B7-93B1-F226-B50F-3F74193EAB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220"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Connector 40">
            <a:extLst>
              <a:ext uri="{FF2B5EF4-FFF2-40B4-BE49-F238E27FC236}">
                <a16:creationId xmlns:a16="http://schemas.microsoft.com/office/drawing/2014/main" id="{CC23E536-3C94-BA7A-1812-418B1D660D93}"/>
              </a:ext>
            </a:extLst>
          </p:cNvPr>
          <p:cNvCxnSpPr>
            <a:cxnSpLocks/>
            <a:stCxn id="39" idx="0"/>
            <a:endCxn id="4" idx="2"/>
          </p:cNvCxnSpPr>
          <p:nvPr/>
        </p:nvCxnSpPr>
        <p:spPr>
          <a:xfrm flipV="1">
            <a:off x="1563437" y="4523230"/>
            <a:ext cx="9300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756CA2A8-B562-BBB1-BCB6-2A88B4EC6582}"/>
              </a:ext>
            </a:extLst>
          </p:cNvPr>
          <p:cNvCxnSpPr>
            <a:cxnSpLocks/>
            <a:stCxn id="39" idx="0"/>
            <a:endCxn id="6" idx="2"/>
          </p:cNvCxnSpPr>
          <p:nvPr/>
        </p:nvCxnSpPr>
        <p:spPr>
          <a:xfrm flipV="1">
            <a:off x="1563437" y="4523230"/>
            <a:ext cx="820066"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4625CF81-5804-DDC5-0FA8-4E56A960392D}"/>
              </a:ext>
            </a:extLst>
          </p:cNvPr>
          <p:cNvCxnSpPr>
            <a:cxnSpLocks/>
            <a:stCxn id="40" idx="0"/>
            <a:endCxn id="6" idx="2"/>
          </p:cNvCxnSpPr>
          <p:nvPr/>
        </p:nvCxnSpPr>
        <p:spPr>
          <a:xfrm flipV="1">
            <a:off x="710396" y="4523230"/>
            <a:ext cx="1673107"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39FE3ABB-813D-C8F9-0276-B9B94E7166CB}"/>
              </a:ext>
            </a:extLst>
          </p:cNvPr>
          <p:cNvCxnSpPr>
            <a:cxnSpLocks/>
            <a:stCxn id="40" idx="0"/>
            <a:endCxn id="4" idx="2"/>
          </p:cNvCxnSpPr>
          <p:nvPr/>
        </p:nvCxnSpPr>
        <p:spPr>
          <a:xfrm flipV="1">
            <a:off x="710396" y="4523230"/>
            <a:ext cx="946050" cy="737895"/>
          </a:xfrm>
          <a:prstGeom prst="line">
            <a:avLst/>
          </a:prstGeom>
        </p:spPr>
        <p:style>
          <a:lnRef idx="2">
            <a:schemeClr val="accent1"/>
          </a:lnRef>
          <a:fillRef idx="0">
            <a:schemeClr val="accent1"/>
          </a:fillRef>
          <a:effectRef idx="1">
            <a:schemeClr val="accent1"/>
          </a:effectRef>
          <a:fontRef idx="minor">
            <a:schemeClr val="tx1"/>
          </a:fontRef>
        </p:style>
      </p:cxnSp>
      <p:pic>
        <p:nvPicPr>
          <p:cNvPr id="63" name="Picture 62">
            <a:extLst>
              <a:ext uri="{FF2B5EF4-FFF2-40B4-BE49-F238E27FC236}">
                <a16:creationId xmlns:a16="http://schemas.microsoft.com/office/drawing/2014/main" id="{86650236-C2A6-509A-199A-369EA22D226C}"/>
              </a:ext>
            </a:extLst>
          </p:cNvPr>
          <p:cNvPicPr>
            <a:picLocks noChangeAspect="1"/>
          </p:cNvPicPr>
          <p:nvPr/>
        </p:nvPicPr>
        <p:blipFill rotWithShape="1">
          <a:blip r:embed="rId2"/>
          <a:srcRect r="11789" b="5966"/>
          <a:stretch/>
        </p:blipFill>
        <p:spPr>
          <a:xfrm>
            <a:off x="5490930" y="3790691"/>
            <a:ext cx="503936" cy="732539"/>
          </a:xfrm>
          <a:prstGeom prst="rect">
            <a:avLst/>
          </a:prstGeom>
        </p:spPr>
      </p:pic>
      <p:pic>
        <p:nvPicPr>
          <p:cNvPr id="65" name="Picture 64">
            <a:extLst>
              <a:ext uri="{FF2B5EF4-FFF2-40B4-BE49-F238E27FC236}">
                <a16:creationId xmlns:a16="http://schemas.microsoft.com/office/drawing/2014/main" id="{10DAD3DF-EBCF-8A87-8D76-8B602D33DE5F}"/>
              </a:ext>
            </a:extLst>
          </p:cNvPr>
          <p:cNvPicPr>
            <a:picLocks noChangeAspect="1"/>
          </p:cNvPicPr>
          <p:nvPr/>
        </p:nvPicPr>
        <p:blipFill rotWithShape="1">
          <a:blip r:embed="rId2"/>
          <a:srcRect r="11789" b="5966"/>
          <a:stretch/>
        </p:blipFill>
        <p:spPr>
          <a:xfrm>
            <a:off x="6217987" y="3790691"/>
            <a:ext cx="503936" cy="732539"/>
          </a:xfrm>
          <a:prstGeom prst="rect">
            <a:avLst/>
          </a:prstGeom>
        </p:spPr>
      </p:pic>
      <p:pic>
        <p:nvPicPr>
          <p:cNvPr id="66" name="Picture 65" descr="C:\Users\ecoffey\AppData\Local\Temp\Rar$DRa0.984\Cisco Nexus 9300 Series\Png_256\CiscoNexus9300Series_unknown_256.png">
            <a:extLst>
              <a:ext uri="{FF2B5EF4-FFF2-40B4-BE49-F238E27FC236}">
                <a16:creationId xmlns:a16="http://schemas.microsoft.com/office/drawing/2014/main" id="{9934AF3A-D6C9-2056-6239-F79563C573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5151"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7" descr="C:\Users\ecoffey\AppData\Local\Temp\Rar$DRa0.984\Cisco Nexus 9300 Series\Png_256\CiscoNexus9300Series_unknown_256.png">
            <a:extLst>
              <a:ext uri="{FF2B5EF4-FFF2-40B4-BE49-F238E27FC236}">
                <a16:creationId xmlns:a16="http://schemas.microsoft.com/office/drawing/2014/main" id="{E795940A-7F1C-4CD5-E154-86E6BED18F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9416"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69" name="Straight Connector 68">
            <a:extLst>
              <a:ext uri="{FF2B5EF4-FFF2-40B4-BE49-F238E27FC236}">
                <a16:creationId xmlns:a16="http://schemas.microsoft.com/office/drawing/2014/main" id="{8A90C79D-3260-2E4E-9CD8-36D115FB5DA4}"/>
              </a:ext>
            </a:extLst>
          </p:cNvPr>
          <p:cNvCxnSpPr>
            <a:stCxn id="66" idx="0"/>
            <a:endCxn id="63" idx="2"/>
          </p:cNvCxnSpPr>
          <p:nvPr/>
        </p:nvCxnSpPr>
        <p:spPr>
          <a:xfrm flipH="1" flipV="1">
            <a:off x="5742898" y="4523230"/>
            <a:ext cx="85142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BC928B06-0C3A-3FE2-DE28-471AF3C02BE4}"/>
              </a:ext>
            </a:extLst>
          </p:cNvPr>
          <p:cNvCxnSpPr>
            <a:cxnSpLocks/>
            <a:stCxn id="66" idx="0"/>
            <a:endCxn id="65" idx="2"/>
          </p:cNvCxnSpPr>
          <p:nvPr/>
        </p:nvCxnSpPr>
        <p:spPr>
          <a:xfrm flipH="1" flipV="1">
            <a:off x="6469955" y="4523230"/>
            <a:ext cx="124372"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2AEF5B8A-B548-044B-8A31-43B88FF373EF}"/>
              </a:ext>
            </a:extLst>
          </p:cNvPr>
          <p:cNvCxnSpPr>
            <a:cxnSpLocks/>
            <a:stCxn id="68" idx="0"/>
            <a:endCxn id="63" idx="2"/>
          </p:cNvCxnSpPr>
          <p:nvPr/>
        </p:nvCxnSpPr>
        <p:spPr>
          <a:xfrm flipH="1" flipV="1">
            <a:off x="5742898" y="4523230"/>
            <a:ext cx="1695694"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A6B2DD80-D4F6-EB86-364C-1B1436A0C1FB}"/>
              </a:ext>
            </a:extLst>
          </p:cNvPr>
          <p:cNvCxnSpPr>
            <a:cxnSpLocks/>
            <a:stCxn id="68" idx="0"/>
            <a:endCxn id="65" idx="2"/>
          </p:cNvCxnSpPr>
          <p:nvPr/>
        </p:nvCxnSpPr>
        <p:spPr>
          <a:xfrm flipH="1" flipV="1">
            <a:off x="6469955" y="4523230"/>
            <a:ext cx="968637" cy="737895"/>
          </a:xfrm>
          <a:prstGeom prst="line">
            <a:avLst/>
          </a:prstGeom>
        </p:spPr>
        <p:style>
          <a:lnRef idx="2">
            <a:schemeClr val="accent1"/>
          </a:lnRef>
          <a:fillRef idx="0">
            <a:schemeClr val="accent1"/>
          </a:fillRef>
          <a:effectRef idx="1">
            <a:schemeClr val="accent1"/>
          </a:effectRef>
          <a:fontRef idx="minor">
            <a:schemeClr val="tx1"/>
          </a:fontRef>
        </p:style>
      </p:cxnSp>
      <p:pic>
        <p:nvPicPr>
          <p:cNvPr id="74" name="Picture 73" descr="C:\Users\ecoffey\AppData\Local\Temp\Rar$DRa0.984\Cisco Nexus 9300 Series\Png_256\CiscoNexus9300Series_warning_256.png">
            <a:extLst>
              <a:ext uri="{FF2B5EF4-FFF2-40B4-BE49-F238E27FC236}">
                <a16:creationId xmlns:a16="http://schemas.microsoft.com/office/drawing/2014/main" id="{6D226D09-4C6C-4388-CC08-8DFBB0FFD4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0713"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74" descr="C:\Users\ecoffey\AppData\Local\Temp\Rar$DRa0.984\Cisco Nexus 9300 Series\Png_256\CiscoNexus9300Series_warning_256.png">
            <a:extLst>
              <a:ext uri="{FF2B5EF4-FFF2-40B4-BE49-F238E27FC236}">
                <a16:creationId xmlns:a16="http://schemas.microsoft.com/office/drawing/2014/main" id="{B1BA2263-F578-0A01-AC0C-86ED03ABF5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672"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76" name="Straight Connector 75">
            <a:extLst>
              <a:ext uri="{FF2B5EF4-FFF2-40B4-BE49-F238E27FC236}">
                <a16:creationId xmlns:a16="http://schemas.microsoft.com/office/drawing/2014/main" id="{E7695A63-AD64-2B4B-E5C2-2B5820EC998A}"/>
              </a:ext>
            </a:extLst>
          </p:cNvPr>
          <p:cNvCxnSpPr>
            <a:cxnSpLocks/>
            <a:stCxn id="74" idx="0"/>
            <a:endCxn id="63" idx="2"/>
          </p:cNvCxnSpPr>
          <p:nvPr/>
        </p:nvCxnSpPr>
        <p:spPr>
          <a:xfrm flipV="1">
            <a:off x="5649889" y="4523230"/>
            <a:ext cx="9300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2C6A6BE0-ACCC-C470-0DCC-4D77050016D2}"/>
              </a:ext>
            </a:extLst>
          </p:cNvPr>
          <p:cNvCxnSpPr>
            <a:cxnSpLocks/>
            <a:stCxn id="74" idx="0"/>
            <a:endCxn id="65" idx="2"/>
          </p:cNvCxnSpPr>
          <p:nvPr/>
        </p:nvCxnSpPr>
        <p:spPr>
          <a:xfrm flipV="1">
            <a:off x="5649889" y="4523230"/>
            <a:ext cx="820066"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8" name="Straight Connector 77">
            <a:extLst>
              <a:ext uri="{FF2B5EF4-FFF2-40B4-BE49-F238E27FC236}">
                <a16:creationId xmlns:a16="http://schemas.microsoft.com/office/drawing/2014/main" id="{C52D0683-CE43-F7E7-8E46-9643A5487C4F}"/>
              </a:ext>
            </a:extLst>
          </p:cNvPr>
          <p:cNvCxnSpPr>
            <a:cxnSpLocks/>
            <a:stCxn id="75" idx="0"/>
            <a:endCxn id="65" idx="2"/>
          </p:cNvCxnSpPr>
          <p:nvPr/>
        </p:nvCxnSpPr>
        <p:spPr>
          <a:xfrm flipV="1">
            <a:off x="4796848" y="4523230"/>
            <a:ext cx="1673107"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2BF6E769-CD5E-C2FD-0BE4-82AC30163DBE}"/>
              </a:ext>
            </a:extLst>
          </p:cNvPr>
          <p:cNvCxnSpPr>
            <a:cxnSpLocks/>
            <a:stCxn id="75" idx="0"/>
            <a:endCxn id="63" idx="2"/>
          </p:cNvCxnSpPr>
          <p:nvPr/>
        </p:nvCxnSpPr>
        <p:spPr>
          <a:xfrm flipV="1">
            <a:off x="4796848" y="4523230"/>
            <a:ext cx="946050" cy="737895"/>
          </a:xfrm>
          <a:prstGeom prst="line">
            <a:avLst/>
          </a:prstGeom>
        </p:spPr>
        <p:style>
          <a:lnRef idx="2">
            <a:schemeClr val="accent1"/>
          </a:lnRef>
          <a:fillRef idx="0">
            <a:schemeClr val="accent1"/>
          </a:fillRef>
          <a:effectRef idx="1">
            <a:schemeClr val="accent1"/>
          </a:effectRef>
          <a:fontRef idx="minor">
            <a:schemeClr val="tx1"/>
          </a:fontRef>
        </p:style>
      </p:cxnSp>
      <p:pic>
        <p:nvPicPr>
          <p:cNvPr id="80" name="Picture 79">
            <a:extLst>
              <a:ext uri="{FF2B5EF4-FFF2-40B4-BE49-F238E27FC236}">
                <a16:creationId xmlns:a16="http://schemas.microsoft.com/office/drawing/2014/main" id="{C7192F97-749E-EAB6-389A-DC60E225E383}"/>
              </a:ext>
            </a:extLst>
          </p:cNvPr>
          <p:cNvPicPr>
            <a:picLocks noChangeAspect="1"/>
          </p:cNvPicPr>
          <p:nvPr/>
        </p:nvPicPr>
        <p:blipFill rotWithShape="1">
          <a:blip r:embed="rId2"/>
          <a:srcRect r="11789" b="5966"/>
          <a:stretch/>
        </p:blipFill>
        <p:spPr>
          <a:xfrm>
            <a:off x="9397570" y="3790691"/>
            <a:ext cx="503936" cy="732539"/>
          </a:xfrm>
          <a:prstGeom prst="rect">
            <a:avLst/>
          </a:prstGeom>
        </p:spPr>
      </p:pic>
      <p:pic>
        <p:nvPicPr>
          <p:cNvPr id="81" name="Picture 80">
            <a:extLst>
              <a:ext uri="{FF2B5EF4-FFF2-40B4-BE49-F238E27FC236}">
                <a16:creationId xmlns:a16="http://schemas.microsoft.com/office/drawing/2014/main" id="{2ABB3BFC-8284-BA0D-9CDC-7A318FA3532F}"/>
              </a:ext>
            </a:extLst>
          </p:cNvPr>
          <p:cNvPicPr>
            <a:picLocks noChangeAspect="1"/>
          </p:cNvPicPr>
          <p:nvPr/>
        </p:nvPicPr>
        <p:blipFill rotWithShape="1">
          <a:blip r:embed="rId2"/>
          <a:srcRect r="11789" b="5966"/>
          <a:stretch/>
        </p:blipFill>
        <p:spPr>
          <a:xfrm>
            <a:off x="10124627" y="3790691"/>
            <a:ext cx="503936" cy="732539"/>
          </a:xfrm>
          <a:prstGeom prst="rect">
            <a:avLst/>
          </a:prstGeom>
        </p:spPr>
      </p:pic>
      <p:pic>
        <p:nvPicPr>
          <p:cNvPr id="82" name="Picture 81" descr="C:\Users\ecoffey\AppData\Local\Temp\Rar$DRa0.984\Cisco Nexus 9300 Series\Png_256\CiscoNexus9300Series_unknown_256.png">
            <a:extLst>
              <a:ext uri="{FF2B5EF4-FFF2-40B4-BE49-F238E27FC236}">
                <a16:creationId xmlns:a16="http://schemas.microsoft.com/office/drawing/2014/main" id="{35A31574-74DF-6BB0-3967-19307436F9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31791"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82" descr="C:\Users\ecoffey\AppData\Local\Temp\Rar$DRa0.984\Cisco Nexus 9300 Series\Png_256\CiscoNexus9300Series_unknown_256.png">
            <a:extLst>
              <a:ext uri="{FF2B5EF4-FFF2-40B4-BE49-F238E27FC236}">
                <a16:creationId xmlns:a16="http://schemas.microsoft.com/office/drawing/2014/main" id="{2C6A7501-3798-2D99-62FB-4AC66C2C34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76056"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84" name="Straight Connector 83">
            <a:extLst>
              <a:ext uri="{FF2B5EF4-FFF2-40B4-BE49-F238E27FC236}">
                <a16:creationId xmlns:a16="http://schemas.microsoft.com/office/drawing/2014/main" id="{14B69D1E-2368-E519-3A6E-87CC8DBB1D18}"/>
              </a:ext>
            </a:extLst>
          </p:cNvPr>
          <p:cNvCxnSpPr>
            <a:stCxn id="82" idx="0"/>
            <a:endCxn id="80" idx="2"/>
          </p:cNvCxnSpPr>
          <p:nvPr/>
        </p:nvCxnSpPr>
        <p:spPr>
          <a:xfrm flipH="1" flipV="1">
            <a:off x="9649538" y="4523230"/>
            <a:ext cx="85142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0EBA1D4E-041D-30C1-BD36-187E322A5E16}"/>
              </a:ext>
            </a:extLst>
          </p:cNvPr>
          <p:cNvCxnSpPr>
            <a:cxnSpLocks/>
            <a:stCxn id="82" idx="0"/>
            <a:endCxn id="81" idx="2"/>
          </p:cNvCxnSpPr>
          <p:nvPr/>
        </p:nvCxnSpPr>
        <p:spPr>
          <a:xfrm flipH="1" flipV="1">
            <a:off x="10376595" y="4523230"/>
            <a:ext cx="124372"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86" name="Straight Connector 85">
            <a:extLst>
              <a:ext uri="{FF2B5EF4-FFF2-40B4-BE49-F238E27FC236}">
                <a16:creationId xmlns:a16="http://schemas.microsoft.com/office/drawing/2014/main" id="{659D4C5C-59D9-E84E-25C6-A5D93F37E4C8}"/>
              </a:ext>
            </a:extLst>
          </p:cNvPr>
          <p:cNvCxnSpPr>
            <a:cxnSpLocks/>
            <a:stCxn id="83" idx="0"/>
            <a:endCxn id="80" idx="2"/>
          </p:cNvCxnSpPr>
          <p:nvPr/>
        </p:nvCxnSpPr>
        <p:spPr>
          <a:xfrm flipH="1" flipV="1">
            <a:off x="9649538" y="4523230"/>
            <a:ext cx="1695694"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6061D2E3-970E-2A1B-BF92-7DE56CB8BF6D}"/>
              </a:ext>
            </a:extLst>
          </p:cNvPr>
          <p:cNvCxnSpPr>
            <a:cxnSpLocks/>
            <a:stCxn id="83" idx="0"/>
            <a:endCxn id="81" idx="2"/>
          </p:cNvCxnSpPr>
          <p:nvPr/>
        </p:nvCxnSpPr>
        <p:spPr>
          <a:xfrm flipH="1" flipV="1">
            <a:off x="10376595" y="4523230"/>
            <a:ext cx="968637" cy="737895"/>
          </a:xfrm>
          <a:prstGeom prst="line">
            <a:avLst/>
          </a:prstGeom>
        </p:spPr>
        <p:style>
          <a:lnRef idx="2">
            <a:schemeClr val="accent1"/>
          </a:lnRef>
          <a:fillRef idx="0">
            <a:schemeClr val="accent1"/>
          </a:fillRef>
          <a:effectRef idx="1">
            <a:schemeClr val="accent1"/>
          </a:effectRef>
          <a:fontRef idx="minor">
            <a:schemeClr val="tx1"/>
          </a:fontRef>
        </p:style>
      </p:cxnSp>
      <p:pic>
        <p:nvPicPr>
          <p:cNvPr id="88" name="Picture 87" descr="C:\Users\ecoffey\AppData\Local\Temp\Rar$DRa0.984\Cisco Nexus 9300 Series\Png_256\CiscoNexus9300Series_warning_256.png">
            <a:extLst>
              <a:ext uri="{FF2B5EF4-FFF2-40B4-BE49-F238E27FC236}">
                <a16:creationId xmlns:a16="http://schemas.microsoft.com/office/drawing/2014/main" id="{A09578E8-A5C4-C81C-DD54-650722D3D6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7353"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88" descr="C:\Users\ecoffey\AppData\Local\Temp\Rar$DRa0.984\Cisco Nexus 9300 Series\Png_256\CiscoNexus9300Series_warning_256.png">
            <a:extLst>
              <a:ext uri="{FF2B5EF4-FFF2-40B4-BE49-F238E27FC236}">
                <a16:creationId xmlns:a16="http://schemas.microsoft.com/office/drawing/2014/main" id="{C4CB1FCB-F47F-38A9-F1DC-4EE9E862A9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4312"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90" name="Straight Connector 89">
            <a:extLst>
              <a:ext uri="{FF2B5EF4-FFF2-40B4-BE49-F238E27FC236}">
                <a16:creationId xmlns:a16="http://schemas.microsoft.com/office/drawing/2014/main" id="{6D714704-D5DD-9E91-F345-040AF83F0BB6}"/>
              </a:ext>
            </a:extLst>
          </p:cNvPr>
          <p:cNvCxnSpPr>
            <a:cxnSpLocks/>
            <a:stCxn id="88" idx="0"/>
            <a:endCxn id="80" idx="2"/>
          </p:cNvCxnSpPr>
          <p:nvPr/>
        </p:nvCxnSpPr>
        <p:spPr>
          <a:xfrm flipV="1">
            <a:off x="9556529" y="4523230"/>
            <a:ext cx="9300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53550A2F-32F7-B6B1-855B-700C2C18C50D}"/>
              </a:ext>
            </a:extLst>
          </p:cNvPr>
          <p:cNvCxnSpPr>
            <a:cxnSpLocks/>
            <a:stCxn id="88" idx="0"/>
            <a:endCxn id="81" idx="2"/>
          </p:cNvCxnSpPr>
          <p:nvPr/>
        </p:nvCxnSpPr>
        <p:spPr>
          <a:xfrm flipV="1">
            <a:off x="9556529" y="4523230"/>
            <a:ext cx="820066"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92" name="Straight Connector 91">
            <a:extLst>
              <a:ext uri="{FF2B5EF4-FFF2-40B4-BE49-F238E27FC236}">
                <a16:creationId xmlns:a16="http://schemas.microsoft.com/office/drawing/2014/main" id="{06589502-D01D-9BE4-B45F-EC4ECF27BA0B}"/>
              </a:ext>
            </a:extLst>
          </p:cNvPr>
          <p:cNvCxnSpPr>
            <a:cxnSpLocks/>
            <a:stCxn id="89" idx="0"/>
            <a:endCxn id="81" idx="2"/>
          </p:cNvCxnSpPr>
          <p:nvPr/>
        </p:nvCxnSpPr>
        <p:spPr>
          <a:xfrm flipV="1">
            <a:off x="8703488" y="4523230"/>
            <a:ext cx="1673107"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93" name="Straight Connector 92">
            <a:extLst>
              <a:ext uri="{FF2B5EF4-FFF2-40B4-BE49-F238E27FC236}">
                <a16:creationId xmlns:a16="http://schemas.microsoft.com/office/drawing/2014/main" id="{C4F2AFD6-D1DF-EBB7-7528-2986237D8703}"/>
              </a:ext>
            </a:extLst>
          </p:cNvPr>
          <p:cNvCxnSpPr>
            <a:cxnSpLocks/>
            <a:stCxn id="89" idx="0"/>
            <a:endCxn id="80" idx="2"/>
          </p:cNvCxnSpPr>
          <p:nvPr/>
        </p:nvCxnSpPr>
        <p:spPr>
          <a:xfrm flipV="1">
            <a:off x="8703488" y="4523230"/>
            <a:ext cx="946050" cy="737895"/>
          </a:xfrm>
          <a:prstGeom prst="line">
            <a:avLst/>
          </a:prstGeom>
        </p:spPr>
        <p:style>
          <a:lnRef idx="2">
            <a:schemeClr val="accent1"/>
          </a:lnRef>
          <a:fillRef idx="0">
            <a:schemeClr val="accent1"/>
          </a:fillRef>
          <a:effectRef idx="1">
            <a:schemeClr val="accent1"/>
          </a:effectRef>
          <a:fontRef idx="minor">
            <a:schemeClr val="tx1"/>
          </a:fontRef>
        </p:style>
      </p:cxnSp>
      <p:sp>
        <p:nvSpPr>
          <p:cNvPr id="94" name="Rectangle 93">
            <a:extLst>
              <a:ext uri="{FF2B5EF4-FFF2-40B4-BE49-F238E27FC236}">
                <a16:creationId xmlns:a16="http://schemas.microsoft.com/office/drawing/2014/main" id="{8C33A8E3-13A5-4522-8682-27BF8D88AC04}"/>
              </a:ext>
            </a:extLst>
          </p:cNvPr>
          <p:cNvSpPr/>
          <p:nvPr/>
        </p:nvSpPr>
        <p:spPr>
          <a:xfrm>
            <a:off x="191386" y="3423667"/>
            <a:ext cx="3710763" cy="26262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a:extLst>
              <a:ext uri="{FF2B5EF4-FFF2-40B4-BE49-F238E27FC236}">
                <a16:creationId xmlns:a16="http://schemas.microsoft.com/office/drawing/2014/main" id="{9FAE690A-7C1C-E5C0-FF4D-62C3E3274728}"/>
              </a:ext>
            </a:extLst>
          </p:cNvPr>
          <p:cNvSpPr/>
          <p:nvPr/>
        </p:nvSpPr>
        <p:spPr>
          <a:xfrm>
            <a:off x="4243193" y="3423667"/>
            <a:ext cx="3710763" cy="26262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Rectangle 95">
            <a:extLst>
              <a:ext uri="{FF2B5EF4-FFF2-40B4-BE49-F238E27FC236}">
                <a16:creationId xmlns:a16="http://schemas.microsoft.com/office/drawing/2014/main" id="{D04D8B49-3BDB-9F09-33DA-44B95B634BFD}"/>
              </a:ext>
            </a:extLst>
          </p:cNvPr>
          <p:cNvSpPr/>
          <p:nvPr/>
        </p:nvSpPr>
        <p:spPr>
          <a:xfrm>
            <a:off x="8265977" y="3423667"/>
            <a:ext cx="3710763" cy="26262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extBox 96">
            <a:extLst>
              <a:ext uri="{FF2B5EF4-FFF2-40B4-BE49-F238E27FC236}">
                <a16:creationId xmlns:a16="http://schemas.microsoft.com/office/drawing/2014/main" id="{12264E59-DAC6-25DF-80AD-29A6C8B74EA8}"/>
              </a:ext>
            </a:extLst>
          </p:cNvPr>
          <p:cNvSpPr txBox="1"/>
          <p:nvPr/>
        </p:nvSpPr>
        <p:spPr>
          <a:xfrm>
            <a:off x="192805" y="3415953"/>
            <a:ext cx="1208921" cy="276999"/>
          </a:xfrm>
          <a:prstGeom prst="rect">
            <a:avLst/>
          </a:prstGeom>
          <a:noFill/>
        </p:spPr>
        <p:txBody>
          <a:bodyPr wrap="none" rtlCol="0">
            <a:spAutoFit/>
          </a:bodyPr>
          <a:lstStyle/>
          <a:p>
            <a:r>
              <a:rPr lang="en-US" sz="1200" b="1" dirty="0"/>
              <a:t>Region 1 - OKC</a:t>
            </a:r>
          </a:p>
        </p:txBody>
      </p:sp>
      <p:sp>
        <p:nvSpPr>
          <p:cNvPr id="98" name="TextBox 97">
            <a:extLst>
              <a:ext uri="{FF2B5EF4-FFF2-40B4-BE49-F238E27FC236}">
                <a16:creationId xmlns:a16="http://schemas.microsoft.com/office/drawing/2014/main" id="{3CED5D37-D169-AB49-C3FA-9CAB6BAAC192}"/>
              </a:ext>
            </a:extLst>
          </p:cNvPr>
          <p:cNvSpPr txBox="1"/>
          <p:nvPr/>
        </p:nvSpPr>
        <p:spPr>
          <a:xfrm>
            <a:off x="4250586" y="3429087"/>
            <a:ext cx="1462260" cy="276999"/>
          </a:xfrm>
          <a:prstGeom prst="rect">
            <a:avLst/>
          </a:prstGeom>
          <a:noFill/>
        </p:spPr>
        <p:txBody>
          <a:bodyPr wrap="none" rtlCol="0">
            <a:spAutoFit/>
          </a:bodyPr>
          <a:lstStyle/>
          <a:p>
            <a:r>
              <a:rPr lang="en-US" sz="1200" b="1" dirty="0"/>
              <a:t>Region 2 - Norman</a:t>
            </a:r>
          </a:p>
        </p:txBody>
      </p:sp>
      <p:sp>
        <p:nvSpPr>
          <p:cNvPr id="99" name="TextBox 98">
            <a:extLst>
              <a:ext uri="{FF2B5EF4-FFF2-40B4-BE49-F238E27FC236}">
                <a16:creationId xmlns:a16="http://schemas.microsoft.com/office/drawing/2014/main" id="{01ABE7A7-6D39-3687-2A01-9D99B02046D7}"/>
              </a:ext>
            </a:extLst>
          </p:cNvPr>
          <p:cNvSpPr txBox="1"/>
          <p:nvPr/>
        </p:nvSpPr>
        <p:spPr>
          <a:xfrm>
            <a:off x="8279545" y="3448238"/>
            <a:ext cx="1269322" cy="276999"/>
          </a:xfrm>
          <a:prstGeom prst="rect">
            <a:avLst/>
          </a:prstGeom>
          <a:noFill/>
        </p:spPr>
        <p:txBody>
          <a:bodyPr wrap="none" rtlCol="0">
            <a:spAutoFit/>
          </a:bodyPr>
          <a:lstStyle/>
          <a:p>
            <a:r>
              <a:rPr lang="en-US" sz="1200" b="1" dirty="0"/>
              <a:t>Region 3 - Tulsa</a:t>
            </a:r>
          </a:p>
        </p:txBody>
      </p:sp>
      <p:cxnSp>
        <p:nvCxnSpPr>
          <p:cNvPr id="106" name="Straight Connector 105">
            <a:extLst>
              <a:ext uri="{FF2B5EF4-FFF2-40B4-BE49-F238E27FC236}">
                <a16:creationId xmlns:a16="http://schemas.microsoft.com/office/drawing/2014/main" id="{291B9145-4E28-FB1C-9CDA-6CE97A850DAB}"/>
              </a:ext>
            </a:extLst>
          </p:cNvPr>
          <p:cNvCxnSpPr>
            <a:cxnSpLocks/>
            <a:endCxn id="100" idx="3"/>
          </p:cNvCxnSpPr>
          <p:nvPr/>
        </p:nvCxnSpPr>
        <p:spPr>
          <a:xfrm flipH="1" flipV="1">
            <a:off x="2883978" y="1846746"/>
            <a:ext cx="2603943" cy="122294"/>
          </a:xfrm>
          <a:prstGeom prst="line">
            <a:avLst/>
          </a:prstGeom>
        </p:spPr>
        <p:style>
          <a:lnRef idx="2">
            <a:schemeClr val="accent1"/>
          </a:lnRef>
          <a:fillRef idx="0">
            <a:schemeClr val="accent1"/>
          </a:fillRef>
          <a:effectRef idx="1">
            <a:schemeClr val="accent1"/>
          </a:effectRef>
          <a:fontRef idx="minor">
            <a:schemeClr val="tx1"/>
          </a:fontRef>
        </p:style>
      </p:cxnSp>
      <p:cxnSp>
        <p:nvCxnSpPr>
          <p:cNvPr id="112" name="Straight Connector 111">
            <a:extLst>
              <a:ext uri="{FF2B5EF4-FFF2-40B4-BE49-F238E27FC236}">
                <a16:creationId xmlns:a16="http://schemas.microsoft.com/office/drawing/2014/main" id="{B10F0BC9-7431-3A9C-57E3-B71461A9EA4B}"/>
              </a:ext>
            </a:extLst>
          </p:cNvPr>
          <p:cNvCxnSpPr>
            <a:cxnSpLocks/>
            <a:endCxn id="101" idx="3"/>
          </p:cNvCxnSpPr>
          <p:nvPr/>
        </p:nvCxnSpPr>
        <p:spPr>
          <a:xfrm flipH="1">
            <a:off x="2890021" y="1974460"/>
            <a:ext cx="2675475" cy="348022"/>
          </a:xfrm>
          <a:prstGeom prst="line">
            <a:avLst/>
          </a:prstGeom>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9F9177E0-9F2E-C927-0B85-4196390C2895}"/>
              </a:ext>
            </a:extLst>
          </p:cNvPr>
          <p:cNvCxnSpPr>
            <a:cxnSpLocks/>
            <a:stCxn id="104" idx="3"/>
            <a:endCxn id="81" idx="0"/>
          </p:cNvCxnSpPr>
          <p:nvPr/>
        </p:nvCxnSpPr>
        <p:spPr>
          <a:xfrm>
            <a:off x="9798963" y="1860795"/>
            <a:ext cx="577632" cy="1929896"/>
          </a:xfrm>
          <a:prstGeom prst="line">
            <a:avLst/>
          </a:prstGeom>
        </p:spPr>
        <p:style>
          <a:lnRef idx="2">
            <a:schemeClr val="accent1"/>
          </a:lnRef>
          <a:fillRef idx="0">
            <a:schemeClr val="accent1"/>
          </a:fillRef>
          <a:effectRef idx="1">
            <a:schemeClr val="accent1"/>
          </a:effectRef>
          <a:fontRef idx="minor">
            <a:schemeClr val="tx1"/>
          </a:fontRef>
        </p:style>
      </p:cxnSp>
      <p:cxnSp>
        <p:nvCxnSpPr>
          <p:cNvPr id="126" name="Straight Connector 125">
            <a:extLst>
              <a:ext uri="{FF2B5EF4-FFF2-40B4-BE49-F238E27FC236}">
                <a16:creationId xmlns:a16="http://schemas.microsoft.com/office/drawing/2014/main" id="{2C43C781-0060-29A0-C0B6-4796267E0CEE}"/>
              </a:ext>
            </a:extLst>
          </p:cNvPr>
          <p:cNvCxnSpPr>
            <a:cxnSpLocks/>
            <a:endCxn id="80" idx="0"/>
          </p:cNvCxnSpPr>
          <p:nvPr/>
        </p:nvCxnSpPr>
        <p:spPr>
          <a:xfrm>
            <a:off x="9508909" y="2349107"/>
            <a:ext cx="140629" cy="1441584"/>
          </a:xfrm>
          <a:prstGeom prst="line">
            <a:avLst/>
          </a:prstGeom>
        </p:spPr>
        <p:style>
          <a:lnRef idx="2">
            <a:schemeClr val="accent1"/>
          </a:lnRef>
          <a:fillRef idx="0">
            <a:schemeClr val="accent1"/>
          </a:fillRef>
          <a:effectRef idx="1">
            <a:schemeClr val="accent1"/>
          </a:effectRef>
          <a:fontRef idx="minor">
            <a:schemeClr val="tx1"/>
          </a:fontRef>
        </p:style>
      </p:cxnSp>
      <p:cxnSp>
        <p:nvCxnSpPr>
          <p:cNvPr id="129" name="Straight Connector 128">
            <a:extLst>
              <a:ext uri="{FF2B5EF4-FFF2-40B4-BE49-F238E27FC236}">
                <a16:creationId xmlns:a16="http://schemas.microsoft.com/office/drawing/2014/main" id="{69BCB22F-15EE-D125-C0D4-3A97669F51DB}"/>
              </a:ext>
            </a:extLst>
          </p:cNvPr>
          <p:cNvCxnSpPr>
            <a:cxnSpLocks/>
            <a:stCxn id="63" idx="0"/>
          </p:cNvCxnSpPr>
          <p:nvPr/>
        </p:nvCxnSpPr>
        <p:spPr>
          <a:xfrm flipV="1">
            <a:off x="5742898" y="3199524"/>
            <a:ext cx="32327" cy="59116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0B643BE7-6BB3-B26A-ECAB-D999FB6D89AF}"/>
              </a:ext>
            </a:extLst>
          </p:cNvPr>
          <p:cNvCxnSpPr>
            <a:cxnSpLocks/>
            <a:stCxn id="65" idx="0"/>
          </p:cNvCxnSpPr>
          <p:nvPr/>
        </p:nvCxnSpPr>
        <p:spPr>
          <a:xfrm flipV="1">
            <a:off x="6469955" y="3179827"/>
            <a:ext cx="251968" cy="610864"/>
          </a:xfrm>
          <a:prstGeom prst="line">
            <a:avLst/>
          </a:prstGeom>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407388D0-816A-3A3F-DF5C-1C62A9B75F92}"/>
              </a:ext>
            </a:extLst>
          </p:cNvPr>
          <p:cNvCxnSpPr>
            <a:cxnSpLocks/>
            <a:stCxn id="4" idx="0"/>
            <a:endCxn id="100" idx="1"/>
          </p:cNvCxnSpPr>
          <p:nvPr/>
        </p:nvCxnSpPr>
        <p:spPr>
          <a:xfrm flipV="1">
            <a:off x="1656446" y="1846746"/>
            <a:ext cx="739852" cy="1943945"/>
          </a:xfrm>
          <a:prstGeom prst="line">
            <a:avLst/>
          </a:prstGeom>
        </p:spPr>
        <p:style>
          <a:lnRef idx="2">
            <a:schemeClr val="accent1"/>
          </a:lnRef>
          <a:fillRef idx="0">
            <a:schemeClr val="accent1"/>
          </a:fillRef>
          <a:effectRef idx="1">
            <a:schemeClr val="accent1"/>
          </a:effectRef>
          <a:fontRef idx="minor">
            <a:schemeClr val="tx1"/>
          </a:fontRef>
        </p:style>
      </p:cxnSp>
      <p:cxnSp>
        <p:nvCxnSpPr>
          <p:cNvPr id="138" name="Straight Connector 137">
            <a:extLst>
              <a:ext uri="{FF2B5EF4-FFF2-40B4-BE49-F238E27FC236}">
                <a16:creationId xmlns:a16="http://schemas.microsoft.com/office/drawing/2014/main" id="{D82E2C91-BC30-44AE-F68C-C7614F55F268}"/>
              </a:ext>
            </a:extLst>
          </p:cNvPr>
          <p:cNvCxnSpPr>
            <a:cxnSpLocks/>
            <a:stCxn id="6" idx="0"/>
          </p:cNvCxnSpPr>
          <p:nvPr/>
        </p:nvCxnSpPr>
        <p:spPr>
          <a:xfrm flipV="1">
            <a:off x="2383503" y="2363833"/>
            <a:ext cx="241318" cy="1426858"/>
          </a:xfrm>
          <a:prstGeom prst="line">
            <a:avLst/>
          </a:prstGeom>
        </p:spPr>
        <p:style>
          <a:lnRef idx="2">
            <a:schemeClr val="accent1"/>
          </a:lnRef>
          <a:fillRef idx="0">
            <a:schemeClr val="accent1"/>
          </a:fillRef>
          <a:effectRef idx="1">
            <a:schemeClr val="accent1"/>
          </a:effectRef>
          <a:fontRef idx="minor">
            <a:schemeClr val="tx1"/>
          </a:fontRef>
        </p:style>
      </p:cxnSp>
      <p:sp>
        <p:nvSpPr>
          <p:cNvPr id="143" name="TextBox 142">
            <a:extLst>
              <a:ext uri="{FF2B5EF4-FFF2-40B4-BE49-F238E27FC236}">
                <a16:creationId xmlns:a16="http://schemas.microsoft.com/office/drawing/2014/main" id="{998B4AB9-6F75-6FB4-48A7-D90A8943670B}"/>
              </a:ext>
            </a:extLst>
          </p:cNvPr>
          <p:cNvSpPr txBox="1"/>
          <p:nvPr/>
        </p:nvSpPr>
        <p:spPr>
          <a:xfrm>
            <a:off x="2808873" y="1425276"/>
            <a:ext cx="882549" cy="276999"/>
          </a:xfrm>
          <a:prstGeom prst="rect">
            <a:avLst/>
          </a:prstGeom>
          <a:noFill/>
        </p:spPr>
        <p:txBody>
          <a:bodyPr wrap="none" rtlCol="0">
            <a:spAutoFit/>
          </a:bodyPr>
          <a:lstStyle/>
          <a:p>
            <a:r>
              <a:rPr lang="en-US" sz="1200" b="1" dirty="0"/>
              <a:t>OKC-IPN1</a:t>
            </a:r>
          </a:p>
        </p:txBody>
      </p:sp>
      <p:sp>
        <p:nvSpPr>
          <p:cNvPr id="144" name="TextBox 143">
            <a:extLst>
              <a:ext uri="{FF2B5EF4-FFF2-40B4-BE49-F238E27FC236}">
                <a16:creationId xmlns:a16="http://schemas.microsoft.com/office/drawing/2014/main" id="{1CEB2EFF-CB65-1222-CD94-956D9F2E9342}"/>
              </a:ext>
            </a:extLst>
          </p:cNvPr>
          <p:cNvSpPr txBox="1"/>
          <p:nvPr/>
        </p:nvSpPr>
        <p:spPr>
          <a:xfrm>
            <a:off x="2646181" y="2566322"/>
            <a:ext cx="882549" cy="276999"/>
          </a:xfrm>
          <a:prstGeom prst="rect">
            <a:avLst/>
          </a:prstGeom>
          <a:noFill/>
        </p:spPr>
        <p:txBody>
          <a:bodyPr wrap="none" rtlCol="0">
            <a:spAutoFit/>
          </a:bodyPr>
          <a:lstStyle/>
          <a:p>
            <a:r>
              <a:rPr lang="en-US" sz="1200" b="1" dirty="0"/>
              <a:t>OKC-IPN2</a:t>
            </a:r>
          </a:p>
        </p:txBody>
      </p:sp>
      <p:sp>
        <p:nvSpPr>
          <p:cNvPr id="145" name="TextBox 144">
            <a:extLst>
              <a:ext uri="{FF2B5EF4-FFF2-40B4-BE49-F238E27FC236}">
                <a16:creationId xmlns:a16="http://schemas.microsoft.com/office/drawing/2014/main" id="{BEF27F9B-F3E1-DAA7-2B2C-2F518B559CD2}"/>
              </a:ext>
            </a:extLst>
          </p:cNvPr>
          <p:cNvSpPr txBox="1"/>
          <p:nvPr/>
        </p:nvSpPr>
        <p:spPr>
          <a:xfrm>
            <a:off x="4452471" y="2997661"/>
            <a:ext cx="1133644" cy="276999"/>
          </a:xfrm>
          <a:prstGeom prst="rect">
            <a:avLst/>
          </a:prstGeom>
          <a:noFill/>
        </p:spPr>
        <p:txBody>
          <a:bodyPr wrap="none" rtlCol="0">
            <a:spAutoFit/>
          </a:bodyPr>
          <a:lstStyle/>
          <a:p>
            <a:r>
              <a:rPr lang="en-US" sz="1200" b="1" dirty="0"/>
              <a:t>Norman-IPN1</a:t>
            </a:r>
          </a:p>
        </p:txBody>
      </p:sp>
      <p:sp>
        <p:nvSpPr>
          <p:cNvPr id="146" name="TextBox 145">
            <a:extLst>
              <a:ext uri="{FF2B5EF4-FFF2-40B4-BE49-F238E27FC236}">
                <a16:creationId xmlns:a16="http://schemas.microsoft.com/office/drawing/2014/main" id="{3AC748CA-401A-2D75-696B-3934F13A0EEC}"/>
              </a:ext>
            </a:extLst>
          </p:cNvPr>
          <p:cNvSpPr txBox="1"/>
          <p:nvPr/>
        </p:nvSpPr>
        <p:spPr>
          <a:xfrm>
            <a:off x="6976306" y="2956061"/>
            <a:ext cx="1133644" cy="276999"/>
          </a:xfrm>
          <a:prstGeom prst="rect">
            <a:avLst/>
          </a:prstGeom>
          <a:noFill/>
        </p:spPr>
        <p:txBody>
          <a:bodyPr wrap="none" rtlCol="0">
            <a:spAutoFit/>
          </a:bodyPr>
          <a:lstStyle/>
          <a:p>
            <a:r>
              <a:rPr lang="en-US" sz="1200" b="1" dirty="0"/>
              <a:t>Norman-IPN2</a:t>
            </a:r>
          </a:p>
        </p:txBody>
      </p:sp>
      <p:cxnSp>
        <p:nvCxnSpPr>
          <p:cNvPr id="156" name="Straight Connector 155">
            <a:extLst>
              <a:ext uri="{FF2B5EF4-FFF2-40B4-BE49-F238E27FC236}">
                <a16:creationId xmlns:a16="http://schemas.microsoft.com/office/drawing/2014/main" id="{CEBB9D3C-5A30-9DA5-FAFD-A900EBD1842F}"/>
              </a:ext>
            </a:extLst>
          </p:cNvPr>
          <p:cNvCxnSpPr>
            <a:cxnSpLocks/>
          </p:cNvCxnSpPr>
          <p:nvPr/>
        </p:nvCxnSpPr>
        <p:spPr>
          <a:xfrm flipH="1">
            <a:off x="5797899" y="2082172"/>
            <a:ext cx="251769" cy="968438"/>
          </a:xfrm>
          <a:prstGeom prst="line">
            <a:avLst/>
          </a:prstGeom>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a16="http://schemas.microsoft.com/office/drawing/2014/main" id="{341D9F75-9A53-6B1D-F813-D6B8243D9A7A}"/>
              </a:ext>
            </a:extLst>
          </p:cNvPr>
          <p:cNvCxnSpPr>
            <a:cxnSpLocks/>
          </p:cNvCxnSpPr>
          <p:nvPr/>
        </p:nvCxnSpPr>
        <p:spPr>
          <a:xfrm flipH="1" flipV="1">
            <a:off x="6335236" y="2028283"/>
            <a:ext cx="393066" cy="1015956"/>
          </a:xfrm>
          <a:prstGeom prst="line">
            <a:avLst/>
          </a:prstGeom>
        </p:spPr>
        <p:style>
          <a:lnRef idx="2">
            <a:schemeClr val="accent1"/>
          </a:lnRef>
          <a:fillRef idx="0">
            <a:schemeClr val="accent1"/>
          </a:fillRef>
          <a:effectRef idx="1">
            <a:schemeClr val="accent1"/>
          </a:effectRef>
          <a:fontRef idx="minor">
            <a:schemeClr val="tx1"/>
          </a:fontRef>
        </p:style>
      </p:cxnSp>
      <p:cxnSp>
        <p:nvCxnSpPr>
          <p:cNvPr id="163" name="Straight Connector 162">
            <a:extLst>
              <a:ext uri="{FF2B5EF4-FFF2-40B4-BE49-F238E27FC236}">
                <a16:creationId xmlns:a16="http://schemas.microsoft.com/office/drawing/2014/main" id="{69D4BFF8-D4B2-D357-E5E3-59A1E5F4770C}"/>
              </a:ext>
            </a:extLst>
          </p:cNvPr>
          <p:cNvCxnSpPr>
            <a:cxnSpLocks/>
            <a:stCxn id="102" idx="3"/>
            <a:endCxn id="103" idx="1"/>
          </p:cNvCxnSpPr>
          <p:nvPr/>
        </p:nvCxnSpPr>
        <p:spPr>
          <a:xfrm>
            <a:off x="6019065" y="3092522"/>
            <a:ext cx="45901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F828B6BD-6561-C18C-367D-59D6716EC8B9}"/>
              </a:ext>
            </a:extLst>
          </p:cNvPr>
          <p:cNvCxnSpPr>
            <a:cxnSpLocks/>
            <a:stCxn id="104" idx="1"/>
          </p:cNvCxnSpPr>
          <p:nvPr/>
        </p:nvCxnSpPr>
        <p:spPr>
          <a:xfrm flipH="1">
            <a:off x="7122581" y="1860795"/>
            <a:ext cx="2188702" cy="113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69" name="Straight Connector 168">
            <a:extLst>
              <a:ext uri="{FF2B5EF4-FFF2-40B4-BE49-F238E27FC236}">
                <a16:creationId xmlns:a16="http://schemas.microsoft.com/office/drawing/2014/main" id="{49BCDCA1-D42F-836E-23E8-ACA8E7D1BCA9}"/>
              </a:ext>
            </a:extLst>
          </p:cNvPr>
          <p:cNvCxnSpPr>
            <a:cxnSpLocks/>
            <a:stCxn id="105" idx="1"/>
          </p:cNvCxnSpPr>
          <p:nvPr/>
        </p:nvCxnSpPr>
        <p:spPr>
          <a:xfrm flipH="1" flipV="1">
            <a:off x="7180749" y="1969040"/>
            <a:ext cx="2105039" cy="384044"/>
          </a:xfrm>
          <a:prstGeom prst="line">
            <a:avLst/>
          </a:prstGeom>
        </p:spPr>
        <p:style>
          <a:lnRef idx="2">
            <a:schemeClr val="accent1"/>
          </a:lnRef>
          <a:fillRef idx="0">
            <a:schemeClr val="accent1"/>
          </a:fillRef>
          <a:effectRef idx="1">
            <a:schemeClr val="accent1"/>
          </a:effectRef>
          <a:fontRef idx="minor">
            <a:schemeClr val="tx1"/>
          </a:fontRef>
        </p:style>
      </p:cxnSp>
      <p:pic>
        <p:nvPicPr>
          <p:cNvPr id="150" name="Picture 149">
            <a:extLst>
              <a:ext uri="{FF2B5EF4-FFF2-40B4-BE49-F238E27FC236}">
                <a16:creationId xmlns:a16="http://schemas.microsoft.com/office/drawing/2014/main" id="{692001F1-D81D-2EB3-675D-06761FD39431}"/>
              </a:ext>
            </a:extLst>
          </p:cNvPr>
          <p:cNvPicPr>
            <a:picLocks noChangeAspect="1"/>
          </p:cNvPicPr>
          <p:nvPr/>
        </p:nvPicPr>
        <p:blipFill>
          <a:blip r:embed="rId5"/>
          <a:stretch>
            <a:fillRect/>
          </a:stretch>
        </p:blipFill>
        <p:spPr>
          <a:xfrm>
            <a:off x="5053664" y="1535119"/>
            <a:ext cx="2526368" cy="792783"/>
          </a:xfrm>
          <a:prstGeom prst="rect">
            <a:avLst/>
          </a:prstGeom>
        </p:spPr>
      </p:pic>
      <p:sp>
        <p:nvSpPr>
          <p:cNvPr id="155" name="TextBox 154">
            <a:extLst>
              <a:ext uri="{FF2B5EF4-FFF2-40B4-BE49-F238E27FC236}">
                <a16:creationId xmlns:a16="http://schemas.microsoft.com/office/drawing/2014/main" id="{4FF2F7F5-FBD2-4450-DB99-2067034031F3}"/>
              </a:ext>
            </a:extLst>
          </p:cNvPr>
          <p:cNvSpPr txBox="1"/>
          <p:nvPr/>
        </p:nvSpPr>
        <p:spPr>
          <a:xfrm>
            <a:off x="5889421" y="1673294"/>
            <a:ext cx="672300" cy="461665"/>
          </a:xfrm>
          <a:prstGeom prst="rect">
            <a:avLst/>
          </a:prstGeom>
          <a:noFill/>
        </p:spPr>
        <p:txBody>
          <a:bodyPr wrap="none" rtlCol="0">
            <a:spAutoFit/>
          </a:bodyPr>
          <a:lstStyle/>
          <a:p>
            <a:pPr algn="ctr"/>
            <a:r>
              <a:rPr lang="en-US" sz="1200" b="1" dirty="0"/>
              <a:t>OU</a:t>
            </a:r>
          </a:p>
          <a:p>
            <a:pPr algn="ctr"/>
            <a:r>
              <a:rPr lang="en-US" sz="1200" b="1" dirty="0"/>
              <a:t>DWDM</a:t>
            </a:r>
          </a:p>
        </p:txBody>
      </p:sp>
      <p:pic>
        <p:nvPicPr>
          <p:cNvPr id="100" name="Picture 99" descr="C:\Users\ecoffey\AppData\Local\Temp\Rar$DRa0.386\30067_Device_router_critical_64.png">
            <a:extLst>
              <a:ext uri="{FF2B5EF4-FFF2-40B4-BE49-F238E27FC236}">
                <a16:creationId xmlns:a16="http://schemas.microsoft.com/office/drawing/2014/main" id="{BA829BDC-DCB2-8C3E-6D22-D886880163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6298" y="1602906"/>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100" descr="C:\Users\ecoffey\AppData\Local\Temp\Rar$DRa0.386\30067_Device_router_critical_64.png">
            <a:extLst>
              <a:ext uri="{FF2B5EF4-FFF2-40B4-BE49-F238E27FC236}">
                <a16:creationId xmlns:a16="http://schemas.microsoft.com/office/drawing/2014/main" id="{B61F2524-4315-B05B-A658-B10B531AA00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2341" y="207864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103" descr="C:\Users\ecoffey\AppData\Local\Temp\Rar$DRa0.386\30067_Device_router_critical_64.png">
            <a:extLst>
              <a:ext uri="{FF2B5EF4-FFF2-40B4-BE49-F238E27FC236}">
                <a16:creationId xmlns:a16="http://schemas.microsoft.com/office/drawing/2014/main" id="{F723B033-2174-544B-3E9C-68F6CF557F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11283" y="1616955"/>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101" descr="C:\Users\ecoffey\AppData\Local\Temp\Rar$DRa0.386\30067_Device_router_critical_64.png">
            <a:extLst>
              <a:ext uri="{FF2B5EF4-FFF2-40B4-BE49-F238E27FC236}">
                <a16:creationId xmlns:a16="http://schemas.microsoft.com/office/drawing/2014/main" id="{4C5A00EE-9705-4805-C57D-9C6AB9F9E5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31385" y="284868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102" descr="C:\Users\ecoffey\AppData\Local\Temp\Rar$DRa0.386\30067_Device_router_critical_64.png">
            <a:extLst>
              <a:ext uri="{FF2B5EF4-FFF2-40B4-BE49-F238E27FC236}">
                <a16:creationId xmlns:a16="http://schemas.microsoft.com/office/drawing/2014/main" id="{153A01E3-7EAC-1AD9-7F6A-40DF002EF79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8083" y="284868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104" descr="C:\Users\ecoffey\AppData\Local\Temp\Rar$DRa0.386\30067_Device_router_critical_64.png">
            <a:extLst>
              <a:ext uri="{FF2B5EF4-FFF2-40B4-BE49-F238E27FC236}">
                <a16:creationId xmlns:a16="http://schemas.microsoft.com/office/drawing/2014/main" id="{274F5C8B-050B-8C05-606F-CD27262646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85788" y="2109244"/>
            <a:ext cx="487680" cy="487680"/>
          </a:xfrm>
          <a:prstGeom prst="rect">
            <a:avLst/>
          </a:prstGeom>
          <a:noFill/>
          <a:extLst>
            <a:ext uri="{909E8E84-426E-40DD-AFC4-6F175D3DCCD1}">
              <a14:hiddenFill xmlns:a14="http://schemas.microsoft.com/office/drawing/2010/main">
                <a:solidFill>
                  <a:srgbClr val="FFFFFF"/>
                </a:solidFill>
              </a14:hiddenFill>
            </a:ext>
          </a:extLst>
        </p:spPr>
      </p:pic>
      <p:sp>
        <p:nvSpPr>
          <p:cNvPr id="178" name="TextBox 177">
            <a:extLst>
              <a:ext uri="{FF2B5EF4-FFF2-40B4-BE49-F238E27FC236}">
                <a16:creationId xmlns:a16="http://schemas.microsoft.com/office/drawing/2014/main" id="{78EC333C-31D6-725B-CDB2-63542971AEF4}"/>
              </a:ext>
            </a:extLst>
          </p:cNvPr>
          <p:cNvSpPr txBox="1"/>
          <p:nvPr/>
        </p:nvSpPr>
        <p:spPr>
          <a:xfrm>
            <a:off x="8500580" y="1425276"/>
            <a:ext cx="940707" cy="276999"/>
          </a:xfrm>
          <a:prstGeom prst="rect">
            <a:avLst/>
          </a:prstGeom>
          <a:noFill/>
        </p:spPr>
        <p:txBody>
          <a:bodyPr wrap="none" rtlCol="0">
            <a:spAutoFit/>
          </a:bodyPr>
          <a:lstStyle/>
          <a:p>
            <a:r>
              <a:rPr lang="en-US" sz="1200" b="1" dirty="0"/>
              <a:t>Tulsa-IPN2</a:t>
            </a:r>
          </a:p>
        </p:txBody>
      </p:sp>
      <p:sp>
        <p:nvSpPr>
          <p:cNvPr id="179" name="TextBox 178">
            <a:extLst>
              <a:ext uri="{FF2B5EF4-FFF2-40B4-BE49-F238E27FC236}">
                <a16:creationId xmlns:a16="http://schemas.microsoft.com/office/drawing/2014/main" id="{ACBE90B2-02CB-AA9C-E4A1-0E899AB7147E}"/>
              </a:ext>
            </a:extLst>
          </p:cNvPr>
          <p:cNvSpPr txBox="1"/>
          <p:nvPr/>
        </p:nvSpPr>
        <p:spPr>
          <a:xfrm>
            <a:off x="8591528" y="2586230"/>
            <a:ext cx="940707" cy="276999"/>
          </a:xfrm>
          <a:prstGeom prst="rect">
            <a:avLst/>
          </a:prstGeom>
          <a:noFill/>
        </p:spPr>
        <p:txBody>
          <a:bodyPr wrap="none" rtlCol="0">
            <a:spAutoFit/>
          </a:bodyPr>
          <a:lstStyle/>
          <a:p>
            <a:r>
              <a:rPr lang="en-US" sz="1200" b="1" dirty="0"/>
              <a:t>Tulsa-IPN1</a:t>
            </a:r>
          </a:p>
        </p:txBody>
      </p:sp>
      <p:sp>
        <p:nvSpPr>
          <p:cNvPr id="229" name="TextBox 228">
            <a:extLst>
              <a:ext uri="{FF2B5EF4-FFF2-40B4-BE49-F238E27FC236}">
                <a16:creationId xmlns:a16="http://schemas.microsoft.com/office/drawing/2014/main" id="{B4A11B2F-2F0F-2EC4-85F0-B9B5C8AFDA85}"/>
              </a:ext>
            </a:extLst>
          </p:cNvPr>
          <p:cNvSpPr txBox="1"/>
          <p:nvPr/>
        </p:nvSpPr>
        <p:spPr>
          <a:xfrm>
            <a:off x="393895" y="2669430"/>
            <a:ext cx="874621" cy="276999"/>
          </a:xfrm>
          <a:prstGeom prst="rect">
            <a:avLst/>
          </a:prstGeom>
          <a:noFill/>
        </p:spPr>
        <p:txBody>
          <a:bodyPr wrap="square" rtlCol="0">
            <a:spAutoFit/>
          </a:bodyPr>
          <a:lstStyle/>
          <a:p>
            <a:pPr algn="ctr"/>
            <a:r>
              <a:rPr lang="en-US" sz="1200" b="1" dirty="0">
                <a:solidFill>
                  <a:schemeClr val="accent6"/>
                </a:solidFill>
              </a:rPr>
              <a:t>100 Gbps</a:t>
            </a:r>
          </a:p>
        </p:txBody>
      </p:sp>
      <p:sp>
        <p:nvSpPr>
          <p:cNvPr id="230" name="Left Brace 229">
            <a:extLst>
              <a:ext uri="{FF2B5EF4-FFF2-40B4-BE49-F238E27FC236}">
                <a16:creationId xmlns:a16="http://schemas.microsoft.com/office/drawing/2014/main" id="{811CDCB3-1634-36FE-396E-DE97E812C9C0}"/>
              </a:ext>
            </a:extLst>
          </p:cNvPr>
          <p:cNvSpPr/>
          <p:nvPr/>
        </p:nvSpPr>
        <p:spPr>
          <a:xfrm>
            <a:off x="1217205" y="1662081"/>
            <a:ext cx="224326" cy="207665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31" name="Picture 4" descr="OU Supercomputing Center for Education &amp; Research">
            <a:extLst>
              <a:ext uri="{FF2B5EF4-FFF2-40B4-BE49-F238E27FC236}">
                <a16:creationId xmlns:a16="http://schemas.microsoft.com/office/drawing/2014/main" id="{C013DFDA-3B54-A629-F1A2-54CA5BA4D82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232" name="Rectangle 231">
            <a:extLst>
              <a:ext uri="{FF2B5EF4-FFF2-40B4-BE49-F238E27FC236}">
                <a16:creationId xmlns:a16="http://schemas.microsoft.com/office/drawing/2014/main" id="{E25A6CFB-8A11-2B15-2DAA-13AC21084F3C}"/>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A6F9DDE0-85EA-860F-9BFF-6B456C7996E3}"/>
              </a:ext>
            </a:extLst>
          </p:cNvPr>
          <p:cNvSpPr txBox="1"/>
          <p:nvPr/>
        </p:nvSpPr>
        <p:spPr>
          <a:xfrm>
            <a:off x="0" y="680824"/>
            <a:ext cx="11900917" cy="738664"/>
          </a:xfrm>
          <a:prstGeom prst="rect">
            <a:avLst/>
          </a:prstGeom>
          <a:noFill/>
        </p:spPr>
        <p:txBody>
          <a:bodyPr wrap="square" rtlCol="0">
            <a:spAutoFit/>
          </a:bodyPr>
          <a:lstStyle/>
          <a:p>
            <a:pPr marL="171450" indent="-171450" algn="l">
              <a:buFont typeface="Courier New" panose="02070309020205020404" pitchFamily="49" charset="0"/>
              <a:buChar char="o"/>
            </a:pPr>
            <a:r>
              <a:rPr lang="en-US" sz="1400" b="0" i="0" dirty="0">
                <a:solidFill>
                  <a:srgbClr val="4E4F5F"/>
                </a:solidFill>
                <a:effectLst/>
                <a:highlight>
                  <a:srgbClr val="FFFFFF"/>
                </a:highlight>
                <a:latin typeface="Roobert"/>
              </a:rPr>
              <a:t>An Inter-Pod Network (IPN) is deployed at each pod. This provides Pod-to-Pod communication (also known as east-west traffic). </a:t>
            </a:r>
          </a:p>
          <a:p>
            <a:pPr marL="171450" indent="-171450" algn="l">
              <a:buFont typeface="Courier New" panose="02070309020205020404" pitchFamily="49" charset="0"/>
              <a:buChar char="o"/>
            </a:pPr>
            <a:r>
              <a:rPr lang="en-US" sz="1400" dirty="0">
                <a:solidFill>
                  <a:srgbClr val="4E4F5F"/>
                </a:solidFill>
                <a:highlight>
                  <a:srgbClr val="FFFFFF"/>
                </a:highlight>
                <a:latin typeface="Roobert"/>
              </a:rPr>
              <a:t>T</a:t>
            </a:r>
            <a:r>
              <a:rPr lang="en-US" sz="1400" b="0" i="0" dirty="0">
                <a:solidFill>
                  <a:srgbClr val="4E4F5F"/>
                </a:solidFill>
                <a:effectLst/>
                <a:highlight>
                  <a:srgbClr val="FFFFFF"/>
                </a:highlight>
                <a:latin typeface="Roobert"/>
              </a:rPr>
              <a:t>he IPN represents an extension of the ACI fabric underlay infrastructure.</a:t>
            </a:r>
          </a:p>
          <a:p>
            <a:pPr marL="171450" indent="-171450" algn="l">
              <a:buFont typeface="Courier New" panose="02070309020205020404" pitchFamily="49" charset="0"/>
              <a:buChar char="o"/>
            </a:pPr>
            <a:r>
              <a:rPr lang="en-US" sz="1400" b="0" i="0" dirty="0">
                <a:solidFill>
                  <a:srgbClr val="4E4F5F"/>
                </a:solidFill>
                <a:effectLst/>
                <a:highlight>
                  <a:srgbClr val="FFFFFF"/>
                </a:highlight>
                <a:latin typeface="Roobert"/>
              </a:rPr>
              <a:t>All inter-pod traffic is encapsulated with VXLAN</a:t>
            </a:r>
          </a:p>
        </p:txBody>
      </p:sp>
      <p:sp>
        <p:nvSpPr>
          <p:cNvPr id="3" name="TextBox 2">
            <a:extLst>
              <a:ext uri="{FF2B5EF4-FFF2-40B4-BE49-F238E27FC236}">
                <a16:creationId xmlns:a16="http://schemas.microsoft.com/office/drawing/2014/main" id="{4856F991-6E9A-2187-1474-6E94F24D4967}"/>
              </a:ext>
            </a:extLst>
          </p:cNvPr>
          <p:cNvSpPr txBox="1"/>
          <p:nvPr/>
        </p:nvSpPr>
        <p:spPr>
          <a:xfrm>
            <a:off x="4740045" y="339502"/>
            <a:ext cx="1650901" cy="307777"/>
          </a:xfrm>
          <a:prstGeom prst="rect">
            <a:avLst/>
          </a:prstGeom>
          <a:noFill/>
        </p:spPr>
        <p:txBody>
          <a:bodyPr wrap="none" rtlCol="0">
            <a:spAutoFit/>
          </a:bodyPr>
          <a:lstStyle/>
          <a:p>
            <a:r>
              <a:rPr lang="en-US" sz="1400" b="1" dirty="0">
                <a:solidFill>
                  <a:srgbClr val="C00000"/>
                </a:solidFill>
              </a:rPr>
              <a:t>East / West Traffic</a:t>
            </a:r>
          </a:p>
        </p:txBody>
      </p:sp>
    </p:spTree>
    <p:extLst>
      <p:ext uri="{BB962C8B-B14F-4D97-AF65-F5344CB8AC3E}">
        <p14:creationId xmlns:p14="http://schemas.microsoft.com/office/powerpoint/2010/main" val="26610089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isco Nexus 93108TC-EX Switch - Cisco">
            <a:extLst>
              <a:ext uri="{FF2B5EF4-FFF2-40B4-BE49-F238E27FC236}">
                <a16:creationId xmlns:a16="http://schemas.microsoft.com/office/drawing/2014/main" id="{7A0C9D55-8270-00BB-ABCD-35F6A8F43F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5869" y="4268784"/>
            <a:ext cx="4260069" cy="99318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a:extLst>
              <a:ext uri="{FF2B5EF4-FFF2-40B4-BE49-F238E27FC236}">
                <a16:creationId xmlns:a16="http://schemas.microsoft.com/office/drawing/2014/main" id="{F5CF6321-6AB6-50F2-C666-5B13A5A68405}"/>
              </a:ext>
            </a:extLst>
          </p:cNvPr>
          <p:cNvGraphicFramePr>
            <a:graphicFrameLocks noGrp="1"/>
          </p:cNvGraphicFramePr>
          <p:nvPr>
            <p:extLst>
              <p:ext uri="{D42A27DB-BD31-4B8C-83A1-F6EECF244321}">
                <p14:modId xmlns:p14="http://schemas.microsoft.com/office/powerpoint/2010/main" val="1425183156"/>
              </p:ext>
            </p:extLst>
          </p:nvPr>
        </p:nvGraphicFramePr>
        <p:xfrm>
          <a:off x="371307" y="788946"/>
          <a:ext cx="11022438" cy="3471828"/>
        </p:xfrm>
        <a:graphic>
          <a:graphicData uri="http://schemas.openxmlformats.org/drawingml/2006/table">
            <a:tbl>
              <a:tblPr firstRow="1" bandRow="1">
                <a:tableStyleId>{5C22544A-7EE6-4342-B048-85BDC9FD1C3A}</a:tableStyleId>
              </a:tblPr>
              <a:tblGrid>
                <a:gridCol w="2145728">
                  <a:extLst>
                    <a:ext uri="{9D8B030D-6E8A-4147-A177-3AD203B41FA5}">
                      <a16:colId xmlns:a16="http://schemas.microsoft.com/office/drawing/2014/main" val="3651131558"/>
                    </a:ext>
                  </a:extLst>
                </a:gridCol>
                <a:gridCol w="1563980">
                  <a:extLst>
                    <a:ext uri="{9D8B030D-6E8A-4147-A177-3AD203B41FA5}">
                      <a16:colId xmlns:a16="http://schemas.microsoft.com/office/drawing/2014/main" val="3204539797"/>
                    </a:ext>
                  </a:extLst>
                </a:gridCol>
                <a:gridCol w="1588234">
                  <a:extLst>
                    <a:ext uri="{9D8B030D-6E8A-4147-A177-3AD203B41FA5}">
                      <a16:colId xmlns:a16="http://schemas.microsoft.com/office/drawing/2014/main" val="1274478186"/>
                    </a:ext>
                  </a:extLst>
                </a:gridCol>
                <a:gridCol w="2492198">
                  <a:extLst>
                    <a:ext uri="{9D8B030D-6E8A-4147-A177-3AD203B41FA5}">
                      <a16:colId xmlns:a16="http://schemas.microsoft.com/office/drawing/2014/main" val="4062284678"/>
                    </a:ext>
                  </a:extLst>
                </a:gridCol>
                <a:gridCol w="3232298">
                  <a:extLst>
                    <a:ext uri="{9D8B030D-6E8A-4147-A177-3AD203B41FA5}">
                      <a16:colId xmlns:a16="http://schemas.microsoft.com/office/drawing/2014/main" val="2489647360"/>
                    </a:ext>
                  </a:extLst>
                </a:gridCol>
              </a:tblGrid>
              <a:tr h="341454">
                <a:tc>
                  <a:txBody>
                    <a:bodyPr/>
                    <a:lstStyle/>
                    <a:p>
                      <a:r>
                        <a:rPr lang="en-US" sz="1200" dirty="0"/>
                        <a:t>Model</a:t>
                      </a:r>
                    </a:p>
                  </a:txBody>
                  <a:tcPr/>
                </a:tc>
                <a:tc>
                  <a:txBody>
                    <a:bodyPr/>
                    <a:lstStyle/>
                    <a:p>
                      <a:r>
                        <a:rPr lang="en-US" sz="1200" dirty="0"/>
                        <a:t>Topology Layer</a:t>
                      </a:r>
                    </a:p>
                  </a:txBody>
                  <a:tcPr/>
                </a:tc>
                <a:tc>
                  <a:txBody>
                    <a:bodyPr/>
                    <a:lstStyle/>
                    <a:p>
                      <a:r>
                        <a:rPr lang="en-US" sz="1200" dirty="0"/>
                        <a:t>Media</a:t>
                      </a:r>
                    </a:p>
                  </a:txBody>
                  <a:tcPr/>
                </a:tc>
                <a:tc>
                  <a:txBody>
                    <a:bodyPr/>
                    <a:lstStyle/>
                    <a:p>
                      <a:r>
                        <a:rPr lang="en-US" sz="1200" dirty="0"/>
                        <a:t>Port Speeds</a:t>
                      </a:r>
                    </a:p>
                  </a:txBody>
                  <a:tcPr/>
                </a:tc>
                <a:tc>
                  <a:txBody>
                    <a:bodyPr/>
                    <a:lstStyle/>
                    <a:p>
                      <a:r>
                        <a:rPr lang="en-US" sz="1200" dirty="0"/>
                        <a:t>Port Quantity Per Switch</a:t>
                      </a:r>
                    </a:p>
                  </a:txBody>
                  <a:tcPr/>
                </a:tc>
                <a:extLst>
                  <a:ext uri="{0D108BD9-81ED-4DB2-BD59-A6C34878D82A}">
                    <a16:rowId xmlns:a16="http://schemas.microsoft.com/office/drawing/2014/main" val="1609045948"/>
                  </a:ext>
                </a:extLst>
              </a:tr>
              <a:tr h="341454">
                <a:tc>
                  <a:txBody>
                    <a:bodyPr/>
                    <a:lstStyle/>
                    <a:p>
                      <a:r>
                        <a:rPr lang="en-US" sz="1100" b="0" i="0" kern="1200" dirty="0">
                          <a:solidFill>
                            <a:schemeClr val="dk1"/>
                          </a:solidFill>
                          <a:effectLst/>
                          <a:latin typeface="+mn-lt"/>
                          <a:ea typeface="+mn-ea"/>
                          <a:cs typeface="+mn-cs"/>
                        </a:rPr>
                        <a:t>N9K-C9364C-GX</a:t>
                      </a:r>
                      <a:endParaRPr lang="en-US" sz="1100" dirty="0"/>
                    </a:p>
                  </a:txBody>
                  <a:tcPr/>
                </a:tc>
                <a:tc>
                  <a:txBody>
                    <a:bodyPr/>
                    <a:lstStyle/>
                    <a:p>
                      <a:r>
                        <a:rPr lang="en-US" sz="1100" dirty="0"/>
                        <a:t>Spine</a:t>
                      </a:r>
                    </a:p>
                  </a:txBody>
                  <a:tcPr/>
                </a:tc>
                <a:tc>
                  <a:txBody>
                    <a:bodyPr/>
                    <a:lstStyle/>
                    <a:p>
                      <a:r>
                        <a:rPr lang="en-US" sz="1100" dirty="0"/>
                        <a:t>QSFP+</a:t>
                      </a:r>
                    </a:p>
                  </a:txBody>
                  <a:tcPr/>
                </a:tc>
                <a:tc>
                  <a:txBody>
                    <a:bodyPr/>
                    <a:lstStyle/>
                    <a:p>
                      <a:r>
                        <a:rPr lang="en-US" sz="1100" dirty="0"/>
                        <a:t>100 Gigabit Ethernet</a:t>
                      </a:r>
                    </a:p>
                  </a:txBody>
                  <a:tcPr/>
                </a:tc>
                <a:tc>
                  <a:txBody>
                    <a:bodyPr/>
                    <a:lstStyle/>
                    <a:p>
                      <a:r>
                        <a:rPr lang="en-US" sz="1100" dirty="0"/>
                        <a:t>64 x 100 Gigabit Ethernet</a:t>
                      </a:r>
                    </a:p>
                  </a:txBody>
                  <a:tcPr/>
                </a:tc>
                <a:extLst>
                  <a:ext uri="{0D108BD9-81ED-4DB2-BD59-A6C34878D82A}">
                    <a16:rowId xmlns:a16="http://schemas.microsoft.com/office/drawing/2014/main" val="4029341292"/>
                  </a:ext>
                </a:extLst>
              </a:tr>
              <a:tr h="926137">
                <a:tc>
                  <a:txBody>
                    <a:bodyPr/>
                    <a:lstStyle/>
                    <a:p>
                      <a:r>
                        <a:rPr lang="en-US" sz="1100" b="0" i="0" kern="1200" dirty="0">
                          <a:solidFill>
                            <a:schemeClr val="dk1"/>
                          </a:solidFill>
                          <a:effectLst/>
                          <a:latin typeface="+mn-lt"/>
                          <a:ea typeface="+mn-ea"/>
                          <a:cs typeface="+mn-cs"/>
                        </a:rPr>
                        <a:t>N9K-C93180YC-FX3</a:t>
                      </a:r>
                      <a:endParaRPr lang="en-US" sz="1100" dirty="0"/>
                    </a:p>
                  </a:txBody>
                  <a:tcPr/>
                </a:tc>
                <a:tc>
                  <a:txBody>
                    <a:bodyPr/>
                    <a:lstStyle/>
                    <a:p>
                      <a:r>
                        <a:rPr lang="en-US" sz="1100" dirty="0"/>
                        <a:t>Leaf</a:t>
                      </a:r>
                    </a:p>
                  </a:txBody>
                  <a:tcPr/>
                </a:tc>
                <a:tc>
                  <a:txBody>
                    <a:bodyPr/>
                    <a:lstStyle/>
                    <a:p>
                      <a:r>
                        <a:rPr lang="en-US" sz="1100" dirty="0"/>
                        <a:t>SFP+</a:t>
                      </a:r>
                    </a:p>
                  </a:txBody>
                  <a:tcPr/>
                </a:tc>
                <a:tc>
                  <a:txBody>
                    <a:bodyPr/>
                    <a:lstStyle/>
                    <a:p>
                      <a:r>
                        <a:rPr lang="en-US" sz="1100" dirty="0"/>
                        <a:t>10 Gigabit Ethernet</a:t>
                      </a:r>
                    </a:p>
                    <a:p>
                      <a:endParaRPr lang="en-US" sz="1100" dirty="0"/>
                    </a:p>
                    <a:p>
                      <a:r>
                        <a:rPr lang="en-US" sz="1100" dirty="0"/>
                        <a:t>25 Gigabit Ethernet</a:t>
                      </a:r>
                    </a:p>
                    <a:p>
                      <a:endParaRPr lang="en-US" sz="1100" dirty="0"/>
                    </a:p>
                    <a:p>
                      <a:r>
                        <a:rPr lang="en-US" sz="1100" dirty="0"/>
                        <a:t>100 Gigabit Ethernet</a:t>
                      </a:r>
                    </a:p>
                  </a:txBody>
                  <a:tcPr/>
                </a:tc>
                <a:tc>
                  <a:txBody>
                    <a:bodyPr/>
                    <a:lstStyle/>
                    <a:p>
                      <a:r>
                        <a:rPr lang="en-US" sz="1100" dirty="0"/>
                        <a:t>48 x 10/25 Gigabit Ethernet</a:t>
                      </a:r>
                    </a:p>
                    <a:p>
                      <a:endParaRPr lang="en-US" sz="1100" dirty="0"/>
                    </a:p>
                    <a:p>
                      <a:r>
                        <a:rPr lang="en-US" sz="1100" dirty="0"/>
                        <a:t>6 x 100 Gigabit Ethernet</a:t>
                      </a:r>
                    </a:p>
                  </a:txBody>
                  <a:tcPr/>
                </a:tc>
                <a:extLst>
                  <a:ext uri="{0D108BD9-81ED-4DB2-BD59-A6C34878D82A}">
                    <a16:rowId xmlns:a16="http://schemas.microsoft.com/office/drawing/2014/main" val="4236536332"/>
                  </a:ext>
                </a:extLst>
              </a:tr>
              <a:tr h="1262915">
                <a:tc>
                  <a:txBody>
                    <a:bodyPr/>
                    <a:lstStyle/>
                    <a:p>
                      <a:r>
                        <a:rPr lang="en-US" sz="1100" b="0" i="0" u="none" strike="noStrike" kern="1200" dirty="0">
                          <a:solidFill>
                            <a:schemeClr val="dk1"/>
                          </a:solidFill>
                          <a:effectLst/>
                          <a:latin typeface="+mn-lt"/>
                          <a:ea typeface="+mn-ea"/>
                          <a:cs typeface="+mn-cs"/>
                        </a:rPr>
                        <a:t>Nexus 93108TC-EX</a:t>
                      </a:r>
                      <a:endParaRPr lang="en-US" sz="1100" b="0" u="none" dirty="0"/>
                    </a:p>
                  </a:txBody>
                  <a:tcPr/>
                </a:tc>
                <a:tc>
                  <a:txBody>
                    <a:bodyPr/>
                    <a:lstStyle/>
                    <a:p>
                      <a:r>
                        <a:rPr lang="en-US" sz="1100" b="0" u="none" dirty="0"/>
                        <a:t>Leaf</a:t>
                      </a:r>
                    </a:p>
                  </a:txBody>
                  <a:tcPr/>
                </a:tc>
                <a:tc>
                  <a:txBody>
                    <a:bodyPr/>
                    <a:lstStyle/>
                    <a:p>
                      <a:r>
                        <a:rPr lang="en-US" sz="1100" b="0" u="none" dirty="0"/>
                        <a:t>Copper</a:t>
                      </a:r>
                    </a:p>
                  </a:txBody>
                  <a:tcPr/>
                </a:tc>
                <a:tc>
                  <a:txBody>
                    <a:bodyPr/>
                    <a:lstStyle/>
                    <a:p>
                      <a:r>
                        <a:rPr lang="en-US" sz="1100" b="0" u="none" dirty="0"/>
                        <a:t>100 Megabit Ethernet</a:t>
                      </a:r>
                    </a:p>
                    <a:p>
                      <a:endParaRPr lang="en-US" sz="1100" b="0" u="none" dirty="0"/>
                    </a:p>
                    <a:p>
                      <a:r>
                        <a:rPr lang="en-US" sz="1100" b="0" u="none" dirty="0"/>
                        <a:t>1 Gigabit Ethernet</a:t>
                      </a:r>
                    </a:p>
                    <a:p>
                      <a:endParaRPr lang="en-US" sz="1100" b="0" u="none" dirty="0"/>
                    </a:p>
                    <a:p>
                      <a:r>
                        <a:rPr lang="en-US" sz="1100" b="0" u="none" dirty="0"/>
                        <a:t>10 Gigabit Ethernet</a:t>
                      </a:r>
                    </a:p>
                    <a:p>
                      <a:endParaRPr lang="en-US" sz="1100" b="0" u="none" dirty="0"/>
                    </a:p>
                    <a:p>
                      <a:r>
                        <a:rPr lang="en-US" sz="1100" b="0" u="none" dirty="0"/>
                        <a:t>100 Gigabit Ethernet</a:t>
                      </a:r>
                    </a:p>
                  </a:txBody>
                  <a:tcPr/>
                </a:tc>
                <a:tc>
                  <a:txBody>
                    <a:bodyPr/>
                    <a:lstStyle/>
                    <a:p>
                      <a:r>
                        <a:rPr lang="en-US" sz="1100" b="0" u="none" dirty="0"/>
                        <a:t>48 x 100 </a:t>
                      </a:r>
                      <a:r>
                        <a:rPr lang="en-US" sz="1100" b="0" u="none" dirty="0" err="1"/>
                        <a:t>Mbp</a:t>
                      </a:r>
                      <a:r>
                        <a:rPr lang="en-US" sz="1100" b="0" u="none" dirty="0"/>
                        <a:t>, 1,10 Gigabit Ethernet</a:t>
                      </a:r>
                    </a:p>
                    <a:p>
                      <a:endParaRPr lang="en-US" sz="1100" b="0" u="none" dirty="0"/>
                    </a:p>
                    <a:p>
                      <a:r>
                        <a:rPr lang="en-US" sz="1100" b="0" u="none" dirty="0"/>
                        <a:t>6 x 100 Gigabit Ethernet</a:t>
                      </a:r>
                    </a:p>
                  </a:txBody>
                  <a:tcPr/>
                </a:tc>
                <a:extLst>
                  <a:ext uri="{0D108BD9-81ED-4DB2-BD59-A6C34878D82A}">
                    <a16:rowId xmlns:a16="http://schemas.microsoft.com/office/drawing/2014/main" val="1986184630"/>
                  </a:ext>
                </a:extLst>
              </a:tr>
              <a:tr h="589360">
                <a:tc>
                  <a:txBody>
                    <a:bodyPr/>
                    <a:lstStyle/>
                    <a:p>
                      <a:r>
                        <a:rPr lang="en-US" sz="1100" b="0" u="none" dirty="0"/>
                        <a:t>N9K-C93600CD-GX</a:t>
                      </a:r>
                    </a:p>
                  </a:txBody>
                  <a:tcPr/>
                </a:tc>
                <a:tc>
                  <a:txBody>
                    <a:bodyPr/>
                    <a:lstStyle/>
                    <a:p>
                      <a:r>
                        <a:rPr lang="en-US" sz="1100" b="0" u="none" dirty="0"/>
                        <a:t>IPN, Leaf</a:t>
                      </a:r>
                    </a:p>
                  </a:txBody>
                  <a:tcPr/>
                </a:tc>
                <a:tc>
                  <a:txBody>
                    <a:bodyPr/>
                    <a:lstStyle/>
                    <a:p>
                      <a:r>
                        <a:rPr lang="en-US" sz="1100" b="0" u="none" dirty="0"/>
                        <a:t>QSFP+</a:t>
                      </a:r>
                    </a:p>
                  </a:txBody>
                  <a:tcPr/>
                </a:tc>
                <a:tc>
                  <a:txBody>
                    <a:bodyPr/>
                    <a:lstStyle/>
                    <a:p>
                      <a:r>
                        <a:rPr lang="en-US" sz="1100" b="0" u="none" dirty="0"/>
                        <a:t>40/100 Gigabit Ethernet</a:t>
                      </a:r>
                    </a:p>
                    <a:p>
                      <a:endParaRPr lang="en-US" sz="1100" b="0" u="none" dirty="0"/>
                    </a:p>
                    <a:p>
                      <a:r>
                        <a:rPr lang="en-US" sz="1100" b="0" u="none" dirty="0"/>
                        <a:t>400 Gigabit Ethernet</a:t>
                      </a:r>
                    </a:p>
                  </a:txBody>
                  <a:tcPr/>
                </a:tc>
                <a:tc>
                  <a:txBody>
                    <a:bodyPr/>
                    <a:lstStyle/>
                    <a:p>
                      <a:r>
                        <a:rPr lang="en-US" sz="1100" b="0" u="none" dirty="0"/>
                        <a:t>28 x 100 Gigabit Ethernet</a:t>
                      </a:r>
                    </a:p>
                    <a:p>
                      <a:endParaRPr lang="en-US" sz="1100" b="0" u="none" dirty="0"/>
                    </a:p>
                    <a:p>
                      <a:r>
                        <a:rPr lang="en-US" sz="1100" b="0" u="none" dirty="0"/>
                        <a:t>8 x 400 Gigabit Ethernet</a:t>
                      </a:r>
                    </a:p>
                  </a:txBody>
                  <a:tcPr/>
                </a:tc>
                <a:extLst>
                  <a:ext uri="{0D108BD9-81ED-4DB2-BD59-A6C34878D82A}">
                    <a16:rowId xmlns:a16="http://schemas.microsoft.com/office/drawing/2014/main" val="3387639829"/>
                  </a:ext>
                </a:extLst>
              </a:tr>
            </a:tbl>
          </a:graphicData>
        </a:graphic>
      </p:graphicFrame>
      <p:pic>
        <p:nvPicPr>
          <p:cNvPr id="1028" name="Picture 4" descr="Cisco Nexus 93600CD Switch">
            <a:extLst>
              <a:ext uri="{FF2B5EF4-FFF2-40B4-BE49-F238E27FC236}">
                <a16:creationId xmlns:a16="http://schemas.microsoft.com/office/drawing/2014/main" id="{612A8C3F-6D2C-A2A1-06D2-E630A9EE48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5083" y="5476389"/>
            <a:ext cx="4720855" cy="64247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61A49CB-6AEA-7733-C106-B385931308B1}"/>
              </a:ext>
            </a:extLst>
          </p:cNvPr>
          <p:cNvSpPr txBox="1"/>
          <p:nvPr/>
        </p:nvSpPr>
        <p:spPr>
          <a:xfrm>
            <a:off x="7413580" y="4973641"/>
            <a:ext cx="1654877" cy="307777"/>
          </a:xfrm>
          <a:prstGeom prst="rect">
            <a:avLst/>
          </a:prstGeom>
          <a:noFill/>
        </p:spPr>
        <p:txBody>
          <a:bodyPr wrap="none" rtlCol="0">
            <a:spAutoFit/>
          </a:bodyPr>
          <a:lstStyle/>
          <a:p>
            <a:r>
              <a:rPr lang="en-US" sz="1400" b="0" i="0" u="none" strike="noStrike" kern="1200" dirty="0">
                <a:solidFill>
                  <a:schemeClr val="dk1"/>
                </a:solidFill>
                <a:effectLst/>
                <a:latin typeface="+mn-lt"/>
                <a:ea typeface="+mn-ea"/>
                <a:cs typeface="+mn-cs"/>
              </a:rPr>
              <a:t>Nexus 93108TC-EX</a:t>
            </a:r>
            <a:endParaRPr lang="en-US" sz="1400" b="0" u="none" dirty="0"/>
          </a:p>
        </p:txBody>
      </p:sp>
      <p:sp>
        <p:nvSpPr>
          <p:cNvPr id="6" name="TextBox 5">
            <a:extLst>
              <a:ext uri="{FF2B5EF4-FFF2-40B4-BE49-F238E27FC236}">
                <a16:creationId xmlns:a16="http://schemas.microsoft.com/office/drawing/2014/main" id="{DE6CA5E5-ADA8-07EC-8EC5-4B2D6B381B23}"/>
              </a:ext>
            </a:extLst>
          </p:cNvPr>
          <p:cNvSpPr txBox="1"/>
          <p:nvPr/>
        </p:nvSpPr>
        <p:spPr>
          <a:xfrm>
            <a:off x="6800082" y="6077763"/>
            <a:ext cx="2001578" cy="307777"/>
          </a:xfrm>
          <a:prstGeom prst="rect">
            <a:avLst/>
          </a:prstGeom>
          <a:noFill/>
        </p:spPr>
        <p:txBody>
          <a:bodyPr wrap="square">
            <a:spAutoFit/>
          </a:bodyPr>
          <a:lstStyle/>
          <a:p>
            <a:r>
              <a:rPr lang="en-US" sz="1400" b="0" u="none" dirty="0"/>
              <a:t>N9K-C93600CD-GX</a:t>
            </a:r>
          </a:p>
        </p:txBody>
      </p:sp>
      <p:pic>
        <p:nvPicPr>
          <p:cNvPr id="1034" name="Picture 10">
            <a:extLst>
              <a:ext uri="{FF2B5EF4-FFF2-40B4-BE49-F238E27FC236}">
                <a16:creationId xmlns:a16="http://schemas.microsoft.com/office/drawing/2014/main" id="{747A1B10-1095-650C-CF7F-EE472FB53B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400" y="5567791"/>
            <a:ext cx="4062089" cy="69111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24D7388-3957-0DB0-B98B-A9E1B890F19D}"/>
              </a:ext>
            </a:extLst>
          </p:cNvPr>
          <p:cNvSpPr txBox="1"/>
          <p:nvPr/>
        </p:nvSpPr>
        <p:spPr>
          <a:xfrm>
            <a:off x="294400" y="6205978"/>
            <a:ext cx="2022844" cy="307777"/>
          </a:xfrm>
          <a:prstGeom prst="rect">
            <a:avLst/>
          </a:prstGeom>
          <a:noFill/>
        </p:spPr>
        <p:txBody>
          <a:bodyPr wrap="square">
            <a:spAutoFit/>
          </a:bodyPr>
          <a:lstStyle/>
          <a:p>
            <a:r>
              <a:rPr lang="en-US" sz="1400" b="0" i="0" kern="1200" dirty="0">
                <a:solidFill>
                  <a:schemeClr val="dk1"/>
                </a:solidFill>
                <a:effectLst/>
                <a:latin typeface="+mn-lt"/>
                <a:ea typeface="+mn-ea"/>
                <a:cs typeface="+mn-cs"/>
              </a:rPr>
              <a:t>N9K-C93180YC-FX3</a:t>
            </a:r>
            <a:endParaRPr lang="en-US" sz="1400" dirty="0"/>
          </a:p>
        </p:txBody>
      </p:sp>
      <p:pic>
        <p:nvPicPr>
          <p:cNvPr id="1036" name="Picture 12">
            <a:extLst>
              <a:ext uri="{FF2B5EF4-FFF2-40B4-BE49-F238E27FC236}">
                <a16:creationId xmlns:a16="http://schemas.microsoft.com/office/drawing/2014/main" id="{B332AB1D-DDCD-B5FD-E03B-964AE56BA5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1307" y="4377505"/>
            <a:ext cx="4262664" cy="91636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D9FBEA55-96F7-B0B4-032F-C2A13EF0504A}"/>
              </a:ext>
            </a:extLst>
          </p:cNvPr>
          <p:cNvSpPr txBox="1"/>
          <p:nvPr/>
        </p:nvSpPr>
        <p:spPr>
          <a:xfrm>
            <a:off x="294400" y="5217489"/>
            <a:ext cx="2224863" cy="307777"/>
          </a:xfrm>
          <a:prstGeom prst="rect">
            <a:avLst/>
          </a:prstGeom>
          <a:noFill/>
        </p:spPr>
        <p:txBody>
          <a:bodyPr wrap="square">
            <a:spAutoFit/>
          </a:bodyPr>
          <a:lstStyle/>
          <a:p>
            <a:r>
              <a:rPr lang="en-US" sz="1400" b="0" i="0" kern="1200" dirty="0">
                <a:solidFill>
                  <a:schemeClr val="dk1"/>
                </a:solidFill>
                <a:effectLst/>
                <a:latin typeface="+mn-lt"/>
                <a:ea typeface="+mn-ea"/>
                <a:cs typeface="+mn-cs"/>
              </a:rPr>
              <a:t>N9K-C9364C-GX</a:t>
            </a:r>
            <a:endParaRPr lang="en-US" sz="1400" dirty="0"/>
          </a:p>
        </p:txBody>
      </p:sp>
      <p:sp>
        <p:nvSpPr>
          <p:cNvPr id="14" name="TextBox 13">
            <a:extLst>
              <a:ext uri="{FF2B5EF4-FFF2-40B4-BE49-F238E27FC236}">
                <a16:creationId xmlns:a16="http://schemas.microsoft.com/office/drawing/2014/main" id="{562757C0-CB0B-9DEC-4426-6EC7D0560C46}"/>
              </a:ext>
            </a:extLst>
          </p:cNvPr>
          <p:cNvSpPr txBox="1"/>
          <p:nvPr/>
        </p:nvSpPr>
        <p:spPr>
          <a:xfrm>
            <a:off x="10230" y="8896"/>
            <a:ext cx="2234010" cy="646331"/>
          </a:xfrm>
          <a:prstGeom prst="rect">
            <a:avLst/>
          </a:prstGeom>
          <a:noFill/>
        </p:spPr>
        <p:txBody>
          <a:bodyPr wrap="none" rtlCol="0">
            <a:spAutoFit/>
          </a:bodyPr>
          <a:lstStyle/>
          <a:p>
            <a:r>
              <a:rPr lang="en-US" sz="3600" b="1" dirty="0"/>
              <a:t>Hardware</a:t>
            </a:r>
            <a:endParaRPr lang="en-US" sz="3600" b="1" u="none" dirty="0"/>
          </a:p>
        </p:txBody>
      </p:sp>
      <p:pic>
        <p:nvPicPr>
          <p:cNvPr id="15" name="Picture 4" descr="OU Supercomputing Center for Education &amp; Research">
            <a:extLst>
              <a:ext uri="{FF2B5EF4-FFF2-40B4-BE49-F238E27FC236}">
                <a16:creationId xmlns:a16="http://schemas.microsoft.com/office/drawing/2014/main" id="{05CFEA58-A2A6-2628-CEE9-AECEEC443B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408792A7-F8EC-6398-EA4C-3FA133B625C8}"/>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83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41CFCC-A816-E7DD-4BEF-7165EBD1F4DE}"/>
              </a:ext>
            </a:extLst>
          </p:cNvPr>
          <p:cNvPicPr>
            <a:picLocks noChangeAspect="1"/>
          </p:cNvPicPr>
          <p:nvPr/>
        </p:nvPicPr>
        <p:blipFill rotWithShape="1">
          <a:blip r:embed="rId3"/>
          <a:srcRect r="11789" b="5966"/>
          <a:stretch/>
        </p:blipFill>
        <p:spPr>
          <a:xfrm>
            <a:off x="8671546" y="1724427"/>
            <a:ext cx="503936" cy="732539"/>
          </a:xfrm>
          <a:prstGeom prst="rect">
            <a:avLst/>
          </a:prstGeom>
        </p:spPr>
      </p:pic>
      <p:pic>
        <p:nvPicPr>
          <p:cNvPr id="6" name="Picture 5">
            <a:extLst>
              <a:ext uri="{FF2B5EF4-FFF2-40B4-BE49-F238E27FC236}">
                <a16:creationId xmlns:a16="http://schemas.microsoft.com/office/drawing/2014/main" id="{7B25198B-5CF1-AF39-36ED-680110F0DD09}"/>
              </a:ext>
            </a:extLst>
          </p:cNvPr>
          <p:cNvPicPr>
            <a:picLocks noChangeAspect="1"/>
          </p:cNvPicPr>
          <p:nvPr/>
        </p:nvPicPr>
        <p:blipFill rotWithShape="1">
          <a:blip r:embed="rId3"/>
          <a:srcRect r="11789" b="5966"/>
          <a:stretch/>
        </p:blipFill>
        <p:spPr>
          <a:xfrm>
            <a:off x="9695563" y="1721335"/>
            <a:ext cx="503936" cy="732539"/>
          </a:xfrm>
          <a:prstGeom prst="rect">
            <a:avLst/>
          </a:prstGeom>
        </p:spPr>
      </p:pic>
      <p:cxnSp>
        <p:nvCxnSpPr>
          <p:cNvPr id="13" name="Straight Connector 12">
            <a:extLst>
              <a:ext uri="{FF2B5EF4-FFF2-40B4-BE49-F238E27FC236}">
                <a16:creationId xmlns:a16="http://schemas.microsoft.com/office/drawing/2014/main" id="{916C7BBD-AF28-2D8D-3E9A-62B354795FB7}"/>
              </a:ext>
            </a:extLst>
          </p:cNvPr>
          <p:cNvCxnSpPr>
            <a:stCxn id="7" idx="0"/>
            <a:endCxn id="4" idx="2"/>
          </p:cNvCxnSpPr>
          <p:nvPr/>
        </p:nvCxnSpPr>
        <p:spPr>
          <a:xfrm flipH="1" flipV="1">
            <a:off x="8923514" y="2456966"/>
            <a:ext cx="491977" cy="675799"/>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BA57C46E-3CC6-EB2F-B80B-DABEC3DA0C53}"/>
              </a:ext>
            </a:extLst>
          </p:cNvPr>
          <p:cNvCxnSpPr>
            <a:cxnSpLocks/>
            <a:stCxn id="7" idx="0"/>
            <a:endCxn id="6" idx="2"/>
          </p:cNvCxnSpPr>
          <p:nvPr/>
        </p:nvCxnSpPr>
        <p:spPr>
          <a:xfrm flipV="1">
            <a:off x="9415491" y="2453874"/>
            <a:ext cx="532040" cy="678891"/>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1252E13B-0070-375D-22F9-4AAFD7B52A7D}"/>
              </a:ext>
            </a:extLst>
          </p:cNvPr>
          <p:cNvCxnSpPr>
            <a:cxnSpLocks/>
            <a:stCxn id="9" idx="0"/>
            <a:endCxn id="4" idx="2"/>
          </p:cNvCxnSpPr>
          <p:nvPr/>
        </p:nvCxnSpPr>
        <p:spPr>
          <a:xfrm flipH="1" flipV="1">
            <a:off x="8923514" y="2456966"/>
            <a:ext cx="1690066" cy="675799"/>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F5409D7A-758F-BA7D-92D9-B7A6262546AA}"/>
              </a:ext>
            </a:extLst>
          </p:cNvPr>
          <p:cNvCxnSpPr>
            <a:cxnSpLocks/>
            <a:stCxn id="9" idx="0"/>
            <a:endCxn id="6" idx="2"/>
          </p:cNvCxnSpPr>
          <p:nvPr/>
        </p:nvCxnSpPr>
        <p:spPr>
          <a:xfrm flipH="1" flipV="1">
            <a:off x="9947531" y="2453874"/>
            <a:ext cx="666049" cy="678891"/>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7C7F2985-46C3-7CD7-2FAC-34670B88E72A}"/>
              </a:ext>
            </a:extLst>
          </p:cNvPr>
          <p:cNvSpPr txBox="1"/>
          <p:nvPr/>
        </p:nvSpPr>
        <p:spPr>
          <a:xfrm>
            <a:off x="5811624" y="867619"/>
            <a:ext cx="9603912" cy="738664"/>
          </a:xfrm>
          <a:prstGeom prst="rect">
            <a:avLst/>
          </a:prstGeom>
          <a:noFill/>
        </p:spPr>
        <p:txBody>
          <a:bodyPr wrap="square">
            <a:spAutoFit/>
          </a:bodyPr>
          <a:lstStyle/>
          <a:p>
            <a:r>
              <a:rPr lang="en-US" sz="1400" dirty="0">
                <a:solidFill>
                  <a:srgbClr val="404040"/>
                </a:solidFill>
                <a:highlight>
                  <a:srgbClr val="FCFCFC"/>
                </a:highlight>
                <a:latin typeface="Lato" panose="020F0502020204030204" pitchFamily="34" charset="0"/>
              </a:rPr>
              <a:t>Pod Deployment: 3 switches (1 x copper and 2 x SFP).</a:t>
            </a:r>
          </a:p>
          <a:p>
            <a:r>
              <a:rPr lang="en-US" sz="1400" dirty="0">
                <a:solidFill>
                  <a:srgbClr val="404040"/>
                </a:solidFill>
                <a:highlight>
                  <a:srgbClr val="FCFCFC"/>
                </a:highlight>
                <a:latin typeface="Lato" panose="020F0502020204030204" pitchFamily="34" charset="0"/>
              </a:rPr>
              <a:t>Pod supports up to three racks of servers.</a:t>
            </a:r>
          </a:p>
          <a:p>
            <a:r>
              <a:rPr lang="en-US" sz="1400" dirty="0">
                <a:solidFill>
                  <a:srgbClr val="404040"/>
                </a:solidFill>
                <a:highlight>
                  <a:srgbClr val="FCFCFC"/>
                </a:highlight>
                <a:latin typeface="Lato" panose="020F0502020204030204" pitchFamily="34" charset="0"/>
              </a:rPr>
              <a:t>Pod supports dual connectivity of servers.</a:t>
            </a:r>
            <a:endParaRPr lang="en-US" sz="1400" dirty="0"/>
          </a:p>
        </p:txBody>
      </p:sp>
      <p:sp>
        <p:nvSpPr>
          <p:cNvPr id="16" name="TextBox 15">
            <a:extLst>
              <a:ext uri="{FF2B5EF4-FFF2-40B4-BE49-F238E27FC236}">
                <a16:creationId xmlns:a16="http://schemas.microsoft.com/office/drawing/2014/main" id="{2A878360-B8C3-A646-94FE-8BAA832F5172}"/>
              </a:ext>
            </a:extLst>
          </p:cNvPr>
          <p:cNvSpPr txBox="1"/>
          <p:nvPr/>
        </p:nvSpPr>
        <p:spPr>
          <a:xfrm>
            <a:off x="9829704" y="3622823"/>
            <a:ext cx="811440" cy="215444"/>
          </a:xfrm>
          <a:prstGeom prst="rect">
            <a:avLst/>
          </a:prstGeom>
          <a:noFill/>
        </p:spPr>
        <p:txBody>
          <a:bodyPr wrap="none" rtlCol="0">
            <a:spAutoFit/>
          </a:bodyPr>
          <a:lstStyle/>
          <a:p>
            <a:pPr algn="ctr"/>
            <a:r>
              <a:rPr lang="en-US" sz="800" dirty="0">
                <a:solidFill>
                  <a:schemeClr val="dk1"/>
                </a:solidFill>
              </a:rPr>
              <a:t>Leaf Nor-2215</a:t>
            </a:r>
            <a:endParaRPr lang="en-US" sz="800" b="0" u="none" dirty="0"/>
          </a:p>
        </p:txBody>
      </p:sp>
      <p:cxnSp>
        <p:nvCxnSpPr>
          <p:cNvPr id="104" name="Straight Connector 103">
            <a:extLst>
              <a:ext uri="{FF2B5EF4-FFF2-40B4-BE49-F238E27FC236}">
                <a16:creationId xmlns:a16="http://schemas.microsoft.com/office/drawing/2014/main" id="{E0225CA0-625C-F6A5-EEE2-346214B45D0C}"/>
              </a:ext>
            </a:extLst>
          </p:cNvPr>
          <p:cNvCxnSpPr>
            <a:cxnSpLocks/>
          </p:cNvCxnSpPr>
          <p:nvPr/>
        </p:nvCxnSpPr>
        <p:spPr>
          <a:xfrm>
            <a:off x="9415491" y="3588581"/>
            <a:ext cx="0" cy="1247408"/>
          </a:xfrm>
          <a:prstGeom prst="line">
            <a:avLst/>
          </a:prstGeom>
          <a:ln w="38100">
            <a:solidFill>
              <a:srgbClr val="00B0F0"/>
            </a:solidFill>
          </a:ln>
        </p:spPr>
        <p:style>
          <a:lnRef idx="2">
            <a:schemeClr val="accent1"/>
          </a:lnRef>
          <a:fillRef idx="0">
            <a:schemeClr val="accent1"/>
          </a:fillRef>
          <a:effectRef idx="1">
            <a:schemeClr val="accent1"/>
          </a:effectRef>
          <a:fontRef idx="minor">
            <a:schemeClr val="tx1"/>
          </a:fontRef>
        </p:style>
      </p:cxnSp>
      <p:sp>
        <p:nvSpPr>
          <p:cNvPr id="125" name="TextBox 124">
            <a:extLst>
              <a:ext uri="{FF2B5EF4-FFF2-40B4-BE49-F238E27FC236}">
                <a16:creationId xmlns:a16="http://schemas.microsoft.com/office/drawing/2014/main" id="{525C6A33-367B-6D5F-B526-2F9BBCE2A0D2}"/>
              </a:ext>
            </a:extLst>
          </p:cNvPr>
          <p:cNvSpPr txBox="1"/>
          <p:nvPr/>
        </p:nvSpPr>
        <p:spPr>
          <a:xfrm>
            <a:off x="9885739" y="5153797"/>
            <a:ext cx="1952420" cy="246221"/>
          </a:xfrm>
          <a:prstGeom prst="rect">
            <a:avLst/>
          </a:prstGeom>
          <a:noFill/>
        </p:spPr>
        <p:txBody>
          <a:bodyPr wrap="square" rtlCol="0">
            <a:spAutoFit/>
          </a:bodyPr>
          <a:lstStyle/>
          <a:p>
            <a:pPr algn="ctr"/>
            <a:r>
              <a:rPr lang="en-US" sz="1000" b="0" i="0" u="none" strike="noStrike" kern="1200" dirty="0" err="1">
                <a:solidFill>
                  <a:schemeClr val="dk1"/>
                </a:solidFill>
                <a:effectLst/>
                <a:latin typeface="+mn-lt"/>
                <a:ea typeface="+mn-ea"/>
                <a:cs typeface="+mn-cs"/>
              </a:rPr>
              <a:t>Baremetal</a:t>
            </a:r>
            <a:r>
              <a:rPr lang="en-US" sz="1000" dirty="0">
                <a:solidFill>
                  <a:schemeClr val="dk1"/>
                </a:solidFill>
              </a:rPr>
              <a:t> Host</a:t>
            </a:r>
            <a:endParaRPr lang="en-US" sz="1000" b="0" u="none" dirty="0"/>
          </a:p>
        </p:txBody>
      </p:sp>
      <p:sp>
        <p:nvSpPr>
          <p:cNvPr id="129" name="TextBox 128">
            <a:extLst>
              <a:ext uri="{FF2B5EF4-FFF2-40B4-BE49-F238E27FC236}">
                <a16:creationId xmlns:a16="http://schemas.microsoft.com/office/drawing/2014/main" id="{01313764-ADC5-6EFC-9C76-AF4ABF3BB0D9}"/>
              </a:ext>
            </a:extLst>
          </p:cNvPr>
          <p:cNvSpPr txBox="1"/>
          <p:nvPr/>
        </p:nvSpPr>
        <p:spPr>
          <a:xfrm>
            <a:off x="7294463" y="3609753"/>
            <a:ext cx="811440" cy="215444"/>
          </a:xfrm>
          <a:prstGeom prst="rect">
            <a:avLst/>
          </a:prstGeom>
          <a:noFill/>
        </p:spPr>
        <p:txBody>
          <a:bodyPr wrap="none" rtlCol="0">
            <a:spAutoFit/>
          </a:bodyPr>
          <a:lstStyle/>
          <a:p>
            <a:pPr algn="ctr"/>
            <a:r>
              <a:rPr lang="en-US" sz="800" dirty="0">
                <a:solidFill>
                  <a:schemeClr val="dk1"/>
                </a:solidFill>
              </a:rPr>
              <a:t>Leaf Nor-2213</a:t>
            </a:r>
            <a:endParaRPr lang="en-US" sz="800" b="0" u="none" dirty="0"/>
          </a:p>
        </p:txBody>
      </p:sp>
      <p:sp>
        <p:nvSpPr>
          <p:cNvPr id="137" name="TextBox 136">
            <a:extLst>
              <a:ext uri="{FF2B5EF4-FFF2-40B4-BE49-F238E27FC236}">
                <a16:creationId xmlns:a16="http://schemas.microsoft.com/office/drawing/2014/main" id="{AA168530-7975-5DA3-2B7B-9E07FCF86FFE}"/>
              </a:ext>
            </a:extLst>
          </p:cNvPr>
          <p:cNvSpPr txBox="1"/>
          <p:nvPr/>
        </p:nvSpPr>
        <p:spPr>
          <a:xfrm>
            <a:off x="10230" y="8896"/>
            <a:ext cx="4036939" cy="646331"/>
          </a:xfrm>
          <a:prstGeom prst="rect">
            <a:avLst/>
          </a:prstGeom>
          <a:noFill/>
        </p:spPr>
        <p:txBody>
          <a:bodyPr wrap="none" rtlCol="0">
            <a:spAutoFit/>
          </a:bodyPr>
          <a:lstStyle/>
          <a:p>
            <a:r>
              <a:rPr lang="en-US" sz="3600" b="1" dirty="0"/>
              <a:t>Hosting Endpoints</a:t>
            </a:r>
            <a:endParaRPr lang="en-US" sz="3600" b="1" u="none" dirty="0"/>
          </a:p>
        </p:txBody>
      </p:sp>
      <p:cxnSp>
        <p:nvCxnSpPr>
          <p:cNvPr id="156" name="Straight Connector 155">
            <a:extLst>
              <a:ext uri="{FF2B5EF4-FFF2-40B4-BE49-F238E27FC236}">
                <a16:creationId xmlns:a16="http://schemas.microsoft.com/office/drawing/2014/main" id="{80B2D108-9B22-9C8F-5349-0639DB1614CA}"/>
              </a:ext>
            </a:extLst>
          </p:cNvPr>
          <p:cNvCxnSpPr>
            <a:cxnSpLocks/>
          </p:cNvCxnSpPr>
          <p:nvPr/>
        </p:nvCxnSpPr>
        <p:spPr>
          <a:xfrm>
            <a:off x="10613580" y="3546145"/>
            <a:ext cx="0" cy="1573954"/>
          </a:xfrm>
          <a:prstGeom prst="line">
            <a:avLst/>
          </a:prstGeom>
          <a:ln w="38100">
            <a:solidFill>
              <a:srgbClr val="00B0F0"/>
            </a:solidFill>
          </a:ln>
        </p:spPr>
        <p:style>
          <a:lnRef idx="2">
            <a:schemeClr val="accent1"/>
          </a:lnRef>
          <a:fillRef idx="0">
            <a:schemeClr val="accent1"/>
          </a:fillRef>
          <a:effectRef idx="1">
            <a:schemeClr val="accent1"/>
          </a:effectRef>
          <a:fontRef idx="minor">
            <a:schemeClr val="tx1"/>
          </a:fontRef>
        </p:style>
      </p:cxnSp>
      <p:pic>
        <p:nvPicPr>
          <p:cNvPr id="9" name="Picture 8" descr="C:\Users\ecoffey\AppData\Local\Temp\Rar$DRa0.984\Cisco Nexus 9300 Series\Png_256\CiscoNexus9300Series_unknown_256.png">
            <a:extLst>
              <a:ext uri="{FF2B5EF4-FFF2-40B4-BE49-F238E27FC236}">
                <a16:creationId xmlns:a16="http://schemas.microsoft.com/office/drawing/2014/main" id="{CC70CCC8-CEE9-A7F6-FE05-3C348E948C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44404" y="313276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47" name="Straight Connector 46">
            <a:extLst>
              <a:ext uri="{FF2B5EF4-FFF2-40B4-BE49-F238E27FC236}">
                <a16:creationId xmlns:a16="http://schemas.microsoft.com/office/drawing/2014/main" id="{2EF6653E-FD61-5ADA-3344-1A0CE6A7C928}"/>
              </a:ext>
            </a:extLst>
          </p:cNvPr>
          <p:cNvCxnSpPr>
            <a:cxnSpLocks/>
          </p:cNvCxnSpPr>
          <p:nvPr/>
        </p:nvCxnSpPr>
        <p:spPr>
          <a:xfrm>
            <a:off x="8123375" y="3580531"/>
            <a:ext cx="0" cy="1075114"/>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sp>
        <p:nvSpPr>
          <p:cNvPr id="51" name="Rectangle 50">
            <a:extLst>
              <a:ext uri="{FF2B5EF4-FFF2-40B4-BE49-F238E27FC236}">
                <a16:creationId xmlns:a16="http://schemas.microsoft.com/office/drawing/2014/main" id="{7F9FD2FB-B1B7-9C88-69DA-D4CE954CFFD2}"/>
              </a:ext>
            </a:extLst>
          </p:cNvPr>
          <p:cNvSpPr/>
          <p:nvPr/>
        </p:nvSpPr>
        <p:spPr>
          <a:xfrm>
            <a:off x="3815151" y="1207937"/>
            <a:ext cx="1772983" cy="50815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51">
            <a:extLst>
              <a:ext uri="{FF2B5EF4-FFF2-40B4-BE49-F238E27FC236}">
                <a16:creationId xmlns:a16="http://schemas.microsoft.com/office/drawing/2014/main" id="{B0D29A92-CC1C-FDC8-DA19-4186E10B64CB}"/>
              </a:ext>
            </a:extLst>
          </p:cNvPr>
          <p:cNvPicPr>
            <a:picLocks noChangeAspect="1"/>
          </p:cNvPicPr>
          <p:nvPr/>
        </p:nvPicPr>
        <p:blipFill>
          <a:blip r:embed="rId5"/>
          <a:stretch>
            <a:fillRect/>
          </a:stretch>
        </p:blipFill>
        <p:spPr>
          <a:xfrm>
            <a:off x="3821558" y="3377949"/>
            <a:ext cx="1772983" cy="261610"/>
          </a:xfrm>
          <a:prstGeom prst="rect">
            <a:avLst/>
          </a:prstGeom>
        </p:spPr>
      </p:pic>
      <p:pic>
        <p:nvPicPr>
          <p:cNvPr id="54" name="Picture 53">
            <a:extLst>
              <a:ext uri="{FF2B5EF4-FFF2-40B4-BE49-F238E27FC236}">
                <a16:creationId xmlns:a16="http://schemas.microsoft.com/office/drawing/2014/main" id="{B50A42B9-02BA-3C33-4A5F-518DE7A40D74}"/>
              </a:ext>
            </a:extLst>
          </p:cNvPr>
          <p:cNvPicPr>
            <a:picLocks noChangeAspect="1"/>
          </p:cNvPicPr>
          <p:nvPr/>
        </p:nvPicPr>
        <p:blipFill>
          <a:blip r:embed="rId5"/>
          <a:stretch>
            <a:fillRect/>
          </a:stretch>
        </p:blipFill>
        <p:spPr>
          <a:xfrm>
            <a:off x="3821558" y="3812308"/>
            <a:ext cx="1772983" cy="283766"/>
          </a:xfrm>
          <a:prstGeom prst="rect">
            <a:avLst/>
          </a:prstGeom>
        </p:spPr>
      </p:pic>
      <p:pic>
        <p:nvPicPr>
          <p:cNvPr id="60" name="Picture 59">
            <a:extLst>
              <a:ext uri="{FF2B5EF4-FFF2-40B4-BE49-F238E27FC236}">
                <a16:creationId xmlns:a16="http://schemas.microsoft.com/office/drawing/2014/main" id="{CC77F342-D486-0046-2C06-2C860C7F067A}"/>
              </a:ext>
            </a:extLst>
          </p:cNvPr>
          <p:cNvPicPr>
            <a:picLocks noChangeAspect="1"/>
          </p:cNvPicPr>
          <p:nvPr/>
        </p:nvPicPr>
        <p:blipFill>
          <a:blip r:embed="rId6"/>
          <a:stretch>
            <a:fillRect/>
          </a:stretch>
        </p:blipFill>
        <p:spPr>
          <a:xfrm>
            <a:off x="3815151" y="2926478"/>
            <a:ext cx="1772983" cy="261610"/>
          </a:xfrm>
          <a:prstGeom prst="rect">
            <a:avLst/>
          </a:prstGeom>
        </p:spPr>
      </p:pic>
      <p:sp>
        <p:nvSpPr>
          <p:cNvPr id="63" name="TextBox 62">
            <a:extLst>
              <a:ext uri="{FF2B5EF4-FFF2-40B4-BE49-F238E27FC236}">
                <a16:creationId xmlns:a16="http://schemas.microsoft.com/office/drawing/2014/main" id="{69E79CA3-CBB5-9DCF-7743-500DDB8E9E06}"/>
              </a:ext>
            </a:extLst>
          </p:cNvPr>
          <p:cNvSpPr txBox="1"/>
          <p:nvPr/>
        </p:nvSpPr>
        <p:spPr>
          <a:xfrm>
            <a:off x="8640595" y="3627366"/>
            <a:ext cx="811440" cy="215444"/>
          </a:xfrm>
          <a:prstGeom prst="rect">
            <a:avLst/>
          </a:prstGeom>
          <a:noFill/>
        </p:spPr>
        <p:txBody>
          <a:bodyPr wrap="none" rtlCol="0">
            <a:spAutoFit/>
          </a:bodyPr>
          <a:lstStyle/>
          <a:p>
            <a:pPr algn="ctr"/>
            <a:r>
              <a:rPr lang="en-US" sz="800" dirty="0">
                <a:solidFill>
                  <a:schemeClr val="dk1"/>
                </a:solidFill>
              </a:rPr>
              <a:t>Leaf Nor-2214</a:t>
            </a:r>
            <a:endParaRPr lang="en-US" sz="800" b="0" u="none" dirty="0"/>
          </a:p>
        </p:txBody>
      </p:sp>
      <p:sp>
        <p:nvSpPr>
          <p:cNvPr id="65" name="TextBox 64">
            <a:extLst>
              <a:ext uri="{FF2B5EF4-FFF2-40B4-BE49-F238E27FC236}">
                <a16:creationId xmlns:a16="http://schemas.microsoft.com/office/drawing/2014/main" id="{75BEF742-12E0-2811-4AAC-A51FE339A0F9}"/>
              </a:ext>
            </a:extLst>
          </p:cNvPr>
          <p:cNvSpPr txBox="1"/>
          <p:nvPr/>
        </p:nvSpPr>
        <p:spPr>
          <a:xfrm>
            <a:off x="3780265" y="2725485"/>
            <a:ext cx="1207382" cy="215444"/>
          </a:xfrm>
          <a:prstGeom prst="rect">
            <a:avLst/>
          </a:prstGeom>
          <a:noFill/>
        </p:spPr>
        <p:txBody>
          <a:bodyPr wrap="none" rtlCol="0">
            <a:spAutoFit/>
          </a:bodyPr>
          <a:lstStyle/>
          <a:p>
            <a:pPr algn="ctr"/>
            <a:r>
              <a:rPr lang="en-US" sz="800" dirty="0">
                <a:solidFill>
                  <a:schemeClr val="bg1">
                    <a:lumMod val="85000"/>
                  </a:schemeClr>
                </a:solidFill>
              </a:rPr>
              <a:t>Leaf Nor-2213 (copper)</a:t>
            </a:r>
            <a:endParaRPr lang="en-US" sz="800" b="0" u="none" dirty="0">
              <a:solidFill>
                <a:schemeClr val="bg1">
                  <a:lumMod val="85000"/>
                </a:schemeClr>
              </a:solidFill>
            </a:endParaRPr>
          </a:p>
        </p:txBody>
      </p:sp>
      <p:sp>
        <p:nvSpPr>
          <p:cNvPr id="66" name="TextBox 65">
            <a:extLst>
              <a:ext uri="{FF2B5EF4-FFF2-40B4-BE49-F238E27FC236}">
                <a16:creationId xmlns:a16="http://schemas.microsoft.com/office/drawing/2014/main" id="{A02479DB-C64E-E88E-873B-E02B0072A72A}"/>
              </a:ext>
            </a:extLst>
          </p:cNvPr>
          <p:cNvSpPr txBox="1"/>
          <p:nvPr/>
        </p:nvSpPr>
        <p:spPr>
          <a:xfrm>
            <a:off x="3796926" y="3184889"/>
            <a:ext cx="1064715" cy="215444"/>
          </a:xfrm>
          <a:prstGeom prst="rect">
            <a:avLst/>
          </a:prstGeom>
          <a:noFill/>
        </p:spPr>
        <p:txBody>
          <a:bodyPr wrap="none" rtlCol="0">
            <a:spAutoFit/>
          </a:bodyPr>
          <a:lstStyle/>
          <a:p>
            <a:pPr algn="ctr"/>
            <a:r>
              <a:rPr lang="en-US" sz="800" dirty="0">
                <a:solidFill>
                  <a:schemeClr val="bg1">
                    <a:lumMod val="85000"/>
                  </a:schemeClr>
                </a:solidFill>
              </a:rPr>
              <a:t>Leaf Nor-2214 (SFP)</a:t>
            </a:r>
            <a:endParaRPr lang="en-US" sz="800" b="0" u="none" dirty="0">
              <a:solidFill>
                <a:schemeClr val="bg1">
                  <a:lumMod val="85000"/>
                </a:schemeClr>
              </a:solidFill>
            </a:endParaRPr>
          </a:p>
        </p:txBody>
      </p:sp>
      <p:sp>
        <p:nvSpPr>
          <p:cNvPr id="67" name="TextBox 66">
            <a:extLst>
              <a:ext uri="{FF2B5EF4-FFF2-40B4-BE49-F238E27FC236}">
                <a16:creationId xmlns:a16="http://schemas.microsoft.com/office/drawing/2014/main" id="{6E6B6815-1B94-E5BD-B3C0-70F22C76B1B8}"/>
              </a:ext>
            </a:extLst>
          </p:cNvPr>
          <p:cNvSpPr txBox="1"/>
          <p:nvPr/>
        </p:nvSpPr>
        <p:spPr>
          <a:xfrm>
            <a:off x="3766557" y="3628352"/>
            <a:ext cx="1064715" cy="215444"/>
          </a:xfrm>
          <a:prstGeom prst="rect">
            <a:avLst/>
          </a:prstGeom>
          <a:noFill/>
        </p:spPr>
        <p:txBody>
          <a:bodyPr wrap="none" rtlCol="0">
            <a:spAutoFit/>
          </a:bodyPr>
          <a:lstStyle/>
          <a:p>
            <a:pPr algn="ctr"/>
            <a:r>
              <a:rPr lang="en-US" sz="800" dirty="0">
                <a:solidFill>
                  <a:schemeClr val="bg1">
                    <a:lumMod val="85000"/>
                  </a:schemeClr>
                </a:solidFill>
              </a:rPr>
              <a:t>Leaf Nor-2215 (SFP)</a:t>
            </a:r>
            <a:endParaRPr lang="en-US" sz="800" b="0" u="none" dirty="0">
              <a:solidFill>
                <a:schemeClr val="bg1">
                  <a:lumMod val="85000"/>
                </a:schemeClr>
              </a:solidFill>
            </a:endParaRPr>
          </a:p>
        </p:txBody>
      </p:sp>
      <p:sp>
        <p:nvSpPr>
          <p:cNvPr id="68" name="TextBox 67">
            <a:extLst>
              <a:ext uri="{FF2B5EF4-FFF2-40B4-BE49-F238E27FC236}">
                <a16:creationId xmlns:a16="http://schemas.microsoft.com/office/drawing/2014/main" id="{7EB8FDA3-B524-9656-C298-D84A61973D51}"/>
              </a:ext>
            </a:extLst>
          </p:cNvPr>
          <p:cNvSpPr txBox="1"/>
          <p:nvPr/>
        </p:nvSpPr>
        <p:spPr>
          <a:xfrm>
            <a:off x="2778780" y="1429440"/>
            <a:ext cx="591829" cy="261610"/>
          </a:xfrm>
          <a:prstGeom prst="rect">
            <a:avLst/>
          </a:prstGeom>
          <a:noFill/>
        </p:spPr>
        <p:txBody>
          <a:bodyPr wrap="none" rtlCol="0">
            <a:spAutoFit/>
          </a:bodyPr>
          <a:lstStyle/>
          <a:p>
            <a:pPr algn="ctr"/>
            <a:r>
              <a:rPr lang="en-US" sz="1100" dirty="0">
                <a:solidFill>
                  <a:schemeClr val="bg1"/>
                </a:solidFill>
              </a:rPr>
              <a:t>Rack 2</a:t>
            </a:r>
            <a:endParaRPr lang="en-US" sz="1100" b="0" u="none" dirty="0">
              <a:solidFill>
                <a:schemeClr val="bg1"/>
              </a:solidFill>
            </a:endParaRPr>
          </a:p>
        </p:txBody>
      </p:sp>
      <p:sp>
        <p:nvSpPr>
          <p:cNvPr id="73" name="TextBox 72">
            <a:extLst>
              <a:ext uri="{FF2B5EF4-FFF2-40B4-BE49-F238E27FC236}">
                <a16:creationId xmlns:a16="http://schemas.microsoft.com/office/drawing/2014/main" id="{15092D3D-D88C-103F-79D4-329C5B27B6AD}"/>
              </a:ext>
            </a:extLst>
          </p:cNvPr>
          <p:cNvSpPr txBox="1"/>
          <p:nvPr/>
        </p:nvSpPr>
        <p:spPr>
          <a:xfrm>
            <a:off x="587989" y="1436831"/>
            <a:ext cx="591829" cy="261610"/>
          </a:xfrm>
          <a:prstGeom prst="rect">
            <a:avLst/>
          </a:prstGeom>
          <a:noFill/>
        </p:spPr>
        <p:txBody>
          <a:bodyPr wrap="none" rtlCol="0">
            <a:spAutoFit/>
          </a:bodyPr>
          <a:lstStyle/>
          <a:p>
            <a:pPr algn="ctr"/>
            <a:r>
              <a:rPr lang="en-US" sz="1100" dirty="0">
                <a:solidFill>
                  <a:schemeClr val="bg1"/>
                </a:solidFill>
              </a:rPr>
              <a:t>Rack 1</a:t>
            </a:r>
            <a:endParaRPr lang="en-US" sz="1100" b="0" u="none" dirty="0">
              <a:solidFill>
                <a:schemeClr val="bg1"/>
              </a:solidFill>
            </a:endParaRPr>
          </a:p>
        </p:txBody>
      </p:sp>
      <p:sp>
        <p:nvSpPr>
          <p:cNvPr id="76" name="TextBox 75">
            <a:extLst>
              <a:ext uri="{FF2B5EF4-FFF2-40B4-BE49-F238E27FC236}">
                <a16:creationId xmlns:a16="http://schemas.microsoft.com/office/drawing/2014/main" id="{0A83741E-7C65-83FD-824E-6454C6AE3877}"/>
              </a:ext>
            </a:extLst>
          </p:cNvPr>
          <p:cNvSpPr txBox="1"/>
          <p:nvPr/>
        </p:nvSpPr>
        <p:spPr>
          <a:xfrm>
            <a:off x="3815151" y="1404928"/>
            <a:ext cx="591829" cy="261610"/>
          </a:xfrm>
          <a:prstGeom prst="rect">
            <a:avLst/>
          </a:prstGeom>
          <a:noFill/>
        </p:spPr>
        <p:txBody>
          <a:bodyPr wrap="none" rtlCol="0">
            <a:spAutoFit/>
          </a:bodyPr>
          <a:lstStyle/>
          <a:p>
            <a:pPr algn="ctr"/>
            <a:r>
              <a:rPr lang="en-US" sz="1100" dirty="0">
                <a:solidFill>
                  <a:schemeClr val="bg1"/>
                </a:solidFill>
              </a:rPr>
              <a:t>Rack 3</a:t>
            </a:r>
            <a:endParaRPr lang="en-US" sz="1100" b="0" u="none" dirty="0">
              <a:solidFill>
                <a:schemeClr val="bg1"/>
              </a:solidFill>
            </a:endParaRPr>
          </a:p>
        </p:txBody>
      </p:sp>
      <p:pic>
        <p:nvPicPr>
          <p:cNvPr id="87" name="Picture 86">
            <a:extLst>
              <a:ext uri="{FF2B5EF4-FFF2-40B4-BE49-F238E27FC236}">
                <a16:creationId xmlns:a16="http://schemas.microsoft.com/office/drawing/2014/main" id="{B65F60F9-89AC-D23D-CF67-AFDBFAE2D5B2}"/>
              </a:ext>
            </a:extLst>
          </p:cNvPr>
          <p:cNvPicPr>
            <a:picLocks noChangeAspect="1"/>
          </p:cNvPicPr>
          <p:nvPr/>
        </p:nvPicPr>
        <p:blipFill>
          <a:blip r:embed="rId7"/>
          <a:stretch>
            <a:fillRect/>
          </a:stretch>
        </p:blipFill>
        <p:spPr>
          <a:xfrm>
            <a:off x="2010510" y="1169291"/>
            <a:ext cx="1621354" cy="5118194"/>
          </a:xfrm>
          <a:prstGeom prst="rect">
            <a:avLst/>
          </a:prstGeom>
        </p:spPr>
      </p:pic>
      <p:pic>
        <p:nvPicPr>
          <p:cNvPr id="88" name="Picture 87">
            <a:extLst>
              <a:ext uri="{FF2B5EF4-FFF2-40B4-BE49-F238E27FC236}">
                <a16:creationId xmlns:a16="http://schemas.microsoft.com/office/drawing/2014/main" id="{BFEB331E-D65A-3799-B679-2EA1DAA85BC6}"/>
              </a:ext>
            </a:extLst>
          </p:cNvPr>
          <p:cNvPicPr>
            <a:picLocks noChangeAspect="1"/>
          </p:cNvPicPr>
          <p:nvPr/>
        </p:nvPicPr>
        <p:blipFill>
          <a:blip r:embed="rId8"/>
          <a:stretch>
            <a:fillRect/>
          </a:stretch>
        </p:blipFill>
        <p:spPr>
          <a:xfrm>
            <a:off x="295498" y="1169290"/>
            <a:ext cx="1563383" cy="5118195"/>
          </a:xfrm>
          <a:prstGeom prst="rect">
            <a:avLst/>
          </a:prstGeom>
        </p:spPr>
      </p:pic>
      <p:sp>
        <p:nvSpPr>
          <p:cNvPr id="90" name="TextBox 89">
            <a:extLst>
              <a:ext uri="{FF2B5EF4-FFF2-40B4-BE49-F238E27FC236}">
                <a16:creationId xmlns:a16="http://schemas.microsoft.com/office/drawing/2014/main" id="{8FF80529-C84D-1F09-46D5-B6F7F709C55C}"/>
              </a:ext>
            </a:extLst>
          </p:cNvPr>
          <p:cNvSpPr txBox="1"/>
          <p:nvPr/>
        </p:nvSpPr>
        <p:spPr>
          <a:xfrm rot="20119155">
            <a:off x="445169" y="2195349"/>
            <a:ext cx="1348767" cy="307777"/>
          </a:xfrm>
          <a:prstGeom prst="rect">
            <a:avLst/>
          </a:prstGeom>
          <a:noFill/>
        </p:spPr>
        <p:txBody>
          <a:bodyPr wrap="none" rtlCol="0">
            <a:spAutoFit/>
          </a:bodyPr>
          <a:lstStyle/>
          <a:p>
            <a:pPr algn="ctr"/>
            <a:r>
              <a:rPr lang="en-US" sz="1400" b="1" dirty="0">
                <a:solidFill>
                  <a:srgbClr val="92D050"/>
                </a:solidFill>
              </a:rPr>
              <a:t>SAMPLE RACK</a:t>
            </a:r>
            <a:endParaRPr lang="en-US" sz="1400" b="1" u="none" dirty="0">
              <a:solidFill>
                <a:srgbClr val="92D050"/>
              </a:solidFill>
            </a:endParaRPr>
          </a:p>
        </p:txBody>
      </p:sp>
      <p:sp>
        <p:nvSpPr>
          <p:cNvPr id="91" name="TextBox 90">
            <a:extLst>
              <a:ext uri="{FF2B5EF4-FFF2-40B4-BE49-F238E27FC236}">
                <a16:creationId xmlns:a16="http://schemas.microsoft.com/office/drawing/2014/main" id="{72B8FA8B-3517-0092-2430-F2B231B2ACDF}"/>
              </a:ext>
            </a:extLst>
          </p:cNvPr>
          <p:cNvSpPr txBox="1"/>
          <p:nvPr/>
        </p:nvSpPr>
        <p:spPr>
          <a:xfrm rot="20119155">
            <a:off x="2227571" y="2045528"/>
            <a:ext cx="1348767" cy="307777"/>
          </a:xfrm>
          <a:prstGeom prst="rect">
            <a:avLst/>
          </a:prstGeom>
          <a:noFill/>
        </p:spPr>
        <p:txBody>
          <a:bodyPr wrap="none" rtlCol="0">
            <a:spAutoFit/>
          </a:bodyPr>
          <a:lstStyle/>
          <a:p>
            <a:pPr algn="ctr"/>
            <a:r>
              <a:rPr lang="en-US" sz="1400" b="1" dirty="0">
                <a:solidFill>
                  <a:srgbClr val="92D050"/>
                </a:solidFill>
              </a:rPr>
              <a:t>SAMPLE RACK</a:t>
            </a:r>
            <a:endParaRPr lang="en-US" sz="1400" b="1" u="none" dirty="0">
              <a:solidFill>
                <a:srgbClr val="92D050"/>
              </a:solidFill>
            </a:endParaRPr>
          </a:p>
        </p:txBody>
      </p:sp>
      <p:sp>
        <p:nvSpPr>
          <p:cNvPr id="92" name="TextBox 91">
            <a:extLst>
              <a:ext uri="{FF2B5EF4-FFF2-40B4-BE49-F238E27FC236}">
                <a16:creationId xmlns:a16="http://schemas.microsoft.com/office/drawing/2014/main" id="{59150BF6-EC15-EF01-695D-49798BE127E2}"/>
              </a:ext>
            </a:extLst>
          </p:cNvPr>
          <p:cNvSpPr txBox="1"/>
          <p:nvPr/>
        </p:nvSpPr>
        <p:spPr>
          <a:xfrm rot="20119155">
            <a:off x="4097752" y="2069778"/>
            <a:ext cx="1200843" cy="307777"/>
          </a:xfrm>
          <a:prstGeom prst="rect">
            <a:avLst/>
          </a:prstGeom>
          <a:noFill/>
        </p:spPr>
        <p:txBody>
          <a:bodyPr wrap="none" rtlCol="0">
            <a:spAutoFit/>
          </a:bodyPr>
          <a:lstStyle/>
          <a:p>
            <a:pPr algn="ctr"/>
            <a:r>
              <a:rPr lang="en-US" sz="1400" b="1" dirty="0">
                <a:solidFill>
                  <a:srgbClr val="92D050"/>
                </a:solidFill>
              </a:rPr>
              <a:t>SAMPLE Pod</a:t>
            </a:r>
            <a:endParaRPr lang="en-US" sz="1400" b="1" u="none" dirty="0">
              <a:solidFill>
                <a:srgbClr val="92D050"/>
              </a:solidFill>
            </a:endParaRPr>
          </a:p>
        </p:txBody>
      </p:sp>
      <p:pic>
        <p:nvPicPr>
          <p:cNvPr id="93" name="Picture 92">
            <a:extLst>
              <a:ext uri="{FF2B5EF4-FFF2-40B4-BE49-F238E27FC236}">
                <a16:creationId xmlns:a16="http://schemas.microsoft.com/office/drawing/2014/main" id="{8693A4A5-791A-8FFF-AB64-88E57CEF25D9}"/>
              </a:ext>
            </a:extLst>
          </p:cNvPr>
          <p:cNvPicPr>
            <a:picLocks noChangeAspect="1"/>
          </p:cNvPicPr>
          <p:nvPr/>
        </p:nvPicPr>
        <p:blipFill>
          <a:blip r:embed="rId9"/>
          <a:stretch>
            <a:fillRect/>
          </a:stretch>
        </p:blipFill>
        <p:spPr>
          <a:xfrm>
            <a:off x="3815151" y="5955560"/>
            <a:ext cx="1772983" cy="317847"/>
          </a:xfrm>
          <a:prstGeom prst="rect">
            <a:avLst/>
          </a:prstGeom>
        </p:spPr>
      </p:pic>
      <p:pic>
        <p:nvPicPr>
          <p:cNvPr id="94" name="Picture 93">
            <a:extLst>
              <a:ext uri="{FF2B5EF4-FFF2-40B4-BE49-F238E27FC236}">
                <a16:creationId xmlns:a16="http://schemas.microsoft.com/office/drawing/2014/main" id="{3786FDC2-9F4C-E2C8-1CCB-3B81AA2C679F}"/>
              </a:ext>
            </a:extLst>
          </p:cNvPr>
          <p:cNvPicPr>
            <a:picLocks noChangeAspect="1"/>
          </p:cNvPicPr>
          <p:nvPr/>
        </p:nvPicPr>
        <p:blipFill>
          <a:blip r:embed="rId9"/>
          <a:stretch>
            <a:fillRect/>
          </a:stretch>
        </p:blipFill>
        <p:spPr>
          <a:xfrm>
            <a:off x="3815151" y="5625674"/>
            <a:ext cx="1772983" cy="283765"/>
          </a:xfrm>
          <a:prstGeom prst="rect">
            <a:avLst/>
          </a:prstGeom>
        </p:spPr>
      </p:pic>
      <p:pic>
        <p:nvPicPr>
          <p:cNvPr id="95" name="Picture 94">
            <a:extLst>
              <a:ext uri="{FF2B5EF4-FFF2-40B4-BE49-F238E27FC236}">
                <a16:creationId xmlns:a16="http://schemas.microsoft.com/office/drawing/2014/main" id="{FD216E18-7557-BB42-D7BB-07D7B5B67F8F}"/>
              </a:ext>
            </a:extLst>
          </p:cNvPr>
          <p:cNvPicPr>
            <a:picLocks noChangeAspect="1"/>
          </p:cNvPicPr>
          <p:nvPr/>
        </p:nvPicPr>
        <p:blipFill>
          <a:blip r:embed="rId9"/>
          <a:stretch>
            <a:fillRect/>
          </a:stretch>
        </p:blipFill>
        <p:spPr>
          <a:xfrm>
            <a:off x="3800794" y="5293147"/>
            <a:ext cx="1772983" cy="283765"/>
          </a:xfrm>
          <a:prstGeom prst="rect">
            <a:avLst/>
          </a:prstGeom>
        </p:spPr>
      </p:pic>
      <p:pic>
        <p:nvPicPr>
          <p:cNvPr id="96" name="Picture 95">
            <a:extLst>
              <a:ext uri="{FF2B5EF4-FFF2-40B4-BE49-F238E27FC236}">
                <a16:creationId xmlns:a16="http://schemas.microsoft.com/office/drawing/2014/main" id="{2FAF8E33-B4EB-19CE-1E17-E52A6846DD85}"/>
              </a:ext>
            </a:extLst>
          </p:cNvPr>
          <p:cNvPicPr>
            <a:picLocks noChangeAspect="1"/>
          </p:cNvPicPr>
          <p:nvPr/>
        </p:nvPicPr>
        <p:blipFill>
          <a:blip r:embed="rId9"/>
          <a:stretch>
            <a:fillRect/>
          </a:stretch>
        </p:blipFill>
        <p:spPr>
          <a:xfrm>
            <a:off x="3815151" y="4946589"/>
            <a:ext cx="1772983" cy="283765"/>
          </a:xfrm>
          <a:prstGeom prst="rect">
            <a:avLst/>
          </a:prstGeom>
        </p:spPr>
      </p:pic>
      <p:pic>
        <p:nvPicPr>
          <p:cNvPr id="97" name="Picture 96">
            <a:extLst>
              <a:ext uri="{FF2B5EF4-FFF2-40B4-BE49-F238E27FC236}">
                <a16:creationId xmlns:a16="http://schemas.microsoft.com/office/drawing/2014/main" id="{2E5521EC-EFF7-3D1D-1FDE-C4F1B114CF30}"/>
              </a:ext>
            </a:extLst>
          </p:cNvPr>
          <p:cNvPicPr>
            <a:picLocks noChangeAspect="1"/>
          </p:cNvPicPr>
          <p:nvPr/>
        </p:nvPicPr>
        <p:blipFill>
          <a:blip r:embed="rId9"/>
          <a:stretch>
            <a:fillRect/>
          </a:stretch>
        </p:blipFill>
        <p:spPr>
          <a:xfrm>
            <a:off x="3808744" y="4622013"/>
            <a:ext cx="1772983" cy="274625"/>
          </a:xfrm>
          <a:prstGeom prst="rect">
            <a:avLst/>
          </a:prstGeom>
        </p:spPr>
      </p:pic>
      <p:pic>
        <p:nvPicPr>
          <p:cNvPr id="109" name="Picture 4" descr="OU Supercomputing Center for Education &amp; Research">
            <a:extLst>
              <a:ext uri="{FF2B5EF4-FFF2-40B4-BE49-F238E27FC236}">
                <a16:creationId xmlns:a16="http://schemas.microsoft.com/office/drawing/2014/main" id="{D5D8B165-42B3-3A04-EC3F-7D252CA7D83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110" name="Rectangle 109">
            <a:extLst>
              <a:ext uri="{FF2B5EF4-FFF2-40B4-BE49-F238E27FC236}">
                <a16:creationId xmlns:a16="http://schemas.microsoft.com/office/drawing/2014/main" id="{7A9391CB-4D78-DA15-AC01-760C7A6A3FC7}"/>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 name="Picture 111">
            <a:extLst>
              <a:ext uri="{FF2B5EF4-FFF2-40B4-BE49-F238E27FC236}">
                <a16:creationId xmlns:a16="http://schemas.microsoft.com/office/drawing/2014/main" id="{534AA8CD-B7F0-8571-F808-100FB95D6C38}"/>
              </a:ext>
            </a:extLst>
          </p:cNvPr>
          <p:cNvPicPr>
            <a:picLocks noChangeAspect="1"/>
          </p:cNvPicPr>
          <p:nvPr/>
        </p:nvPicPr>
        <p:blipFill>
          <a:blip r:embed="rId11"/>
          <a:stretch>
            <a:fillRect/>
          </a:stretch>
        </p:blipFill>
        <p:spPr>
          <a:xfrm>
            <a:off x="6329241" y="5229025"/>
            <a:ext cx="4892464" cy="943918"/>
          </a:xfrm>
          <a:prstGeom prst="rect">
            <a:avLst/>
          </a:prstGeom>
        </p:spPr>
      </p:pic>
      <p:cxnSp>
        <p:nvCxnSpPr>
          <p:cNvPr id="121" name="Straight Connector 120">
            <a:extLst>
              <a:ext uri="{FF2B5EF4-FFF2-40B4-BE49-F238E27FC236}">
                <a16:creationId xmlns:a16="http://schemas.microsoft.com/office/drawing/2014/main" id="{869B4B69-5BE9-8EC1-0AE5-F7092579D03A}"/>
              </a:ext>
            </a:extLst>
          </p:cNvPr>
          <p:cNvCxnSpPr>
            <a:cxnSpLocks/>
          </p:cNvCxnSpPr>
          <p:nvPr/>
        </p:nvCxnSpPr>
        <p:spPr>
          <a:xfrm>
            <a:off x="6796349" y="4646501"/>
            <a:ext cx="1327026" cy="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88148807-C75F-323B-447D-8B185FB68268}"/>
              </a:ext>
            </a:extLst>
          </p:cNvPr>
          <p:cNvCxnSpPr>
            <a:cxnSpLocks/>
          </p:cNvCxnSpPr>
          <p:nvPr/>
        </p:nvCxnSpPr>
        <p:spPr>
          <a:xfrm flipH="1">
            <a:off x="6796349" y="4635297"/>
            <a:ext cx="9484" cy="1454738"/>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70516EEC-34F8-D64E-4790-2ACAA6913177}"/>
              </a:ext>
            </a:extLst>
          </p:cNvPr>
          <p:cNvCxnSpPr>
            <a:cxnSpLocks/>
          </p:cNvCxnSpPr>
          <p:nvPr/>
        </p:nvCxnSpPr>
        <p:spPr>
          <a:xfrm>
            <a:off x="8089955" y="4825357"/>
            <a:ext cx="1325536" cy="0"/>
          </a:xfrm>
          <a:prstGeom prst="line">
            <a:avLst/>
          </a:prstGeom>
          <a:ln w="38100">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138" name="Straight Connector 137">
            <a:extLst>
              <a:ext uri="{FF2B5EF4-FFF2-40B4-BE49-F238E27FC236}">
                <a16:creationId xmlns:a16="http://schemas.microsoft.com/office/drawing/2014/main" id="{69BF21E4-3AAF-969C-1ED2-BAA4966DEDEA}"/>
              </a:ext>
            </a:extLst>
          </p:cNvPr>
          <p:cNvCxnSpPr>
            <a:cxnSpLocks/>
          </p:cNvCxnSpPr>
          <p:nvPr/>
        </p:nvCxnSpPr>
        <p:spPr>
          <a:xfrm>
            <a:off x="8105903" y="4825357"/>
            <a:ext cx="0" cy="1219343"/>
          </a:xfrm>
          <a:prstGeom prst="line">
            <a:avLst/>
          </a:prstGeom>
          <a:ln w="38100">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a:extLst>
              <a:ext uri="{FF2B5EF4-FFF2-40B4-BE49-F238E27FC236}">
                <a16:creationId xmlns:a16="http://schemas.microsoft.com/office/drawing/2014/main" id="{3470A68E-6F62-D61E-C64A-DBCFCD486A6F}"/>
              </a:ext>
            </a:extLst>
          </p:cNvPr>
          <p:cNvCxnSpPr>
            <a:cxnSpLocks/>
          </p:cNvCxnSpPr>
          <p:nvPr/>
        </p:nvCxnSpPr>
        <p:spPr>
          <a:xfrm>
            <a:off x="8257679" y="5128050"/>
            <a:ext cx="2375898" cy="0"/>
          </a:xfrm>
          <a:prstGeom prst="line">
            <a:avLst/>
          </a:prstGeom>
          <a:ln w="38100">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210487F3-2639-991A-7428-0C15B367D52E}"/>
              </a:ext>
            </a:extLst>
          </p:cNvPr>
          <p:cNvCxnSpPr>
            <a:cxnSpLocks/>
          </p:cNvCxnSpPr>
          <p:nvPr/>
        </p:nvCxnSpPr>
        <p:spPr>
          <a:xfrm>
            <a:off x="8272445" y="5120099"/>
            <a:ext cx="0" cy="913969"/>
          </a:xfrm>
          <a:prstGeom prst="line">
            <a:avLst/>
          </a:prstGeom>
          <a:ln w="38100">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151" name="Straight Connector 150">
            <a:extLst>
              <a:ext uri="{FF2B5EF4-FFF2-40B4-BE49-F238E27FC236}">
                <a16:creationId xmlns:a16="http://schemas.microsoft.com/office/drawing/2014/main" id="{68955DB6-6694-BCB3-0A5C-62DD84AE0C92}"/>
              </a:ext>
            </a:extLst>
          </p:cNvPr>
          <p:cNvCxnSpPr>
            <a:cxnSpLocks/>
            <a:stCxn id="6" idx="2"/>
            <a:endCxn id="46" idx="0"/>
          </p:cNvCxnSpPr>
          <p:nvPr/>
        </p:nvCxnSpPr>
        <p:spPr>
          <a:xfrm flipH="1">
            <a:off x="8123375" y="2453874"/>
            <a:ext cx="1824156" cy="681473"/>
          </a:xfrm>
          <a:prstGeom prst="line">
            <a:avLst/>
          </a:prstGeom>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a16="http://schemas.microsoft.com/office/drawing/2014/main" id="{6D86930E-0609-9D54-6FBF-137ACEDDECDE}"/>
              </a:ext>
            </a:extLst>
          </p:cNvPr>
          <p:cNvCxnSpPr>
            <a:cxnSpLocks/>
            <a:stCxn id="4" idx="2"/>
            <a:endCxn id="46" idx="0"/>
          </p:cNvCxnSpPr>
          <p:nvPr/>
        </p:nvCxnSpPr>
        <p:spPr>
          <a:xfrm flipH="1">
            <a:off x="8123375" y="2456966"/>
            <a:ext cx="800139" cy="678381"/>
          </a:xfrm>
          <a:prstGeom prst="line">
            <a:avLst/>
          </a:prstGeom>
        </p:spPr>
        <p:style>
          <a:lnRef idx="2">
            <a:schemeClr val="accent1"/>
          </a:lnRef>
          <a:fillRef idx="0">
            <a:schemeClr val="accent1"/>
          </a:fillRef>
          <a:effectRef idx="1">
            <a:schemeClr val="accent1"/>
          </a:effectRef>
          <a:fontRef idx="minor">
            <a:schemeClr val="tx1"/>
          </a:fontRef>
        </p:style>
      </p:cxnSp>
      <p:pic>
        <p:nvPicPr>
          <p:cNvPr id="7" name="Picture 6" descr="C:\Users\ecoffey\AppData\Local\Temp\Rar$DRa0.984\Cisco Nexus 9300 Series\Png_256\CiscoNexus9300Series_unknown_256.png">
            <a:extLst>
              <a:ext uri="{FF2B5EF4-FFF2-40B4-BE49-F238E27FC236}">
                <a16:creationId xmlns:a16="http://schemas.microsoft.com/office/drawing/2014/main" id="{0E1E9234-0D3A-80DF-F83C-4F849E1749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46315" y="313276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5" descr="C:\Users\ecoffey\AppData\Local\Temp\Rar$DRa0.984\Cisco Nexus 9300 Series\Png_256\CiscoNexus9300Series_unknown_256.png">
            <a:extLst>
              <a:ext uri="{FF2B5EF4-FFF2-40B4-BE49-F238E27FC236}">
                <a16:creationId xmlns:a16="http://schemas.microsoft.com/office/drawing/2014/main" id="{FE3D38D8-F453-D6A5-7E36-5BF01EB903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54199" y="3135347"/>
            <a:ext cx="738352" cy="476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42268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38210698-9529-71E1-B151-CEFC907804EE}"/>
              </a:ext>
            </a:extLst>
          </p:cNvPr>
          <p:cNvSpPr/>
          <p:nvPr/>
        </p:nvSpPr>
        <p:spPr>
          <a:xfrm>
            <a:off x="3963251" y="3404321"/>
            <a:ext cx="3419616" cy="1009709"/>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441CFCC-A816-E7DD-4BEF-7165EBD1F4DE}"/>
              </a:ext>
            </a:extLst>
          </p:cNvPr>
          <p:cNvPicPr>
            <a:picLocks noChangeAspect="1"/>
          </p:cNvPicPr>
          <p:nvPr/>
        </p:nvPicPr>
        <p:blipFill rotWithShape="1">
          <a:blip r:embed="rId2"/>
          <a:srcRect r="11789" b="5966"/>
          <a:stretch/>
        </p:blipFill>
        <p:spPr>
          <a:xfrm>
            <a:off x="5198664" y="1158858"/>
            <a:ext cx="503936" cy="732539"/>
          </a:xfrm>
          <a:prstGeom prst="rect">
            <a:avLst/>
          </a:prstGeom>
        </p:spPr>
      </p:pic>
      <p:pic>
        <p:nvPicPr>
          <p:cNvPr id="6" name="Picture 5">
            <a:extLst>
              <a:ext uri="{FF2B5EF4-FFF2-40B4-BE49-F238E27FC236}">
                <a16:creationId xmlns:a16="http://schemas.microsoft.com/office/drawing/2014/main" id="{7B25198B-5CF1-AF39-36ED-680110F0DD09}"/>
              </a:ext>
            </a:extLst>
          </p:cNvPr>
          <p:cNvPicPr>
            <a:picLocks noChangeAspect="1"/>
          </p:cNvPicPr>
          <p:nvPr/>
        </p:nvPicPr>
        <p:blipFill rotWithShape="1">
          <a:blip r:embed="rId2"/>
          <a:srcRect r="11789" b="5966"/>
          <a:stretch/>
        </p:blipFill>
        <p:spPr>
          <a:xfrm>
            <a:off x="6573808" y="1158858"/>
            <a:ext cx="503936" cy="732539"/>
          </a:xfrm>
          <a:prstGeom prst="rect">
            <a:avLst/>
          </a:prstGeom>
        </p:spPr>
      </p:pic>
      <p:pic>
        <p:nvPicPr>
          <p:cNvPr id="7" name="Picture 6" descr="C:\Users\ecoffey\AppData\Local\Temp\Rar$DRa0.984\Cisco Nexus 9300 Series\Png_256\CiscoNexus9300Series_unknown_256.png">
            <a:extLst>
              <a:ext uri="{FF2B5EF4-FFF2-40B4-BE49-F238E27FC236}">
                <a16:creationId xmlns:a16="http://schemas.microsoft.com/office/drawing/2014/main" id="{0E1E9234-0D3A-80DF-F83C-4F849E1749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3607" y="3082201"/>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916C7BBD-AF28-2D8D-3E9A-62B354795FB7}"/>
              </a:ext>
            </a:extLst>
          </p:cNvPr>
          <p:cNvCxnSpPr>
            <a:stCxn id="7" idx="0"/>
            <a:endCxn id="4" idx="2"/>
          </p:cNvCxnSpPr>
          <p:nvPr/>
        </p:nvCxnSpPr>
        <p:spPr>
          <a:xfrm flipH="1" flipV="1">
            <a:off x="5450632" y="1891397"/>
            <a:ext cx="212151" cy="1190804"/>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BA57C46E-3CC6-EB2F-B80B-DABEC3DA0C53}"/>
              </a:ext>
            </a:extLst>
          </p:cNvPr>
          <p:cNvCxnSpPr>
            <a:cxnSpLocks/>
            <a:stCxn id="7" idx="0"/>
            <a:endCxn id="6" idx="2"/>
          </p:cNvCxnSpPr>
          <p:nvPr/>
        </p:nvCxnSpPr>
        <p:spPr>
          <a:xfrm flipV="1">
            <a:off x="5662783" y="1891397"/>
            <a:ext cx="1162993" cy="1190804"/>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1252E13B-0070-375D-22F9-4AAFD7B52A7D}"/>
              </a:ext>
            </a:extLst>
          </p:cNvPr>
          <p:cNvCxnSpPr>
            <a:cxnSpLocks/>
            <a:stCxn id="9" idx="0"/>
            <a:endCxn id="4" idx="2"/>
          </p:cNvCxnSpPr>
          <p:nvPr/>
        </p:nvCxnSpPr>
        <p:spPr>
          <a:xfrm flipH="1" flipV="1">
            <a:off x="5450632" y="1891397"/>
            <a:ext cx="3988201" cy="1163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F5409D7A-758F-BA7D-92D9-B7A6262546AA}"/>
              </a:ext>
            </a:extLst>
          </p:cNvPr>
          <p:cNvCxnSpPr>
            <a:cxnSpLocks/>
            <a:stCxn id="9" idx="0"/>
            <a:endCxn id="6" idx="2"/>
          </p:cNvCxnSpPr>
          <p:nvPr/>
        </p:nvCxnSpPr>
        <p:spPr>
          <a:xfrm flipH="1" flipV="1">
            <a:off x="6825776" y="1891397"/>
            <a:ext cx="2613057" cy="1163281"/>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7C7F2985-46C3-7CD7-2FAC-34670B88E72A}"/>
              </a:ext>
            </a:extLst>
          </p:cNvPr>
          <p:cNvSpPr txBox="1"/>
          <p:nvPr/>
        </p:nvSpPr>
        <p:spPr>
          <a:xfrm>
            <a:off x="7194953" y="143195"/>
            <a:ext cx="5172946" cy="2031325"/>
          </a:xfrm>
          <a:prstGeom prst="rect">
            <a:avLst/>
          </a:prstGeom>
          <a:noFill/>
        </p:spPr>
        <p:txBody>
          <a:bodyPr wrap="square">
            <a:spAutoFit/>
          </a:bodyPr>
          <a:lstStyle/>
          <a:p>
            <a:pPr marL="285750" indent="-285750">
              <a:buFont typeface="Arial" panose="020B0604020202020204" pitchFamily="34" charset="0"/>
              <a:buChar char="•"/>
            </a:pPr>
            <a:r>
              <a:rPr lang="en-US" b="0" i="0" dirty="0">
                <a:solidFill>
                  <a:srgbClr val="404040"/>
                </a:solidFill>
                <a:effectLst/>
                <a:highlight>
                  <a:srgbClr val="FCFCFC"/>
                </a:highlight>
                <a:latin typeface="Lato" panose="020F0502020204030204" pitchFamily="34" charset="0"/>
              </a:rPr>
              <a:t>Each leaf </a:t>
            </a:r>
            <a:r>
              <a:rPr lang="en-US" dirty="0">
                <a:solidFill>
                  <a:srgbClr val="404040"/>
                </a:solidFill>
                <a:highlight>
                  <a:srgbClr val="FCFCFC"/>
                </a:highlight>
                <a:latin typeface="Lato" panose="020F0502020204030204" pitchFamily="34" charset="0"/>
              </a:rPr>
              <a:t>has the ability to host different endpoints. </a:t>
            </a:r>
          </a:p>
          <a:p>
            <a:pPr marL="285750" indent="-285750">
              <a:buFont typeface="Arial" panose="020B0604020202020204" pitchFamily="34" charset="0"/>
              <a:buChar char="•"/>
            </a:pPr>
            <a:r>
              <a:rPr lang="en-US" dirty="0">
                <a:solidFill>
                  <a:srgbClr val="404040"/>
                </a:solidFill>
                <a:highlight>
                  <a:srgbClr val="FCFCFC"/>
                </a:highlight>
                <a:latin typeface="Lato" panose="020F0502020204030204" pitchFamily="34" charset="0"/>
              </a:rPr>
              <a:t>Each port will be assigned to an Endpoint Groups (EPGs). </a:t>
            </a:r>
          </a:p>
          <a:p>
            <a:pPr marL="285750" indent="-285750">
              <a:buFont typeface="Arial" panose="020B0604020202020204" pitchFamily="34" charset="0"/>
              <a:buChar char="•"/>
            </a:pPr>
            <a:r>
              <a:rPr lang="en-US" dirty="0">
                <a:solidFill>
                  <a:srgbClr val="404040"/>
                </a:solidFill>
                <a:highlight>
                  <a:srgbClr val="FCFCFC"/>
                </a:highlight>
                <a:latin typeface="Lato" panose="020F0502020204030204" pitchFamily="34" charset="0"/>
              </a:rPr>
              <a:t>The EPG will be responsible for defining both forwarding policy and security segmentation simultaneously.</a:t>
            </a:r>
            <a:endParaRPr lang="en-US" dirty="0"/>
          </a:p>
        </p:txBody>
      </p:sp>
      <p:cxnSp>
        <p:nvCxnSpPr>
          <p:cNvPr id="41" name="Straight Connector 40">
            <a:extLst>
              <a:ext uri="{FF2B5EF4-FFF2-40B4-BE49-F238E27FC236}">
                <a16:creationId xmlns:a16="http://schemas.microsoft.com/office/drawing/2014/main" id="{CC23E536-3C94-BA7A-1812-418B1D660D93}"/>
              </a:ext>
            </a:extLst>
          </p:cNvPr>
          <p:cNvCxnSpPr>
            <a:cxnSpLocks/>
            <a:stCxn id="39" idx="0"/>
            <a:endCxn id="4" idx="2"/>
          </p:cNvCxnSpPr>
          <p:nvPr/>
        </p:nvCxnSpPr>
        <p:spPr>
          <a:xfrm flipV="1">
            <a:off x="2030647" y="1891397"/>
            <a:ext cx="3419985" cy="1190722"/>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756CA2A8-B562-BBB1-BCB6-2A88B4EC6582}"/>
              </a:ext>
            </a:extLst>
          </p:cNvPr>
          <p:cNvCxnSpPr>
            <a:cxnSpLocks/>
            <a:stCxn id="39" idx="0"/>
            <a:endCxn id="6" idx="2"/>
          </p:cNvCxnSpPr>
          <p:nvPr/>
        </p:nvCxnSpPr>
        <p:spPr>
          <a:xfrm flipV="1">
            <a:off x="2030647" y="1891397"/>
            <a:ext cx="4795129" cy="1190722"/>
          </a:xfrm>
          <a:prstGeom prst="line">
            <a:avLst/>
          </a:prstGeom>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3048E5B9-31FE-3B11-8D8D-3C2140C09824}"/>
              </a:ext>
            </a:extLst>
          </p:cNvPr>
          <p:cNvSpPr txBox="1"/>
          <p:nvPr/>
        </p:nvSpPr>
        <p:spPr>
          <a:xfrm>
            <a:off x="165733" y="2772642"/>
            <a:ext cx="1280415" cy="523220"/>
          </a:xfrm>
          <a:prstGeom prst="rect">
            <a:avLst/>
          </a:prstGeom>
          <a:noFill/>
        </p:spPr>
        <p:txBody>
          <a:bodyPr wrap="none" rtlCol="0">
            <a:spAutoFit/>
          </a:bodyPr>
          <a:lstStyle/>
          <a:p>
            <a:r>
              <a:rPr lang="en-US" sz="1400" dirty="0">
                <a:solidFill>
                  <a:schemeClr val="dk1"/>
                </a:solidFill>
              </a:rPr>
              <a:t>Leaf Nor-2201</a:t>
            </a:r>
          </a:p>
          <a:p>
            <a:r>
              <a:rPr lang="en-US" sz="1400" b="0" i="0" u="none" strike="noStrike" kern="1200" dirty="0">
                <a:solidFill>
                  <a:schemeClr val="dk1"/>
                </a:solidFill>
                <a:effectLst/>
                <a:latin typeface="+mn-lt"/>
                <a:ea typeface="+mn-ea"/>
                <a:cs typeface="+mn-cs"/>
              </a:rPr>
              <a:t>( Border Leaf )</a:t>
            </a:r>
            <a:endParaRPr lang="en-US" sz="1400" b="0" u="none" dirty="0"/>
          </a:p>
        </p:txBody>
      </p:sp>
      <p:sp>
        <p:nvSpPr>
          <p:cNvPr id="16" name="TextBox 15">
            <a:extLst>
              <a:ext uri="{FF2B5EF4-FFF2-40B4-BE49-F238E27FC236}">
                <a16:creationId xmlns:a16="http://schemas.microsoft.com/office/drawing/2014/main" id="{2A878360-B8C3-A646-94FE-8BAA832F5172}"/>
              </a:ext>
            </a:extLst>
          </p:cNvPr>
          <p:cNvSpPr txBox="1"/>
          <p:nvPr/>
        </p:nvSpPr>
        <p:spPr>
          <a:xfrm>
            <a:off x="6040608" y="3089237"/>
            <a:ext cx="1314784" cy="307777"/>
          </a:xfrm>
          <a:prstGeom prst="rect">
            <a:avLst/>
          </a:prstGeom>
          <a:noFill/>
        </p:spPr>
        <p:txBody>
          <a:bodyPr wrap="none" rtlCol="0">
            <a:spAutoFit/>
          </a:bodyPr>
          <a:lstStyle/>
          <a:p>
            <a:pPr algn="ctr"/>
            <a:r>
              <a:rPr lang="en-US" sz="1400" b="1" dirty="0">
                <a:solidFill>
                  <a:schemeClr val="dk1"/>
                </a:solidFill>
              </a:rPr>
              <a:t>Leaf Nor-2214</a:t>
            </a:r>
            <a:endParaRPr lang="en-US" sz="1400" b="1" u="none" dirty="0"/>
          </a:p>
        </p:txBody>
      </p:sp>
      <p:sp>
        <p:nvSpPr>
          <p:cNvPr id="48" name="Rectangle 47">
            <a:extLst>
              <a:ext uri="{FF2B5EF4-FFF2-40B4-BE49-F238E27FC236}">
                <a16:creationId xmlns:a16="http://schemas.microsoft.com/office/drawing/2014/main" id="{692B4EED-A257-6305-3BAF-119EA6FBB49F}"/>
              </a:ext>
            </a:extLst>
          </p:cNvPr>
          <p:cNvSpPr/>
          <p:nvPr/>
        </p:nvSpPr>
        <p:spPr>
          <a:xfrm>
            <a:off x="4172413" y="3892426"/>
            <a:ext cx="369176" cy="358965"/>
          </a:xfrm>
          <a:prstGeom prst="rect">
            <a:avLst/>
          </a:prstGeom>
          <a:noFill/>
          <a:ln w="381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FFA48D9E-6A8A-CD27-4C78-0B122F4424E2}"/>
              </a:ext>
            </a:extLst>
          </p:cNvPr>
          <p:cNvSpPr/>
          <p:nvPr/>
        </p:nvSpPr>
        <p:spPr>
          <a:xfrm>
            <a:off x="222045" y="3391304"/>
            <a:ext cx="3360501" cy="1015738"/>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44970920-D9D4-4107-AC78-B673F916538B}"/>
              </a:ext>
            </a:extLst>
          </p:cNvPr>
          <p:cNvSpPr/>
          <p:nvPr/>
        </p:nvSpPr>
        <p:spPr>
          <a:xfrm>
            <a:off x="476725" y="3882977"/>
            <a:ext cx="369176" cy="358965"/>
          </a:xfrm>
          <a:prstGeom prst="rect">
            <a:avLst/>
          </a:prstGeom>
          <a:noFill/>
          <a:ln w="444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descr="C:\Users\ecoffey\AppData\Local\Temp\Rar$DRa0.984\Cisco Nexus 9300 Series\Png_256\CiscoNexus9300Series_warning_256.png">
            <a:extLst>
              <a:ext uri="{FF2B5EF4-FFF2-40B4-BE49-F238E27FC236}">
                <a16:creationId xmlns:a16="http://schemas.microsoft.com/office/drawing/2014/main" id="{503ADFDF-81FF-0AD4-0DBD-1C55A1EA75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1471" y="3082119"/>
            <a:ext cx="738352" cy="476988"/>
          </a:xfrm>
          <a:prstGeom prst="rect">
            <a:avLst/>
          </a:prstGeom>
          <a:noFill/>
          <a:extLst>
            <a:ext uri="{909E8E84-426E-40DD-AFC4-6F175D3DCCD1}">
              <a14:hiddenFill xmlns:a14="http://schemas.microsoft.com/office/drawing/2010/main">
                <a:solidFill>
                  <a:srgbClr val="FFFFFF"/>
                </a:solidFill>
              </a14:hiddenFill>
            </a:ext>
          </a:extLst>
        </p:spPr>
      </p:pic>
      <p:sp>
        <p:nvSpPr>
          <p:cNvPr id="74" name="TextBox 73">
            <a:extLst>
              <a:ext uri="{FF2B5EF4-FFF2-40B4-BE49-F238E27FC236}">
                <a16:creationId xmlns:a16="http://schemas.microsoft.com/office/drawing/2014/main" id="{A0C002C6-1107-F68B-3A1D-8FEE90A8D2BE}"/>
              </a:ext>
            </a:extLst>
          </p:cNvPr>
          <p:cNvSpPr txBox="1"/>
          <p:nvPr/>
        </p:nvSpPr>
        <p:spPr>
          <a:xfrm>
            <a:off x="173534" y="5162963"/>
            <a:ext cx="1020537" cy="523220"/>
          </a:xfrm>
          <a:prstGeom prst="rect">
            <a:avLst/>
          </a:prstGeom>
          <a:noFill/>
        </p:spPr>
        <p:txBody>
          <a:bodyPr wrap="none" rtlCol="0">
            <a:spAutoFit/>
          </a:bodyPr>
          <a:lstStyle/>
          <a:p>
            <a:pPr algn="ctr"/>
            <a:r>
              <a:rPr lang="en-US" sz="1400" b="0" i="0" u="none" strike="noStrike" kern="1200" dirty="0">
                <a:solidFill>
                  <a:schemeClr val="dk1"/>
                </a:solidFill>
                <a:effectLst/>
                <a:latin typeface="+mn-lt"/>
                <a:ea typeface="+mn-ea"/>
                <a:cs typeface="+mn-cs"/>
              </a:rPr>
              <a:t>Edge</a:t>
            </a:r>
          </a:p>
          <a:p>
            <a:pPr algn="ctr"/>
            <a:r>
              <a:rPr lang="en-US" sz="1400" dirty="0">
                <a:solidFill>
                  <a:schemeClr val="dk1"/>
                </a:solidFill>
              </a:rPr>
              <a:t>Router/FW</a:t>
            </a:r>
            <a:endParaRPr lang="en-US" sz="1400" b="0" u="none" dirty="0"/>
          </a:p>
        </p:txBody>
      </p:sp>
      <p:cxnSp>
        <p:nvCxnSpPr>
          <p:cNvPr id="75" name="Straight Connector 74">
            <a:extLst>
              <a:ext uri="{FF2B5EF4-FFF2-40B4-BE49-F238E27FC236}">
                <a16:creationId xmlns:a16="http://schemas.microsoft.com/office/drawing/2014/main" id="{F1D270D4-C495-D79F-4C77-79978A408C61}"/>
              </a:ext>
            </a:extLst>
          </p:cNvPr>
          <p:cNvCxnSpPr>
            <a:cxnSpLocks/>
            <a:endCxn id="62" idx="2"/>
          </p:cNvCxnSpPr>
          <p:nvPr/>
        </p:nvCxnSpPr>
        <p:spPr>
          <a:xfrm flipV="1">
            <a:off x="661313" y="4241942"/>
            <a:ext cx="0" cy="657526"/>
          </a:xfrm>
          <a:prstGeom prst="line">
            <a:avLst/>
          </a:prstGeom>
        </p:spPr>
        <p:style>
          <a:lnRef idx="2">
            <a:schemeClr val="accent1"/>
          </a:lnRef>
          <a:fillRef idx="0">
            <a:schemeClr val="accent1"/>
          </a:fillRef>
          <a:effectRef idx="1">
            <a:schemeClr val="accent1"/>
          </a:effectRef>
          <a:fontRef idx="minor">
            <a:schemeClr val="tx1"/>
          </a:fontRef>
        </p:style>
      </p:cxnSp>
      <p:pic>
        <p:nvPicPr>
          <p:cNvPr id="70" name="Picture 69" descr="C:\Users\ecoffey\AppData\Local\Temp\Rar$DRa0.386\30067_Device_router_critical_64.png">
            <a:extLst>
              <a:ext uri="{FF2B5EF4-FFF2-40B4-BE49-F238E27FC236}">
                <a16:creationId xmlns:a16="http://schemas.microsoft.com/office/drawing/2014/main" id="{2997B73A-29BB-15E0-5F3B-1FC8C2A2DB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473" y="4758352"/>
            <a:ext cx="487680" cy="487680"/>
          </a:xfrm>
          <a:prstGeom prst="rect">
            <a:avLst/>
          </a:prstGeom>
          <a:noFill/>
          <a:extLst>
            <a:ext uri="{909E8E84-426E-40DD-AFC4-6F175D3DCCD1}">
              <a14:hiddenFill xmlns:a14="http://schemas.microsoft.com/office/drawing/2010/main">
                <a:solidFill>
                  <a:srgbClr val="FFFFFF"/>
                </a:solidFill>
              </a14:hiddenFill>
            </a:ext>
          </a:extLst>
        </p:spPr>
      </p:pic>
      <p:cxnSp>
        <p:nvCxnSpPr>
          <p:cNvPr id="104" name="Straight Connector 103">
            <a:extLst>
              <a:ext uri="{FF2B5EF4-FFF2-40B4-BE49-F238E27FC236}">
                <a16:creationId xmlns:a16="http://schemas.microsoft.com/office/drawing/2014/main" id="{E0225CA0-625C-F6A5-EEE2-346214B45D0C}"/>
              </a:ext>
            </a:extLst>
          </p:cNvPr>
          <p:cNvCxnSpPr>
            <a:cxnSpLocks/>
            <a:stCxn id="71" idx="2"/>
            <a:endCxn id="149" idx="0"/>
          </p:cNvCxnSpPr>
          <p:nvPr/>
        </p:nvCxnSpPr>
        <p:spPr>
          <a:xfrm>
            <a:off x="4963620" y="4254957"/>
            <a:ext cx="400913" cy="756218"/>
          </a:xfrm>
          <a:prstGeom prst="line">
            <a:avLst/>
          </a:prstGeom>
        </p:spPr>
        <p:style>
          <a:lnRef idx="2">
            <a:schemeClr val="accent1"/>
          </a:lnRef>
          <a:fillRef idx="0">
            <a:schemeClr val="accent1"/>
          </a:fillRef>
          <a:effectRef idx="1">
            <a:schemeClr val="accent1"/>
          </a:effectRef>
          <a:fontRef idx="minor">
            <a:schemeClr val="tx1"/>
          </a:fontRef>
        </p:style>
      </p:cxnSp>
      <p:pic>
        <p:nvPicPr>
          <p:cNvPr id="118" name="Picture 117">
            <a:extLst>
              <a:ext uri="{FF2B5EF4-FFF2-40B4-BE49-F238E27FC236}">
                <a16:creationId xmlns:a16="http://schemas.microsoft.com/office/drawing/2014/main" id="{BE011C93-9383-1795-5886-8994C5F7004B}"/>
              </a:ext>
            </a:extLst>
          </p:cNvPr>
          <p:cNvPicPr>
            <a:picLocks noChangeAspect="1"/>
          </p:cNvPicPr>
          <p:nvPr/>
        </p:nvPicPr>
        <p:blipFill>
          <a:blip r:embed="rId6"/>
          <a:stretch>
            <a:fillRect/>
          </a:stretch>
        </p:blipFill>
        <p:spPr>
          <a:xfrm rot="5400000">
            <a:off x="7767196" y="5017833"/>
            <a:ext cx="246967" cy="634938"/>
          </a:xfrm>
          <a:prstGeom prst="rect">
            <a:avLst/>
          </a:prstGeom>
        </p:spPr>
      </p:pic>
      <p:cxnSp>
        <p:nvCxnSpPr>
          <p:cNvPr id="119" name="Straight Connector 118">
            <a:extLst>
              <a:ext uri="{FF2B5EF4-FFF2-40B4-BE49-F238E27FC236}">
                <a16:creationId xmlns:a16="http://schemas.microsoft.com/office/drawing/2014/main" id="{AE9D238E-DEE7-4BC6-2A9A-A8C9F89019EC}"/>
              </a:ext>
            </a:extLst>
          </p:cNvPr>
          <p:cNvCxnSpPr>
            <a:cxnSpLocks/>
            <a:stCxn id="213" idx="2"/>
            <a:endCxn id="118" idx="1"/>
          </p:cNvCxnSpPr>
          <p:nvPr/>
        </p:nvCxnSpPr>
        <p:spPr>
          <a:xfrm>
            <a:off x="6155853" y="4239648"/>
            <a:ext cx="1734827" cy="972171"/>
          </a:xfrm>
          <a:prstGeom prst="line">
            <a:avLst/>
          </a:prstGeom>
        </p:spPr>
        <p:style>
          <a:lnRef idx="2">
            <a:schemeClr val="accent1"/>
          </a:lnRef>
          <a:fillRef idx="0">
            <a:schemeClr val="accent1"/>
          </a:fillRef>
          <a:effectRef idx="1">
            <a:schemeClr val="accent1"/>
          </a:effectRef>
          <a:fontRef idx="minor">
            <a:schemeClr val="tx1"/>
          </a:fontRef>
        </p:style>
      </p:cxnSp>
      <p:sp>
        <p:nvSpPr>
          <p:cNvPr id="125" name="TextBox 124">
            <a:extLst>
              <a:ext uri="{FF2B5EF4-FFF2-40B4-BE49-F238E27FC236}">
                <a16:creationId xmlns:a16="http://schemas.microsoft.com/office/drawing/2014/main" id="{525C6A33-367B-6D5F-B526-2F9BBCE2A0D2}"/>
              </a:ext>
            </a:extLst>
          </p:cNvPr>
          <p:cNvSpPr txBox="1"/>
          <p:nvPr/>
        </p:nvSpPr>
        <p:spPr>
          <a:xfrm>
            <a:off x="6187909" y="5394174"/>
            <a:ext cx="816249" cy="430887"/>
          </a:xfrm>
          <a:prstGeom prst="rect">
            <a:avLst/>
          </a:prstGeom>
          <a:noFill/>
        </p:spPr>
        <p:txBody>
          <a:bodyPr wrap="none" rtlCol="0">
            <a:spAutoFit/>
          </a:bodyPr>
          <a:lstStyle/>
          <a:p>
            <a:pPr algn="ctr"/>
            <a:r>
              <a:rPr lang="en-US" sz="1100" b="0" i="0" u="none" strike="noStrike" kern="1200" dirty="0">
                <a:solidFill>
                  <a:schemeClr val="dk1"/>
                </a:solidFill>
                <a:effectLst/>
                <a:latin typeface="+mn-lt"/>
                <a:ea typeface="+mn-ea"/>
                <a:cs typeface="+mn-cs"/>
              </a:rPr>
              <a:t>DC </a:t>
            </a:r>
          </a:p>
          <a:p>
            <a:pPr algn="ctr"/>
            <a:r>
              <a:rPr lang="en-US" sz="1100" b="0" i="0" u="none" strike="noStrike" kern="1200" dirty="0" err="1">
                <a:solidFill>
                  <a:schemeClr val="dk1"/>
                </a:solidFill>
                <a:effectLst/>
                <a:latin typeface="+mn-lt"/>
                <a:ea typeface="+mn-ea"/>
                <a:cs typeface="+mn-cs"/>
              </a:rPr>
              <a:t>Baremetal</a:t>
            </a:r>
            <a:endParaRPr lang="en-US" sz="1100" b="0" i="0" u="none" strike="noStrike" kern="1200" dirty="0">
              <a:solidFill>
                <a:schemeClr val="dk1"/>
              </a:solidFill>
              <a:effectLst/>
              <a:latin typeface="+mn-lt"/>
              <a:ea typeface="+mn-ea"/>
              <a:cs typeface="+mn-cs"/>
            </a:endParaRPr>
          </a:p>
        </p:txBody>
      </p:sp>
      <p:sp>
        <p:nvSpPr>
          <p:cNvPr id="126" name="TextBox 125">
            <a:extLst>
              <a:ext uri="{FF2B5EF4-FFF2-40B4-BE49-F238E27FC236}">
                <a16:creationId xmlns:a16="http://schemas.microsoft.com/office/drawing/2014/main" id="{D07BC6C0-5974-0293-9972-AFCC9136B261}"/>
              </a:ext>
            </a:extLst>
          </p:cNvPr>
          <p:cNvSpPr txBox="1"/>
          <p:nvPr/>
        </p:nvSpPr>
        <p:spPr>
          <a:xfrm>
            <a:off x="7538576" y="5429684"/>
            <a:ext cx="816249" cy="430887"/>
          </a:xfrm>
          <a:prstGeom prst="rect">
            <a:avLst/>
          </a:prstGeom>
          <a:noFill/>
        </p:spPr>
        <p:txBody>
          <a:bodyPr wrap="none" rtlCol="0">
            <a:spAutoFit/>
          </a:bodyPr>
          <a:lstStyle/>
          <a:p>
            <a:pPr algn="ctr"/>
            <a:r>
              <a:rPr lang="en-US" sz="1100" b="0" i="0" u="none" strike="noStrike" kern="1200" dirty="0">
                <a:solidFill>
                  <a:schemeClr val="dk1"/>
                </a:solidFill>
                <a:effectLst/>
                <a:latin typeface="+mn-lt"/>
                <a:ea typeface="+mn-ea"/>
                <a:cs typeface="+mn-cs"/>
              </a:rPr>
              <a:t>DC</a:t>
            </a:r>
          </a:p>
          <a:p>
            <a:pPr algn="ctr"/>
            <a:r>
              <a:rPr lang="en-US" sz="1100" dirty="0" err="1">
                <a:solidFill>
                  <a:schemeClr val="dk1"/>
                </a:solidFill>
              </a:rPr>
              <a:t>Baremetal</a:t>
            </a:r>
            <a:endParaRPr lang="en-US" sz="1100" b="0" u="none" dirty="0"/>
          </a:p>
        </p:txBody>
      </p:sp>
      <p:sp>
        <p:nvSpPr>
          <p:cNvPr id="129" name="TextBox 128">
            <a:extLst>
              <a:ext uri="{FF2B5EF4-FFF2-40B4-BE49-F238E27FC236}">
                <a16:creationId xmlns:a16="http://schemas.microsoft.com/office/drawing/2014/main" id="{01313764-ADC5-6EFC-9C76-AF4ABF3BB0D9}"/>
              </a:ext>
            </a:extLst>
          </p:cNvPr>
          <p:cNvSpPr txBox="1"/>
          <p:nvPr/>
        </p:nvSpPr>
        <p:spPr>
          <a:xfrm>
            <a:off x="9835485" y="3068177"/>
            <a:ext cx="1314784" cy="307777"/>
          </a:xfrm>
          <a:prstGeom prst="rect">
            <a:avLst/>
          </a:prstGeom>
          <a:noFill/>
        </p:spPr>
        <p:txBody>
          <a:bodyPr wrap="none" rtlCol="0">
            <a:spAutoFit/>
          </a:bodyPr>
          <a:lstStyle/>
          <a:p>
            <a:pPr algn="ctr"/>
            <a:r>
              <a:rPr lang="en-US" sz="1400" b="1" dirty="0">
                <a:solidFill>
                  <a:schemeClr val="dk1"/>
                </a:solidFill>
              </a:rPr>
              <a:t>Leaf Nor-2215</a:t>
            </a:r>
            <a:endParaRPr lang="en-US" sz="1400" b="1" u="none" dirty="0"/>
          </a:p>
        </p:txBody>
      </p:sp>
      <p:sp>
        <p:nvSpPr>
          <p:cNvPr id="137" name="TextBox 136">
            <a:extLst>
              <a:ext uri="{FF2B5EF4-FFF2-40B4-BE49-F238E27FC236}">
                <a16:creationId xmlns:a16="http://schemas.microsoft.com/office/drawing/2014/main" id="{AA168530-7975-5DA3-2B7B-9E07FCF86FFE}"/>
              </a:ext>
            </a:extLst>
          </p:cNvPr>
          <p:cNvSpPr txBox="1"/>
          <p:nvPr/>
        </p:nvSpPr>
        <p:spPr>
          <a:xfrm>
            <a:off x="10230" y="8896"/>
            <a:ext cx="4036939" cy="646331"/>
          </a:xfrm>
          <a:prstGeom prst="rect">
            <a:avLst/>
          </a:prstGeom>
          <a:noFill/>
        </p:spPr>
        <p:txBody>
          <a:bodyPr wrap="none" rtlCol="0">
            <a:spAutoFit/>
          </a:bodyPr>
          <a:lstStyle/>
          <a:p>
            <a:r>
              <a:rPr lang="en-US" sz="3600" b="1" dirty="0"/>
              <a:t>Hosting Endpoints</a:t>
            </a:r>
            <a:endParaRPr lang="en-US" sz="3600" b="1" u="none" dirty="0"/>
          </a:p>
        </p:txBody>
      </p:sp>
      <p:pic>
        <p:nvPicPr>
          <p:cNvPr id="149" name="Picture 148">
            <a:extLst>
              <a:ext uri="{FF2B5EF4-FFF2-40B4-BE49-F238E27FC236}">
                <a16:creationId xmlns:a16="http://schemas.microsoft.com/office/drawing/2014/main" id="{5DF92FFE-9E58-75DD-F866-0C8EABFB1B76}"/>
              </a:ext>
            </a:extLst>
          </p:cNvPr>
          <p:cNvPicPr>
            <a:picLocks noChangeAspect="1"/>
          </p:cNvPicPr>
          <p:nvPr/>
        </p:nvPicPr>
        <p:blipFill>
          <a:blip r:embed="rId7"/>
          <a:stretch>
            <a:fillRect/>
          </a:stretch>
        </p:blipFill>
        <p:spPr>
          <a:xfrm>
            <a:off x="5165315" y="5011175"/>
            <a:ext cx="398436" cy="485053"/>
          </a:xfrm>
          <a:prstGeom prst="rect">
            <a:avLst/>
          </a:prstGeom>
        </p:spPr>
      </p:pic>
      <p:cxnSp>
        <p:nvCxnSpPr>
          <p:cNvPr id="150" name="Straight Connector 149">
            <a:extLst>
              <a:ext uri="{FF2B5EF4-FFF2-40B4-BE49-F238E27FC236}">
                <a16:creationId xmlns:a16="http://schemas.microsoft.com/office/drawing/2014/main" id="{4F0A5335-E509-918E-59C0-45899E48DD82}"/>
              </a:ext>
            </a:extLst>
          </p:cNvPr>
          <p:cNvCxnSpPr>
            <a:cxnSpLocks/>
            <a:stCxn id="55" idx="2"/>
            <a:endCxn id="202" idx="1"/>
          </p:cNvCxnSpPr>
          <p:nvPr/>
        </p:nvCxnSpPr>
        <p:spPr>
          <a:xfrm>
            <a:off x="5546238" y="4251391"/>
            <a:ext cx="1027570" cy="953606"/>
          </a:xfrm>
          <a:prstGeom prst="line">
            <a:avLst/>
          </a:prstGeom>
        </p:spPr>
        <p:style>
          <a:lnRef idx="2">
            <a:schemeClr val="accent1"/>
          </a:lnRef>
          <a:fillRef idx="0">
            <a:schemeClr val="accent1"/>
          </a:fillRef>
          <a:effectRef idx="1">
            <a:schemeClr val="accent1"/>
          </a:effectRef>
          <a:fontRef idx="minor">
            <a:schemeClr val="tx1"/>
          </a:fontRef>
        </p:style>
      </p:cxnSp>
      <p:sp>
        <p:nvSpPr>
          <p:cNvPr id="153" name="TextBox 152">
            <a:extLst>
              <a:ext uri="{FF2B5EF4-FFF2-40B4-BE49-F238E27FC236}">
                <a16:creationId xmlns:a16="http://schemas.microsoft.com/office/drawing/2014/main" id="{84CD1223-4F9C-EE2E-D5B5-DBFA81A4198F}"/>
              </a:ext>
            </a:extLst>
          </p:cNvPr>
          <p:cNvSpPr txBox="1"/>
          <p:nvPr/>
        </p:nvSpPr>
        <p:spPr>
          <a:xfrm>
            <a:off x="5109867" y="5464285"/>
            <a:ext cx="476412" cy="430887"/>
          </a:xfrm>
          <a:prstGeom prst="rect">
            <a:avLst/>
          </a:prstGeom>
          <a:noFill/>
        </p:spPr>
        <p:txBody>
          <a:bodyPr wrap="none" rtlCol="0">
            <a:spAutoFit/>
          </a:bodyPr>
          <a:lstStyle/>
          <a:p>
            <a:pPr algn="ctr"/>
            <a:r>
              <a:rPr lang="en-US" sz="1100" b="0" i="0" u="none" strike="noStrike" kern="1200" dirty="0">
                <a:solidFill>
                  <a:schemeClr val="dk1"/>
                </a:solidFill>
                <a:effectLst/>
                <a:latin typeface="+mn-lt"/>
                <a:ea typeface="+mn-ea"/>
                <a:cs typeface="+mn-cs"/>
              </a:rPr>
              <a:t>DC</a:t>
            </a:r>
          </a:p>
          <a:p>
            <a:pPr algn="ctr"/>
            <a:r>
              <a:rPr lang="en-US" sz="1100" b="0" i="0" u="none" strike="noStrike" kern="1200" dirty="0">
                <a:solidFill>
                  <a:schemeClr val="dk1"/>
                </a:solidFill>
                <a:effectLst/>
                <a:latin typeface="+mn-lt"/>
                <a:ea typeface="+mn-ea"/>
                <a:cs typeface="+mn-cs"/>
              </a:rPr>
              <a:t>Host</a:t>
            </a:r>
            <a:endParaRPr lang="en-US" sz="1100" b="0" u="none" dirty="0"/>
          </a:p>
        </p:txBody>
      </p:sp>
      <p:sp>
        <p:nvSpPr>
          <p:cNvPr id="155" name="Rectangle 154">
            <a:extLst>
              <a:ext uri="{FF2B5EF4-FFF2-40B4-BE49-F238E27FC236}">
                <a16:creationId xmlns:a16="http://schemas.microsoft.com/office/drawing/2014/main" id="{1EFC6C0F-937A-0A21-1F2C-17010558BA29}"/>
              </a:ext>
            </a:extLst>
          </p:cNvPr>
          <p:cNvSpPr/>
          <p:nvPr/>
        </p:nvSpPr>
        <p:spPr>
          <a:xfrm>
            <a:off x="7799636" y="3389453"/>
            <a:ext cx="3419616" cy="1042561"/>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C:\Users\ecoffey\AppData\Local\Temp\Rar$DRa0.984\Cisco Nexus 9300 Series\Png_256\CiscoNexus9300Series_unknown_256.png">
            <a:extLst>
              <a:ext uri="{FF2B5EF4-FFF2-40B4-BE49-F238E27FC236}">
                <a16:creationId xmlns:a16="http://schemas.microsoft.com/office/drawing/2014/main" id="{CC70CCC8-CEE9-A7F6-FE05-3C348E948C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9657" y="3054678"/>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202" name="Picture 201">
            <a:extLst>
              <a:ext uri="{FF2B5EF4-FFF2-40B4-BE49-F238E27FC236}">
                <a16:creationId xmlns:a16="http://schemas.microsoft.com/office/drawing/2014/main" id="{16C10A57-5BC6-76CD-DA50-3454415C37A9}"/>
              </a:ext>
            </a:extLst>
          </p:cNvPr>
          <p:cNvPicPr>
            <a:picLocks noChangeAspect="1"/>
          </p:cNvPicPr>
          <p:nvPr/>
        </p:nvPicPr>
        <p:blipFill>
          <a:blip r:embed="rId6"/>
          <a:stretch>
            <a:fillRect/>
          </a:stretch>
        </p:blipFill>
        <p:spPr>
          <a:xfrm rot="5400000">
            <a:off x="6450324" y="5011011"/>
            <a:ext cx="246967" cy="634938"/>
          </a:xfrm>
          <a:prstGeom prst="rect">
            <a:avLst/>
          </a:prstGeom>
        </p:spPr>
      </p:pic>
      <p:sp>
        <p:nvSpPr>
          <p:cNvPr id="222" name="Rectangle 221">
            <a:extLst>
              <a:ext uri="{FF2B5EF4-FFF2-40B4-BE49-F238E27FC236}">
                <a16:creationId xmlns:a16="http://schemas.microsoft.com/office/drawing/2014/main" id="{91D54166-8175-B9A2-BD29-C8285EC1BA7A}"/>
              </a:ext>
            </a:extLst>
          </p:cNvPr>
          <p:cNvSpPr/>
          <p:nvPr/>
        </p:nvSpPr>
        <p:spPr>
          <a:xfrm>
            <a:off x="9791238" y="3876467"/>
            <a:ext cx="369176" cy="358965"/>
          </a:xfrm>
          <a:prstGeom prst="rect">
            <a:avLst/>
          </a:prstGeom>
          <a:noFill/>
          <a:ln w="381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3" name="Picture 4" descr="OU Supercomputing Center for Education &amp; Research">
            <a:extLst>
              <a:ext uri="{FF2B5EF4-FFF2-40B4-BE49-F238E27FC236}">
                <a16:creationId xmlns:a16="http://schemas.microsoft.com/office/drawing/2014/main" id="{30F5CC4C-3EA3-4D44-D5A4-1BAC8F511B4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224" name="Rectangle 223">
            <a:extLst>
              <a:ext uri="{FF2B5EF4-FFF2-40B4-BE49-F238E27FC236}">
                <a16:creationId xmlns:a16="http://schemas.microsoft.com/office/drawing/2014/main" id="{8E053F91-B9B2-7EAA-4FE3-807219D299E4}"/>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97DB2436-A83A-8354-6FE8-A675D5577A2E}"/>
              </a:ext>
            </a:extLst>
          </p:cNvPr>
          <p:cNvSpPr/>
          <p:nvPr/>
        </p:nvSpPr>
        <p:spPr>
          <a:xfrm>
            <a:off x="6609963" y="3887728"/>
            <a:ext cx="369176" cy="358965"/>
          </a:xfrm>
          <a:prstGeom prst="rect">
            <a:avLst/>
          </a:prstGeom>
          <a:noFill/>
          <a:ln w="38100">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8775B2A2-94D2-70C7-222A-E15A1449C839}"/>
              </a:ext>
            </a:extLst>
          </p:cNvPr>
          <p:cNvCxnSpPr>
            <a:cxnSpLocks/>
            <a:stCxn id="220" idx="2"/>
            <a:endCxn id="118" idx="1"/>
          </p:cNvCxnSpPr>
          <p:nvPr/>
        </p:nvCxnSpPr>
        <p:spPr>
          <a:xfrm flipH="1">
            <a:off x="7890680" y="4229702"/>
            <a:ext cx="1480145" cy="982117"/>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2BC155FB-84D6-1E79-80D9-6C150818C504}"/>
              </a:ext>
            </a:extLst>
          </p:cNvPr>
          <p:cNvCxnSpPr>
            <a:cxnSpLocks/>
            <a:stCxn id="158" idx="2"/>
            <a:endCxn id="202" idx="1"/>
          </p:cNvCxnSpPr>
          <p:nvPr/>
        </p:nvCxnSpPr>
        <p:spPr>
          <a:xfrm flipH="1">
            <a:off x="6573808" y="4240089"/>
            <a:ext cx="1634341" cy="964908"/>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DB0E79A0-530E-971C-C475-3E651E7708E6}"/>
              </a:ext>
            </a:extLst>
          </p:cNvPr>
          <p:cNvCxnSpPr>
            <a:cxnSpLocks/>
            <a:stCxn id="221" idx="2"/>
            <a:endCxn id="149" idx="0"/>
          </p:cNvCxnSpPr>
          <p:nvPr/>
        </p:nvCxnSpPr>
        <p:spPr>
          <a:xfrm flipH="1">
            <a:off x="5364533" y="4233268"/>
            <a:ext cx="3423674" cy="777907"/>
          </a:xfrm>
          <a:prstGeom prst="line">
            <a:avLst/>
          </a:prstGeom>
        </p:spPr>
        <p:style>
          <a:lnRef idx="2">
            <a:schemeClr val="accent1"/>
          </a:lnRef>
          <a:fillRef idx="0">
            <a:schemeClr val="accent1"/>
          </a:fillRef>
          <a:effectRef idx="1">
            <a:schemeClr val="accent1"/>
          </a:effectRef>
          <a:fontRef idx="minor">
            <a:schemeClr val="tx1"/>
          </a:fontRef>
        </p:style>
      </p:cxnSp>
      <p:sp>
        <p:nvSpPr>
          <p:cNvPr id="158" name="Rectangle 157">
            <a:extLst>
              <a:ext uri="{FF2B5EF4-FFF2-40B4-BE49-F238E27FC236}">
                <a16:creationId xmlns:a16="http://schemas.microsoft.com/office/drawing/2014/main" id="{BDB52942-7C4C-A633-C25D-862450D4BBEB}"/>
              </a:ext>
            </a:extLst>
          </p:cNvPr>
          <p:cNvSpPr/>
          <p:nvPr/>
        </p:nvSpPr>
        <p:spPr>
          <a:xfrm>
            <a:off x="8023561" y="3881124"/>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Rectangle 219">
            <a:extLst>
              <a:ext uri="{FF2B5EF4-FFF2-40B4-BE49-F238E27FC236}">
                <a16:creationId xmlns:a16="http://schemas.microsoft.com/office/drawing/2014/main" id="{BDE5BE84-7489-0ADD-9947-E9488760E9F2}"/>
              </a:ext>
            </a:extLst>
          </p:cNvPr>
          <p:cNvSpPr/>
          <p:nvPr/>
        </p:nvSpPr>
        <p:spPr>
          <a:xfrm>
            <a:off x="9186237" y="3870737"/>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Rectangle 220">
            <a:extLst>
              <a:ext uri="{FF2B5EF4-FFF2-40B4-BE49-F238E27FC236}">
                <a16:creationId xmlns:a16="http://schemas.microsoft.com/office/drawing/2014/main" id="{225AC14A-361C-CAB4-CA79-4DBAEA672FC9}"/>
              </a:ext>
            </a:extLst>
          </p:cNvPr>
          <p:cNvSpPr/>
          <p:nvPr/>
        </p:nvSpPr>
        <p:spPr>
          <a:xfrm>
            <a:off x="8603619" y="3874303"/>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3ECF1FE1-27D9-B85C-335F-910F53864E6E}"/>
              </a:ext>
            </a:extLst>
          </p:cNvPr>
          <p:cNvSpPr/>
          <p:nvPr/>
        </p:nvSpPr>
        <p:spPr>
          <a:xfrm>
            <a:off x="5361650" y="3892426"/>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672725E5-41C6-02F8-B53D-D48FF98DBFE2}"/>
              </a:ext>
            </a:extLst>
          </p:cNvPr>
          <p:cNvSpPr/>
          <p:nvPr/>
        </p:nvSpPr>
        <p:spPr>
          <a:xfrm>
            <a:off x="4779032" y="3895992"/>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Rectangle 212">
            <a:extLst>
              <a:ext uri="{FF2B5EF4-FFF2-40B4-BE49-F238E27FC236}">
                <a16:creationId xmlns:a16="http://schemas.microsoft.com/office/drawing/2014/main" id="{1099387A-8F42-3E6A-2A9B-CE7ADCB83B1F}"/>
              </a:ext>
            </a:extLst>
          </p:cNvPr>
          <p:cNvSpPr/>
          <p:nvPr/>
        </p:nvSpPr>
        <p:spPr>
          <a:xfrm>
            <a:off x="5971265" y="3880683"/>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91453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38210698-9529-71E1-B151-CEFC907804EE}"/>
              </a:ext>
            </a:extLst>
          </p:cNvPr>
          <p:cNvSpPr/>
          <p:nvPr/>
        </p:nvSpPr>
        <p:spPr>
          <a:xfrm>
            <a:off x="3963251" y="3404321"/>
            <a:ext cx="3419616" cy="1009709"/>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441CFCC-A816-E7DD-4BEF-7165EBD1F4DE}"/>
              </a:ext>
            </a:extLst>
          </p:cNvPr>
          <p:cNvPicPr>
            <a:picLocks noChangeAspect="1"/>
          </p:cNvPicPr>
          <p:nvPr/>
        </p:nvPicPr>
        <p:blipFill rotWithShape="1">
          <a:blip r:embed="rId2"/>
          <a:srcRect r="11789" b="5966"/>
          <a:stretch/>
        </p:blipFill>
        <p:spPr>
          <a:xfrm>
            <a:off x="5198664" y="1158858"/>
            <a:ext cx="503936" cy="732539"/>
          </a:xfrm>
          <a:prstGeom prst="rect">
            <a:avLst/>
          </a:prstGeom>
        </p:spPr>
      </p:pic>
      <p:pic>
        <p:nvPicPr>
          <p:cNvPr id="6" name="Picture 5">
            <a:extLst>
              <a:ext uri="{FF2B5EF4-FFF2-40B4-BE49-F238E27FC236}">
                <a16:creationId xmlns:a16="http://schemas.microsoft.com/office/drawing/2014/main" id="{7B25198B-5CF1-AF39-36ED-680110F0DD09}"/>
              </a:ext>
            </a:extLst>
          </p:cNvPr>
          <p:cNvPicPr>
            <a:picLocks noChangeAspect="1"/>
          </p:cNvPicPr>
          <p:nvPr/>
        </p:nvPicPr>
        <p:blipFill rotWithShape="1">
          <a:blip r:embed="rId2"/>
          <a:srcRect r="11789" b="5966"/>
          <a:stretch/>
        </p:blipFill>
        <p:spPr>
          <a:xfrm>
            <a:off x="6573808" y="1158858"/>
            <a:ext cx="503936" cy="732539"/>
          </a:xfrm>
          <a:prstGeom prst="rect">
            <a:avLst/>
          </a:prstGeom>
        </p:spPr>
      </p:pic>
      <p:pic>
        <p:nvPicPr>
          <p:cNvPr id="7" name="Picture 6" descr="C:\Users\ecoffey\AppData\Local\Temp\Rar$DRa0.984\Cisco Nexus 9300 Series\Png_256\CiscoNexus9300Series_unknown_256.png">
            <a:extLst>
              <a:ext uri="{FF2B5EF4-FFF2-40B4-BE49-F238E27FC236}">
                <a16:creationId xmlns:a16="http://schemas.microsoft.com/office/drawing/2014/main" id="{0E1E9234-0D3A-80DF-F83C-4F849E1749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3607" y="3082201"/>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916C7BBD-AF28-2D8D-3E9A-62B354795FB7}"/>
              </a:ext>
            </a:extLst>
          </p:cNvPr>
          <p:cNvCxnSpPr>
            <a:stCxn id="7" idx="0"/>
            <a:endCxn id="4" idx="2"/>
          </p:cNvCxnSpPr>
          <p:nvPr/>
        </p:nvCxnSpPr>
        <p:spPr>
          <a:xfrm flipH="1" flipV="1">
            <a:off x="5450632" y="1891397"/>
            <a:ext cx="212151" cy="1190804"/>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BA57C46E-3CC6-EB2F-B80B-DABEC3DA0C53}"/>
              </a:ext>
            </a:extLst>
          </p:cNvPr>
          <p:cNvCxnSpPr>
            <a:cxnSpLocks/>
            <a:stCxn id="7" idx="0"/>
            <a:endCxn id="6" idx="2"/>
          </p:cNvCxnSpPr>
          <p:nvPr/>
        </p:nvCxnSpPr>
        <p:spPr>
          <a:xfrm flipV="1">
            <a:off x="5662783" y="1891397"/>
            <a:ext cx="1162993" cy="1190804"/>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1252E13B-0070-375D-22F9-4AAFD7B52A7D}"/>
              </a:ext>
            </a:extLst>
          </p:cNvPr>
          <p:cNvCxnSpPr>
            <a:cxnSpLocks/>
            <a:stCxn id="9" idx="0"/>
            <a:endCxn id="4" idx="2"/>
          </p:cNvCxnSpPr>
          <p:nvPr/>
        </p:nvCxnSpPr>
        <p:spPr>
          <a:xfrm flipH="1" flipV="1">
            <a:off x="5450632" y="1891397"/>
            <a:ext cx="3988201" cy="1163281"/>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F5409D7A-758F-BA7D-92D9-B7A6262546AA}"/>
              </a:ext>
            </a:extLst>
          </p:cNvPr>
          <p:cNvCxnSpPr>
            <a:cxnSpLocks/>
            <a:stCxn id="9" idx="0"/>
            <a:endCxn id="6" idx="2"/>
          </p:cNvCxnSpPr>
          <p:nvPr/>
        </p:nvCxnSpPr>
        <p:spPr>
          <a:xfrm flipH="1" flipV="1">
            <a:off x="6825776" y="1891397"/>
            <a:ext cx="2613057" cy="1163281"/>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7C7F2985-46C3-7CD7-2FAC-34670B88E72A}"/>
              </a:ext>
            </a:extLst>
          </p:cNvPr>
          <p:cNvSpPr txBox="1"/>
          <p:nvPr/>
        </p:nvSpPr>
        <p:spPr>
          <a:xfrm>
            <a:off x="7242741" y="130322"/>
            <a:ext cx="4795129" cy="2031325"/>
          </a:xfrm>
          <a:prstGeom prst="rect">
            <a:avLst/>
          </a:prstGeom>
          <a:noFill/>
        </p:spPr>
        <p:txBody>
          <a:bodyPr wrap="square">
            <a:spAutoFit/>
          </a:bodyPr>
          <a:lstStyle/>
          <a:p>
            <a:pPr marL="285750" indent="-285750">
              <a:buFont typeface="Arial" panose="020B0604020202020204" pitchFamily="34" charset="0"/>
              <a:buChar char="•"/>
            </a:pPr>
            <a:r>
              <a:rPr lang="en-US" b="0" i="0" dirty="0">
                <a:solidFill>
                  <a:srgbClr val="404040"/>
                </a:solidFill>
                <a:effectLst/>
                <a:highlight>
                  <a:srgbClr val="FCFCFC"/>
                </a:highlight>
                <a:latin typeface="Lato" panose="020F0502020204030204" pitchFamily="34" charset="0"/>
              </a:rPr>
              <a:t>Each leaf </a:t>
            </a:r>
            <a:r>
              <a:rPr lang="en-US" dirty="0">
                <a:solidFill>
                  <a:srgbClr val="404040"/>
                </a:solidFill>
                <a:highlight>
                  <a:srgbClr val="FCFCFC"/>
                </a:highlight>
                <a:latin typeface="Lato" panose="020F0502020204030204" pitchFamily="34" charset="0"/>
              </a:rPr>
              <a:t>has the ability to host different endpoints. </a:t>
            </a:r>
          </a:p>
          <a:p>
            <a:pPr marL="285750" indent="-285750">
              <a:buFont typeface="Arial" panose="020B0604020202020204" pitchFamily="34" charset="0"/>
              <a:buChar char="•"/>
            </a:pPr>
            <a:r>
              <a:rPr lang="en-US" dirty="0">
                <a:solidFill>
                  <a:srgbClr val="404040"/>
                </a:solidFill>
                <a:highlight>
                  <a:srgbClr val="FCFCFC"/>
                </a:highlight>
                <a:latin typeface="Lato" panose="020F0502020204030204" pitchFamily="34" charset="0"/>
              </a:rPr>
              <a:t>Each port will be assigned to an Endpoint Groups (EPGs). </a:t>
            </a:r>
          </a:p>
          <a:p>
            <a:pPr marL="285750" indent="-285750">
              <a:buFont typeface="Arial" panose="020B0604020202020204" pitchFamily="34" charset="0"/>
              <a:buChar char="•"/>
            </a:pPr>
            <a:r>
              <a:rPr lang="en-US" dirty="0">
                <a:solidFill>
                  <a:srgbClr val="404040"/>
                </a:solidFill>
                <a:highlight>
                  <a:srgbClr val="FCFCFC"/>
                </a:highlight>
                <a:latin typeface="Lato" panose="020F0502020204030204" pitchFamily="34" charset="0"/>
              </a:rPr>
              <a:t>The EPG will be responsible for defining both forwarding policy and security segmentation simultaneously.</a:t>
            </a:r>
            <a:endParaRPr lang="en-US" dirty="0"/>
          </a:p>
        </p:txBody>
      </p:sp>
      <p:cxnSp>
        <p:nvCxnSpPr>
          <p:cNvPr id="41" name="Straight Connector 40">
            <a:extLst>
              <a:ext uri="{FF2B5EF4-FFF2-40B4-BE49-F238E27FC236}">
                <a16:creationId xmlns:a16="http://schemas.microsoft.com/office/drawing/2014/main" id="{CC23E536-3C94-BA7A-1812-418B1D660D93}"/>
              </a:ext>
            </a:extLst>
          </p:cNvPr>
          <p:cNvCxnSpPr>
            <a:cxnSpLocks/>
            <a:stCxn id="39" idx="0"/>
            <a:endCxn id="4" idx="2"/>
          </p:cNvCxnSpPr>
          <p:nvPr/>
        </p:nvCxnSpPr>
        <p:spPr>
          <a:xfrm flipV="1">
            <a:off x="2030647" y="1891397"/>
            <a:ext cx="3419985" cy="1190722"/>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756CA2A8-B562-BBB1-BCB6-2A88B4EC6582}"/>
              </a:ext>
            </a:extLst>
          </p:cNvPr>
          <p:cNvCxnSpPr>
            <a:cxnSpLocks/>
            <a:stCxn id="39" idx="0"/>
            <a:endCxn id="6" idx="2"/>
          </p:cNvCxnSpPr>
          <p:nvPr/>
        </p:nvCxnSpPr>
        <p:spPr>
          <a:xfrm flipV="1">
            <a:off x="2030647" y="1891397"/>
            <a:ext cx="4795129" cy="1190722"/>
          </a:xfrm>
          <a:prstGeom prst="line">
            <a:avLst/>
          </a:prstGeom>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3048E5B9-31FE-3B11-8D8D-3C2140C09824}"/>
              </a:ext>
            </a:extLst>
          </p:cNvPr>
          <p:cNvSpPr txBox="1"/>
          <p:nvPr/>
        </p:nvSpPr>
        <p:spPr>
          <a:xfrm>
            <a:off x="165733" y="2772642"/>
            <a:ext cx="1280415" cy="523220"/>
          </a:xfrm>
          <a:prstGeom prst="rect">
            <a:avLst/>
          </a:prstGeom>
          <a:noFill/>
        </p:spPr>
        <p:txBody>
          <a:bodyPr wrap="none" rtlCol="0">
            <a:spAutoFit/>
          </a:bodyPr>
          <a:lstStyle/>
          <a:p>
            <a:r>
              <a:rPr lang="en-US" sz="1400" dirty="0">
                <a:solidFill>
                  <a:schemeClr val="dk1"/>
                </a:solidFill>
              </a:rPr>
              <a:t>Leaf Nor-2201</a:t>
            </a:r>
          </a:p>
          <a:p>
            <a:r>
              <a:rPr lang="en-US" sz="1400" b="0" i="0" u="none" strike="noStrike" kern="1200" dirty="0">
                <a:solidFill>
                  <a:schemeClr val="dk1"/>
                </a:solidFill>
                <a:effectLst/>
                <a:latin typeface="+mn-lt"/>
                <a:ea typeface="+mn-ea"/>
                <a:cs typeface="+mn-cs"/>
              </a:rPr>
              <a:t>( Border Leaf )</a:t>
            </a:r>
            <a:endParaRPr lang="en-US" sz="1400" b="0" u="none" dirty="0"/>
          </a:p>
        </p:txBody>
      </p:sp>
      <p:sp>
        <p:nvSpPr>
          <p:cNvPr id="16" name="TextBox 15">
            <a:extLst>
              <a:ext uri="{FF2B5EF4-FFF2-40B4-BE49-F238E27FC236}">
                <a16:creationId xmlns:a16="http://schemas.microsoft.com/office/drawing/2014/main" id="{2A878360-B8C3-A646-94FE-8BAA832F5172}"/>
              </a:ext>
            </a:extLst>
          </p:cNvPr>
          <p:cNvSpPr txBox="1"/>
          <p:nvPr/>
        </p:nvSpPr>
        <p:spPr>
          <a:xfrm>
            <a:off x="6040606" y="3089237"/>
            <a:ext cx="1314784" cy="307777"/>
          </a:xfrm>
          <a:prstGeom prst="rect">
            <a:avLst/>
          </a:prstGeom>
          <a:noFill/>
        </p:spPr>
        <p:txBody>
          <a:bodyPr wrap="none" rtlCol="0">
            <a:spAutoFit/>
          </a:bodyPr>
          <a:lstStyle/>
          <a:p>
            <a:pPr algn="ctr"/>
            <a:r>
              <a:rPr lang="en-US" sz="1400" b="1" dirty="0">
                <a:solidFill>
                  <a:schemeClr val="accent2"/>
                </a:solidFill>
              </a:rPr>
              <a:t>Leaf Nor-2209</a:t>
            </a:r>
            <a:endParaRPr lang="en-US" sz="1400" b="1" u="none" dirty="0">
              <a:solidFill>
                <a:schemeClr val="accent2"/>
              </a:solidFill>
            </a:endParaRPr>
          </a:p>
        </p:txBody>
      </p:sp>
      <p:sp>
        <p:nvSpPr>
          <p:cNvPr id="61" name="Rectangle 60">
            <a:extLst>
              <a:ext uri="{FF2B5EF4-FFF2-40B4-BE49-F238E27FC236}">
                <a16:creationId xmlns:a16="http://schemas.microsoft.com/office/drawing/2014/main" id="{FFA48D9E-6A8A-CD27-4C78-0B122F4424E2}"/>
              </a:ext>
            </a:extLst>
          </p:cNvPr>
          <p:cNvSpPr/>
          <p:nvPr/>
        </p:nvSpPr>
        <p:spPr>
          <a:xfrm>
            <a:off x="222045" y="3391304"/>
            <a:ext cx="3360501" cy="1015738"/>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descr="C:\Users\ecoffey\AppData\Local\Temp\Rar$DRa0.984\Cisco Nexus 9300 Series\Png_256\CiscoNexus9300Series_warning_256.png">
            <a:extLst>
              <a:ext uri="{FF2B5EF4-FFF2-40B4-BE49-F238E27FC236}">
                <a16:creationId xmlns:a16="http://schemas.microsoft.com/office/drawing/2014/main" id="{503ADFDF-81FF-0AD4-0DBD-1C55A1EA75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1471" y="3082119"/>
            <a:ext cx="738352" cy="476988"/>
          </a:xfrm>
          <a:prstGeom prst="rect">
            <a:avLst/>
          </a:prstGeom>
          <a:noFill/>
          <a:extLst>
            <a:ext uri="{909E8E84-426E-40DD-AFC4-6F175D3DCCD1}">
              <a14:hiddenFill xmlns:a14="http://schemas.microsoft.com/office/drawing/2010/main">
                <a:solidFill>
                  <a:srgbClr val="FFFFFF"/>
                </a:solidFill>
              </a14:hiddenFill>
            </a:ext>
          </a:extLst>
        </p:spPr>
      </p:pic>
      <p:sp>
        <p:nvSpPr>
          <p:cNvPr id="129" name="TextBox 128">
            <a:extLst>
              <a:ext uri="{FF2B5EF4-FFF2-40B4-BE49-F238E27FC236}">
                <a16:creationId xmlns:a16="http://schemas.microsoft.com/office/drawing/2014/main" id="{01313764-ADC5-6EFC-9C76-AF4ABF3BB0D9}"/>
              </a:ext>
            </a:extLst>
          </p:cNvPr>
          <p:cNvSpPr txBox="1"/>
          <p:nvPr/>
        </p:nvSpPr>
        <p:spPr>
          <a:xfrm>
            <a:off x="9835483" y="3068177"/>
            <a:ext cx="1314784" cy="307777"/>
          </a:xfrm>
          <a:prstGeom prst="rect">
            <a:avLst/>
          </a:prstGeom>
          <a:noFill/>
        </p:spPr>
        <p:txBody>
          <a:bodyPr wrap="none" rtlCol="0">
            <a:spAutoFit/>
          </a:bodyPr>
          <a:lstStyle/>
          <a:p>
            <a:pPr algn="ctr"/>
            <a:r>
              <a:rPr lang="en-US" sz="1400" b="1" dirty="0">
                <a:solidFill>
                  <a:schemeClr val="accent2"/>
                </a:solidFill>
              </a:rPr>
              <a:t>Leaf Nor-2210</a:t>
            </a:r>
            <a:endParaRPr lang="en-US" sz="1400" b="1" u="none" dirty="0">
              <a:solidFill>
                <a:schemeClr val="accent2"/>
              </a:solidFill>
            </a:endParaRPr>
          </a:p>
        </p:txBody>
      </p:sp>
      <p:sp>
        <p:nvSpPr>
          <p:cNvPr id="137" name="TextBox 136">
            <a:extLst>
              <a:ext uri="{FF2B5EF4-FFF2-40B4-BE49-F238E27FC236}">
                <a16:creationId xmlns:a16="http://schemas.microsoft.com/office/drawing/2014/main" id="{AA168530-7975-5DA3-2B7B-9E07FCF86FFE}"/>
              </a:ext>
            </a:extLst>
          </p:cNvPr>
          <p:cNvSpPr txBox="1"/>
          <p:nvPr/>
        </p:nvSpPr>
        <p:spPr>
          <a:xfrm>
            <a:off x="10230" y="8896"/>
            <a:ext cx="4036939" cy="646331"/>
          </a:xfrm>
          <a:prstGeom prst="rect">
            <a:avLst/>
          </a:prstGeom>
          <a:noFill/>
        </p:spPr>
        <p:txBody>
          <a:bodyPr wrap="none" rtlCol="0">
            <a:spAutoFit/>
          </a:bodyPr>
          <a:lstStyle/>
          <a:p>
            <a:r>
              <a:rPr lang="en-US" sz="3600" b="1" dirty="0"/>
              <a:t>Hosting Endpoints</a:t>
            </a:r>
            <a:endParaRPr lang="en-US" sz="3600" b="1" u="none" dirty="0"/>
          </a:p>
        </p:txBody>
      </p:sp>
      <p:sp>
        <p:nvSpPr>
          <p:cNvPr id="155" name="Rectangle 154">
            <a:extLst>
              <a:ext uri="{FF2B5EF4-FFF2-40B4-BE49-F238E27FC236}">
                <a16:creationId xmlns:a16="http://schemas.microsoft.com/office/drawing/2014/main" id="{1EFC6C0F-937A-0A21-1F2C-17010558BA29}"/>
              </a:ext>
            </a:extLst>
          </p:cNvPr>
          <p:cNvSpPr/>
          <p:nvPr/>
        </p:nvSpPr>
        <p:spPr>
          <a:xfrm>
            <a:off x="7799636" y="3389453"/>
            <a:ext cx="3419616" cy="1042561"/>
          </a:xfrm>
          <a:prstGeom prst="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C:\Users\ecoffey\AppData\Local\Temp\Rar$DRa0.984\Cisco Nexus 9300 Series\Png_256\CiscoNexus9300Series_unknown_256.png">
            <a:extLst>
              <a:ext uri="{FF2B5EF4-FFF2-40B4-BE49-F238E27FC236}">
                <a16:creationId xmlns:a16="http://schemas.microsoft.com/office/drawing/2014/main" id="{CC70CCC8-CEE9-A7F6-FE05-3C348E948C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69657" y="3054678"/>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223" name="Picture 4" descr="OU Supercomputing Center for Education &amp; Research">
            <a:extLst>
              <a:ext uri="{FF2B5EF4-FFF2-40B4-BE49-F238E27FC236}">
                <a16:creationId xmlns:a16="http://schemas.microsoft.com/office/drawing/2014/main" id="{30F5CC4C-3EA3-4D44-D5A4-1BAC8F511B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224" name="Rectangle 223">
            <a:extLst>
              <a:ext uri="{FF2B5EF4-FFF2-40B4-BE49-F238E27FC236}">
                <a16:creationId xmlns:a16="http://schemas.microsoft.com/office/drawing/2014/main" id="{8E053F91-B9B2-7EAA-4FE3-807219D299E4}"/>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546191C6-D2B7-CD1C-EDDE-979A052E8D05}"/>
              </a:ext>
            </a:extLst>
          </p:cNvPr>
          <p:cNvCxnSpPr>
            <a:cxnSpLocks/>
            <a:stCxn id="27" idx="2"/>
            <a:endCxn id="40" idx="0"/>
          </p:cNvCxnSpPr>
          <p:nvPr/>
        </p:nvCxnSpPr>
        <p:spPr>
          <a:xfrm flipH="1">
            <a:off x="4354297" y="4250883"/>
            <a:ext cx="2704" cy="499596"/>
          </a:xfrm>
          <a:prstGeom prst="line">
            <a:avLst/>
          </a:prstGeom>
        </p:spPr>
        <p:style>
          <a:lnRef idx="2">
            <a:schemeClr val="accent1"/>
          </a:lnRef>
          <a:fillRef idx="0">
            <a:schemeClr val="accent1"/>
          </a:fillRef>
          <a:effectRef idx="1">
            <a:schemeClr val="accent1"/>
          </a:effectRef>
          <a:fontRef idx="minor">
            <a:schemeClr val="tx1"/>
          </a:fontRef>
        </p:style>
      </p:cxnSp>
      <p:sp>
        <p:nvSpPr>
          <p:cNvPr id="27" name="Rectangle 26">
            <a:extLst>
              <a:ext uri="{FF2B5EF4-FFF2-40B4-BE49-F238E27FC236}">
                <a16:creationId xmlns:a16="http://schemas.microsoft.com/office/drawing/2014/main" id="{19DE1B15-593D-554D-6C05-675AD524EA73}"/>
              </a:ext>
            </a:extLst>
          </p:cNvPr>
          <p:cNvSpPr/>
          <p:nvPr/>
        </p:nvSpPr>
        <p:spPr>
          <a:xfrm>
            <a:off x="4172413" y="3891918"/>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1B0569C8-4EE5-81C4-3A43-D1362F96B314}"/>
              </a:ext>
            </a:extLst>
          </p:cNvPr>
          <p:cNvSpPr/>
          <p:nvPr/>
        </p:nvSpPr>
        <p:spPr>
          <a:xfrm>
            <a:off x="5361650" y="3891918"/>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48DDF7D-C882-F048-B52E-C346BAA694DC}"/>
              </a:ext>
            </a:extLst>
          </p:cNvPr>
          <p:cNvSpPr/>
          <p:nvPr/>
        </p:nvSpPr>
        <p:spPr>
          <a:xfrm>
            <a:off x="476725" y="3882469"/>
            <a:ext cx="369176" cy="358965"/>
          </a:xfrm>
          <a:prstGeom prst="rect">
            <a:avLst/>
          </a:prstGeom>
          <a:noFill/>
          <a:ln w="444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C96D954-4B8A-867A-F1CD-FABECAECF1E2}"/>
              </a:ext>
            </a:extLst>
          </p:cNvPr>
          <p:cNvSpPr/>
          <p:nvPr/>
        </p:nvSpPr>
        <p:spPr>
          <a:xfrm>
            <a:off x="4779032" y="3882136"/>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102D1081-8CF1-A790-BCCE-10FEC6EE4206}"/>
              </a:ext>
            </a:extLst>
          </p:cNvPr>
          <p:cNvSpPr txBox="1"/>
          <p:nvPr/>
        </p:nvSpPr>
        <p:spPr>
          <a:xfrm>
            <a:off x="194377" y="5162455"/>
            <a:ext cx="978858" cy="738664"/>
          </a:xfrm>
          <a:prstGeom prst="rect">
            <a:avLst/>
          </a:prstGeom>
          <a:noFill/>
        </p:spPr>
        <p:txBody>
          <a:bodyPr wrap="none" rtlCol="0">
            <a:spAutoFit/>
          </a:bodyPr>
          <a:lstStyle/>
          <a:p>
            <a:pPr algn="ctr"/>
            <a:r>
              <a:rPr lang="en-US" sz="1400" b="0" i="0" u="none" strike="noStrike" kern="1200" dirty="0">
                <a:solidFill>
                  <a:schemeClr val="dk1"/>
                </a:solidFill>
                <a:effectLst/>
                <a:latin typeface="+mn-lt"/>
                <a:ea typeface="+mn-ea"/>
                <a:cs typeface="+mn-cs"/>
              </a:rPr>
              <a:t>Enterprise</a:t>
            </a:r>
          </a:p>
          <a:p>
            <a:pPr algn="ctr"/>
            <a:r>
              <a:rPr lang="en-US" sz="1400" b="0" i="0" u="none" strike="noStrike" kern="1200" dirty="0">
                <a:solidFill>
                  <a:schemeClr val="dk1"/>
                </a:solidFill>
                <a:effectLst/>
                <a:latin typeface="+mn-lt"/>
                <a:ea typeface="+mn-ea"/>
                <a:cs typeface="+mn-cs"/>
              </a:rPr>
              <a:t>Edge</a:t>
            </a:r>
          </a:p>
          <a:p>
            <a:pPr algn="ctr"/>
            <a:r>
              <a:rPr lang="en-US" sz="1400" dirty="0">
                <a:solidFill>
                  <a:schemeClr val="dk1"/>
                </a:solidFill>
              </a:rPr>
              <a:t>(Firewall)</a:t>
            </a:r>
            <a:endParaRPr lang="en-US" sz="1400" b="0" u="none" dirty="0"/>
          </a:p>
        </p:txBody>
      </p:sp>
      <p:cxnSp>
        <p:nvCxnSpPr>
          <p:cNvPr id="36" name="Straight Connector 35">
            <a:extLst>
              <a:ext uri="{FF2B5EF4-FFF2-40B4-BE49-F238E27FC236}">
                <a16:creationId xmlns:a16="http://schemas.microsoft.com/office/drawing/2014/main" id="{3E5FC5AE-23A1-86CC-A193-63527BC172BD}"/>
              </a:ext>
            </a:extLst>
          </p:cNvPr>
          <p:cNvCxnSpPr>
            <a:cxnSpLocks/>
            <a:endCxn id="30" idx="2"/>
          </p:cNvCxnSpPr>
          <p:nvPr/>
        </p:nvCxnSpPr>
        <p:spPr>
          <a:xfrm flipV="1">
            <a:off x="661313" y="4241434"/>
            <a:ext cx="0" cy="657526"/>
          </a:xfrm>
          <a:prstGeom prst="line">
            <a:avLst/>
          </a:prstGeom>
        </p:spPr>
        <p:style>
          <a:lnRef idx="2">
            <a:schemeClr val="accent1"/>
          </a:lnRef>
          <a:fillRef idx="0">
            <a:schemeClr val="accent1"/>
          </a:fillRef>
          <a:effectRef idx="1">
            <a:schemeClr val="accent1"/>
          </a:effectRef>
          <a:fontRef idx="minor">
            <a:schemeClr val="tx1"/>
          </a:fontRef>
        </p:style>
      </p:cxnSp>
      <p:pic>
        <p:nvPicPr>
          <p:cNvPr id="37" name="Picture 36" descr="C:\Users\ecoffey\AppData\Local\Temp\Rar$DRa0.386\30067_Device_router_critical_64.png">
            <a:extLst>
              <a:ext uri="{FF2B5EF4-FFF2-40B4-BE49-F238E27FC236}">
                <a16:creationId xmlns:a16="http://schemas.microsoft.com/office/drawing/2014/main" id="{5C9F0BC1-5D4A-01E6-8F8C-5C3CB2F1A79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473" y="4757844"/>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a:extLst>
              <a:ext uri="{FF2B5EF4-FFF2-40B4-BE49-F238E27FC236}">
                <a16:creationId xmlns:a16="http://schemas.microsoft.com/office/drawing/2014/main" id="{C594D493-F79B-5DC1-C953-9FB227EF351F}"/>
              </a:ext>
            </a:extLst>
          </p:cNvPr>
          <p:cNvPicPr>
            <a:picLocks noChangeAspect="1"/>
          </p:cNvPicPr>
          <p:nvPr/>
        </p:nvPicPr>
        <p:blipFill>
          <a:blip r:embed="rId7"/>
          <a:stretch>
            <a:fillRect/>
          </a:stretch>
        </p:blipFill>
        <p:spPr>
          <a:xfrm>
            <a:off x="4155079" y="4750479"/>
            <a:ext cx="398436" cy="485053"/>
          </a:xfrm>
          <a:prstGeom prst="rect">
            <a:avLst/>
          </a:prstGeom>
        </p:spPr>
      </p:pic>
      <p:cxnSp>
        <p:nvCxnSpPr>
          <p:cNvPr id="42" name="Straight Connector 41">
            <a:extLst>
              <a:ext uri="{FF2B5EF4-FFF2-40B4-BE49-F238E27FC236}">
                <a16:creationId xmlns:a16="http://schemas.microsoft.com/office/drawing/2014/main" id="{7D8CDD94-9DEC-4575-CC3F-224FD4F88B36}"/>
              </a:ext>
            </a:extLst>
          </p:cNvPr>
          <p:cNvCxnSpPr>
            <a:cxnSpLocks/>
            <a:stCxn id="33" idx="2"/>
            <a:endCxn id="52" idx="0"/>
          </p:cNvCxnSpPr>
          <p:nvPr/>
        </p:nvCxnSpPr>
        <p:spPr>
          <a:xfrm>
            <a:off x="4963620" y="4241101"/>
            <a:ext cx="6577" cy="505019"/>
          </a:xfrm>
          <a:prstGeom prst="line">
            <a:avLst/>
          </a:prstGeom>
        </p:spPr>
        <p:style>
          <a:lnRef idx="2">
            <a:schemeClr val="accent1"/>
          </a:lnRef>
          <a:fillRef idx="0">
            <a:schemeClr val="accent1"/>
          </a:fillRef>
          <a:effectRef idx="1">
            <a:schemeClr val="accent1"/>
          </a:effectRef>
          <a:fontRef idx="minor">
            <a:schemeClr val="tx1"/>
          </a:fontRef>
        </p:style>
      </p:cxnSp>
      <p:pic>
        <p:nvPicPr>
          <p:cNvPr id="43" name="Picture 42">
            <a:extLst>
              <a:ext uri="{FF2B5EF4-FFF2-40B4-BE49-F238E27FC236}">
                <a16:creationId xmlns:a16="http://schemas.microsoft.com/office/drawing/2014/main" id="{00C3E3A2-157B-C656-895A-E3E2454E789D}"/>
              </a:ext>
            </a:extLst>
          </p:cNvPr>
          <p:cNvPicPr>
            <a:picLocks noChangeAspect="1"/>
          </p:cNvPicPr>
          <p:nvPr/>
        </p:nvPicPr>
        <p:blipFill>
          <a:blip r:embed="rId8"/>
          <a:stretch>
            <a:fillRect/>
          </a:stretch>
        </p:blipFill>
        <p:spPr>
          <a:xfrm rot="5400000">
            <a:off x="6340427" y="4556674"/>
            <a:ext cx="246967" cy="634938"/>
          </a:xfrm>
          <a:prstGeom prst="rect">
            <a:avLst/>
          </a:prstGeom>
        </p:spPr>
      </p:pic>
      <p:cxnSp>
        <p:nvCxnSpPr>
          <p:cNvPr id="45" name="Straight Connector 44">
            <a:extLst>
              <a:ext uri="{FF2B5EF4-FFF2-40B4-BE49-F238E27FC236}">
                <a16:creationId xmlns:a16="http://schemas.microsoft.com/office/drawing/2014/main" id="{D8FC0A39-3B47-7EDB-643F-0D4ABE21DDC8}"/>
              </a:ext>
            </a:extLst>
          </p:cNvPr>
          <p:cNvCxnSpPr>
            <a:cxnSpLocks/>
            <a:stCxn id="60" idx="2"/>
            <a:endCxn id="43" idx="1"/>
          </p:cNvCxnSpPr>
          <p:nvPr/>
        </p:nvCxnSpPr>
        <p:spPr>
          <a:xfrm>
            <a:off x="6155853" y="4239140"/>
            <a:ext cx="308058" cy="511520"/>
          </a:xfrm>
          <a:prstGeom prst="line">
            <a:avLst/>
          </a:prstGeom>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F943A175-8DAC-DEDE-B31A-4C77F6704F2A}"/>
              </a:ext>
            </a:extLst>
          </p:cNvPr>
          <p:cNvSpPr txBox="1"/>
          <p:nvPr/>
        </p:nvSpPr>
        <p:spPr>
          <a:xfrm>
            <a:off x="3967701" y="5253194"/>
            <a:ext cx="727792" cy="430887"/>
          </a:xfrm>
          <a:prstGeom prst="rect">
            <a:avLst/>
          </a:prstGeom>
          <a:noFill/>
        </p:spPr>
        <p:txBody>
          <a:bodyPr wrap="square" rtlCol="0">
            <a:spAutoFit/>
          </a:bodyPr>
          <a:lstStyle/>
          <a:p>
            <a:pPr algn="ctr"/>
            <a:r>
              <a:rPr lang="en-US" sz="1100" b="0" i="0" u="none" strike="noStrike" kern="1200" dirty="0">
                <a:solidFill>
                  <a:schemeClr val="dk1"/>
                </a:solidFill>
                <a:effectLst/>
                <a:latin typeface="+mn-lt"/>
                <a:ea typeface="+mn-ea"/>
                <a:cs typeface="+mn-cs"/>
              </a:rPr>
              <a:t>DC</a:t>
            </a:r>
          </a:p>
          <a:p>
            <a:pPr algn="ctr"/>
            <a:r>
              <a:rPr lang="en-US" sz="1100" b="0" i="0" u="none" strike="noStrike" kern="1200" dirty="0">
                <a:solidFill>
                  <a:schemeClr val="dk1"/>
                </a:solidFill>
                <a:effectLst/>
                <a:latin typeface="+mn-lt"/>
                <a:ea typeface="+mn-ea"/>
                <a:cs typeface="+mn-cs"/>
              </a:rPr>
              <a:t> Host</a:t>
            </a:r>
          </a:p>
        </p:txBody>
      </p:sp>
      <p:sp>
        <p:nvSpPr>
          <p:cNvPr id="49" name="TextBox 48">
            <a:extLst>
              <a:ext uri="{FF2B5EF4-FFF2-40B4-BE49-F238E27FC236}">
                <a16:creationId xmlns:a16="http://schemas.microsoft.com/office/drawing/2014/main" id="{8FCCBFCE-2615-CB10-3B71-24E08051B534}"/>
              </a:ext>
            </a:extLst>
          </p:cNvPr>
          <p:cNvSpPr txBox="1"/>
          <p:nvPr/>
        </p:nvSpPr>
        <p:spPr>
          <a:xfrm>
            <a:off x="5236693" y="4954391"/>
            <a:ext cx="816249" cy="430887"/>
          </a:xfrm>
          <a:prstGeom prst="rect">
            <a:avLst/>
          </a:prstGeom>
          <a:noFill/>
        </p:spPr>
        <p:txBody>
          <a:bodyPr wrap="none" rtlCol="0">
            <a:spAutoFit/>
          </a:bodyPr>
          <a:lstStyle/>
          <a:p>
            <a:pPr algn="ctr"/>
            <a:r>
              <a:rPr lang="en-US" sz="1100" b="0" i="0" u="none" strike="noStrike" kern="1200" dirty="0">
                <a:solidFill>
                  <a:schemeClr val="dk1"/>
                </a:solidFill>
                <a:effectLst/>
                <a:latin typeface="+mn-lt"/>
                <a:ea typeface="+mn-ea"/>
                <a:cs typeface="+mn-cs"/>
              </a:rPr>
              <a:t>DC </a:t>
            </a:r>
          </a:p>
          <a:p>
            <a:pPr algn="ctr"/>
            <a:r>
              <a:rPr lang="en-US" sz="1100" b="0" i="0" u="none" strike="noStrike" kern="1200" dirty="0" err="1">
                <a:solidFill>
                  <a:schemeClr val="dk1"/>
                </a:solidFill>
                <a:effectLst/>
                <a:latin typeface="+mn-lt"/>
                <a:ea typeface="+mn-ea"/>
                <a:cs typeface="+mn-cs"/>
              </a:rPr>
              <a:t>Baremetal</a:t>
            </a:r>
            <a:endParaRPr lang="en-US" sz="1100" b="0" i="0" u="none" strike="noStrike" kern="1200" dirty="0">
              <a:solidFill>
                <a:schemeClr val="dk1"/>
              </a:solidFill>
              <a:effectLst/>
              <a:latin typeface="+mn-lt"/>
              <a:ea typeface="+mn-ea"/>
              <a:cs typeface="+mn-cs"/>
            </a:endParaRPr>
          </a:p>
        </p:txBody>
      </p:sp>
      <p:sp>
        <p:nvSpPr>
          <p:cNvPr id="50" name="TextBox 49">
            <a:extLst>
              <a:ext uri="{FF2B5EF4-FFF2-40B4-BE49-F238E27FC236}">
                <a16:creationId xmlns:a16="http://schemas.microsoft.com/office/drawing/2014/main" id="{575901EB-9109-7676-C245-1997D5A9F601}"/>
              </a:ext>
            </a:extLst>
          </p:cNvPr>
          <p:cNvSpPr txBox="1"/>
          <p:nvPr/>
        </p:nvSpPr>
        <p:spPr>
          <a:xfrm>
            <a:off x="6052967" y="4960415"/>
            <a:ext cx="816249" cy="430887"/>
          </a:xfrm>
          <a:prstGeom prst="rect">
            <a:avLst/>
          </a:prstGeom>
          <a:noFill/>
        </p:spPr>
        <p:txBody>
          <a:bodyPr wrap="none" rtlCol="0">
            <a:spAutoFit/>
          </a:bodyPr>
          <a:lstStyle/>
          <a:p>
            <a:pPr algn="ctr"/>
            <a:r>
              <a:rPr lang="en-US" sz="1100" b="0" i="0" u="none" strike="noStrike" kern="1200" dirty="0">
                <a:solidFill>
                  <a:schemeClr val="dk1"/>
                </a:solidFill>
                <a:effectLst/>
                <a:latin typeface="+mn-lt"/>
                <a:ea typeface="+mn-ea"/>
                <a:cs typeface="+mn-cs"/>
              </a:rPr>
              <a:t>DC</a:t>
            </a:r>
          </a:p>
          <a:p>
            <a:pPr algn="ctr"/>
            <a:r>
              <a:rPr lang="en-US" sz="1100" dirty="0" err="1">
                <a:solidFill>
                  <a:schemeClr val="dk1"/>
                </a:solidFill>
              </a:rPr>
              <a:t>Baremetal</a:t>
            </a:r>
            <a:endParaRPr lang="en-US" sz="1100" b="0" u="none" dirty="0"/>
          </a:p>
        </p:txBody>
      </p:sp>
      <p:pic>
        <p:nvPicPr>
          <p:cNvPr id="52" name="Picture 51">
            <a:extLst>
              <a:ext uri="{FF2B5EF4-FFF2-40B4-BE49-F238E27FC236}">
                <a16:creationId xmlns:a16="http://schemas.microsoft.com/office/drawing/2014/main" id="{70DF2640-DDDC-D107-79A0-76E22B2F7979}"/>
              </a:ext>
            </a:extLst>
          </p:cNvPr>
          <p:cNvPicPr>
            <a:picLocks noChangeAspect="1"/>
          </p:cNvPicPr>
          <p:nvPr/>
        </p:nvPicPr>
        <p:blipFill>
          <a:blip r:embed="rId7"/>
          <a:stretch>
            <a:fillRect/>
          </a:stretch>
        </p:blipFill>
        <p:spPr>
          <a:xfrm>
            <a:off x="4770979" y="4746120"/>
            <a:ext cx="398436" cy="485053"/>
          </a:xfrm>
          <a:prstGeom prst="rect">
            <a:avLst/>
          </a:prstGeom>
        </p:spPr>
      </p:pic>
      <p:cxnSp>
        <p:nvCxnSpPr>
          <p:cNvPr id="54" name="Straight Connector 53">
            <a:extLst>
              <a:ext uri="{FF2B5EF4-FFF2-40B4-BE49-F238E27FC236}">
                <a16:creationId xmlns:a16="http://schemas.microsoft.com/office/drawing/2014/main" id="{068873F2-00B6-0783-3B13-E4CA8ED3DB8D}"/>
              </a:ext>
            </a:extLst>
          </p:cNvPr>
          <p:cNvCxnSpPr>
            <a:cxnSpLocks/>
            <a:stCxn id="29" idx="2"/>
            <a:endCxn id="58" idx="1"/>
          </p:cNvCxnSpPr>
          <p:nvPr/>
        </p:nvCxnSpPr>
        <p:spPr>
          <a:xfrm>
            <a:off x="5546238" y="4250883"/>
            <a:ext cx="80410" cy="523357"/>
          </a:xfrm>
          <a:prstGeom prst="line">
            <a:avLst/>
          </a:prstGeom>
        </p:spPr>
        <p:style>
          <a:lnRef idx="2">
            <a:schemeClr val="accent1"/>
          </a:lnRef>
          <a:fillRef idx="0">
            <a:schemeClr val="accent1"/>
          </a:fillRef>
          <a:effectRef idx="1">
            <a:schemeClr val="accent1"/>
          </a:effectRef>
          <a:fontRef idx="minor">
            <a:schemeClr val="tx1"/>
          </a:fontRef>
        </p:style>
      </p:cxnSp>
      <p:sp>
        <p:nvSpPr>
          <p:cNvPr id="57" name="TextBox 56">
            <a:extLst>
              <a:ext uri="{FF2B5EF4-FFF2-40B4-BE49-F238E27FC236}">
                <a16:creationId xmlns:a16="http://schemas.microsoft.com/office/drawing/2014/main" id="{4A1DB43C-DAA6-79E5-88F9-A711B7678D47}"/>
              </a:ext>
            </a:extLst>
          </p:cNvPr>
          <p:cNvSpPr txBox="1"/>
          <p:nvPr/>
        </p:nvSpPr>
        <p:spPr>
          <a:xfrm>
            <a:off x="4689963" y="5253194"/>
            <a:ext cx="476412" cy="430887"/>
          </a:xfrm>
          <a:prstGeom prst="rect">
            <a:avLst/>
          </a:prstGeom>
          <a:noFill/>
        </p:spPr>
        <p:txBody>
          <a:bodyPr wrap="none" rtlCol="0">
            <a:spAutoFit/>
          </a:bodyPr>
          <a:lstStyle/>
          <a:p>
            <a:pPr algn="ctr"/>
            <a:r>
              <a:rPr lang="en-US" sz="1100" b="0" i="0" u="none" strike="noStrike" kern="1200" dirty="0">
                <a:solidFill>
                  <a:schemeClr val="dk1"/>
                </a:solidFill>
                <a:effectLst/>
                <a:latin typeface="+mn-lt"/>
                <a:ea typeface="+mn-ea"/>
                <a:cs typeface="+mn-cs"/>
              </a:rPr>
              <a:t>DC</a:t>
            </a:r>
          </a:p>
          <a:p>
            <a:pPr algn="ctr"/>
            <a:r>
              <a:rPr lang="en-US" sz="1100" b="0" i="0" u="none" strike="noStrike" kern="1200" dirty="0">
                <a:solidFill>
                  <a:schemeClr val="dk1"/>
                </a:solidFill>
                <a:effectLst/>
                <a:latin typeface="+mn-lt"/>
                <a:ea typeface="+mn-ea"/>
                <a:cs typeface="+mn-cs"/>
              </a:rPr>
              <a:t>Host</a:t>
            </a:r>
            <a:endParaRPr lang="en-US" sz="1100" b="0" u="none" dirty="0"/>
          </a:p>
        </p:txBody>
      </p:sp>
      <p:pic>
        <p:nvPicPr>
          <p:cNvPr id="58" name="Picture 57">
            <a:extLst>
              <a:ext uri="{FF2B5EF4-FFF2-40B4-BE49-F238E27FC236}">
                <a16:creationId xmlns:a16="http://schemas.microsoft.com/office/drawing/2014/main" id="{99E8DF07-8C31-72BA-01D2-415B9B715EE6}"/>
              </a:ext>
            </a:extLst>
          </p:cNvPr>
          <p:cNvPicPr>
            <a:picLocks noChangeAspect="1"/>
          </p:cNvPicPr>
          <p:nvPr/>
        </p:nvPicPr>
        <p:blipFill>
          <a:blip r:embed="rId8"/>
          <a:stretch>
            <a:fillRect/>
          </a:stretch>
        </p:blipFill>
        <p:spPr>
          <a:xfrm rot="5400000">
            <a:off x="5503164" y="4580254"/>
            <a:ext cx="246967" cy="634938"/>
          </a:xfrm>
          <a:prstGeom prst="rect">
            <a:avLst/>
          </a:prstGeom>
        </p:spPr>
      </p:pic>
      <p:sp>
        <p:nvSpPr>
          <p:cNvPr id="60" name="Rectangle 59">
            <a:extLst>
              <a:ext uri="{FF2B5EF4-FFF2-40B4-BE49-F238E27FC236}">
                <a16:creationId xmlns:a16="http://schemas.microsoft.com/office/drawing/2014/main" id="{BCA6C452-DD3D-7DC6-8C5B-F27377140384}"/>
              </a:ext>
            </a:extLst>
          </p:cNvPr>
          <p:cNvSpPr/>
          <p:nvPr/>
        </p:nvSpPr>
        <p:spPr>
          <a:xfrm>
            <a:off x="5971265" y="3880175"/>
            <a:ext cx="369176" cy="3589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a:extLst>
              <a:ext uri="{FF2B5EF4-FFF2-40B4-BE49-F238E27FC236}">
                <a16:creationId xmlns:a16="http://schemas.microsoft.com/office/drawing/2014/main" id="{426DBCF0-AEB8-86B3-35F6-A65D063BBEFA}"/>
              </a:ext>
            </a:extLst>
          </p:cNvPr>
          <p:cNvPicPr>
            <a:picLocks noChangeAspect="1"/>
          </p:cNvPicPr>
          <p:nvPr/>
        </p:nvPicPr>
        <p:blipFill>
          <a:blip r:embed="rId8"/>
          <a:stretch>
            <a:fillRect/>
          </a:stretch>
        </p:blipFill>
        <p:spPr>
          <a:xfrm rot="5400000">
            <a:off x="9038760" y="4510907"/>
            <a:ext cx="246967" cy="634938"/>
          </a:xfrm>
          <a:prstGeom prst="rect">
            <a:avLst/>
          </a:prstGeom>
        </p:spPr>
      </p:pic>
      <p:pic>
        <p:nvPicPr>
          <p:cNvPr id="63" name="Picture 62">
            <a:extLst>
              <a:ext uri="{FF2B5EF4-FFF2-40B4-BE49-F238E27FC236}">
                <a16:creationId xmlns:a16="http://schemas.microsoft.com/office/drawing/2014/main" id="{8EBBE888-2C69-5F6B-09A7-D44087F1A493}"/>
              </a:ext>
            </a:extLst>
          </p:cNvPr>
          <p:cNvPicPr>
            <a:picLocks noChangeAspect="1"/>
          </p:cNvPicPr>
          <p:nvPr/>
        </p:nvPicPr>
        <p:blipFill>
          <a:blip r:embed="rId8"/>
          <a:stretch>
            <a:fillRect/>
          </a:stretch>
        </p:blipFill>
        <p:spPr>
          <a:xfrm rot="5400000">
            <a:off x="8103555" y="4523003"/>
            <a:ext cx="246967" cy="634938"/>
          </a:xfrm>
          <a:prstGeom prst="rect">
            <a:avLst/>
          </a:prstGeom>
        </p:spPr>
      </p:pic>
      <p:cxnSp>
        <p:nvCxnSpPr>
          <p:cNvPr id="64" name="Straight Connector 63">
            <a:extLst>
              <a:ext uri="{FF2B5EF4-FFF2-40B4-BE49-F238E27FC236}">
                <a16:creationId xmlns:a16="http://schemas.microsoft.com/office/drawing/2014/main" id="{0A374B3D-CC7E-EC3B-743F-B62F2E303784}"/>
              </a:ext>
            </a:extLst>
          </p:cNvPr>
          <p:cNvCxnSpPr>
            <a:cxnSpLocks/>
            <a:stCxn id="78" idx="2"/>
            <a:endCxn id="63" idx="1"/>
          </p:cNvCxnSpPr>
          <p:nvPr/>
        </p:nvCxnSpPr>
        <p:spPr>
          <a:xfrm>
            <a:off x="8223464" y="4253177"/>
            <a:ext cx="3575" cy="463812"/>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1FE39DCA-3FA1-DB2C-6485-A4014E5C370C}"/>
              </a:ext>
            </a:extLst>
          </p:cNvPr>
          <p:cNvCxnSpPr>
            <a:cxnSpLocks/>
            <a:stCxn id="80" idx="2"/>
            <a:endCxn id="62" idx="1"/>
          </p:cNvCxnSpPr>
          <p:nvPr/>
        </p:nvCxnSpPr>
        <p:spPr>
          <a:xfrm>
            <a:off x="8830083" y="4256743"/>
            <a:ext cx="332161" cy="448150"/>
          </a:xfrm>
          <a:prstGeom prst="line">
            <a:avLst/>
          </a:prstGeom>
        </p:spPr>
        <p:style>
          <a:lnRef idx="2">
            <a:schemeClr val="accent1"/>
          </a:lnRef>
          <a:fillRef idx="0">
            <a:schemeClr val="accent1"/>
          </a:fillRef>
          <a:effectRef idx="1">
            <a:schemeClr val="accent1"/>
          </a:effectRef>
          <a:fontRef idx="minor">
            <a:schemeClr val="tx1"/>
          </a:fontRef>
        </p:style>
      </p:cxnSp>
      <p:cxnSp>
        <p:nvCxnSpPr>
          <p:cNvPr id="70" name="Straight Connector 69">
            <a:extLst>
              <a:ext uri="{FF2B5EF4-FFF2-40B4-BE49-F238E27FC236}">
                <a16:creationId xmlns:a16="http://schemas.microsoft.com/office/drawing/2014/main" id="{C70D6A0A-EE61-3158-86F3-C3CDCC9F731F}"/>
              </a:ext>
            </a:extLst>
          </p:cNvPr>
          <p:cNvCxnSpPr>
            <a:cxnSpLocks/>
          </p:cNvCxnSpPr>
          <p:nvPr/>
        </p:nvCxnSpPr>
        <p:spPr>
          <a:xfrm flipV="1">
            <a:off x="1838058" y="4283963"/>
            <a:ext cx="0" cy="657526"/>
          </a:xfrm>
          <a:prstGeom prst="line">
            <a:avLst/>
          </a:prstGeom>
        </p:spPr>
        <p:style>
          <a:lnRef idx="2">
            <a:schemeClr val="accent1"/>
          </a:lnRef>
          <a:fillRef idx="0">
            <a:schemeClr val="accent1"/>
          </a:fillRef>
          <a:effectRef idx="1">
            <a:schemeClr val="accent1"/>
          </a:effectRef>
          <a:fontRef idx="minor">
            <a:schemeClr val="tx1"/>
          </a:fontRef>
        </p:style>
      </p:cxnSp>
      <p:pic>
        <p:nvPicPr>
          <p:cNvPr id="72" name="Picture 6" descr="C:\Users\ecoffey\AppData\Local\Temp\Rar$DRa0.583\Cisco Icons November\30067_Device_router_3057\Png_256\30067_Device_router_3057_unknown_256.png">
            <a:extLst>
              <a:ext uri="{FF2B5EF4-FFF2-40B4-BE49-F238E27FC236}">
                <a16:creationId xmlns:a16="http://schemas.microsoft.com/office/drawing/2014/main" id="{6FA93827-5179-AF45-65E0-5E607C8C8D8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34254" y="4837021"/>
            <a:ext cx="487676" cy="307777"/>
          </a:xfrm>
          <a:prstGeom prst="rect">
            <a:avLst/>
          </a:prstGeom>
          <a:noFill/>
          <a:extLst>
            <a:ext uri="{909E8E84-426E-40DD-AFC4-6F175D3DCCD1}">
              <a14:hiddenFill xmlns:a14="http://schemas.microsoft.com/office/drawing/2010/main">
                <a:solidFill>
                  <a:srgbClr val="FFFFFF"/>
                </a:solidFill>
              </a14:hiddenFill>
            </a:ext>
          </a:extLst>
        </p:spPr>
      </p:pic>
      <p:sp>
        <p:nvSpPr>
          <p:cNvPr id="73" name="TextBox 72">
            <a:extLst>
              <a:ext uri="{FF2B5EF4-FFF2-40B4-BE49-F238E27FC236}">
                <a16:creationId xmlns:a16="http://schemas.microsoft.com/office/drawing/2014/main" id="{33CEEEFF-C31C-CA56-5D21-4119A7FD055B}"/>
              </a:ext>
            </a:extLst>
          </p:cNvPr>
          <p:cNvSpPr txBox="1"/>
          <p:nvPr/>
        </p:nvSpPr>
        <p:spPr>
          <a:xfrm>
            <a:off x="1171338" y="5179769"/>
            <a:ext cx="1333443" cy="523220"/>
          </a:xfrm>
          <a:prstGeom prst="rect">
            <a:avLst/>
          </a:prstGeom>
          <a:noFill/>
        </p:spPr>
        <p:txBody>
          <a:bodyPr wrap="none" rtlCol="0">
            <a:spAutoFit/>
          </a:bodyPr>
          <a:lstStyle/>
          <a:p>
            <a:pPr algn="ctr"/>
            <a:r>
              <a:rPr lang="en-US" sz="1400" b="0" i="0" u="none" strike="noStrike" kern="1200" dirty="0">
                <a:solidFill>
                  <a:schemeClr val="dk1"/>
                </a:solidFill>
                <a:effectLst/>
                <a:latin typeface="+mn-lt"/>
                <a:ea typeface="+mn-ea"/>
                <a:cs typeface="+mn-cs"/>
              </a:rPr>
              <a:t>Research Edge</a:t>
            </a:r>
          </a:p>
          <a:p>
            <a:pPr algn="ctr"/>
            <a:endParaRPr lang="en-US" sz="1400" b="0" i="0" u="none" strike="noStrike" kern="1200" dirty="0">
              <a:solidFill>
                <a:schemeClr val="dk1"/>
              </a:solidFill>
              <a:effectLst/>
              <a:latin typeface="+mn-lt"/>
              <a:ea typeface="+mn-ea"/>
              <a:cs typeface="+mn-cs"/>
            </a:endParaRPr>
          </a:p>
        </p:txBody>
      </p:sp>
      <p:sp>
        <p:nvSpPr>
          <p:cNvPr id="74" name="TextBox 73">
            <a:extLst>
              <a:ext uri="{FF2B5EF4-FFF2-40B4-BE49-F238E27FC236}">
                <a16:creationId xmlns:a16="http://schemas.microsoft.com/office/drawing/2014/main" id="{8160DC98-DD12-61AA-BBFF-75EFE21A33D8}"/>
              </a:ext>
            </a:extLst>
          </p:cNvPr>
          <p:cNvSpPr txBox="1"/>
          <p:nvPr/>
        </p:nvSpPr>
        <p:spPr>
          <a:xfrm>
            <a:off x="7831143" y="4951859"/>
            <a:ext cx="816250" cy="430887"/>
          </a:xfrm>
          <a:prstGeom prst="rect">
            <a:avLst/>
          </a:prstGeom>
          <a:noFill/>
        </p:spPr>
        <p:txBody>
          <a:bodyPr wrap="none" rtlCol="0">
            <a:spAutoFit/>
          </a:bodyPr>
          <a:lstStyle/>
          <a:p>
            <a:pPr algn="ctr"/>
            <a:r>
              <a:rPr lang="en-US" sz="1100" dirty="0">
                <a:solidFill>
                  <a:schemeClr val="dk1"/>
                </a:solidFill>
              </a:rPr>
              <a:t>Research</a:t>
            </a:r>
          </a:p>
          <a:p>
            <a:pPr algn="ctr"/>
            <a:r>
              <a:rPr lang="en-US" sz="1100" dirty="0" err="1">
                <a:solidFill>
                  <a:schemeClr val="dk1"/>
                </a:solidFill>
              </a:rPr>
              <a:t>Baremetal</a:t>
            </a:r>
            <a:endParaRPr lang="en-US" sz="1100" b="0" u="none" dirty="0"/>
          </a:p>
        </p:txBody>
      </p:sp>
      <p:sp>
        <p:nvSpPr>
          <p:cNvPr id="75" name="TextBox 74">
            <a:extLst>
              <a:ext uri="{FF2B5EF4-FFF2-40B4-BE49-F238E27FC236}">
                <a16:creationId xmlns:a16="http://schemas.microsoft.com/office/drawing/2014/main" id="{59DC34A7-B821-BFC4-9775-9880BEFCB529}"/>
              </a:ext>
            </a:extLst>
          </p:cNvPr>
          <p:cNvSpPr txBox="1"/>
          <p:nvPr/>
        </p:nvSpPr>
        <p:spPr>
          <a:xfrm>
            <a:off x="8799505" y="4947216"/>
            <a:ext cx="816250" cy="430887"/>
          </a:xfrm>
          <a:prstGeom prst="rect">
            <a:avLst/>
          </a:prstGeom>
          <a:noFill/>
        </p:spPr>
        <p:txBody>
          <a:bodyPr wrap="none" rtlCol="0">
            <a:spAutoFit/>
          </a:bodyPr>
          <a:lstStyle/>
          <a:p>
            <a:pPr algn="ctr"/>
            <a:r>
              <a:rPr lang="en-US" sz="1100" b="0" i="0" u="none" strike="noStrike" kern="1200" dirty="0">
                <a:solidFill>
                  <a:schemeClr val="dk1"/>
                </a:solidFill>
                <a:effectLst/>
                <a:latin typeface="+mn-lt"/>
                <a:ea typeface="+mn-ea"/>
                <a:cs typeface="+mn-cs"/>
              </a:rPr>
              <a:t>Research</a:t>
            </a:r>
          </a:p>
          <a:p>
            <a:pPr algn="ctr"/>
            <a:r>
              <a:rPr lang="en-US" sz="1100" dirty="0" err="1">
                <a:solidFill>
                  <a:schemeClr val="dk1"/>
                </a:solidFill>
              </a:rPr>
              <a:t>Baremetal</a:t>
            </a:r>
            <a:endParaRPr lang="en-US" sz="1100" b="0" u="none" dirty="0"/>
          </a:p>
        </p:txBody>
      </p:sp>
      <p:sp>
        <p:nvSpPr>
          <p:cNvPr id="78" name="Rectangle 77">
            <a:extLst>
              <a:ext uri="{FF2B5EF4-FFF2-40B4-BE49-F238E27FC236}">
                <a16:creationId xmlns:a16="http://schemas.microsoft.com/office/drawing/2014/main" id="{E7FB0C1E-6BA5-B4A3-B47C-9F3A795CF3F5}"/>
              </a:ext>
            </a:extLst>
          </p:cNvPr>
          <p:cNvSpPr/>
          <p:nvPr/>
        </p:nvSpPr>
        <p:spPr>
          <a:xfrm>
            <a:off x="8038876" y="3894212"/>
            <a:ext cx="369176" cy="358965"/>
          </a:xfrm>
          <a:prstGeom prst="rect">
            <a:avLst/>
          </a:prstGeom>
          <a:no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F2AD36A7-7C23-C7FA-9A0D-2842B753A83D}"/>
              </a:ext>
            </a:extLst>
          </p:cNvPr>
          <p:cNvSpPr/>
          <p:nvPr/>
        </p:nvSpPr>
        <p:spPr>
          <a:xfrm>
            <a:off x="8645495" y="3897778"/>
            <a:ext cx="369176" cy="358965"/>
          </a:xfrm>
          <a:prstGeom prst="rect">
            <a:avLst/>
          </a:prstGeom>
          <a:noFill/>
          <a:ln w="381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AB62C8DC-0300-BA1F-1804-CBD3DB8D931E}"/>
              </a:ext>
            </a:extLst>
          </p:cNvPr>
          <p:cNvSpPr/>
          <p:nvPr/>
        </p:nvSpPr>
        <p:spPr>
          <a:xfrm>
            <a:off x="1660459" y="3907530"/>
            <a:ext cx="369176" cy="358965"/>
          </a:xfrm>
          <a:prstGeom prst="rect">
            <a:avLst/>
          </a:prstGeom>
          <a:noFill/>
          <a:ln w="4445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85AF9F6B-2BC2-9B0A-3FA8-7BC9A5A7060D}"/>
              </a:ext>
            </a:extLst>
          </p:cNvPr>
          <p:cNvSpPr/>
          <p:nvPr/>
        </p:nvSpPr>
        <p:spPr>
          <a:xfrm>
            <a:off x="2616798" y="3906717"/>
            <a:ext cx="369176" cy="358965"/>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4" name="Picture 83" descr="C:\Users\ecoffey\AppData\Local\Temp\Rar$DRa0.386\30067_Device_router_default_64.png">
            <a:extLst>
              <a:ext uri="{FF2B5EF4-FFF2-40B4-BE49-F238E27FC236}">
                <a16:creationId xmlns:a16="http://schemas.microsoft.com/office/drawing/2014/main" id="{414134B8-5AAB-2B7B-770B-98741E4F062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72957" y="4745360"/>
            <a:ext cx="487677" cy="551694"/>
          </a:xfrm>
          <a:prstGeom prst="rect">
            <a:avLst/>
          </a:prstGeom>
          <a:noFill/>
          <a:extLst>
            <a:ext uri="{909E8E84-426E-40DD-AFC4-6F175D3DCCD1}">
              <a14:hiddenFill xmlns:a14="http://schemas.microsoft.com/office/drawing/2010/main">
                <a:solidFill>
                  <a:srgbClr val="FFFFFF"/>
                </a:solidFill>
              </a14:hiddenFill>
            </a:ext>
          </a:extLst>
        </p:spPr>
      </p:pic>
      <p:cxnSp>
        <p:nvCxnSpPr>
          <p:cNvPr id="85" name="Straight Connector 84">
            <a:extLst>
              <a:ext uri="{FF2B5EF4-FFF2-40B4-BE49-F238E27FC236}">
                <a16:creationId xmlns:a16="http://schemas.microsoft.com/office/drawing/2014/main" id="{37154AAB-C688-8448-04E1-76FDD196FC36}"/>
              </a:ext>
            </a:extLst>
          </p:cNvPr>
          <p:cNvCxnSpPr>
            <a:cxnSpLocks/>
            <a:stCxn id="83" idx="2"/>
          </p:cNvCxnSpPr>
          <p:nvPr/>
        </p:nvCxnSpPr>
        <p:spPr>
          <a:xfrm>
            <a:off x="2801386" y="4265682"/>
            <a:ext cx="0" cy="607942"/>
          </a:xfrm>
          <a:prstGeom prst="line">
            <a:avLst/>
          </a:prstGeom>
        </p:spPr>
        <p:style>
          <a:lnRef idx="2">
            <a:schemeClr val="accent1"/>
          </a:lnRef>
          <a:fillRef idx="0">
            <a:schemeClr val="accent1"/>
          </a:fillRef>
          <a:effectRef idx="1">
            <a:schemeClr val="accent1"/>
          </a:effectRef>
          <a:fontRef idx="minor">
            <a:schemeClr val="tx1"/>
          </a:fontRef>
        </p:style>
      </p:cxnSp>
      <p:sp>
        <p:nvSpPr>
          <p:cNvPr id="86" name="TextBox 85">
            <a:extLst>
              <a:ext uri="{FF2B5EF4-FFF2-40B4-BE49-F238E27FC236}">
                <a16:creationId xmlns:a16="http://schemas.microsoft.com/office/drawing/2014/main" id="{210DD7F3-6044-8C05-C7D7-C017A240C141}"/>
              </a:ext>
            </a:extLst>
          </p:cNvPr>
          <p:cNvSpPr txBox="1"/>
          <p:nvPr/>
        </p:nvSpPr>
        <p:spPr>
          <a:xfrm>
            <a:off x="2472649" y="5186704"/>
            <a:ext cx="704103" cy="523220"/>
          </a:xfrm>
          <a:prstGeom prst="rect">
            <a:avLst/>
          </a:prstGeom>
          <a:noFill/>
        </p:spPr>
        <p:txBody>
          <a:bodyPr wrap="none" rtlCol="0">
            <a:spAutoFit/>
          </a:bodyPr>
          <a:lstStyle/>
          <a:p>
            <a:pPr algn="ctr"/>
            <a:r>
              <a:rPr lang="en-US" sz="1400" b="0" i="0" u="none" strike="noStrike" kern="1200" dirty="0">
                <a:solidFill>
                  <a:schemeClr val="dk1"/>
                </a:solidFill>
                <a:effectLst/>
                <a:latin typeface="+mn-lt"/>
                <a:ea typeface="+mn-ea"/>
                <a:cs typeface="+mn-cs"/>
              </a:rPr>
              <a:t>Tenant</a:t>
            </a:r>
          </a:p>
          <a:p>
            <a:pPr algn="ctr"/>
            <a:r>
              <a:rPr lang="en-US" sz="1400" dirty="0">
                <a:solidFill>
                  <a:schemeClr val="dk1"/>
                </a:solidFill>
              </a:rPr>
              <a:t>ISP</a:t>
            </a:r>
            <a:endParaRPr lang="en-US" sz="1400" b="0" u="none" dirty="0"/>
          </a:p>
        </p:txBody>
      </p:sp>
      <p:sp>
        <p:nvSpPr>
          <p:cNvPr id="88" name="TextBox 87">
            <a:extLst>
              <a:ext uri="{FF2B5EF4-FFF2-40B4-BE49-F238E27FC236}">
                <a16:creationId xmlns:a16="http://schemas.microsoft.com/office/drawing/2014/main" id="{E58803E4-55DE-25D0-654D-3E6622A6B6EB}"/>
              </a:ext>
            </a:extLst>
          </p:cNvPr>
          <p:cNvSpPr txBox="1"/>
          <p:nvPr/>
        </p:nvSpPr>
        <p:spPr>
          <a:xfrm>
            <a:off x="6852582" y="4971260"/>
            <a:ext cx="816250" cy="430887"/>
          </a:xfrm>
          <a:prstGeom prst="rect">
            <a:avLst/>
          </a:prstGeom>
          <a:noFill/>
        </p:spPr>
        <p:txBody>
          <a:bodyPr wrap="none" rtlCol="0">
            <a:spAutoFit/>
          </a:bodyPr>
          <a:lstStyle/>
          <a:p>
            <a:pPr algn="ctr"/>
            <a:r>
              <a:rPr lang="en-US" sz="1100" b="0" i="0" u="none" strike="noStrike" kern="1200" dirty="0">
                <a:solidFill>
                  <a:schemeClr val="dk1"/>
                </a:solidFill>
                <a:effectLst/>
                <a:latin typeface="+mn-lt"/>
                <a:ea typeface="+mn-ea"/>
                <a:cs typeface="+mn-cs"/>
              </a:rPr>
              <a:t>Tenant</a:t>
            </a:r>
          </a:p>
          <a:p>
            <a:pPr algn="ctr"/>
            <a:r>
              <a:rPr lang="en-US" sz="1100" dirty="0" err="1">
                <a:solidFill>
                  <a:schemeClr val="dk1"/>
                </a:solidFill>
              </a:rPr>
              <a:t>Baremetal</a:t>
            </a:r>
            <a:endParaRPr lang="en-US" sz="1100" b="0" u="none" dirty="0"/>
          </a:p>
        </p:txBody>
      </p:sp>
      <p:sp>
        <p:nvSpPr>
          <p:cNvPr id="10" name="Rectangle 9">
            <a:extLst>
              <a:ext uri="{FF2B5EF4-FFF2-40B4-BE49-F238E27FC236}">
                <a16:creationId xmlns:a16="http://schemas.microsoft.com/office/drawing/2014/main" id="{C69B0A11-5128-6EE4-D189-D431C6D018A2}"/>
              </a:ext>
            </a:extLst>
          </p:cNvPr>
          <p:cNvSpPr/>
          <p:nvPr/>
        </p:nvSpPr>
        <p:spPr>
          <a:xfrm>
            <a:off x="6662175" y="3882231"/>
            <a:ext cx="369176" cy="358965"/>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1A0404BC-7686-BF10-54E6-100AF1661854}"/>
              </a:ext>
            </a:extLst>
          </p:cNvPr>
          <p:cNvPicPr>
            <a:picLocks noChangeAspect="1"/>
          </p:cNvPicPr>
          <p:nvPr/>
        </p:nvPicPr>
        <p:blipFill>
          <a:blip r:embed="rId8"/>
          <a:stretch>
            <a:fillRect/>
          </a:stretch>
        </p:blipFill>
        <p:spPr>
          <a:xfrm rot="5400000">
            <a:off x="7135534" y="4500321"/>
            <a:ext cx="246967" cy="634938"/>
          </a:xfrm>
          <a:prstGeom prst="rect">
            <a:avLst/>
          </a:prstGeom>
        </p:spPr>
      </p:pic>
      <p:cxnSp>
        <p:nvCxnSpPr>
          <p:cNvPr id="12" name="Straight Connector 11">
            <a:extLst>
              <a:ext uri="{FF2B5EF4-FFF2-40B4-BE49-F238E27FC236}">
                <a16:creationId xmlns:a16="http://schemas.microsoft.com/office/drawing/2014/main" id="{F0D2FC1F-3A1E-FD33-AB14-91378032E975}"/>
              </a:ext>
            </a:extLst>
          </p:cNvPr>
          <p:cNvCxnSpPr>
            <a:cxnSpLocks/>
            <a:stCxn id="10" idx="2"/>
            <a:endCxn id="11" idx="1"/>
          </p:cNvCxnSpPr>
          <p:nvPr/>
        </p:nvCxnSpPr>
        <p:spPr>
          <a:xfrm>
            <a:off x="6846763" y="4241196"/>
            <a:ext cx="412255" cy="45311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87015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extBox 136">
            <a:extLst>
              <a:ext uri="{FF2B5EF4-FFF2-40B4-BE49-F238E27FC236}">
                <a16:creationId xmlns:a16="http://schemas.microsoft.com/office/drawing/2014/main" id="{AA168530-7975-5DA3-2B7B-9E07FCF86FFE}"/>
              </a:ext>
            </a:extLst>
          </p:cNvPr>
          <p:cNvSpPr txBox="1"/>
          <p:nvPr/>
        </p:nvSpPr>
        <p:spPr>
          <a:xfrm>
            <a:off x="10480" y="-24249"/>
            <a:ext cx="4036939" cy="646331"/>
          </a:xfrm>
          <a:prstGeom prst="rect">
            <a:avLst/>
          </a:prstGeom>
          <a:noFill/>
        </p:spPr>
        <p:txBody>
          <a:bodyPr wrap="none" rtlCol="0">
            <a:spAutoFit/>
          </a:bodyPr>
          <a:lstStyle/>
          <a:p>
            <a:r>
              <a:rPr lang="en-US" sz="3600" b="1" dirty="0"/>
              <a:t>Hosting Endpoints</a:t>
            </a:r>
            <a:endParaRPr lang="en-US" sz="3600" b="1" u="none" dirty="0"/>
          </a:p>
        </p:txBody>
      </p:sp>
      <p:sp>
        <p:nvSpPr>
          <p:cNvPr id="58" name="TextBox 57">
            <a:extLst>
              <a:ext uri="{FF2B5EF4-FFF2-40B4-BE49-F238E27FC236}">
                <a16:creationId xmlns:a16="http://schemas.microsoft.com/office/drawing/2014/main" id="{49B48CB4-682B-CCEB-FE2F-A0D28F12983E}"/>
              </a:ext>
            </a:extLst>
          </p:cNvPr>
          <p:cNvSpPr txBox="1"/>
          <p:nvPr/>
        </p:nvSpPr>
        <p:spPr>
          <a:xfrm>
            <a:off x="2629319" y="441527"/>
            <a:ext cx="2115579" cy="307777"/>
          </a:xfrm>
          <a:prstGeom prst="rect">
            <a:avLst/>
          </a:prstGeom>
          <a:noFill/>
        </p:spPr>
        <p:txBody>
          <a:bodyPr wrap="none" rtlCol="0">
            <a:spAutoFit/>
          </a:bodyPr>
          <a:lstStyle/>
          <a:p>
            <a:r>
              <a:rPr lang="en-US" sz="1400" b="1" dirty="0">
                <a:solidFill>
                  <a:srgbClr val="C00000"/>
                </a:solidFill>
              </a:rPr>
              <a:t>Sample Interface Policy</a:t>
            </a:r>
          </a:p>
        </p:txBody>
      </p:sp>
      <p:sp>
        <p:nvSpPr>
          <p:cNvPr id="59" name="TextBox 58">
            <a:extLst>
              <a:ext uri="{FF2B5EF4-FFF2-40B4-BE49-F238E27FC236}">
                <a16:creationId xmlns:a16="http://schemas.microsoft.com/office/drawing/2014/main" id="{B4254939-64A7-3050-4FE0-4F931FE74105}"/>
              </a:ext>
            </a:extLst>
          </p:cNvPr>
          <p:cNvSpPr txBox="1"/>
          <p:nvPr/>
        </p:nvSpPr>
        <p:spPr>
          <a:xfrm>
            <a:off x="5869271" y="834933"/>
            <a:ext cx="6108495" cy="1077218"/>
          </a:xfrm>
          <a:prstGeom prst="rect">
            <a:avLst/>
          </a:prstGeom>
          <a:noFill/>
        </p:spPr>
        <p:txBody>
          <a:bodyPr wrap="square" rtlCol="0">
            <a:spAutoFit/>
          </a:bodyPr>
          <a:lstStyle/>
          <a:p>
            <a:r>
              <a:rPr lang="en-US" sz="1600" dirty="0" err="1"/>
              <a:t>CEPH_Cloud_Trunk_PolicyGroup</a:t>
            </a:r>
            <a:endParaRPr lang="en-US" sz="1600" dirty="0"/>
          </a:p>
          <a:p>
            <a:r>
              <a:rPr lang="en-US" sz="1600" dirty="0"/>
              <a:t>CDP Policy: disabled</a:t>
            </a:r>
          </a:p>
          <a:p>
            <a:r>
              <a:rPr lang="en-US" sz="1600" dirty="0"/>
              <a:t>LLDP Policy: enable</a:t>
            </a:r>
          </a:p>
          <a:p>
            <a:r>
              <a:rPr lang="en-US" sz="1600" dirty="0"/>
              <a:t>Attached Entity Profile (VLANs allowed</a:t>
            </a:r>
            <a:r>
              <a:rPr lang="en-US" sz="1600" dirty="0">
                <a:sym typeface="Wingdings" pitchFamily="2" charset="2"/>
              </a:rPr>
              <a:t>): VLAN 112,212,1062, trunk</a:t>
            </a:r>
            <a:endParaRPr lang="en-US" sz="1600" dirty="0"/>
          </a:p>
        </p:txBody>
      </p:sp>
      <p:pic>
        <p:nvPicPr>
          <p:cNvPr id="72" name="Picture 4" descr="OU Supercomputing Center for Education &amp; Research">
            <a:extLst>
              <a:ext uri="{FF2B5EF4-FFF2-40B4-BE49-F238E27FC236}">
                <a16:creationId xmlns:a16="http://schemas.microsoft.com/office/drawing/2014/main" id="{03844BD9-56E2-E673-23F1-3E4AB97B4E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9EEF7DF7-2A12-0460-71EB-A5E80C5022F1}"/>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a:extLst>
              <a:ext uri="{FF2B5EF4-FFF2-40B4-BE49-F238E27FC236}">
                <a16:creationId xmlns:a16="http://schemas.microsoft.com/office/drawing/2014/main" id="{CA565720-830D-54CE-AB12-122A5642840A}"/>
              </a:ext>
            </a:extLst>
          </p:cNvPr>
          <p:cNvCxnSpPr>
            <a:cxnSpLocks/>
          </p:cNvCxnSpPr>
          <p:nvPr/>
        </p:nvCxnSpPr>
        <p:spPr>
          <a:xfrm flipH="1">
            <a:off x="3950470" y="449590"/>
            <a:ext cx="1022816" cy="0"/>
          </a:xfrm>
          <a:prstGeom prst="line">
            <a:avLst/>
          </a:prstGeom>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813BE9A8-4E61-92C8-F5E2-850AB58C1BFF}"/>
              </a:ext>
            </a:extLst>
          </p:cNvPr>
          <p:cNvSpPr/>
          <p:nvPr/>
        </p:nvSpPr>
        <p:spPr>
          <a:xfrm>
            <a:off x="502170" y="2361988"/>
            <a:ext cx="4874115" cy="307298"/>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Interface Polices</a:t>
            </a:r>
          </a:p>
        </p:txBody>
      </p:sp>
      <p:sp>
        <p:nvSpPr>
          <p:cNvPr id="4" name="Rounded Rectangle 3">
            <a:extLst>
              <a:ext uri="{FF2B5EF4-FFF2-40B4-BE49-F238E27FC236}">
                <a16:creationId xmlns:a16="http://schemas.microsoft.com/office/drawing/2014/main" id="{96CB70EF-4E79-0524-8C23-25093CFCF121}"/>
              </a:ext>
            </a:extLst>
          </p:cNvPr>
          <p:cNvSpPr/>
          <p:nvPr/>
        </p:nvSpPr>
        <p:spPr>
          <a:xfrm>
            <a:off x="1211219" y="3562962"/>
            <a:ext cx="612101" cy="359754"/>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10G-auto</a:t>
            </a:r>
          </a:p>
        </p:txBody>
      </p:sp>
      <p:sp>
        <p:nvSpPr>
          <p:cNvPr id="6" name="Rounded Rectangle 5">
            <a:extLst>
              <a:ext uri="{FF2B5EF4-FFF2-40B4-BE49-F238E27FC236}">
                <a16:creationId xmlns:a16="http://schemas.microsoft.com/office/drawing/2014/main" id="{96B7AB76-61A3-FA00-6871-D519CFF6F01E}"/>
              </a:ext>
            </a:extLst>
          </p:cNvPr>
          <p:cNvSpPr/>
          <p:nvPr/>
        </p:nvSpPr>
        <p:spPr>
          <a:xfrm>
            <a:off x="502169" y="3567965"/>
            <a:ext cx="612101" cy="359754"/>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1G-auto</a:t>
            </a:r>
          </a:p>
        </p:txBody>
      </p:sp>
      <p:sp>
        <p:nvSpPr>
          <p:cNvPr id="7" name="Rounded Rectangle 6">
            <a:extLst>
              <a:ext uri="{FF2B5EF4-FFF2-40B4-BE49-F238E27FC236}">
                <a16:creationId xmlns:a16="http://schemas.microsoft.com/office/drawing/2014/main" id="{1030047B-F771-D0EA-205D-EA89436AC2A7}"/>
              </a:ext>
            </a:extLst>
          </p:cNvPr>
          <p:cNvSpPr/>
          <p:nvPr/>
        </p:nvSpPr>
        <p:spPr>
          <a:xfrm>
            <a:off x="2629319" y="3555622"/>
            <a:ext cx="612101" cy="364757"/>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LLDP-off</a:t>
            </a:r>
          </a:p>
        </p:txBody>
      </p:sp>
      <p:sp>
        <p:nvSpPr>
          <p:cNvPr id="9" name="Rounded Rectangle 8">
            <a:extLst>
              <a:ext uri="{FF2B5EF4-FFF2-40B4-BE49-F238E27FC236}">
                <a16:creationId xmlns:a16="http://schemas.microsoft.com/office/drawing/2014/main" id="{36A64B59-BE60-B29E-D584-4D22FFEB377B}"/>
              </a:ext>
            </a:extLst>
          </p:cNvPr>
          <p:cNvSpPr/>
          <p:nvPr/>
        </p:nvSpPr>
        <p:spPr>
          <a:xfrm>
            <a:off x="1920269" y="3557959"/>
            <a:ext cx="612101" cy="364757"/>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LLDP-on</a:t>
            </a:r>
          </a:p>
        </p:txBody>
      </p:sp>
      <p:sp>
        <p:nvSpPr>
          <p:cNvPr id="12" name="Rounded Rectangle 11">
            <a:extLst>
              <a:ext uri="{FF2B5EF4-FFF2-40B4-BE49-F238E27FC236}">
                <a16:creationId xmlns:a16="http://schemas.microsoft.com/office/drawing/2014/main" id="{D72579A7-9AA4-CC2A-6817-9B91948900D3}"/>
              </a:ext>
            </a:extLst>
          </p:cNvPr>
          <p:cNvSpPr/>
          <p:nvPr/>
        </p:nvSpPr>
        <p:spPr>
          <a:xfrm>
            <a:off x="3338369" y="3562962"/>
            <a:ext cx="612101" cy="367259"/>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LACP-active</a:t>
            </a:r>
          </a:p>
        </p:txBody>
      </p:sp>
      <p:sp>
        <p:nvSpPr>
          <p:cNvPr id="13" name="Rectangle 12">
            <a:extLst>
              <a:ext uri="{FF2B5EF4-FFF2-40B4-BE49-F238E27FC236}">
                <a16:creationId xmlns:a16="http://schemas.microsoft.com/office/drawing/2014/main" id="{22FE99E3-248F-18D3-B28E-3BDFDC677E41}"/>
              </a:ext>
            </a:extLst>
          </p:cNvPr>
          <p:cNvSpPr/>
          <p:nvPr/>
        </p:nvSpPr>
        <p:spPr>
          <a:xfrm>
            <a:off x="502170" y="2769220"/>
            <a:ext cx="4874116" cy="715993"/>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Interface polices define interface behavior and features to be configured on a specific interface. The goal is for objects to be reused.</a:t>
            </a:r>
          </a:p>
        </p:txBody>
      </p:sp>
      <p:sp>
        <p:nvSpPr>
          <p:cNvPr id="14" name="Rounded Rectangle 13">
            <a:extLst>
              <a:ext uri="{FF2B5EF4-FFF2-40B4-BE49-F238E27FC236}">
                <a16:creationId xmlns:a16="http://schemas.microsoft.com/office/drawing/2014/main" id="{2B9E8AAF-309C-5499-B416-46B24B8F078C}"/>
              </a:ext>
            </a:extLst>
          </p:cNvPr>
          <p:cNvSpPr/>
          <p:nvPr/>
        </p:nvSpPr>
        <p:spPr>
          <a:xfrm>
            <a:off x="4047419" y="3562962"/>
            <a:ext cx="612101" cy="367259"/>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LACP-active</a:t>
            </a:r>
          </a:p>
        </p:txBody>
      </p:sp>
      <p:sp>
        <p:nvSpPr>
          <p:cNvPr id="16" name="Rounded Rectangle 15">
            <a:extLst>
              <a:ext uri="{FF2B5EF4-FFF2-40B4-BE49-F238E27FC236}">
                <a16:creationId xmlns:a16="http://schemas.microsoft.com/office/drawing/2014/main" id="{BE915FED-E09D-527A-DF8E-6FD76942342E}"/>
              </a:ext>
            </a:extLst>
          </p:cNvPr>
          <p:cNvSpPr/>
          <p:nvPr/>
        </p:nvSpPr>
        <p:spPr>
          <a:xfrm>
            <a:off x="4764184" y="3562962"/>
            <a:ext cx="612101" cy="367259"/>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CDP</a:t>
            </a:r>
          </a:p>
          <a:p>
            <a:pPr algn="ctr"/>
            <a:r>
              <a:rPr lang="en-US" sz="1000" dirty="0"/>
              <a:t>enable</a:t>
            </a:r>
          </a:p>
        </p:txBody>
      </p:sp>
      <p:sp>
        <p:nvSpPr>
          <p:cNvPr id="2" name="Rounded Rectangle 1">
            <a:extLst>
              <a:ext uri="{FF2B5EF4-FFF2-40B4-BE49-F238E27FC236}">
                <a16:creationId xmlns:a16="http://schemas.microsoft.com/office/drawing/2014/main" id="{C434F6A0-97B3-4CB0-5BAD-1649B75B0BC2}"/>
              </a:ext>
            </a:extLst>
          </p:cNvPr>
          <p:cNvSpPr/>
          <p:nvPr/>
        </p:nvSpPr>
        <p:spPr>
          <a:xfrm>
            <a:off x="2218543" y="4882102"/>
            <a:ext cx="1184219" cy="715993"/>
          </a:xfrm>
          <a:prstGeom prst="roundRect">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Interface</a:t>
            </a:r>
          </a:p>
          <a:p>
            <a:pPr algn="ctr"/>
            <a:r>
              <a:rPr lang="en-US" sz="1000" dirty="0"/>
              <a:t>Policy Group</a:t>
            </a:r>
          </a:p>
          <a:p>
            <a:pPr algn="ctr"/>
            <a:r>
              <a:rPr lang="en-US" sz="1000" dirty="0"/>
              <a:t>(template)</a:t>
            </a:r>
          </a:p>
        </p:txBody>
      </p:sp>
      <p:sp>
        <p:nvSpPr>
          <p:cNvPr id="5" name="Rounded Rectangle 4">
            <a:extLst>
              <a:ext uri="{FF2B5EF4-FFF2-40B4-BE49-F238E27FC236}">
                <a16:creationId xmlns:a16="http://schemas.microsoft.com/office/drawing/2014/main" id="{B7C24E85-F4C3-81EB-4BF4-DDC71B975AD1}"/>
              </a:ext>
            </a:extLst>
          </p:cNvPr>
          <p:cNvSpPr/>
          <p:nvPr/>
        </p:nvSpPr>
        <p:spPr>
          <a:xfrm>
            <a:off x="494674" y="4337688"/>
            <a:ext cx="966865" cy="370920"/>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CDP</a:t>
            </a:r>
          </a:p>
          <a:p>
            <a:pPr algn="ctr"/>
            <a:r>
              <a:rPr lang="en-US" sz="1000" dirty="0"/>
              <a:t>Policy (off)</a:t>
            </a:r>
          </a:p>
        </p:txBody>
      </p:sp>
      <p:sp>
        <p:nvSpPr>
          <p:cNvPr id="8" name="Rounded Rectangle 7">
            <a:extLst>
              <a:ext uri="{FF2B5EF4-FFF2-40B4-BE49-F238E27FC236}">
                <a16:creationId xmlns:a16="http://schemas.microsoft.com/office/drawing/2014/main" id="{35A39F70-4A13-E380-FB13-3ADE44F51E25}"/>
              </a:ext>
            </a:extLst>
          </p:cNvPr>
          <p:cNvSpPr/>
          <p:nvPr/>
        </p:nvSpPr>
        <p:spPr>
          <a:xfrm>
            <a:off x="494675" y="4848651"/>
            <a:ext cx="966865" cy="359754"/>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LLDP Policy (enable)</a:t>
            </a:r>
          </a:p>
        </p:txBody>
      </p:sp>
      <p:sp>
        <p:nvSpPr>
          <p:cNvPr id="10" name="Rounded Rectangle 9">
            <a:extLst>
              <a:ext uri="{FF2B5EF4-FFF2-40B4-BE49-F238E27FC236}">
                <a16:creationId xmlns:a16="http://schemas.microsoft.com/office/drawing/2014/main" id="{B980AC1E-C054-8FCE-82BF-A2511B82A153}"/>
              </a:ext>
            </a:extLst>
          </p:cNvPr>
          <p:cNvSpPr/>
          <p:nvPr/>
        </p:nvSpPr>
        <p:spPr>
          <a:xfrm>
            <a:off x="494673" y="5365374"/>
            <a:ext cx="966865" cy="370920"/>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Other</a:t>
            </a:r>
          </a:p>
          <a:p>
            <a:pPr algn="ctr"/>
            <a:r>
              <a:rPr lang="en-US" sz="1000" dirty="0"/>
              <a:t>options</a:t>
            </a:r>
          </a:p>
        </p:txBody>
      </p:sp>
      <p:sp>
        <p:nvSpPr>
          <p:cNvPr id="11" name="Rounded Rectangle 10">
            <a:extLst>
              <a:ext uri="{FF2B5EF4-FFF2-40B4-BE49-F238E27FC236}">
                <a16:creationId xmlns:a16="http://schemas.microsoft.com/office/drawing/2014/main" id="{2EAA3041-232E-63E1-0A84-565C23413914}"/>
              </a:ext>
            </a:extLst>
          </p:cNvPr>
          <p:cNvSpPr/>
          <p:nvPr/>
        </p:nvSpPr>
        <p:spPr>
          <a:xfrm>
            <a:off x="494673" y="5892864"/>
            <a:ext cx="966865" cy="359754"/>
          </a:xfrm>
          <a:prstGeom prst="roundRect">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Other</a:t>
            </a:r>
          </a:p>
          <a:p>
            <a:pPr algn="ctr"/>
            <a:r>
              <a:rPr lang="en-US" sz="1000" dirty="0"/>
              <a:t>options</a:t>
            </a:r>
          </a:p>
        </p:txBody>
      </p:sp>
      <p:cxnSp>
        <p:nvCxnSpPr>
          <p:cNvPr id="15" name="Straight Arrow Connector 14">
            <a:extLst>
              <a:ext uri="{FF2B5EF4-FFF2-40B4-BE49-F238E27FC236}">
                <a16:creationId xmlns:a16="http://schemas.microsoft.com/office/drawing/2014/main" id="{55F69F93-C61A-3C1D-789A-95939F3A74D7}"/>
              </a:ext>
            </a:extLst>
          </p:cNvPr>
          <p:cNvCxnSpPr>
            <a:cxnSpLocks/>
            <a:endCxn id="5" idx="3"/>
          </p:cNvCxnSpPr>
          <p:nvPr/>
        </p:nvCxnSpPr>
        <p:spPr>
          <a:xfrm flipH="1" flipV="1">
            <a:off x="1461539" y="4523148"/>
            <a:ext cx="757002" cy="505380"/>
          </a:xfrm>
          <a:prstGeom prst="straightConnector1">
            <a:avLst/>
          </a:prstGeom>
          <a:ln>
            <a:solidFill>
              <a:schemeClr val="tx1"/>
            </a:solidFill>
            <a:headEnd type="stealth" w="lg" len="lg"/>
            <a:tailEnd type="non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35053C3B-F651-F677-0FFD-351A783FF5A1}"/>
              </a:ext>
            </a:extLst>
          </p:cNvPr>
          <p:cNvCxnSpPr>
            <a:cxnSpLocks/>
            <a:stCxn id="2" idx="1"/>
            <a:endCxn id="8" idx="3"/>
          </p:cNvCxnSpPr>
          <p:nvPr/>
        </p:nvCxnSpPr>
        <p:spPr>
          <a:xfrm flipH="1" flipV="1">
            <a:off x="1461540" y="5028528"/>
            <a:ext cx="757003" cy="211571"/>
          </a:xfrm>
          <a:prstGeom prst="straightConnector1">
            <a:avLst/>
          </a:prstGeom>
          <a:ln>
            <a:solidFill>
              <a:schemeClr val="tx1"/>
            </a:solidFill>
            <a:headEnd type="stealth" w="lg" len="lg"/>
            <a:tailEnd type="non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32F3F816-49DA-057C-AD33-65AD0C0BE449}"/>
              </a:ext>
            </a:extLst>
          </p:cNvPr>
          <p:cNvCxnSpPr>
            <a:cxnSpLocks/>
            <a:endCxn id="10" idx="3"/>
          </p:cNvCxnSpPr>
          <p:nvPr/>
        </p:nvCxnSpPr>
        <p:spPr>
          <a:xfrm flipH="1">
            <a:off x="1461538" y="5365374"/>
            <a:ext cx="757003" cy="185460"/>
          </a:xfrm>
          <a:prstGeom prst="straightConnector1">
            <a:avLst/>
          </a:prstGeom>
          <a:ln>
            <a:solidFill>
              <a:schemeClr val="tx1"/>
            </a:solidFill>
            <a:headEnd type="stealth" w="lg" len="lg"/>
            <a:tailEnd type="non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358F8726-7513-168D-4A88-B7CAC8166186}"/>
              </a:ext>
            </a:extLst>
          </p:cNvPr>
          <p:cNvCxnSpPr>
            <a:cxnSpLocks/>
            <a:endCxn id="11" idx="3"/>
          </p:cNvCxnSpPr>
          <p:nvPr/>
        </p:nvCxnSpPr>
        <p:spPr>
          <a:xfrm flipH="1">
            <a:off x="1461538" y="5550834"/>
            <a:ext cx="757003" cy="521907"/>
          </a:xfrm>
          <a:prstGeom prst="straightConnector1">
            <a:avLst/>
          </a:prstGeom>
          <a:ln>
            <a:solidFill>
              <a:schemeClr val="tx1"/>
            </a:solidFill>
            <a:headEnd type="stealth" w="lg" len="lg"/>
            <a:tailEnd type="none"/>
          </a:ln>
        </p:spPr>
        <p:style>
          <a:lnRef idx="2">
            <a:schemeClr val="accent1"/>
          </a:lnRef>
          <a:fillRef idx="0">
            <a:schemeClr val="accent1"/>
          </a:fillRef>
          <a:effectRef idx="1">
            <a:schemeClr val="accent1"/>
          </a:effectRef>
          <a:fontRef idx="minor">
            <a:schemeClr val="tx1"/>
          </a:fontRef>
        </p:style>
      </p:cxnSp>
      <p:sp>
        <p:nvSpPr>
          <p:cNvPr id="29" name="Rounded Rectangle 28">
            <a:extLst>
              <a:ext uri="{FF2B5EF4-FFF2-40B4-BE49-F238E27FC236}">
                <a16:creationId xmlns:a16="http://schemas.microsoft.com/office/drawing/2014/main" id="{4EB2591B-B6DD-9797-C7F5-5B7396BC93D9}"/>
              </a:ext>
            </a:extLst>
          </p:cNvPr>
          <p:cNvSpPr/>
          <p:nvPr/>
        </p:nvSpPr>
        <p:spPr>
          <a:xfrm>
            <a:off x="4171008" y="4504423"/>
            <a:ext cx="1152992" cy="377679"/>
          </a:xfrm>
          <a:prstGeom prst="round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2">
                    <a:lumMod val="50000"/>
                    <a:lumOff val="50000"/>
                  </a:schemeClr>
                </a:solidFill>
              </a:rPr>
              <a:t>Access Port</a:t>
            </a:r>
          </a:p>
        </p:txBody>
      </p:sp>
      <p:sp>
        <p:nvSpPr>
          <p:cNvPr id="30" name="Rounded Rectangle 29">
            <a:extLst>
              <a:ext uri="{FF2B5EF4-FFF2-40B4-BE49-F238E27FC236}">
                <a16:creationId xmlns:a16="http://schemas.microsoft.com/office/drawing/2014/main" id="{0DEEA84A-8718-C592-6454-9990C58E9682}"/>
              </a:ext>
            </a:extLst>
          </p:cNvPr>
          <p:cNvSpPr/>
          <p:nvPr/>
        </p:nvSpPr>
        <p:spPr>
          <a:xfrm>
            <a:off x="4171008" y="5390180"/>
            <a:ext cx="1152992" cy="377679"/>
          </a:xfrm>
          <a:prstGeom prst="round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2">
                    <a:lumMod val="50000"/>
                    <a:lumOff val="50000"/>
                  </a:schemeClr>
                </a:solidFill>
              </a:rPr>
              <a:t>Port-Channel</a:t>
            </a:r>
          </a:p>
        </p:txBody>
      </p:sp>
      <p:sp>
        <p:nvSpPr>
          <p:cNvPr id="31" name="Rounded Rectangle 30">
            <a:extLst>
              <a:ext uri="{FF2B5EF4-FFF2-40B4-BE49-F238E27FC236}">
                <a16:creationId xmlns:a16="http://schemas.microsoft.com/office/drawing/2014/main" id="{B003ABFB-C4B8-F909-BA27-40C3FA4CE928}"/>
              </a:ext>
            </a:extLst>
          </p:cNvPr>
          <p:cNvSpPr/>
          <p:nvPr/>
        </p:nvSpPr>
        <p:spPr>
          <a:xfrm>
            <a:off x="4171009" y="5843285"/>
            <a:ext cx="1152992" cy="377679"/>
          </a:xfrm>
          <a:prstGeom prst="roundRect">
            <a:avLst/>
          </a:prstGeom>
          <a:solidFill>
            <a:schemeClr val="tx2">
              <a:lumMod val="10000"/>
              <a:lumOff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err="1">
                <a:solidFill>
                  <a:schemeClr val="tx2">
                    <a:lumMod val="50000"/>
                    <a:lumOff val="50000"/>
                  </a:schemeClr>
                </a:solidFill>
              </a:rPr>
              <a:t>vPC</a:t>
            </a:r>
            <a:endParaRPr lang="en-US" sz="1000" dirty="0">
              <a:solidFill>
                <a:schemeClr val="tx2">
                  <a:lumMod val="50000"/>
                  <a:lumOff val="50000"/>
                </a:schemeClr>
              </a:solidFill>
            </a:endParaRPr>
          </a:p>
        </p:txBody>
      </p:sp>
      <p:cxnSp>
        <p:nvCxnSpPr>
          <p:cNvPr id="32" name="Straight Arrow Connector 31">
            <a:extLst>
              <a:ext uri="{FF2B5EF4-FFF2-40B4-BE49-F238E27FC236}">
                <a16:creationId xmlns:a16="http://schemas.microsoft.com/office/drawing/2014/main" id="{30DB235A-113E-F16A-C570-D2BAF9FBEAC1}"/>
              </a:ext>
            </a:extLst>
          </p:cNvPr>
          <p:cNvCxnSpPr>
            <a:cxnSpLocks/>
            <a:stCxn id="29" idx="1"/>
          </p:cNvCxnSpPr>
          <p:nvPr/>
        </p:nvCxnSpPr>
        <p:spPr>
          <a:xfrm flipH="1">
            <a:off x="3414005" y="4693263"/>
            <a:ext cx="757003" cy="421213"/>
          </a:xfrm>
          <a:prstGeom prst="straightConnector1">
            <a:avLst/>
          </a:prstGeom>
          <a:ln>
            <a:solidFill>
              <a:schemeClr val="tx1"/>
            </a:solidFill>
            <a:headEnd type="stealth" w="lg" len="lg"/>
            <a:tailEnd type="non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DD824D28-4383-6660-3C1B-F17D40BE85B6}"/>
              </a:ext>
            </a:extLst>
          </p:cNvPr>
          <p:cNvCxnSpPr>
            <a:cxnSpLocks/>
            <a:stCxn id="30" idx="1"/>
          </p:cNvCxnSpPr>
          <p:nvPr/>
        </p:nvCxnSpPr>
        <p:spPr>
          <a:xfrm flipH="1" flipV="1">
            <a:off x="3397137" y="5250390"/>
            <a:ext cx="773871" cy="328630"/>
          </a:xfrm>
          <a:prstGeom prst="straightConnector1">
            <a:avLst/>
          </a:prstGeom>
          <a:ln>
            <a:solidFill>
              <a:schemeClr val="tx1"/>
            </a:solidFill>
            <a:headEnd type="stealth" w="lg" len="lg"/>
            <a:tailEnd type="non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03FDF765-CE5B-6377-ACDA-0902511FB5BA}"/>
              </a:ext>
            </a:extLst>
          </p:cNvPr>
          <p:cNvCxnSpPr>
            <a:cxnSpLocks/>
            <a:stCxn id="31" idx="1"/>
          </p:cNvCxnSpPr>
          <p:nvPr/>
        </p:nvCxnSpPr>
        <p:spPr>
          <a:xfrm flipH="1" flipV="1">
            <a:off x="3414004" y="5425806"/>
            <a:ext cx="757005" cy="606319"/>
          </a:xfrm>
          <a:prstGeom prst="straightConnector1">
            <a:avLst/>
          </a:prstGeom>
          <a:ln>
            <a:solidFill>
              <a:schemeClr val="tx1"/>
            </a:solidFill>
            <a:headEnd type="stealth" w="lg" len="lg"/>
            <a:tailEnd type="none"/>
          </a:ln>
        </p:spPr>
        <p:style>
          <a:lnRef idx="2">
            <a:schemeClr val="accent1"/>
          </a:lnRef>
          <a:fillRef idx="0">
            <a:schemeClr val="accent1"/>
          </a:fillRef>
          <a:effectRef idx="1">
            <a:schemeClr val="accent1"/>
          </a:effectRef>
          <a:fontRef idx="minor">
            <a:schemeClr val="tx1"/>
          </a:fontRef>
        </p:style>
      </p:cxnSp>
      <p:sp>
        <p:nvSpPr>
          <p:cNvPr id="17" name="Rounded Rectangle 16">
            <a:extLst>
              <a:ext uri="{FF2B5EF4-FFF2-40B4-BE49-F238E27FC236}">
                <a16:creationId xmlns:a16="http://schemas.microsoft.com/office/drawing/2014/main" id="{E9709685-8083-4391-9C7B-EC07E855FDBF}"/>
              </a:ext>
            </a:extLst>
          </p:cNvPr>
          <p:cNvSpPr/>
          <p:nvPr/>
        </p:nvSpPr>
        <p:spPr>
          <a:xfrm>
            <a:off x="9549986" y="4974868"/>
            <a:ext cx="1184219" cy="715993"/>
          </a:xfrm>
          <a:prstGeom prst="roundRect">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a:t>Interface</a:t>
            </a:r>
          </a:p>
          <a:p>
            <a:pPr algn="ctr"/>
            <a:r>
              <a:rPr lang="en-US" sz="1000" dirty="0"/>
              <a:t>Policy Group</a:t>
            </a:r>
          </a:p>
          <a:p>
            <a:pPr algn="ctr"/>
            <a:r>
              <a:rPr lang="en-US" sz="1000" dirty="0"/>
              <a:t>(template)</a:t>
            </a:r>
          </a:p>
        </p:txBody>
      </p:sp>
      <p:sp>
        <p:nvSpPr>
          <p:cNvPr id="20" name="Rounded Rectangle 19">
            <a:extLst>
              <a:ext uri="{FF2B5EF4-FFF2-40B4-BE49-F238E27FC236}">
                <a16:creationId xmlns:a16="http://schemas.microsoft.com/office/drawing/2014/main" id="{15335CC7-4896-82B5-345B-33E3E2B19E6D}"/>
              </a:ext>
            </a:extLst>
          </p:cNvPr>
          <p:cNvSpPr/>
          <p:nvPr/>
        </p:nvSpPr>
        <p:spPr>
          <a:xfrm>
            <a:off x="6975424" y="4936356"/>
            <a:ext cx="1321632" cy="738663"/>
          </a:xfrm>
          <a:prstGeom prst="round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000" dirty="0" err="1"/>
              <a:t>Attatching</a:t>
            </a:r>
            <a:r>
              <a:rPr lang="en-US" sz="1000" dirty="0"/>
              <a:t> Profile</a:t>
            </a:r>
          </a:p>
        </p:txBody>
      </p:sp>
      <p:cxnSp>
        <p:nvCxnSpPr>
          <p:cNvPr id="21" name="Straight Arrow Connector 20">
            <a:extLst>
              <a:ext uri="{FF2B5EF4-FFF2-40B4-BE49-F238E27FC236}">
                <a16:creationId xmlns:a16="http://schemas.microsoft.com/office/drawing/2014/main" id="{A9A0E576-2955-165C-C57A-A23B10AC4849}"/>
              </a:ext>
            </a:extLst>
          </p:cNvPr>
          <p:cNvCxnSpPr>
            <a:cxnSpLocks/>
            <a:stCxn id="17" idx="1"/>
          </p:cNvCxnSpPr>
          <p:nvPr/>
        </p:nvCxnSpPr>
        <p:spPr>
          <a:xfrm flipH="1" flipV="1">
            <a:off x="8297056" y="5310714"/>
            <a:ext cx="1252930" cy="22151"/>
          </a:xfrm>
          <a:prstGeom prst="straightConnector1">
            <a:avLst/>
          </a:prstGeom>
          <a:ln>
            <a:solidFill>
              <a:schemeClr val="tx1"/>
            </a:solidFill>
            <a:headEnd type="stealth" w="lg" len="lg"/>
            <a:tailEnd type="non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749F18B1-BA36-09C7-46D4-428887FCD857}"/>
              </a:ext>
            </a:extLst>
          </p:cNvPr>
          <p:cNvSpPr txBox="1"/>
          <p:nvPr/>
        </p:nvSpPr>
        <p:spPr>
          <a:xfrm>
            <a:off x="6956406" y="5690861"/>
            <a:ext cx="1359668" cy="461665"/>
          </a:xfrm>
          <a:prstGeom prst="rect">
            <a:avLst/>
          </a:prstGeom>
          <a:noFill/>
        </p:spPr>
        <p:txBody>
          <a:bodyPr wrap="none" rtlCol="0">
            <a:spAutoFit/>
          </a:bodyPr>
          <a:lstStyle/>
          <a:p>
            <a:pPr marL="285750" indent="-285750">
              <a:buFont typeface="Courier New" panose="02070309020205020404" pitchFamily="49" charset="0"/>
              <a:buChar char="o"/>
            </a:pPr>
            <a:r>
              <a:rPr lang="en-US" sz="1200" b="1" dirty="0">
                <a:solidFill>
                  <a:schemeClr val="tx2">
                    <a:lumMod val="50000"/>
                    <a:lumOff val="50000"/>
                  </a:schemeClr>
                </a:solidFill>
              </a:rPr>
              <a:t>VLANs used</a:t>
            </a:r>
          </a:p>
          <a:p>
            <a:pPr marL="285750" indent="-285750">
              <a:buFont typeface="Courier New" panose="02070309020205020404" pitchFamily="49" charset="0"/>
              <a:buChar char="o"/>
            </a:pPr>
            <a:r>
              <a:rPr lang="en-US" sz="1200" b="1" dirty="0">
                <a:solidFill>
                  <a:schemeClr val="tx2">
                    <a:lumMod val="50000"/>
                    <a:lumOff val="50000"/>
                  </a:schemeClr>
                </a:solidFill>
              </a:rPr>
              <a:t>Domain type</a:t>
            </a:r>
          </a:p>
        </p:txBody>
      </p:sp>
      <p:sp>
        <p:nvSpPr>
          <p:cNvPr id="23" name="TextBox 22">
            <a:extLst>
              <a:ext uri="{FF2B5EF4-FFF2-40B4-BE49-F238E27FC236}">
                <a16:creationId xmlns:a16="http://schemas.microsoft.com/office/drawing/2014/main" id="{F733589E-192A-C8BE-4FDB-B73D7727A41A}"/>
              </a:ext>
            </a:extLst>
          </p:cNvPr>
          <p:cNvSpPr txBox="1"/>
          <p:nvPr/>
        </p:nvSpPr>
        <p:spPr>
          <a:xfrm>
            <a:off x="5869272" y="2091149"/>
            <a:ext cx="6108495" cy="1077218"/>
          </a:xfrm>
          <a:prstGeom prst="rect">
            <a:avLst/>
          </a:prstGeom>
          <a:noFill/>
        </p:spPr>
        <p:txBody>
          <a:bodyPr wrap="square" rtlCol="0">
            <a:spAutoFit/>
          </a:bodyPr>
          <a:lstStyle/>
          <a:p>
            <a:r>
              <a:rPr lang="en-US" sz="1600" dirty="0" err="1"/>
              <a:t>Baremetal_Trunk_PolicyGroup</a:t>
            </a:r>
            <a:endParaRPr lang="en-US" sz="1600" dirty="0"/>
          </a:p>
          <a:p>
            <a:r>
              <a:rPr lang="en-US" sz="1600" dirty="0"/>
              <a:t>CDP Policy: disabled</a:t>
            </a:r>
          </a:p>
          <a:p>
            <a:r>
              <a:rPr lang="en-US" sz="1600" dirty="0"/>
              <a:t>LLDP Policy: enable</a:t>
            </a:r>
          </a:p>
          <a:p>
            <a:r>
              <a:rPr lang="en-US" sz="1600" dirty="0"/>
              <a:t>Attached Entity Profile (VLANs allowed</a:t>
            </a:r>
            <a:r>
              <a:rPr lang="en-US" sz="1600" dirty="0">
                <a:sym typeface="Wingdings" pitchFamily="2" charset="2"/>
              </a:rPr>
              <a:t>): VLANs 2-200, trunk</a:t>
            </a:r>
            <a:endParaRPr lang="en-US" sz="1600" dirty="0"/>
          </a:p>
        </p:txBody>
      </p:sp>
      <p:sp>
        <p:nvSpPr>
          <p:cNvPr id="24" name="TextBox 23">
            <a:extLst>
              <a:ext uri="{FF2B5EF4-FFF2-40B4-BE49-F238E27FC236}">
                <a16:creationId xmlns:a16="http://schemas.microsoft.com/office/drawing/2014/main" id="{3E5924EE-CDCE-2FAE-11A4-6BFB77B7D333}"/>
              </a:ext>
            </a:extLst>
          </p:cNvPr>
          <p:cNvSpPr txBox="1"/>
          <p:nvPr/>
        </p:nvSpPr>
        <p:spPr>
          <a:xfrm>
            <a:off x="5902937" y="3431627"/>
            <a:ext cx="6108495" cy="1077218"/>
          </a:xfrm>
          <a:prstGeom prst="rect">
            <a:avLst/>
          </a:prstGeom>
          <a:noFill/>
        </p:spPr>
        <p:txBody>
          <a:bodyPr wrap="square" rtlCol="0">
            <a:spAutoFit/>
          </a:bodyPr>
          <a:lstStyle/>
          <a:p>
            <a:r>
              <a:rPr lang="en-US" sz="1600" dirty="0"/>
              <a:t>IDRAC_V251_PolicyGroup</a:t>
            </a:r>
          </a:p>
          <a:p>
            <a:r>
              <a:rPr lang="en-US" sz="1600" dirty="0"/>
              <a:t>CDP Policy: disabled</a:t>
            </a:r>
          </a:p>
          <a:p>
            <a:r>
              <a:rPr lang="en-US" sz="1600" dirty="0"/>
              <a:t>LLDP Policy: enable</a:t>
            </a:r>
          </a:p>
          <a:p>
            <a:r>
              <a:rPr lang="en-US" sz="1600" dirty="0"/>
              <a:t>Attached Entity Profile (VLANs allowed</a:t>
            </a:r>
            <a:r>
              <a:rPr lang="en-US" sz="1600" dirty="0">
                <a:sym typeface="Wingdings" pitchFamily="2" charset="2"/>
              </a:rPr>
              <a:t>): VLANs 251, untagged</a:t>
            </a:r>
            <a:endParaRPr lang="en-US" sz="1600" dirty="0"/>
          </a:p>
        </p:txBody>
      </p:sp>
    </p:spTree>
    <p:extLst>
      <p:ext uri="{BB962C8B-B14F-4D97-AF65-F5344CB8AC3E}">
        <p14:creationId xmlns:p14="http://schemas.microsoft.com/office/powerpoint/2010/main" val="157612803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1602403" y="3749040"/>
            <a:ext cx="4359099" cy="769441"/>
          </a:xfrm>
          <a:prstGeom prst="rect">
            <a:avLst/>
          </a:prstGeom>
          <a:noFill/>
          <a:effectLst>
            <a:innerShdw blurRad="63500" dist="50800" dir="13500000">
              <a:prstClr val="black">
                <a:alpha val="50000"/>
              </a:prstClr>
            </a:innerShdw>
          </a:effectLst>
        </p:spPr>
        <p:txBody>
          <a:bodyPr wrap="square" rtlCol="0">
            <a:spAutoFit/>
          </a:bodyPr>
          <a:lstStyle/>
          <a:p>
            <a:r>
              <a:rPr lang="en-US" sz="4400" b="1" dirty="0">
                <a:effectLst>
                  <a:outerShdw sx="1000" sy="1000" algn="ctr" rotWithShape="0">
                    <a:srgbClr val="000000">
                      <a:alpha val="0"/>
                    </a:srgbClr>
                  </a:outerShdw>
                </a:effectLst>
              </a:rPr>
              <a:t>Looking Ahead</a:t>
            </a:r>
          </a:p>
        </p:txBody>
      </p:sp>
      <p:pic>
        <p:nvPicPr>
          <p:cNvPr id="8" name="Picture 14" descr="http://cdn.grid.fotosearch.com/CSP/CSP767/k7679409.jpg"/>
          <p:cNvPicPr>
            <a:picLocks noChangeAspect="1" noChangeArrowheads="1"/>
          </p:cNvPicPr>
          <p:nvPr/>
        </p:nvPicPr>
        <p:blipFill>
          <a:blip r:embed="rId2">
            <a:alphaModFix amt="31000"/>
            <a:extLst>
              <a:ext uri="{28A0092B-C50C-407E-A947-70E740481C1C}">
                <a14:useLocalDpi xmlns:a14="http://schemas.microsoft.com/office/drawing/2010/main" val="0"/>
              </a:ext>
            </a:extLst>
          </a:blip>
          <a:srcRect/>
          <a:stretch>
            <a:fillRect/>
          </a:stretch>
        </p:blipFill>
        <p:spPr bwMode="auto">
          <a:xfrm>
            <a:off x="5265607" y="3986853"/>
            <a:ext cx="1660785" cy="106325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OU Supercomputing Center for Education &amp; Research">
            <a:extLst>
              <a:ext uri="{FF2B5EF4-FFF2-40B4-BE49-F238E27FC236}">
                <a16:creationId xmlns:a16="http://schemas.microsoft.com/office/drawing/2014/main" id="{AAB951F4-7D0A-6E7D-FD25-608757184F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C6455CD8-2913-F416-6052-7FF077E64372}"/>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843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8" name="Straight Connector 117">
            <a:extLst>
              <a:ext uri="{FF2B5EF4-FFF2-40B4-BE49-F238E27FC236}">
                <a16:creationId xmlns:a16="http://schemas.microsoft.com/office/drawing/2014/main" id="{87F90E8C-0945-9A45-6E86-07EC56103F0A}"/>
              </a:ext>
            </a:extLst>
          </p:cNvPr>
          <p:cNvCxnSpPr>
            <a:cxnSpLocks/>
            <a:stCxn id="2" idx="0"/>
          </p:cNvCxnSpPr>
          <p:nvPr/>
        </p:nvCxnSpPr>
        <p:spPr>
          <a:xfrm flipH="1" flipV="1">
            <a:off x="2070213" y="3573913"/>
            <a:ext cx="839719" cy="117202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427CDE18-D8D4-F5CF-EEFA-A170578D5B8E}"/>
              </a:ext>
            </a:extLst>
          </p:cNvPr>
          <p:cNvCxnSpPr>
            <a:cxnSpLocks/>
          </p:cNvCxnSpPr>
          <p:nvPr/>
        </p:nvCxnSpPr>
        <p:spPr>
          <a:xfrm flipH="1">
            <a:off x="2070213" y="3502578"/>
            <a:ext cx="851401" cy="0"/>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7C7F2985-46C3-7CD7-2FAC-34670B88E72A}"/>
              </a:ext>
            </a:extLst>
          </p:cNvPr>
          <p:cNvSpPr txBox="1"/>
          <p:nvPr/>
        </p:nvSpPr>
        <p:spPr>
          <a:xfrm>
            <a:off x="0" y="87123"/>
            <a:ext cx="8949274" cy="400110"/>
          </a:xfrm>
          <a:prstGeom prst="rect">
            <a:avLst/>
          </a:prstGeom>
          <a:noFill/>
        </p:spPr>
        <p:txBody>
          <a:bodyPr wrap="square">
            <a:spAutoFit/>
          </a:bodyPr>
          <a:lstStyle/>
          <a:p>
            <a:r>
              <a:rPr lang="en-US" sz="2000" b="1" i="0" dirty="0">
                <a:solidFill>
                  <a:srgbClr val="C00000"/>
                </a:solidFill>
                <a:effectLst/>
                <a:highlight>
                  <a:srgbClr val="FCFCFC"/>
                </a:highlight>
                <a:latin typeface="Lato" panose="020F0502020204030204" pitchFamily="34" charset="0"/>
              </a:rPr>
              <a:t>Edge Routers</a:t>
            </a:r>
            <a:endParaRPr lang="en-US" sz="2000" b="1" dirty="0">
              <a:solidFill>
                <a:srgbClr val="C00000"/>
              </a:solidFill>
            </a:endParaRPr>
          </a:p>
        </p:txBody>
      </p:sp>
      <p:pic>
        <p:nvPicPr>
          <p:cNvPr id="63" name="Picture 62">
            <a:extLst>
              <a:ext uri="{FF2B5EF4-FFF2-40B4-BE49-F238E27FC236}">
                <a16:creationId xmlns:a16="http://schemas.microsoft.com/office/drawing/2014/main" id="{86650236-C2A6-509A-199A-369EA22D226C}"/>
              </a:ext>
            </a:extLst>
          </p:cNvPr>
          <p:cNvPicPr>
            <a:picLocks noChangeAspect="1"/>
          </p:cNvPicPr>
          <p:nvPr/>
        </p:nvPicPr>
        <p:blipFill rotWithShape="1">
          <a:blip r:embed="rId2"/>
          <a:srcRect r="11789" b="5966"/>
          <a:stretch/>
        </p:blipFill>
        <p:spPr>
          <a:xfrm>
            <a:off x="6348873" y="4759068"/>
            <a:ext cx="503936" cy="732539"/>
          </a:xfrm>
          <a:prstGeom prst="rect">
            <a:avLst/>
          </a:prstGeom>
        </p:spPr>
      </p:pic>
      <p:pic>
        <p:nvPicPr>
          <p:cNvPr id="65" name="Picture 64">
            <a:extLst>
              <a:ext uri="{FF2B5EF4-FFF2-40B4-BE49-F238E27FC236}">
                <a16:creationId xmlns:a16="http://schemas.microsoft.com/office/drawing/2014/main" id="{10DAD3DF-EBCF-8A87-8D76-8B602D33DE5F}"/>
              </a:ext>
            </a:extLst>
          </p:cNvPr>
          <p:cNvPicPr>
            <a:picLocks noChangeAspect="1"/>
          </p:cNvPicPr>
          <p:nvPr/>
        </p:nvPicPr>
        <p:blipFill rotWithShape="1">
          <a:blip r:embed="rId2"/>
          <a:srcRect r="11789" b="5966"/>
          <a:stretch/>
        </p:blipFill>
        <p:spPr>
          <a:xfrm>
            <a:off x="7075930" y="4759068"/>
            <a:ext cx="503936" cy="732539"/>
          </a:xfrm>
          <a:prstGeom prst="rect">
            <a:avLst/>
          </a:prstGeom>
        </p:spPr>
      </p:pic>
      <p:pic>
        <p:nvPicPr>
          <p:cNvPr id="80" name="Picture 79">
            <a:extLst>
              <a:ext uri="{FF2B5EF4-FFF2-40B4-BE49-F238E27FC236}">
                <a16:creationId xmlns:a16="http://schemas.microsoft.com/office/drawing/2014/main" id="{C7192F97-749E-EAB6-389A-DC60E225E383}"/>
              </a:ext>
            </a:extLst>
          </p:cNvPr>
          <p:cNvPicPr>
            <a:picLocks noChangeAspect="1"/>
          </p:cNvPicPr>
          <p:nvPr/>
        </p:nvPicPr>
        <p:blipFill rotWithShape="1">
          <a:blip r:embed="rId2"/>
          <a:srcRect r="11789" b="5966"/>
          <a:stretch/>
        </p:blipFill>
        <p:spPr>
          <a:xfrm>
            <a:off x="10065901" y="4759068"/>
            <a:ext cx="503936" cy="732539"/>
          </a:xfrm>
          <a:prstGeom prst="rect">
            <a:avLst/>
          </a:prstGeom>
        </p:spPr>
      </p:pic>
      <p:pic>
        <p:nvPicPr>
          <p:cNvPr id="81" name="Picture 80">
            <a:extLst>
              <a:ext uri="{FF2B5EF4-FFF2-40B4-BE49-F238E27FC236}">
                <a16:creationId xmlns:a16="http://schemas.microsoft.com/office/drawing/2014/main" id="{2ABB3BFC-8284-BA0D-9CDC-7A318FA3532F}"/>
              </a:ext>
            </a:extLst>
          </p:cNvPr>
          <p:cNvPicPr>
            <a:picLocks noChangeAspect="1"/>
          </p:cNvPicPr>
          <p:nvPr/>
        </p:nvPicPr>
        <p:blipFill rotWithShape="1">
          <a:blip r:embed="rId2"/>
          <a:srcRect r="11789" b="5966"/>
          <a:stretch/>
        </p:blipFill>
        <p:spPr>
          <a:xfrm>
            <a:off x="10792958" y="4759068"/>
            <a:ext cx="503936" cy="732539"/>
          </a:xfrm>
          <a:prstGeom prst="rect">
            <a:avLst/>
          </a:prstGeom>
        </p:spPr>
      </p:pic>
      <p:cxnSp>
        <p:nvCxnSpPr>
          <p:cNvPr id="92" name="Straight Connector 91">
            <a:extLst>
              <a:ext uri="{FF2B5EF4-FFF2-40B4-BE49-F238E27FC236}">
                <a16:creationId xmlns:a16="http://schemas.microsoft.com/office/drawing/2014/main" id="{06589502-D01D-9BE4-B45F-EC4ECF27BA0B}"/>
              </a:ext>
            </a:extLst>
          </p:cNvPr>
          <p:cNvCxnSpPr>
            <a:cxnSpLocks/>
          </p:cNvCxnSpPr>
          <p:nvPr/>
        </p:nvCxnSpPr>
        <p:spPr>
          <a:xfrm flipV="1">
            <a:off x="9446072" y="3539594"/>
            <a:ext cx="1044962" cy="1342584"/>
          </a:xfrm>
          <a:prstGeom prst="line">
            <a:avLst/>
          </a:prstGeom>
        </p:spPr>
        <p:style>
          <a:lnRef idx="2">
            <a:schemeClr val="accent1"/>
          </a:lnRef>
          <a:fillRef idx="0">
            <a:schemeClr val="accent1"/>
          </a:fillRef>
          <a:effectRef idx="1">
            <a:schemeClr val="accent1"/>
          </a:effectRef>
          <a:fontRef idx="minor">
            <a:schemeClr val="tx1"/>
          </a:fontRef>
        </p:style>
      </p:cxnSp>
      <p:cxnSp>
        <p:nvCxnSpPr>
          <p:cNvPr id="93" name="Straight Connector 92">
            <a:extLst>
              <a:ext uri="{FF2B5EF4-FFF2-40B4-BE49-F238E27FC236}">
                <a16:creationId xmlns:a16="http://schemas.microsoft.com/office/drawing/2014/main" id="{C4F2AFD6-D1DF-EBB7-7528-2986237D8703}"/>
              </a:ext>
            </a:extLst>
          </p:cNvPr>
          <p:cNvCxnSpPr>
            <a:cxnSpLocks/>
          </p:cNvCxnSpPr>
          <p:nvPr/>
        </p:nvCxnSpPr>
        <p:spPr>
          <a:xfrm flipV="1">
            <a:off x="8704272" y="3544559"/>
            <a:ext cx="921622" cy="1342584"/>
          </a:xfrm>
          <a:prstGeom prst="line">
            <a:avLst/>
          </a:prstGeom>
        </p:spPr>
        <p:style>
          <a:lnRef idx="2">
            <a:schemeClr val="accent1"/>
          </a:lnRef>
          <a:fillRef idx="0">
            <a:schemeClr val="accent1"/>
          </a:fillRef>
          <a:effectRef idx="1">
            <a:schemeClr val="accent1"/>
          </a:effectRef>
          <a:fontRef idx="minor">
            <a:schemeClr val="tx1"/>
          </a:fontRef>
        </p:style>
      </p:cxnSp>
      <p:sp>
        <p:nvSpPr>
          <p:cNvPr id="94" name="Rectangle 93">
            <a:extLst>
              <a:ext uri="{FF2B5EF4-FFF2-40B4-BE49-F238E27FC236}">
                <a16:creationId xmlns:a16="http://schemas.microsoft.com/office/drawing/2014/main" id="{8C33A8E3-13A5-4522-8682-27BF8D88AC04}"/>
              </a:ext>
            </a:extLst>
          </p:cNvPr>
          <p:cNvSpPr/>
          <p:nvPr/>
        </p:nvSpPr>
        <p:spPr>
          <a:xfrm>
            <a:off x="674124" y="4427624"/>
            <a:ext cx="3390075" cy="150778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a:extLst>
              <a:ext uri="{FF2B5EF4-FFF2-40B4-BE49-F238E27FC236}">
                <a16:creationId xmlns:a16="http://schemas.microsoft.com/office/drawing/2014/main" id="{9FAE690A-7C1C-E5C0-FF4D-62C3E3274728}"/>
              </a:ext>
            </a:extLst>
          </p:cNvPr>
          <p:cNvSpPr/>
          <p:nvPr/>
        </p:nvSpPr>
        <p:spPr>
          <a:xfrm>
            <a:off x="4335646" y="4430410"/>
            <a:ext cx="3425824" cy="150569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Rectangle 95">
            <a:extLst>
              <a:ext uri="{FF2B5EF4-FFF2-40B4-BE49-F238E27FC236}">
                <a16:creationId xmlns:a16="http://schemas.microsoft.com/office/drawing/2014/main" id="{D04D8B49-3BDB-9F09-33DA-44B95B634BFD}"/>
              </a:ext>
            </a:extLst>
          </p:cNvPr>
          <p:cNvSpPr/>
          <p:nvPr/>
        </p:nvSpPr>
        <p:spPr>
          <a:xfrm>
            <a:off x="8150228" y="4430410"/>
            <a:ext cx="3308706" cy="150569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extBox 96">
            <a:extLst>
              <a:ext uri="{FF2B5EF4-FFF2-40B4-BE49-F238E27FC236}">
                <a16:creationId xmlns:a16="http://schemas.microsoft.com/office/drawing/2014/main" id="{12264E59-DAC6-25DF-80AD-29A6C8B74EA8}"/>
              </a:ext>
            </a:extLst>
          </p:cNvPr>
          <p:cNvSpPr txBox="1"/>
          <p:nvPr/>
        </p:nvSpPr>
        <p:spPr>
          <a:xfrm>
            <a:off x="1827506" y="5976715"/>
            <a:ext cx="750526" cy="276999"/>
          </a:xfrm>
          <a:prstGeom prst="rect">
            <a:avLst/>
          </a:prstGeom>
          <a:noFill/>
        </p:spPr>
        <p:txBody>
          <a:bodyPr wrap="none" rtlCol="0">
            <a:spAutoFit/>
          </a:bodyPr>
          <a:lstStyle/>
          <a:p>
            <a:r>
              <a:rPr lang="en-US" sz="1200" b="1" dirty="0"/>
              <a:t>Norman</a:t>
            </a:r>
          </a:p>
        </p:txBody>
      </p:sp>
      <p:sp>
        <p:nvSpPr>
          <p:cNvPr id="98" name="TextBox 97">
            <a:extLst>
              <a:ext uri="{FF2B5EF4-FFF2-40B4-BE49-F238E27FC236}">
                <a16:creationId xmlns:a16="http://schemas.microsoft.com/office/drawing/2014/main" id="{3CED5D37-D169-AB49-C3FA-9CAB6BAAC192}"/>
              </a:ext>
            </a:extLst>
          </p:cNvPr>
          <p:cNvSpPr txBox="1"/>
          <p:nvPr/>
        </p:nvSpPr>
        <p:spPr>
          <a:xfrm>
            <a:off x="6061177" y="6027234"/>
            <a:ext cx="557589" cy="276999"/>
          </a:xfrm>
          <a:prstGeom prst="rect">
            <a:avLst/>
          </a:prstGeom>
          <a:noFill/>
        </p:spPr>
        <p:txBody>
          <a:bodyPr wrap="none" rtlCol="0">
            <a:spAutoFit/>
          </a:bodyPr>
          <a:lstStyle/>
          <a:p>
            <a:r>
              <a:rPr lang="en-US" sz="1200" b="1" dirty="0"/>
              <a:t>Tulsa</a:t>
            </a:r>
          </a:p>
        </p:txBody>
      </p:sp>
      <p:sp>
        <p:nvSpPr>
          <p:cNvPr id="99" name="TextBox 98">
            <a:extLst>
              <a:ext uri="{FF2B5EF4-FFF2-40B4-BE49-F238E27FC236}">
                <a16:creationId xmlns:a16="http://schemas.microsoft.com/office/drawing/2014/main" id="{01ABE7A7-6D39-3687-2A01-9D99B02046D7}"/>
              </a:ext>
            </a:extLst>
          </p:cNvPr>
          <p:cNvSpPr txBox="1"/>
          <p:nvPr/>
        </p:nvSpPr>
        <p:spPr>
          <a:xfrm>
            <a:off x="9827592" y="6075670"/>
            <a:ext cx="497187" cy="276999"/>
          </a:xfrm>
          <a:prstGeom prst="rect">
            <a:avLst/>
          </a:prstGeom>
          <a:noFill/>
        </p:spPr>
        <p:txBody>
          <a:bodyPr wrap="none" rtlCol="0">
            <a:spAutoFit/>
          </a:bodyPr>
          <a:lstStyle/>
          <a:p>
            <a:r>
              <a:rPr lang="en-US" sz="1200" b="1" dirty="0"/>
              <a:t>OKC</a:t>
            </a:r>
          </a:p>
        </p:txBody>
      </p:sp>
      <p:cxnSp>
        <p:nvCxnSpPr>
          <p:cNvPr id="112" name="Straight Connector 111">
            <a:extLst>
              <a:ext uri="{FF2B5EF4-FFF2-40B4-BE49-F238E27FC236}">
                <a16:creationId xmlns:a16="http://schemas.microsoft.com/office/drawing/2014/main" id="{B10F0BC9-7431-3A9C-57E3-B71461A9EA4B}"/>
              </a:ext>
            </a:extLst>
          </p:cNvPr>
          <p:cNvCxnSpPr>
            <a:cxnSpLocks/>
          </p:cNvCxnSpPr>
          <p:nvPr/>
        </p:nvCxnSpPr>
        <p:spPr>
          <a:xfrm flipH="1">
            <a:off x="2943399" y="2240877"/>
            <a:ext cx="2146512" cy="1139272"/>
          </a:xfrm>
          <a:prstGeom prst="line">
            <a:avLst/>
          </a:prstGeom>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9F9177E0-9F2E-C927-0B85-4196390C2895}"/>
              </a:ext>
            </a:extLst>
          </p:cNvPr>
          <p:cNvCxnSpPr>
            <a:cxnSpLocks/>
            <a:endCxn id="81" idx="0"/>
          </p:cNvCxnSpPr>
          <p:nvPr/>
        </p:nvCxnSpPr>
        <p:spPr>
          <a:xfrm>
            <a:off x="10569837" y="3593393"/>
            <a:ext cx="475089" cy="1165675"/>
          </a:xfrm>
          <a:prstGeom prst="line">
            <a:avLst/>
          </a:prstGeom>
        </p:spPr>
        <p:style>
          <a:lnRef idx="2">
            <a:schemeClr val="accent1"/>
          </a:lnRef>
          <a:fillRef idx="0">
            <a:schemeClr val="accent1"/>
          </a:fillRef>
          <a:effectRef idx="1">
            <a:schemeClr val="accent1"/>
          </a:effectRef>
          <a:fontRef idx="minor">
            <a:schemeClr val="tx1"/>
          </a:fontRef>
        </p:style>
      </p:cxnSp>
      <p:cxnSp>
        <p:nvCxnSpPr>
          <p:cNvPr id="126" name="Straight Connector 125">
            <a:extLst>
              <a:ext uri="{FF2B5EF4-FFF2-40B4-BE49-F238E27FC236}">
                <a16:creationId xmlns:a16="http://schemas.microsoft.com/office/drawing/2014/main" id="{2C43C781-0060-29A0-C0B6-4796267E0CEE}"/>
              </a:ext>
            </a:extLst>
          </p:cNvPr>
          <p:cNvCxnSpPr>
            <a:cxnSpLocks/>
            <a:endCxn id="80" idx="0"/>
          </p:cNvCxnSpPr>
          <p:nvPr/>
        </p:nvCxnSpPr>
        <p:spPr>
          <a:xfrm>
            <a:off x="9707186" y="3593393"/>
            <a:ext cx="610683" cy="1165675"/>
          </a:xfrm>
          <a:prstGeom prst="line">
            <a:avLst/>
          </a:prstGeom>
        </p:spPr>
        <p:style>
          <a:lnRef idx="2">
            <a:schemeClr val="accent1"/>
          </a:lnRef>
          <a:fillRef idx="0">
            <a:schemeClr val="accent1"/>
          </a:fillRef>
          <a:effectRef idx="1">
            <a:schemeClr val="accent1"/>
          </a:effectRef>
          <a:fontRef idx="minor">
            <a:schemeClr val="tx1"/>
          </a:fontRef>
        </p:style>
      </p:cxnSp>
      <p:cxnSp>
        <p:nvCxnSpPr>
          <p:cNvPr id="129" name="Straight Connector 128">
            <a:extLst>
              <a:ext uri="{FF2B5EF4-FFF2-40B4-BE49-F238E27FC236}">
                <a16:creationId xmlns:a16="http://schemas.microsoft.com/office/drawing/2014/main" id="{69BCB22F-15EE-D125-C0D4-3A97669F51DB}"/>
              </a:ext>
            </a:extLst>
          </p:cNvPr>
          <p:cNvCxnSpPr>
            <a:cxnSpLocks/>
            <a:stCxn id="63" idx="0"/>
          </p:cNvCxnSpPr>
          <p:nvPr/>
        </p:nvCxnSpPr>
        <p:spPr>
          <a:xfrm flipH="1" flipV="1">
            <a:off x="5706185" y="3578940"/>
            <a:ext cx="894656" cy="1180128"/>
          </a:xfrm>
          <a:prstGeom prst="line">
            <a:avLst/>
          </a:prstGeom>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0B643BE7-6BB3-B26A-ECAB-D999FB6D89AF}"/>
              </a:ext>
            </a:extLst>
          </p:cNvPr>
          <p:cNvCxnSpPr>
            <a:cxnSpLocks/>
            <a:stCxn id="65" idx="0"/>
          </p:cNvCxnSpPr>
          <p:nvPr/>
        </p:nvCxnSpPr>
        <p:spPr>
          <a:xfrm flipH="1" flipV="1">
            <a:off x="6640377" y="3573913"/>
            <a:ext cx="687521" cy="1185155"/>
          </a:xfrm>
          <a:prstGeom prst="line">
            <a:avLst/>
          </a:prstGeom>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407388D0-816A-3A3F-DF5C-1C62A9B75F92}"/>
              </a:ext>
            </a:extLst>
          </p:cNvPr>
          <p:cNvCxnSpPr>
            <a:cxnSpLocks/>
          </p:cNvCxnSpPr>
          <p:nvPr/>
        </p:nvCxnSpPr>
        <p:spPr>
          <a:xfrm flipH="1">
            <a:off x="2021781" y="2210831"/>
            <a:ext cx="3035978" cy="116940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8" name="Straight Connector 137">
            <a:extLst>
              <a:ext uri="{FF2B5EF4-FFF2-40B4-BE49-F238E27FC236}">
                <a16:creationId xmlns:a16="http://schemas.microsoft.com/office/drawing/2014/main" id="{D82E2C91-BC30-44AE-F68C-C7614F55F268}"/>
              </a:ext>
            </a:extLst>
          </p:cNvPr>
          <p:cNvCxnSpPr>
            <a:cxnSpLocks/>
            <a:stCxn id="3" idx="0"/>
          </p:cNvCxnSpPr>
          <p:nvPr/>
        </p:nvCxnSpPr>
        <p:spPr>
          <a:xfrm flipH="1" flipV="1">
            <a:off x="3022600" y="3593393"/>
            <a:ext cx="595320" cy="1165593"/>
          </a:xfrm>
          <a:prstGeom prst="line">
            <a:avLst/>
          </a:prstGeom>
        </p:spPr>
        <p:style>
          <a:lnRef idx="2">
            <a:schemeClr val="accent1"/>
          </a:lnRef>
          <a:fillRef idx="0">
            <a:schemeClr val="accent1"/>
          </a:fillRef>
          <a:effectRef idx="1">
            <a:schemeClr val="accent1"/>
          </a:effectRef>
          <a:fontRef idx="minor">
            <a:schemeClr val="tx1"/>
          </a:fontRef>
        </p:style>
      </p:cxnSp>
      <p:sp>
        <p:nvSpPr>
          <p:cNvPr id="144" name="TextBox 143">
            <a:extLst>
              <a:ext uri="{FF2B5EF4-FFF2-40B4-BE49-F238E27FC236}">
                <a16:creationId xmlns:a16="http://schemas.microsoft.com/office/drawing/2014/main" id="{1CEB2EFF-CB65-1222-CD94-956D9F2E9342}"/>
              </a:ext>
            </a:extLst>
          </p:cNvPr>
          <p:cNvSpPr txBox="1"/>
          <p:nvPr/>
        </p:nvSpPr>
        <p:spPr>
          <a:xfrm>
            <a:off x="607204" y="3350180"/>
            <a:ext cx="1143006" cy="461665"/>
          </a:xfrm>
          <a:prstGeom prst="rect">
            <a:avLst/>
          </a:prstGeom>
          <a:noFill/>
        </p:spPr>
        <p:txBody>
          <a:bodyPr wrap="none" rtlCol="0">
            <a:spAutoFit/>
          </a:bodyPr>
          <a:lstStyle/>
          <a:p>
            <a:pPr algn="ctr"/>
            <a:r>
              <a:rPr lang="en-US" sz="1200" b="1" dirty="0"/>
              <a:t>Norman-Edge</a:t>
            </a:r>
          </a:p>
          <a:p>
            <a:pPr algn="ctr"/>
            <a:r>
              <a:rPr lang="en-US" sz="1200" b="1" dirty="0"/>
              <a:t>Routers</a:t>
            </a:r>
          </a:p>
        </p:txBody>
      </p:sp>
      <p:sp>
        <p:nvSpPr>
          <p:cNvPr id="146" name="TextBox 145">
            <a:extLst>
              <a:ext uri="{FF2B5EF4-FFF2-40B4-BE49-F238E27FC236}">
                <a16:creationId xmlns:a16="http://schemas.microsoft.com/office/drawing/2014/main" id="{3AC748CA-401A-2D75-696B-3934F13A0EEC}"/>
              </a:ext>
            </a:extLst>
          </p:cNvPr>
          <p:cNvSpPr txBox="1"/>
          <p:nvPr/>
        </p:nvSpPr>
        <p:spPr>
          <a:xfrm>
            <a:off x="7009630" y="3293288"/>
            <a:ext cx="950068" cy="461665"/>
          </a:xfrm>
          <a:prstGeom prst="rect">
            <a:avLst/>
          </a:prstGeom>
          <a:noFill/>
        </p:spPr>
        <p:txBody>
          <a:bodyPr wrap="none" rtlCol="0">
            <a:spAutoFit/>
          </a:bodyPr>
          <a:lstStyle/>
          <a:p>
            <a:pPr algn="ctr"/>
            <a:r>
              <a:rPr lang="en-US" sz="1200" b="1" dirty="0"/>
              <a:t>Tulsa-Edge</a:t>
            </a:r>
          </a:p>
          <a:p>
            <a:pPr algn="ctr"/>
            <a:r>
              <a:rPr lang="en-US" sz="1200" b="1" dirty="0"/>
              <a:t>Routers</a:t>
            </a:r>
          </a:p>
        </p:txBody>
      </p:sp>
      <p:cxnSp>
        <p:nvCxnSpPr>
          <p:cNvPr id="156" name="Straight Connector 155">
            <a:extLst>
              <a:ext uri="{FF2B5EF4-FFF2-40B4-BE49-F238E27FC236}">
                <a16:creationId xmlns:a16="http://schemas.microsoft.com/office/drawing/2014/main" id="{CEBB9D3C-5A30-9DA5-FAFD-A900EBD1842F}"/>
              </a:ext>
            </a:extLst>
          </p:cNvPr>
          <p:cNvCxnSpPr>
            <a:cxnSpLocks/>
          </p:cNvCxnSpPr>
          <p:nvPr/>
        </p:nvCxnSpPr>
        <p:spPr>
          <a:xfrm flipH="1">
            <a:off x="5797899" y="2411795"/>
            <a:ext cx="251769" cy="968438"/>
          </a:xfrm>
          <a:prstGeom prst="line">
            <a:avLst/>
          </a:prstGeom>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a16="http://schemas.microsoft.com/office/drawing/2014/main" id="{341D9F75-9A53-6B1D-F813-D6B8243D9A7A}"/>
              </a:ext>
            </a:extLst>
          </p:cNvPr>
          <p:cNvCxnSpPr>
            <a:cxnSpLocks/>
          </p:cNvCxnSpPr>
          <p:nvPr/>
        </p:nvCxnSpPr>
        <p:spPr>
          <a:xfrm flipH="1" flipV="1">
            <a:off x="6172293" y="2366011"/>
            <a:ext cx="556009" cy="1007851"/>
          </a:xfrm>
          <a:prstGeom prst="line">
            <a:avLst/>
          </a:prstGeom>
        </p:spPr>
        <p:style>
          <a:lnRef idx="2">
            <a:schemeClr val="accent1"/>
          </a:lnRef>
          <a:fillRef idx="0">
            <a:schemeClr val="accent1"/>
          </a:fillRef>
          <a:effectRef idx="1">
            <a:schemeClr val="accent1"/>
          </a:effectRef>
          <a:fontRef idx="minor">
            <a:schemeClr val="tx1"/>
          </a:fontRef>
        </p:style>
      </p:cxnSp>
      <p:cxnSp>
        <p:nvCxnSpPr>
          <p:cNvPr id="163" name="Straight Connector 162">
            <a:extLst>
              <a:ext uri="{FF2B5EF4-FFF2-40B4-BE49-F238E27FC236}">
                <a16:creationId xmlns:a16="http://schemas.microsoft.com/office/drawing/2014/main" id="{69D4BFF8-D4B2-D357-E5E3-59A1E5F4770C}"/>
              </a:ext>
            </a:extLst>
          </p:cNvPr>
          <p:cNvCxnSpPr>
            <a:cxnSpLocks/>
          </p:cNvCxnSpPr>
          <p:nvPr/>
        </p:nvCxnSpPr>
        <p:spPr>
          <a:xfrm>
            <a:off x="6005605" y="3515918"/>
            <a:ext cx="45901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F828B6BD-6561-C18C-367D-59D6716EC8B9}"/>
              </a:ext>
            </a:extLst>
          </p:cNvPr>
          <p:cNvCxnSpPr>
            <a:cxnSpLocks/>
          </p:cNvCxnSpPr>
          <p:nvPr/>
        </p:nvCxnSpPr>
        <p:spPr>
          <a:xfrm flipH="1" flipV="1">
            <a:off x="7437675" y="2154193"/>
            <a:ext cx="3079518" cy="1204979"/>
          </a:xfrm>
          <a:prstGeom prst="line">
            <a:avLst/>
          </a:prstGeom>
        </p:spPr>
        <p:style>
          <a:lnRef idx="2">
            <a:schemeClr val="accent1"/>
          </a:lnRef>
          <a:fillRef idx="0">
            <a:schemeClr val="accent1"/>
          </a:fillRef>
          <a:effectRef idx="1">
            <a:schemeClr val="accent1"/>
          </a:effectRef>
          <a:fontRef idx="minor">
            <a:schemeClr val="tx1"/>
          </a:fontRef>
        </p:style>
      </p:cxnSp>
      <p:cxnSp>
        <p:nvCxnSpPr>
          <p:cNvPr id="169" name="Straight Connector 168">
            <a:extLst>
              <a:ext uri="{FF2B5EF4-FFF2-40B4-BE49-F238E27FC236}">
                <a16:creationId xmlns:a16="http://schemas.microsoft.com/office/drawing/2014/main" id="{49BCDCA1-D42F-836E-23E8-ACA8E7D1BCA9}"/>
              </a:ext>
            </a:extLst>
          </p:cNvPr>
          <p:cNvCxnSpPr>
            <a:cxnSpLocks/>
          </p:cNvCxnSpPr>
          <p:nvPr/>
        </p:nvCxnSpPr>
        <p:spPr>
          <a:xfrm flipH="1" flipV="1">
            <a:off x="7396897" y="2189846"/>
            <a:ext cx="2177800" cy="1198838"/>
          </a:xfrm>
          <a:prstGeom prst="line">
            <a:avLst/>
          </a:prstGeom>
        </p:spPr>
        <p:style>
          <a:lnRef idx="2">
            <a:schemeClr val="accent1"/>
          </a:lnRef>
          <a:fillRef idx="0">
            <a:schemeClr val="accent1"/>
          </a:fillRef>
          <a:effectRef idx="1">
            <a:schemeClr val="accent1"/>
          </a:effectRef>
          <a:fontRef idx="minor">
            <a:schemeClr val="tx1"/>
          </a:fontRef>
        </p:style>
      </p:cxnSp>
      <p:pic>
        <p:nvPicPr>
          <p:cNvPr id="150" name="Picture 149">
            <a:extLst>
              <a:ext uri="{FF2B5EF4-FFF2-40B4-BE49-F238E27FC236}">
                <a16:creationId xmlns:a16="http://schemas.microsoft.com/office/drawing/2014/main" id="{692001F1-D81D-2EB3-675D-06761FD39431}"/>
              </a:ext>
            </a:extLst>
          </p:cNvPr>
          <p:cNvPicPr>
            <a:picLocks noChangeAspect="1"/>
          </p:cNvPicPr>
          <p:nvPr/>
        </p:nvPicPr>
        <p:blipFill>
          <a:blip r:embed="rId3"/>
          <a:stretch>
            <a:fillRect/>
          </a:stretch>
        </p:blipFill>
        <p:spPr>
          <a:xfrm>
            <a:off x="5000499" y="1683981"/>
            <a:ext cx="2526368" cy="792783"/>
          </a:xfrm>
          <a:prstGeom prst="rect">
            <a:avLst/>
          </a:prstGeom>
        </p:spPr>
      </p:pic>
      <p:sp>
        <p:nvSpPr>
          <p:cNvPr id="155" name="TextBox 154">
            <a:extLst>
              <a:ext uri="{FF2B5EF4-FFF2-40B4-BE49-F238E27FC236}">
                <a16:creationId xmlns:a16="http://schemas.microsoft.com/office/drawing/2014/main" id="{4FF2F7F5-FBD2-4450-DB99-2067034031F3}"/>
              </a:ext>
            </a:extLst>
          </p:cNvPr>
          <p:cNvSpPr txBox="1"/>
          <p:nvPr/>
        </p:nvSpPr>
        <p:spPr>
          <a:xfrm>
            <a:off x="5781040" y="1813218"/>
            <a:ext cx="743345" cy="461665"/>
          </a:xfrm>
          <a:prstGeom prst="rect">
            <a:avLst/>
          </a:prstGeom>
          <a:noFill/>
        </p:spPr>
        <p:txBody>
          <a:bodyPr wrap="none" rtlCol="0">
            <a:spAutoFit/>
          </a:bodyPr>
          <a:lstStyle/>
          <a:p>
            <a:r>
              <a:rPr lang="en-US" sz="1200" b="1" dirty="0" err="1"/>
              <a:t>Onenet</a:t>
            </a:r>
            <a:endParaRPr lang="en-US" sz="1200" b="1" dirty="0"/>
          </a:p>
          <a:p>
            <a:r>
              <a:rPr lang="en-US" sz="1200" b="1" dirty="0"/>
              <a:t>Internet</a:t>
            </a:r>
          </a:p>
        </p:txBody>
      </p:sp>
      <p:sp>
        <p:nvSpPr>
          <p:cNvPr id="179" name="TextBox 178">
            <a:extLst>
              <a:ext uri="{FF2B5EF4-FFF2-40B4-BE49-F238E27FC236}">
                <a16:creationId xmlns:a16="http://schemas.microsoft.com/office/drawing/2014/main" id="{ACBE90B2-02CB-AA9C-E4A1-0E899AB7147E}"/>
              </a:ext>
            </a:extLst>
          </p:cNvPr>
          <p:cNvSpPr txBox="1"/>
          <p:nvPr/>
        </p:nvSpPr>
        <p:spPr>
          <a:xfrm>
            <a:off x="10772844" y="3258738"/>
            <a:ext cx="891911" cy="461665"/>
          </a:xfrm>
          <a:prstGeom prst="rect">
            <a:avLst/>
          </a:prstGeom>
          <a:noFill/>
        </p:spPr>
        <p:txBody>
          <a:bodyPr wrap="none" rtlCol="0">
            <a:spAutoFit/>
          </a:bodyPr>
          <a:lstStyle/>
          <a:p>
            <a:pPr algn="ctr"/>
            <a:r>
              <a:rPr lang="en-US" sz="1200" b="1" dirty="0"/>
              <a:t>OKC-Edge</a:t>
            </a:r>
          </a:p>
          <a:p>
            <a:pPr algn="ctr"/>
            <a:r>
              <a:rPr lang="en-US" sz="1200" b="1" dirty="0"/>
              <a:t>Routers</a:t>
            </a:r>
          </a:p>
        </p:txBody>
      </p:sp>
      <p:sp>
        <p:nvSpPr>
          <p:cNvPr id="228" name="TextBox 227">
            <a:extLst>
              <a:ext uri="{FF2B5EF4-FFF2-40B4-BE49-F238E27FC236}">
                <a16:creationId xmlns:a16="http://schemas.microsoft.com/office/drawing/2014/main" id="{4D4C2B18-67CE-3576-0F15-02392C5FD49B}"/>
              </a:ext>
            </a:extLst>
          </p:cNvPr>
          <p:cNvSpPr txBox="1"/>
          <p:nvPr/>
        </p:nvSpPr>
        <p:spPr>
          <a:xfrm>
            <a:off x="64789" y="450928"/>
            <a:ext cx="11900917" cy="954107"/>
          </a:xfrm>
          <a:prstGeom prst="rect">
            <a:avLst/>
          </a:prstGeom>
          <a:noFill/>
        </p:spPr>
        <p:txBody>
          <a:bodyPr wrap="square" rtlCol="0">
            <a:spAutoFit/>
          </a:bodyPr>
          <a:lstStyle/>
          <a:p>
            <a:pPr marL="342900" indent="-342900" algn="l">
              <a:buAutoNum type="arabicPeriod"/>
            </a:pPr>
            <a:r>
              <a:rPr lang="en-US" sz="1400" b="0" i="0" dirty="0">
                <a:solidFill>
                  <a:srgbClr val="4E4F5F"/>
                </a:solidFill>
                <a:effectLst/>
                <a:highlight>
                  <a:srgbClr val="FFFFFF"/>
                </a:highlight>
                <a:latin typeface="Roobert"/>
              </a:rPr>
              <a:t>Tri-Campus WAN </a:t>
            </a:r>
            <a:r>
              <a:rPr lang="en-US" sz="1400" dirty="0">
                <a:solidFill>
                  <a:srgbClr val="4E4F5F"/>
                </a:solidFill>
                <a:highlight>
                  <a:srgbClr val="FFFFFF"/>
                </a:highlight>
                <a:latin typeface="Roobert"/>
              </a:rPr>
              <a:t>C</a:t>
            </a:r>
            <a:r>
              <a:rPr lang="en-US" sz="1400" b="0" i="0" dirty="0">
                <a:solidFill>
                  <a:srgbClr val="4E4F5F"/>
                </a:solidFill>
                <a:effectLst/>
                <a:highlight>
                  <a:srgbClr val="FFFFFF"/>
                </a:highlight>
                <a:latin typeface="Roobert"/>
              </a:rPr>
              <a:t>onnectivity</a:t>
            </a:r>
          </a:p>
          <a:p>
            <a:pPr marL="342900" indent="-342900" algn="l">
              <a:buAutoNum type="arabicPeriod"/>
            </a:pPr>
            <a:r>
              <a:rPr lang="en-US" sz="1400" dirty="0">
                <a:solidFill>
                  <a:srgbClr val="4E4F5F"/>
                </a:solidFill>
                <a:highlight>
                  <a:srgbClr val="FFFFFF"/>
                </a:highlight>
                <a:latin typeface="Roobert"/>
              </a:rPr>
              <a:t>Internet Connectivity</a:t>
            </a:r>
          </a:p>
          <a:p>
            <a:pPr marL="342900" indent="-342900" algn="l">
              <a:buAutoNum type="arabicPeriod"/>
            </a:pPr>
            <a:r>
              <a:rPr lang="en-US" sz="1400" b="0" i="0" dirty="0">
                <a:solidFill>
                  <a:srgbClr val="4E4F5F"/>
                </a:solidFill>
                <a:effectLst/>
                <a:highlight>
                  <a:srgbClr val="FFFFFF"/>
                </a:highlight>
                <a:latin typeface="Roobert"/>
              </a:rPr>
              <a:t>Campus to Data Center </a:t>
            </a:r>
            <a:r>
              <a:rPr lang="en-US" sz="1400" dirty="0">
                <a:solidFill>
                  <a:srgbClr val="4E4F5F"/>
                </a:solidFill>
                <a:highlight>
                  <a:srgbClr val="FFFFFF"/>
                </a:highlight>
                <a:latin typeface="Roobert"/>
              </a:rPr>
              <a:t>C</a:t>
            </a:r>
            <a:r>
              <a:rPr lang="en-US" sz="1400" b="0" i="0" dirty="0">
                <a:solidFill>
                  <a:srgbClr val="4E4F5F"/>
                </a:solidFill>
                <a:effectLst/>
                <a:highlight>
                  <a:srgbClr val="FFFFFF"/>
                </a:highlight>
                <a:latin typeface="Roobert"/>
              </a:rPr>
              <a:t>onnectivity</a:t>
            </a:r>
          </a:p>
          <a:p>
            <a:pPr marL="342900" indent="-342900" algn="l">
              <a:buAutoNum type="arabicPeriod"/>
            </a:pPr>
            <a:r>
              <a:rPr lang="en-US" sz="1400" dirty="0">
                <a:solidFill>
                  <a:srgbClr val="4E4F5F"/>
                </a:solidFill>
                <a:highlight>
                  <a:srgbClr val="FFFFFF"/>
                </a:highlight>
                <a:latin typeface="Roobert"/>
              </a:rPr>
              <a:t>Physical Connectivity: 100 Gbps</a:t>
            </a:r>
            <a:endParaRPr lang="en-US" sz="1400" b="0" i="0" dirty="0">
              <a:solidFill>
                <a:srgbClr val="4E4F5F"/>
              </a:solidFill>
              <a:effectLst/>
              <a:highlight>
                <a:srgbClr val="FFFFFF"/>
              </a:highlight>
              <a:latin typeface="Roobert"/>
            </a:endParaRPr>
          </a:p>
        </p:txBody>
      </p:sp>
      <p:pic>
        <p:nvPicPr>
          <p:cNvPr id="2" name="Picture 1">
            <a:extLst>
              <a:ext uri="{FF2B5EF4-FFF2-40B4-BE49-F238E27FC236}">
                <a16:creationId xmlns:a16="http://schemas.microsoft.com/office/drawing/2014/main" id="{741463F5-28A9-E194-7919-FB774CFF68CB}"/>
              </a:ext>
            </a:extLst>
          </p:cNvPr>
          <p:cNvPicPr>
            <a:picLocks noChangeAspect="1"/>
          </p:cNvPicPr>
          <p:nvPr/>
        </p:nvPicPr>
        <p:blipFill rotWithShape="1">
          <a:blip r:embed="rId2"/>
          <a:srcRect r="11789" b="5966"/>
          <a:stretch/>
        </p:blipFill>
        <p:spPr>
          <a:xfrm>
            <a:off x="2657964" y="4745934"/>
            <a:ext cx="503936" cy="732539"/>
          </a:xfrm>
          <a:prstGeom prst="rect">
            <a:avLst/>
          </a:prstGeom>
        </p:spPr>
      </p:pic>
      <p:pic>
        <p:nvPicPr>
          <p:cNvPr id="3" name="Picture 2">
            <a:extLst>
              <a:ext uri="{FF2B5EF4-FFF2-40B4-BE49-F238E27FC236}">
                <a16:creationId xmlns:a16="http://schemas.microsoft.com/office/drawing/2014/main" id="{D31DE598-FADD-F0F0-6B62-FEC97C9AA26C}"/>
              </a:ext>
            </a:extLst>
          </p:cNvPr>
          <p:cNvPicPr>
            <a:picLocks noChangeAspect="1"/>
          </p:cNvPicPr>
          <p:nvPr/>
        </p:nvPicPr>
        <p:blipFill rotWithShape="1">
          <a:blip r:embed="rId2"/>
          <a:srcRect r="11789" b="5966"/>
          <a:stretch/>
        </p:blipFill>
        <p:spPr>
          <a:xfrm>
            <a:off x="3365952" y="4758986"/>
            <a:ext cx="503936" cy="732539"/>
          </a:xfrm>
          <a:prstGeom prst="rect">
            <a:avLst/>
          </a:prstGeom>
        </p:spPr>
      </p:pic>
      <p:grpSp>
        <p:nvGrpSpPr>
          <p:cNvPr id="52" name="Group 51">
            <a:extLst>
              <a:ext uri="{FF2B5EF4-FFF2-40B4-BE49-F238E27FC236}">
                <a16:creationId xmlns:a16="http://schemas.microsoft.com/office/drawing/2014/main" id="{A0E68247-80A5-627A-3AAB-88E0E1A30927}"/>
              </a:ext>
            </a:extLst>
          </p:cNvPr>
          <p:cNvGrpSpPr/>
          <p:nvPr/>
        </p:nvGrpSpPr>
        <p:grpSpPr>
          <a:xfrm>
            <a:off x="863115" y="4850393"/>
            <a:ext cx="655590" cy="628080"/>
            <a:chOff x="1222908" y="314098"/>
            <a:chExt cx="266876" cy="267936"/>
          </a:xfrm>
        </p:grpSpPr>
        <p:sp>
          <p:nvSpPr>
            <p:cNvPr id="53" name="Freeform 30">
              <a:extLst>
                <a:ext uri="{FF2B5EF4-FFF2-40B4-BE49-F238E27FC236}">
                  <a16:creationId xmlns:a16="http://schemas.microsoft.com/office/drawing/2014/main" id="{B549818B-80B4-29BA-3096-0091C33D13A6}"/>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31">
              <a:extLst>
                <a:ext uri="{FF2B5EF4-FFF2-40B4-BE49-F238E27FC236}">
                  <a16:creationId xmlns:a16="http://schemas.microsoft.com/office/drawing/2014/main" id="{B5341DE7-654A-C4C3-8EE8-39604A79C8CF}"/>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32">
              <a:extLst>
                <a:ext uri="{FF2B5EF4-FFF2-40B4-BE49-F238E27FC236}">
                  <a16:creationId xmlns:a16="http://schemas.microsoft.com/office/drawing/2014/main" id="{DBB7DB23-7F62-3DCC-59C2-78765C6BD9FB}"/>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6" name="Group 55">
            <a:extLst>
              <a:ext uri="{FF2B5EF4-FFF2-40B4-BE49-F238E27FC236}">
                <a16:creationId xmlns:a16="http://schemas.microsoft.com/office/drawing/2014/main" id="{41E186D3-C63B-2E72-AE87-EA841D498239}"/>
              </a:ext>
            </a:extLst>
          </p:cNvPr>
          <p:cNvGrpSpPr/>
          <p:nvPr/>
        </p:nvGrpSpPr>
        <p:grpSpPr>
          <a:xfrm>
            <a:off x="1722409" y="4863445"/>
            <a:ext cx="655590" cy="628080"/>
            <a:chOff x="1222908" y="314098"/>
            <a:chExt cx="266876" cy="267936"/>
          </a:xfrm>
        </p:grpSpPr>
        <p:sp>
          <p:nvSpPr>
            <p:cNvPr id="57" name="Freeform 30">
              <a:extLst>
                <a:ext uri="{FF2B5EF4-FFF2-40B4-BE49-F238E27FC236}">
                  <a16:creationId xmlns:a16="http://schemas.microsoft.com/office/drawing/2014/main" id="{A148F42E-D3E2-4016-1EE6-9317237ECBD9}"/>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8" name="Freeform 31">
              <a:extLst>
                <a:ext uri="{FF2B5EF4-FFF2-40B4-BE49-F238E27FC236}">
                  <a16:creationId xmlns:a16="http://schemas.microsoft.com/office/drawing/2014/main" id="{92E68A0D-6E76-AC12-AF6A-BC802456A225}"/>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32">
              <a:extLst>
                <a:ext uri="{FF2B5EF4-FFF2-40B4-BE49-F238E27FC236}">
                  <a16:creationId xmlns:a16="http://schemas.microsoft.com/office/drawing/2014/main" id="{F83784F3-A262-2FDD-07A2-09AC63B514D7}"/>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cxnSp>
        <p:nvCxnSpPr>
          <p:cNvPr id="60" name="Straight Connector 59">
            <a:extLst>
              <a:ext uri="{FF2B5EF4-FFF2-40B4-BE49-F238E27FC236}">
                <a16:creationId xmlns:a16="http://schemas.microsoft.com/office/drawing/2014/main" id="{3C81391A-16AA-446E-9A9A-DD2A4AB00442}"/>
              </a:ext>
            </a:extLst>
          </p:cNvPr>
          <p:cNvCxnSpPr>
            <a:cxnSpLocks/>
          </p:cNvCxnSpPr>
          <p:nvPr/>
        </p:nvCxnSpPr>
        <p:spPr>
          <a:xfrm flipV="1">
            <a:off x="1202380" y="3593477"/>
            <a:ext cx="733687" cy="1269968"/>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CE51A3DF-CCDF-6E4A-66D1-760716D5B42D}"/>
              </a:ext>
            </a:extLst>
          </p:cNvPr>
          <p:cNvCxnSpPr>
            <a:cxnSpLocks/>
          </p:cNvCxnSpPr>
          <p:nvPr/>
        </p:nvCxnSpPr>
        <p:spPr>
          <a:xfrm flipH="1">
            <a:off x="2072749" y="3593477"/>
            <a:ext cx="844584" cy="1264366"/>
          </a:xfrm>
          <a:prstGeom prst="line">
            <a:avLst/>
          </a:prstGeom>
        </p:spPr>
        <p:style>
          <a:lnRef idx="2">
            <a:schemeClr val="accent1"/>
          </a:lnRef>
          <a:fillRef idx="0">
            <a:schemeClr val="accent1"/>
          </a:fillRef>
          <a:effectRef idx="1">
            <a:schemeClr val="accent1"/>
          </a:effectRef>
          <a:fontRef idx="minor">
            <a:schemeClr val="tx1"/>
          </a:fontRef>
        </p:style>
      </p:cxnSp>
      <p:grpSp>
        <p:nvGrpSpPr>
          <p:cNvPr id="107" name="Group 106">
            <a:extLst>
              <a:ext uri="{FF2B5EF4-FFF2-40B4-BE49-F238E27FC236}">
                <a16:creationId xmlns:a16="http://schemas.microsoft.com/office/drawing/2014/main" id="{62EF7E6B-6285-B876-F615-3D59FDBCF8B3}"/>
              </a:ext>
            </a:extLst>
          </p:cNvPr>
          <p:cNvGrpSpPr/>
          <p:nvPr/>
        </p:nvGrpSpPr>
        <p:grpSpPr>
          <a:xfrm>
            <a:off x="4554997" y="4887143"/>
            <a:ext cx="655590" cy="628080"/>
            <a:chOff x="1222908" y="314098"/>
            <a:chExt cx="266876" cy="267936"/>
          </a:xfrm>
        </p:grpSpPr>
        <p:sp>
          <p:nvSpPr>
            <p:cNvPr id="108" name="Freeform 30">
              <a:extLst>
                <a:ext uri="{FF2B5EF4-FFF2-40B4-BE49-F238E27FC236}">
                  <a16:creationId xmlns:a16="http://schemas.microsoft.com/office/drawing/2014/main" id="{F106D20F-7C35-5DAA-F6D5-D581BB3E4784}"/>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9" name="Freeform 31">
              <a:extLst>
                <a:ext uri="{FF2B5EF4-FFF2-40B4-BE49-F238E27FC236}">
                  <a16:creationId xmlns:a16="http://schemas.microsoft.com/office/drawing/2014/main" id="{C72B6581-BF7F-84A3-ABDA-0F2A7754A88B}"/>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32">
              <a:extLst>
                <a:ext uri="{FF2B5EF4-FFF2-40B4-BE49-F238E27FC236}">
                  <a16:creationId xmlns:a16="http://schemas.microsoft.com/office/drawing/2014/main" id="{F661CFA7-BEB2-256E-2D61-CC088B4D2C9A}"/>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1" name="Group 110">
            <a:extLst>
              <a:ext uri="{FF2B5EF4-FFF2-40B4-BE49-F238E27FC236}">
                <a16:creationId xmlns:a16="http://schemas.microsoft.com/office/drawing/2014/main" id="{8231EED7-3589-9217-1E35-E4E7CE79B557}"/>
              </a:ext>
            </a:extLst>
          </p:cNvPr>
          <p:cNvGrpSpPr/>
          <p:nvPr/>
        </p:nvGrpSpPr>
        <p:grpSpPr>
          <a:xfrm>
            <a:off x="5414291" y="4900195"/>
            <a:ext cx="655590" cy="628080"/>
            <a:chOff x="1222908" y="314098"/>
            <a:chExt cx="266876" cy="267936"/>
          </a:xfrm>
        </p:grpSpPr>
        <p:sp>
          <p:nvSpPr>
            <p:cNvPr id="113" name="Freeform 30">
              <a:extLst>
                <a:ext uri="{FF2B5EF4-FFF2-40B4-BE49-F238E27FC236}">
                  <a16:creationId xmlns:a16="http://schemas.microsoft.com/office/drawing/2014/main" id="{06B47F46-9280-4FFA-2D62-74DD95264582}"/>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4" name="Freeform 31">
              <a:extLst>
                <a:ext uri="{FF2B5EF4-FFF2-40B4-BE49-F238E27FC236}">
                  <a16:creationId xmlns:a16="http://schemas.microsoft.com/office/drawing/2014/main" id="{B9DDFB63-26EC-AB3E-1B42-4B976692B97F}"/>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32">
              <a:extLst>
                <a:ext uri="{FF2B5EF4-FFF2-40B4-BE49-F238E27FC236}">
                  <a16:creationId xmlns:a16="http://schemas.microsoft.com/office/drawing/2014/main" id="{711316F2-A104-AC08-0943-6A11849C7CFA}"/>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cxnSp>
        <p:nvCxnSpPr>
          <p:cNvPr id="117" name="Straight Connector 116">
            <a:extLst>
              <a:ext uri="{FF2B5EF4-FFF2-40B4-BE49-F238E27FC236}">
                <a16:creationId xmlns:a16="http://schemas.microsoft.com/office/drawing/2014/main" id="{0E476E8D-4A4C-8993-24F9-06B74FAD25C4}"/>
              </a:ext>
            </a:extLst>
          </p:cNvPr>
          <p:cNvCxnSpPr>
            <a:cxnSpLocks/>
          </p:cNvCxnSpPr>
          <p:nvPr/>
        </p:nvCxnSpPr>
        <p:spPr>
          <a:xfrm flipH="1">
            <a:off x="4754532" y="3534981"/>
            <a:ext cx="983034" cy="1357198"/>
          </a:xfrm>
          <a:prstGeom prst="line">
            <a:avLst/>
          </a:prstGeom>
        </p:spPr>
        <p:style>
          <a:lnRef idx="2">
            <a:schemeClr val="accent1"/>
          </a:lnRef>
          <a:fillRef idx="0">
            <a:schemeClr val="accent1"/>
          </a:fillRef>
          <a:effectRef idx="1">
            <a:schemeClr val="accent1"/>
          </a:effectRef>
          <a:fontRef idx="minor">
            <a:schemeClr val="tx1"/>
          </a:fontRef>
        </p:style>
      </p:cxnSp>
      <p:cxnSp>
        <p:nvCxnSpPr>
          <p:cNvPr id="121" name="Straight Connector 120">
            <a:extLst>
              <a:ext uri="{FF2B5EF4-FFF2-40B4-BE49-F238E27FC236}">
                <a16:creationId xmlns:a16="http://schemas.microsoft.com/office/drawing/2014/main" id="{C11D6F5A-11C8-9C3D-E7B2-2287211D5E53}"/>
              </a:ext>
            </a:extLst>
          </p:cNvPr>
          <p:cNvCxnSpPr>
            <a:cxnSpLocks/>
          </p:cNvCxnSpPr>
          <p:nvPr/>
        </p:nvCxnSpPr>
        <p:spPr>
          <a:xfrm flipH="1">
            <a:off x="5623227" y="3548551"/>
            <a:ext cx="1100980" cy="1359094"/>
          </a:xfrm>
          <a:prstGeom prst="line">
            <a:avLst/>
          </a:prstGeom>
        </p:spPr>
        <p:style>
          <a:lnRef idx="2">
            <a:schemeClr val="accent1"/>
          </a:lnRef>
          <a:fillRef idx="0">
            <a:schemeClr val="accent1"/>
          </a:fillRef>
          <a:effectRef idx="1">
            <a:schemeClr val="accent1"/>
          </a:effectRef>
          <a:fontRef idx="minor">
            <a:schemeClr val="tx1"/>
          </a:fontRef>
        </p:style>
      </p:cxnSp>
      <p:grpSp>
        <p:nvGrpSpPr>
          <p:cNvPr id="128" name="Group 127">
            <a:extLst>
              <a:ext uri="{FF2B5EF4-FFF2-40B4-BE49-F238E27FC236}">
                <a16:creationId xmlns:a16="http://schemas.microsoft.com/office/drawing/2014/main" id="{552056DB-36EF-6C13-03B6-9FA1665DAA29}"/>
              </a:ext>
            </a:extLst>
          </p:cNvPr>
          <p:cNvGrpSpPr/>
          <p:nvPr/>
        </p:nvGrpSpPr>
        <p:grpSpPr>
          <a:xfrm>
            <a:off x="8260730" y="4868180"/>
            <a:ext cx="655590" cy="628080"/>
            <a:chOff x="1222908" y="314098"/>
            <a:chExt cx="266876" cy="267936"/>
          </a:xfrm>
        </p:grpSpPr>
        <p:sp>
          <p:nvSpPr>
            <p:cNvPr id="130" name="Freeform 30">
              <a:extLst>
                <a:ext uri="{FF2B5EF4-FFF2-40B4-BE49-F238E27FC236}">
                  <a16:creationId xmlns:a16="http://schemas.microsoft.com/office/drawing/2014/main" id="{A2F0E6B7-9636-6ECA-476A-EFD002D7A63D}"/>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1" name="Freeform 31">
              <a:extLst>
                <a:ext uri="{FF2B5EF4-FFF2-40B4-BE49-F238E27FC236}">
                  <a16:creationId xmlns:a16="http://schemas.microsoft.com/office/drawing/2014/main" id="{78605FA5-388B-C42D-FD86-4D10EFF0FC26}"/>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32">
              <a:extLst>
                <a:ext uri="{FF2B5EF4-FFF2-40B4-BE49-F238E27FC236}">
                  <a16:creationId xmlns:a16="http://schemas.microsoft.com/office/drawing/2014/main" id="{C353419D-1349-B9D5-3DBD-F4D5F903AC26}"/>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34" name="Group 133">
            <a:extLst>
              <a:ext uri="{FF2B5EF4-FFF2-40B4-BE49-F238E27FC236}">
                <a16:creationId xmlns:a16="http://schemas.microsoft.com/office/drawing/2014/main" id="{A8697139-D4B0-B550-BE70-CF816DFCB9AD}"/>
              </a:ext>
            </a:extLst>
          </p:cNvPr>
          <p:cNvGrpSpPr/>
          <p:nvPr/>
        </p:nvGrpSpPr>
        <p:grpSpPr>
          <a:xfrm>
            <a:off x="9120024" y="4881232"/>
            <a:ext cx="655590" cy="628080"/>
            <a:chOff x="1222908" y="314098"/>
            <a:chExt cx="266876" cy="267936"/>
          </a:xfrm>
        </p:grpSpPr>
        <p:sp>
          <p:nvSpPr>
            <p:cNvPr id="136" name="Freeform 30">
              <a:extLst>
                <a:ext uri="{FF2B5EF4-FFF2-40B4-BE49-F238E27FC236}">
                  <a16:creationId xmlns:a16="http://schemas.microsoft.com/office/drawing/2014/main" id="{2EF8D8CC-5CD6-8701-622D-983D820BB9C0}"/>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7" name="Freeform 31">
              <a:extLst>
                <a:ext uri="{FF2B5EF4-FFF2-40B4-BE49-F238E27FC236}">
                  <a16:creationId xmlns:a16="http://schemas.microsoft.com/office/drawing/2014/main" id="{52EBE25A-5AFD-89B8-C2DA-72AA4AE7F8E5}"/>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32">
              <a:extLst>
                <a:ext uri="{FF2B5EF4-FFF2-40B4-BE49-F238E27FC236}">
                  <a16:creationId xmlns:a16="http://schemas.microsoft.com/office/drawing/2014/main" id="{A595B691-D812-0EFA-A1DA-DC093046049E}"/>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pic>
        <p:nvPicPr>
          <p:cNvPr id="100" name="Picture 99" descr="C:\Users\ecoffey\AppData\Local\Temp\Rar$DRa0.386\30067_Device_router_critical_64.png">
            <a:extLst>
              <a:ext uri="{FF2B5EF4-FFF2-40B4-BE49-F238E27FC236}">
                <a16:creationId xmlns:a16="http://schemas.microsoft.com/office/drawing/2014/main" id="{BA829BDC-DCB2-8C3E-6D22-D886880163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5267" y="3258738"/>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100" descr="C:\Users\ecoffey\AppData\Local\Temp\Rar$DRa0.386\30067_Device_router_critical_64.png">
            <a:extLst>
              <a:ext uri="{FF2B5EF4-FFF2-40B4-BE49-F238E27FC236}">
                <a16:creationId xmlns:a16="http://schemas.microsoft.com/office/drawing/2014/main" id="{B61F2524-4315-B05B-A658-B10B531AA0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5895" y="3261298"/>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101" descr="C:\Users\ecoffey\AppData\Local\Temp\Rar$DRa0.386\30067_Device_router_critical_64.png">
            <a:extLst>
              <a:ext uri="{FF2B5EF4-FFF2-40B4-BE49-F238E27FC236}">
                <a16:creationId xmlns:a16="http://schemas.microsoft.com/office/drawing/2014/main" id="{4C5A00EE-9705-4805-C57D-9C6AB9F9E5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1385" y="3242103"/>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102" descr="C:\Users\ecoffey\AppData\Local\Temp\Rar$DRa0.386\30067_Device_router_critical_64.png">
            <a:extLst>
              <a:ext uri="{FF2B5EF4-FFF2-40B4-BE49-F238E27FC236}">
                <a16:creationId xmlns:a16="http://schemas.microsoft.com/office/drawing/2014/main" id="{153A01E3-7EAC-1AD9-7F6A-40DF002EF7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8083" y="3242103"/>
            <a:ext cx="487680" cy="487680"/>
          </a:xfrm>
          <a:prstGeom prst="rect">
            <a:avLst/>
          </a:prstGeom>
          <a:noFill/>
          <a:extLst>
            <a:ext uri="{909E8E84-426E-40DD-AFC4-6F175D3DCCD1}">
              <a14:hiddenFill xmlns:a14="http://schemas.microsoft.com/office/drawing/2010/main">
                <a:solidFill>
                  <a:srgbClr val="FFFFFF"/>
                </a:solidFill>
              </a14:hiddenFill>
            </a:ext>
          </a:extLst>
        </p:spPr>
      </p:pic>
      <p:sp>
        <p:nvSpPr>
          <p:cNvPr id="192" name="TextBox 191">
            <a:extLst>
              <a:ext uri="{FF2B5EF4-FFF2-40B4-BE49-F238E27FC236}">
                <a16:creationId xmlns:a16="http://schemas.microsoft.com/office/drawing/2014/main" id="{602CCAEF-786A-57FF-9264-080EB7A7A152}"/>
              </a:ext>
            </a:extLst>
          </p:cNvPr>
          <p:cNvSpPr txBox="1"/>
          <p:nvPr/>
        </p:nvSpPr>
        <p:spPr>
          <a:xfrm>
            <a:off x="1132948" y="5484373"/>
            <a:ext cx="883575" cy="461665"/>
          </a:xfrm>
          <a:prstGeom prst="rect">
            <a:avLst/>
          </a:prstGeom>
          <a:noFill/>
        </p:spPr>
        <p:txBody>
          <a:bodyPr wrap="none" rtlCol="0">
            <a:spAutoFit/>
          </a:bodyPr>
          <a:lstStyle/>
          <a:p>
            <a:pPr algn="ctr"/>
            <a:r>
              <a:rPr lang="en-US" sz="1200" b="1" dirty="0"/>
              <a:t>Campus</a:t>
            </a:r>
          </a:p>
          <a:p>
            <a:pPr algn="ctr"/>
            <a:r>
              <a:rPr lang="en-US" sz="1200" b="1" dirty="0"/>
              <a:t>Backbone</a:t>
            </a:r>
          </a:p>
        </p:txBody>
      </p:sp>
      <p:sp>
        <p:nvSpPr>
          <p:cNvPr id="193" name="TextBox 192">
            <a:extLst>
              <a:ext uri="{FF2B5EF4-FFF2-40B4-BE49-F238E27FC236}">
                <a16:creationId xmlns:a16="http://schemas.microsoft.com/office/drawing/2014/main" id="{AB533315-FD9C-E714-1871-97036E26A55E}"/>
              </a:ext>
            </a:extLst>
          </p:cNvPr>
          <p:cNvSpPr txBox="1"/>
          <p:nvPr/>
        </p:nvSpPr>
        <p:spPr>
          <a:xfrm>
            <a:off x="2788404" y="5469580"/>
            <a:ext cx="1026948" cy="461665"/>
          </a:xfrm>
          <a:prstGeom prst="rect">
            <a:avLst/>
          </a:prstGeom>
          <a:noFill/>
        </p:spPr>
        <p:txBody>
          <a:bodyPr wrap="none" rtlCol="0">
            <a:spAutoFit/>
          </a:bodyPr>
          <a:lstStyle/>
          <a:p>
            <a:pPr algn="ctr"/>
            <a:r>
              <a:rPr lang="en-US" sz="1200" b="1" dirty="0"/>
              <a:t>Data Center</a:t>
            </a:r>
          </a:p>
          <a:p>
            <a:pPr algn="ctr"/>
            <a:r>
              <a:rPr lang="en-US" sz="1200" b="1" dirty="0"/>
              <a:t>Fabric</a:t>
            </a:r>
          </a:p>
        </p:txBody>
      </p:sp>
      <p:sp>
        <p:nvSpPr>
          <p:cNvPr id="194" name="TextBox 193">
            <a:extLst>
              <a:ext uri="{FF2B5EF4-FFF2-40B4-BE49-F238E27FC236}">
                <a16:creationId xmlns:a16="http://schemas.microsoft.com/office/drawing/2014/main" id="{0283EDC1-FAFF-56F5-0CCB-7B48AD2A9F11}"/>
              </a:ext>
            </a:extLst>
          </p:cNvPr>
          <p:cNvSpPr txBox="1"/>
          <p:nvPr/>
        </p:nvSpPr>
        <p:spPr>
          <a:xfrm>
            <a:off x="4867566" y="5508933"/>
            <a:ext cx="883575" cy="461665"/>
          </a:xfrm>
          <a:prstGeom prst="rect">
            <a:avLst/>
          </a:prstGeom>
          <a:noFill/>
        </p:spPr>
        <p:txBody>
          <a:bodyPr wrap="none" rtlCol="0">
            <a:spAutoFit/>
          </a:bodyPr>
          <a:lstStyle/>
          <a:p>
            <a:pPr algn="ctr"/>
            <a:r>
              <a:rPr lang="en-US" sz="1200" b="1" dirty="0"/>
              <a:t>Campus</a:t>
            </a:r>
          </a:p>
          <a:p>
            <a:pPr algn="ctr"/>
            <a:r>
              <a:rPr lang="en-US" sz="1200" b="1" dirty="0"/>
              <a:t>Backbone</a:t>
            </a:r>
          </a:p>
        </p:txBody>
      </p:sp>
      <p:sp>
        <p:nvSpPr>
          <p:cNvPr id="195" name="TextBox 194">
            <a:extLst>
              <a:ext uri="{FF2B5EF4-FFF2-40B4-BE49-F238E27FC236}">
                <a16:creationId xmlns:a16="http://schemas.microsoft.com/office/drawing/2014/main" id="{13CDFFE2-DBEA-81C4-F227-A54B08C8AE7B}"/>
              </a:ext>
            </a:extLst>
          </p:cNvPr>
          <p:cNvSpPr txBox="1"/>
          <p:nvPr/>
        </p:nvSpPr>
        <p:spPr>
          <a:xfrm>
            <a:off x="6478083" y="5518378"/>
            <a:ext cx="1026948" cy="461665"/>
          </a:xfrm>
          <a:prstGeom prst="rect">
            <a:avLst/>
          </a:prstGeom>
          <a:noFill/>
        </p:spPr>
        <p:txBody>
          <a:bodyPr wrap="none" rtlCol="0">
            <a:spAutoFit/>
          </a:bodyPr>
          <a:lstStyle/>
          <a:p>
            <a:pPr algn="ctr"/>
            <a:r>
              <a:rPr lang="en-US" sz="1200" b="1" dirty="0"/>
              <a:t>Data Center</a:t>
            </a:r>
          </a:p>
          <a:p>
            <a:pPr algn="ctr"/>
            <a:r>
              <a:rPr lang="en-US" sz="1200" b="1" dirty="0"/>
              <a:t>Fabric</a:t>
            </a:r>
          </a:p>
        </p:txBody>
      </p:sp>
      <p:sp>
        <p:nvSpPr>
          <p:cNvPr id="196" name="TextBox 195">
            <a:extLst>
              <a:ext uri="{FF2B5EF4-FFF2-40B4-BE49-F238E27FC236}">
                <a16:creationId xmlns:a16="http://schemas.microsoft.com/office/drawing/2014/main" id="{76A5DFCB-5BDC-C335-EE5B-72E0150D5EE5}"/>
              </a:ext>
            </a:extLst>
          </p:cNvPr>
          <p:cNvSpPr txBox="1"/>
          <p:nvPr/>
        </p:nvSpPr>
        <p:spPr>
          <a:xfrm>
            <a:off x="8492217" y="5481890"/>
            <a:ext cx="883575" cy="461665"/>
          </a:xfrm>
          <a:prstGeom prst="rect">
            <a:avLst/>
          </a:prstGeom>
          <a:noFill/>
        </p:spPr>
        <p:txBody>
          <a:bodyPr wrap="none" rtlCol="0">
            <a:spAutoFit/>
          </a:bodyPr>
          <a:lstStyle/>
          <a:p>
            <a:pPr algn="ctr"/>
            <a:r>
              <a:rPr lang="en-US" sz="1200" b="1" dirty="0"/>
              <a:t>Campus</a:t>
            </a:r>
          </a:p>
          <a:p>
            <a:pPr algn="ctr"/>
            <a:r>
              <a:rPr lang="en-US" sz="1200" b="1" dirty="0"/>
              <a:t>Backbone</a:t>
            </a:r>
          </a:p>
        </p:txBody>
      </p:sp>
      <p:sp>
        <p:nvSpPr>
          <p:cNvPr id="197" name="TextBox 196">
            <a:extLst>
              <a:ext uri="{FF2B5EF4-FFF2-40B4-BE49-F238E27FC236}">
                <a16:creationId xmlns:a16="http://schemas.microsoft.com/office/drawing/2014/main" id="{7FDAF688-30B4-9FB9-EE61-4E9FA4AB1E5B}"/>
              </a:ext>
            </a:extLst>
          </p:cNvPr>
          <p:cNvSpPr txBox="1"/>
          <p:nvPr/>
        </p:nvSpPr>
        <p:spPr>
          <a:xfrm>
            <a:off x="10102734" y="5491335"/>
            <a:ext cx="1026948" cy="461665"/>
          </a:xfrm>
          <a:prstGeom prst="rect">
            <a:avLst/>
          </a:prstGeom>
          <a:noFill/>
        </p:spPr>
        <p:txBody>
          <a:bodyPr wrap="none" rtlCol="0">
            <a:spAutoFit/>
          </a:bodyPr>
          <a:lstStyle/>
          <a:p>
            <a:pPr algn="ctr"/>
            <a:r>
              <a:rPr lang="en-US" sz="1200" b="1" dirty="0"/>
              <a:t>Data Center</a:t>
            </a:r>
          </a:p>
          <a:p>
            <a:pPr algn="ctr"/>
            <a:r>
              <a:rPr lang="en-US" sz="1200" b="1" dirty="0"/>
              <a:t>Fabric</a:t>
            </a:r>
          </a:p>
        </p:txBody>
      </p:sp>
      <p:cxnSp>
        <p:nvCxnSpPr>
          <p:cNvPr id="201" name="Straight Connector 200">
            <a:extLst>
              <a:ext uri="{FF2B5EF4-FFF2-40B4-BE49-F238E27FC236}">
                <a16:creationId xmlns:a16="http://schemas.microsoft.com/office/drawing/2014/main" id="{57D10C06-24BA-6786-3953-5B231C906B1C}"/>
              </a:ext>
            </a:extLst>
          </p:cNvPr>
          <p:cNvCxnSpPr>
            <a:cxnSpLocks/>
          </p:cNvCxnSpPr>
          <p:nvPr/>
        </p:nvCxnSpPr>
        <p:spPr>
          <a:xfrm>
            <a:off x="9836731" y="3489570"/>
            <a:ext cx="459018" cy="0"/>
          </a:xfrm>
          <a:prstGeom prst="line">
            <a:avLst/>
          </a:prstGeom>
        </p:spPr>
        <p:style>
          <a:lnRef idx="2">
            <a:schemeClr val="accent1"/>
          </a:lnRef>
          <a:fillRef idx="0">
            <a:schemeClr val="accent1"/>
          </a:fillRef>
          <a:effectRef idx="1">
            <a:schemeClr val="accent1"/>
          </a:effectRef>
          <a:fontRef idx="minor">
            <a:schemeClr val="tx1"/>
          </a:fontRef>
        </p:style>
      </p:cxnSp>
      <p:sp>
        <p:nvSpPr>
          <p:cNvPr id="204" name="Left Brace 203">
            <a:extLst>
              <a:ext uri="{FF2B5EF4-FFF2-40B4-BE49-F238E27FC236}">
                <a16:creationId xmlns:a16="http://schemas.microsoft.com/office/drawing/2014/main" id="{DAF5E82A-9C5C-898E-AA97-B5E60818D5B4}"/>
              </a:ext>
            </a:extLst>
          </p:cNvPr>
          <p:cNvSpPr/>
          <p:nvPr/>
        </p:nvSpPr>
        <p:spPr>
          <a:xfrm>
            <a:off x="1692731" y="2085038"/>
            <a:ext cx="252490" cy="121246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5" name="TextBox 204">
            <a:extLst>
              <a:ext uri="{FF2B5EF4-FFF2-40B4-BE49-F238E27FC236}">
                <a16:creationId xmlns:a16="http://schemas.microsoft.com/office/drawing/2014/main" id="{4E9F46DD-E832-8DD0-1A02-81B9F269DCD7}"/>
              </a:ext>
            </a:extLst>
          </p:cNvPr>
          <p:cNvSpPr txBox="1"/>
          <p:nvPr/>
        </p:nvSpPr>
        <p:spPr>
          <a:xfrm>
            <a:off x="1166827" y="1834736"/>
            <a:ext cx="832280" cy="276999"/>
          </a:xfrm>
          <a:prstGeom prst="rect">
            <a:avLst/>
          </a:prstGeom>
          <a:noFill/>
        </p:spPr>
        <p:txBody>
          <a:bodyPr wrap="none" rtlCol="0">
            <a:spAutoFit/>
          </a:bodyPr>
          <a:lstStyle/>
          <a:p>
            <a:pPr algn="ctr"/>
            <a:r>
              <a:rPr lang="en-US" sz="1200" b="1" dirty="0">
                <a:solidFill>
                  <a:schemeClr val="accent6"/>
                </a:solidFill>
              </a:rPr>
              <a:t>100 Gbps</a:t>
            </a:r>
          </a:p>
        </p:txBody>
      </p:sp>
      <p:pic>
        <p:nvPicPr>
          <p:cNvPr id="206" name="Picture 4" descr="OU Supercomputing Center for Education &amp; Research">
            <a:extLst>
              <a:ext uri="{FF2B5EF4-FFF2-40B4-BE49-F238E27FC236}">
                <a16:creationId xmlns:a16="http://schemas.microsoft.com/office/drawing/2014/main" id="{20BD878B-215E-A466-776A-B6EBCFC7E0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207" name="Rectangle 206">
            <a:extLst>
              <a:ext uri="{FF2B5EF4-FFF2-40B4-BE49-F238E27FC236}">
                <a16:creationId xmlns:a16="http://schemas.microsoft.com/office/drawing/2014/main" id="{A1A1927A-A883-C198-369F-C6C7F5A21FD4}"/>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4" name="Picture 103" descr="C:\Users\ecoffey\AppData\Local\Temp\Rar$DRa0.386\30067_Device_router_critical_64.png">
            <a:extLst>
              <a:ext uri="{FF2B5EF4-FFF2-40B4-BE49-F238E27FC236}">
                <a16:creationId xmlns:a16="http://schemas.microsoft.com/office/drawing/2014/main" id="{F723B033-2174-544B-3E9C-68F6CF557F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8080" y="323597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104" descr="C:\Users\ecoffey\AppData\Local\Temp\Rar$DRa0.386\30067_Device_router_critical_64.png">
            <a:extLst>
              <a:ext uri="{FF2B5EF4-FFF2-40B4-BE49-F238E27FC236}">
                <a16:creationId xmlns:a16="http://schemas.microsoft.com/office/drawing/2014/main" id="{274F5C8B-050B-8C05-606F-CD27262646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3391" y="3235972"/>
            <a:ext cx="487680" cy="487680"/>
          </a:xfrm>
          <a:prstGeom prst="rect">
            <a:avLst/>
          </a:prstGeom>
          <a:noFill/>
          <a:extLst>
            <a:ext uri="{909E8E84-426E-40DD-AFC4-6F175D3DCCD1}">
              <a14:hiddenFill xmlns:a14="http://schemas.microsoft.com/office/drawing/2010/main">
                <a:solidFill>
                  <a:srgbClr val="FFFFFF"/>
                </a:solidFill>
              </a14:hiddenFill>
            </a:ext>
          </a:extLst>
        </p:spPr>
      </p:pic>
      <p:sp>
        <p:nvSpPr>
          <p:cNvPr id="13" name="Left Brace 12">
            <a:extLst>
              <a:ext uri="{FF2B5EF4-FFF2-40B4-BE49-F238E27FC236}">
                <a16:creationId xmlns:a16="http://schemas.microsoft.com/office/drawing/2014/main" id="{90D00DEB-2C75-C814-23D4-539F4EE08A41}"/>
              </a:ext>
            </a:extLst>
          </p:cNvPr>
          <p:cNvSpPr/>
          <p:nvPr/>
        </p:nvSpPr>
        <p:spPr>
          <a:xfrm>
            <a:off x="258146" y="3278164"/>
            <a:ext cx="323159" cy="166701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TextBox 14">
            <a:extLst>
              <a:ext uri="{FF2B5EF4-FFF2-40B4-BE49-F238E27FC236}">
                <a16:creationId xmlns:a16="http://schemas.microsoft.com/office/drawing/2014/main" id="{EAFBC60A-011B-6EFC-810D-E82AF6346343}"/>
              </a:ext>
            </a:extLst>
          </p:cNvPr>
          <p:cNvSpPr txBox="1"/>
          <p:nvPr/>
        </p:nvSpPr>
        <p:spPr>
          <a:xfrm>
            <a:off x="-16640" y="2958973"/>
            <a:ext cx="832280" cy="276999"/>
          </a:xfrm>
          <a:prstGeom prst="rect">
            <a:avLst/>
          </a:prstGeom>
          <a:noFill/>
        </p:spPr>
        <p:txBody>
          <a:bodyPr wrap="none" rtlCol="0">
            <a:spAutoFit/>
          </a:bodyPr>
          <a:lstStyle/>
          <a:p>
            <a:pPr algn="ctr"/>
            <a:r>
              <a:rPr lang="en-US" sz="1200" b="1" dirty="0">
                <a:solidFill>
                  <a:schemeClr val="accent6"/>
                </a:solidFill>
              </a:rPr>
              <a:t>100 Gbps</a:t>
            </a:r>
          </a:p>
        </p:txBody>
      </p:sp>
      <p:cxnSp>
        <p:nvCxnSpPr>
          <p:cNvPr id="4" name="Straight Connector 3">
            <a:extLst>
              <a:ext uri="{FF2B5EF4-FFF2-40B4-BE49-F238E27FC236}">
                <a16:creationId xmlns:a16="http://schemas.microsoft.com/office/drawing/2014/main" id="{8DB79EE0-156A-6619-FF49-4E7862E45EC1}"/>
              </a:ext>
            </a:extLst>
          </p:cNvPr>
          <p:cNvCxnSpPr>
            <a:cxnSpLocks/>
            <a:endCxn id="102" idx="1"/>
          </p:cNvCxnSpPr>
          <p:nvPr/>
        </p:nvCxnSpPr>
        <p:spPr>
          <a:xfrm flipV="1">
            <a:off x="2029545" y="3485943"/>
            <a:ext cx="3501840" cy="1384952"/>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BF133696-4C90-08CF-0E81-FB769843C79A}"/>
              </a:ext>
            </a:extLst>
          </p:cNvPr>
          <p:cNvCxnSpPr>
            <a:cxnSpLocks/>
            <a:stCxn id="3" idx="0"/>
            <a:endCxn id="102" idx="1"/>
          </p:cNvCxnSpPr>
          <p:nvPr/>
        </p:nvCxnSpPr>
        <p:spPr>
          <a:xfrm flipV="1">
            <a:off x="3617920" y="3485943"/>
            <a:ext cx="1913465" cy="1273043"/>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31242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5CF6321-6AB6-50F2-C666-5B13A5A68405}"/>
              </a:ext>
            </a:extLst>
          </p:cNvPr>
          <p:cNvGraphicFramePr>
            <a:graphicFrameLocks noGrp="1"/>
          </p:cNvGraphicFramePr>
          <p:nvPr>
            <p:extLst>
              <p:ext uri="{D42A27DB-BD31-4B8C-83A1-F6EECF244321}">
                <p14:modId xmlns:p14="http://schemas.microsoft.com/office/powerpoint/2010/main" val="1858568009"/>
              </p:ext>
            </p:extLst>
          </p:nvPr>
        </p:nvGraphicFramePr>
        <p:xfrm>
          <a:off x="371307" y="788946"/>
          <a:ext cx="11022438" cy="768174"/>
        </p:xfrm>
        <a:graphic>
          <a:graphicData uri="http://schemas.openxmlformats.org/drawingml/2006/table">
            <a:tbl>
              <a:tblPr firstRow="1" bandRow="1">
                <a:tableStyleId>{5C22544A-7EE6-4342-B048-85BDC9FD1C3A}</a:tableStyleId>
              </a:tblPr>
              <a:tblGrid>
                <a:gridCol w="2145728">
                  <a:extLst>
                    <a:ext uri="{9D8B030D-6E8A-4147-A177-3AD203B41FA5}">
                      <a16:colId xmlns:a16="http://schemas.microsoft.com/office/drawing/2014/main" val="3651131558"/>
                    </a:ext>
                  </a:extLst>
                </a:gridCol>
                <a:gridCol w="1563980">
                  <a:extLst>
                    <a:ext uri="{9D8B030D-6E8A-4147-A177-3AD203B41FA5}">
                      <a16:colId xmlns:a16="http://schemas.microsoft.com/office/drawing/2014/main" val="3204539797"/>
                    </a:ext>
                  </a:extLst>
                </a:gridCol>
                <a:gridCol w="1588234">
                  <a:extLst>
                    <a:ext uri="{9D8B030D-6E8A-4147-A177-3AD203B41FA5}">
                      <a16:colId xmlns:a16="http://schemas.microsoft.com/office/drawing/2014/main" val="1274478186"/>
                    </a:ext>
                  </a:extLst>
                </a:gridCol>
                <a:gridCol w="2492198">
                  <a:extLst>
                    <a:ext uri="{9D8B030D-6E8A-4147-A177-3AD203B41FA5}">
                      <a16:colId xmlns:a16="http://schemas.microsoft.com/office/drawing/2014/main" val="4062284678"/>
                    </a:ext>
                  </a:extLst>
                </a:gridCol>
                <a:gridCol w="3232298">
                  <a:extLst>
                    <a:ext uri="{9D8B030D-6E8A-4147-A177-3AD203B41FA5}">
                      <a16:colId xmlns:a16="http://schemas.microsoft.com/office/drawing/2014/main" val="2489647360"/>
                    </a:ext>
                  </a:extLst>
                </a:gridCol>
              </a:tblGrid>
              <a:tr h="341454">
                <a:tc>
                  <a:txBody>
                    <a:bodyPr/>
                    <a:lstStyle/>
                    <a:p>
                      <a:r>
                        <a:rPr lang="en-US" sz="1200" dirty="0"/>
                        <a:t>Model</a:t>
                      </a:r>
                    </a:p>
                  </a:txBody>
                  <a:tcPr/>
                </a:tc>
                <a:tc>
                  <a:txBody>
                    <a:bodyPr/>
                    <a:lstStyle/>
                    <a:p>
                      <a:r>
                        <a:rPr lang="en-US" sz="1200" dirty="0"/>
                        <a:t>Topology Layer</a:t>
                      </a:r>
                    </a:p>
                  </a:txBody>
                  <a:tcPr/>
                </a:tc>
                <a:tc>
                  <a:txBody>
                    <a:bodyPr/>
                    <a:lstStyle/>
                    <a:p>
                      <a:r>
                        <a:rPr lang="en-US" sz="1200" dirty="0"/>
                        <a:t>Media</a:t>
                      </a:r>
                    </a:p>
                  </a:txBody>
                  <a:tcPr/>
                </a:tc>
                <a:tc>
                  <a:txBody>
                    <a:bodyPr/>
                    <a:lstStyle/>
                    <a:p>
                      <a:r>
                        <a:rPr lang="en-US" sz="1200" dirty="0"/>
                        <a:t>Port Speeds</a:t>
                      </a:r>
                    </a:p>
                  </a:txBody>
                  <a:tcPr/>
                </a:tc>
                <a:tc>
                  <a:txBody>
                    <a:bodyPr/>
                    <a:lstStyle/>
                    <a:p>
                      <a:r>
                        <a:rPr lang="en-US" sz="1200" dirty="0"/>
                        <a:t>Port Quantity Per Switch</a:t>
                      </a:r>
                    </a:p>
                  </a:txBody>
                  <a:tcPr/>
                </a:tc>
                <a:extLst>
                  <a:ext uri="{0D108BD9-81ED-4DB2-BD59-A6C34878D82A}">
                    <a16:rowId xmlns:a16="http://schemas.microsoft.com/office/drawing/2014/main" val="1609045948"/>
                  </a:ext>
                </a:extLst>
              </a:tr>
              <a:tr h="341454">
                <a:tc>
                  <a:txBody>
                    <a:bodyPr/>
                    <a:lstStyle/>
                    <a:p>
                      <a:r>
                        <a:rPr lang="en-US" sz="1100" b="0" i="0" u="none" strike="noStrike" kern="1200" dirty="0">
                          <a:solidFill>
                            <a:schemeClr val="dk1"/>
                          </a:solidFill>
                          <a:effectLst/>
                          <a:latin typeface="+mn-lt"/>
                          <a:ea typeface="+mn-ea"/>
                          <a:cs typeface="+mn-cs"/>
                        </a:rPr>
                        <a:t>DCS-7280CR3K-32D4-F</a:t>
                      </a:r>
                      <a:endParaRPr lang="en-US" sz="1100" dirty="0"/>
                    </a:p>
                  </a:txBody>
                  <a:tcPr/>
                </a:tc>
                <a:tc>
                  <a:txBody>
                    <a:bodyPr/>
                    <a:lstStyle/>
                    <a:p>
                      <a:r>
                        <a:rPr lang="en-US" sz="1100" dirty="0"/>
                        <a:t> - </a:t>
                      </a:r>
                    </a:p>
                  </a:txBody>
                  <a:tcPr/>
                </a:tc>
                <a:tc>
                  <a:txBody>
                    <a:bodyPr/>
                    <a:lstStyle/>
                    <a:p>
                      <a:r>
                        <a:rPr lang="en-US" sz="1100" dirty="0"/>
                        <a:t> - </a:t>
                      </a:r>
                    </a:p>
                  </a:txBody>
                  <a:tcPr/>
                </a:tc>
                <a:tc>
                  <a:txBody>
                    <a:bodyPr/>
                    <a:lstStyle/>
                    <a:p>
                      <a:r>
                        <a:rPr lang="en-US" sz="1100" dirty="0"/>
                        <a:t>100 Gigabit Ethernet</a:t>
                      </a:r>
                    </a:p>
                    <a:p>
                      <a:r>
                        <a:rPr lang="en-US" sz="1100" dirty="0"/>
                        <a:t>400 Gigabit Ethernet</a:t>
                      </a:r>
                    </a:p>
                  </a:txBody>
                  <a:tcPr/>
                </a:tc>
                <a:tc>
                  <a:txBody>
                    <a:bodyPr/>
                    <a:lstStyle/>
                    <a:p>
                      <a:r>
                        <a:rPr lang="en-US" sz="1100" b="0" i="0" u="none" strike="noStrike" kern="1200" dirty="0">
                          <a:solidFill>
                            <a:schemeClr val="dk1"/>
                          </a:solidFill>
                          <a:effectLst/>
                          <a:latin typeface="+mn-lt"/>
                          <a:ea typeface="+mn-ea"/>
                          <a:cs typeface="+mn-cs"/>
                        </a:rPr>
                        <a:t>32 x 100 Gigabit Ethernet</a:t>
                      </a:r>
                    </a:p>
                    <a:p>
                      <a:r>
                        <a:rPr lang="en-US" sz="1100" b="0" i="0" u="none" strike="noStrike" kern="1200" dirty="0">
                          <a:solidFill>
                            <a:schemeClr val="dk1"/>
                          </a:solidFill>
                          <a:effectLst/>
                          <a:latin typeface="+mn-lt"/>
                          <a:ea typeface="+mn-ea"/>
                          <a:cs typeface="+mn-cs"/>
                        </a:rPr>
                        <a:t>and 4 x 400 Gigabit Ethernet</a:t>
                      </a:r>
                      <a:endParaRPr lang="en-US" sz="1100" dirty="0"/>
                    </a:p>
                  </a:txBody>
                  <a:tcPr/>
                </a:tc>
                <a:extLst>
                  <a:ext uri="{0D108BD9-81ED-4DB2-BD59-A6C34878D82A}">
                    <a16:rowId xmlns:a16="http://schemas.microsoft.com/office/drawing/2014/main" val="4029341292"/>
                  </a:ext>
                </a:extLst>
              </a:tr>
            </a:tbl>
          </a:graphicData>
        </a:graphic>
      </p:graphicFrame>
      <p:sp>
        <p:nvSpPr>
          <p:cNvPr id="13" name="TextBox 12">
            <a:extLst>
              <a:ext uri="{FF2B5EF4-FFF2-40B4-BE49-F238E27FC236}">
                <a16:creationId xmlns:a16="http://schemas.microsoft.com/office/drawing/2014/main" id="{D9FBEA55-96F7-B0B4-032F-C2A13EF0504A}"/>
              </a:ext>
            </a:extLst>
          </p:cNvPr>
          <p:cNvSpPr txBox="1"/>
          <p:nvPr/>
        </p:nvSpPr>
        <p:spPr>
          <a:xfrm>
            <a:off x="371307" y="5200153"/>
            <a:ext cx="2224863" cy="307777"/>
          </a:xfrm>
          <a:prstGeom prst="rect">
            <a:avLst/>
          </a:prstGeom>
          <a:noFill/>
        </p:spPr>
        <p:txBody>
          <a:bodyPr wrap="square">
            <a:spAutoFit/>
          </a:bodyPr>
          <a:lstStyle/>
          <a:p>
            <a:r>
              <a:rPr lang="en-US" sz="1400" b="0" i="0" kern="1200" dirty="0">
                <a:solidFill>
                  <a:schemeClr val="dk1"/>
                </a:solidFill>
                <a:effectLst/>
                <a:latin typeface="+mn-lt"/>
                <a:ea typeface="+mn-ea"/>
                <a:cs typeface="+mn-cs"/>
              </a:rPr>
              <a:t>DCS-7280CR3K-32D4-F</a:t>
            </a:r>
            <a:endParaRPr lang="en-US" sz="1400" dirty="0"/>
          </a:p>
        </p:txBody>
      </p:sp>
      <p:sp>
        <p:nvSpPr>
          <p:cNvPr id="14" name="TextBox 13">
            <a:extLst>
              <a:ext uri="{FF2B5EF4-FFF2-40B4-BE49-F238E27FC236}">
                <a16:creationId xmlns:a16="http://schemas.microsoft.com/office/drawing/2014/main" id="{562757C0-CB0B-9DEC-4426-6EC7D0560C46}"/>
              </a:ext>
            </a:extLst>
          </p:cNvPr>
          <p:cNvSpPr txBox="1"/>
          <p:nvPr/>
        </p:nvSpPr>
        <p:spPr>
          <a:xfrm>
            <a:off x="10230" y="8896"/>
            <a:ext cx="2234010" cy="646331"/>
          </a:xfrm>
          <a:prstGeom prst="rect">
            <a:avLst/>
          </a:prstGeom>
          <a:noFill/>
        </p:spPr>
        <p:txBody>
          <a:bodyPr wrap="none" rtlCol="0">
            <a:spAutoFit/>
          </a:bodyPr>
          <a:lstStyle/>
          <a:p>
            <a:r>
              <a:rPr lang="en-US" sz="3600" b="1" dirty="0"/>
              <a:t>Hardware</a:t>
            </a:r>
            <a:endParaRPr lang="en-US" sz="3600" b="1" u="none" dirty="0"/>
          </a:p>
        </p:txBody>
      </p:sp>
      <p:pic>
        <p:nvPicPr>
          <p:cNvPr id="15" name="Picture 4" descr="OU Supercomputing Center for Education &amp; Research">
            <a:extLst>
              <a:ext uri="{FF2B5EF4-FFF2-40B4-BE49-F238E27FC236}">
                <a16:creationId xmlns:a16="http://schemas.microsoft.com/office/drawing/2014/main" id="{05CFEA58-A2A6-2628-CEE9-AECEEC443B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408792A7-F8EC-6398-EA4C-3FA133B625C8}"/>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7280R3 Series Data Center Switch Router - Data Sheet">
            <a:extLst>
              <a:ext uri="{FF2B5EF4-FFF2-40B4-BE49-F238E27FC236}">
                <a16:creationId xmlns:a16="http://schemas.microsoft.com/office/drawing/2014/main" id="{CE7B76E1-6097-8957-32A6-10E8EA4B31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307" y="4463283"/>
            <a:ext cx="6654681" cy="654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384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B3E6C8-5BC1-2F85-C534-544286BFF5D1}"/>
              </a:ext>
            </a:extLst>
          </p:cNvPr>
          <p:cNvSpPr txBox="1"/>
          <p:nvPr/>
        </p:nvSpPr>
        <p:spPr>
          <a:xfrm>
            <a:off x="0" y="87123"/>
            <a:ext cx="8949274" cy="400110"/>
          </a:xfrm>
          <a:prstGeom prst="rect">
            <a:avLst/>
          </a:prstGeom>
          <a:noFill/>
        </p:spPr>
        <p:txBody>
          <a:bodyPr wrap="square">
            <a:spAutoFit/>
          </a:bodyPr>
          <a:lstStyle/>
          <a:p>
            <a:r>
              <a:rPr lang="en-US" sz="2000" b="1" i="0" dirty="0">
                <a:solidFill>
                  <a:srgbClr val="C00000"/>
                </a:solidFill>
                <a:effectLst/>
                <a:highlight>
                  <a:srgbClr val="FCFCFC"/>
                </a:highlight>
                <a:latin typeface="Lato" panose="020F0502020204030204" pitchFamily="34" charset="0"/>
              </a:rPr>
              <a:t>Virtual Machine Managers Integration</a:t>
            </a:r>
            <a:endParaRPr lang="en-US" sz="2000" b="1" dirty="0">
              <a:solidFill>
                <a:srgbClr val="C00000"/>
              </a:solidFill>
            </a:endParaRPr>
          </a:p>
        </p:txBody>
      </p:sp>
      <p:sp>
        <p:nvSpPr>
          <p:cNvPr id="3" name="TextBox 2">
            <a:extLst>
              <a:ext uri="{FF2B5EF4-FFF2-40B4-BE49-F238E27FC236}">
                <a16:creationId xmlns:a16="http://schemas.microsoft.com/office/drawing/2014/main" id="{8AC0152D-A3F9-D4F3-16BE-8AD0F9DFC6F3}"/>
              </a:ext>
            </a:extLst>
          </p:cNvPr>
          <p:cNvSpPr txBox="1"/>
          <p:nvPr/>
        </p:nvSpPr>
        <p:spPr>
          <a:xfrm>
            <a:off x="0" y="472752"/>
            <a:ext cx="11900917" cy="584775"/>
          </a:xfrm>
          <a:prstGeom prst="rect">
            <a:avLst/>
          </a:prstGeom>
          <a:noFill/>
        </p:spPr>
        <p:txBody>
          <a:bodyPr wrap="square" rtlCol="0">
            <a:spAutoFit/>
          </a:bodyPr>
          <a:lstStyle/>
          <a:p>
            <a:pPr marL="285750" indent="-285750" algn="l">
              <a:buFont typeface="Wingdings" pitchFamily="2" charset="2"/>
              <a:buChar char="v"/>
            </a:pPr>
            <a:r>
              <a:rPr lang="en-US" sz="1600" dirty="0">
                <a:solidFill>
                  <a:srgbClr val="4E4F5F"/>
                </a:solidFill>
                <a:highlight>
                  <a:srgbClr val="FFFFFF"/>
                </a:highlight>
                <a:latin typeface="Roobert"/>
              </a:rPr>
              <a:t>Simplifying tasks by automating network functions. </a:t>
            </a:r>
          </a:p>
          <a:p>
            <a:pPr marL="285750" indent="-285750" algn="l">
              <a:buFont typeface="Wingdings" pitchFamily="2" charset="2"/>
              <a:buChar char="v"/>
            </a:pPr>
            <a:r>
              <a:rPr lang="en-US" sz="1600" dirty="0">
                <a:solidFill>
                  <a:srgbClr val="4E4F5F"/>
                </a:solidFill>
                <a:highlight>
                  <a:srgbClr val="FFFFFF"/>
                </a:highlight>
                <a:latin typeface="Roobert"/>
              </a:rPr>
              <a:t>Manage network policies in your virtual environment.</a:t>
            </a:r>
          </a:p>
        </p:txBody>
      </p:sp>
      <p:sp>
        <p:nvSpPr>
          <p:cNvPr id="4" name="TextBox 3">
            <a:extLst>
              <a:ext uri="{FF2B5EF4-FFF2-40B4-BE49-F238E27FC236}">
                <a16:creationId xmlns:a16="http://schemas.microsoft.com/office/drawing/2014/main" id="{79B9E585-9C2B-F900-B54F-7C6EB3782FE7}"/>
              </a:ext>
            </a:extLst>
          </p:cNvPr>
          <p:cNvSpPr txBox="1"/>
          <p:nvPr/>
        </p:nvSpPr>
        <p:spPr>
          <a:xfrm>
            <a:off x="113643" y="1195824"/>
            <a:ext cx="11900917" cy="1200329"/>
          </a:xfrm>
          <a:prstGeom prst="rect">
            <a:avLst/>
          </a:prstGeom>
          <a:noFill/>
        </p:spPr>
        <p:txBody>
          <a:bodyPr wrap="square" rtlCol="0">
            <a:spAutoFit/>
          </a:bodyPr>
          <a:lstStyle/>
          <a:p>
            <a:pPr algn="l"/>
            <a:r>
              <a:rPr lang="en-US" sz="1600" b="1" dirty="0">
                <a:solidFill>
                  <a:srgbClr val="C00000"/>
                </a:solidFill>
                <a:highlight>
                  <a:srgbClr val="FFFFFF"/>
                </a:highlight>
                <a:latin typeface="Roobert"/>
              </a:rPr>
              <a:t>ACI Integrates with the following VMM</a:t>
            </a:r>
            <a:endParaRPr lang="en-US" sz="1600" dirty="0">
              <a:solidFill>
                <a:srgbClr val="4E4F5F"/>
              </a:solidFill>
              <a:highlight>
                <a:srgbClr val="FFFFFF"/>
              </a:highlight>
              <a:latin typeface="Roobert"/>
            </a:endParaRPr>
          </a:p>
          <a:p>
            <a:pPr marL="285750" indent="-285750" algn="l">
              <a:buFont typeface="Wingdings" pitchFamily="2" charset="2"/>
              <a:buChar char="§"/>
            </a:pPr>
            <a:r>
              <a:rPr lang="en-US" sz="1400" b="0" i="0" dirty="0">
                <a:solidFill>
                  <a:srgbClr val="4E4F5F"/>
                </a:solidFill>
                <a:effectLst/>
                <a:highlight>
                  <a:srgbClr val="FFFFFF"/>
                </a:highlight>
                <a:latin typeface="Roobert"/>
              </a:rPr>
              <a:t>Microsoft</a:t>
            </a:r>
          </a:p>
          <a:p>
            <a:pPr marL="285750" indent="-285750" algn="l">
              <a:buFont typeface="Wingdings" pitchFamily="2" charset="2"/>
              <a:buChar char="§"/>
            </a:pPr>
            <a:r>
              <a:rPr lang="en-US" sz="1400" dirty="0" err="1">
                <a:solidFill>
                  <a:srgbClr val="4E4F5F"/>
                </a:solidFill>
                <a:highlight>
                  <a:srgbClr val="FFFFFF"/>
                </a:highlight>
                <a:latin typeface="Roobert"/>
              </a:rPr>
              <a:t>Vmware</a:t>
            </a:r>
            <a:endParaRPr lang="en-US" sz="1400" dirty="0">
              <a:solidFill>
                <a:srgbClr val="4E4F5F"/>
              </a:solidFill>
              <a:highlight>
                <a:srgbClr val="FFFFFF"/>
              </a:highlight>
              <a:latin typeface="Roobert"/>
            </a:endParaRPr>
          </a:p>
          <a:p>
            <a:pPr marL="285750" indent="-285750" algn="l">
              <a:buFont typeface="Wingdings" pitchFamily="2" charset="2"/>
              <a:buChar char="§"/>
            </a:pPr>
            <a:r>
              <a:rPr lang="en-US" sz="1400" dirty="0">
                <a:solidFill>
                  <a:srgbClr val="4E4F5F"/>
                </a:solidFill>
                <a:highlight>
                  <a:srgbClr val="FFFFFF"/>
                </a:highlight>
                <a:latin typeface="Roobert"/>
              </a:rPr>
              <a:t>Red Hat</a:t>
            </a:r>
          </a:p>
          <a:p>
            <a:pPr marL="285750" indent="-285750" algn="l">
              <a:buFont typeface="Wingdings" pitchFamily="2" charset="2"/>
              <a:buChar char="§"/>
            </a:pPr>
            <a:r>
              <a:rPr lang="en-US" sz="1400" dirty="0">
                <a:solidFill>
                  <a:srgbClr val="4E4F5F"/>
                </a:solidFill>
                <a:highlight>
                  <a:srgbClr val="FFFFFF"/>
                </a:highlight>
                <a:latin typeface="Roobert"/>
              </a:rPr>
              <a:t>OpenStack</a:t>
            </a:r>
          </a:p>
        </p:txBody>
      </p:sp>
      <p:sp>
        <p:nvSpPr>
          <p:cNvPr id="5" name="TextBox 4">
            <a:extLst>
              <a:ext uri="{FF2B5EF4-FFF2-40B4-BE49-F238E27FC236}">
                <a16:creationId xmlns:a16="http://schemas.microsoft.com/office/drawing/2014/main" id="{44A57E51-D75B-FD50-891F-FEB1A730C73D}"/>
              </a:ext>
            </a:extLst>
          </p:cNvPr>
          <p:cNvSpPr txBox="1"/>
          <p:nvPr/>
        </p:nvSpPr>
        <p:spPr>
          <a:xfrm>
            <a:off x="4993662" y="3895502"/>
            <a:ext cx="4800268" cy="984885"/>
          </a:xfrm>
          <a:prstGeom prst="rect">
            <a:avLst/>
          </a:prstGeom>
          <a:noFill/>
        </p:spPr>
        <p:txBody>
          <a:bodyPr wrap="square" rtlCol="0">
            <a:spAutoFit/>
          </a:bodyPr>
          <a:lstStyle/>
          <a:p>
            <a:pPr algn="l"/>
            <a:r>
              <a:rPr lang="en-US" sz="1600" b="1" dirty="0">
                <a:solidFill>
                  <a:srgbClr val="C00000"/>
                </a:solidFill>
                <a:highlight>
                  <a:srgbClr val="FFFFFF"/>
                </a:highlight>
                <a:latin typeface="Roobert"/>
              </a:rPr>
              <a:t>ACI Integrates with the following Container Domain</a:t>
            </a:r>
          </a:p>
          <a:p>
            <a:pPr marL="285750" indent="-285750" algn="l">
              <a:buFont typeface="Wingdings" pitchFamily="2" charset="2"/>
              <a:buChar char="§"/>
            </a:pPr>
            <a:r>
              <a:rPr lang="en-US" sz="1400" dirty="0">
                <a:solidFill>
                  <a:srgbClr val="4E4F5F"/>
                </a:solidFill>
                <a:highlight>
                  <a:srgbClr val="FFFFFF"/>
                </a:highlight>
                <a:latin typeface="Roobert"/>
              </a:rPr>
              <a:t>Cloud Foundry</a:t>
            </a:r>
            <a:endParaRPr lang="en-US" sz="1400" b="0" i="0" dirty="0">
              <a:solidFill>
                <a:srgbClr val="4E4F5F"/>
              </a:solidFill>
              <a:effectLst/>
              <a:highlight>
                <a:srgbClr val="FFFFFF"/>
              </a:highlight>
              <a:latin typeface="Roobert"/>
            </a:endParaRPr>
          </a:p>
          <a:p>
            <a:pPr marL="285750" indent="-285750" algn="l">
              <a:buFont typeface="Wingdings" pitchFamily="2" charset="2"/>
              <a:buChar char="§"/>
            </a:pPr>
            <a:r>
              <a:rPr lang="en-US" sz="1400" dirty="0">
                <a:solidFill>
                  <a:srgbClr val="4E4F5F"/>
                </a:solidFill>
                <a:highlight>
                  <a:srgbClr val="FFFFFF"/>
                </a:highlight>
                <a:latin typeface="Roobert"/>
              </a:rPr>
              <a:t>Kubernetes</a:t>
            </a:r>
          </a:p>
          <a:p>
            <a:pPr marL="285750" indent="-285750" algn="l">
              <a:buFont typeface="Wingdings" pitchFamily="2" charset="2"/>
              <a:buChar char="§"/>
            </a:pPr>
            <a:r>
              <a:rPr lang="en-US" sz="1400" dirty="0">
                <a:solidFill>
                  <a:srgbClr val="4E4F5F"/>
                </a:solidFill>
                <a:highlight>
                  <a:srgbClr val="FFFFFF"/>
                </a:highlight>
                <a:latin typeface="Roobert"/>
              </a:rPr>
              <a:t>OpenShift</a:t>
            </a:r>
          </a:p>
        </p:txBody>
      </p:sp>
      <p:pic>
        <p:nvPicPr>
          <p:cNvPr id="6146" name="Picture 2">
            <a:extLst>
              <a:ext uri="{FF2B5EF4-FFF2-40B4-BE49-F238E27FC236}">
                <a16:creationId xmlns:a16="http://schemas.microsoft.com/office/drawing/2014/main" id="{42449C74-F4F0-0324-181D-F6D0D0E68B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5436" y="374747"/>
            <a:ext cx="4920172" cy="34227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Related image, diagram or screenshot">
            <a:extLst>
              <a:ext uri="{FF2B5EF4-FFF2-40B4-BE49-F238E27FC236}">
                <a16:creationId xmlns:a16="http://schemas.microsoft.com/office/drawing/2014/main" id="{7CDBF608-19EB-B988-312F-AC6D709607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392" y="2805448"/>
            <a:ext cx="4481814" cy="368675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OU Supercomputing Center for Education &amp; Research">
            <a:extLst>
              <a:ext uri="{FF2B5EF4-FFF2-40B4-BE49-F238E27FC236}">
                <a16:creationId xmlns:a16="http://schemas.microsoft.com/office/drawing/2014/main" id="{6A8D08E9-C448-A162-5120-A17F7DBBEF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A9F81277-63F5-F850-3264-DB9B57B34974}"/>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7600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5062" y="-2811"/>
            <a:ext cx="5943453" cy="523220"/>
          </a:xfrm>
          <a:prstGeom prst="rect">
            <a:avLst/>
          </a:prstGeom>
          <a:noFill/>
          <a:effectLst>
            <a:innerShdw blurRad="63500" dist="50800" dir="13500000">
              <a:prstClr val="black">
                <a:alpha val="50000"/>
              </a:prstClr>
            </a:innerShdw>
          </a:effectLst>
        </p:spPr>
        <p:txBody>
          <a:bodyPr wrap="square" rtlCol="0">
            <a:spAutoFit/>
          </a:bodyPr>
          <a:lstStyle/>
          <a:p>
            <a:r>
              <a:rPr lang="en-US" sz="2800" b="1" dirty="0">
                <a:effectLst>
                  <a:outerShdw sx="1000" sy="1000" algn="ctr" rotWithShape="0">
                    <a:srgbClr val="000000">
                      <a:alpha val="0"/>
                    </a:srgbClr>
                  </a:outerShdw>
                </a:effectLst>
              </a:rPr>
              <a:t>Connection Suite</a:t>
            </a:r>
          </a:p>
        </p:txBody>
      </p:sp>
      <p:cxnSp>
        <p:nvCxnSpPr>
          <p:cNvPr id="47" name="Straight Connector 46"/>
          <p:cNvCxnSpPr/>
          <p:nvPr/>
        </p:nvCxnSpPr>
        <p:spPr>
          <a:xfrm flipV="1">
            <a:off x="100139" y="568436"/>
            <a:ext cx="5936437"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06202" y="2631894"/>
            <a:ext cx="8018858" cy="1477328"/>
          </a:xfrm>
          <a:prstGeom prst="rect">
            <a:avLst/>
          </a:prstGeom>
          <a:noFill/>
        </p:spPr>
        <p:txBody>
          <a:bodyPr wrap="square" rtlCol="0">
            <a:spAutoFit/>
          </a:bodyPr>
          <a:lstStyle/>
          <a:p>
            <a:r>
              <a:rPr lang="en-US" b="1" dirty="0">
                <a:latin typeface="Arial" charset="0"/>
                <a:ea typeface="Arial" charset="0"/>
                <a:cs typeface="Arial" charset="0"/>
              </a:rPr>
              <a:t>Four Geographical Location</a:t>
            </a:r>
          </a:p>
          <a:p>
            <a:pPr marL="285750" indent="-285750">
              <a:buFont typeface="Arial" panose="020B0604020202020204" pitchFamily="34" charset="0"/>
              <a:buChar char="•"/>
            </a:pPr>
            <a:r>
              <a:rPr lang="en-US" dirty="0">
                <a:latin typeface="Arial" charset="0"/>
                <a:ea typeface="Arial" charset="0"/>
                <a:cs typeface="Arial" charset="0"/>
              </a:rPr>
              <a:t>North Campus. </a:t>
            </a:r>
          </a:p>
          <a:p>
            <a:pPr marL="285750" indent="-285750">
              <a:buFont typeface="Arial" panose="020B0604020202020204" pitchFamily="34" charset="0"/>
              <a:buChar char="•"/>
            </a:pPr>
            <a:r>
              <a:rPr lang="en-US" dirty="0">
                <a:latin typeface="Arial" charset="0"/>
                <a:ea typeface="Arial" charset="0"/>
                <a:cs typeface="Arial" charset="0"/>
              </a:rPr>
              <a:t>Main Campus. </a:t>
            </a:r>
          </a:p>
          <a:p>
            <a:pPr marL="285750" indent="-285750">
              <a:buFont typeface="Arial" panose="020B0604020202020204" pitchFamily="34" charset="0"/>
              <a:buChar char="•"/>
            </a:pPr>
            <a:r>
              <a:rPr lang="en-US" dirty="0">
                <a:latin typeface="Arial" charset="0"/>
                <a:ea typeface="Arial" charset="0"/>
                <a:cs typeface="Arial" charset="0"/>
              </a:rPr>
              <a:t>South Campus. </a:t>
            </a:r>
          </a:p>
          <a:p>
            <a:pPr marL="285750" indent="-285750">
              <a:buFont typeface="Arial" panose="020B0604020202020204" pitchFamily="34" charset="0"/>
              <a:buChar char="•"/>
            </a:pPr>
            <a:r>
              <a:rPr lang="en-US" dirty="0">
                <a:latin typeface="Arial" charset="0"/>
                <a:ea typeface="Arial" charset="0"/>
                <a:cs typeface="Arial" charset="0"/>
              </a:rPr>
              <a:t>Research Campus. </a:t>
            </a:r>
          </a:p>
        </p:txBody>
      </p:sp>
      <p:sp>
        <p:nvSpPr>
          <p:cNvPr id="53" name="Oval 52"/>
          <p:cNvSpPr/>
          <p:nvPr/>
        </p:nvSpPr>
        <p:spPr>
          <a:xfrm>
            <a:off x="316752" y="2779728"/>
            <a:ext cx="186916" cy="1151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573456" y="4354195"/>
            <a:ext cx="4359268" cy="2031325"/>
          </a:xfrm>
          <a:prstGeom prst="rect">
            <a:avLst/>
          </a:prstGeom>
          <a:noFill/>
        </p:spPr>
        <p:txBody>
          <a:bodyPr wrap="square" rtlCol="0">
            <a:spAutoFit/>
          </a:bodyPr>
          <a:lstStyle/>
          <a:p>
            <a:r>
              <a:rPr lang="en-US" b="1" dirty="0">
                <a:latin typeface="Arial" charset="0"/>
                <a:ea typeface="Arial" charset="0"/>
                <a:cs typeface="Arial" charset="0"/>
              </a:rPr>
              <a:t>Functional Connections</a:t>
            </a:r>
          </a:p>
          <a:p>
            <a:pPr marL="285750" indent="-285750">
              <a:buFont typeface="Arial" panose="020B0604020202020204" pitchFamily="34" charset="0"/>
              <a:buChar char="•"/>
            </a:pPr>
            <a:r>
              <a:rPr lang="en-US" dirty="0">
                <a:latin typeface="Arial" charset="0"/>
                <a:ea typeface="Arial" charset="0"/>
                <a:cs typeface="Arial" charset="0"/>
              </a:rPr>
              <a:t>Internet Connectivity</a:t>
            </a:r>
          </a:p>
          <a:p>
            <a:pPr marL="285750" indent="-285750">
              <a:buFont typeface="Arial" panose="020B0604020202020204" pitchFamily="34" charset="0"/>
              <a:buChar char="•"/>
            </a:pPr>
            <a:r>
              <a:rPr lang="en-US" dirty="0">
                <a:latin typeface="Arial" charset="0"/>
                <a:ea typeface="Arial" charset="0"/>
                <a:cs typeface="Arial" charset="0"/>
              </a:rPr>
              <a:t>Campus Connectivity</a:t>
            </a:r>
          </a:p>
          <a:p>
            <a:pPr marL="285750" indent="-285750">
              <a:buFont typeface="Arial" panose="020B0604020202020204" pitchFamily="34" charset="0"/>
              <a:buChar char="•"/>
            </a:pPr>
            <a:r>
              <a:rPr lang="en-US" dirty="0">
                <a:latin typeface="Arial" charset="0"/>
                <a:ea typeface="Arial" charset="0"/>
                <a:cs typeface="Arial" charset="0"/>
              </a:rPr>
              <a:t>Local Data Center (aka Legacy DC)</a:t>
            </a:r>
          </a:p>
          <a:p>
            <a:pPr marL="285750" indent="-285750">
              <a:buFont typeface="Arial" panose="020B0604020202020204" pitchFamily="34" charset="0"/>
              <a:buChar char="•"/>
            </a:pPr>
            <a:r>
              <a:rPr lang="en-US" dirty="0">
                <a:latin typeface="Arial" charset="0"/>
                <a:ea typeface="Arial" charset="0"/>
                <a:cs typeface="Arial" charset="0"/>
              </a:rPr>
              <a:t>Data Center (aka S2 DC)</a:t>
            </a:r>
          </a:p>
          <a:p>
            <a:pPr marL="285750" indent="-285750">
              <a:buFont typeface="Arial" panose="020B0604020202020204" pitchFamily="34" charset="0"/>
              <a:buChar char="•"/>
            </a:pPr>
            <a:r>
              <a:rPr lang="en-US" dirty="0">
                <a:latin typeface="Arial" charset="0"/>
                <a:ea typeface="Arial" charset="0"/>
                <a:cs typeface="Arial" charset="0"/>
              </a:rPr>
              <a:t>VoIP</a:t>
            </a:r>
          </a:p>
          <a:p>
            <a:pPr marL="285750" indent="-285750">
              <a:buFont typeface="Arial" panose="020B0604020202020204" pitchFamily="34" charset="0"/>
              <a:buChar char="•"/>
            </a:pPr>
            <a:r>
              <a:rPr lang="en-US" dirty="0">
                <a:latin typeface="Arial" charset="0"/>
                <a:ea typeface="Arial" charset="0"/>
                <a:cs typeface="Arial" charset="0"/>
              </a:rPr>
              <a:t>Peering Connections</a:t>
            </a:r>
          </a:p>
        </p:txBody>
      </p:sp>
      <p:sp>
        <p:nvSpPr>
          <p:cNvPr id="61" name="Oval 60"/>
          <p:cNvSpPr/>
          <p:nvPr/>
        </p:nvSpPr>
        <p:spPr>
          <a:xfrm>
            <a:off x="313874" y="4501461"/>
            <a:ext cx="186916" cy="1151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0" name="Oval 39"/>
          <p:cNvSpPr/>
          <p:nvPr/>
        </p:nvSpPr>
        <p:spPr>
          <a:xfrm>
            <a:off x="9330063" y="4984090"/>
            <a:ext cx="896865" cy="891251"/>
          </a:xfrm>
          <a:prstGeom prst="ellipse">
            <a:avLst/>
          </a:prstGeom>
          <a:solidFill>
            <a:srgbClr val="0070C0"/>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8225581" y="3595128"/>
            <a:ext cx="1386971" cy="1388962"/>
          </a:xfrm>
          <a:prstGeom prst="ellipse">
            <a:avLst/>
          </a:prstGeom>
          <a:solidFill>
            <a:srgbClr val="0070C0"/>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7454054" y="5011723"/>
            <a:ext cx="896865" cy="891251"/>
          </a:xfrm>
          <a:prstGeom prst="ellipse">
            <a:avLst/>
          </a:prstGeom>
          <a:solidFill>
            <a:srgbClr val="0070C0"/>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7489260" y="5129796"/>
            <a:ext cx="849913" cy="584775"/>
          </a:xfrm>
          <a:prstGeom prst="rect">
            <a:avLst/>
          </a:prstGeom>
          <a:noFill/>
        </p:spPr>
        <p:txBody>
          <a:bodyPr wrap="none" rtlCol="0">
            <a:spAutoFit/>
          </a:bodyPr>
          <a:lstStyle/>
          <a:p>
            <a:pPr algn="ctr"/>
            <a:r>
              <a:rPr lang="en-US" sz="1600" dirty="0">
                <a:solidFill>
                  <a:schemeClr val="bg1"/>
                </a:solidFill>
              </a:rPr>
              <a:t>North </a:t>
            </a:r>
          </a:p>
          <a:p>
            <a:pPr algn="ctr"/>
            <a:r>
              <a:rPr lang="en-US" sz="1600" dirty="0">
                <a:solidFill>
                  <a:schemeClr val="bg1"/>
                </a:solidFill>
              </a:rPr>
              <a:t>Campus</a:t>
            </a:r>
          </a:p>
        </p:txBody>
      </p:sp>
      <p:sp>
        <p:nvSpPr>
          <p:cNvPr id="50" name="Oval 49"/>
          <p:cNvSpPr/>
          <p:nvPr/>
        </p:nvSpPr>
        <p:spPr>
          <a:xfrm>
            <a:off x="8389397" y="5333905"/>
            <a:ext cx="896865" cy="891251"/>
          </a:xfrm>
          <a:prstGeom prst="ellipse">
            <a:avLst/>
          </a:prstGeom>
          <a:solidFill>
            <a:srgbClr val="0070C0"/>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8433070" y="5471163"/>
            <a:ext cx="849913" cy="584775"/>
          </a:xfrm>
          <a:prstGeom prst="rect">
            <a:avLst/>
          </a:prstGeom>
          <a:noFill/>
        </p:spPr>
        <p:txBody>
          <a:bodyPr wrap="none" rtlCol="0">
            <a:spAutoFit/>
          </a:bodyPr>
          <a:lstStyle/>
          <a:p>
            <a:pPr algn="ctr"/>
            <a:r>
              <a:rPr lang="en-US" sz="1600" dirty="0">
                <a:solidFill>
                  <a:schemeClr val="bg1"/>
                </a:solidFill>
              </a:rPr>
              <a:t>Main </a:t>
            </a:r>
          </a:p>
          <a:p>
            <a:pPr algn="ctr"/>
            <a:r>
              <a:rPr lang="en-US" sz="1600" dirty="0">
                <a:solidFill>
                  <a:schemeClr val="bg1"/>
                </a:solidFill>
              </a:rPr>
              <a:t>Campus</a:t>
            </a:r>
          </a:p>
        </p:txBody>
      </p:sp>
      <p:sp>
        <p:nvSpPr>
          <p:cNvPr id="54" name="TextBox 53"/>
          <p:cNvSpPr txBox="1"/>
          <p:nvPr/>
        </p:nvSpPr>
        <p:spPr>
          <a:xfrm>
            <a:off x="9355385" y="5114751"/>
            <a:ext cx="864340" cy="584775"/>
          </a:xfrm>
          <a:prstGeom prst="rect">
            <a:avLst/>
          </a:prstGeom>
          <a:noFill/>
        </p:spPr>
        <p:txBody>
          <a:bodyPr wrap="none" rtlCol="0">
            <a:spAutoFit/>
          </a:bodyPr>
          <a:lstStyle/>
          <a:p>
            <a:pPr algn="ctr"/>
            <a:r>
              <a:rPr lang="en-US" sz="1600" dirty="0">
                <a:solidFill>
                  <a:schemeClr val="bg1"/>
                </a:solidFill>
              </a:rPr>
              <a:t>South </a:t>
            </a:r>
          </a:p>
          <a:p>
            <a:pPr algn="ctr"/>
            <a:r>
              <a:rPr lang="en-US" sz="1600" dirty="0">
                <a:solidFill>
                  <a:schemeClr val="bg1"/>
                </a:solidFill>
              </a:rPr>
              <a:t>Campus</a:t>
            </a:r>
          </a:p>
        </p:txBody>
      </p:sp>
      <p:sp>
        <p:nvSpPr>
          <p:cNvPr id="55" name="Oval 54"/>
          <p:cNvSpPr/>
          <p:nvPr/>
        </p:nvSpPr>
        <p:spPr>
          <a:xfrm>
            <a:off x="9776866" y="4061871"/>
            <a:ext cx="896865" cy="891251"/>
          </a:xfrm>
          <a:prstGeom prst="ellipse">
            <a:avLst/>
          </a:prstGeom>
          <a:solidFill>
            <a:srgbClr val="0070C0"/>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9768924" y="4222279"/>
            <a:ext cx="953146" cy="584775"/>
          </a:xfrm>
          <a:prstGeom prst="rect">
            <a:avLst/>
          </a:prstGeom>
          <a:noFill/>
        </p:spPr>
        <p:txBody>
          <a:bodyPr wrap="none" rtlCol="0">
            <a:spAutoFit/>
          </a:bodyPr>
          <a:lstStyle/>
          <a:p>
            <a:pPr algn="ctr"/>
            <a:r>
              <a:rPr lang="en-US" sz="1600" dirty="0">
                <a:solidFill>
                  <a:schemeClr val="bg1"/>
                </a:solidFill>
              </a:rPr>
              <a:t>Research</a:t>
            </a:r>
          </a:p>
          <a:p>
            <a:pPr algn="ctr"/>
            <a:r>
              <a:rPr lang="en-US" sz="1600" dirty="0">
                <a:solidFill>
                  <a:schemeClr val="bg1"/>
                </a:solidFill>
              </a:rPr>
              <a:t>Campus</a:t>
            </a:r>
          </a:p>
        </p:txBody>
      </p:sp>
      <p:sp>
        <p:nvSpPr>
          <p:cNvPr id="57" name="Oval 56"/>
          <p:cNvSpPr/>
          <p:nvPr/>
        </p:nvSpPr>
        <p:spPr>
          <a:xfrm>
            <a:off x="7172344" y="4092839"/>
            <a:ext cx="896865" cy="891251"/>
          </a:xfrm>
          <a:prstGeom prst="ellipse">
            <a:avLst/>
          </a:prstGeom>
          <a:solidFill>
            <a:srgbClr val="0070C0"/>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58" name="TextBox 57"/>
          <p:cNvSpPr txBox="1"/>
          <p:nvPr/>
        </p:nvSpPr>
        <p:spPr>
          <a:xfrm>
            <a:off x="7256044" y="4179355"/>
            <a:ext cx="763606" cy="738664"/>
          </a:xfrm>
          <a:prstGeom prst="rect">
            <a:avLst/>
          </a:prstGeom>
          <a:noFill/>
        </p:spPr>
        <p:txBody>
          <a:bodyPr wrap="none" rtlCol="0">
            <a:spAutoFit/>
          </a:bodyPr>
          <a:lstStyle/>
          <a:p>
            <a:pPr algn="ctr"/>
            <a:r>
              <a:rPr lang="en-US" sz="1400" dirty="0">
                <a:solidFill>
                  <a:schemeClr val="bg1"/>
                </a:solidFill>
              </a:rPr>
              <a:t>Legacy </a:t>
            </a:r>
          </a:p>
          <a:p>
            <a:pPr algn="ctr"/>
            <a:r>
              <a:rPr lang="en-US" sz="1400" dirty="0">
                <a:solidFill>
                  <a:schemeClr val="bg1"/>
                </a:solidFill>
              </a:rPr>
              <a:t>Data</a:t>
            </a:r>
          </a:p>
          <a:p>
            <a:pPr algn="ctr"/>
            <a:r>
              <a:rPr lang="en-US" sz="1400" dirty="0">
                <a:solidFill>
                  <a:schemeClr val="bg1"/>
                </a:solidFill>
              </a:rPr>
              <a:t>Center</a:t>
            </a:r>
          </a:p>
        </p:txBody>
      </p:sp>
      <p:sp>
        <p:nvSpPr>
          <p:cNvPr id="59" name="TextBox 58"/>
          <p:cNvSpPr txBox="1"/>
          <p:nvPr/>
        </p:nvSpPr>
        <p:spPr>
          <a:xfrm>
            <a:off x="8580481" y="4131604"/>
            <a:ext cx="677173" cy="400110"/>
          </a:xfrm>
          <a:prstGeom prst="rect">
            <a:avLst/>
          </a:prstGeom>
          <a:noFill/>
        </p:spPr>
        <p:txBody>
          <a:bodyPr wrap="none" rtlCol="0">
            <a:spAutoFit/>
          </a:bodyPr>
          <a:lstStyle/>
          <a:p>
            <a:pPr algn="ctr"/>
            <a:r>
              <a:rPr lang="en-US" sz="2000" b="1" dirty="0">
                <a:solidFill>
                  <a:schemeClr val="bg1"/>
                </a:solidFill>
              </a:rPr>
              <a:t>Core</a:t>
            </a:r>
          </a:p>
        </p:txBody>
      </p:sp>
      <p:sp>
        <p:nvSpPr>
          <p:cNvPr id="64" name="Oval 63"/>
          <p:cNvSpPr/>
          <p:nvPr/>
        </p:nvSpPr>
        <p:spPr>
          <a:xfrm>
            <a:off x="9078620" y="1868782"/>
            <a:ext cx="896865" cy="891251"/>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9137361" y="2025232"/>
            <a:ext cx="779381" cy="523220"/>
          </a:xfrm>
          <a:prstGeom prst="rect">
            <a:avLst/>
          </a:prstGeom>
          <a:noFill/>
        </p:spPr>
        <p:txBody>
          <a:bodyPr wrap="none" rtlCol="0">
            <a:spAutoFit/>
          </a:bodyPr>
          <a:lstStyle/>
          <a:p>
            <a:pPr algn="ctr"/>
            <a:r>
              <a:rPr lang="en-US" sz="1400" dirty="0">
                <a:solidFill>
                  <a:schemeClr val="bg1"/>
                </a:solidFill>
              </a:rPr>
              <a:t>Shared</a:t>
            </a:r>
          </a:p>
          <a:p>
            <a:pPr algn="ctr"/>
            <a:r>
              <a:rPr lang="en-US" sz="1400" dirty="0">
                <a:solidFill>
                  <a:schemeClr val="bg1"/>
                </a:solidFill>
              </a:rPr>
              <a:t>Services</a:t>
            </a:r>
          </a:p>
        </p:txBody>
      </p:sp>
      <p:sp>
        <p:nvSpPr>
          <p:cNvPr id="68" name="Diamond 67"/>
          <p:cNvSpPr/>
          <p:nvPr/>
        </p:nvSpPr>
        <p:spPr>
          <a:xfrm>
            <a:off x="10740248" y="4919686"/>
            <a:ext cx="1181246" cy="1122966"/>
          </a:xfrm>
          <a:prstGeom prst="diamond">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p:nvSpPr>
        <p:spPr>
          <a:xfrm>
            <a:off x="11014825" y="5311892"/>
            <a:ext cx="676724" cy="338554"/>
          </a:xfrm>
          <a:prstGeom prst="rect">
            <a:avLst/>
          </a:prstGeom>
          <a:noFill/>
        </p:spPr>
        <p:txBody>
          <a:bodyPr wrap="none" rtlCol="0">
            <a:spAutoFit/>
          </a:bodyPr>
          <a:lstStyle/>
          <a:p>
            <a:pPr algn="ctr"/>
            <a:r>
              <a:rPr lang="en-US" sz="1600" dirty="0">
                <a:solidFill>
                  <a:schemeClr val="bg1"/>
                </a:solidFill>
              </a:rPr>
              <a:t>Peers</a:t>
            </a:r>
          </a:p>
        </p:txBody>
      </p:sp>
      <p:sp>
        <p:nvSpPr>
          <p:cNvPr id="70" name="Diamond 69"/>
          <p:cNvSpPr/>
          <p:nvPr/>
        </p:nvSpPr>
        <p:spPr>
          <a:xfrm>
            <a:off x="10722070" y="3753905"/>
            <a:ext cx="1132907" cy="1056534"/>
          </a:xfrm>
          <a:prstGeom prst="diamond">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11050322" y="4169211"/>
            <a:ext cx="559385" cy="338554"/>
          </a:xfrm>
          <a:prstGeom prst="rect">
            <a:avLst/>
          </a:prstGeom>
          <a:noFill/>
        </p:spPr>
        <p:txBody>
          <a:bodyPr wrap="none" rtlCol="0">
            <a:spAutoFit/>
          </a:bodyPr>
          <a:lstStyle/>
          <a:p>
            <a:pPr algn="ctr"/>
            <a:r>
              <a:rPr lang="en-US" sz="1600" dirty="0">
                <a:solidFill>
                  <a:schemeClr val="bg1"/>
                </a:solidFill>
              </a:rPr>
              <a:t>VoIP</a:t>
            </a:r>
          </a:p>
        </p:txBody>
      </p:sp>
      <p:sp>
        <p:nvSpPr>
          <p:cNvPr id="72" name="Oval 71"/>
          <p:cNvSpPr/>
          <p:nvPr/>
        </p:nvSpPr>
        <p:spPr>
          <a:xfrm>
            <a:off x="7973334" y="1830611"/>
            <a:ext cx="896865" cy="891251"/>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p:nvSpPr>
        <p:spPr>
          <a:xfrm>
            <a:off x="8025895" y="2005353"/>
            <a:ext cx="792012" cy="523220"/>
          </a:xfrm>
          <a:prstGeom prst="rect">
            <a:avLst/>
          </a:prstGeom>
          <a:noFill/>
        </p:spPr>
        <p:txBody>
          <a:bodyPr wrap="none" rtlCol="0">
            <a:spAutoFit/>
          </a:bodyPr>
          <a:lstStyle/>
          <a:p>
            <a:pPr algn="ctr"/>
            <a:r>
              <a:rPr lang="en-US" sz="1400" dirty="0">
                <a:solidFill>
                  <a:schemeClr val="bg1"/>
                </a:solidFill>
              </a:rPr>
              <a:t>Internet</a:t>
            </a:r>
          </a:p>
          <a:p>
            <a:pPr algn="ctr"/>
            <a:r>
              <a:rPr lang="en-US" sz="1400" dirty="0">
                <a:solidFill>
                  <a:schemeClr val="bg1"/>
                </a:solidFill>
              </a:rPr>
              <a:t>Services</a:t>
            </a:r>
          </a:p>
        </p:txBody>
      </p:sp>
      <p:sp>
        <p:nvSpPr>
          <p:cNvPr id="74" name="Oval 73"/>
          <p:cNvSpPr/>
          <p:nvPr/>
        </p:nvSpPr>
        <p:spPr>
          <a:xfrm>
            <a:off x="8466987" y="2628564"/>
            <a:ext cx="896865" cy="891251"/>
          </a:xfrm>
          <a:prstGeom prst="ellipse">
            <a:avLst/>
          </a:prstGeom>
          <a:solidFill>
            <a:srgbClr val="0070C0"/>
          </a:solid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75" name="TextBox 74"/>
          <p:cNvSpPr txBox="1"/>
          <p:nvPr/>
        </p:nvSpPr>
        <p:spPr>
          <a:xfrm>
            <a:off x="8614648" y="2921844"/>
            <a:ext cx="587277" cy="338554"/>
          </a:xfrm>
          <a:prstGeom prst="rect">
            <a:avLst/>
          </a:prstGeom>
          <a:noFill/>
        </p:spPr>
        <p:txBody>
          <a:bodyPr wrap="none" rtlCol="0">
            <a:spAutoFit/>
          </a:bodyPr>
          <a:lstStyle/>
          <a:p>
            <a:pPr algn="ctr"/>
            <a:r>
              <a:rPr lang="en-US" sz="1600">
                <a:solidFill>
                  <a:schemeClr val="bg1"/>
                </a:solidFill>
              </a:rPr>
              <a:t>Edge</a:t>
            </a:r>
            <a:endParaRPr lang="en-US" sz="1600" dirty="0">
              <a:solidFill>
                <a:schemeClr val="bg1"/>
              </a:solidFill>
            </a:endParaRPr>
          </a:p>
        </p:txBody>
      </p:sp>
      <p:pic>
        <p:nvPicPr>
          <p:cNvPr id="2" name="Picture 4" descr="OU Supercomputing Center for Education &amp; Research">
            <a:extLst>
              <a:ext uri="{FF2B5EF4-FFF2-40B4-BE49-F238E27FC236}">
                <a16:creationId xmlns:a16="http://schemas.microsoft.com/office/drawing/2014/main" id="{66E65AAB-4C0A-83CF-83E2-7C0EBF7DAF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CFE305-805A-0FB0-900A-2E1FCA5CD1F8}"/>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43641C56-26BB-8BD2-790B-6FD1CA21E2AE}"/>
              </a:ext>
            </a:extLst>
          </p:cNvPr>
          <p:cNvSpPr txBox="1"/>
          <p:nvPr/>
        </p:nvSpPr>
        <p:spPr>
          <a:xfrm>
            <a:off x="506202" y="720508"/>
            <a:ext cx="8018858" cy="1754326"/>
          </a:xfrm>
          <a:prstGeom prst="rect">
            <a:avLst/>
          </a:prstGeom>
          <a:noFill/>
        </p:spPr>
        <p:txBody>
          <a:bodyPr wrap="square" rtlCol="0">
            <a:spAutoFit/>
          </a:bodyPr>
          <a:lstStyle/>
          <a:p>
            <a:r>
              <a:rPr lang="en-US" b="1" dirty="0">
                <a:latin typeface="Arial" charset="0"/>
                <a:ea typeface="Arial" charset="0"/>
                <a:cs typeface="Arial" charset="0"/>
              </a:rPr>
              <a:t>Three Campus Location</a:t>
            </a:r>
          </a:p>
          <a:p>
            <a:pPr marL="285750" indent="-285750">
              <a:buFont typeface="Arial" panose="020B0604020202020204" pitchFamily="34" charset="0"/>
              <a:buChar char="•"/>
            </a:pPr>
            <a:r>
              <a:rPr lang="en-US" dirty="0">
                <a:latin typeface="Arial" charset="0"/>
                <a:ea typeface="Arial" charset="0"/>
                <a:cs typeface="Arial" charset="0"/>
              </a:rPr>
              <a:t>Norman</a:t>
            </a:r>
          </a:p>
          <a:p>
            <a:pPr marL="285750" indent="-285750">
              <a:buFont typeface="Arial" panose="020B0604020202020204" pitchFamily="34" charset="0"/>
              <a:buChar char="•"/>
            </a:pPr>
            <a:r>
              <a:rPr lang="en-US" dirty="0">
                <a:latin typeface="Arial" charset="0"/>
                <a:ea typeface="Arial" charset="0"/>
                <a:cs typeface="Arial" charset="0"/>
              </a:rPr>
              <a:t>Oklahoma City</a:t>
            </a:r>
          </a:p>
          <a:p>
            <a:pPr marL="285750" indent="-285750">
              <a:buFont typeface="Arial" panose="020B0604020202020204" pitchFamily="34" charset="0"/>
              <a:buChar char="•"/>
            </a:pPr>
            <a:r>
              <a:rPr lang="en-US" dirty="0">
                <a:latin typeface="Arial" charset="0"/>
                <a:ea typeface="Arial" charset="0"/>
                <a:cs typeface="Arial" charset="0"/>
              </a:rPr>
              <a:t>Tulsa</a:t>
            </a:r>
          </a:p>
          <a:p>
            <a:pPr marL="285750" indent="-285750">
              <a:buFont typeface="Arial" panose="020B0604020202020204" pitchFamily="34" charset="0"/>
              <a:buChar char="•"/>
            </a:pPr>
            <a:r>
              <a:rPr lang="en-US" dirty="0">
                <a:solidFill>
                  <a:schemeClr val="bg1">
                    <a:lumMod val="65000"/>
                  </a:schemeClr>
                </a:solidFill>
                <a:latin typeface="Arial" charset="0"/>
                <a:ea typeface="Arial" charset="0"/>
                <a:cs typeface="Arial" charset="0"/>
              </a:rPr>
              <a:t>C</a:t>
            </a:r>
            <a:r>
              <a:rPr lang="en-US" dirty="0">
                <a:solidFill>
                  <a:schemeClr val="bg1">
                    <a:lumMod val="85000"/>
                  </a:schemeClr>
                </a:solidFill>
                <a:latin typeface="Arial" charset="0"/>
                <a:ea typeface="Arial" charset="0"/>
                <a:cs typeface="Arial" charset="0"/>
              </a:rPr>
              <a:t>ameron Univer</a:t>
            </a:r>
            <a:r>
              <a:rPr lang="en-US" dirty="0">
                <a:solidFill>
                  <a:schemeClr val="bg1">
                    <a:lumMod val="65000"/>
                  </a:schemeClr>
                </a:solidFill>
                <a:latin typeface="Arial" charset="0"/>
                <a:ea typeface="Arial" charset="0"/>
                <a:cs typeface="Arial" charset="0"/>
              </a:rPr>
              <a:t>sity</a:t>
            </a:r>
          </a:p>
          <a:p>
            <a:pPr marL="285750" indent="-285750">
              <a:buFont typeface="Arial" panose="020B0604020202020204" pitchFamily="34" charset="0"/>
              <a:buChar char="•"/>
            </a:pPr>
            <a:r>
              <a:rPr lang="en-US" dirty="0">
                <a:solidFill>
                  <a:schemeClr val="bg1">
                    <a:lumMod val="85000"/>
                  </a:schemeClr>
                </a:solidFill>
                <a:latin typeface="Arial" charset="0"/>
                <a:ea typeface="Arial" charset="0"/>
                <a:cs typeface="Arial" charset="0"/>
              </a:rPr>
              <a:t>Ro</a:t>
            </a:r>
            <a:r>
              <a:rPr lang="en-US" dirty="0">
                <a:solidFill>
                  <a:schemeClr val="bg1">
                    <a:lumMod val="65000"/>
                  </a:schemeClr>
                </a:solidFill>
                <a:latin typeface="Arial" charset="0"/>
                <a:ea typeface="Arial" charset="0"/>
                <a:cs typeface="Arial" charset="0"/>
              </a:rPr>
              <a:t>g</a:t>
            </a:r>
            <a:r>
              <a:rPr lang="en-US" dirty="0">
                <a:solidFill>
                  <a:schemeClr val="bg1">
                    <a:lumMod val="85000"/>
                  </a:schemeClr>
                </a:solidFill>
                <a:latin typeface="Arial" charset="0"/>
                <a:ea typeface="Arial" charset="0"/>
                <a:cs typeface="Arial" charset="0"/>
              </a:rPr>
              <a:t>ers S</a:t>
            </a:r>
            <a:r>
              <a:rPr lang="en-US" dirty="0">
                <a:solidFill>
                  <a:schemeClr val="bg1">
                    <a:lumMod val="65000"/>
                  </a:schemeClr>
                </a:solidFill>
                <a:latin typeface="Arial" charset="0"/>
                <a:ea typeface="Arial" charset="0"/>
                <a:cs typeface="Arial" charset="0"/>
              </a:rPr>
              <a:t>tate</a:t>
            </a:r>
            <a:r>
              <a:rPr lang="en-US" dirty="0">
                <a:solidFill>
                  <a:schemeClr val="bg1">
                    <a:lumMod val="85000"/>
                  </a:schemeClr>
                </a:solidFill>
                <a:latin typeface="Arial" charset="0"/>
                <a:ea typeface="Arial" charset="0"/>
                <a:cs typeface="Arial" charset="0"/>
              </a:rPr>
              <a:t> University</a:t>
            </a:r>
          </a:p>
        </p:txBody>
      </p:sp>
      <p:sp>
        <p:nvSpPr>
          <p:cNvPr id="5" name="Oval 4">
            <a:extLst>
              <a:ext uri="{FF2B5EF4-FFF2-40B4-BE49-F238E27FC236}">
                <a16:creationId xmlns:a16="http://schemas.microsoft.com/office/drawing/2014/main" id="{6B535BDF-A32B-7151-49D0-DF436D8573BE}"/>
              </a:ext>
            </a:extLst>
          </p:cNvPr>
          <p:cNvSpPr/>
          <p:nvPr/>
        </p:nvSpPr>
        <p:spPr>
          <a:xfrm>
            <a:off x="316752" y="830240"/>
            <a:ext cx="186916" cy="1151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55877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1A304D-6CF9-815A-6DCB-4022A35C5C7B}"/>
              </a:ext>
            </a:extLst>
          </p:cNvPr>
          <p:cNvSpPr txBox="1"/>
          <p:nvPr/>
        </p:nvSpPr>
        <p:spPr>
          <a:xfrm>
            <a:off x="5030457" y="2904461"/>
            <a:ext cx="1983235" cy="5632311"/>
          </a:xfrm>
          <a:prstGeom prst="rect">
            <a:avLst/>
          </a:prstGeom>
          <a:noFill/>
        </p:spPr>
        <p:txBody>
          <a:bodyPr wrap="none" rtlCol="0">
            <a:spAutoFit/>
          </a:bodyPr>
          <a:lstStyle/>
          <a:p>
            <a:r>
              <a:rPr lang="en-US" sz="7200" dirty="0"/>
              <a:t>END</a:t>
            </a:r>
          </a:p>
          <a:p>
            <a:pPr marL="342900" indent="-342900">
              <a:buAutoNum type="arabicPeriod"/>
            </a:pPr>
            <a:endParaRPr lang="en-US" sz="7200" dirty="0"/>
          </a:p>
          <a:p>
            <a:pPr marL="342900" indent="-342900">
              <a:buAutoNum type="arabicPeriod"/>
            </a:pPr>
            <a:endParaRPr lang="en-US" sz="7200" dirty="0"/>
          </a:p>
          <a:p>
            <a:pPr marL="342900" indent="-342900">
              <a:buAutoNum type="arabicPeriod"/>
            </a:pPr>
            <a:endParaRPr lang="en-US" sz="7200" dirty="0"/>
          </a:p>
          <a:p>
            <a:pPr marL="342900" indent="-342900">
              <a:buAutoNum type="arabicPeriod"/>
            </a:pPr>
            <a:endParaRPr lang="en-US" sz="7200" dirty="0"/>
          </a:p>
        </p:txBody>
      </p:sp>
    </p:spTree>
    <p:extLst>
      <p:ext uri="{BB962C8B-B14F-4D97-AF65-F5344CB8AC3E}">
        <p14:creationId xmlns:p14="http://schemas.microsoft.com/office/powerpoint/2010/main" val="152854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B0BD243D-C371-1C4F-390E-B3BF75E39E90}"/>
              </a:ext>
            </a:extLst>
          </p:cNvPr>
          <p:cNvCxnSpPr>
            <a:cxnSpLocks/>
          </p:cNvCxnSpPr>
          <p:nvPr/>
        </p:nvCxnSpPr>
        <p:spPr>
          <a:xfrm>
            <a:off x="2099159" y="3754955"/>
            <a:ext cx="243989" cy="194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C3D148C3-5B79-DAA1-DAD2-07AB8B130CD2}"/>
              </a:ext>
            </a:extLst>
          </p:cNvPr>
          <p:cNvCxnSpPr>
            <a:cxnSpLocks/>
          </p:cNvCxnSpPr>
          <p:nvPr/>
        </p:nvCxnSpPr>
        <p:spPr>
          <a:xfrm>
            <a:off x="2120884" y="3663342"/>
            <a:ext cx="2204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8" name="Straight Connector 527">
            <a:extLst>
              <a:ext uri="{FF2B5EF4-FFF2-40B4-BE49-F238E27FC236}">
                <a16:creationId xmlns:a16="http://schemas.microsoft.com/office/drawing/2014/main" id="{ADA5366A-DAF0-D0CC-AE30-D324A387ED60}"/>
              </a:ext>
            </a:extLst>
          </p:cNvPr>
          <p:cNvCxnSpPr>
            <a:cxnSpLocks/>
          </p:cNvCxnSpPr>
          <p:nvPr/>
        </p:nvCxnSpPr>
        <p:spPr>
          <a:xfrm>
            <a:off x="6496181" y="2088162"/>
            <a:ext cx="22141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0" name="Straight Connector 529">
            <a:extLst>
              <a:ext uri="{FF2B5EF4-FFF2-40B4-BE49-F238E27FC236}">
                <a16:creationId xmlns:a16="http://schemas.microsoft.com/office/drawing/2014/main" id="{995AD625-7F29-9C84-F8F2-29018B6DCFA7}"/>
              </a:ext>
            </a:extLst>
          </p:cNvPr>
          <p:cNvCxnSpPr>
            <a:cxnSpLocks/>
          </p:cNvCxnSpPr>
          <p:nvPr/>
        </p:nvCxnSpPr>
        <p:spPr>
          <a:xfrm>
            <a:off x="6492118" y="1951573"/>
            <a:ext cx="227922" cy="123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a:extLst>
              <a:ext uri="{FF2B5EF4-FFF2-40B4-BE49-F238E27FC236}">
                <a16:creationId xmlns:a16="http://schemas.microsoft.com/office/drawing/2014/main" id="{202F24FC-0F5E-1156-2DC6-2639B779D2A5}"/>
              </a:ext>
            </a:extLst>
          </p:cNvPr>
          <p:cNvCxnSpPr>
            <a:cxnSpLocks/>
          </p:cNvCxnSpPr>
          <p:nvPr/>
        </p:nvCxnSpPr>
        <p:spPr>
          <a:xfrm flipV="1">
            <a:off x="4242494" y="3750394"/>
            <a:ext cx="251019" cy="7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AA527799-E61C-4319-827E-873833CCC5EC}"/>
              </a:ext>
            </a:extLst>
          </p:cNvPr>
          <p:cNvCxnSpPr>
            <a:cxnSpLocks/>
          </p:cNvCxnSpPr>
          <p:nvPr/>
        </p:nvCxnSpPr>
        <p:spPr>
          <a:xfrm>
            <a:off x="4263242" y="3662432"/>
            <a:ext cx="22231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FD1404BF-6997-3207-FB3C-8B86ECF97BE5}"/>
              </a:ext>
            </a:extLst>
          </p:cNvPr>
          <p:cNvCxnSpPr>
            <a:cxnSpLocks/>
          </p:cNvCxnSpPr>
          <p:nvPr/>
        </p:nvCxnSpPr>
        <p:spPr>
          <a:xfrm>
            <a:off x="6376484" y="4226654"/>
            <a:ext cx="224189"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3" name="Straight Connector 102">
            <a:extLst>
              <a:ext uri="{FF2B5EF4-FFF2-40B4-BE49-F238E27FC236}">
                <a16:creationId xmlns:a16="http://schemas.microsoft.com/office/drawing/2014/main" id="{4B0059CC-55EA-8350-BA3A-5772B751255E}"/>
              </a:ext>
            </a:extLst>
          </p:cNvPr>
          <p:cNvCxnSpPr>
            <a:cxnSpLocks/>
          </p:cNvCxnSpPr>
          <p:nvPr/>
        </p:nvCxnSpPr>
        <p:spPr>
          <a:xfrm flipV="1">
            <a:off x="6375193" y="4106422"/>
            <a:ext cx="215890" cy="19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17" name="Straight Connector 616">
            <a:extLst>
              <a:ext uri="{FF2B5EF4-FFF2-40B4-BE49-F238E27FC236}">
                <a16:creationId xmlns:a16="http://schemas.microsoft.com/office/drawing/2014/main" id="{187217E0-0D3A-4063-856A-35C434FF6D93}"/>
              </a:ext>
            </a:extLst>
          </p:cNvPr>
          <p:cNvCxnSpPr>
            <a:cxnSpLocks/>
          </p:cNvCxnSpPr>
          <p:nvPr/>
        </p:nvCxnSpPr>
        <p:spPr>
          <a:xfrm>
            <a:off x="6047562" y="4584213"/>
            <a:ext cx="0" cy="20194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19" name="Straight Connector 618">
            <a:extLst>
              <a:ext uri="{FF2B5EF4-FFF2-40B4-BE49-F238E27FC236}">
                <a16:creationId xmlns:a16="http://schemas.microsoft.com/office/drawing/2014/main" id="{7A72903D-4FBE-AD7E-DEAA-DCC179CC9D1E}"/>
              </a:ext>
            </a:extLst>
          </p:cNvPr>
          <p:cNvCxnSpPr>
            <a:cxnSpLocks/>
          </p:cNvCxnSpPr>
          <p:nvPr/>
        </p:nvCxnSpPr>
        <p:spPr>
          <a:xfrm flipH="1">
            <a:off x="4564923" y="4786162"/>
            <a:ext cx="1487189" cy="4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22" name="Straight Connector 621">
            <a:extLst>
              <a:ext uri="{FF2B5EF4-FFF2-40B4-BE49-F238E27FC236}">
                <a16:creationId xmlns:a16="http://schemas.microsoft.com/office/drawing/2014/main" id="{F089C649-91D7-6A7A-E0DB-B31AF3CB9114}"/>
              </a:ext>
            </a:extLst>
          </p:cNvPr>
          <p:cNvCxnSpPr>
            <a:cxnSpLocks/>
          </p:cNvCxnSpPr>
          <p:nvPr/>
        </p:nvCxnSpPr>
        <p:spPr>
          <a:xfrm flipH="1">
            <a:off x="4637081" y="4957806"/>
            <a:ext cx="2264709"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56" name="Rectangle 155">
            <a:extLst>
              <a:ext uri="{FF2B5EF4-FFF2-40B4-BE49-F238E27FC236}">
                <a16:creationId xmlns:a16="http://schemas.microsoft.com/office/drawing/2014/main" id="{4CF0F09B-6838-1AD0-096C-1422AED8120D}"/>
              </a:ext>
            </a:extLst>
          </p:cNvPr>
          <p:cNvSpPr/>
          <p:nvPr/>
        </p:nvSpPr>
        <p:spPr>
          <a:xfrm>
            <a:off x="84667" y="85060"/>
            <a:ext cx="12015184" cy="6526297"/>
          </a:xfrm>
          <a:prstGeom prst="rect">
            <a:avLst/>
          </a:prstGeom>
          <a:noFill/>
          <a:ln w="25400">
            <a:solidFill>
              <a:srgbClr val="890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TextBox 159">
            <a:extLst>
              <a:ext uri="{FF2B5EF4-FFF2-40B4-BE49-F238E27FC236}">
                <a16:creationId xmlns:a16="http://schemas.microsoft.com/office/drawing/2014/main" id="{23FFCEC0-AA92-4D55-D039-C576313ACF72}"/>
              </a:ext>
            </a:extLst>
          </p:cNvPr>
          <p:cNvSpPr txBox="1"/>
          <p:nvPr/>
        </p:nvSpPr>
        <p:spPr>
          <a:xfrm>
            <a:off x="84667" y="6585714"/>
            <a:ext cx="11534702" cy="276999"/>
          </a:xfrm>
          <a:prstGeom prst="rect">
            <a:avLst/>
          </a:prstGeom>
          <a:noFill/>
        </p:spPr>
        <p:txBody>
          <a:bodyPr wrap="square" rtlCol="0">
            <a:spAutoFit/>
          </a:bodyPr>
          <a:lstStyle/>
          <a:p>
            <a:pPr algn="ctr"/>
            <a:r>
              <a:rPr lang="en-US" sz="600" dirty="0"/>
              <a:t>This document may contain information that is privileged, confidential and/or exempt from disclosure under applicable law. If you are not an Employee of the University of Oklahoma, you are hereby notified that any disclosure, copying, distribution or use of the information contained herein is STRICTLY PROHIBITED. If you received this information in error, please immediately contact the sender and destroy the material in its entirety, whether electronic or a hard copy format.</a:t>
            </a:r>
          </a:p>
        </p:txBody>
      </p:sp>
      <p:sp>
        <p:nvSpPr>
          <p:cNvPr id="161" name="TextBox 160">
            <a:extLst>
              <a:ext uri="{FF2B5EF4-FFF2-40B4-BE49-F238E27FC236}">
                <a16:creationId xmlns:a16="http://schemas.microsoft.com/office/drawing/2014/main" id="{357219C0-C2C6-D2DC-494E-C829FBF04903}"/>
              </a:ext>
            </a:extLst>
          </p:cNvPr>
          <p:cNvSpPr txBox="1"/>
          <p:nvPr/>
        </p:nvSpPr>
        <p:spPr>
          <a:xfrm>
            <a:off x="11512006" y="6611357"/>
            <a:ext cx="679994" cy="276999"/>
          </a:xfrm>
          <a:prstGeom prst="rect">
            <a:avLst/>
          </a:prstGeom>
          <a:noFill/>
        </p:spPr>
        <p:txBody>
          <a:bodyPr wrap="none" rtlCol="0">
            <a:spAutoFit/>
          </a:bodyPr>
          <a:lstStyle/>
          <a:p>
            <a:r>
              <a:rPr lang="en-US" sz="600" b="1" dirty="0">
                <a:solidFill>
                  <a:srgbClr val="890001"/>
                </a:solidFill>
              </a:rPr>
              <a:t>INFORMATION </a:t>
            </a:r>
          </a:p>
          <a:p>
            <a:r>
              <a:rPr lang="en-US" sz="600" b="1" dirty="0">
                <a:solidFill>
                  <a:srgbClr val="890001"/>
                </a:solidFill>
              </a:rPr>
              <a:t>TECHNOLOGY</a:t>
            </a:r>
          </a:p>
        </p:txBody>
      </p:sp>
      <p:pic>
        <p:nvPicPr>
          <p:cNvPr id="162" name="Picture 161">
            <a:extLst>
              <a:ext uri="{FF2B5EF4-FFF2-40B4-BE49-F238E27FC236}">
                <a16:creationId xmlns:a16="http://schemas.microsoft.com/office/drawing/2014/main" id="{77A76311-7E14-8BC0-BE56-16BDA6E4C6CC}"/>
              </a:ext>
            </a:extLst>
          </p:cNvPr>
          <p:cNvPicPr>
            <a:picLocks noChangeAspect="1"/>
          </p:cNvPicPr>
          <p:nvPr/>
        </p:nvPicPr>
        <p:blipFill>
          <a:blip r:embed="rId3"/>
          <a:stretch>
            <a:fillRect/>
          </a:stretch>
        </p:blipFill>
        <p:spPr>
          <a:xfrm>
            <a:off x="11432604" y="6654016"/>
            <a:ext cx="158803" cy="173927"/>
          </a:xfrm>
          <a:prstGeom prst="rect">
            <a:avLst/>
          </a:prstGeom>
        </p:spPr>
      </p:pic>
      <p:cxnSp>
        <p:nvCxnSpPr>
          <p:cNvPr id="3" name="Straight Connector 2">
            <a:extLst>
              <a:ext uri="{FF2B5EF4-FFF2-40B4-BE49-F238E27FC236}">
                <a16:creationId xmlns:a16="http://schemas.microsoft.com/office/drawing/2014/main" id="{A657041E-E19A-6F8E-0FA5-585CE51ED819}"/>
              </a:ext>
            </a:extLst>
          </p:cNvPr>
          <p:cNvCxnSpPr>
            <a:cxnSpLocks/>
            <a:stCxn id="99" idx="2"/>
            <a:endCxn id="43" idx="3"/>
          </p:cNvCxnSpPr>
          <p:nvPr/>
        </p:nvCxnSpPr>
        <p:spPr>
          <a:xfrm>
            <a:off x="2221887" y="4141322"/>
            <a:ext cx="645082" cy="70337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 name="Straight Connector 3">
            <a:extLst>
              <a:ext uri="{FF2B5EF4-FFF2-40B4-BE49-F238E27FC236}">
                <a16:creationId xmlns:a16="http://schemas.microsoft.com/office/drawing/2014/main" id="{D3003A44-8AA0-B0A6-9EB9-1EB705CC5E41}"/>
              </a:ext>
            </a:extLst>
          </p:cNvPr>
          <p:cNvCxnSpPr>
            <a:cxnSpLocks/>
            <a:endCxn id="49" idx="3"/>
          </p:cNvCxnSpPr>
          <p:nvPr/>
        </p:nvCxnSpPr>
        <p:spPr>
          <a:xfrm flipH="1">
            <a:off x="8638576" y="4176145"/>
            <a:ext cx="357675" cy="544613"/>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 name="Straight Connector 5">
            <a:extLst>
              <a:ext uri="{FF2B5EF4-FFF2-40B4-BE49-F238E27FC236}">
                <a16:creationId xmlns:a16="http://schemas.microsoft.com/office/drawing/2014/main" id="{34CBBCAF-406A-5F41-B489-DA7BCE0CAA0A}"/>
              </a:ext>
            </a:extLst>
          </p:cNvPr>
          <p:cNvCxnSpPr>
            <a:cxnSpLocks/>
            <a:endCxn id="54" idx="3"/>
          </p:cNvCxnSpPr>
          <p:nvPr/>
        </p:nvCxnSpPr>
        <p:spPr>
          <a:xfrm>
            <a:off x="9974748" y="4121082"/>
            <a:ext cx="601391" cy="72709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788EA8E4-255D-289E-7E22-09CBB9A643C9}"/>
              </a:ext>
            </a:extLst>
          </p:cNvPr>
          <p:cNvCxnSpPr>
            <a:cxnSpLocks/>
            <a:endCxn id="54" idx="3"/>
          </p:cNvCxnSpPr>
          <p:nvPr/>
        </p:nvCxnSpPr>
        <p:spPr>
          <a:xfrm flipH="1">
            <a:off x="10576139" y="4124958"/>
            <a:ext cx="537478" cy="7232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0629CE14-D0C5-AD4B-3AA8-140B73A0968A}"/>
              </a:ext>
            </a:extLst>
          </p:cNvPr>
          <p:cNvCxnSpPr>
            <a:cxnSpLocks/>
          </p:cNvCxnSpPr>
          <p:nvPr/>
        </p:nvCxnSpPr>
        <p:spPr>
          <a:xfrm flipV="1">
            <a:off x="1761659" y="2349083"/>
            <a:ext cx="4407621" cy="1093336"/>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EDF24810-9400-CEB7-6FE3-2E0E18D24077}"/>
              </a:ext>
            </a:extLst>
          </p:cNvPr>
          <p:cNvCxnSpPr>
            <a:cxnSpLocks/>
          </p:cNvCxnSpPr>
          <p:nvPr/>
        </p:nvCxnSpPr>
        <p:spPr>
          <a:xfrm flipV="1">
            <a:off x="4836448" y="2316082"/>
            <a:ext cx="2334567" cy="119767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48CBE5EE-ACEA-982D-0936-35D3CF21B81B}"/>
              </a:ext>
            </a:extLst>
          </p:cNvPr>
          <p:cNvCxnSpPr>
            <a:cxnSpLocks/>
            <a:stCxn id="36" idx="1"/>
          </p:cNvCxnSpPr>
          <p:nvPr/>
        </p:nvCxnSpPr>
        <p:spPr>
          <a:xfrm flipH="1">
            <a:off x="6145475" y="817547"/>
            <a:ext cx="439992" cy="9265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9EE9F405-4989-86BF-6285-8605B134493B}"/>
              </a:ext>
            </a:extLst>
          </p:cNvPr>
          <p:cNvCxnSpPr>
            <a:cxnSpLocks/>
            <a:endCxn id="36" idx="1"/>
          </p:cNvCxnSpPr>
          <p:nvPr/>
        </p:nvCxnSpPr>
        <p:spPr>
          <a:xfrm flipH="1" flipV="1">
            <a:off x="6585467" y="817547"/>
            <a:ext cx="452062" cy="93540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CFE241C8-AF67-624E-D1C7-1FBD7C725192}"/>
              </a:ext>
            </a:extLst>
          </p:cNvPr>
          <p:cNvCxnSpPr>
            <a:cxnSpLocks/>
          </p:cNvCxnSpPr>
          <p:nvPr/>
        </p:nvCxnSpPr>
        <p:spPr>
          <a:xfrm flipV="1">
            <a:off x="7042078" y="903160"/>
            <a:ext cx="1726157" cy="85272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Cloud 16">
            <a:extLst>
              <a:ext uri="{FF2B5EF4-FFF2-40B4-BE49-F238E27FC236}">
                <a16:creationId xmlns:a16="http://schemas.microsoft.com/office/drawing/2014/main" id="{6A5E22E6-15FE-0EFF-EBD1-2C4B056975AE}"/>
              </a:ext>
            </a:extLst>
          </p:cNvPr>
          <p:cNvSpPr/>
          <p:nvPr/>
        </p:nvSpPr>
        <p:spPr>
          <a:xfrm>
            <a:off x="8151574" y="351297"/>
            <a:ext cx="1293281" cy="552450"/>
          </a:xfrm>
          <a:prstGeom prst="cloud">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err="1">
                <a:solidFill>
                  <a:srgbClr val="000000"/>
                </a:solidFill>
              </a:rPr>
              <a:t>DataCenter</a:t>
            </a:r>
            <a:endParaRPr lang="en-US" sz="800" dirty="0">
              <a:solidFill>
                <a:srgbClr val="000000"/>
              </a:solidFill>
            </a:endParaRPr>
          </a:p>
          <a:p>
            <a:pPr algn="ctr"/>
            <a:r>
              <a:rPr lang="en-US" sz="800" dirty="0">
                <a:solidFill>
                  <a:srgbClr val="000000"/>
                </a:solidFill>
              </a:rPr>
              <a:t>(Tulsa)</a:t>
            </a:r>
          </a:p>
        </p:txBody>
      </p:sp>
      <p:cxnSp>
        <p:nvCxnSpPr>
          <p:cNvPr id="18" name="Straight Connector 17">
            <a:extLst>
              <a:ext uri="{FF2B5EF4-FFF2-40B4-BE49-F238E27FC236}">
                <a16:creationId xmlns:a16="http://schemas.microsoft.com/office/drawing/2014/main" id="{3C6AEDCD-8599-6674-3AF6-75B1E354CFD4}"/>
              </a:ext>
            </a:extLst>
          </p:cNvPr>
          <p:cNvCxnSpPr>
            <a:cxnSpLocks/>
            <a:endCxn id="19" idx="1"/>
          </p:cNvCxnSpPr>
          <p:nvPr/>
        </p:nvCxnSpPr>
        <p:spPr>
          <a:xfrm>
            <a:off x="7367977" y="2049382"/>
            <a:ext cx="146354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 name="Rectangle 18">
            <a:extLst>
              <a:ext uri="{FF2B5EF4-FFF2-40B4-BE49-F238E27FC236}">
                <a16:creationId xmlns:a16="http://schemas.microsoft.com/office/drawing/2014/main" id="{19C93814-35CA-F9CD-215F-8EC348B447AA}"/>
              </a:ext>
            </a:extLst>
          </p:cNvPr>
          <p:cNvSpPr/>
          <p:nvPr/>
        </p:nvSpPr>
        <p:spPr>
          <a:xfrm>
            <a:off x="8831518" y="1881965"/>
            <a:ext cx="788512" cy="334834"/>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Firewall</a:t>
            </a:r>
          </a:p>
          <a:p>
            <a:pPr algn="ctr"/>
            <a:r>
              <a:rPr lang="en-US" sz="800" dirty="0">
                <a:solidFill>
                  <a:schemeClr val="tx1"/>
                </a:solidFill>
              </a:rPr>
              <a:t>Appliance</a:t>
            </a:r>
          </a:p>
        </p:txBody>
      </p:sp>
      <p:cxnSp>
        <p:nvCxnSpPr>
          <p:cNvPr id="21" name="Straight Connector 20">
            <a:extLst>
              <a:ext uri="{FF2B5EF4-FFF2-40B4-BE49-F238E27FC236}">
                <a16:creationId xmlns:a16="http://schemas.microsoft.com/office/drawing/2014/main" id="{E5AE6A77-8226-8EC2-A672-F34160461320}"/>
              </a:ext>
            </a:extLst>
          </p:cNvPr>
          <p:cNvCxnSpPr>
            <a:cxnSpLocks/>
          </p:cNvCxnSpPr>
          <p:nvPr/>
        </p:nvCxnSpPr>
        <p:spPr>
          <a:xfrm flipH="1" flipV="1">
            <a:off x="3910424" y="892656"/>
            <a:ext cx="2235883" cy="85389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8" name="Cloud 27">
            <a:extLst>
              <a:ext uri="{FF2B5EF4-FFF2-40B4-BE49-F238E27FC236}">
                <a16:creationId xmlns:a16="http://schemas.microsoft.com/office/drawing/2014/main" id="{D431656F-2E2B-C6CD-D46F-3E2C28495ABF}"/>
              </a:ext>
            </a:extLst>
          </p:cNvPr>
          <p:cNvSpPr/>
          <p:nvPr/>
        </p:nvSpPr>
        <p:spPr>
          <a:xfrm>
            <a:off x="3119246" y="374152"/>
            <a:ext cx="1293281" cy="552450"/>
          </a:xfrm>
          <a:prstGeom prst="cloud">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err="1">
                <a:solidFill>
                  <a:srgbClr val="000000"/>
                </a:solidFill>
              </a:rPr>
              <a:t>DataCenter</a:t>
            </a:r>
            <a:endParaRPr lang="en-US" sz="800" dirty="0">
              <a:solidFill>
                <a:srgbClr val="000000"/>
              </a:solidFill>
            </a:endParaRPr>
          </a:p>
          <a:p>
            <a:pPr algn="ctr"/>
            <a:r>
              <a:rPr lang="en-US" sz="800" dirty="0">
                <a:solidFill>
                  <a:srgbClr val="000000"/>
                </a:solidFill>
              </a:rPr>
              <a:t>(OKC)</a:t>
            </a:r>
          </a:p>
        </p:txBody>
      </p:sp>
      <p:sp>
        <p:nvSpPr>
          <p:cNvPr id="36" name="Cloud 35">
            <a:extLst>
              <a:ext uri="{FF2B5EF4-FFF2-40B4-BE49-F238E27FC236}">
                <a16:creationId xmlns:a16="http://schemas.microsoft.com/office/drawing/2014/main" id="{CC238F40-A7A9-6A73-30AE-EE6208CFE237}"/>
              </a:ext>
            </a:extLst>
          </p:cNvPr>
          <p:cNvSpPr/>
          <p:nvPr/>
        </p:nvSpPr>
        <p:spPr>
          <a:xfrm>
            <a:off x="5857332" y="291058"/>
            <a:ext cx="1456270" cy="527050"/>
          </a:xfrm>
          <a:prstGeom prst="cloud">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rgbClr val="000000"/>
                </a:solidFill>
              </a:rPr>
              <a:t>Internet Service Provider</a:t>
            </a:r>
          </a:p>
          <a:p>
            <a:pPr algn="ctr"/>
            <a:r>
              <a:rPr lang="en-US" sz="800" dirty="0">
                <a:solidFill>
                  <a:srgbClr val="000000"/>
                </a:solidFill>
              </a:rPr>
              <a:t>(</a:t>
            </a:r>
            <a:r>
              <a:rPr lang="en-US" sz="800" dirty="0" err="1">
                <a:solidFill>
                  <a:srgbClr val="000000"/>
                </a:solidFill>
              </a:rPr>
              <a:t>OneNet</a:t>
            </a:r>
            <a:r>
              <a:rPr lang="en-US" sz="800" dirty="0">
                <a:solidFill>
                  <a:srgbClr val="000000"/>
                </a:solidFill>
              </a:rPr>
              <a:t>)</a:t>
            </a:r>
          </a:p>
        </p:txBody>
      </p:sp>
      <p:cxnSp>
        <p:nvCxnSpPr>
          <p:cNvPr id="40" name="Straight Connector 39">
            <a:extLst>
              <a:ext uri="{FF2B5EF4-FFF2-40B4-BE49-F238E27FC236}">
                <a16:creationId xmlns:a16="http://schemas.microsoft.com/office/drawing/2014/main" id="{4D273986-67E8-01F5-18AD-9BC712E5B8BD}"/>
              </a:ext>
            </a:extLst>
          </p:cNvPr>
          <p:cNvCxnSpPr>
            <a:cxnSpLocks/>
          </p:cNvCxnSpPr>
          <p:nvPr/>
        </p:nvCxnSpPr>
        <p:spPr>
          <a:xfrm flipH="1" flipV="1">
            <a:off x="7057092" y="2368949"/>
            <a:ext cx="3967750" cy="109946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A7C829FA-57F3-DA53-5917-1F13E8652C71}"/>
              </a:ext>
            </a:extLst>
          </p:cNvPr>
          <p:cNvCxnSpPr>
            <a:cxnSpLocks/>
          </p:cNvCxnSpPr>
          <p:nvPr/>
        </p:nvCxnSpPr>
        <p:spPr>
          <a:xfrm flipH="1" flipV="1">
            <a:off x="7064394" y="2365001"/>
            <a:ext cx="1943861" cy="11220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3" name="Cloud 42">
            <a:extLst>
              <a:ext uri="{FF2B5EF4-FFF2-40B4-BE49-F238E27FC236}">
                <a16:creationId xmlns:a16="http://schemas.microsoft.com/office/drawing/2014/main" id="{170A312E-0B81-E34F-DBDD-66EFA120039A}"/>
              </a:ext>
            </a:extLst>
          </p:cNvPr>
          <p:cNvSpPr/>
          <p:nvPr/>
        </p:nvSpPr>
        <p:spPr>
          <a:xfrm>
            <a:off x="2285005" y="4809996"/>
            <a:ext cx="1163927" cy="606992"/>
          </a:xfrm>
          <a:prstGeom prst="cloud">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rgbClr val="000000"/>
              </a:solidFill>
            </a:endParaRPr>
          </a:p>
        </p:txBody>
      </p:sp>
      <p:sp>
        <p:nvSpPr>
          <p:cNvPr id="44" name="Rectangle 43">
            <a:extLst>
              <a:ext uri="{FF2B5EF4-FFF2-40B4-BE49-F238E27FC236}">
                <a16:creationId xmlns:a16="http://schemas.microsoft.com/office/drawing/2014/main" id="{15CC8C3F-8A23-6DBE-376F-7348808D70C5}"/>
              </a:ext>
            </a:extLst>
          </p:cNvPr>
          <p:cNvSpPr/>
          <p:nvPr/>
        </p:nvSpPr>
        <p:spPr>
          <a:xfrm>
            <a:off x="1840547" y="4997922"/>
            <a:ext cx="2046076" cy="246221"/>
          </a:xfrm>
          <a:prstGeom prst="rect">
            <a:avLst/>
          </a:prstGeom>
        </p:spPr>
        <p:txBody>
          <a:bodyPr wrap="square">
            <a:spAutoFit/>
          </a:bodyPr>
          <a:lstStyle/>
          <a:p>
            <a:pPr algn="ctr"/>
            <a:r>
              <a:rPr lang="en-US" sz="1000" dirty="0">
                <a:solidFill>
                  <a:srgbClr val="000000"/>
                </a:solidFill>
              </a:rPr>
              <a:t>Main Campus</a:t>
            </a:r>
          </a:p>
        </p:txBody>
      </p:sp>
      <p:sp>
        <p:nvSpPr>
          <p:cNvPr id="45" name="Cloud 44">
            <a:extLst>
              <a:ext uri="{FF2B5EF4-FFF2-40B4-BE49-F238E27FC236}">
                <a16:creationId xmlns:a16="http://schemas.microsoft.com/office/drawing/2014/main" id="{E54A228C-11E6-8DFB-5B7D-91AB405E6AE4}"/>
              </a:ext>
            </a:extLst>
          </p:cNvPr>
          <p:cNvSpPr/>
          <p:nvPr/>
        </p:nvSpPr>
        <p:spPr>
          <a:xfrm>
            <a:off x="1274025" y="5539774"/>
            <a:ext cx="1163927" cy="552450"/>
          </a:xfrm>
          <a:prstGeom prst="cloud">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rgbClr val="000000"/>
              </a:solidFill>
            </a:endParaRPr>
          </a:p>
        </p:txBody>
      </p:sp>
      <p:sp>
        <p:nvSpPr>
          <p:cNvPr id="46" name="Rectangle 45">
            <a:extLst>
              <a:ext uri="{FF2B5EF4-FFF2-40B4-BE49-F238E27FC236}">
                <a16:creationId xmlns:a16="http://schemas.microsoft.com/office/drawing/2014/main" id="{57B32B1A-9114-688C-7140-28EE4AE127E1}"/>
              </a:ext>
            </a:extLst>
          </p:cNvPr>
          <p:cNvSpPr/>
          <p:nvPr/>
        </p:nvSpPr>
        <p:spPr>
          <a:xfrm>
            <a:off x="832950" y="5712297"/>
            <a:ext cx="2046076" cy="246221"/>
          </a:xfrm>
          <a:prstGeom prst="rect">
            <a:avLst/>
          </a:prstGeom>
        </p:spPr>
        <p:txBody>
          <a:bodyPr wrap="square">
            <a:spAutoFit/>
          </a:bodyPr>
          <a:lstStyle/>
          <a:p>
            <a:pPr algn="ctr"/>
            <a:r>
              <a:rPr lang="en-US" sz="1000" dirty="0">
                <a:solidFill>
                  <a:srgbClr val="000000"/>
                </a:solidFill>
              </a:rPr>
              <a:t>North Campus</a:t>
            </a:r>
          </a:p>
        </p:txBody>
      </p:sp>
      <p:sp>
        <p:nvSpPr>
          <p:cNvPr id="47" name="Cloud 46">
            <a:extLst>
              <a:ext uri="{FF2B5EF4-FFF2-40B4-BE49-F238E27FC236}">
                <a16:creationId xmlns:a16="http://schemas.microsoft.com/office/drawing/2014/main" id="{F84D4A89-CBCA-9E8E-6D8C-CF5C2A5E45E5}"/>
              </a:ext>
            </a:extLst>
          </p:cNvPr>
          <p:cNvSpPr/>
          <p:nvPr/>
        </p:nvSpPr>
        <p:spPr>
          <a:xfrm>
            <a:off x="3661549" y="4649322"/>
            <a:ext cx="1101900" cy="606992"/>
          </a:xfrm>
          <a:prstGeom prst="cloud">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rgbClr val="000000"/>
              </a:solidFill>
            </a:endParaRPr>
          </a:p>
        </p:txBody>
      </p:sp>
      <p:sp>
        <p:nvSpPr>
          <p:cNvPr id="48" name="Rectangle 47">
            <a:extLst>
              <a:ext uri="{FF2B5EF4-FFF2-40B4-BE49-F238E27FC236}">
                <a16:creationId xmlns:a16="http://schemas.microsoft.com/office/drawing/2014/main" id="{588DEFA6-70CE-1DF9-BCA7-F3B16D88BBC6}"/>
              </a:ext>
            </a:extLst>
          </p:cNvPr>
          <p:cNvSpPr/>
          <p:nvPr/>
        </p:nvSpPr>
        <p:spPr>
          <a:xfrm>
            <a:off x="3203362" y="4796725"/>
            <a:ext cx="2046076" cy="246221"/>
          </a:xfrm>
          <a:prstGeom prst="rect">
            <a:avLst/>
          </a:prstGeom>
        </p:spPr>
        <p:txBody>
          <a:bodyPr wrap="square">
            <a:spAutoFit/>
          </a:bodyPr>
          <a:lstStyle/>
          <a:p>
            <a:pPr algn="ctr"/>
            <a:r>
              <a:rPr lang="en-US" sz="1000" dirty="0">
                <a:solidFill>
                  <a:srgbClr val="000000"/>
                </a:solidFill>
              </a:rPr>
              <a:t>South Campus</a:t>
            </a:r>
          </a:p>
        </p:txBody>
      </p:sp>
      <p:sp>
        <p:nvSpPr>
          <p:cNvPr id="49" name="Cloud 48">
            <a:extLst>
              <a:ext uri="{FF2B5EF4-FFF2-40B4-BE49-F238E27FC236}">
                <a16:creationId xmlns:a16="http://schemas.microsoft.com/office/drawing/2014/main" id="{34C15124-862C-2329-5968-ECDE11826FA7}"/>
              </a:ext>
            </a:extLst>
          </p:cNvPr>
          <p:cNvSpPr/>
          <p:nvPr/>
        </p:nvSpPr>
        <p:spPr>
          <a:xfrm>
            <a:off x="7993688" y="4684027"/>
            <a:ext cx="1289775" cy="642415"/>
          </a:xfrm>
          <a:prstGeom prst="cloud">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rgbClr val="000000"/>
              </a:solidFill>
            </a:endParaRPr>
          </a:p>
        </p:txBody>
      </p:sp>
      <p:sp>
        <p:nvSpPr>
          <p:cNvPr id="50" name="Rectangle 49">
            <a:extLst>
              <a:ext uri="{FF2B5EF4-FFF2-40B4-BE49-F238E27FC236}">
                <a16:creationId xmlns:a16="http://schemas.microsoft.com/office/drawing/2014/main" id="{969FD01C-2FE3-BD05-9292-24A4E53D761B}"/>
              </a:ext>
            </a:extLst>
          </p:cNvPr>
          <p:cNvSpPr/>
          <p:nvPr/>
        </p:nvSpPr>
        <p:spPr>
          <a:xfrm>
            <a:off x="7640870" y="4843730"/>
            <a:ext cx="2046076" cy="230832"/>
          </a:xfrm>
          <a:prstGeom prst="rect">
            <a:avLst/>
          </a:prstGeom>
        </p:spPr>
        <p:txBody>
          <a:bodyPr wrap="square">
            <a:spAutoFit/>
          </a:bodyPr>
          <a:lstStyle/>
          <a:p>
            <a:pPr algn="ctr"/>
            <a:r>
              <a:rPr lang="en-US" sz="900" dirty="0">
                <a:solidFill>
                  <a:srgbClr val="000000"/>
                </a:solidFill>
              </a:rPr>
              <a:t>Research Campus</a:t>
            </a:r>
          </a:p>
        </p:txBody>
      </p:sp>
      <p:cxnSp>
        <p:nvCxnSpPr>
          <p:cNvPr id="51" name="Straight Connector 50">
            <a:extLst>
              <a:ext uri="{FF2B5EF4-FFF2-40B4-BE49-F238E27FC236}">
                <a16:creationId xmlns:a16="http://schemas.microsoft.com/office/drawing/2014/main" id="{F68630DD-674B-9ABA-66E8-3DFEF07E6850}"/>
              </a:ext>
            </a:extLst>
          </p:cNvPr>
          <p:cNvCxnSpPr>
            <a:cxnSpLocks/>
          </p:cNvCxnSpPr>
          <p:nvPr/>
        </p:nvCxnSpPr>
        <p:spPr>
          <a:xfrm flipV="1">
            <a:off x="3948636" y="2357279"/>
            <a:ext cx="2223397" cy="1140518"/>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3523C205-489C-7FEB-C68F-F4025439EE14}"/>
              </a:ext>
            </a:extLst>
          </p:cNvPr>
          <p:cNvCxnSpPr>
            <a:cxnSpLocks/>
          </p:cNvCxnSpPr>
          <p:nvPr/>
        </p:nvCxnSpPr>
        <p:spPr>
          <a:xfrm flipH="1" flipV="1">
            <a:off x="6085977" y="2316082"/>
            <a:ext cx="2055933" cy="115978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14DEA4EB-FED9-7BCC-B7D0-23E5F598147D}"/>
              </a:ext>
            </a:extLst>
          </p:cNvPr>
          <p:cNvCxnSpPr>
            <a:cxnSpLocks/>
          </p:cNvCxnSpPr>
          <p:nvPr/>
        </p:nvCxnSpPr>
        <p:spPr>
          <a:xfrm>
            <a:off x="6174216" y="2359475"/>
            <a:ext cx="3943745" cy="1100894"/>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sp>
        <p:nvSpPr>
          <p:cNvPr id="54" name="Cloud 53">
            <a:extLst>
              <a:ext uri="{FF2B5EF4-FFF2-40B4-BE49-F238E27FC236}">
                <a16:creationId xmlns:a16="http://schemas.microsoft.com/office/drawing/2014/main" id="{3197A094-6EC1-9689-5C8C-D6D94F916FEC}"/>
              </a:ext>
            </a:extLst>
          </p:cNvPr>
          <p:cNvSpPr/>
          <p:nvPr/>
        </p:nvSpPr>
        <p:spPr>
          <a:xfrm>
            <a:off x="9814282" y="4807514"/>
            <a:ext cx="1523713" cy="711226"/>
          </a:xfrm>
          <a:prstGeom prst="cloud">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rgbClr val="000000"/>
              </a:solidFill>
            </a:endParaRPr>
          </a:p>
        </p:txBody>
      </p:sp>
      <p:sp>
        <p:nvSpPr>
          <p:cNvPr id="55" name="Rectangle 54">
            <a:extLst>
              <a:ext uri="{FF2B5EF4-FFF2-40B4-BE49-F238E27FC236}">
                <a16:creationId xmlns:a16="http://schemas.microsoft.com/office/drawing/2014/main" id="{E9E1C05E-DB5F-19B1-06F0-D1DE9D2CC663}"/>
              </a:ext>
            </a:extLst>
          </p:cNvPr>
          <p:cNvSpPr/>
          <p:nvPr/>
        </p:nvSpPr>
        <p:spPr>
          <a:xfrm>
            <a:off x="9703272" y="4922611"/>
            <a:ext cx="1715507" cy="369332"/>
          </a:xfrm>
          <a:prstGeom prst="rect">
            <a:avLst/>
          </a:prstGeom>
        </p:spPr>
        <p:txBody>
          <a:bodyPr wrap="square">
            <a:spAutoFit/>
          </a:bodyPr>
          <a:lstStyle/>
          <a:p>
            <a:pPr algn="ctr"/>
            <a:r>
              <a:rPr lang="en-US" sz="900" dirty="0">
                <a:solidFill>
                  <a:srgbClr val="000000"/>
                </a:solidFill>
              </a:rPr>
              <a:t>Data Center</a:t>
            </a:r>
          </a:p>
          <a:p>
            <a:pPr algn="ctr"/>
            <a:r>
              <a:rPr lang="en-US" sz="900" dirty="0">
                <a:solidFill>
                  <a:srgbClr val="000000"/>
                </a:solidFill>
              </a:rPr>
              <a:t>( </a:t>
            </a:r>
            <a:r>
              <a:rPr lang="en-US" sz="900" dirty="0" err="1">
                <a:solidFill>
                  <a:srgbClr val="000000"/>
                </a:solidFill>
              </a:rPr>
              <a:t>ie</a:t>
            </a:r>
            <a:r>
              <a:rPr lang="en-US" sz="900" dirty="0">
                <a:solidFill>
                  <a:srgbClr val="000000"/>
                </a:solidFill>
              </a:rPr>
              <a:t>. NOC, SRTC, 4PP )</a:t>
            </a:r>
          </a:p>
        </p:txBody>
      </p:sp>
      <p:cxnSp>
        <p:nvCxnSpPr>
          <p:cNvPr id="56" name="Straight Connector 55">
            <a:extLst>
              <a:ext uri="{FF2B5EF4-FFF2-40B4-BE49-F238E27FC236}">
                <a16:creationId xmlns:a16="http://schemas.microsoft.com/office/drawing/2014/main" id="{F27ACC87-A47D-5A3A-CD79-A083D1620D22}"/>
              </a:ext>
            </a:extLst>
          </p:cNvPr>
          <p:cNvCxnSpPr>
            <a:cxnSpLocks/>
          </p:cNvCxnSpPr>
          <p:nvPr/>
        </p:nvCxnSpPr>
        <p:spPr>
          <a:xfrm>
            <a:off x="10479530" y="3799399"/>
            <a:ext cx="22572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F6D8733A-AAF5-FD39-8209-67EEAC9F7153}"/>
              </a:ext>
            </a:extLst>
          </p:cNvPr>
          <p:cNvCxnSpPr>
            <a:cxnSpLocks/>
          </p:cNvCxnSpPr>
          <p:nvPr/>
        </p:nvCxnSpPr>
        <p:spPr>
          <a:xfrm flipV="1">
            <a:off x="10479530" y="3660402"/>
            <a:ext cx="225721" cy="127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60" name="Rectangle 59">
            <a:extLst>
              <a:ext uri="{FF2B5EF4-FFF2-40B4-BE49-F238E27FC236}">
                <a16:creationId xmlns:a16="http://schemas.microsoft.com/office/drawing/2014/main" id="{88CF054A-A7D5-FFB6-DD88-AD8285DBAE4E}"/>
              </a:ext>
            </a:extLst>
          </p:cNvPr>
          <p:cNvSpPr/>
          <p:nvPr/>
        </p:nvSpPr>
        <p:spPr>
          <a:xfrm>
            <a:off x="9598793" y="3389103"/>
            <a:ext cx="1924466" cy="735855"/>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71" name="Straight Connector 70">
            <a:extLst>
              <a:ext uri="{FF2B5EF4-FFF2-40B4-BE49-F238E27FC236}">
                <a16:creationId xmlns:a16="http://schemas.microsoft.com/office/drawing/2014/main" id="{EB66AF70-021A-1851-2156-DA69B98940E3}"/>
              </a:ext>
            </a:extLst>
          </p:cNvPr>
          <p:cNvCxnSpPr>
            <a:cxnSpLocks/>
          </p:cNvCxnSpPr>
          <p:nvPr/>
        </p:nvCxnSpPr>
        <p:spPr>
          <a:xfrm flipV="1">
            <a:off x="2661943" y="2367183"/>
            <a:ext cx="4404311" cy="108361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81" name="Rectangle 80">
            <a:extLst>
              <a:ext uri="{FF2B5EF4-FFF2-40B4-BE49-F238E27FC236}">
                <a16:creationId xmlns:a16="http://schemas.microsoft.com/office/drawing/2014/main" id="{CFED6E36-79A4-4F32-BFC6-2BE0D3747D44}"/>
              </a:ext>
            </a:extLst>
          </p:cNvPr>
          <p:cNvSpPr/>
          <p:nvPr/>
        </p:nvSpPr>
        <p:spPr>
          <a:xfrm>
            <a:off x="1330669" y="4756359"/>
            <a:ext cx="768490" cy="50625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a:t>NC</a:t>
            </a:r>
          </a:p>
          <a:p>
            <a:pPr algn="ctr"/>
            <a:r>
              <a:rPr lang="en-US" sz="1000" dirty="0"/>
              <a:t>MDF</a:t>
            </a:r>
          </a:p>
          <a:p>
            <a:pPr algn="ctr"/>
            <a:r>
              <a:rPr lang="en-US" sz="1000" dirty="0"/>
              <a:t>(Merrick)</a:t>
            </a:r>
          </a:p>
        </p:txBody>
      </p:sp>
      <p:cxnSp>
        <p:nvCxnSpPr>
          <p:cNvPr id="85" name="Straight Connector 84">
            <a:extLst>
              <a:ext uri="{FF2B5EF4-FFF2-40B4-BE49-F238E27FC236}">
                <a16:creationId xmlns:a16="http://schemas.microsoft.com/office/drawing/2014/main" id="{7D6D6254-5F0A-34FD-626F-F1932931AF82}"/>
              </a:ext>
            </a:extLst>
          </p:cNvPr>
          <p:cNvCxnSpPr>
            <a:cxnSpLocks/>
            <a:stCxn id="45" idx="3"/>
            <a:endCxn id="81" idx="2"/>
          </p:cNvCxnSpPr>
          <p:nvPr/>
        </p:nvCxnSpPr>
        <p:spPr>
          <a:xfrm flipH="1" flipV="1">
            <a:off x="1714914" y="5262616"/>
            <a:ext cx="141075" cy="30874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6" name="Straight Connector 85">
            <a:extLst>
              <a:ext uri="{FF2B5EF4-FFF2-40B4-BE49-F238E27FC236}">
                <a16:creationId xmlns:a16="http://schemas.microsoft.com/office/drawing/2014/main" id="{F6A89190-90B8-EAD7-42C2-31EB4B0DDCB7}"/>
              </a:ext>
            </a:extLst>
          </p:cNvPr>
          <p:cNvCxnSpPr>
            <a:cxnSpLocks/>
            <a:endCxn id="47" idx="3"/>
          </p:cNvCxnSpPr>
          <p:nvPr/>
        </p:nvCxnSpPr>
        <p:spPr>
          <a:xfrm>
            <a:off x="3801140" y="4175435"/>
            <a:ext cx="411359" cy="5085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67F1E735-6C58-F33C-D409-0FFA077D34DB}"/>
              </a:ext>
            </a:extLst>
          </p:cNvPr>
          <p:cNvCxnSpPr>
            <a:cxnSpLocks/>
            <a:endCxn id="49" idx="3"/>
          </p:cNvCxnSpPr>
          <p:nvPr/>
        </p:nvCxnSpPr>
        <p:spPr>
          <a:xfrm>
            <a:off x="8316307" y="4176145"/>
            <a:ext cx="322269" cy="54461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98" name="Rectangle 97">
            <a:extLst>
              <a:ext uri="{FF2B5EF4-FFF2-40B4-BE49-F238E27FC236}">
                <a16:creationId xmlns:a16="http://schemas.microsoft.com/office/drawing/2014/main" id="{46D795BB-BC3C-080E-9FF1-B62534FB8E81}"/>
              </a:ext>
            </a:extLst>
          </p:cNvPr>
          <p:cNvSpPr/>
          <p:nvPr/>
        </p:nvSpPr>
        <p:spPr>
          <a:xfrm>
            <a:off x="7660545" y="3367452"/>
            <a:ext cx="1823174" cy="810834"/>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sp>
        <p:nvSpPr>
          <p:cNvPr id="99" name="Rectangle 98">
            <a:extLst>
              <a:ext uri="{FF2B5EF4-FFF2-40B4-BE49-F238E27FC236}">
                <a16:creationId xmlns:a16="http://schemas.microsoft.com/office/drawing/2014/main" id="{8CD6E8D2-D6D9-F8BC-E2EC-0F9323661EC0}"/>
              </a:ext>
            </a:extLst>
          </p:cNvPr>
          <p:cNvSpPr/>
          <p:nvPr/>
        </p:nvSpPr>
        <p:spPr>
          <a:xfrm>
            <a:off x="1293506" y="3355549"/>
            <a:ext cx="1856761" cy="785773"/>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129" name="Straight Connector 128">
            <a:extLst>
              <a:ext uri="{FF2B5EF4-FFF2-40B4-BE49-F238E27FC236}">
                <a16:creationId xmlns:a16="http://schemas.microsoft.com/office/drawing/2014/main" id="{094510BC-F4FD-B33F-354E-2A7A746296B6}"/>
              </a:ext>
            </a:extLst>
          </p:cNvPr>
          <p:cNvCxnSpPr>
            <a:cxnSpLocks/>
            <a:stCxn id="99" idx="2"/>
            <a:endCxn id="81" idx="0"/>
          </p:cNvCxnSpPr>
          <p:nvPr/>
        </p:nvCxnSpPr>
        <p:spPr>
          <a:xfrm flipH="1">
            <a:off x="1714914" y="4141322"/>
            <a:ext cx="506973" cy="61503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64" name="Rectangle 163">
            <a:extLst>
              <a:ext uri="{FF2B5EF4-FFF2-40B4-BE49-F238E27FC236}">
                <a16:creationId xmlns:a16="http://schemas.microsoft.com/office/drawing/2014/main" id="{3C645CAE-D0A7-61C6-E273-82685F50D367}"/>
              </a:ext>
            </a:extLst>
          </p:cNvPr>
          <p:cNvSpPr/>
          <p:nvPr/>
        </p:nvSpPr>
        <p:spPr>
          <a:xfrm>
            <a:off x="5555754" y="3773379"/>
            <a:ext cx="1878191" cy="810834"/>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537" name="Straight Connector 536">
            <a:extLst>
              <a:ext uri="{FF2B5EF4-FFF2-40B4-BE49-F238E27FC236}">
                <a16:creationId xmlns:a16="http://schemas.microsoft.com/office/drawing/2014/main" id="{D2DF4C8D-9685-987F-5E02-4C5091378F7B}"/>
              </a:ext>
            </a:extLst>
          </p:cNvPr>
          <p:cNvCxnSpPr>
            <a:cxnSpLocks/>
          </p:cNvCxnSpPr>
          <p:nvPr/>
        </p:nvCxnSpPr>
        <p:spPr>
          <a:xfrm flipV="1">
            <a:off x="6054612" y="2365789"/>
            <a:ext cx="114404" cy="1504059"/>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608" name="Straight Connector 607">
            <a:extLst>
              <a:ext uri="{FF2B5EF4-FFF2-40B4-BE49-F238E27FC236}">
                <a16:creationId xmlns:a16="http://schemas.microsoft.com/office/drawing/2014/main" id="{54968C02-47B8-085D-2DB7-392CBDBE6556}"/>
              </a:ext>
            </a:extLst>
          </p:cNvPr>
          <p:cNvCxnSpPr>
            <a:cxnSpLocks/>
          </p:cNvCxnSpPr>
          <p:nvPr/>
        </p:nvCxnSpPr>
        <p:spPr>
          <a:xfrm flipV="1">
            <a:off x="6961493" y="2365331"/>
            <a:ext cx="98352" cy="151092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18" name="Straight Connector 617">
            <a:extLst>
              <a:ext uri="{FF2B5EF4-FFF2-40B4-BE49-F238E27FC236}">
                <a16:creationId xmlns:a16="http://schemas.microsoft.com/office/drawing/2014/main" id="{8F5FF052-0D7C-CF0E-BE4D-0F1F4EB64213}"/>
              </a:ext>
            </a:extLst>
          </p:cNvPr>
          <p:cNvCxnSpPr>
            <a:cxnSpLocks/>
          </p:cNvCxnSpPr>
          <p:nvPr/>
        </p:nvCxnSpPr>
        <p:spPr>
          <a:xfrm>
            <a:off x="6901790" y="4584213"/>
            <a:ext cx="0" cy="36860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E30AFD01-1140-43F7-2DDD-B3BE32087DCC}"/>
              </a:ext>
            </a:extLst>
          </p:cNvPr>
          <p:cNvCxnSpPr>
            <a:cxnSpLocks/>
          </p:cNvCxnSpPr>
          <p:nvPr/>
        </p:nvCxnSpPr>
        <p:spPr>
          <a:xfrm>
            <a:off x="8467249" y="3795744"/>
            <a:ext cx="23258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30D65D96-1CD0-3A9D-21C6-F188DF049B89}"/>
              </a:ext>
            </a:extLst>
          </p:cNvPr>
          <p:cNvCxnSpPr>
            <a:cxnSpLocks/>
          </p:cNvCxnSpPr>
          <p:nvPr/>
        </p:nvCxnSpPr>
        <p:spPr>
          <a:xfrm flipV="1">
            <a:off x="8422097" y="3668898"/>
            <a:ext cx="277732" cy="194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10" name="Rectangle 109">
            <a:extLst>
              <a:ext uri="{FF2B5EF4-FFF2-40B4-BE49-F238E27FC236}">
                <a16:creationId xmlns:a16="http://schemas.microsoft.com/office/drawing/2014/main" id="{47E8EFDD-524E-608B-54F1-5BF318ECBD06}"/>
              </a:ext>
            </a:extLst>
          </p:cNvPr>
          <p:cNvSpPr/>
          <p:nvPr/>
        </p:nvSpPr>
        <p:spPr>
          <a:xfrm>
            <a:off x="3436677" y="3364601"/>
            <a:ext cx="1878191" cy="810834"/>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115" name="Straight Connector 114">
            <a:extLst>
              <a:ext uri="{FF2B5EF4-FFF2-40B4-BE49-F238E27FC236}">
                <a16:creationId xmlns:a16="http://schemas.microsoft.com/office/drawing/2014/main" id="{2C937B1F-0345-AFA4-7FFC-E8550E0716FD}"/>
              </a:ext>
            </a:extLst>
          </p:cNvPr>
          <p:cNvCxnSpPr>
            <a:cxnSpLocks/>
            <a:endCxn id="47" idx="3"/>
          </p:cNvCxnSpPr>
          <p:nvPr/>
        </p:nvCxnSpPr>
        <p:spPr>
          <a:xfrm flipH="1">
            <a:off x="4212499" y="4175435"/>
            <a:ext cx="424582" cy="50859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22" name="Rectangle 521">
            <a:extLst>
              <a:ext uri="{FF2B5EF4-FFF2-40B4-BE49-F238E27FC236}">
                <a16:creationId xmlns:a16="http://schemas.microsoft.com/office/drawing/2014/main" id="{7FB02772-23DE-2BC7-1692-99A41F9B9AEE}"/>
              </a:ext>
            </a:extLst>
          </p:cNvPr>
          <p:cNvSpPr/>
          <p:nvPr/>
        </p:nvSpPr>
        <p:spPr>
          <a:xfrm>
            <a:off x="5652818" y="1654402"/>
            <a:ext cx="1904044" cy="791612"/>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526" name="Straight Connector 525">
            <a:extLst>
              <a:ext uri="{FF2B5EF4-FFF2-40B4-BE49-F238E27FC236}">
                <a16:creationId xmlns:a16="http://schemas.microsoft.com/office/drawing/2014/main" id="{DE0B1FB4-FA67-A4CF-13D9-0CF5D5E63526}"/>
              </a:ext>
            </a:extLst>
          </p:cNvPr>
          <p:cNvCxnSpPr>
            <a:cxnSpLocks/>
          </p:cNvCxnSpPr>
          <p:nvPr/>
        </p:nvCxnSpPr>
        <p:spPr>
          <a:xfrm>
            <a:off x="4263242" y="2056377"/>
            <a:ext cx="158344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Rectangle 36">
            <a:extLst>
              <a:ext uri="{FF2B5EF4-FFF2-40B4-BE49-F238E27FC236}">
                <a16:creationId xmlns:a16="http://schemas.microsoft.com/office/drawing/2014/main" id="{4FD47904-49B5-4FB6-FF19-47DFBC7A62EB}"/>
              </a:ext>
            </a:extLst>
          </p:cNvPr>
          <p:cNvSpPr/>
          <p:nvPr/>
        </p:nvSpPr>
        <p:spPr>
          <a:xfrm>
            <a:off x="3695975" y="1873313"/>
            <a:ext cx="851090" cy="334834"/>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Firewall Appliance</a:t>
            </a:r>
          </a:p>
        </p:txBody>
      </p:sp>
      <p:grpSp>
        <p:nvGrpSpPr>
          <p:cNvPr id="27" name="Group 26">
            <a:extLst>
              <a:ext uri="{FF2B5EF4-FFF2-40B4-BE49-F238E27FC236}">
                <a16:creationId xmlns:a16="http://schemas.microsoft.com/office/drawing/2014/main" id="{90AFD7C3-A752-F133-9A05-C2ED2A05436B}"/>
              </a:ext>
            </a:extLst>
          </p:cNvPr>
          <p:cNvGrpSpPr/>
          <p:nvPr/>
        </p:nvGrpSpPr>
        <p:grpSpPr>
          <a:xfrm>
            <a:off x="1465294" y="3434395"/>
            <a:ext cx="655590" cy="628080"/>
            <a:chOff x="1222908" y="314098"/>
            <a:chExt cx="266876" cy="267936"/>
          </a:xfrm>
        </p:grpSpPr>
        <p:sp>
          <p:nvSpPr>
            <p:cNvPr id="29" name="Freeform 30">
              <a:extLst>
                <a:ext uri="{FF2B5EF4-FFF2-40B4-BE49-F238E27FC236}">
                  <a16:creationId xmlns:a16="http://schemas.microsoft.com/office/drawing/2014/main" id="{D9D9BAC4-4700-21BB-4FEC-8A87639DC431}"/>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31">
              <a:extLst>
                <a:ext uri="{FF2B5EF4-FFF2-40B4-BE49-F238E27FC236}">
                  <a16:creationId xmlns:a16="http://schemas.microsoft.com/office/drawing/2014/main" id="{8C8268F8-ECCB-E007-D660-323618AEB8B5}"/>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2">
              <a:extLst>
                <a:ext uri="{FF2B5EF4-FFF2-40B4-BE49-F238E27FC236}">
                  <a16:creationId xmlns:a16="http://schemas.microsoft.com/office/drawing/2014/main" id="{07429A40-467D-C552-0479-4140A414FD85}"/>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33" name="TextBox 32">
            <a:extLst>
              <a:ext uri="{FF2B5EF4-FFF2-40B4-BE49-F238E27FC236}">
                <a16:creationId xmlns:a16="http://schemas.microsoft.com/office/drawing/2014/main" id="{65B7A7E9-4B90-BAE5-B43E-4D45EB567061}"/>
              </a:ext>
            </a:extLst>
          </p:cNvPr>
          <p:cNvSpPr txBox="1"/>
          <p:nvPr/>
        </p:nvSpPr>
        <p:spPr>
          <a:xfrm>
            <a:off x="1258241" y="3104363"/>
            <a:ext cx="821490" cy="246221"/>
          </a:xfrm>
          <a:prstGeom prst="rect">
            <a:avLst/>
          </a:prstGeom>
          <a:noFill/>
        </p:spPr>
        <p:txBody>
          <a:bodyPr wrap="square" lIns="0" rIns="0" rtlCol="0">
            <a:spAutoFit/>
          </a:bodyPr>
          <a:lstStyle/>
          <a:p>
            <a:r>
              <a:rPr lang="en-US" sz="1000" b="1" dirty="0"/>
              <a:t> Main Campus</a:t>
            </a:r>
          </a:p>
        </p:txBody>
      </p:sp>
      <p:grpSp>
        <p:nvGrpSpPr>
          <p:cNvPr id="34" name="Group 33">
            <a:extLst>
              <a:ext uri="{FF2B5EF4-FFF2-40B4-BE49-F238E27FC236}">
                <a16:creationId xmlns:a16="http://schemas.microsoft.com/office/drawing/2014/main" id="{C23470C0-2B9B-B49D-3B49-BE6D2B1536DF}"/>
              </a:ext>
            </a:extLst>
          </p:cNvPr>
          <p:cNvGrpSpPr/>
          <p:nvPr/>
        </p:nvGrpSpPr>
        <p:grpSpPr>
          <a:xfrm>
            <a:off x="2341399" y="3445353"/>
            <a:ext cx="655590" cy="628080"/>
            <a:chOff x="1222908" y="314098"/>
            <a:chExt cx="266876" cy="267936"/>
          </a:xfrm>
        </p:grpSpPr>
        <p:sp>
          <p:nvSpPr>
            <p:cNvPr id="35" name="Freeform 30">
              <a:extLst>
                <a:ext uri="{FF2B5EF4-FFF2-40B4-BE49-F238E27FC236}">
                  <a16:creationId xmlns:a16="http://schemas.microsoft.com/office/drawing/2014/main" id="{20B777CC-EB2D-648E-0223-B4C03A23919C}"/>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7" name="Freeform 31">
              <a:extLst>
                <a:ext uri="{FF2B5EF4-FFF2-40B4-BE49-F238E27FC236}">
                  <a16:creationId xmlns:a16="http://schemas.microsoft.com/office/drawing/2014/main" id="{5380DC65-61F8-578D-0C34-D593943C5AB8}"/>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32">
              <a:extLst>
                <a:ext uri="{FF2B5EF4-FFF2-40B4-BE49-F238E27FC236}">
                  <a16:creationId xmlns:a16="http://schemas.microsoft.com/office/drawing/2014/main" id="{C0ABCBBF-EDF9-827A-E0BA-AD3032785FB7}"/>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15" name="Group 514">
            <a:extLst>
              <a:ext uri="{FF2B5EF4-FFF2-40B4-BE49-F238E27FC236}">
                <a16:creationId xmlns:a16="http://schemas.microsoft.com/office/drawing/2014/main" id="{850A5565-1C14-FEB4-25F3-3EF0D44F02CB}"/>
              </a:ext>
            </a:extLst>
          </p:cNvPr>
          <p:cNvGrpSpPr/>
          <p:nvPr/>
        </p:nvGrpSpPr>
        <p:grpSpPr>
          <a:xfrm>
            <a:off x="3612208" y="3491804"/>
            <a:ext cx="655590" cy="628080"/>
            <a:chOff x="1222908" y="314098"/>
            <a:chExt cx="266876" cy="267936"/>
          </a:xfrm>
        </p:grpSpPr>
        <p:sp>
          <p:nvSpPr>
            <p:cNvPr id="516" name="Freeform 30">
              <a:extLst>
                <a:ext uri="{FF2B5EF4-FFF2-40B4-BE49-F238E27FC236}">
                  <a16:creationId xmlns:a16="http://schemas.microsoft.com/office/drawing/2014/main" id="{5C6D4F9A-B5EF-53AC-7E01-EE56D4AB8B5C}"/>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17" name="Freeform 31">
              <a:extLst>
                <a:ext uri="{FF2B5EF4-FFF2-40B4-BE49-F238E27FC236}">
                  <a16:creationId xmlns:a16="http://schemas.microsoft.com/office/drawing/2014/main" id="{8262D9F7-F48A-FD01-C5D1-688349A98581}"/>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32">
              <a:extLst>
                <a:ext uri="{FF2B5EF4-FFF2-40B4-BE49-F238E27FC236}">
                  <a16:creationId xmlns:a16="http://schemas.microsoft.com/office/drawing/2014/main" id="{948E3C29-B3FC-22A3-C56C-3DD67494D92A}"/>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19" name="Group 518">
            <a:extLst>
              <a:ext uri="{FF2B5EF4-FFF2-40B4-BE49-F238E27FC236}">
                <a16:creationId xmlns:a16="http://schemas.microsoft.com/office/drawing/2014/main" id="{6177F44B-F0C3-23DE-E70D-5ED528F7821A}"/>
              </a:ext>
            </a:extLst>
          </p:cNvPr>
          <p:cNvGrpSpPr/>
          <p:nvPr/>
        </p:nvGrpSpPr>
        <p:grpSpPr>
          <a:xfrm>
            <a:off x="4488313" y="3502762"/>
            <a:ext cx="655590" cy="628080"/>
            <a:chOff x="1222908" y="314098"/>
            <a:chExt cx="266876" cy="267936"/>
          </a:xfrm>
        </p:grpSpPr>
        <p:sp>
          <p:nvSpPr>
            <p:cNvPr id="520" name="Freeform 30">
              <a:extLst>
                <a:ext uri="{FF2B5EF4-FFF2-40B4-BE49-F238E27FC236}">
                  <a16:creationId xmlns:a16="http://schemas.microsoft.com/office/drawing/2014/main" id="{48C72691-36D6-3B1C-BF47-B306C32530A7}"/>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21" name="Freeform 31">
              <a:extLst>
                <a:ext uri="{FF2B5EF4-FFF2-40B4-BE49-F238E27FC236}">
                  <a16:creationId xmlns:a16="http://schemas.microsoft.com/office/drawing/2014/main" id="{DB88DC7D-BCAC-42F7-533C-75FACB0AFA75}"/>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32">
              <a:extLst>
                <a:ext uri="{FF2B5EF4-FFF2-40B4-BE49-F238E27FC236}">
                  <a16:creationId xmlns:a16="http://schemas.microsoft.com/office/drawing/2014/main" id="{A4B24FB4-4EAF-2834-4BE9-53775E47947C}"/>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533" name="TextBox 532">
            <a:extLst>
              <a:ext uri="{FF2B5EF4-FFF2-40B4-BE49-F238E27FC236}">
                <a16:creationId xmlns:a16="http://schemas.microsoft.com/office/drawing/2014/main" id="{4D9A1B68-6008-502C-2F8A-B100C2A63460}"/>
              </a:ext>
            </a:extLst>
          </p:cNvPr>
          <p:cNvSpPr txBox="1"/>
          <p:nvPr/>
        </p:nvSpPr>
        <p:spPr>
          <a:xfrm>
            <a:off x="3426150" y="3125492"/>
            <a:ext cx="958233" cy="246221"/>
          </a:xfrm>
          <a:prstGeom prst="rect">
            <a:avLst/>
          </a:prstGeom>
          <a:noFill/>
        </p:spPr>
        <p:txBody>
          <a:bodyPr wrap="square" lIns="0" rIns="0" rtlCol="0">
            <a:spAutoFit/>
          </a:bodyPr>
          <a:lstStyle/>
          <a:p>
            <a:r>
              <a:rPr lang="en-US" sz="1000" b="1" dirty="0"/>
              <a:t>South Campus</a:t>
            </a:r>
          </a:p>
        </p:txBody>
      </p:sp>
      <p:grpSp>
        <p:nvGrpSpPr>
          <p:cNvPr id="534" name="Group 533">
            <a:extLst>
              <a:ext uri="{FF2B5EF4-FFF2-40B4-BE49-F238E27FC236}">
                <a16:creationId xmlns:a16="http://schemas.microsoft.com/office/drawing/2014/main" id="{0BDACC26-995D-811E-CB2F-D0710EC277AE}"/>
              </a:ext>
            </a:extLst>
          </p:cNvPr>
          <p:cNvGrpSpPr/>
          <p:nvPr/>
        </p:nvGrpSpPr>
        <p:grpSpPr>
          <a:xfrm>
            <a:off x="5728554" y="3862877"/>
            <a:ext cx="655590" cy="628080"/>
            <a:chOff x="1222908" y="314098"/>
            <a:chExt cx="266876" cy="267936"/>
          </a:xfrm>
        </p:grpSpPr>
        <p:sp>
          <p:nvSpPr>
            <p:cNvPr id="535" name="Freeform 30">
              <a:extLst>
                <a:ext uri="{FF2B5EF4-FFF2-40B4-BE49-F238E27FC236}">
                  <a16:creationId xmlns:a16="http://schemas.microsoft.com/office/drawing/2014/main" id="{ED964C8A-994A-E158-8111-EDC5A819F95A}"/>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36" name="Freeform 31">
              <a:extLst>
                <a:ext uri="{FF2B5EF4-FFF2-40B4-BE49-F238E27FC236}">
                  <a16:creationId xmlns:a16="http://schemas.microsoft.com/office/drawing/2014/main" id="{9AB827B3-916D-E756-7B05-933A7207848B}"/>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32">
              <a:extLst>
                <a:ext uri="{FF2B5EF4-FFF2-40B4-BE49-F238E27FC236}">
                  <a16:creationId xmlns:a16="http://schemas.microsoft.com/office/drawing/2014/main" id="{059A8E72-9C30-C9FB-5B81-77D8B567267C}"/>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39" name="Group 538">
            <a:extLst>
              <a:ext uri="{FF2B5EF4-FFF2-40B4-BE49-F238E27FC236}">
                <a16:creationId xmlns:a16="http://schemas.microsoft.com/office/drawing/2014/main" id="{DC82A184-E1A6-3610-A95E-B19C075D0AAD}"/>
              </a:ext>
            </a:extLst>
          </p:cNvPr>
          <p:cNvGrpSpPr/>
          <p:nvPr/>
        </p:nvGrpSpPr>
        <p:grpSpPr>
          <a:xfrm>
            <a:off x="6604659" y="3873835"/>
            <a:ext cx="655590" cy="628080"/>
            <a:chOff x="1222908" y="314098"/>
            <a:chExt cx="266876" cy="267936"/>
          </a:xfrm>
        </p:grpSpPr>
        <p:sp>
          <p:nvSpPr>
            <p:cNvPr id="540" name="Freeform 30">
              <a:extLst>
                <a:ext uri="{FF2B5EF4-FFF2-40B4-BE49-F238E27FC236}">
                  <a16:creationId xmlns:a16="http://schemas.microsoft.com/office/drawing/2014/main" id="{01E2020E-995F-05C0-D12D-7AE3405D5665}"/>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1" name="Freeform 31">
              <a:extLst>
                <a:ext uri="{FF2B5EF4-FFF2-40B4-BE49-F238E27FC236}">
                  <a16:creationId xmlns:a16="http://schemas.microsoft.com/office/drawing/2014/main" id="{D84CB41B-9C47-F117-F91B-8D8049F193D9}"/>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32">
              <a:extLst>
                <a:ext uri="{FF2B5EF4-FFF2-40B4-BE49-F238E27FC236}">
                  <a16:creationId xmlns:a16="http://schemas.microsoft.com/office/drawing/2014/main" id="{308CF0CE-EB96-C635-3F6F-A61C0C18455C}"/>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545" name="TextBox 544">
            <a:extLst>
              <a:ext uri="{FF2B5EF4-FFF2-40B4-BE49-F238E27FC236}">
                <a16:creationId xmlns:a16="http://schemas.microsoft.com/office/drawing/2014/main" id="{DA084A40-E770-D386-2BE9-C8F1E98CFC6E}"/>
              </a:ext>
            </a:extLst>
          </p:cNvPr>
          <p:cNvSpPr txBox="1"/>
          <p:nvPr/>
        </p:nvSpPr>
        <p:spPr>
          <a:xfrm>
            <a:off x="5540873" y="3549396"/>
            <a:ext cx="1113209" cy="246221"/>
          </a:xfrm>
          <a:prstGeom prst="rect">
            <a:avLst/>
          </a:prstGeom>
          <a:noFill/>
        </p:spPr>
        <p:txBody>
          <a:bodyPr wrap="square" lIns="0" rIns="0" rtlCol="0">
            <a:spAutoFit/>
          </a:bodyPr>
          <a:lstStyle/>
          <a:p>
            <a:r>
              <a:rPr lang="en-US" sz="1000" b="1" dirty="0"/>
              <a:t>Football Stadium</a:t>
            </a:r>
          </a:p>
        </p:txBody>
      </p:sp>
      <p:grpSp>
        <p:nvGrpSpPr>
          <p:cNvPr id="548" name="Group 547">
            <a:extLst>
              <a:ext uri="{FF2B5EF4-FFF2-40B4-BE49-F238E27FC236}">
                <a16:creationId xmlns:a16="http://schemas.microsoft.com/office/drawing/2014/main" id="{01AE9D52-19B2-3EFB-B7C3-C2488F79D203}"/>
              </a:ext>
            </a:extLst>
          </p:cNvPr>
          <p:cNvGrpSpPr/>
          <p:nvPr/>
        </p:nvGrpSpPr>
        <p:grpSpPr>
          <a:xfrm>
            <a:off x="7816865" y="3470188"/>
            <a:ext cx="655590" cy="628080"/>
            <a:chOff x="1222908" y="314098"/>
            <a:chExt cx="266876" cy="267936"/>
          </a:xfrm>
        </p:grpSpPr>
        <p:sp>
          <p:nvSpPr>
            <p:cNvPr id="549" name="Freeform 30">
              <a:extLst>
                <a:ext uri="{FF2B5EF4-FFF2-40B4-BE49-F238E27FC236}">
                  <a16:creationId xmlns:a16="http://schemas.microsoft.com/office/drawing/2014/main" id="{613CC4C0-AA80-34C7-1064-5D08E7FCD969}"/>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50" name="Freeform 31">
              <a:extLst>
                <a:ext uri="{FF2B5EF4-FFF2-40B4-BE49-F238E27FC236}">
                  <a16:creationId xmlns:a16="http://schemas.microsoft.com/office/drawing/2014/main" id="{E3EED8CA-2E6C-838E-48B1-9B01861A84E7}"/>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32">
              <a:extLst>
                <a:ext uri="{FF2B5EF4-FFF2-40B4-BE49-F238E27FC236}">
                  <a16:creationId xmlns:a16="http://schemas.microsoft.com/office/drawing/2014/main" id="{BC4C19DD-5E5E-6F90-6A3C-535B1F7B1534}"/>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52" name="Group 551">
            <a:extLst>
              <a:ext uri="{FF2B5EF4-FFF2-40B4-BE49-F238E27FC236}">
                <a16:creationId xmlns:a16="http://schemas.microsoft.com/office/drawing/2014/main" id="{D1F7C28C-12F7-B920-B9A6-64072C9A0C66}"/>
              </a:ext>
            </a:extLst>
          </p:cNvPr>
          <p:cNvGrpSpPr/>
          <p:nvPr/>
        </p:nvGrpSpPr>
        <p:grpSpPr>
          <a:xfrm>
            <a:off x="8692970" y="3481146"/>
            <a:ext cx="655590" cy="628080"/>
            <a:chOff x="1222908" y="314098"/>
            <a:chExt cx="266876" cy="267936"/>
          </a:xfrm>
        </p:grpSpPr>
        <p:sp>
          <p:nvSpPr>
            <p:cNvPr id="553" name="Freeform 30">
              <a:extLst>
                <a:ext uri="{FF2B5EF4-FFF2-40B4-BE49-F238E27FC236}">
                  <a16:creationId xmlns:a16="http://schemas.microsoft.com/office/drawing/2014/main" id="{8C27DA87-9391-71A3-3DB4-C15DDEA31E44}"/>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54" name="Freeform 31">
              <a:extLst>
                <a:ext uri="{FF2B5EF4-FFF2-40B4-BE49-F238E27FC236}">
                  <a16:creationId xmlns:a16="http://schemas.microsoft.com/office/drawing/2014/main" id="{D42A1E1F-EB4C-3F14-D75D-B4BB22B46838}"/>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Freeform 32">
              <a:extLst>
                <a:ext uri="{FF2B5EF4-FFF2-40B4-BE49-F238E27FC236}">
                  <a16:creationId xmlns:a16="http://schemas.microsoft.com/office/drawing/2014/main" id="{A4D37F97-769A-6CBA-2225-959078E947F3}"/>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560" name="TextBox 559">
            <a:extLst>
              <a:ext uri="{FF2B5EF4-FFF2-40B4-BE49-F238E27FC236}">
                <a16:creationId xmlns:a16="http://schemas.microsoft.com/office/drawing/2014/main" id="{42AB22EE-F4E2-F74B-39C8-DAA8322310C0}"/>
              </a:ext>
            </a:extLst>
          </p:cNvPr>
          <p:cNvSpPr txBox="1"/>
          <p:nvPr/>
        </p:nvSpPr>
        <p:spPr>
          <a:xfrm>
            <a:off x="7642629" y="3145651"/>
            <a:ext cx="1113209" cy="246221"/>
          </a:xfrm>
          <a:prstGeom prst="rect">
            <a:avLst/>
          </a:prstGeom>
          <a:noFill/>
        </p:spPr>
        <p:txBody>
          <a:bodyPr wrap="square" lIns="0" rIns="0" rtlCol="0">
            <a:spAutoFit/>
          </a:bodyPr>
          <a:lstStyle/>
          <a:p>
            <a:r>
              <a:rPr lang="en-US" sz="1000" b="1" dirty="0"/>
              <a:t>Research Campus</a:t>
            </a:r>
          </a:p>
        </p:txBody>
      </p:sp>
      <p:grpSp>
        <p:nvGrpSpPr>
          <p:cNvPr id="562" name="Group 561">
            <a:extLst>
              <a:ext uri="{FF2B5EF4-FFF2-40B4-BE49-F238E27FC236}">
                <a16:creationId xmlns:a16="http://schemas.microsoft.com/office/drawing/2014/main" id="{A7200440-AF5A-61F2-BAB3-53CD1BB3D68F}"/>
              </a:ext>
            </a:extLst>
          </p:cNvPr>
          <p:cNvGrpSpPr/>
          <p:nvPr/>
        </p:nvGrpSpPr>
        <p:grpSpPr>
          <a:xfrm>
            <a:off x="9829146" y="3453399"/>
            <a:ext cx="655590" cy="628080"/>
            <a:chOff x="1222908" y="314098"/>
            <a:chExt cx="266876" cy="267936"/>
          </a:xfrm>
        </p:grpSpPr>
        <p:sp>
          <p:nvSpPr>
            <p:cNvPr id="563" name="Freeform 30">
              <a:extLst>
                <a:ext uri="{FF2B5EF4-FFF2-40B4-BE49-F238E27FC236}">
                  <a16:creationId xmlns:a16="http://schemas.microsoft.com/office/drawing/2014/main" id="{77132BF5-5AC8-A062-30E5-6828BC3AD2B9}"/>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64" name="Freeform 31">
              <a:extLst>
                <a:ext uri="{FF2B5EF4-FFF2-40B4-BE49-F238E27FC236}">
                  <a16:creationId xmlns:a16="http://schemas.microsoft.com/office/drawing/2014/main" id="{32BFF287-827D-399A-1F97-E80781736A08}"/>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32">
              <a:extLst>
                <a:ext uri="{FF2B5EF4-FFF2-40B4-BE49-F238E27FC236}">
                  <a16:creationId xmlns:a16="http://schemas.microsoft.com/office/drawing/2014/main" id="{06FFB331-A2A2-8793-84BE-E3F2B1767B6D}"/>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66" name="Group 565">
            <a:extLst>
              <a:ext uri="{FF2B5EF4-FFF2-40B4-BE49-F238E27FC236}">
                <a16:creationId xmlns:a16="http://schemas.microsoft.com/office/drawing/2014/main" id="{4E86DB90-25FF-B9A4-EC02-B0E80AB87C27}"/>
              </a:ext>
            </a:extLst>
          </p:cNvPr>
          <p:cNvGrpSpPr/>
          <p:nvPr/>
        </p:nvGrpSpPr>
        <p:grpSpPr>
          <a:xfrm>
            <a:off x="10705251" y="3464357"/>
            <a:ext cx="655590" cy="628080"/>
            <a:chOff x="1222908" y="314098"/>
            <a:chExt cx="266876" cy="267936"/>
          </a:xfrm>
        </p:grpSpPr>
        <p:sp>
          <p:nvSpPr>
            <p:cNvPr id="567" name="Freeform 30">
              <a:extLst>
                <a:ext uri="{FF2B5EF4-FFF2-40B4-BE49-F238E27FC236}">
                  <a16:creationId xmlns:a16="http://schemas.microsoft.com/office/drawing/2014/main" id="{BCC03837-F1B4-C42D-E3E6-59CB0197B173}"/>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68" name="Freeform 31">
              <a:extLst>
                <a:ext uri="{FF2B5EF4-FFF2-40B4-BE49-F238E27FC236}">
                  <a16:creationId xmlns:a16="http://schemas.microsoft.com/office/drawing/2014/main" id="{58AE93C0-230C-23BC-E880-8E4618A8FAEA}"/>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32">
              <a:extLst>
                <a:ext uri="{FF2B5EF4-FFF2-40B4-BE49-F238E27FC236}">
                  <a16:creationId xmlns:a16="http://schemas.microsoft.com/office/drawing/2014/main" id="{D179412B-0777-DD73-0C6C-FA1B4AD4E69F}"/>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573" name="TextBox 572">
            <a:extLst>
              <a:ext uri="{FF2B5EF4-FFF2-40B4-BE49-F238E27FC236}">
                <a16:creationId xmlns:a16="http://schemas.microsoft.com/office/drawing/2014/main" id="{9E4993F4-0B6F-D691-63E9-9CF230A08BB5}"/>
              </a:ext>
            </a:extLst>
          </p:cNvPr>
          <p:cNvSpPr txBox="1"/>
          <p:nvPr/>
        </p:nvSpPr>
        <p:spPr>
          <a:xfrm>
            <a:off x="10915485" y="3168494"/>
            <a:ext cx="1113209" cy="246221"/>
          </a:xfrm>
          <a:prstGeom prst="rect">
            <a:avLst/>
          </a:prstGeom>
          <a:noFill/>
        </p:spPr>
        <p:txBody>
          <a:bodyPr wrap="square" lIns="0" rIns="0" rtlCol="0">
            <a:spAutoFit/>
          </a:bodyPr>
          <a:lstStyle/>
          <a:p>
            <a:r>
              <a:rPr lang="en-US" sz="1000" b="1" dirty="0"/>
              <a:t>Legacy DC</a:t>
            </a:r>
          </a:p>
        </p:txBody>
      </p:sp>
      <p:grpSp>
        <p:nvGrpSpPr>
          <p:cNvPr id="574" name="Group 573">
            <a:extLst>
              <a:ext uri="{FF2B5EF4-FFF2-40B4-BE49-F238E27FC236}">
                <a16:creationId xmlns:a16="http://schemas.microsoft.com/office/drawing/2014/main" id="{0419B899-C724-AEF5-B37B-EC3AED592432}"/>
              </a:ext>
            </a:extLst>
          </p:cNvPr>
          <p:cNvGrpSpPr/>
          <p:nvPr/>
        </p:nvGrpSpPr>
        <p:grpSpPr>
          <a:xfrm>
            <a:off x="5841488" y="1737709"/>
            <a:ext cx="655590" cy="628080"/>
            <a:chOff x="1222908" y="314098"/>
            <a:chExt cx="266876" cy="267936"/>
          </a:xfrm>
        </p:grpSpPr>
        <p:sp>
          <p:nvSpPr>
            <p:cNvPr id="575" name="Freeform 30">
              <a:extLst>
                <a:ext uri="{FF2B5EF4-FFF2-40B4-BE49-F238E27FC236}">
                  <a16:creationId xmlns:a16="http://schemas.microsoft.com/office/drawing/2014/main" id="{81E04C23-1ACC-00D3-110B-BA40ECF33F2A}"/>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Freeform 31">
              <a:extLst>
                <a:ext uri="{FF2B5EF4-FFF2-40B4-BE49-F238E27FC236}">
                  <a16:creationId xmlns:a16="http://schemas.microsoft.com/office/drawing/2014/main" id="{5241BC38-F0EE-3880-6F0E-CB75EECD98B1}"/>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2">
              <a:extLst>
                <a:ext uri="{FF2B5EF4-FFF2-40B4-BE49-F238E27FC236}">
                  <a16:creationId xmlns:a16="http://schemas.microsoft.com/office/drawing/2014/main" id="{BBA2155B-8334-1D31-DD91-3DDB18432EEB}"/>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7" name="Group 66">
            <a:extLst>
              <a:ext uri="{FF2B5EF4-FFF2-40B4-BE49-F238E27FC236}">
                <a16:creationId xmlns:a16="http://schemas.microsoft.com/office/drawing/2014/main" id="{C7B356AD-4AF3-4D03-D61C-103877937AAC}"/>
              </a:ext>
            </a:extLst>
          </p:cNvPr>
          <p:cNvGrpSpPr/>
          <p:nvPr/>
        </p:nvGrpSpPr>
        <p:grpSpPr>
          <a:xfrm>
            <a:off x="6717593" y="1748667"/>
            <a:ext cx="655590" cy="628080"/>
            <a:chOff x="1222908" y="314098"/>
            <a:chExt cx="266876" cy="267936"/>
          </a:xfrm>
        </p:grpSpPr>
        <p:sp>
          <p:nvSpPr>
            <p:cNvPr id="73" name="Freeform 30">
              <a:extLst>
                <a:ext uri="{FF2B5EF4-FFF2-40B4-BE49-F238E27FC236}">
                  <a16:creationId xmlns:a16="http://schemas.microsoft.com/office/drawing/2014/main" id="{3077FCC4-3FA5-5EFE-2EAF-D8E7820D5A5A}"/>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0" name="Freeform 31">
              <a:extLst>
                <a:ext uri="{FF2B5EF4-FFF2-40B4-BE49-F238E27FC236}">
                  <a16:creationId xmlns:a16="http://schemas.microsoft.com/office/drawing/2014/main" id="{2A6A3667-1D5B-29AF-A23A-6D9EBF022BDF}"/>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32">
              <a:extLst>
                <a:ext uri="{FF2B5EF4-FFF2-40B4-BE49-F238E27FC236}">
                  <a16:creationId xmlns:a16="http://schemas.microsoft.com/office/drawing/2014/main" id="{8366AA56-8CA0-C3E4-BADF-643409E52133}"/>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05" name="TextBox 104">
            <a:extLst>
              <a:ext uri="{FF2B5EF4-FFF2-40B4-BE49-F238E27FC236}">
                <a16:creationId xmlns:a16="http://schemas.microsoft.com/office/drawing/2014/main" id="{CB5DC00C-D725-FC81-0752-4CC9A1C6926A}"/>
              </a:ext>
            </a:extLst>
          </p:cNvPr>
          <p:cNvSpPr txBox="1"/>
          <p:nvPr/>
        </p:nvSpPr>
        <p:spPr>
          <a:xfrm>
            <a:off x="6457937" y="1413489"/>
            <a:ext cx="387911" cy="246221"/>
          </a:xfrm>
          <a:prstGeom prst="rect">
            <a:avLst/>
          </a:prstGeom>
          <a:noFill/>
        </p:spPr>
        <p:txBody>
          <a:bodyPr wrap="square" lIns="0" rIns="0" rtlCol="0">
            <a:spAutoFit/>
          </a:bodyPr>
          <a:lstStyle/>
          <a:p>
            <a:r>
              <a:rPr lang="en-US" sz="1000" b="1" dirty="0"/>
              <a:t>Core</a:t>
            </a:r>
          </a:p>
        </p:txBody>
      </p:sp>
      <p:sp>
        <p:nvSpPr>
          <p:cNvPr id="126" name="TextBox 125">
            <a:extLst>
              <a:ext uri="{FF2B5EF4-FFF2-40B4-BE49-F238E27FC236}">
                <a16:creationId xmlns:a16="http://schemas.microsoft.com/office/drawing/2014/main" id="{A2A47185-9E57-327B-EAE7-9BCEA4FAB35C}"/>
              </a:ext>
            </a:extLst>
          </p:cNvPr>
          <p:cNvSpPr txBox="1"/>
          <p:nvPr/>
        </p:nvSpPr>
        <p:spPr>
          <a:xfrm>
            <a:off x="122433" y="167949"/>
            <a:ext cx="4108076" cy="400110"/>
          </a:xfrm>
          <a:prstGeom prst="rect">
            <a:avLst/>
          </a:prstGeom>
          <a:noFill/>
        </p:spPr>
        <p:txBody>
          <a:bodyPr wrap="square">
            <a:spAutoFit/>
          </a:bodyPr>
          <a:lstStyle/>
          <a:p>
            <a:r>
              <a:rPr lang="en-US" sz="2000" b="1" i="0" dirty="0">
                <a:solidFill>
                  <a:srgbClr val="C00000"/>
                </a:solidFill>
                <a:effectLst/>
                <a:highlight>
                  <a:srgbClr val="FCFCFC"/>
                </a:highlight>
                <a:latin typeface="Lato" panose="020F0502020204030204" pitchFamily="34" charset="0"/>
              </a:rPr>
              <a:t>Campus Backbone</a:t>
            </a:r>
            <a:endParaRPr lang="en-US" sz="2000" b="1" dirty="0">
              <a:solidFill>
                <a:srgbClr val="C00000"/>
              </a:solidFill>
            </a:endParaRPr>
          </a:p>
        </p:txBody>
      </p:sp>
      <p:sp>
        <p:nvSpPr>
          <p:cNvPr id="8" name="TextBox 7">
            <a:extLst>
              <a:ext uri="{FF2B5EF4-FFF2-40B4-BE49-F238E27FC236}">
                <a16:creationId xmlns:a16="http://schemas.microsoft.com/office/drawing/2014/main" id="{B55B735B-55AC-A87A-0FEE-15F2CAEDCC17}"/>
              </a:ext>
            </a:extLst>
          </p:cNvPr>
          <p:cNvSpPr txBox="1"/>
          <p:nvPr/>
        </p:nvSpPr>
        <p:spPr>
          <a:xfrm>
            <a:off x="-817801" y="5071606"/>
            <a:ext cx="2882180" cy="1015663"/>
          </a:xfrm>
          <a:prstGeom prst="rect">
            <a:avLst/>
          </a:prstGeom>
          <a:noFill/>
        </p:spPr>
        <p:txBody>
          <a:bodyPr wrap="square" rtlCol="0">
            <a:spAutoFit/>
          </a:bodyPr>
          <a:lstStyle/>
          <a:p>
            <a:pPr algn="ctr"/>
            <a:r>
              <a:rPr lang="en-US" sz="1000" b="1" dirty="0"/>
              <a:t>Access </a:t>
            </a:r>
          </a:p>
          <a:p>
            <a:pPr algn="ctr"/>
            <a:r>
              <a:rPr lang="en-US" sz="1000" b="1" dirty="0"/>
              <a:t>Layer</a:t>
            </a:r>
          </a:p>
          <a:p>
            <a:pPr algn="ctr"/>
            <a:r>
              <a:rPr lang="en-US" sz="1000" b="1" dirty="0">
                <a:solidFill>
                  <a:schemeClr val="accent5"/>
                </a:solidFill>
              </a:rPr>
              <a:t>1gig interfaces</a:t>
            </a:r>
          </a:p>
          <a:p>
            <a:pPr algn="ctr"/>
            <a:r>
              <a:rPr lang="en-US" sz="1000" b="1" dirty="0">
                <a:solidFill>
                  <a:schemeClr val="accent5"/>
                </a:solidFill>
              </a:rPr>
              <a:t>2.5/5 gig</a:t>
            </a:r>
          </a:p>
          <a:p>
            <a:pPr algn="ctr"/>
            <a:r>
              <a:rPr lang="en-US" sz="1000" b="1" dirty="0">
                <a:solidFill>
                  <a:schemeClr val="accent5"/>
                </a:solidFill>
              </a:rPr>
              <a:t>10gig interfaces</a:t>
            </a:r>
          </a:p>
          <a:p>
            <a:pPr algn="ctr"/>
            <a:r>
              <a:rPr lang="en-US" sz="1000" b="1" dirty="0">
                <a:solidFill>
                  <a:schemeClr val="bg1">
                    <a:lumMod val="65000"/>
                  </a:schemeClr>
                </a:solidFill>
              </a:rPr>
              <a:t>25gig interfaces</a:t>
            </a:r>
          </a:p>
        </p:txBody>
      </p:sp>
      <p:sp>
        <p:nvSpPr>
          <p:cNvPr id="9" name="Left Brace 8">
            <a:extLst>
              <a:ext uri="{FF2B5EF4-FFF2-40B4-BE49-F238E27FC236}">
                <a16:creationId xmlns:a16="http://schemas.microsoft.com/office/drawing/2014/main" id="{09AE7A24-06E5-8788-11A7-7D8EFC7CE66B}"/>
              </a:ext>
            </a:extLst>
          </p:cNvPr>
          <p:cNvSpPr/>
          <p:nvPr/>
        </p:nvSpPr>
        <p:spPr>
          <a:xfrm>
            <a:off x="981215" y="4529497"/>
            <a:ext cx="346416" cy="1562727"/>
          </a:xfrm>
          <a:prstGeom prst="leftBrace">
            <a:avLst>
              <a:gd name="adj1" fmla="val 8333"/>
              <a:gd name="adj2" fmla="val 5231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768CB083-F7B2-7E12-7A73-96B1CDD44756}"/>
              </a:ext>
            </a:extLst>
          </p:cNvPr>
          <p:cNvSpPr txBox="1"/>
          <p:nvPr/>
        </p:nvSpPr>
        <p:spPr>
          <a:xfrm>
            <a:off x="640849" y="457526"/>
            <a:ext cx="1058880" cy="276999"/>
          </a:xfrm>
          <a:prstGeom prst="rect">
            <a:avLst/>
          </a:prstGeom>
          <a:noFill/>
        </p:spPr>
        <p:txBody>
          <a:bodyPr wrap="none" rtlCol="0">
            <a:spAutoFit/>
          </a:bodyPr>
          <a:lstStyle/>
          <a:p>
            <a:r>
              <a:rPr lang="en-US" sz="1200" b="1" dirty="0"/>
              <a:t>Architecture</a:t>
            </a:r>
          </a:p>
        </p:txBody>
      </p:sp>
      <p:sp>
        <p:nvSpPr>
          <p:cNvPr id="22" name="Left Brace 21">
            <a:extLst>
              <a:ext uri="{FF2B5EF4-FFF2-40B4-BE49-F238E27FC236}">
                <a16:creationId xmlns:a16="http://schemas.microsoft.com/office/drawing/2014/main" id="{FA3B39FD-C349-D46E-2B09-3170D7CDF704}"/>
              </a:ext>
            </a:extLst>
          </p:cNvPr>
          <p:cNvSpPr/>
          <p:nvPr/>
        </p:nvSpPr>
        <p:spPr>
          <a:xfrm>
            <a:off x="987365" y="3143271"/>
            <a:ext cx="258369" cy="119157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a:extLst>
              <a:ext uri="{FF2B5EF4-FFF2-40B4-BE49-F238E27FC236}">
                <a16:creationId xmlns:a16="http://schemas.microsoft.com/office/drawing/2014/main" id="{0D2961CA-16F1-8D5F-112B-9EC045CF6C62}"/>
              </a:ext>
            </a:extLst>
          </p:cNvPr>
          <p:cNvSpPr txBox="1"/>
          <p:nvPr/>
        </p:nvSpPr>
        <p:spPr>
          <a:xfrm>
            <a:off x="-861117" y="3557378"/>
            <a:ext cx="2882180" cy="553998"/>
          </a:xfrm>
          <a:prstGeom prst="rect">
            <a:avLst/>
          </a:prstGeom>
          <a:noFill/>
        </p:spPr>
        <p:txBody>
          <a:bodyPr wrap="square" rtlCol="0">
            <a:spAutoFit/>
          </a:bodyPr>
          <a:lstStyle/>
          <a:p>
            <a:pPr algn="ctr"/>
            <a:r>
              <a:rPr lang="en-US" sz="1000" b="1" dirty="0"/>
              <a:t>Distribution </a:t>
            </a:r>
          </a:p>
          <a:p>
            <a:pPr algn="ctr"/>
            <a:r>
              <a:rPr lang="en-US" sz="1000" b="1" dirty="0"/>
              <a:t>Layer</a:t>
            </a:r>
          </a:p>
          <a:p>
            <a:pPr algn="ctr"/>
            <a:r>
              <a:rPr lang="en-US" sz="1000" b="1" dirty="0">
                <a:solidFill>
                  <a:schemeClr val="accent5"/>
                </a:solidFill>
              </a:rPr>
              <a:t>40gig interfaces</a:t>
            </a:r>
          </a:p>
        </p:txBody>
      </p:sp>
      <p:sp>
        <p:nvSpPr>
          <p:cNvPr id="24" name="TextBox 23">
            <a:extLst>
              <a:ext uri="{FF2B5EF4-FFF2-40B4-BE49-F238E27FC236}">
                <a16:creationId xmlns:a16="http://schemas.microsoft.com/office/drawing/2014/main" id="{4CE8365D-C209-8B6E-B518-F325CBF86733}"/>
              </a:ext>
            </a:extLst>
          </p:cNvPr>
          <p:cNvSpPr txBox="1"/>
          <p:nvPr/>
        </p:nvSpPr>
        <p:spPr>
          <a:xfrm>
            <a:off x="168492" y="1208463"/>
            <a:ext cx="2882180" cy="553998"/>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0070C0"/>
                </a:solidFill>
              </a:rPr>
              <a:t>Buildings connections = 1/10 Gbps</a:t>
            </a:r>
          </a:p>
          <a:p>
            <a:pPr marL="171450" indent="-171450">
              <a:buFont typeface="Arial" panose="020B0604020202020204" pitchFamily="34" charset="0"/>
              <a:buChar char="•"/>
            </a:pPr>
            <a:r>
              <a:rPr lang="en-US" sz="1000" b="1" dirty="0">
                <a:solidFill>
                  <a:srgbClr val="0070C0"/>
                </a:solidFill>
              </a:rPr>
              <a:t>Wireless Controllers = 40 Gbps</a:t>
            </a:r>
          </a:p>
          <a:p>
            <a:pPr marL="171450" indent="-171450">
              <a:buFont typeface="Arial" panose="020B0604020202020204" pitchFamily="34" charset="0"/>
              <a:buChar char="•"/>
            </a:pPr>
            <a:r>
              <a:rPr lang="en-US" sz="1000" b="1" dirty="0">
                <a:solidFill>
                  <a:srgbClr val="0070C0"/>
                </a:solidFill>
              </a:rPr>
              <a:t>Campus Backbone = 40 Gbps</a:t>
            </a:r>
          </a:p>
        </p:txBody>
      </p:sp>
      <p:sp>
        <p:nvSpPr>
          <p:cNvPr id="25" name="Left Brace 24">
            <a:extLst>
              <a:ext uri="{FF2B5EF4-FFF2-40B4-BE49-F238E27FC236}">
                <a16:creationId xmlns:a16="http://schemas.microsoft.com/office/drawing/2014/main" id="{C7452D9C-7F79-005A-5CED-FED5717D8CB6}"/>
              </a:ext>
            </a:extLst>
          </p:cNvPr>
          <p:cNvSpPr/>
          <p:nvPr/>
        </p:nvSpPr>
        <p:spPr>
          <a:xfrm>
            <a:off x="3297000" y="1720424"/>
            <a:ext cx="265790" cy="69340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a:extLst>
              <a:ext uri="{FF2B5EF4-FFF2-40B4-BE49-F238E27FC236}">
                <a16:creationId xmlns:a16="http://schemas.microsoft.com/office/drawing/2014/main" id="{348F39D8-D681-6191-43A1-0E1F74543866}"/>
              </a:ext>
            </a:extLst>
          </p:cNvPr>
          <p:cNvSpPr txBox="1"/>
          <p:nvPr/>
        </p:nvSpPr>
        <p:spPr>
          <a:xfrm>
            <a:off x="2303191" y="1898990"/>
            <a:ext cx="959045" cy="307777"/>
          </a:xfrm>
          <a:prstGeom prst="rect">
            <a:avLst/>
          </a:prstGeom>
          <a:noFill/>
        </p:spPr>
        <p:txBody>
          <a:bodyPr wrap="none" rtlCol="0">
            <a:spAutoFit/>
          </a:bodyPr>
          <a:lstStyle/>
          <a:p>
            <a:r>
              <a:rPr lang="en-US" sz="1400" b="1" dirty="0"/>
              <a:t>Core/Edge</a:t>
            </a:r>
          </a:p>
        </p:txBody>
      </p:sp>
      <p:sp>
        <p:nvSpPr>
          <p:cNvPr id="32" name="TextBox 31">
            <a:extLst>
              <a:ext uri="{FF2B5EF4-FFF2-40B4-BE49-F238E27FC236}">
                <a16:creationId xmlns:a16="http://schemas.microsoft.com/office/drawing/2014/main" id="{FAF44ADB-9AD5-FA9F-B8A9-0C184B35F982}"/>
              </a:ext>
            </a:extLst>
          </p:cNvPr>
          <p:cNvSpPr txBox="1"/>
          <p:nvPr/>
        </p:nvSpPr>
        <p:spPr>
          <a:xfrm>
            <a:off x="4721185" y="1830499"/>
            <a:ext cx="747954" cy="246221"/>
          </a:xfrm>
          <a:prstGeom prst="rect">
            <a:avLst/>
          </a:prstGeom>
          <a:noFill/>
        </p:spPr>
        <p:txBody>
          <a:bodyPr wrap="square" lIns="0" rIns="0" rtlCol="0">
            <a:spAutoFit/>
          </a:bodyPr>
          <a:lstStyle/>
          <a:p>
            <a:r>
              <a:rPr lang="en-US" sz="1000" b="1" dirty="0">
                <a:solidFill>
                  <a:schemeClr val="accent5"/>
                </a:solidFill>
              </a:rPr>
              <a:t> 4 x 10 Gbps</a:t>
            </a:r>
          </a:p>
        </p:txBody>
      </p:sp>
      <p:sp>
        <p:nvSpPr>
          <p:cNvPr id="38" name="TextBox 37">
            <a:extLst>
              <a:ext uri="{FF2B5EF4-FFF2-40B4-BE49-F238E27FC236}">
                <a16:creationId xmlns:a16="http://schemas.microsoft.com/office/drawing/2014/main" id="{4CC5F5C3-085D-2314-C790-E7EB1D42DDDA}"/>
              </a:ext>
            </a:extLst>
          </p:cNvPr>
          <p:cNvSpPr txBox="1"/>
          <p:nvPr/>
        </p:nvSpPr>
        <p:spPr>
          <a:xfrm>
            <a:off x="7936568" y="1808763"/>
            <a:ext cx="706065" cy="246221"/>
          </a:xfrm>
          <a:prstGeom prst="rect">
            <a:avLst/>
          </a:prstGeom>
          <a:noFill/>
        </p:spPr>
        <p:txBody>
          <a:bodyPr wrap="square" lIns="0" rIns="0" rtlCol="0">
            <a:spAutoFit/>
          </a:bodyPr>
          <a:lstStyle/>
          <a:p>
            <a:r>
              <a:rPr lang="en-US" sz="1000" b="1" dirty="0">
                <a:solidFill>
                  <a:schemeClr val="accent5"/>
                </a:solidFill>
              </a:rPr>
              <a:t> 4 x 10 Gbps</a:t>
            </a:r>
          </a:p>
        </p:txBody>
      </p:sp>
      <p:sp>
        <p:nvSpPr>
          <p:cNvPr id="39" name="TextBox 38">
            <a:extLst>
              <a:ext uri="{FF2B5EF4-FFF2-40B4-BE49-F238E27FC236}">
                <a16:creationId xmlns:a16="http://schemas.microsoft.com/office/drawing/2014/main" id="{A490E815-AE1D-8324-2196-E6AA3B26A1C6}"/>
              </a:ext>
            </a:extLst>
          </p:cNvPr>
          <p:cNvSpPr txBox="1"/>
          <p:nvPr/>
        </p:nvSpPr>
        <p:spPr>
          <a:xfrm>
            <a:off x="4109060" y="1198151"/>
            <a:ext cx="530681" cy="246221"/>
          </a:xfrm>
          <a:prstGeom prst="rect">
            <a:avLst/>
          </a:prstGeom>
          <a:noFill/>
        </p:spPr>
        <p:txBody>
          <a:bodyPr wrap="square" lIns="0" rIns="0" rtlCol="0">
            <a:spAutoFit/>
          </a:bodyPr>
          <a:lstStyle/>
          <a:p>
            <a:r>
              <a:rPr lang="en-US" sz="1000" b="1" dirty="0">
                <a:solidFill>
                  <a:schemeClr val="accent6"/>
                </a:solidFill>
              </a:rPr>
              <a:t>10 Gbps</a:t>
            </a:r>
          </a:p>
        </p:txBody>
      </p:sp>
      <p:sp>
        <p:nvSpPr>
          <p:cNvPr id="41" name="TextBox 40">
            <a:extLst>
              <a:ext uri="{FF2B5EF4-FFF2-40B4-BE49-F238E27FC236}">
                <a16:creationId xmlns:a16="http://schemas.microsoft.com/office/drawing/2014/main" id="{E445B6FF-56E7-188C-BB69-9181BF7F305D}"/>
              </a:ext>
            </a:extLst>
          </p:cNvPr>
          <p:cNvSpPr txBox="1"/>
          <p:nvPr/>
        </p:nvSpPr>
        <p:spPr>
          <a:xfrm>
            <a:off x="8156872" y="1188866"/>
            <a:ext cx="530681" cy="246221"/>
          </a:xfrm>
          <a:prstGeom prst="rect">
            <a:avLst/>
          </a:prstGeom>
          <a:noFill/>
        </p:spPr>
        <p:txBody>
          <a:bodyPr wrap="square" lIns="0" rIns="0" rtlCol="0">
            <a:spAutoFit/>
          </a:bodyPr>
          <a:lstStyle/>
          <a:p>
            <a:r>
              <a:rPr lang="en-US" sz="1000" b="1" dirty="0">
                <a:solidFill>
                  <a:schemeClr val="accent6"/>
                </a:solidFill>
              </a:rPr>
              <a:t>10 Gbps</a:t>
            </a:r>
          </a:p>
        </p:txBody>
      </p:sp>
      <p:sp>
        <p:nvSpPr>
          <p:cNvPr id="58" name="TextBox 57">
            <a:extLst>
              <a:ext uri="{FF2B5EF4-FFF2-40B4-BE49-F238E27FC236}">
                <a16:creationId xmlns:a16="http://schemas.microsoft.com/office/drawing/2014/main" id="{2B40CE68-6AB0-CC84-4F55-341A365141CF}"/>
              </a:ext>
            </a:extLst>
          </p:cNvPr>
          <p:cNvSpPr txBox="1"/>
          <p:nvPr/>
        </p:nvSpPr>
        <p:spPr>
          <a:xfrm>
            <a:off x="5799452" y="1159327"/>
            <a:ext cx="530681" cy="246221"/>
          </a:xfrm>
          <a:prstGeom prst="rect">
            <a:avLst/>
          </a:prstGeom>
          <a:noFill/>
        </p:spPr>
        <p:txBody>
          <a:bodyPr wrap="square" lIns="0" rIns="0" rtlCol="0">
            <a:spAutoFit/>
          </a:bodyPr>
          <a:lstStyle/>
          <a:p>
            <a:r>
              <a:rPr lang="en-US" sz="1000" b="1" dirty="0">
                <a:solidFill>
                  <a:schemeClr val="accent6"/>
                </a:solidFill>
              </a:rPr>
              <a:t> 10 Gbps</a:t>
            </a:r>
          </a:p>
        </p:txBody>
      </p:sp>
      <p:sp>
        <p:nvSpPr>
          <p:cNvPr id="62" name="TextBox 61">
            <a:extLst>
              <a:ext uri="{FF2B5EF4-FFF2-40B4-BE49-F238E27FC236}">
                <a16:creationId xmlns:a16="http://schemas.microsoft.com/office/drawing/2014/main" id="{5F21A66E-946D-2ED7-8099-2DCF89802086}"/>
              </a:ext>
            </a:extLst>
          </p:cNvPr>
          <p:cNvSpPr txBox="1"/>
          <p:nvPr/>
        </p:nvSpPr>
        <p:spPr>
          <a:xfrm>
            <a:off x="6860577" y="1161436"/>
            <a:ext cx="616112" cy="246221"/>
          </a:xfrm>
          <a:prstGeom prst="rect">
            <a:avLst/>
          </a:prstGeom>
          <a:noFill/>
        </p:spPr>
        <p:txBody>
          <a:bodyPr wrap="square" lIns="0" rIns="0" rtlCol="0">
            <a:spAutoFit/>
          </a:bodyPr>
          <a:lstStyle/>
          <a:p>
            <a:r>
              <a:rPr lang="en-US" sz="1000" b="1" dirty="0">
                <a:solidFill>
                  <a:srgbClr val="0070C0"/>
                </a:solidFill>
              </a:rPr>
              <a:t>100 Gbps</a:t>
            </a:r>
          </a:p>
        </p:txBody>
      </p:sp>
    </p:spTree>
    <p:extLst>
      <p:ext uri="{BB962C8B-B14F-4D97-AF65-F5344CB8AC3E}">
        <p14:creationId xmlns:p14="http://schemas.microsoft.com/office/powerpoint/2010/main" val="18804476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31">
            <a:extLst>
              <a:ext uri="{FF2B5EF4-FFF2-40B4-BE49-F238E27FC236}">
                <a16:creationId xmlns:a16="http://schemas.microsoft.com/office/drawing/2014/main" id="{89EED708-FA48-FFEA-24B9-04674C30115A}"/>
              </a:ext>
            </a:extLst>
          </p:cNvPr>
          <p:cNvCxnSpPr>
            <a:cxnSpLocks/>
          </p:cNvCxnSpPr>
          <p:nvPr/>
        </p:nvCxnSpPr>
        <p:spPr>
          <a:xfrm flipH="1">
            <a:off x="2396030" y="4303991"/>
            <a:ext cx="265913" cy="57280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 name="Straight Connector 1">
            <a:extLst>
              <a:ext uri="{FF2B5EF4-FFF2-40B4-BE49-F238E27FC236}">
                <a16:creationId xmlns:a16="http://schemas.microsoft.com/office/drawing/2014/main" id="{B0BD243D-C371-1C4F-390E-B3BF75E39E90}"/>
              </a:ext>
            </a:extLst>
          </p:cNvPr>
          <p:cNvCxnSpPr>
            <a:cxnSpLocks/>
          </p:cNvCxnSpPr>
          <p:nvPr/>
        </p:nvCxnSpPr>
        <p:spPr>
          <a:xfrm>
            <a:off x="2099159" y="4001436"/>
            <a:ext cx="243989" cy="194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C3D148C3-5B79-DAA1-DAD2-07AB8B130CD2}"/>
              </a:ext>
            </a:extLst>
          </p:cNvPr>
          <p:cNvCxnSpPr>
            <a:cxnSpLocks/>
          </p:cNvCxnSpPr>
          <p:nvPr/>
        </p:nvCxnSpPr>
        <p:spPr>
          <a:xfrm>
            <a:off x="2120884" y="3909823"/>
            <a:ext cx="2204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8" name="Straight Connector 527">
            <a:extLst>
              <a:ext uri="{FF2B5EF4-FFF2-40B4-BE49-F238E27FC236}">
                <a16:creationId xmlns:a16="http://schemas.microsoft.com/office/drawing/2014/main" id="{ADA5366A-DAF0-D0CC-AE30-D324A387ED60}"/>
              </a:ext>
            </a:extLst>
          </p:cNvPr>
          <p:cNvCxnSpPr>
            <a:cxnSpLocks/>
          </p:cNvCxnSpPr>
          <p:nvPr/>
        </p:nvCxnSpPr>
        <p:spPr>
          <a:xfrm>
            <a:off x="6496181" y="2334643"/>
            <a:ext cx="22141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0" name="Straight Connector 529">
            <a:extLst>
              <a:ext uri="{FF2B5EF4-FFF2-40B4-BE49-F238E27FC236}">
                <a16:creationId xmlns:a16="http://schemas.microsoft.com/office/drawing/2014/main" id="{995AD625-7F29-9C84-F8F2-29018B6DCFA7}"/>
              </a:ext>
            </a:extLst>
          </p:cNvPr>
          <p:cNvCxnSpPr>
            <a:cxnSpLocks/>
          </p:cNvCxnSpPr>
          <p:nvPr/>
        </p:nvCxnSpPr>
        <p:spPr>
          <a:xfrm>
            <a:off x="6492118" y="2198054"/>
            <a:ext cx="227922" cy="123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6" name="Rectangle 155">
            <a:extLst>
              <a:ext uri="{FF2B5EF4-FFF2-40B4-BE49-F238E27FC236}">
                <a16:creationId xmlns:a16="http://schemas.microsoft.com/office/drawing/2014/main" id="{4CF0F09B-6838-1AD0-096C-1422AED8120D}"/>
              </a:ext>
            </a:extLst>
          </p:cNvPr>
          <p:cNvSpPr/>
          <p:nvPr/>
        </p:nvSpPr>
        <p:spPr>
          <a:xfrm>
            <a:off x="84667" y="85060"/>
            <a:ext cx="12015184" cy="6526297"/>
          </a:xfrm>
          <a:prstGeom prst="rect">
            <a:avLst/>
          </a:prstGeom>
          <a:noFill/>
          <a:ln w="25400">
            <a:solidFill>
              <a:srgbClr val="890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TextBox 159">
            <a:extLst>
              <a:ext uri="{FF2B5EF4-FFF2-40B4-BE49-F238E27FC236}">
                <a16:creationId xmlns:a16="http://schemas.microsoft.com/office/drawing/2014/main" id="{23FFCEC0-AA92-4D55-D039-C576313ACF72}"/>
              </a:ext>
            </a:extLst>
          </p:cNvPr>
          <p:cNvSpPr txBox="1"/>
          <p:nvPr/>
        </p:nvSpPr>
        <p:spPr>
          <a:xfrm>
            <a:off x="-202645" y="6585714"/>
            <a:ext cx="11822014" cy="276999"/>
          </a:xfrm>
          <a:prstGeom prst="rect">
            <a:avLst/>
          </a:prstGeom>
          <a:noFill/>
        </p:spPr>
        <p:txBody>
          <a:bodyPr wrap="square" rtlCol="0">
            <a:spAutoFit/>
          </a:bodyPr>
          <a:lstStyle/>
          <a:p>
            <a:pPr algn="ctr"/>
            <a:r>
              <a:rPr lang="en-US" sz="600" dirty="0"/>
              <a:t>This document may contain information that is privileged, confidential and/or exempt from disclosure under applicable law. If you are not an Employee of the University of Oklahoma, you are hereby notified that any disclosure, copying, distribution or use of the information contained herein is STRICTLY PROHIBITED. If you received this information in error, please immediately contact the sender and destroy the material in its entirety, whether electronic or a hard copy format.</a:t>
            </a:r>
          </a:p>
        </p:txBody>
      </p:sp>
      <p:sp>
        <p:nvSpPr>
          <p:cNvPr id="161" name="TextBox 160">
            <a:extLst>
              <a:ext uri="{FF2B5EF4-FFF2-40B4-BE49-F238E27FC236}">
                <a16:creationId xmlns:a16="http://schemas.microsoft.com/office/drawing/2014/main" id="{357219C0-C2C6-D2DC-494E-C829FBF04903}"/>
              </a:ext>
            </a:extLst>
          </p:cNvPr>
          <p:cNvSpPr txBox="1"/>
          <p:nvPr/>
        </p:nvSpPr>
        <p:spPr>
          <a:xfrm>
            <a:off x="11512006" y="6611357"/>
            <a:ext cx="679994" cy="276999"/>
          </a:xfrm>
          <a:prstGeom prst="rect">
            <a:avLst/>
          </a:prstGeom>
          <a:noFill/>
        </p:spPr>
        <p:txBody>
          <a:bodyPr wrap="none" rtlCol="0">
            <a:spAutoFit/>
          </a:bodyPr>
          <a:lstStyle/>
          <a:p>
            <a:r>
              <a:rPr lang="en-US" sz="600" b="1" dirty="0">
                <a:solidFill>
                  <a:srgbClr val="890001"/>
                </a:solidFill>
              </a:rPr>
              <a:t>INFORMATION </a:t>
            </a:r>
          </a:p>
          <a:p>
            <a:r>
              <a:rPr lang="en-US" sz="600" b="1" dirty="0">
                <a:solidFill>
                  <a:srgbClr val="890001"/>
                </a:solidFill>
              </a:rPr>
              <a:t>TECHNOLOGY</a:t>
            </a:r>
          </a:p>
        </p:txBody>
      </p:sp>
      <p:pic>
        <p:nvPicPr>
          <p:cNvPr id="162" name="Picture 161">
            <a:extLst>
              <a:ext uri="{FF2B5EF4-FFF2-40B4-BE49-F238E27FC236}">
                <a16:creationId xmlns:a16="http://schemas.microsoft.com/office/drawing/2014/main" id="{77A76311-7E14-8BC0-BE56-16BDA6E4C6CC}"/>
              </a:ext>
            </a:extLst>
          </p:cNvPr>
          <p:cNvPicPr>
            <a:picLocks noChangeAspect="1"/>
          </p:cNvPicPr>
          <p:nvPr/>
        </p:nvPicPr>
        <p:blipFill>
          <a:blip r:embed="rId3"/>
          <a:stretch>
            <a:fillRect/>
          </a:stretch>
        </p:blipFill>
        <p:spPr>
          <a:xfrm>
            <a:off x="11432604" y="6654016"/>
            <a:ext cx="158803" cy="173927"/>
          </a:xfrm>
          <a:prstGeom prst="rect">
            <a:avLst/>
          </a:prstGeom>
        </p:spPr>
      </p:pic>
      <p:cxnSp>
        <p:nvCxnSpPr>
          <p:cNvPr id="11" name="Straight Connector 10">
            <a:extLst>
              <a:ext uri="{FF2B5EF4-FFF2-40B4-BE49-F238E27FC236}">
                <a16:creationId xmlns:a16="http://schemas.microsoft.com/office/drawing/2014/main" id="{0629CE14-D0C5-AD4B-3AA8-140B73A0968A}"/>
              </a:ext>
            </a:extLst>
          </p:cNvPr>
          <p:cNvCxnSpPr>
            <a:cxnSpLocks/>
          </p:cNvCxnSpPr>
          <p:nvPr/>
        </p:nvCxnSpPr>
        <p:spPr>
          <a:xfrm flipV="1">
            <a:off x="1761659" y="2595564"/>
            <a:ext cx="4407621" cy="1093336"/>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C6AEDCD-8599-6674-3AF6-75B1E354CFD4}"/>
              </a:ext>
            </a:extLst>
          </p:cNvPr>
          <p:cNvCxnSpPr>
            <a:cxnSpLocks/>
            <a:endCxn id="19" idx="1"/>
          </p:cNvCxnSpPr>
          <p:nvPr/>
        </p:nvCxnSpPr>
        <p:spPr>
          <a:xfrm>
            <a:off x="7367977" y="2295863"/>
            <a:ext cx="146354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 name="Rectangle 18">
            <a:extLst>
              <a:ext uri="{FF2B5EF4-FFF2-40B4-BE49-F238E27FC236}">
                <a16:creationId xmlns:a16="http://schemas.microsoft.com/office/drawing/2014/main" id="{19C93814-35CA-F9CD-215F-8EC348B447AA}"/>
              </a:ext>
            </a:extLst>
          </p:cNvPr>
          <p:cNvSpPr/>
          <p:nvPr/>
        </p:nvSpPr>
        <p:spPr>
          <a:xfrm>
            <a:off x="8831518" y="2128446"/>
            <a:ext cx="788512" cy="334834"/>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Firewall</a:t>
            </a:r>
          </a:p>
          <a:p>
            <a:pPr algn="ctr"/>
            <a:r>
              <a:rPr lang="en-US" sz="800" dirty="0">
                <a:solidFill>
                  <a:schemeClr val="tx1"/>
                </a:solidFill>
              </a:rPr>
              <a:t>Appliance</a:t>
            </a:r>
          </a:p>
        </p:txBody>
      </p:sp>
      <p:sp>
        <p:nvSpPr>
          <p:cNvPr id="38" name="Left Brace 37">
            <a:extLst>
              <a:ext uri="{FF2B5EF4-FFF2-40B4-BE49-F238E27FC236}">
                <a16:creationId xmlns:a16="http://schemas.microsoft.com/office/drawing/2014/main" id="{967FA476-7D3C-3968-6F9A-219B4F7AB13E}"/>
              </a:ext>
            </a:extLst>
          </p:cNvPr>
          <p:cNvSpPr/>
          <p:nvPr/>
        </p:nvSpPr>
        <p:spPr>
          <a:xfrm>
            <a:off x="3297000" y="1966905"/>
            <a:ext cx="265790" cy="69340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TextBox 38">
            <a:extLst>
              <a:ext uri="{FF2B5EF4-FFF2-40B4-BE49-F238E27FC236}">
                <a16:creationId xmlns:a16="http://schemas.microsoft.com/office/drawing/2014/main" id="{8B00005D-D71E-03FF-86E6-208896775489}"/>
              </a:ext>
            </a:extLst>
          </p:cNvPr>
          <p:cNvSpPr txBox="1"/>
          <p:nvPr/>
        </p:nvSpPr>
        <p:spPr>
          <a:xfrm>
            <a:off x="2303191" y="2145471"/>
            <a:ext cx="959045" cy="307777"/>
          </a:xfrm>
          <a:prstGeom prst="rect">
            <a:avLst/>
          </a:prstGeom>
          <a:noFill/>
        </p:spPr>
        <p:txBody>
          <a:bodyPr wrap="none" rtlCol="0">
            <a:spAutoFit/>
          </a:bodyPr>
          <a:lstStyle/>
          <a:p>
            <a:r>
              <a:rPr lang="en-US" sz="1400" b="1" dirty="0"/>
              <a:t>Core/Edge</a:t>
            </a:r>
          </a:p>
        </p:txBody>
      </p:sp>
      <p:sp>
        <p:nvSpPr>
          <p:cNvPr id="44" name="Rectangle 43">
            <a:extLst>
              <a:ext uri="{FF2B5EF4-FFF2-40B4-BE49-F238E27FC236}">
                <a16:creationId xmlns:a16="http://schemas.microsoft.com/office/drawing/2014/main" id="{15CC8C3F-8A23-6DBE-376F-7348808D70C5}"/>
              </a:ext>
            </a:extLst>
          </p:cNvPr>
          <p:cNvSpPr/>
          <p:nvPr/>
        </p:nvSpPr>
        <p:spPr>
          <a:xfrm>
            <a:off x="1840547" y="5244403"/>
            <a:ext cx="2046076" cy="246221"/>
          </a:xfrm>
          <a:prstGeom prst="rect">
            <a:avLst/>
          </a:prstGeom>
        </p:spPr>
        <p:txBody>
          <a:bodyPr wrap="square">
            <a:spAutoFit/>
          </a:bodyPr>
          <a:lstStyle/>
          <a:p>
            <a:pPr algn="ctr"/>
            <a:r>
              <a:rPr lang="en-US" sz="1000" dirty="0">
                <a:solidFill>
                  <a:srgbClr val="000000"/>
                </a:solidFill>
              </a:rPr>
              <a:t>Main Campus</a:t>
            </a:r>
          </a:p>
        </p:txBody>
      </p:sp>
      <p:cxnSp>
        <p:nvCxnSpPr>
          <p:cNvPr id="71" name="Straight Connector 70">
            <a:extLst>
              <a:ext uri="{FF2B5EF4-FFF2-40B4-BE49-F238E27FC236}">
                <a16:creationId xmlns:a16="http://schemas.microsoft.com/office/drawing/2014/main" id="{EB66AF70-021A-1851-2156-DA69B98940E3}"/>
              </a:ext>
            </a:extLst>
          </p:cNvPr>
          <p:cNvCxnSpPr>
            <a:cxnSpLocks/>
          </p:cNvCxnSpPr>
          <p:nvPr/>
        </p:nvCxnSpPr>
        <p:spPr>
          <a:xfrm flipV="1">
            <a:off x="2661943" y="2613664"/>
            <a:ext cx="4404311" cy="108361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99" name="Rectangle 98">
            <a:extLst>
              <a:ext uri="{FF2B5EF4-FFF2-40B4-BE49-F238E27FC236}">
                <a16:creationId xmlns:a16="http://schemas.microsoft.com/office/drawing/2014/main" id="{8CD6E8D2-D6D9-F8BC-E2EC-0F9323661EC0}"/>
              </a:ext>
            </a:extLst>
          </p:cNvPr>
          <p:cNvSpPr/>
          <p:nvPr/>
        </p:nvSpPr>
        <p:spPr>
          <a:xfrm>
            <a:off x="1293506" y="3602030"/>
            <a:ext cx="1856761" cy="785773"/>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129" name="Straight Connector 128">
            <a:extLst>
              <a:ext uri="{FF2B5EF4-FFF2-40B4-BE49-F238E27FC236}">
                <a16:creationId xmlns:a16="http://schemas.microsoft.com/office/drawing/2014/main" id="{094510BC-F4FD-B33F-354E-2A7A746296B6}"/>
              </a:ext>
            </a:extLst>
          </p:cNvPr>
          <p:cNvCxnSpPr>
            <a:cxnSpLocks/>
          </p:cNvCxnSpPr>
          <p:nvPr/>
        </p:nvCxnSpPr>
        <p:spPr>
          <a:xfrm>
            <a:off x="1778496" y="4321898"/>
            <a:ext cx="468518" cy="76928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22" name="Rectangle 521">
            <a:extLst>
              <a:ext uri="{FF2B5EF4-FFF2-40B4-BE49-F238E27FC236}">
                <a16:creationId xmlns:a16="http://schemas.microsoft.com/office/drawing/2014/main" id="{7FB02772-23DE-2BC7-1692-99A41F9B9AEE}"/>
              </a:ext>
            </a:extLst>
          </p:cNvPr>
          <p:cNvSpPr/>
          <p:nvPr/>
        </p:nvSpPr>
        <p:spPr>
          <a:xfrm>
            <a:off x="5652818" y="1900883"/>
            <a:ext cx="1904044" cy="791612"/>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526" name="Straight Connector 525">
            <a:extLst>
              <a:ext uri="{FF2B5EF4-FFF2-40B4-BE49-F238E27FC236}">
                <a16:creationId xmlns:a16="http://schemas.microsoft.com/office/drawing/2014/main" id="{DE0B1FB4-FA67-A4CF-13D9-0CF5D5E63526}"/>
              </a:ext>
            </a:extLst>
          </p:cNvPr>
          <p:cNvCxnSpPr>
            <a:cxnSpLocks/>
          </p:cNvCxnSpPr>
          <p:nvPr/>
        </p:nvCxnSpPr>
        <p:spPr>
          <a:xfrm>
            <a:off x="4263242" y="2302858"/>
            <a:ext cx="158344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Rectangle 36">
            <a:extLst>
              <a:ext uri="{FF2B5EF4-FFF2-40B4-BE49-F238E27FC236}">
                <a16:creationId xmlns:a16="http://schemas.microsoft.com/office/drawing/2014/main" id="{4FD47904-49B5-4FB6-FF19-47DFBC7A62EB}"/>
              </a:ext>
            </a:extLst>
          </p:cNvPr>
          <p:cNvSpPr/>
          <p:nvPr/>
        </p:nvSpPr>
        <p:spPr>
          <a:xfrm>
            <a:off x="3695975" y="2119794"/>
            <a:ext cx="851090" cy="334834"/>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Firewall Appliance</a:t>
            </a:r>
          </a:p>
        </p:txBody>
      </p:sp>
      <p:grpSp>
        <p:nvGrpSpPr>
          <p:cNvPr id="27" name="Group 26">
            <a:extLst>
              <a:ext uri="{FF2B5EF4-FFF2-40B4-BE49-F238E27FC236}">
                <a16:creationId xmlns:a16="http://schemas.microsoft.com/office/drawing/2014/main" id="{90AFD7C3-A752-F133-9A05-C2ED2A05436B}"/>
              </a:ext>
            </a:extLst>
          </p:cNvPr>
          <p:cNvGrpSpPr/>
          <p:nvPr/>
        </p:nvGrpSpPr>
        <p:grpSpPr>
          <a:xfrm>
            <a:off x="1465294" y="3680876"/>
            <a:ext cx="655590" cy="628080"/>
            <a:chOff x="1222908" y="314098"/>
            <a:chExt cx="266876" cy="267936"/>
          </a:xfrm>
        </p:grpSpPr>
        <p:sp>
          <p:nvSpPr>
            <p:cNvPr id="29" name="Freeform 30">
              <a:extLst>
                <a:ext uri="{FF2B5EF4-FFF2-40B4-BE49-F238E27FC236}">
                  <a16:creationId xmlns:a16="http://schemas.microsoft.com/office/drawing/2014/main" id="{D9D9BAC4-4700-21BB-4FEC-8A87639DC431}"/>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31">
              <a:extLst>
                <a:ext uri="{FF2B5EF4-FFF2-40B4-BE49-F238E27FC236}">
                  <a16:creationId xmlns:a16="http://schemas.microsoft.com/office/drawing/2014/main" id="{8C8268F8-ECCB-E007-D660-323618AEB8B5}"/>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2">
              <a:extLst>
                <a:ext uri="{FF2B5EF4-FFF2-40B4-BE49-F238E27FC236}">
                  <a16:creationId xmlns:a16="http://schemas.microsoft.com/office/drawing/2014/main" id="{07429A40-467D-C552-0479-4140A414FD85}"/>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33" name="TextBox 32">
            <a:extLst>
              <a:ext uri="{FF2B5EF4-FFF2-40B4-BE49-F238E27FC236}">
                <a16:creationId xmlns:a16="http://schemas.microsoft.com/office/drawing/2014/main" id="{65B7A7E9-4B90-BAE5-B43E-4D45EB567061}"/>
              </a:ext>
            </a:extLst>
          </p:cNvPr>
          <p:cNvSpPr txBox="1"/>
          <p:nvPr/>
        </p:nvSpPr>
        <p:spPr>
          <a:xfrm>
            <a:off x="1244761" y="3332567"/>
            <a:ext cx="821490" cy="246221"/>
          </a:xfrm>
          <a:prstGeom prst="rect">
            <a:avLst/>
          </a:prstGeom>
          <a:noFill/>
        </p:spPr>
        <p:txBody>
          <a:bodyPr wrap="square" lIns="0" rIns="0" rtlCol="0">
            <a:spAutoFit/>
          </a:bodyPr>
          <a:lstStyle/>
          <a:p>
            <a:r>
              <a:rPr lang="en-US" sz="1000" b="1" dirty="0"/>
              <a:t> Main Campus</a:t>
            </a:r>
          </a:p>
        </p:txBody>
      </p:sp>
      <p:grpSp>
        <p:nvGrpSpPr>
          <p:cNvPr id="34" name="Group 33">
            <a:extLst>
              <a:ext uri="{FF2B5EF4-FFF2-40B4-BE49-F238E27FC236}">
                <a16:creationId xmlns:a16="http://schemas.microsoft.com/office/drawing/2014/main" id="{C23470C0-2B9B-B49D-3B49-BE6D2B1536DF}"/>
              </a:ext>
            </a:extLst>
          </p:cNvPr>
          <p:cNvGrpSpPr/>
          <p:nvPr/>
        </p:nvGrpSpPr>
        <p:grpSpPr>
          <a:xfrm>
            <a:off x="2341399" y="3691834"/>
            <a:ext cx="655590" cy="628080"/>
            <a:chOff x="1222908" y="314098"/>
            <a:chExt cx="266876" cy="267936"/>
          </a:xfrm>
        </p:grpSpPr>
        <p:sp>
          <p:nvSpPr>
            <p:cNvPr id="35" name="Freeform 30">
              <a:extLst>
                <a:ext uri="{FF2B5EF4-FFF2-40B4-BE49-F238E27FC236}">
                  <a16:creationId xmlns:a16="http://schemas.microsoft.com/office/drawing/2014/main" id="{20B777CC-EB2D-648E-0223-B4C03A23919C}"/>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7" name="Freeform 31">
              <a:extLst>
                <a:ext uri="{FF2B5EF4-FFF2-40B4-BE49-F238E27FC236}">
                  <a16:creationId xmlns:a16="http://schemas.microsoft.com/office/drawing/2014/main" id="{5380DC65-61F8-578D-0C34-D593943C5AB8}"/>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32">
              <a:extLst>
                <a:ext uri="{FF2B5EF4-FFF2-40B4-BE49-F238E27FC236}">
                  <a16:creationId xmlns:a16="http://schemas.microsoft.com/office/drawing/2014/main" id="{C0ABCBBF-EDF9-827A-E0BA-AD3032785FB7}"/>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74" name="Group 573">
            <a:extLst>
              <a:ext uri="{FF2B5EF4-FFF2-40B4-BE49-F238E27FC236}">
                <a16:creationId xmlns:a16="http://schemas.microsoft.com/office/drawing/2014/main" id="{0419B899-C724-AEF5-B37B-EC3AED592432}"/>
              </a:ext>
            </a:extLst>
          </p:cNvPr>
          <p:cNvGrpSpPr/>
          <p:nvPr/>
        </p:nvGrpSpPr>
        <p:grpSpPr>
          <a:xfrm>
            <a:off x="5841488" y="1984190"/>
            <a:ext cx="655590" cy="628080"/>
            <a:chOff x="1222908" y="314098"/>
            <a:chExt cx="266876" cy="267936"/>
          </a:xfrm>
        </p:grpSpPr>
        <p:sp>
          <p:nvSpPr>
            <p:cNvPr id="575" name="Freeform 30">
              <a:extLst>
                <a:ext uri="{FF2B5EF4-FFF2-40B4-BE49-F238E27FC236}">
                  <a16:creationId xmlns:a16="http://schemas.microsoft.com/office/drawing/2014/main" id="{81E04C23-1ACC-00D3-110B-BA40ECF33F2A}"/>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Freeform 31">
              <a:extLst>
                <a:ext uri="{FF2B5EF4-FFF2-40B4-BE49-F238E27FC236}">
                  <a16:creationId xmlns:a16="http://schemas.microsoft.com/office/drawing/2014/main" id="{5241BC38-F0EE-3880-6F0E-CB75EECD98B1}"/>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2">
              <a:extLst>
                <a:ext uri="{FF2B5EF4-FFF2-40B4-BE49-F238E27FC236}">
                  <a16:creationId xmlns:a16="http://schemas.microsoft.com/office/drawing/2014/main" id="{BBA2155B-8334-1D31-DD91-3DDB18432EEB}"/>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7" name="Group 66">
            <a:extLst>
              <a:ext uri="{FF2B5EF4-FFF2-40B4-BE49-F238E27FC236}">
                <a16:creationId xmlns:a16="http://schemas.microsoft.com/office/drawing/2014/main" id="{C7B356AD-4AF3-4D03-D61C-103877937AAC}"/>
              </a:ext>
            </a:extLst>
          </p:cNvPr>
          <p:cNvGrpSpPr/>
          <p:nvPr/>
        </p:nvGrpSpPr>
        <p:grpSpPr>
          <a:xfrm>
            <a:off x="6717593" y="1995148"/>
            <a:ext cx="655590" cy="628080"/>
            <a:chOff x="1222908" y="314098"/>
            <a:chExt cx="266876" cy="267936"/>
          </a:xfrm>
        </p:grpSpPr>
        <p:sp>
          <p:nvSpPr>
            <p:cNvPr id="73" name="Freeform 30">
              <a:extLst>
                <a:ext uri="{FF2B5EF4-FFF2-40B4-BE49-F238E27FC236}">
                  <a16:creationId xmlns:a16="http://schemas.microsoft.com/office/drawing/2014/main" id="{3077FCC4-3FA5-5EFE-2EAF-D8E7820D5A5A}"/>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0" name="Freeform 31">
              <a:extLst>
                <a:ext uri="{FF2B5EF4-FFF2-40B4-BE49-F238E27FC236}">
                  <a16:creationId xmlns:a16="http://schemas.microsoft.com/office/drawing/2014/main" id="{2A6A3667-1D5B-29AF-A23A-6D9EBF022BDF}"/>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32">
              <a:extLst>
                <a:ext uri="{FF2B5EF4-FFF2-40B4-BE49-F238E27FC236}">
                  <a16:creationId xmlns:a16="http://schemas.microsoft.com/office/drawing/2014/main" id="{8366AA56-8CA0-C3E4-BADF-643409E52133}"/>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05" name="TextBox 104">
            <a:extLst>
              <a:ext uri="{FF2B5EF4-FFF2-40B4-BE49-F238E27FC236}">
                <a16:creationId xmlns:a16="http://schemas.microsoft.com/office/drawing/2014/main" id="{CB5DC00C-D725-FC81-0752-4CC9A1C6926A}"/>
              </a:ext>
            </a:extLst>
          </p:cNvPr>
          <p:cNvSpPr txBox="1"/>
          <p:nvPr/>
        </p:nvSpPr>
        <p:spPr>
          <a:xfrm>
            <a:off x="6442445" y="1677800"/>
            <a:ext cx="387911" cy="246221"/>
          </a:xfrm>
          <a:prstGeom prst="rect">
            <a:avLst/>
          </a:prstGeom>
          <a:noFill/>
        </p:spPr>
        <p:txBody>
          <a:bodyPr wrap="square" lIns="0" rIns="0" rtlCol="0">
            <a:spAutoFit/>
          </a:bodyPr>
          <a:lstStyle/>
          <a:p>
            <a:r>
              <a:rPr lang="en-US" sz="1000" b="1" dirty="0"/>
              <a:t>Core</a:t>
            </a:r>
          </a:p>
        </p:txBody>
      </p:sp>
      <p:sp>
        <p:nvSpPr>
          <p:cNvPr id="126" name="TextBox 125">
            <a:extLst>
              <a:ext uri="{FF2B5EF4-FFF2-40B4-BE49-F238E27FC236}">
                <a16:creationId xmlns:a16="http://schemas.microsoft.com/office/drawing/2014/main" id="{A2A47185-9E57-327B-EAE7-9BCEA4FAB35C}"/>
              </a:ext>
            </a:extLst>
          </p:cNvPr>
          <p:cNvSpPr txBox="1"/>
          <p:nvPr/>
        </p:nvSpPr>
        <p:spPr>
          <a:xfrm>
            <a:off x="122433" y="167949"/>
            <a:ext cx="4108076" cy="400110"/>
          </a:xfrm>
          <a:prstGeom prst="rect">
            <a:avLst/>
          </a:prstGeom>
          <a:noFill/>
        </p:spPr>
        <p:txBody>
          <a:bodyPr wrap="square">
            <a:spAutoFit/>
          </a:bodyPr>
          <a:lstStyle/>
          <a:p>
            <a:r>
              <a:rPr lang="en-US" sz="2000" b="1" i="0" dirty="0">
                <a:solidFill>
                  <a:srgbClr val="C00000"/>
                </a:solidFill>
                <a:effectLst/>
                <a:highlight>
                  <a:srgbClr val="FCFCFC"/>
                </a:highlight>
                <a:latin typeface="Lato" panose="020F0502020204030204" pitchFamily="34" charset="0"/>
              </a:rPr>
              <a:t>Campus Architecture </a:t>
            </a:r>
            <a:endParaRPr lang="en-US" sz="2000" b="1" dirty="0">
              <a:solidFill>
                <a:srgbClr val="C00000"/>
              </a:solidFill>
            </a:endParaRPr>
          </a:p>
        </p:txBody>
      </p:sp>
      <p:sp>
        <p:nvSpPr>
          <p:cNvPr id="10" name="TextBox 9">
            <a:extLst>
              <a:ext uri="{FF2B5EF4-FFF2-40B4-BE49-F238E27FC236}">
                <a16:creationId xmlns:a16="http://schemas.microsoft.com/office/drawing/2014/main" id="{45E37688-D9F8-C352-64B6-8E653A805C17}"/>
              </a:ext>
            </a:extLst>
          </p:cNvPr>
          <p:cNvSpPr txBox="1"/>
          <p:nvPr/>
        </p:nvSpPr>
        <p:spPr>
          <a:xfrm>
            <a:off x="5584847" y="894548"/>
            <a:ext cx="1972015" cy="307777"/>
          </a:xfrm>
          <a:prstGeom prst="rect">
            <a:avLst/>
          </a:prstGeom>
          <a:noFill/>
        </p:spPr>
        <p:txBody>
          <a:bodyPr wrap="none" rtlCol="0">
            <a:spAutoFit/>
          </a:bodyPr>
          <a:lstStyle/>
          <a:p>
            <a:r>
              <a:rPr lang="en-US" sz="1400" b="1" dirty="0"/>
              <a:t>North &amp; Main Campus</a:t>
            </a:r>
          </a:p>
        </p:txBody>
      </p:sp>
      <p:sp>
        <p:nvSpPr>
          <p:cNvPr id="13" name="TextBox 12">
            <a:extLst>
              <a:ext uri="{FF2B5EF4-FFF2-40B4-BE49-F238E27FC236}">
                <a16:creationId xmlns:a16="http://schemas.microsoft.com/office/drawing/2014/main" id="{0A142B16-EEBF-3CF9-AC6D-F1261CFAE6E5}"/>
              </a:ext>
            </a:extLst>
          </p:cNvPr>
          <p:cNvSpPr txBox="1"/>
          <p:nvPr/>
        </p:nvSpPr>
        <p:spPr>
          <a:xfrm>
            <a:off x="1526896" y="416482"/>
            <a:ext cx="1711366" cy="276999"/>
          </a:xfrm>
          <a:prstGeom prst="rect">
            <a:avLst/>
          </a:prstGeom>
          <a:noFill/>
        </p:spPr>
        <p:txBody>
          <a:bodyPr wrap="none" rtlCol="0">
            <a:spAutoFit/>
          </a:bodyPr>
          <a:lstStyle/>
          <a:p>
            <a:r>
              <a:rPr lang="en-US" sz="1200" b="1" dirty="0"/>
              <a:t>Geographic Locations</a:t>
            </a:r>
          </a:p>
        </p:txBody>
      </p:sp>
      <p:pic>
        <p:nvPicPr>
          <p:cNvPr id="12290" name="Picture 2" descr="Max Westheimer Airport (@OUairport) / X">
            <a:extLst>
              <a:ext uri="{FF2B5EF4-FFF2-40B4-BE49-F238E27FC236}">
                <a16:creationId xmlns:a16="http://schemas.microsoft.com/office/drawing/2014/main" id="{B1E5CEF7-967A-70E1-4574-D16E790DAB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15120" y="6017748"/>
            <a:ext cx="109881" cy="10988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6" descr="Classrooms">
            <a:extLst>
              <a:ext uri="{FF2B5EF4-FFF2-40B4-BE49-F238E27FC236}">
                <a16:creationId xmlns:a16="http://schemas.microsoft.com/office/drawing/2014/main" id="{5355747D-83D0-A1E7-A45D-AEDACFBB0D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20" y="4752677"/>
            <a:ext cx="1988529" cy="71587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8" descr="Welcome, President Harroz">
            <a:extLst>
              <a:ext uri="{FF2B5EF4-FFF2-40B4-BE49-F238E27FC236}">
                <a16:creationId xmlns:a16="http://schemas.microsoft.com/office/drawing/2014/main" id="{C0A07498-08E3-B606-5D35-D0028DE373F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6030" y="4692753"/>
            <a:ext cx="1013961" cy="126745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0" descr="OU Facilities Management">
            <a:extLst>
              <a:ext uri="{FF2B5EF4-FFF2-40B4-BE49-F238E27FC236}">
                <a16:creationId xmlns:a16="http://schemas.microsoft.com/office/drawing/2014/main" id="{92F1DAB7-DC5D-DBF5-1A75-2440E342A9A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69842" y="5464497"/>
            <a:ext cx="957218" cy="957218"/>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Bizzell Memorial Library | OU Libraries">
            <a:extLst>
              <a:ext uri="{FF2B5EF4-FFF2-40B4-BE49-F238E27FC236}">
                <a16:creationId xmlns:a16="http://schemas.microsoft.com/office/drawing/2014/main" id="{581620FD-77D6-A971-1768-770068A5C52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895" y="4418718"/>
            <a:ext cx="1437111" cy="1110767"/>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Why you should talk to your Professor - The International Student Blog |  The International Student Blog">
            <a:extLst>
              <a:ext uri="{FF2B5EF4-FFF2-40B4-BE49-F238E27FC236}">
                <a16:creationId xmlns:a16="http://schemas.microsoft.com/office/drawing/2014/main" id="{DA985EE7-65F0-3F3E-8A0F-F6FC97C62D7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27060" y="5539466"/>
            <a:ext cx="1602393" cy="1036548"/>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The Secrets of HR Automation | Go Wombat OU">
            <a:extLst>
              <a:ext uri="{FF2B5EF4-FFF2-40B4-BE49-F238E27FC236}">
                <a16:creationId xmlns:a16="http://schemas.microsoft.com/office/drawing/2014/main" id="{4E3F58DB-2010-87F2-F9B1-4475F739157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3257" y="5472170"/>
            <a:ext cx="1263939" cy="7431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09707BC-DEB9-ACE9-79F8-5829D2996D21}"/>
              </a:ext>
            </a:extLst>
          </p:cNvPr>
          <p:cNvSpPr txBox="1"/>
          <p:nvPr/>
        </p:nvSpPr>
        <p:spPr>
          <a:xfrm>
            <a:off x="2594514" y="4478948"/>
            <a:ext cx="902811" cy="261610"/>
          </a:xfrm>
          <a:prstGeom prst="rect">
            <a:avLst/>
          </a:prstGeom>
          <a:noFill/>
        </p:spPr>
        <p:txBody>
          <a:bodyPr wrap="none" rtlCol="0">
            <a:spAutoFit/>
          </a:bodyPr>
          <a:lstStyle/>
          <a:p>
            <a:r>
              <a:rPr lang="en-US" sz="1100" b="1" dirty="0">
                <a:solidFill>
                  <a:srgbClr val="C00000"/>
                </a:solidFill>
              </a:rPr>
              <a:t>Leadership</a:t>
            </a:r>
          </a:p>
        </p:txBody>
      </p:sp>
    </p:spTree>
    <p:extLst>
      <p:ext uri="{BB962C8B-B14F-4D97-AF65-F5344CB8AC3E}">
        <p14:creationId xmlns:p14="http://schemas.microsoft.com/office/powerpoint/2010/main" val="42524834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8" name="Straight Connector 527">
            <a:extLst>
              <a:ext uri="{FF2B5EF4-FFF2-40B4-BE49-F238E27FC236}">
                <a16:creationId xmlns:a16="http://schemas.microsoft.com/office/drawing/2014/main" id="{ADA5366A-DAF0-D0CC-AE30-D324A387ED60}"/>
              </a:ext>
            </a:extLst>
          </p:cNvPr>
          <p:cNvCxnSpPr>
            <a:cxnSpLocks/>
          </p:cNvCxnSpPr>
          <p:nvPr/>
        </p:nvCxnSpPr>
        <p:spPr>
          <a:xfrm>
            <a:off x="6496181" y="2334643"/>
            <a:ext cx="22141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0" name="Straight Connector 529">
            <a:extLst>
              <a:ext uri="{FF2B5EF4-FFF2-40B4-BE49-F238E27FC236}">
                <a16:creationId xmlns:a16="http://schemas.microsoft.com/office/drawing/2014/main" id="{995AD625-7F29-9C84-F8F2-29018B6DCFA7}"/>
              </a:ext>
            </a:extLst>
          </p:cNvPr>
          <p:cNvCxnSpPr>
            <a:cxnSpLocks/>
          </p:cNvCxnSpPr>
          <p:nvPr/>
        </p:nvCxnSpPr>
        <p:spPr>
          <a:xfrm>
            <a:off x="6492118" y="2198054"/>
            <a:ext cx="227922" cy="123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a:extLst>
              <a:ext uri="{FF2B5EF4-FFF2-40B4-BE49-F238E27FC236}">
                <a16:creationId xmlns:a16="http://schemas.microsoft.com/office/drawing/2014/main" id="{202F24FC-0F5E-1156-2DC6-2639B779D2A5}"/>
              </a:ext>
            </a:extLst>
          </p:cNvPr>
          <p:cNvCxnSpPr>
            <a:cxnSpLocks/>
          </p:cNvCxnSpPr>
          <p:nvPr/>
        </p:nvCxnSpPr>
        <p:spPr>
          <a:xfrm flipV="1">
            <a:off x="4242494" y="3996875"/>
            <a:ext cx="251019" cy="7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AA527799-E61C-4319-827E-873833CCC5EC}"/>
              </a:ext>
            </a:extLst>
          </p:cNvPr>
          <p:cNvCxnSpPr>
            <a:cxnSpLocks/>
          </p:cNvCxnSpPr>
          <p:nvPr/>
        </p:nvCxnSpPr>
        <p:spPr>
          <a:xfrm>
            <a:off x="4263242" y="3908913"/>
            <a:ext cx="22231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6" name="Rectangle 155">
            <a:extLst>
              <a:ext uri="{FF2B5EF4-FFF2-40B4-BE49-F238E27FC236}">
                <a16:creationId xmlns:a16="http://schemas.microsoft.com/office/drawing/2014/main" id="{4CF0F09B-6838-1AD0-096C-1422AED8120D}"/>
              </a:ext>
            </a:extLst>
          </p:cNvPr>
          <p:cNvSpPr/>
          <p:nvPr/>
        </p:nvSpPr>
        <p:spPr>
          <a:xfrm>
            <a:off x="84667" y="85060"/>
            <a:ext cx="12015184" cy="6526297"/>
          </a:xfrm>
          <a:prstGeom prst="rect">
            <a:avLst/>
          </a:prstGeom>
          <a:noFill/>
          <a:ln w="25400">
            <a:solidFill>
              <a:srgbClr val="890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TextBox 159">
            <a:extLst>
              <a:ext uri="{FF2B5EF4-FFF2-40B4-BE49-F238E27FC236}">
                <a16:creationId xmlns:a16="http://schemas.microsoft.com/office/drawing/2014/main" id="{23FFCEC0-AA92-4D55-D039-C576313ACF72}"/>
              </a:ext>
            </a:extLst>
          </p:cNvPr>
          <p:cNvSpPr txBox="1"/>
          <p:nvPr/>
        </p:nvSpPr>
        <p:spPr>
          <a:xfrm>
            <a:off x="-202645" y="6585714"/>
            <a:ext cx="11822014" cy="276999"/>
          </a:xfrm>
          <a:prstGeom prst="rect">
            <a:avLst/>
          </a:prstGeom>
          <a:noFill/>
        </p:spPr>
        <p:txBody>
          <a:bodyPr wrap="square" rtlCol="0">
            <a:spAutoFit/>
          </a:bodyPr>
          <a:lstStyle/>
          <a:p>
            <a:pPr algn="ctr"/>
            <a:r>
              <a:rPr lang="en-US" sz="600" dirty="0"/>
              <a:t>This document may contain information that is privileged, confidential and/or exempt from disclosure under applicable law. If you are not an Employee of the University of Oklahoma, you are hereby notified that any disclosure, copying, distribution or use of the information contained herein is STRICTLY PROHIBITED. If you received this information in error, please immediately contact the sender and destroy the material in its entirety, whether electronic or a hard copy format.</a:t>
            </a:r>
          </a:p>
        </p:txBody>
      </p:sp>
      <p:sp>
        <p:nvSpPr>
          <p:cNvPr id="161" name="TextBox 160">
            <a:extLst>
              <a:ext uri="{FF2B5EF4-FFF2-40B4-BE49-F238E27FC236}">
                <a16:creationId xmlns:a16="http://schemas.microsoft.com/office/drawing/2014/main" id="{357219C0-C2C6-D2DC-494E-C829FBF04903}"/>
              </a:ext>
            </a:extLst>
          </p:cNvPr>
          <p:cNvSpPr txBox="1"/>
          <p:nvPr/>
        </p:nvSpPr>
        <p:spPr>
          <a:xfrm>
            <a:off x="11512006" y="6611357"/>
            <a:ext cx="679994" cy="276999"/>
          </a:xfrm>
          <a:prstGeom prst="rect">
            <a:avLst/>
          </a:prstGeom>
          <a:noFill/>
        </p:spPr>
        <p:txBody>
          <a:bodyPr wrap="none" rtlCol="0">
            <a:spAutoFit/>
          </a:bodyPr>
          <a:lstStyle/>
          <a:p>
            <a:r>
              <a:rPr lang="en-US" sz="600" b="1" dirty="0">
                <a:solidFill>
                  <a:srgbClr val="890001"/>
                </a:solidFill>
              </a:rPr>
              <a:t>INFORMATION </a:t>
            </a:r>
          </a:p>
          <a:p>
            <a:r>
              <a:rPr lang="en-US" sz="600" b="1" dirty="0">
                <a:solidFill>
                  <a:srgbClr val="890001"/>
                </a:solidFill>
              </a:rPr>
              <a:t>TECHNOLOGY</a:t>
            </a:r>
          </a:p>
        </p:txBody>
      </p:sp>
      <p:pic>
        <p:nvPicPr>
          <p:cNvPr id="162" name="Picture 161">
            <a:extLst>
              <a:ext uri="{FF2B5EF4-FFF2-40B4-BE49-F238E27FC236}">
                <a16:creationId xmlns:a16="http://schemas.microsoft.com/office/drawing/2014/main" id="{77A76311-7E14-8BC0-BE56-16BDA6E4C6CC}"/>
              </a:ext>
            </a:extLst>
          </p:cNvPr>
          <p:cNvPicPr>
            <a:picLocks noChangeAspect="1"/>
          </p:cNvPicPr>
          <p:nvPr/>
        </p:nvPicPr>
        <p:blipFill>
          <a:blip r:embed="rId3"/>
          <a:stretch>
            <a:fillRect/>
          </a:stretch>
        </p:blipFill>
        <p:spPr>
          <a:xfrm>
            <a:off x="11432604" y="6654016"/>
            <a:ext cx="158803" cy="173927"/>
          </a:xfrm>
          <a:prstGeom prst="rect">
            <a:avLst/>
          </a:prstGeom>
        </p:spPr>
      </p:pic>
      <p:cxnSp>
        <p:nvCxnSpPr>
          <p:cNvPr id="12" name="Straight Connector 11">
            <a:extLst>
              <a:ext uri="{FF2B5EF4-FFF2-40B4-BE49-F238E27FC236}">
                <a16:creationId xmlns:a16="http://schemas.microsoft.com/office/drawing/2014/main" id="{EDF24810-9400-CEB7-6FE3-2E0E18D24077}"/>
              </a:ext>
            </a:extLst>
          </p:cNvPr>
          <p:cNvCxnSpPr>
            <a:cxnSpLocks/>
          </p:cNvCxnSpPr>
          <p:nvPr/>
        </p:nvCxnSpPr>
        <p:spPr>
          <a:xfrm flipV="1">
            <a:off x="4836448" y="2562563"/>
            <a:ext cx="2334567" cy="119767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3C6AEDCD-8599-6674-3AF6-75B1E354CFD4}"/>
              </a:ext>
            </a:extLst>
          </p:cNvPr>
          <p:cNvCxnSpPr>
            <a:cxnSpLocks/>
            <a:endCxn id="19" idx="1"/>
          </p:cNvCxnSpPr>
          <p:nvPr/>
        </p:nvCxnSpPr>
        <p:spPr>
          <a:xfrm>
            <a:off x="7367977" y="2295863"/>
            <a:ext cx="146354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 name="Rectangle 18">
            <a:extLst>
              <a:ext uri="{FF2B5EF4-FFF2-40B4-BE49-F238E27FC236}">
                <a16:creationId xmlns:a16="http://schemas.microsoft.com/office/drawing/2014/main" id="{19C93814-35CA-F9CD-215F-8EC348B447AA}"/>
              </a:ext>
            </a:extLst>
          </p:cNvPr>
          <p:cNvSpPr/>
          <p:nvPr/>
        </p:nvSpPr>
        <p:spPr>
          <a:xfrm>
            <a:off x="8831518" y="2128446"/>
            <a:ext cx="788512" cy="334834"/>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Firewall</a:t>
            </a:r>
          </a:p>
          <a:p>
            <a:pPr algn="ctr"/>
            <a:r>
              <a:rPr lang="en-US" sz="800" dirty="0">
                <a:solidFill>
                  <a:schemeClr val="tx1"/>
                </a:solidFill>
              </a:rPr>
              <a:t>Appliance</a:t>
            </a:r>
          </a:p>
        </p:txBody>
      </p:sp>
      <p:sp>
        <p:nvSpPr>
          <p:cNvPr id="38" name="Left Brace 37">
            <a:extLst>
              <a:ext uri="{FF2B5EF4-FFF2-40B4-BE49-F238E27FC236}">
                <a16:creationId xmlns:a16="http://schemas.microsoft.com/office/drawing/2014/main" id="{967FA476-7D3C-3968-6F9A-219B4F7AB13E}"/>
              </a:ext>
            </a:extLst>
          </p:cNvPr>
          <p:cNvSpPr/>
          <p:nvPr/>
        </p:nvSpPr>
        <p:spPr>
          <a:xfrm>
            <a:off x="3297000" y="1966905"/>
            <a:ext cx="265790" cy="69340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TextBox 38">
            <a:extLst>
              <a:ext uri="{FF2B5EF4-FFF2-40B4-BE49-F238E27FC236}">
                <a16:creationId xmlns:a16="http://schemas.microsoft.com/office/drawing/2014/main" id="{8B00005D-D71E-03FF-86E6-208896775489}"/>
              </a:ext>
            </a:extLst>
          </p:cNvPr>
          <p:cNvSpPr txBox="1"/>
          <p:nvPr/>
        </p:nvSpPr>
        <p:spPr>
          <a:xfrm>
            <a:off x="2303191" y="2145471"/>
            <a:ext cx="959045" cy="307777"/>
          </a:xfrm>
          <a:prstGeom prst="rect">
            <a:avLst/>
          </a:prstGeom>
          <a:noFill/>
        </p:spPr>
        <p:txBody>
          <a:bodyPr wrap="none" rtlCol="0">
            <a:spAutoFit/>
          </a:bodyPr>
          <a:lstStyle/>
          <a:p>
            <a:r>
              <a:rPr lang="en-US" sz="1400" b="1" dirty="0"/>
              <a:t>Core/Edge</a:t>
            </a:r>
          </a:p>
        </p:txBody>
      </p:sp>
      <p:cxnSp>
        <p:nvCxnSpPr>
          <p:cNvPr id="51" name="Straight Connector 50">
            <a:extLst>
              <a:ext uri="{FF2B5EF4-FFF2-40B4-BE49-F238E27FC236}">
                <a16:creationId xmlns:a16="http://schemas.microsoft.com/office/drawing/2014/main" id="{F68630DD-674B-9ABA-66E8-3DFEF07E6850}"/>
              </a:ext>
            </a:extLst>
          </p:cNvPr>
          <p:cNvCxnSpPr>
            <a:cxnSpLocks/>
          </p:cNvCxnSpPr>
          <p:nvPr/>
        </p:nvCxnSpPr>
        <p:spPr>
          <a:xfrm flipV="1">
            <a:off x="3948636" y="2603760"/>
            <a:ext cx="2223397" cy="1140518"/>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86" name="Straight Connector 85">
            <a:extLst>
              <a:ext uri="{FF2B5EF4-FFF2-40B4-BE49-F238E27FC236}">
                <a16:creationId xmlns:a16="http://schemas.microsoft.com/office/drawing/2014/main" id="{F6A89190-90B8-EAD7-42C2-31EB4B0DDCB7}"/>
              </a:ext>
            </a:extLst>
          </p:cNvPr>
          <p:cNvCxnSpPr>
            <a:cxnSpLocks/>
          </p:cNvCxnSpPr>
          <p:nvPr/>
        </p:nvCxnSpPr>
        <p:spPr>
          <a:xfrm>
            <a:off x="3879910" y="4328960"/>
            <a:ext cx="332589" cy="60154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10" name="Rectangle 109">
            <a:extLst>
              <a:ext uri="{FF2B5EF4-FFF2-40B4-BE49-F238E27FC236}">
                <a16:creationId xmlns:a16="http://schemas.microsoft.com/office/drawing/2014/main" id="{47E8EFDD-524E-608B-54F1-5BF318ECBD06}"/>
              </a:ext>
            </a:extLst>
          </p:cNvPr>
          <p:cNvSpPr/>
          <p:nvPr/>
        </p:nvSpPr>
        <p:spPr>
          <a:xfrm>
            <a:off x="3436677" y="3611082"/>
            <a:ext cx="1878191" cy="810834"/>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115" name="Straight Connector 114">
            <a:extLst>
              <a:ext uri="{FF2B5EF4-FFF2-40B4-BE49-F238E27FC236}">
                <a16:creationId xmlns:a16="http://schemas.microsoft.com/office/drawing/2014/main" id="{2C937B1F-0345-AFA4-7FFC-E8550E0716FD}"/>
              </a:ext>
            </a:extLst>
          </p:cNvPr>
          <p:cNvCxnSpPr>
            <a:cxnSpLocks/>
          </p:cNvCxnSpPr>
          <p:nvPr/>
        </p:nvCxnSpPr>
        <p:spPr>
          <a:xfrm flipH="1">
            <a:off x="4635795" y="4331656"/>
            <a:ext cx="200653" cy="43881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22" name="Rectangle 521">
            <a:extLst>
              <a:ext uri="{FF2B5EF4-FFF2-40B4-BE49-F238E27FC236}">
                <a16:creationId xmlns:a16="http://schemas.microsoft.com/office/drawing/2014/main" id="{7FB02772-23DE-2BC7-1692-99A41F9B9AEE}"/>
              </a:ext>
            </a:extLst>
          </p:cNvPr>
          <p:cNvSpPr/>
          <p:nvPr/>
        </p:nvSpPr>
        <p:spPr>
          <a:xfrm>
            <a:off x="5652818" y="1900883"/>
            <a:ext cx="1904044" cy="791612"/>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526" name="Straight Connector 525">
            <a:extLst>
              <a:ext uri="{FF2B5EF4-FFF2-40B4-BE49-F238E27FC236}">
                <a16:creationId xmlns:a16="http://schemas.microsoft.com/office/drawing/2014/main" id="{DE0B1FB4-FA67-A4CF-13D9-0CF5D5E63526}"/>
              </a:ext>
            </a:extLst>
          </p:cNvPr>
          <p:cNvCxnSpPr>
            <a:cxnSpLocks/>
          </p:cNvCxnSpPr>
          <p:nvPr/>
        </p:nvCxnSpPr>
        <p:spPr>
          <a:xfrm>
            <a:off x="4263242" y="2302858"/>
            <a:ext cx="158344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Rectangle 36">
            <a:extLst>
              <a:ext uri="{FF2B5EF4-FFF2-40B4-BE49-F238E27FC236}">
                <a16:creationId xmlns:a16="http://schemas.microsoft.com/office/drawing/2014/main" id="{4FD47904-49B5-4FB6-FF19-47DFBC7A62EB}"/>
              </a:ext>
            </a:extLst>
          </p:cNvPr>
          <p:cNvSpPr/>
          <p:nvPr/>
        </p:nvSpPr>
        <p:spPr>
          <a:xfrm>
            <a:off x="3695975" y="2119794"/>
            <a:ext cx="851090" cy="334834"/>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Firewall Appliance</a:t>
            </a:r>
          </a:p>
        </p:txBody>
      </p:sp>
      <p:grpSp>
        <p:nvGrpSpPr>
          <p:cNvPr id="515" name="Group 514">
            <a:extLst>
              <a:ext uri="{FF2B5EF4-FFF2-40B4-BE49-F238E27FC236}">
                <a16:creationId xmlns:a16="http://schemas.microsoft.com/office/drawing/2014/main" id="{850A5565-1C14-FEB4-25F3-3EF0D44F02CB}"/>
              </a:ext>
            </a:extLst>
          </p:cNvPr>
          <p:cNvGrpSpPr/>
          <p:nvPr/>
        </p:nvGrpSpPr>
        <p:grpSpPr>
          <a:xfrm>
            <a:off x="3612208" y="3738285"/>
            <a:ext cx="655590" cy="628080"/>
            <a:chOff x="1222908" y="314098"/>
            <a:chExt cx="266876" cy="267936"/>
          </a:xfrm>
        </p:grpSpPr>
        <p:sp>
          <p:nvSpPr>
            <p:cNvPr id="516" name="Freeform 30">
              <a:extLst>
                <a:ext uri="{FF2B5EF4-FFF2-40B4-BE49-F238E27FC236}">
                  <a16:creationId xmlns:a16="http://schemas.microsoft.com/office/drawing/2014/main" id="{5C6D4F9A-B5EF-53AC-7E01-EE56D4AB8B5C}"/>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17" name="Freeform 31">
              <a:extLst>
                <a:ext uri="{FF2B5EF4-FFF2-40B4-BE49-F238E27FC236}">
                  <a16:creationId xmlns:a16="http://schemas.microsoft.com/office/drawing/2014/main" id="{8262D9F7-F48A-FD01-C5D1-688349A98581}"/>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32">
              <a:extLst>
                <a:ext uri="{FF2B5EF4-FFF2-40B4-BE49-F238E27FC236}">
                  <a16:creationId xmlns:a16="http://schemas.microsoft.com/office/drawing/2014/main" id="{948E3C29-B3FC-22A3-C56C-3DD67494D92A}"/>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19" name="Group 518">
            <a:extLst>
              <a:ext uri="{FF2B5EF4-FFF2-40B4-BE49-F238E27FC236}">
                <a16:creationId xmlns:a16="http://schemas.microsoft.com/office/drawing/2014/main" id="{6177F44B-F0C3-23DE-E70D-5ED528F7821A}"/>
              </a:ext>
            </a:extLst>
          </p:cNvPr>
          <p:cNvGrpSpPr/>
          <p:nvPr/>
        </p:nvGrpSpPr>
        <p:grpSpPr>
          <a:xfrm>
            <a:off x="4488313" y="3749243"/>
            <a:ext cx="655590" cy="628080"/>
            <a:chOff x="1222908" y="314098"/>
            <a:chExt cx="266876" cy="267936"/>
          </a:xfrm>
        </p:grpSpPr>
        <p:sp>
          <p:nvSpPr>
            <p:cNvPr id="520" name="Freeform 30">
              <a:extLst>
                <a:ext uri="{FF2B5EF4-FFF2-40B4-BE49-F238E27FC236}">
                  <a16:creationId xmlns:a16="http://schemas.microsoft.com/office/drawing/2014/main" id="{48C72691-36D6-3B1C-BF47-B306C32530A7}"/>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21" name="Freeform 31">
              <a:extLst>
                <a:ext uri="{FF2B5EF4-FFF2-40B4-BE49-F238E27FC236}">
                  <a16:creationId xmlns:a16="http://schemas.microsoft.com/office/drawing/2014/main" id="{DB88DC7D-BCAC-42F7-533C-75FACB0AFA75}"/>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32">
              <a:extLst>
                <a:ext uri="{FF2B5EF4-FFF2-40B4-BE49-F238E27FC236}">
                  <a16:creationId xmlns:a16="http://schemas.microsoft.com/office/drawing/2014/main" id="{A4B24FB4-4EAF-2834-4BE9-53775E47947C}"/>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533" name="TextBox 532">
            <a:extLst>
              <a:ext uri="{FF2B5EF4-FFF2-40B4-BE49-F238E27FC236}">
                <a16:creationId xmlns:a16="http://schemas.microsoft.com/office/drawing/2014/main" id="{4D9A1B68-6008-502C-2F8A-B100C2A63460}"/>
              </a:ext>
            </a:extLst>
          </p:cNvPr>
          <p:cNvSpPr txBox="1"/>
          <p:nvPr/>
        </p:nvSpPr>
        <p:spPr>
          <a:xfrm>
            <a:off x="3377370" y="3387065"/>
            <a:ext cx="958233" cy="246221"/>
          </a:xfrm>
          <a:prstGeom prst="rect">
            <a:avLst/>
          </a:prstGeom>
          <a:noFill/>
        </p:spPr>
        <p:txBody>
          <a:bodyPr wrap="square" lIns="0" rIns="0" rtlCol="0">
            <a:spAutoFit/>
          </a:bodyPr>
          <a:lstStyle/>
          <a:p>
            <a:r>
              <a:rPr lang="en-US" sz="1000" b="1" dirty="0"/>
              <a:t>South Campus</a:t>
            </a:r>
          </a:p>
        </p:txBody>
      </p:sp>
      <p:grpSp>
        <p:nvGrpSpPr>
          <p:cNvPr id="574" name="Group 573">
            <a:extLst>
              <a:ext uri="{FF2B5EF4-FFF2-40B4-BE49-F238E27FC236}">
                <a16:creationId xmlns:a16="http://schemas.microsoft.com/office/drawing/2014/main" id="{0419B899-C724-AEF5-B37B-EC3AED592432}"/>
              </a:ext>
            </a:extLst>
          </p:cNvPr>
          <p:cNvGrpSpPr/>
          <p:nvPr/>
        </p:nvGrpSpPr>
        <p:grpSpPr>
          <a:xfrm>
            <a:off x="5841488" y="1984190"/>
            <a:ext cx="655590" cy="628080"/>
            <a:chOff x="1222908" y="314098"/>
            <a:chExt cx="266876" cy="267936"/>
          </a:xfrm>
        </p:grpSpPr>
        <p:sp>
          <p:nvSpPr>
            <p:cNvPr id="575" name="Freeform 30">
              <a:extLst>
                <a:ext uri="{FF2B5EF4-FFF2-40B4-BE49-F238E27FC236}">
                  <a16:creationId xmlns:a16="http://schemas.microsoft.com/office/drawing/2014/main" id="{81E04C23-1ACC-00D3-110B-BA40ECF33F2A}"/>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Freeform 31">
              <a:extLst>
                <a:ext uri="{FF2B5EF4-FFF2-40B4-BE49-F238E27FC236}">
                  <a16:creationId xmlns:a16="http://schemas.microsoft.com/office/drawing/2014/main" id="{5241BC38-F0EE-3880-6F0E-CB75EECD98B1}"/>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2">
              <a:extLst>
                <a:ext uri="{FF2B5EF4-FFF2-40B4-BE49-F238E27FC236}">
                  <a16:creationId xmlns:a16="http://schemas.microsoft.com/office/drawing/2014/main" id="{BBA2155B-8334-1D31-DD91-3DDB18432EEB}"/>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7" name="Group 66">
            <a:extLst>
              <a:ext uri="{FF2B5EF4-FFF2-40B4-BE49-F238E27FC236}">
                <a16:creationId xmlns:a16="http://schemas.microsoft.com/office/drawing/2014/main" id="{C7B356AD-4AF3-4D03-D61C-103877937AAC}"/>
              </a:ext>
            </a:extLst>
          </p:cNvPr>
          <p:cNvGrpSpPr/>
          <p:nvPr/>
        </p:nvGrpSpPr>
        <p:grpSpPr>
          <a:xfrm>
            <a:off x="6717593" y="1995148"/>
            <a:ext cx="655590" cy="628080"/>
            <a:chOff x="1222908" y="314098"/>
            <a:chExt cx="266876" cy="267936"/>
          </a:xfrm>
        </p:grpSpPr>
        <p:sp>
          <p:nvSpPr>
            <p:cNvPr id="73" name="Freeform 30">
              <a:extLst>
                <a:ext uri="{FF2B5EF4-FFF2-40B4-BE49-F238E27FC236}">
                  <a16:creationId xmlns:a16="http://schemas.microsoft.com/office/drawing/2014/main" id="{3077FCC4-3FA5-5EFE-2EAF-D8E7820D5A5A}"/>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0" name="Freeform 31">
              <a:extLst>
                <a:ext uri="{FF2B5EF4-FFF2-40B4-BE49-F238E27FC236}">
                  <a16:creationId xmlns:a16="http://schemas.microsoft.com/office/drawing/2014/main" id="{2A6A3667-1D5B-29AF-A23A-6D9EBF022BDF}"/>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32">
              <a:extLst>
                <a:ext uri="{FF2B5EF4-FFF2-40B4-BE49-F238E27FC236}">
                  <a16:creationId xmlns:a16="http://schemas.microsoft.com/office/drawing/2014/main" id="{8366AA56-8CA0-C3E4-BADF-643409E52133}"/>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05" name="TextBox 104">
            <a:extLst>
              <a:ext uri="{FF2B5EF4-FFF2-40B4-BE49-F238E27FC236}">
                <a16:creationId xmlns:a16="http://schemas.microsoft.com/office/drawing/2014/main" id="{CB5DC00C-D725-FC81-0752-4CC9A1C6926A}"/>
              </a:ext>
            </a:extLst>
          </p:cNvPr>
          <p:cNvSpPr txBox="1"/>
          <p:nvPr/>
        </p:nvSpPr>
        <p:spPr>
          <a:xfrm>
            <a:off x="6442445" y="1677800"/>
            <a:ext cx="387911" cy="246221"/>
          </a:xfrm>
          <a:prstGeom prst="rect">
            <a:avLst/>
          </a:prstGeom>
          <a:noFill/>
        </p:spPr>
        <p:txBody>
          <a:bodyPr wrap="square" lIns="0" rIns="0" rtlCol="0">
            <a:spAutoFit/>
          </a:bodyPr>
          <a:lstStyle/>
          <a:p>
            <a:r>
              <a:rPr lang="en-US" sz="1000" b="1" dirty="0"/>
              <a:t>Core</a:t>
            </a:r>
          </a:p>
        </p:txBody>
      </p:sp>
      <p:sp>
        <p:nvSpPr>
          <p:cNvPr id="126" name="TextBox 125">
            <a:extLst>
              <a:ext uri="{FF2B5EF4-FFF2-40B4-BE49-F238E27FC236}">
                <a16:creationId xmlns:a16="http://schemas.microsoft.com/office/drawing/2014/main" id="{A2A47185-9E57-327B-EAE7-9BCEA4FAB35C}"/>
              </a:ext>
            </a:extLst>
          </p:cNvPr>
          <p:cNvSpPr txBox="1"/>
          <p:nvPr/>
        </p:nvSpPr>
        <p:spPr>
          <a:xfrm>
            <a:off x="122433" y="167949"/>
            <a:ext cx="4108076" cy="400110"/>
          </a:xfrm>
          <a:prstGeom prst="rect">
            <a:avLst/>
          </a:prstGeom>
          <a:noFill/>
        </p:spPr>
        <p:txBody>
          <a:bodyPr wrap="square">
            <a:spAutoFit/>
          </a:bodyPr>
          <a:lstStyle/>
          <a:p>
            <a:r>
              <a:rPr lang="en-US" sz="2000" b="1" i="0" dirty="0">
                <a:solidFill>
                  <a:srgbClr val="C00000"/>
                </a:solidFill>
                <a:effectLst/>
                <a:highlight>
                  <a:srgbClr val="FCFCFC"/>
                </a:highlight>
                <a:latin typeface="Lato" panose="020F0502020204030204" pitchFamily="34" charset="0"/>
              </a:rPr>
              <a:t>Campus Architecture </a:t>
            </a:r>
            <a:endParaRPr lang="en-US" sz="2000" b="1" dirty="0">
              <a:solidFill>
                <a:srgbClr val="C00000"/>
              </a:solidFill>
            </a:endParaRPr>
          </a:p>
        </p:txBody>
      </p:sp>
      <p:sp>
        <p:nvSpPr>
          <p:cNvPr id="10" name="TextBox 9">
            <a:extLst>
              <a:ext uri="{FF2B5EF4-FFF2-40B4-BE49-F238E27FC236}">
                <a16:creationId xmlns:a16="http://schemas.microsoft.com/office/drawing/2014/main" id="{45E37688-D9F8-C352-64B6-8E653A805C17}"/>
              </a:ext>
            </a:extLst>
          </p:cNvPr>
          <p:cNvSpPr txBox="1"/>
          <p:nvPr/>
        </p:nvSpPr>
        <p:spPr>
          <a:xfrm>
            <a:off x="5890458" y="894472"/>
            <a:ext cx="1393330" cy="307777"/>
          </a:xfrm>
          <a:prstGeom prst="rect">
            <a:avLst/>
          </a:prstGeom>
          <a:noFill/>
        </p:spPr>
        <p:txBody>
          <a:bodyPr wrap="none" rtlCol="0">
            <a:spAutoFit/>
          </a:bodyPr>
          <a:lstStyle/>
          <a:p>
            <a:r>
              <a:rPr lang="en-US" sz="1400" b="1" dirty="0"/>
              <a:t>South Campus</a:t>
            </a:r>
          </a:p>
        </p:txBody>
      </p:sp>
      <p:sp>
        <p:nvSpPr>
          <p:cNvPr id="13" name="TextBox 12">
            <a:extLst>
              <a:ext uri="{FF2B5EF4-FFF2-40B4-BE49-F238E27FC236}">
                <a16:creationId xmlns:a16="http://schemas.microsoft.com/office/drawing/2014/main" id="{0A142B16-EEBF-3CF9-AC6D-F1261CFAE6E5}"/>
              </a:ext>
            </a:extLst>
          </p:cNvPr>
          <p:cNvSpPr txBox="1"/>
          <p:nvPr/>
        </p:nvSpPr>
        <p:spPr>
          <a:xfrm>
            <a:off x="1526896" y="416482"/>
            <a:ext cx="1711366" cy="276999"/>
          </a:xfrm>
          <a:prstGeom prst="rect">
            <a:avLst/>
          </a:prstGeom>
          <a:noFill/>
        </p:spPr>
        <p:txBody>
          <a:bodyPr wrap="none" rtlCol="0">
            <a:spAutoFit/>
          </a:bodyPr>
          <a:lstStyle/>
          <a:p>
            <a:r>
              <a:rPr lang="en-US" sz="1200" b="1" dirty="0"/>
              <a:t>Geographic Locations</a:t>
            </a:r>
          </a:p>
        </p:txBody>
      </p:sp>
      <p:pic>
        <p:nvPicPr>
          <p:cNvPr id="8" name="Picture 8" descr="University of Oklahoma Foundation">
            <a:extLst>
              <a:ext uri="{FF2B5EF4-FFF2-40B4-BE49-F238E27FC236}">
                <a16:creationId xmlns:a16="http://schemas.microsoft.com/office/drawing/2014/main" id="{490EC6A7-3FE6-B7CC-7356-501B1F4713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2042" y="5524188"/>
            <a:ext cx="1928716" cy="58825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0" descr="Oklahoma Sooners (@OU_Athletics) / X">
            <a:extLst>
              <a:ext uri="{FF2B5EF4-FFF2-40B4-BE49-F238E27FC236}">
                <a16:creationId xmlns:a16="http://schemas.microsoft.com/office/drawing/2014/main" id="{6EDAD351-BD24-3945-E9C5-DBA4A7FDDD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6331" y="4700525"/>
            <a:ext cx="1210488" cy="121048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OU College of Law: A Centennial History - Oklahoma Hall of Fame">
            <a:extLst>
              <a:ext uri="{FF2B5EF4-FFF2-40B4-BE49-F238E27FC236}">
                <a16:creationId xmlns:a16="http://schemas.microsoft.com/office/drawing/2014/main" id="{0E0228E2-79F8-E6E8-4DC6-77F329911F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6896" y="4699098"/>
            <a:ext cx="1406436" cy="107707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4" descr="OU Housing and Residence Life">
            <a:extLst>
              <a:ext uri="{FF2B5EF4-FFF2-40B4-BE49-F238E27FC236}">
                <a16:creationId xmlns:a16="http://schemas.microsoft.com/office/drawing/2014/main" id="{25C07EE2-575A-BC24-FE41-3670CCC15B4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01890" y="4690493"/>
            <a:ext cx="1210487" cy="1210487"/>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Welcome to the Sam Noble Museum - Sam Noble Museum">
            <a:extLst>
              <a:ext uri="{FF2B5EF4-FFF2-40B4-BE49-F238E27FC236}">
                <a16:creationId xmlns:a16="http://schemas.microsoft.com/office/drawing/2014/main" id="{17C6F656-6393-3E1C-5BD9-1F1050CD79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35030" y="4549626"/>
            <a:ext cx="1704186" cy="95860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D056F28-85B9-2B45-8647-68A23FB657DF}"/>
              </a:ext>
            </a:extLst>
          </p:cNvPr>
          <p:cNvSpPr txBox="1"/>
          <p:nvPr/>
        </p:nvSpPr>
        <p:spPr>
          <a:xfrm>
            <a:off x="6091640" y="4367672"/>
            <a:ext cx="1438214" cy="215444"/>
          </a:xfrm>
          <a:prstGeom prst="rect">
            <a:avLst/>
          </a:prstGeom>
          <a:noFill/>
        </p:spPr>
        <p:txBody>
          <a:bodyPr wrap="none" rtlCol="0">
            <a:spAutoFit/>
          </a:bodyPr>
          <a:lstStyle/>
          <a:p>
            <a:r>
              <a:rPr lang="en-US" sz="800" b="1" dirty="0"/>
              <a:t>Museum of Natural History</a:t>
            </a:r>
          </a:p>
        </p:txBody>
      </p:sp>
    </p:spTree>
    <p:extLst>
      <p:ext uri="{BB962C8B-B14F-4D97-AF65-F5344CB8AC3E}">
        <p14:creationId xmlns:p14="http://schemas.microsoft.com/office/powerpoint/2010/main" val="10666202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29">
            <a:extLst>
              <a:ext uri="{FF2B5EF4-FFF2-40B4-BE49-F238E27FC236}">
                <a16:creationId xmlns:a16="http://schemas.microsoft.com/office/drawing/2014/main" id="{06F1AABA-42CD-3CDD-338B-314599575F1F}"/>
              </a:ext>
            </a:extLst>
          </p:cNvPr>
          <p:cNvCxnSpPr>
            <a:cxnSpLocks/>
          </p:cNvCxnSpPr>
          <p:nvPr/>
        </p:nvCxnSpPr>
        <p:spPr>
          <a:xfrm flipH="1">
            <a:off x="6923655" y="4088714"/>
            <a:ext cx="1091578" cy="45425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8" name="Straight Connector 527">
            <a:extLst>
              <a:ext uri="{FF2B5EF4-FFF2-40B4-BE49-F238E27FC236}">
                <a16:creationId xmlns:a16="http://schemas.microsoft.com/office/drawing/2014/main" id="{ADA5366A-DAF0-D0CC-AE30-D324A387ED60}"/>
              </a:ext>
            </a:extLst>
          </p:cNvPr>
          <p:cNvCxnSpPr>
            <a:cxnSpLocks/>
          </p:cNvCxnSpPr>
          <p:nvPr/>
        </p:nvCxnSpPr>
        <p:spPr>
          <a:xfrm>
            <a:off x="6496181" y="2088162"/>
            <a:ext cx="22141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0" name="Straight Connector 529">
            <a:extLst>
              <a:ext uri="{FF2B5EF4-FFF2-40B4-BE49-F238E27FC236}">
                <a16:creationId xmlns:a16="http://schemas.microsoft.com/office/drawing/2014/main" id="{995AD625-7F29-9C84-F8F2-29018B6DCFA7}"/>
              </a:ext>
            </a:extLst>
          </p:cNvPr>
          <p:cNvCxnSpPr>
            <a:cxnSpLocks/>
          </p:cNvCxnSpPr>
          <p:nvPr/>
        </p:nvCxnSpPr>
        <p:spPr>
          <a:xfrm>
            <a:off x="6492118" y="1951573"/>
            <a:ext cx="227922" cy="123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6" name="Rectangle 155">
            <a:extLst>
              <a:ext uri="{FF2B5EF4-FFF2-40B4-BE49-F238E27FC236}">
                <a16:creationId xmlns:a16="http://schemas.microsoft.com/office/drawing/2014/main" id="{4CF0F09B-6838-1AD0-096C-1422AED8120D}"/>
              </a:ext>
            </a:extLst>
          </p:cNvPr>
          <p:cNvSpPr/>
          <p:nvPr/>
        </p:nvSpPr>
        <p:spPr>
          <a:xfrm>
            <a:off x="84667" y="85060"/>
            <a:ext cx="12015184" cy="6526297"/>
          </a:xfrm>
          <a:prstGeom prst="rect">
            <a:avLst/>
          </a:prstGeom>
          <a:noFill/>
          <a:ln w="25400">
            <a:solidFill>
              <a:srgbClr val="8900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TextBox 159">
            <a:extLst>
              <a:ext uri="{FF2B5EF4-FFF2-40B4-BE49-F238E27FC236}">
                <a16:creationId xmlns:a16="http://schemas.microsoft.com/office/drawing/2014/main" id="{23FFCEC0-AA92-4D55-D039-C576313ACF72}"/>
              </a:ext>
            </a:extLst>
          </p:cNvPr>
          <p:cNvSpPr txBox="1"/>
          <p:nvPr/>
        </p:nvSpPr>
        <p:spPr>
          <a:xfrm>
            <a:off x="-202645" y="6585714"/>
            <a:ext cx="11822014" cy="276999"/>
          </a:xfrm>
          <a:prstGeom prst="rect">
            <a:avLst/>
          </a:prstGeom>
          <a:noFill/>
        </p:spPr>
        <p:txBody>
          <a:bodyPr wrap="square" rtlCol="0">
            <a:spAutoFit/>
          </a:bodyPr>
          <a:lstStyle/>
          <a:p>
            <a:pPr algn="ctr"/>
            <a:r>
              <a:rPr lang="en-US" sz="600" dirty="0"/>
              <a:t>This document may contain information that is privileged, confidential and/or exempt from disclosure under applicable law. If you are not an Employee of the University of Oklahoma, you are hereby notified that any disclosure, copying, distribution or use of the information contained herein is STRICTLY PROHIBITED. If you received this information in error, please immediately contact the sender and destroy the material in its entirety, whether electronic or a hard copy format.</a:t>
            </a:r>
          </a:p>
        </p:txBody>
      </p:sp>
      <p:sp>
        <p:nvSpPr>
          <p:cNvPr id="161" name="TextBox 160">
            <a:extLst>
              <a:ext uri="{FF2B5EF4-FFF2-40B4-BE49-F238E27FC236}">
                <a16:creationId xmlns:a16="http://schemas.microsoft.com/office/drawing/2014/main" id="{357219C0-C2C6-D2DC-494E-C829FBF04903}"/>
              </a:ext>
            </a:extLst>
          </p:cNvPr>
          <p:cNvSpPr txBox="1"/>
          <p:nvPr/>
        </p:nvSpPr>
        <p:spPr>
          <a:xfrm>
            <a:off x="11512006" y="6611357"/>
            <a:ext cx="679994" cy="276999"/>
          </a:xfrm>
          <a:prstGeom prst="rect">
            <a:avLst/>
          </a:prstGeom>
          <a:noFill/>
        </p:spPr>
        <p:txBody>
          <a:bodyPr wrap="none" rtlCol="0">
            <a:spAutoFit/>
          </a:bodyPr>
          <a:lstStyle/>
          <a:p>
            <a:r>
              <a:rPr lang="en-US" sz="600" b="1" dirty="0">
                <a:solidFill>
                  <a:srgbClr val="890001"/>
                </a:solidFill>
              </a:rPr>
              <a:t>INFORMATION </a:t>
            </a:r>
          </a:p>
          <a:p>
            <a:r>
              <a:rPr lang="en-US" sz="600" b="1" dirty="0">
                <a:solidFill>
                  <a:srgbClr val="890001"/>
                </a:solidFill>
              </a:rPr>
              <a:t>TECHNOLOGY</a:t>
            </a:r>
          </a:p>
        </p:txBody>
      </p:sp>
      <p:pic>
        <p:nvPicPr>
          <p:cNvPr id="162" name="Picture 161">
            <a:extLst>
              <a:ext uri="{FF2B5EF4-FFF2-40B4-BE49-F238E27FC236}">
                <a16:creationId xmlns:a16="http://schemas.microsoft.com/office/drawing/2014/main" id="{77A76311-7E14-8BC0-BE56-16BDA6E4C6CC}"/>
              </a:ext>
            </a:extLst>
          </p:cNvPr>
          <p:cNvPicPr>
            <a:picLocks noChangeAspect="1"/>
          </p:cNvPicPr>
          <p:nvPr/>
        </p:nvPicPr>
        <p:blipFill>
          <a:blip r:embed="rId3"/>
          <a:stretch>
            <a:fillRect/>
          </a:stretch>
        </p:blipFill>
        <p:spPr>
          <a:xfrm>
            <a:off x="11432604" y="6654016"/>
            <a:ext cx="158803" cy="173927"/>
          </a:xfrm>
          <a:prstGeom prst="rect">
            <a:avLst/>
          </a:prstGeom>
        </p:spPr>
      </p:pic>
      <p:cxnSp>
        <p:nvCxnSpPr>
          <p:cNvPr id="18" name="Straight Connector 17">
            <a:extLst>
              <a:ext uri="{FF2B5EF4-FFF2-40B4-BE49-F238E27FC236}">
                <a16:creationId xmlns:a16="http://schemas.microsoft.com/office/drawing/2014/main" id="{3C6AEDCD-8599-6674-3AF6-75B1E354CFD4}"/>
              </a:ext>
            </a:extLst>
          </p:cNvPr>
          <p:cNvCxnSpPr>
            <a:cxnSpLocks/>
            <a:endCxn id="19" idx="1"/>
          </p:cNvCxnSpPr>
          <p:nvPr/>
        </p:nvCxnSpPr>
        <p:spPr>
          <a:xfrm>
            <a:off x="7367977" y="2049382"/>
            <a:ext cx="1463541"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9" name="Rectangle 18">
            <a:extLst>
              <a:ext uri="{FF2B5EF4-FFF2-40B4-BE49-F238E27FC236}">
                <a16:creationId xmlns:a16="http://schemas.microsoft.com/office/drawing/2014/main" id="{19C93814-35CA-F9CD-215F-8EC348B447AA}"/>
              </a:ext>
            </a:extLst>
          </p:cNvPr>
          <p:cNvSpPr/>
          <p:nvPr/>
        </p:nvSpPr>
        <p:spPr>
          <a:xfrm>
            <a:off x="8831518" y="1881965"/>
            <a:ext cx="788512" cy="334834"/>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Firewall</a:t>
            </a:r>
          </a:p>
          <a:p>
            <a:pPr algn="ctr"/>
            <a:r>
              <a:rPr lang="en-US" sz="800" dirty="0">
                <a:solidFill>
                  <a:schemeClr val="tx1"/>
                </a:solidFill>
              </a:rPr>
              <a:t>Appliance</a:t>
            </a:r>
          </a:p>
        </p:txBody>
      </p:sp>
      <p:sp>
        <p:nvSpPr>
          <p:cNvPr id="38" name="Left Brace 37">
            <a:extLst>
              <a:ext uri="{FF2B5EF4-FFF2-40B4-BE49-F238E27FC236}">
                <a16:creationId xmlns:a16="http://schemas.microsoft.com/office/drawing/2014/main" id="{967FA476-7D3C-3968-6F9A-219B4F7AB13E}"/>
              </a:ext>
            </a:extLst>
          </p:cNvPr>
          <p:cNvSpPr/>
          <p:nvPr/>
        </p:nvSpPr>
        <p:spPr>
          <a:xfrm>
            <a:off x="3297000" y="1720424"/>
            <a:ext cx="265790" cy="69340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9" name="TextBox 38">
            <a:extLst>
              <a:ext uri="{FF2B5EF4-FFF2-40B4-BE49-F238E27FC236}">
                <a16:creationId xmlns:a16="http://schemas.microsoft.com/office/drawing/2014/main" id="{8B00005D-D71E-03FF-86E6-208896775489}"/>
              </a:ext>
            </a:extLst>
          </p:cNvPr>
          <p:cNvSpPr txBox="1"/>
          <p:nvPr/>
        </p:nvSpPr>
        <p:spPr>
          <a:xfrm>
            <a:off x="2303191" y="1898990"/>
            <a:ext cx="959045" cy="307777"/>
          </a:xfrm>
          <a:prstGeom prst="rect">
            <a:avLst/>
          </a:prstGeom>
          <a:noFill/>
        </p:spPr>
        <p:txBody>
          <a:bodyPr wrap="none" rtlCol="0">
            <a:spAutoFit/>
          </a:bodyPr>
          <a:lstStyle/>
          <a:p>
            <a:r>
              <a:rPr lang="en-US" sz="1400" b="1" dirty="0"/>
              <a:t>Core/Edge</a:t>
            </a:r>
          </a:p>
        </p:txBody>
      </p:sp>
      <p:cxnSp>
        <p:nvCxnSpPr>
          <p:cNvPr id="42" name="Straight Connector 41">
            <a:extLst>
              <a:ext uri="{FF2B5EF4-FFF2-40B4-BE49-F238E27FC236}">
                <a16:creationId xmlns:a16="http://schemas.microsoft.com/office/drawing/2014/main" id="{A7C829FA-57F3-DA53-5917-1F13E8652C71}"/>
              </a:ext>
            </a:extLst>
          </p:cNvPr>
          <p:cNvCxnSpPr>
            <a:cxnSpLocks/>
          </p:cNvCxnSpPr>
          <p:nvPr/>
        </p:nvCxnSpPr>
        <p:spPr>
          <a:xfrm flipH="1" flipV="1">
            <a:off x="7064394" y="2365001"/>
            <a:ext cx="1943861" cy="11220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9" name="Cloud 48">
            <a:extLst>
              <a:ext uri="{FF2B5EF4-FFF2-40B4-BE49-F238E27FC236}">
                <a16:creationId xmlns:a16="http://schemas.microsoft.com/office/drawing/2014/main" id="{34C15124-862C-2329-5968-ECDE11826FA7}"/>
              </a:ext>
            </a:extLst>
          </p:cNvPr>
          <p:cNvSpPr/>
          <p:nvPr/>
        </p:nvSpPr>
        <p:spPr>
          <a:xfrm>
            <a:off x="7828955" y="4683317"/>
            <a:ext cx="1289775" cy="642415"/>
          </a:xfrm>
          <a:prstGeom prst="cloud">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rgbClr val="000000"/>
              </a:solidFill>
            </a:endParaRPr>
          </a:p>
        </p:txBody>
      </p:sp>
      <p:sp>
        <p:nvSpPr>
          <p:cNvPr id="50" name="Rectangle 49">
            <a:extLst>
              <a:ext uri="{FF2B5EF4-FFF2-40B4-BE49-F238E27FC236}">
                <a16:creationId xmlns:a16="http://schemas.microsoft.com/office/drawing/2014/main" id="{969FD01C-2FE3-BD05-9292-24A4E53D761B}"/>
              </a:ext>
            </a:extLst>
          </p:cNvPr>
          <p:cNvSpPr/>
          <p:nvPr/>
        </p:nvSpPr>
        <p:spPr>
          <a:xfrm>
            <a:off x="7480418" y="4865487"/>
            <a:ext cx="2046076" cy="230832"/>
          </a:xfrm>
          <a:prstGeom prst="rect">
            <a:avLst/>
          </a:prstGeom>
        </p:spPr>
        <p:txBody>
          <a:bodyPr wrap="square">
            <a:spAutoFit/>
          </a:bodyPr>
          <a:lstStyle/>
          <a:p>
            <a:pPr algn="ctr"/>
            <a:r>
              <a:rPr lang="en-US" sz="900" dirty="0">
                <a:solidFill>
                  <a:srgbClr val="000000"/>
                </a:solidFill>
              </a:rPr>
              <a:t>Research Campus</a:t>
            </a:r>
          </a:p>
        </p:txBody>
      </p:sp>
      <p:cxnSp>
        <p:nvCxnSpPr>
          <p:cNvPr id="52" name="Straight Connector 51">
            <a:extLst>
              <a:ext uri="{FF2B5EF4-FFF2-40B4-BE49-F238E27FC236}">
                <a16:creationId xmlns:a16="http://schemas.microsoft.com/office/drawing/2014/main" id="{3523C205-489C-7FEB-C68F-F4025439EE14}"/>
              </a:ext>
            </a:extLst>
          </p:cNvPr>
          <p:cNvCxnSpPr>
            <a:cxnSpLocks/>
          </p:cNvCxnSpPr>
          <p:nvPr/>
        </p:nvCxnSpPr>
        <p:spPr>
          <a:xfrm flipH="1" flipV="1">
            <a:off x="6085977" y="2316082"/>
            <a:ext cx="2055933" cy="115978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67F1E735-6C58-F33C-D409-0FFA077D34DB}"/>
              </a:ext>
            </a:extLst>
          </p:cNvPr>
          <p:cNvCxnSpPr>
            <a:cxnSpLocks/>
            <a:endCxn id="49" idx="3"/>
          </p:cNvCxnSpPr>
          <p:nvPr/>
        </p:nvCxnSpPr>
        <p:spPr>
          <a:xfrm>
            <a:off x="8107382" y="4088714"/>
            <a:ext cx="366461" cy="6313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98" name="Rectangle 97">
            <a:extLst>
              <a:ext uri="{FF2B5EF4-FFF2-40B4-BE49-F238E27FC236}">
                <a16:creationId xmlns:a16="http://schemas.microsoft.com/office/drawing/2014/main" id="{46D795BB-BC3C-080E-9FF1-B62534FB8E81}"/>
              </a:ext>
            </a:extLst>
          </p:cNvPr>
          <p:cNvSpPr/>
          <p:nvPr/>
        </p:nvSpPr>
        <p:spPr>
          <a:xfrm>
            <a:off x="7660545" y="3367452"/>
            <a:ext cx="1823174" cy="810834"/>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93" name="Straight Connector 92">
            <a:extLst>
              <a:ext uri="{FF2B5EF4-FFF2-40B4-BE49-F238E27FC236}">
                <a16:creationId xmlns:a16="http://schemas.microsoft.com/office/drawing/2014/main" id="{E30AFD01-1140-43F7-2DDD-B3BE32087DCC}"/>
              </a:ext>
            </a:extLst>
          </p:cNvPr>
          <p:cNvCxnSpPr>
            <a:cxnSpLocks/>
          </p:cNvCxnSpPr>
          <p:nvPr/>
        </p:nvCxnSpPr>
        <p:spPr>
          <a:xfrm>
            <a:off x="8467249" y="3795744"/>
            <a:ext cx="23258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30D65D96-1CD0-3A9D-21C6-F188DF049B89}"/>
              </a:ext>
            </a:extLst>
          </p:cNvPr>
          <p:cNvCxnSpPr>
            <a:cxnSpLocks/>
          </p:cNvCxnSpPr>
          <p:nvPr/>
        </p:nvCxnSpPr>
        <p:spPr>
          <a:xfrm flipV="1">
            <a:off x="8422097" y="3668898"/>
            <a:ext cx="277732" cy="194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22" name="Rectangle 521">
            <a:extLst>
              <a:ext uri="{FF2B5EF4-FFF2-40B4-BE49-F238E27FC236}">
                <a16:creationId xmlns:a16="http://schemas.microsoft.com/office/drawing/2014/main" id="{7FB02772-23DE-2BC7-1692-99A41F9B9AEE}"/>
              </a:ext>
            </a:extLst>
          </p:cNvPr>
          <p:cNvSpPr/>
          <p:nvPr/>
        </p:nvSpPr>
        <p:spPr>
          <a:xfrm>
            <a:off x="5652818" y="1654402"/>
            <a:ext cx="1904044" cy="791612"/>
          </a:xfrm>
          <a:prstGeom prst="rect">
            <a:avLst/>
          </a:prstGeom>
          <a:noFill/>
          <a:ln w="19050">
            <a:solidFill>
              <a:srgbClr val="7030A0"/>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800" dirty="0">
              <a:solidFill>
                <a:schemeClr val="tx1"/>
              </a:solidFill>
            </a:endParaRPr>
          </a:p>
        </p:txBody>
      </p:sp>
      <p:cxnSp>
        <p:nvCxnSpPr>
          <p:cNvPr id="526" name="Straight Connector 525">
            <a:extLst>
              <a:ext uri="{FF2B5EF4-FFF2-40B4-BE49-F238E27FC236}">
                <a16:creationId xmlns:a16="http://schemas.microsoft.com/office/drawing/2014/main" id="{DE0B1FB4-FA67-A4CF-13D9-0CF5D5E63526}"/>
              </a:ext>
            </a:extLst>
          </p:cNvPr>
          <p:cNvCxnSpPr>
            <a:cxnSpLocks/>
          </p:cNvCxnSpPr>
          <p:nvPr/>
        </p:nvCxnSpPr>
        <p:spPr>
          <a:xfrm>
            <a:off x="4263242" y="2056377"/>
            <a:ext cx="158344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7" name="Rectangle 36">
            <a:extLst>
              <a:ext uri="{FF2B5EF4-FFF2-40B4-BE49-F238E27FC236}">
                <a16:creationId xmlns:a16="http://schemas.microsoft.com/office/drawing/2014/main" id="{4FD47904-49B5-4FB6-FF19-47DFBC7A62EB}"/>
              </a:ext>
            </a:extLst>
          </p:cNvPr>
          <p:cNvSpPr/>
          <p:nvPr/>
        </p:nvSpPr>
        <p:spPr>
          <a:xfrm>
            <a:off x="3695975" y="1873313"/>
            <a:ext cx="851090" cy="334834"/>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dirty="0">
                <a:solidFill>
                  <a:schemeClr val="tx1"/>
                </a:solidFill>
              </a:rPr>
              <a:t>Firewall Appliance</a:t>
            </a:r>
          </a:p>
        </p:txBody>
      </p:sp>
      <p:grpSp>
        <p:nvGrpSpPr>
          <p:cNvPr id="548" name="Group 547">
            <a:extLst>
              <a:ext uri="{FF2B5EF4-FFF2-40B4-BE49-F238E27FC236}">
                <a16:creationId xmlns:a16="http://schemas.microsoft.com/office/drawing/2014/main" id="{01AE9D52-19B2-3EFB-B7C3-C2488F79D203}"/>
              </a:ext>
            </a:extLst>
          </p:cNvPr>
          <p:cNvGrpSpPr/>
          <p:nvPr/>
        </p:nvGrpSpPr>
        <p:grpSpPr>
          <a:xfrm>
            <a:off x="7816865" y="3470188"/>
            <a:ext cx="655590" cy="628080"/>
            <a:chOff x="1222908" y="314098"/>
            <a:chExt cx="266876" cy="267936"/>
          </a:xfrm>
        </p:grpSpPr>
        <p:sp>
          <p:nvSpPr>
            <p:cNvPr id="549" name="Freeform 30">
              <a:extLst>
                <a:ext uri="{FF2B5EF4-FFF2-40B4-BE49-F238E27FC236}">
                  <a16:creationId xmlns:a16="http://schemas.microsoft.com/office/drawing/2014/main" id="{613CC4C0-AA80-34C7-1064-5D08E7FCD969}"/>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50" name="Freeform 31">
              <a:extLst>
                <a:ext uri="{FF2B5EF4-FFF2-40B4-BE49-F238E27FC236}">
                  <a16:creationId xmlns:a16="http://schemas.microsoft.com/office/drawing/2014/main" id="{E3EED8CA-2E6C-838E-48B1-9B01861A84E7}"/>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32">
              <a:extLst>
                <a:ext uri="{FF2B5EF4-FFF2-40B4-BE49-F238E27FC236}">
                  <a16:creationId xmlns:a16="http://schemas.microsoft.com/office/drawing/2014/main" id="{BC4C19DD-5E5E-6F90-6A3C-535B1F7B1534}"/>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52" name="Group 551">
            <a:extLst>
              <a:ext uri="{FF2B5EF4-FFF2-40B4-BE49-F238E27FC236}">
                <a16:creationId xmlns:a16="http://schemas.microsoft.com/office/drawing/2014/main" id="{D1F7C28C-12F7-B920-B9A6-64072C9A0C66}"/>
              </a:ext>
            </a:extLst>
          </p:cNvPr>
          <p:cNvGrpSpPr/>
          <p:nvPr/>
        </p:nvGrpSpPr>
        <p:grpSpPr>
          <a:xfrm>
            <a:off x="8692970" y="3481146"/>
            <a:ext cx="655590" cy="628080"/>
            <a:chOff x="1222908" y="314098"/>
            <a:chExt cx="266876" cy="267936"/>
          </a:xfrm>
        </p:grpSpPr>
        <p:sp>
          <p:nvSpPr>
            <p:cNvPr id="553" name="Freeform 30">
              <a:extLst>
                <a:ext uri="{FF2B5EF4-FFF2-40B4-BE49-F238E27FC236}">
                  <a16:creationId xmlns:a16="http://schemas.microsoft.com/office/drawing/2014/main" id="{8C27DA87-9391-71A3-3DB4-C15DDEA31E44}"/>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54" name="Freeform 31">
              <a:extLst>
                <a:ext uri="{FF2B5EF4-FFF2-40B4-BE49-F238E27FC236}">
                  <a16:creationId xmlns:a16="http://schemas.microsoft.com/office/drawing/2014/main" id="{D42A1E1F-EB4C-3F14-D75D-B4BB22B46838}"/>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Freeform 32">
              <a:extLst>
                <a:ext uri="{FF2B5EF4-FFF2-40B4-BE49-F238E27FC236}">
                  <a16:creationId xmlns:a16="http://schemas.microsoft.com/office/drawing/2014/main" id="{A4D37F97-769A-6CBA-2225-959078E947F3}"/>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560" name="TextBox 559">
            <a:extLst>
              <a:ext uri="{FF2B5EF4-FFF2-40B4-BE49-F238E27FC236}">
                <a16:creationId xmlns:a16="http://schemas.microsoft.com/office/drawing/2014/main" id="{42AB22EE-F4E2-F74B-39C8-DAA8322310C0}"/>
              </a:ext>
            </a:extLst>
          </p:cNvPr>
          <p:cNvSpPr txBox="1"/>
          <p:nvPr/>
        </p:nvSpPr>
        <p:spPr>
          <a:xfrm>
            <a:off x="8927114" y="3124910"/>
            <a:ext cx="1113209" cy="246221"/>
          </a:xfrm>
          <a:prstGeom prst="rect">
            <a:avLst/>
          </a:prstGeom>
          <a:noFill/>
        </p:spPr>
        <p:txBody>
          <a:bodyPr wrap="square" lIns="0" rIns="0" rtlCol="0">
            <a:spAutoFit/>
          </a:bodyPr>
          <a:lstStyle/>
          <a:p>
            <a:r>
              <a:rPr lang="en-US" sz="1000" b="1" dirty="0"/>
              <a:t>Research Campus</a:t>
            </a:r>
          </a:p>
        </p:txBody>
      </p:sp>
      <p:grpSp>
        <p:nvGrpSpPr>
          <p:cNvPr id="574" name="Group 573">
            <a:extLst>
              <a:ext uri="{FF2B5EF4-FFF2-40B4-BE49-F238E27FC236}">
                <a16:creationId xmlns:a16="http://schemas.microsoft.com/office/drawing/2014/main" id="{0419B899-C724-AEF5-B37B-EC3AED592432}"/>
              </a:ext>
            </a:extLst>
          </p:cNvPr>
          <p:cNvGrpSpPr/>
          <p:nvPr/>
        </p:nvGrpSpPr>
        <p:grpSpPr>
          <a:xfrm>
            <a:off x="5841488" y="1737709"/>
            <a:ext cx="655590" cy="628080"/>
            <a:chOff x="1222908" y="314098"/>
            <a:chExt cx="266876" cy="267936"/>
          </a:xfrm>
        </p:grpSpPr>
        <p:sp>
          <p:nvSpPr>
            <p:cNvPr id="575" name="Freeform 30">
              <a:extLst>
                <a:ext uri="{FF2B5EF4-FFF2-40B4-BE49-F238E27FC236}">
                  <a16:creationId xmlns:a16="http://schemas.microsoft.com/office/drawing/2014/main" id="{81E04C23-1ACC-00D3-110B-BA40ECF33F2A}"/>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4" name="Freeform 31">
              <a:extLst>
                <a:ext uri="{FF2B5EF4-FFF2-40B4-BE49-F238E27FC236}">
                  <a16:creationId xmlns:a16="http://schemas.microsoft.com/office/drawing/2014/main" id="{5241BC38-F0EE-3880-6F0E-CB75EECD98B1}"/>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32">
              <a:extLst>
                <a:ext uri="{FF2B5EF4-FFF2-40B4-BE49-F238E27FC236}">
                  <a16:creationId xmlns:a16="http://schemas.microsoft.com/office/drawing/2014/main" id="{BBA2155B-8334-1D31-DD91-3DDB18432EEB}"/>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67" name="Group 66">
            <a:extLst>
              <a:ext uri="{FF2B5EF4-FFF2-40B4-BE49-F238E27FC236}">
                <a16:creationId xmlns:a16="http://schemas.microsoft.com/office/drawing/2014/main" id="{C7B356AD-4AF3-4D03-D61C-103877937AAC}"/>
              </a:ext>
            </a:extLst>
          </p:cNvPr>
          <p:cNvGrpSpPr/>
          <p:nvPr/>
        </p:nvGrpSpPr>
        <p:grpSpPr>
          <a:xfrm>
            <a:off x="6717593" y="1748667"/>
            <a:ext cx="655590" cy="628080"/>
            <a:chOff x="1222908" y="314098"/>
            <a:chExt cx="266876" cy="267936"/>
          </a:xfrm>
        </p:grpSpPr>
        <p:sp>
          <p:nvSpPr>
            <p:cNvPr id="73" name="Freeform 30">
              <a:extLst>
                <a:ext uri="{FF2B5EF4-FFF2-40B4-BE49-F238E27FC236}">
                  <a16:creationId xmlns:a16="http://schemas.microsoft.com/office/drawing/2014/main" id="{3077FCC4-3FA5-5EFE-2EAF-D8E7820D5A5A}"/>
                </a:ext>
              </a:extLst>
            </p:cNvPr>
            <p:cNvSpPr>
              <a:spLocks/>
            </p:cNvSpPr>
            <p:nvPr/>
          </p:nvSpPr>
          <p:spPr bwMode="auto">
            <a:xfrm>
              <a:off x="1225025" y="317276"/>
              <a:ext cx="262640" cy="262640"/>
            </a:xfrm>
            <a:custGeom>
              <a:avLst/>
              <a:gdLst>
                <a:gd name="T0" fmla="*/ 5 w 105"/>
                <a:gd name="T1" fmla="*/ 105 h 105"/>
                <a:gd name="T2" fmla="*/ 0 w 105"/>
                <a:gd name="T3" fmla="*/ 100 h 105"/>
                <a:gd name="T4" fmla="*/ 0 w 105"/>
                <a:gd name="T5" fmla="*/ 5 h 105"/>
                <a:gd name="T6" fmla="*/ 5 w 105"/>
                <a:gd name="T7" fmla="*/ 0 h 105"/>
                <a:gd name="T8" fmla="*/ 100 w 105"/>
                <a:gd name="T9" fmla="*/ 0 h 105"/>
                <a:gd name="T10" fmla="*/ 105 w 105"/>
                <a:gd name="T11" fmla="*/ 5 h 105"/>
                <a:gd name="T12" fmla="*/ 105 w 105"/>
                <a:gd name="T13" fmla="*/ 100 h 105"/>
                <a:gd name="T14" fmla="*/ 100 w 105"/>
                <a:gd name="T15" fmla="*/ 105 h 105"/>
                <a:gd name="T16" fmla="*/ 5 w 105"/>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05">
                  <a:moveTo>
                    <a:pt x="5" y="105"/>
                  </a:moveTo>
                  <a:cubicBezTo>
                    <a:pt x="3" y="105"/>
                    <a:pt x="0" y="102"/>
                    <a:pt x="0" y="100"/>
                  </a:cubicBezTo>
                  <a:cubicBezTo>
                    <a:pt x="0" y="5"/>
                    <a:pt x="0" y="5"/>
                    <a:pt x="0" y="5"/>
                  </a:cubicBezTo>
                  <a:cubicBezTo>
                    <a:pt x="0" y="2"/>
                    <a:pt x="3" y="0"/>
                    <a:pt x="5" y="0"/>
                  </a:cubicBezTo>
                  <a:cubicBezTo>
                    <a:pt x="100" y="0"/>
                    <a:pt x="100" y="0"/>
                    <a:pt x="100" y="0"/>
                  </a:cubicBezTo>
                  <a:cubicBezTo>
                    <a:pt x="103" y="0"/>
                    <a:pt x="105" y="2"/>
                    <a:pt x="105" y="5"/>
                  </a:cubicBezTo>
                  <a:cubicBezTo>
                    <a:pt x="105" y="100"/>
                    <a:pt x="105" y="100"/>
                    <a:pt x="105" y="100"/>
                  </a:cubicBezTo>
                  <a:cubicBezTo>
                    <a:pt x="105" y="102"/>
                    <a:pt x="103" y="105"/>
                    <a:pt x="100" y="105"/>
                  </a:cubicBezTo>
                  <a:lnTo>
                    <a:pt x="5"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0" name="Freeform 31">
              <a:extLst>
                <a:ext uri="{FF2B5EF4-FFF2-40B4-BE49-F238E27FC236}">
                  <a16:creationId xmlns:a16="http://schemas.microsoft.com/office/drawing/2014/main" id="{2A6A3667-1D5B-29AF-A23A-6D9EBF022BDF}"/>
                </a:ext>
              </a:extLst>
            </p:cNvPr>
            <p:cNvSpPr>
              <a:spLocks noEditPoints="1"/>
            </p:cNvSpPr>
            <p:nvPr/>
          </p:nvSpPr>
          <p:spPr bwMode="auto">
            <a:xfrm>
              <a:off x="1222908" y="314098"/>
              <a:ext cx="266876" cy="267936"/>
            </a:xfrm>
            <a:custGeom>
              <a:avLst/>
              <a:gdLst>
                <a:gd name="T0" fmla="*/ 101 w 107"/>
                <a:gd name="T1" fmla="*/ 2 h 107"/>
                <a:gd name="T2" fmla="*/ 105 w 107"/>
                <a:gd name="T3" fmla="*/ 6 h 107"/>
                <a:gd name="T4" fmla="*/ 105 w 107"/>
                <a:gd name="T5" fmla="*/ 101 h 107"/>
                <a:gd name="T6" fmla="*/ 101 w 107"/>
                <a:gd name="T7" fmla="*/ 105 h 107"/>
                <a:gd name="T8" fmla="*/ 6 w 107"/>
                <a:gd name="T9" fmla="*/ 105 h 107"/>
                <a:gd name="T10" fmla="*/ 2 w 107"/>
                <a:gd name="T11" fmla="*/ 101 h 107"/>
                <a:gd name="T12" fmla="*/ 2 w 107"/>
                <a:gd name="T13" fmla="*/ 6 h 107"/>
                <a:gd name="T14" fmla="*/ 6 w 107"/>
                <a:gd name="T15" fmla="*/ 2 h 107"/>
                <a:gd name="T16" fmla="*/ 101 w 107"/>
                <a:gd name="T17" fmla="*/ 2 h 107"/>
                <a:gd name="T18" fmla="*/ 101 w 107"/>
                <a:gd name="T19" fmla="*/ 0 h 107"/>
                <a:gd name="T20" fmla="*/ 6 w 107"/>
                <a:gd name="T21" fmla="*/ 0 h 107"/>
                <a:gd name="T22" fmla="*/ 0 w 107"/>
                <a:gd name="T23" fmla="*/ 6 h 107"/>
                <a:gd name="T24" fmla="*/ 0 w 107"/>
                <a:gd name="T25" fmla="*/ 101 h 107"/>
                <a:gd name="T26" fmla="*/ 6 w 107"/>
                <a:gd name="T27" fmla="*/ 107 h 107"/>
                <a:gd name="T28" fmla="*/ 101 w 107"/>
                <a:gd name="T29" fmla="*/ 107 h 107"/>
                <a:gd name="T30" fmla="*/ 107 w 107"/>
                <a:gd name="T31" fmla="*/ 101 h 107"/>
                <a:gd name="T32" fmla="*/ 107 w 107"/>
                <a:gd name="T33" fmla="*/ 6 h 107"/>
                <a:gd name="T34" fmla="*/ 101 w 107"/>
                <a:gd name="T35"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 h="107">
                  <a:moveTo>
                    <a:pt x="101" y="2"/>
                  </a:moveTo>
                  <a:cubicBezTo>
                    <a:pt x="103" y="2"/>
                    <a:pt x="105" y="4"/>
                    <a:pt x="105" y="6"/>
                  </a:cubicBezTo>
                  <a:cubicBezTo>
                    <a:pt x="105" y="101"/>
                    <a:pt x="105" y="101"/>
                    <a:pt x="105" y="101"/>
                  </a:cubicBezTo>
                  <a:cubicBezTo>
                    <a:pt x="105" y="103"/>
                    <a:pt x="103" y="105"/>
                    <a:pt x="101" y="105"/>
                  </a:cubicBezTo>
                  <a:cubicBezTo>
                    <a:pt x="6" y="105"/>
                    <a:pt x="6" y="105"/>
                    <a:pt x="6" y="105"/>
                  </a:cubicBezTo>
                  <a:cubicBezTo>
                    <a:pt x="4" y="105"/>
                    <a:pt x="2" y="103"/>
                    <a:pt x="2" y="101"/>
                  </a:cubicBezTo>
                  <a:cubicBezTo>
                    <a:pt x="2" y="6"/>
                    <a:pt x="2" y="6"/>
                    <a:pt x="2" y="6"/>
                  </a:cubicBezTo>
                  <a:cubicBezTo>
                    <a:pt x="2" y="4"/>
                    <a:pt x="4" y="2"/>
                    <a:pt x="6" y="2"/>
                  </a:cubicBezTo>
                  <a:cubicBezTo>
                    <a:pt x="101" y="2"/>
                    <a:pt x="101" y="2"/>
                    <a:pt x="101" y="2"/>
                  </a:cubicBezTo>
                  <a:moveTo>
                    <a:pt x="101" y="0"/>
                  </a:moveTo>
                  <a:cubicBezTo>
                    <a:pt x="6" y="0"/>
                    <a:pt x="6" y="0"/>
                    <a:pt x="6" y="0"/>
                  </a:cubicBezTo>
                  <a:cubicBezTo>
                    <a:pt x="3" y="0"/>
                    <a:pt x="0" y="3"/>
                    <a:pt x="0" y="6"/>
                  </a:cubicBezTo>
                  <a:cubicBezTo>
                    <a:pt x="0" y="101"/>
                    <a:pt x="0" y="101"/>
                    <a:pt x="0" y="101"/>
                  </a:cubicBezTo>
                  <a:cubicBezTo>
                    <a:pt x="0" y="104"/>
                    <a:pt x="3" y="107"/>
                    <a:pt x="6" y="107"/>
                  </a:cubicBezTo>
                  <a:cubicBezTo>
                    <a:pt x="101" y="107"/>
                    <a:pt x="101" y="107"/>
                    <a:pt x="101" y="107"/>
                  </a:cubicBezTo>
                  <a:cubicBezTo>
                    <a:pt x="104" y="107"/>
                    <a:pt x="107" y="104"/>
                    <a:pt x="107" y="101"/>
                  </a:cubicBezTo>
                  <a:cubicBezTo>
                    <a:pt x="107" y="6"/>
                    <a:pt x="107" y="6"/>
                    <a:pt x="107" y="6"/>
                  </a:cubicBezTo>
                  <a:cubicBezTo>
                    <a:pt x="107" y="3"/>
                    <a:pt x="104" y="0"/>
                    <a:pt x="101" y="0"/>
                  </a:cubicBezTo>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32">
              <a:extLst>
                <a:ext uri="{FF2B5EF4-FFF2-40B4-BE49-F238E27FC236}">
                  <a16:creationId xmlns:a16="http://schemas.microsoft.com/office/drawing/2014/main" id="{8366AA56-8CA0-C3E4-BADF-643409E52133}"/>
                </a:ext>
              </a:extLst>
            </p:cNvPr>
            <p:cNvSpPr>
              <a:spLocks/>
            </p:cNvSpPr>
            <p:nvPr/>
          </p:nvSpPr>
          <p:spPr bwMode="auto">
            <a:xfrm>
              <a:off x="1245147" y="337397"/>
              <a:ext cx="222397" cy="222397"/>
            </a:xfrm>
            <a:custGeom>
              <a:avLst/>
              <a:gdLst>
                <a:gd name="T0" fmla="*/ 70 w 89"/>
                <a:gd name="T1" fmla="*/ 65 h 89"/>
                <a:gd name="T2" fmla="*/ 59 w 89"/>
                <a:gd name="T3" fmla="*/ 54 h 89"/>
                <a:gd name="T4" fmla="*/ 62 w 89"/>
                <a:gd name="T5" fmla="*/ 47 h 89"/>
                <a:gd name="T6" fmla="*/ 76 w 89"/>
                <a:gd name="T7" fmla="*/ 47 h 89"/>
                <a:gd name="T8" fmla="*/ 76 w 89"/>
                <a:gd name="T9" fmla="*/ 53 h 89"/>
                <a:gd name="T10" fmla="*/ 89 w 89"/>
                <a:gd name="T11" fmla="*/ 44 h 89"/>
                <a:gd name="T12" fmla="*/ 76 w 89"/>
                <a:gd name="T13" fmla="*/ 35 h 89"/>
                <a:gd name="T14" fmla="*/ 76 w 89"/>
                <a:gd name="T15" fmla="*/ 41 h 89"/>
                <a:gd name="T16" fmla="*/ 62 w 89"/>
                <a:gd name="T17" fmla="*/ 41 h 89"/>
                <a:gd name="T18" fmla="*/ 59 w 89"/>
                <a:gd name="T19" fmla="*/ 34 h 89"/>
                <a:gd name="T20" fmla="*/ 70 w 89"/>
                <a:gd name="T21" fmla="*/ 23 h 89"/>
                <a:gd name="T22" fmla="*/ 74 w 89"/>
                <a:gd name="T23" fmla="*/ 28 h 89"/>
                <a:gd name="T24" fmla="*/ 77 w 89"/>
                <a:gd name="T25" fmla="*/ 11 h 89"/>
                <a:gd name="T26" fmla="*/ 61 w 89"/>
                <a:gd name="T27" fmla="*/ 15 h 89"/>
                <a:gd name="T28" fmla="*/ 66 w 89"/>
                <a:gd name="T29" fmla="*/ 19 h 89"/>
                <a:gd name="T30" fmla="*/ 55 w 89"/>
                <a:gd name="T31" fmla="*/ 30 h 89"/>
                <a:gd name="T32" fmla="*/ 47 w 89"/>
                <a:gd name="T33" fmla="*/ 27 h 89"/>
                <a:gd name="T34" fmla="*/ 47 w 89"/>
                <a:gd name="T35" fmla="*/ 13 h 89"/>
                <a:gd name="T36" fmla="*/ 54 w 89"/>
                <a:gd name="T37" fmla="*/ 13 h 89"/>
                <a:gd name="T38" fmla="*/ 45 w 89"/>
                <a:gd name="T39" fmla="*/ 0 h 89"/>
                <a:gd name="T40" fmla="*/ 35 w 89"/>
                <a:gd name="T41" fmla="*/ 13 h 89"/>
                <a:gd name="T42" fmla="*/ 42 w 89"/>
                <a:gd name="T43" fmla="*/ 13 h 89"/>
                <a:gd name="T44" fmla="*/ 42 w 89"/>
                <a:gd name="T45" fmla="*/ 27 h 89"/>
                <a:gd name="T46" fmla="*/ 35 w 89"/>
                <a:gd name="T47" fmla="*/ 30 h 89"/>
                <a:gd name="T48" fmla="*/ 24 w 89"/>
                <a:gd name="T49" fmla="*/ 19 h 89"/>
                <a:gd name="T50" fmla="*/ 28 w 89"/>
                <a:gd name="T51" fmla="*/ 15 h 89"/>
                <a:gd name="T52" fmla="*/ 12 w 89"/>
                <a:gd name="T53" fmla="*/ 11 h 89"/>
                <a:gd name="T54" fmla="*/ 15 w 89"/>
                <a:gd name="T55" fmla="*/ 28 h 89"/>
                <a:gd name="T56" fmla="*/ 20 w 89"/>
                <a:gd name="T57" fmla="*/ 23 h 89"/>
                <a:gd name="T58" fmla="*/ 30 w 89"/>
                <a:gd name="T59" fmla="*/ 34 h 89"/>
                <a:gd name="T60" fmla="*/ 27 w 89"/>
                <a:gd name="T61" fmla="*/ 41 h 89"/>
                <a:gd name="T62" fmla="*/ 14 w 89"/>
                <a:gd name="T63" fmla="*/ 41 h 89"/>
                <a:gd name="T64" fmla="*/ 14 w 89"/>
                <a:gd name="T65" fmla="*/ 35 h 89"/>
                <a:gd name="T66" fmla="*/ 0 w 89"/>
                <a:gd name="T67" fmla="*/ 44 h 89"/>
                <a:gd name="T68" fmla="*/ 14 w 89"/>
                <a:gd name="T69" fmla="*/ 53 h 89"/>
                <a:gd name="T70" fmla="*/ 14 w 89"/>
                <a:gd name="T71" fmla="*/ 47 h 89"/>
                <a:gd name="T72" fmla="*/ 27 w 89"/>
                <a:gd name="T73" fmla="*/ 47 h 89"/>
                <a:gd name="T74" fmla="*/ 30 w 89"/>
                <a:gd name="T75" fmla="*/ 54 h 89"/>
                <a:gd name="T76" fmla="*/ 20 w 89"/>
                <a:gd name="T77" fmla="*/ 65 h 89"/>
                <a:gd name="T78" fmla="*/ 15 w 89"/>
                <a:gd name="T79" fmla="*/ 61 h 89"/>
                <a:gd name="T80" fmla="*/ 12 w 89"/>
                <a:gd name="T81" fmla="*/ 77 h 89"/>
                <a:gd name="T82" fmla="*/ 28 w 89"/>
                <a:gd name="T83" fmla="*/ 74 h 89"/>
                <a:gd name="T84" fmla="*/ 24 w 89"/>
                <a:gd name="T85" fmla="*/ 69 h 89"/>
                <a:gd name="T86" fmla="*/ 34 w 89"/>
                <a:gd name="T87" fmla="*/ 59 h 89"/>
                <a:gd name="T88" fmla="*/ 42 w 89"/>
                <a:gd name="T89" fmla="*/ 62 h 89"/>
                <a:gd name="T90" fmla="*/ 42 w 89"/>
                <a:gd name="T91" fmla="*/ 75 h 89"/>
                <a:gd name="T92" fmla="*/ 35 w 89"/>
                <a:gd name="T93" fmla="*/ 75 h 89"/>
                <a:gd name="T94" fmla="*/ 45 w 89"/>
                <a:gd name="T95" fmla="*/ 89 h 89"/>
                <a:gd name="T96" fmla="*/ 54 w 89"/>
                <a:gd name="T97" fmla="*/ 75 h 89"/>
                <a:gd name="T98" fmla="*/ 47 w 89"/>
                <a:gd name="T99" fmla="*/ 75 h 89"/>
                <a:gd name="T100" fmla="*/ 47 w 89"/>
                <a:gd name="T101" fmla="*/ 62 h 89"/>
                <a:gd name="T102" fmla="*/ 55 w 89"/>
                <a:gd name="T103" fmla="*/ 59 h 89"/>
                <a:gd name="T104" fmla="*/ 66 w 89"/>
                <a:gd name="T105" fmla="*/ 69 h 89"/>
                <a:gd name="T106" fmla="*/ 61 w 89"/>
                <a:gd name="T107" fmla="*/ 74 h 89"/>
                <a:gd name="T108" fmla="*/ 77 w 89"/>
                <a:gd name="T109" fmla="*/ 77 h 89"/>
                <a:gd name="T110" fmla="*/ 74 w 89"/>
                <a:gd name="T111" fmla="*/ 61 h 89"/>
                <a:gd name="T112" fmla="*/ 70 w 89"/>
                <a:gd name="T113" fmla="*/ 6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89">
                  <a:moveTo>
                    <a:pt x="70" y="65"/>
                  </a:moveTo>
                  <a:cubicBezTo>
                    <a:pt x="59" y="54"/>
                    <a:pt x="59" y="54"/>
                    <a:pt x="59" y="54"/>
                  </a:cubicBezTo>
                  <a:cubicBezTo>
                    <a:pt x="60" y="52"/>
                    <a:pt x="61" y="50"/>
                    <a:pt x="62" y="47"/>
                  </a:cubicBezTo>
                  <a:cubicBezTo>
                    <a:pt x="76" y="47"/>
                    <a:pt x="76" y="47"/>
                    <a:pt x="76" y="47"/>
                  </a:cubicBezTo>
                  <a:cubicBezTo>
                    <a:pt x="76" y="53"/>
                    <a:pt x="76" y="53"/>
                    <a:pt x="76" y="53"/>
                  </a:cubicBezTo>
                  <a:cubicBezTo>
                    <a:pt x="89" y="44"/>
                    <a:pt x="89" y="44"/>
                    <a:pt x="89" y="44"/>
                  </a:cubicBezTo>
                  <a:cubicBezTo>
                    <a:pt x="76" y="35"/>
                    <a:pt x="76" y="35"/>
                    <a:pt x="76" y="35"/>
                  </a:cubicBezTo>
                  <a:cubicBezTo>
                    <a:pt x="76" y="41"/>
                    <a:pt x="76" y="41"/>
                    <a:pt x="76" y="41"/>
                  </a:cubicBezTo>
                  <a:cubicBezTo>
                    <a:pt x="62" y="41"/>
                    <a:pt x="62" y="41"/>
                    <a:pt x="62" y="41"/>
                  </a:cubicBezTo>
                  <a:cubicBezTo>
                    <a:pt x="61" y="39"/>
                    <a:pt x="60" y="36"/>
                    <a:pt x="59" y="34"/>
                  </a:cubicBezTo>
                  <a:cubicBezTo>
                    <a:pt x="70" y="23"/>
                    <a:pt x="70" y="23"/>
                    <a:pt x="70" y="23"/>
                  </a:cubicBezTo>
                  <a:cubicBezTo>
                    <a:pt x="74" y="28"/>
                    <a:pt x="74" y="28"/>
                    <a:pt x="74" y="28"/>
                  </a:cubicBezTo>
                  <a:cubicBezTo>
                    <a:pt x="77" y="11"/>
                    <a:pt x="77" y="11"/>
                    <a:pt x="77" y="11"/>
                  </a:cubicBezTo>
                  <a:cubicBezTo>
                    <a:pt x="61" y="15"/>
                    <a:pt x="61" y="15"/>
                    <a:pt x="61" y="15"/>
                  </a:cubicBezTo>
                  <a:cubicBezTo>
                    <a:pt x="66" y="19"/>
                    <a:pt x="66" y="19"/>
                    <a:pt x="66" y="19"/>
                  </a:cubicBezTo>
                  <a:cubicBezTo>
                    <a:pt x="55" y="30"/>
                    <a:pt x="55" y="30"/>
                    <a:pt x="55" y="30"/>
                  </a:cubicBezTo>
                  <a:cubicBezTo>
                    <a:pt x="53" y="28"/>
                    <a:pt x="50" y="27"/>
                    <a:pt x="47" y="27"/>
                  </a:cubicBezTo>
                  <a:cubicBezTo>
                    <a:pt x="47" y="13"/>
                    <a:pt x="47" y="13"/>
                    <a:pt x="47" y="13"/>
                  </a:cubicBezTo>
                  <a:cubicBezTo>
                    <a:pt x="54" y="13"/>
                    <a:pt x="54" y="13"/>
                    <a:pt x="54" y="13"/>
                  </a:cubicBezTo>
                  <a:cubicBezTo>
                    <a:pt x="45" y="0"/>
                    <a:pt x="45" y="0"/>
                    <a:pt x="45" y="0"/>
                  </a:cubicBezTo>
                  <a:cubicBezTo>
                    <a:pt x="35" y="13"/>
                    <a:pt x="35" y="13"/>
                    <a:pt x="35" y="13"/>
                  </a:cubicBezTo>
                  <a:cubicBezTo>
                    <a:pt x="42" y="13"/>
                    <a:pt x="42" y="13"/>
                    <a:pt x="42" y="13"/>
                  </a:cubicBezTo>
                  <a:cubicBezTo>
                    <a:pt x="42" y="27"/>
                    <a:pt x="42" y="27"/>
                    <a:pt x="42" y="27"/>
                  </a:cubicBezTo>
                  <a:cubicBezTo>
                    <a:pt x="39" y="27"/>
                    <a:pt x="37" y="28"/>
                    <a:pt x="35" y="30"/>
                  </a:cubicBezTo>
                  <a:cubicBezTo>
                    <a:pt x="24" y="19"/>
                    <a:pt x="24" y="19"/>
                    <a:pt x="24" y="19"/>
                  </a:cubicBezTo>
                  <a:cubicBezTo>
                    <a:pt x="28" y="15"/>
                    <a:pt x="28" y="15"/>
                    <a:pt x="28" y="15"/>
                  </a:cubicBezTo>
                  <a:cubicBezTo>
                    <a:pt x="12" y="11"/>
                    <a:pt x="12" y="11"/>
                    <a:pt x="12" y="11"/>
                  </a:cubicBezTo>
                  <a:cubicBezTo>
                    <a:pt x="15" y="28"/>
                    <a:pt x="15" y="28"/>
                    <a:pt x="15" y="28"/>
                  </a:cubicBezTo>
                  <a:cubicBezTo>
                    <a:pt x="20" y="23"/>
                    <a:pt x="20" y="23"/>
                    <a:pt x="20" y="23"/>
                  </a:cubicBezTo>
                  <a:cubicBezTo>
                    <a:pt x="30" y="34"/>
                    <a:pt x="30" y="34"/>
                    <a:pt x="30" y="34"/>
                  </a:cubicBezTo>
                  <a:cubicBezTo>
                    <a:pt x="29" y="36"/>
                    <a:pt x="28" y="39"/>
                    <a:pt x="27" y="41"/>
                  </a:cubicBezTo>
                  <a:cubicBezTo>
                    <a:pt x="14" y="41"/>
                    <a:pt x="14" y="41"/>
                    <a:pt x="14" y="41"/>
                  </a:cubicBezTo>
                  <a:cubicBezTo>
                    <a:pt x="14" y="35"/>
                    <a:pt x="14" y="35"/>
                    <a:pt x="14" y="35"/>
                  </a:cubicBezTo>
                  <a:cubicBezTo>
                    <a:pt x="0" y="44"/>
                    <a:pt x="0" y="44"/>
                    <a:pt x="0" y="44"/>
                  </a:cubicBezTo>
                  <a:cubicBezTo>
                    <a:pt x="14" y="53"/>
                    <a:pt x="14" y="53"/>
                    <a:pt x="14" y="53"/>
                  </a:cubicBezTo>
                  <a:cubicBezTo>
                    <a:pt x="14" y="47"/>
                    <a:pt x="14" y="47"/>
                    <a:pt x="14" y="47"/>
                  </a:cubicBezTo>
                  <a:cubicBezTo>
                    <a:pt x="27" y="47"/>
                    <a:pt x="27" y="47"/>
                    <a:pt x="27" y="47"/>
                  </a:cubicBezTo>
                  <a:cubicBezTo>
                    <a:pt x="28" y="50"/>
                    <a:pt x="29" y="52"/>
                    <a:pt x="30" y="54"/>
                  </a:cubicBezTo>
                  <a:cubicBezTo>
                    <a:pt x="20" y="65"/>
                    <a:pt x="20" y="65"/>
                    <a:pt x="20" y="65"/>
                  </a:cubicBezTo>
                  <a:cubicBezTo>
                    <a:pt x="15" y="61"/>
                    <a:pt x="15" y="61"/>
                    <a:pt x="15" y="61"/>
                  </a:cubicBezTo>
                  <a:cubicBezTo>
                    <a:pt x="12" y="77"/>
                    <a:pt x="12" y="77"/>
                    <a:pt x="12" y="77"/>
                  </a:cubicBezTo>
                  <a:cubicBezTo>
                    <a:pt x="28" y="74"/>
                    <a:pt x="28" y="74"/>
                    <a:pt x="28" y="74"/>
                  </a:cubicBezTo>
                  <a:cubicBezTo>
                    <a:pt x="24" y="69"/>
                    <a:pt x="24" y="69"/>
                    <a:pt x="24" y="69"/>
                  </a:cubicBezTo>
                  <a:cubicBezTo>
                    <a:pt x="34" y="59"/>
                    <a:pt x="34" y="59"/>
                    <a:pt x="34" y="59"/>
                  </a:cubicBezTo>
                  <a:cubicBezTo>
                    <a:pt x="36" y="60"/>
                    <a:pt x="39" y="61"/>
                    <a:pt x="42" y="62"/>
                  </a:cubicBezTo>
                  <a:cubicBezTo>
                    <a:pt x="42" y="75"/>
                    <a:pt x="42" y="75"/>
                    <a:pt x="42" y="75"/>
                  </a:cubicBezTo>
                  <a:cubicBezTo>
                    <a:pt x="35" y="75"/>
                    <a:pt x="35" y="75"/>
                    <a:pt x="35" y="75"/>
                  </a:cubicBezTo>
                  <a:cubicBezTo>
                    <a:pt x="45" y="89"/>
                    <a:pt x="45" y="89"/>
                    <a:pt x="45" y="89"/>
                  </a:cubicBezTo>
                  <a:cubicBezTo>
                    <a:pt x="54" y="75"/>
                    <a:pt x="54" y="75"/>
                    <a:pt x="54" y="75"/>
                  </a:cubicBezTo>
                  <a:cubicBezTo>
                    <a:pt x="47" y="75"/>
                    <a:pt x="47" y="75"/>
                    <a:pt x="47" y="75"/>
                  </a:cubicBezTo>
                  <a:cubicBezTo>
                    <a:pt x="47" y="62"/>
                    <a:pt x="47" y="62"/>
                    <a:pt x="47" y="62"/>
                  </a:cubicBezTo>
                  <a:cubicBezTo>
                    <a:pt x="50" y="61"/>
                    <a:pt x="53" y="60"/>
                    <a:pt x="55" y="59"/>
                  </a:cubicBezTo>
                  <a:cubicBezTo>
                    <a:pt x="66" y="69"/>
                    <a:pt x="66" y="69"/>
                    <a:pt x="66" y="69"/>
                  </a:cubicBezTo>
                  <a:cubicBezTo>
                    <a:pt x="61" y="74"/>
                    <a:pt x="61" y="74"/>
                    <a:pt x="61" y="74"/>
                  </a:cubicBezTo>
                  <a:cubicBezTo>
                    <a:pt x="77" y="77"/>
                    <a:pt x="77" y="77"/>
                    <a:pt x="77" y="77"/>
                  </a:cubicBezTo>
                  <a:cubicBezTo>
                    <a:pt x="74" y="61"/>
                    <a:pt x="74" y="61"/>
                    <a:pt x="74" y="61"/>
                  </a:cubicBezTo>
                  <a:lnTo>
                    <a:pt x="70" y="65"/>
                  </a:lnTo>
                  <a:close/>
                </a:path>
              </a:pathLst>
            </a:custGeom>
            <a:solidFill>
              <a:srgbClr val="0050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05" name="TextBox 104">
            <a:extLst>
              <a:ext uri="{FF2B5EF4-FFF2-40B4-BE49-F238E27FC236}">
                <a16:creationId xmlns:a16="http://schemas.microsoft.com/office/drawing/2014/main" id="{CB5DC00C-D725-FC81-0752-4CC9A1C6926A}"/>
              </a:ext>
            </a:extLst>
          </p:cNvPr>
          <p:cNvSpPr txBox="1"/>
          <p:nvPr/>
        </p:nvSpPr>
        <p:spPr>
          <a:xfrm>
            <a:off x="6478784" y="1434991"/>
            <a:ext cx="387911" cy="246221"/>
          </a:xfrm>
          <a:prstGeom prst="rect">
            <a:avLst/>
          </a:prstGeom>
          <a:noFill/>
        </p:spPr>
        <p:txBody>
          <a:bodyPr wrap="square" lIns="0" rIns="0" rtlCol="0">
            <a:spAutoFit/>
          </a:bodyPr>
          <a:lstStyle/>
          <a:p>
            <a:r>
              <a:rPr lang="en-US" sz="1000" b="1" dirty="0"/>
              <a:t>Core</a:t>
            </a:r>
          </a:p>
        </p:txBody>
      </p:sp>
      <p:sp>
        <p:nvSpPr>
          <p:cNvPr id="126" name="TextBox 125">
            <a:extLst>
              <a:ext uri="{FF2B5EF4-FFF2-40B4-BE49-F238E27FC236}">
                <a16:creationId xmlns:a16="http://schemas.microsoft.com/office/drawing/2014/main" id="{A2A47185-9E57-327B-EAE7-9BCEA4FAB35C}"/>
              </a:ext>
            </a:extLst>
          </p:cNvPr>
          <p:cNvSpPr txBox="1"/>
          <p:nvPr/>
        </p:nvSpPr>
        <p:spPr>
          <a:xfrm>
            <a:off x="122433" y="167949"/>
            <a:ext cx="4108076" cy="400110"/>
          </a:xfrm>
          <a:prstGeom prst="rect">
            <a:avLst/>
          </a:prstGeom>
          <a:noFill/>
        </p:spPr>
        <p:txBody>
          <a:bodyPr wrap="square">
            <a:spAutoFit/>
          </a:bodyPr>
          <a:lstStyle/>
          <a:p>
            <a:r>
              <a:rPr lang="en-US" sz="2000" b="1" i="0" dirty="0">
                <a:solidFill>
                  <a:srgbClr val="C00000"/>
                </a:solidFill>
                <a:effectLst/>
                <a:highlight>
                  <a:srgbClr val="FCFCFC"/>
                </a:highlight>
                <a:latin typeface="Lato" panose="020F0502020204030204" pitchFamily="34" charset="0"/>
              </a:rPr>
              <a:t>Campus Backbone</a:t>
            </a:r>
            <a:endParaRPr lang="en-US" sz="2000" b="1" dirty="0">
              <a:solidFill>
                <a:srgbClr val="C00000"/>
              </a:solidFill>
            </a:endParaRPr>
          </a:p>
        </p:txBody>
      </p:sp>
      <p:pic>
        <p:nvPicPr>
          <p:cNvPr id="9" name="Picture 24" descr="Advanced Radar Research Center - Radar Innovations Laboratory">
            <a:extLst>
              <a:ext uri="{FF2B5EF4-FFF2-40B4-BE49-F238E27FC236}">
                <a16:creationId xmlns:a16="http://schemas.microsoft.com/office/drawing/2014/main" id="{557BC84E-EFA3-DA59-2562-A09725DEBF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4741" y="4530457"/>
            <a:ext cx="1293281" cy="78336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6" descr="OU Research Campus at Epicenter of Weather Technology Boom • Sooner Magazine">
            <a:extLst>
              <a:ext uri="{FF2B5EF4-FFF2-40B4-BE49-F238E27FC236}">
                <a16:creationId xmlns:a16="http://schemas.microsoft.com/office/drawing/2014/main" id="{30D0225C-4149-7FAD-84E8-6F3D1A920E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7235" y="4524830"/>
            <a:ext cx="1572895" cy="88086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8" descr="218,400+ Professional Handshake Stock Photos, Pictures &amp; Royalty-Free  Images - iStock | Office professional handshake, Young professional  handshake, Business professional handshake">
            <a:extLst>
              <a:ext uri="{FF2B5EF4-FFF2-40B4-BE49-F238E27FC236}">
                <a16:creationId xmlns:a16="http://schemas.microsoft.com/office/drawing/2014/main" id="{0D1FEFD3-B4E4-4BEC-8933-A6379316C17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90789" y="4534464"/>
            <a:ext cx="1306821" cy="87121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3104D15F-29C8-01C0-AB83-9437509DEFFE}"/>
              </a:ext>
            </a:extLst>
          </p:cNvPr>
          <p:cNvSpPr txBox="1"/>
          <p:nvPr/>
        </p:nvSpPr>
        <p:spPr>
          <a:xfrm>
            <a:off x="5798932" y="894866"/>
            <a:ext cx="1681486" cy="307777"/>
          </a:xfrm>
          <a:prstGeom prst="rect">
            <a:avLst/>
          </a:prstGeom>
          <a:noFill/>
        </p:spPr>
        <p:txBody>
          <a:bodyPr wrap="none" rtlCol="0">
            <a:spAutoFit/>
          </a:bodyPr>
          <a:lstStyle/>
          <a:p>
            <a:r>
              <a:rPr lang="en-US" sz="1400" b="1" dirty="0"/>
              <a:t>Research Campus</a:t>
            </a:r>
          </a:p>
        </p:txBody>
      </p:sp>
      <p:cxnSp>
        <p:nvCxnSpPr>
          <p:cNvPr id="23" name="Straight Connector 22">
            <a:extLst>
              <a:ext uri="{FF2B5EF4-FFF2-40B4-BE49-F238E27FC236}">
                <a16:creationId xmlns:a16="http://schemas.microsoft.com/office/drawing/2014/main" id="{1EC51D68-E616-4B68-DEDA-92C6A801EAF1}"/>
              </a:ext>
            </a:extLst>
          </p:cNvPr>
          <p:cNvCxnSpPr>
            <a:cxnSpLocks/>
          </p:cNvCxnSpPr>
          <p:nvPr/>
        </p:nvCxnSpPr>
        <p:spPr>
          <a:xfrm flipH="1">
            <a:off x="8764360" y="4104312"/>
            <a:ext cx="234389" cy="50981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2B8D4ECE-A8F5-18EC-C9BB-85CDC2684F99}"/>
              </a:ext>
            </a:extLst>
          </p:cNvPr>
          <p:cNvSpPr txBox="1"/>
          <p:nvPr/>
        </p:nvSpPr>
        <p:spPr>
          <a:xfrm>
            <a:off x="5512796" y="4330446"/>
            <a:ext cx="1350050" cy="215444"/>
          </a:xfrm>
          <a:prstGeom prst="rect">
            <a:avLst/>
          </a:prstGeom>
          <a:noFill/>
        </p:spPr>
        <p:txBody>
          <a:bodyPr wrap="none" rtlCol="0">
            <a:spAutoFit/>
          </a:bodyPr>
          <a:lstStyle/>
          <a:p>
            <a:r>
              <a:rPr lang="en-US" sz="800" b="1" dirty="0">
                <a:solidFill>
                  <a:srgbClr val="C00000"/>
                </a:solidFill>
              </a:rPr>
              <a:t>National Weather Center</a:t>
            </a:r>
          </a:p>
        </p:txBody>
      </p:sp>
      <p:sp>
        <p:nvSpPr>
          <p:cNvPr id="4" name="TextBox 3">
            <a:extLst>
              <a:ext uri="{FF2B5EF4-FFF2-40B4-BE49-F238E27FC236}">
                <a16:creationId xmlns:a16="http://schemas.microsoft.com/office/drawing/2014/main" id="{4F270E82-A244-568E-E5CD-8D4E3E0903E2}"/>
              </a:ext>
            </a:extLst>
          </p:cNvPr>
          <p:cNvSpPr txBox="1"/>
          <p:nvPr/>
        </p:nvSpPr>
        <p:spPr>
          <a:xfrm>
            <a:off x="7185076" y="5289986"/>
            <a:ext cx="873957" cy="338554"/>
          </a:xfrm>
          <a:prstGeom prst="rect">
            <a:avLst/>
          </a:prstGeom>
          <a:noFill/>
        </p:spPr>
        <p:txBody>
          <a:bodyPr wrap="none" rtlCol="0">
            <a:spAutoFit/>
          </a:bodyPr>
          <a:lstStyle/>
          <a:p>
            <a:r>
              <a:rPr lang="en-US" sz="800" b="1" dirty="0">
                <a:solidFill>
                  <a:srgbClr val="C00000"/>
                </a:solidFill>
              </a:rPr>
              <a:t>Radar </a:t>
            </a:r>
          </a:p>
          <a:p>
            <a:r>
              <a:rPr lang="en-US" sz="800" b="1" dirty="0">
                <a:solidFill>
                  <a:srgbClr val="C00000"/>
                </a:solidFill>
              </a:rPr>
              <a:t>Innovation Lab</a:t>
            </a:r>
          </a:p>
        </p:txBody>
      </p:sp>
      <p:sp>
        <p:nvSpPr>
          <p:cNvPr id="5" name="TextBox 4">
            <a:extLst>
              <a:ext uri="{FF2B5EF4-FFF2-40B4-BE49-F238E27FC236}">
                <a16:creationId xmlns:a16="http://schemas.microsoft.com/office/drawing/2014/main" id="{DDA057FF-277D-F14A-AA44-D1256C940364}"/>
              </a:ext>
            </a:extLst>
          </p:cNvPr>
          <p:cNvSpPr txBox="1"/>
          <p:nvPr/>
        </p:nvSpPr>
        <p:spPr>
          <a:xfrm>
            <a:off x="8433722" y="5388272"/>
            <a:ext cx="1023037" cy="215444"/>
          </a:xfrm>
          <a:prstGeom prst="rect">
            <a:avLst/>
          </a:prstGeom>
          <a:noFill/>
        </p:spPr>
        <p:txBody>
          <a:bodyPr wrap="none" rtlCol="0">
            <a:spAutoFit/>
          </a:bodyPr>
          <a:lstStyle/>
          <a:p>
            <a:r>
              <a:rPr lang="en-US" sz="800" b="1" dirty="0">
                <a:solidFill>
                  <a:srgbClr val="C00000"/>
                </a:solidFill>
              </a:rPr>
              <a:t>Research Tenants</a:t>
            </a:r>
          </a:p>
        </p:txBody>
      </p:sp>
      <p:cxnSp>
        <p:nvCxnSpPr>
          <p:cNvPr id="6" name="Straight Connector 5">
            <a:extLst>
              <a:ext uri="{FF2B5EF4-FFF2-40B4-BE49-F238E27FC236}">
                <a16:creationId xmlns:a16="http://schemas.microsoft.com/office/drawing/2014/main" id="{65F658AD-42D1-9F9B-F45D-6F1DF3A66760}"/>
              </a:ext>
            </a:extLst>
          </p:cNvPr>
          <p:cNvCxnSpPr>
            <a:cxnSpLocks/>
          </p:cNvCxnSpPr>
          <p:nvPr/>
        </p:nvCxnSpPr>
        <p:spPr>
          <a:xfrm>
            <a:off x="3694962" y="3853279"/>
            <a:ext cx="396558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2717D0CC-A211-FA2C-BFC1-60269120A17A}"/>
              </a:ext>
            </a:extLst>
          </p:cNvPr>
          <p:cNvPicPr>
            <a:picLocks noChangeAspect="1"/>
          </p:cNvPicPr>
          <p:nvPr/>
        </p:nvPicPr>
        <p:blipFill>
          <a:blip r:embed="rId7"/>
          <a:stretch>
            <a:fillRect/>
          </a:stretch>
        </p:blipFill>
        <p:spPr>
          <a:xfrm>
            <a:off x="3052644" y="4399508"/>
            <a:ext cx="1484402" cy="792783"/>
          </a:xfrm>
          <a:prstGeom prst="rect">
            <a:avLst/>
          </a:prstGeom>
        </p:spPr>
      </p:pic>
      <p:sp>
        <p:nvSpPr>
          <p:cNvPr id="12" name="TextBox 11">
            <a:extLst>
              <a:ext uri="{FF2B5EF4-FFF2-40B4-BE49-F238E27FC236}">
                <a16:creationId xmlns:a16="http://schemas.microsoft.com/office/drawing/2014/main" id="{F6B7B96E-5438-5B6B-0524-87C33C9214A2}"/>
              </a:ext>
            </a:extLst>
          </p:cNvPr>
          <p:cNvSpPr txBox="1"/>
          <p:nvPr/>
        </p:nvSpPr>
        <p:spPr>
          <a:xfrm>
            <a:off x="3325596" y="4496905"/>
            <a:ext cx="795924" cy="523220"/>
          </a:xfrm>
          <a:prstGeom prst="rect">
            <a:avLst/>
          </a:prstGeom>
          <a:noFill/>
        </p:spPr>
        <p:txBody>
          <a:bodyPr wrap="none" rtlCol="0">
            <a:spAutoFit/>
          </a:bodyPr>
          <a:lstStyle/>
          <a:p>
            <a:r>
              <a:rPr lang="en-US" sz="1400" b="1" dirty="0"/>
              <a:t>ESNET</a:t>
            </a:r>
          </a:p>
          <a:p>
            <a:r>
              <a:rPr lang="en-US" sz="1400" b="1" dirty="0"/>
              <a:t>Peering</a:t>
            </a:r>
          </a:p>
        </p:txBody>
      </p:sp>
      <p:cxnSp>
        <p:nvCxnSpPr>
          <p:cNvPr id="14" name="Straight Connector 13">
            <a:extLst>
              <a:ext uri="{FF2B5EF4-FFF2-40B4-BE49-F238E27FC236}">
                <a16:creationId xmlns:a16="http://schemas.microsoft.com/office/drawing/2014/main" id="{9E31F183-5464-B6C8-8F2A-A6F289BD561A}"/>
              </a:ext>
            </a:extLst>
          </p:cNvPr>
          <p:cNvCxnSpPr>
            <a:cxnSpLocks/>
          </p:cNvCxnSpPr>
          <p:nvPr/>
        </p:nvCxnSpPr>
        <p:spPr>
          <a:xfrm>
            <a:off x="3694962" y="3866225"/>
            <a:ext cx="0" cy="53328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pic>
        <p:nvPicPr>
          <p:cNvPr id="17" name="Picture 16">
            <a:extLst>
              <a:ext uri="{FF2B5EF4-FFF2-40B4-BE49-F238E27FC236}">
                <a16:creationId xmlns:a16="http://schemas.microsoft.com/office/drawing/2014/main" id="{6EFCC68C-49B1-61A8-5D5D-1FB00264227E}"/>
              </a:ext>
            </a:extLst>
          </p:cNvPr>
          <p:cNvPicPr>
            <a:picLocks noChangeAspect="1"/>
          </p:cNvPicPr>
          <p:nvPr/>
        </p:nvPicPr>
        <p:blipFill>
          <a:blip r:embed="rId7"/>
          <a:stretch>
            <a:fillRect/>
          </a:stretch>
        </p:blipFill>
        <p:spPr>
          <a:xfrm>
            <a:off x="1107164" y="4415229"/>
            <a:ext cx="1870488" cy="792783"/>
          </a:xfrm>
          <a:prstGeom prst="rect">
            <a:avLst/>
          </a:prstGeom>
        </p:spPr>
      </p:pic>
      <p:sp>
        <p:nvSpPr>
          <p:cNvPr id="20" name="TextBox 19">
            <a:extLst>
              <a:ext uri="{FF2B5EF4-FFF2-40B4-BE49-F238E27FC236}">
                <a16:creationId xmlns:a16="http://schemas.microsoft.com/office/drawing/2014/main" id="{AEFE1A07-27D1-9BCA-5A2E-843354FC52C5}"/>
              </a:ext>
            </a:extLst>
          </p:cNvPr>
          <p:cNvSpPr txBox="1"/>
          <p:nvPr/>
        </p:nvSpPr>
        <p:spPr>
          <a:xfrm>
            <a:off x="1453528" y="4529313"/>
            <a:ext cx="1191352" cy="600164"/>
          </a:xfrm>
          <a:prstGeom prst="rect">
            <a:avLst/>
          </a:prstGeom>
          <a:noFill/>
        </p:spPr>
        <p:txBody>
          <a:bodyPr wrap="none" rtlCol="0">
            <a:spAutoFit/>
          </a:bodyPr>
          <a:lstStyle/>
          <a:p>
            <a:r>
              <a:rPr lang="en-US" sz="1100" b="1" dirty="0"/>
              <a:t>Supercomputer</a:t>
            </a:r>
          </a:p>
          <a:p>
            <a:r>
              <a:rPr lang="en-US" sz="1100" b="1" dirty="0"/>
              <a:t>Networks</a:t>
            </a:r>
          </a:p>
          <a:p>
            <a:r>
              <a:rPr lang="en-US" sz="1100" b="1" dirty="0"/>
              <a:t>Services</a:t>
            </a:r>
          </a:p>
        </p:txBody>
      </p:sp>
      <p:cxnSp>
        <p:nvCxnSpPr>
          <p:cNvPr id="24" name="Straight Connector 23">
            <a:extLst>
              <a:ext uri="{FF2B5EF4-FFF2-40B4-BE49-F238E27FC236}">
                <a16:creationId xmlns:a16="http://schemas.microsoft.com/office/drawing/2014/main" id="{7827334A-B224-7F03-24B7-ABE878DDB442}"/>
              </a:ext>
            </a:extLst>
          </p:cNvPr>
          <p:cNvCxnSpPr>
            <a:cxnSpLocks/>
          </p:cNvCxnSpPr>
          <p:nvPr/>
        </p:nvCxnSpPr>
        <p:spPr>
          <a:xfrm>
            <a:off x="1862618" y="3535762"/>
            <a:ext cx="0" cy="86374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F19EDFA2-D165-41AE-BCA1-D0C671595FDF}"/>
              </a:ext>
            </a:extLst>
          </p:cNvPr>
          <p:cNvCxnSpPr>
            <a:cxnSpLocks/>
          </p:cNvCxnSpPr>
          <p:nvPr/>
        </p:nvCxnSpPr>
        <p:spPr>
          <a:xfrm>
            <a:off x="1862618" y="3539730"/>
            <a:ext cx="5797927"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E04D978F-E44E-59EB-9250-4282ADD141FE}"/>
              </a:ext>
            </a:extLst>
          </p:cNvPr>
          <p:cNvSpPr txBox="1"/>
          <p:nvPr/>
        </p:nvSpPr>
        <p:spPr>
          <a:xfrm>
            <a:off x="366542" y="5236792"/>
            <a:ext cx="3447002" cy="1015663"/>
          </a:xfrm>
          <a:prstGeom prst="rect">
            <a:avLst/>
          </a:prstGeom>
          <a:noFill/>
        </p:spPr>
        <p:txBody>
          <a:bodyPr wrap="square" rtlCol="0">
            <a:spAutoFit/>
          </a:bodyPr>
          <a:lstStyle/>
          <a:p>
            <a:r>
              <a:rPr lang="en-US" sz="1200" dirty="0"/>
              <a:t>* OU Research Disk (OUR Disk) is a </a:t>
            </a:r>
            <a:r>
              <a:rPr lang="en-US" sz="1200" dirty="0" err="1"/>
              <a:t>ceph</a:t>
            </a:r>
            <a:r>
              <a:rPr lang="en-US" sz="1200" dirty="0"/>
              <a:t> infrastructure. It provides a </a:t>
            </a:r>
            <a:r>
              <a:rPr lang="en-US" sz="1200" b="0" i="0" dirty="0">
                <a:effectLst/>
              </a:rPr>
              <a:t>high performance disk resource that is available both on OU IT's supercomputer, servers in the data center and devices residing on campus.</a:t>
            </a:r>
            <a:endParaRPr lang="en-US" sz="1200" dirty="0"/>
          </a:p>
        </p:txBody>
      </p:sp>
      <p:pic>
        <p:nvPicPr>
          <p:cNvPr id="29" name="Picture 28">
            <a:extLst>
              <a:ext uri="{FF2B5EF4-FFF2-40B4-BE49-F238E27FC236}">
                <a16:creationId xmlns:a16="http://schemas.microsoft.com/office/drawing/2014/main" id="{1DE89502-2E34-578D-AE35-84BA84459A47}"/>
              </a:ext>
            </a:extLst>
          </p:cNvPr>
          <p:cNvPicPr>
            <a:picLocks noChangeAspect="1"/>
          </p:cNvPicPr>
          <p:nvPr/>
        </p:nvPicPr>
        <p:blipFill>
          <a:blip r:embed="rId8"/>
          <a:stretch>
            <a:fillRect/>
          </a:stretch>
        </p:blipFill>
        <p:spPr>
          <a:xfrm>
            <a:off x="9917691" y="4521259"/>
            <a:ext cx="1398728" cy="757414"/>
          </a:xfrm>
          <a:prstGeom prst="rect">
            <a:avLst/>
          </a:prstGeom>
        </p:spPr>
      </p:pic>
      <p:cxnSp>
        <p:nvCxnSpPr>
          <p:cNvPr id="33" name="Straight Connector 32">
            <a:extLst>
              <a:ext uri="{FF2B5EF4-FFF2-40B4-BE49-F238E27FC236}">
                <a16:creationId xmlns:a16="http://schemas.microsoft.com/office/drawing/2014/main" id="{F7FF5605-C792-0412-206B-1E3B324EF4CF}"/>
              </a:ext>
            </a:extLst>
          </p:cNvPr>
          <p:cNvCxnSpPr>
            <a:cxnSpLocks/>
          </p:cNvCxnSpPr>
          <p:nvPr/>
        </p:nvCxnSpPr>
        <p:spPr>
          <a:xfrm>
            <a:off x="9214912" y="4089571"/>
            <a:ext cx="1187749" cy="46655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17616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i.istockimg.com/file_thumbview_approve/63425969/6/stock-illustration-63425969-communication-network-light-bulb-illustrations-made-of-icon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5597" y="2107160"/>
            <a:ext cx="2076301" cy="2076301"/>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4128776" y="3147689"/>
            <a:ext cx="5809484" cy="769441"/>
          </a:xfrm>
          <a:prstGeom prst="rect">
            <a:avLst/>
          </a:prstGeom>
          <a:noFill/>
          <a:effectLst>
            <a:innerShdw blurRad="63500" dist="50800" dir="13500000">
              <a:prstClr val="black">
                <a:alpha val="50000"/>
              </a:prstClr>
            </a:innerShdw>
          </a:effectLst>
        </p:spPr>
        <p:txBody>
          <a:bodyPr wrap="square" rtlCol="0">
            <a:spAutoFit/>
          </a:bodyPr>
          <a:lstStyle/>
          <a:p>
            <a:r>
              <a:rPr lang="en-US" sz="4400" b="1" dirty="0">
                <a:effectLst>
                  <a:outerShdw sx="1000" sy="1000" algn="ctr" rotWithShape="0">
                    <a:srgbClr val="000000">
                      <a:alpha val="0"/>
                    </a:srgbClr>
                  </a:outerShdw>
                </a:effectLst>
              </a:rPr>
              <a:t>Solutions @ Work</a:t>
            </a:r>
          </a:p>
        </p:txBody>
      </p:sp>
      <p:sp>
        <p:nvSpPr>
          <p:cNvPr id="41" name="TextBox 40"/>
          <p:cNvSpPr txBox="1"/>
          <p:nvPr/>
        </p:nvSpPr>
        <p:spPr>
          <a:xfrm>
            <a:off x="6192916" y="3689551"/>
            <a:ext cx="4359099" cy="276999"/>
          </a:xfrm>
          <a:prstGeom prst="rect">
            <a:avLst/>
          </a:prstGeom>
          <a:noFill/>
          <a:effectLst>
            <a:innerShdw blurRad="63500" dist="50800" dir="13500000">
              <a:prstClr val="black">
                <a:alpha val="50000"/>
              </a:prstClr>
            </a:innerShdw>
          </a:effectLst>
        </p:spPr>
        <p:txBody>
          <a:bodyPr wrap="square" rtlCol="0">
            <a:spAutoFit/>
          </a:bodyPr>
          <a:lstStyle/>
          <a:p>
            <a:r>
              <a:rPr lang="en-US" sz="1200" b="1" dirty="0">
                <a:solidFill>
                  <a:srgbClr val="C00000"/>
                </a:solidFill>
                <a:effectLst>
                  <a:outerShdw sx="1000" sy="1000" algn="ctr" rotWithShape="0">
                    <a:srgbClr val="000000">
                      <a:alpha val="0"/>
                    </a:srgbClr>
                  </a:outerShdw>
                </a:effectLst>
                <a:latin typeface="Arial" charset="0"/>
                <a:ea typeface="Arial" charset="0"/>
                <a:cs typeface="Arial" charset="0"/>
              </a:rPr>
              <a:t>Data Center Network Architecture</a:t>
            </a:r>
          </a:p>
        </p:txBody>
      </p:sp>
      <p:pic>
        <p:nvPicPr>
          <p:cNvPr id="2" name="Picture 4" descr="OU Supercomputing Center for Education &amp; Research">
            <a:extLst>
              <a:ext uri="{FF2B5EF4-FFF2-40B4-BE49-F238E27FC236}">
                <a16:creationId xmlns:a16="http://schemas.microsoft.com/office/drawing/2014/main" id="{199B489A-2BB7-BD83-7871-A7A8C7363D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1F7D147E-6759-5327-3860-C8EA50729B0C}"/>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0115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41CFCC-A816-E7DD-4BEF-7165EBD1F4DE}"/>
              </a:ext>
            </a:extLst>
          </p:cNvPr>
          <p:cNvPicPr>
            <a:picLocks noChangeAspect="1"/>
          </p:cNvPicPr>
          <p:nvPr/>
        </p:nvPicPr>
        <p:blipFill rotWithShape="1">
          <a:blip r:embed="rId3"/>
          <a:srcRect r="11789" b="5966"/>
          <a:stretch/>
        </p:blipFill>
        <p:spPr>
          <a:xfrm>
            <a:off x="5112677" y="1676296"/>
            <a:ext cx="503936" cy="732539"/>
          </a:xfrm>
          <a:prstGeom prst="rect">
            <a:avLst/>
          </a:prstGeom>
        </p:spPr>
      </p:pic>
      <p:pic>
        <p:nvPicPr>
          <p:cNvPr id="6" name="Picture 5">
            <a:extLst>
              <a:ext uri="{FF2B5EF4-FFF2-40B4-BE49-F238E27FC236}">
                <a16:creationId xmlns:a16="http://schemas.microsoft.com/office/drawing/2014/main" id="{7B25198B-5CF1-AF39-36ED-680110F0DD09}"/>
              </a:ext>
            </a:extLst>
          </p:cNvPr>
          <p:cNvPicPr>
            <a:picLocks noChangeAspect="1"/>
          </p:cNvPicPr>
          <p:nvPr/>
        </p:nvPicPr>
        <p:blipFill rotWithShape="1">
          <a:blip r:embed="rId3"/>
          <a:srcRect r="11789" b="5966"/>
          <a:stretch/>
        </p:blipFill>
        <p:spPr>
          <a:xfrm>
            <a:off x="6487821" y="1676296"/>
            <a:ext cx="503936" cy="732539"/>
          </a:xfrm>
          <a:prstGeom prst="rect">
            <a:avLst/>
          </a:prstGeom>
        </p:spPr>
      </p:pic>
      <p:cxnSp>
        <p:nvCxnSpPr>
          <p:cNvPr id="13" name="Straight Connector 12">
            <a:extLst>
              <a:ext uri="{FF2B5EF4-FFF2-40B4-BE49-F238E27FC236}">
                <a16:creationId xmlns:a16="http://schemas.microsoft.com/office/drawing/2014/main" id="{916C7BBD-AF28-2D8D-3E9A-62B354795FB7}"/>
              </a:ext>
            </a:extLst>
          </p:cNvPr>
          <p:cNvCxnSpPr>
            <a:cxnSpLocks/>
            <a:stCxn id="99" idx="0"/>
            <a:endCxn id="4" idx="2"/>
          </p:cNvCxnSpPr>
          <p:nvPr/>
        </p:nvCxnSpPr>
        <p:spPr>
          <a:xfrm flipH="1" flipV="1">
            <a:off x="5364645" y="2408835"/>
            <a:ext cx="12070" cy="144349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BA57C46E-3CC6-EB2F-B80B-DABEC3DA0C53}"/>
              </a:ext>
            </a:extLst>
          </p:cNvPr>
          <p:cNvCxnSpPr>
            <a:cxnSpLocks/>
            <a:stCxn id="99" idx="0"/>
            <a:endCxn id="6" idx="2"/>
          </p:cNvCxnSpPr>
          <p:nvPr/>
        </p:nvCxnSpPr>
        <p:spPr>
          <a:xfrm flipV="1">
            <a:off x="5376715" y="2408835"/>
            <a:ext cx="1363074" cy="144349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1252E13B-0070-375D-22F9-4AAFD7B52A7D}"/>
              </a:ext>
            </a:extLst>
          </p:cNvPr>
          <p:cNvCxnSpPr>
            <a:cxnSpLocks/>
            <a:stCxn id="103" idx="0"/>
            <a:endCxn id="4" idx="2"/>
          </p:cNvCxnSpPr>
          <p:nvPr/>
        </p:nvCxnSpPr>
        <p:spPr>
          <a:xfrm flipH="1" flipV="1">
            <a:off x="5364645" y="2408835"/>
            <a:ext cx="1219614" cy="1429316"/>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F5409D7A-758F-BA7D-92D9-B7A6262546AA}"/>
              </a:ext>
            </a:extLst>
          </p:cNvPr>
          <p:cNvCxnSpPr>
            <a:cxnSpLocks/>
            <a:stCxn id="103" idx="0"/>
            <a:endCxn id="6" idx="2"/>
          </p:cNvCxnSpPr>
          <p:nvPr/>
        </p:nvCxnSpPr>
        <p:spPr>
          <a:xfrm flipV="1">
            <a:off x="6584259" y="2408835"/>
            <a:ext cx="155530" cy="1429316"/>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4B294E38-478F-0F7F-0E71-B871812591AE}"/>
              </a:ext>
            </a:extLst>
          </p:cNvPr>
          <p:cNvCxnSpPr>
            <a:cxnSpLocks/>
            <a:stCxn id="108" idx="0"/>
            <a:endCxn id="4" idx="2"/>
          </p:cNvCxnSpPr>
          <p:nvPr/>
        </p:nvCxnSpPr>
        <p:spPr>
          <a:xfrm flipH="1" flipV="1">
            <a:off x="5364645" y="2408835"/>
            <a:ext cx="2516071" cy="1423521"/>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A2D4033E-EAEC-C7DB-B4D0-47EDE9215234}"/>
              </a:ext>
            </a:extLst>
          </p:cNvPr>
          <p:cNvCxnSpPr>
            <a:cxnSpLocks/>
            <a:stCxn id="109" idx="0"/>
            <a:endCxn id="6" idx="2"/>
          </p:cNvCxnSpPr>
          <p:nvPr/>
        </p:nvCxnSpPr>
        <p:spPr>
          <a:xfrm flipH="1" flipV="1">
            <a:off x="6739789" y="2408835"/>
            <a:ext cx="2348471" cy="1409347"/>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CF31C71F-7B36-0530-F50D-A09886DBDE8E}"/>
              </a:ext>
            </a:extLst>
          </p:cNvPr>
          <p:cNvCxnSpPr>
            <a:cxnSpLocks/>
            <a:stCxn id="108" idx="0"/>
            <a:endCxn id="6" idx="2"/>
          </p:cNvCxnSpPr>
          <p:nvPr/>
        </p:nvCxnSpPr>
        <p:spPr>
          <a:xfrm flipH="1" flipV="1">
            <a:off x="6739789" y="2408835"/>
            <a:ext cx="1140927" cy="1423521"/>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0E300B5A-033B-8E16-AABB-B87728FF7E66}"/>
              </a:ext>
            </a:extLst>
          </p:cNvPr>
          <p:cNvCxnSpPr>
            <a:cxnSpLocks/>
            <a:stCxn id="4" idx="2"/>
            <a:endCxn id="109" idx="0"/>
          </p:cNvCxnSpPr>
          <p:nvPr/>
        </p:nvCxnSpPr>
        <p:spPr>
          <a:xfrm>
            <a:off x="5364645" y="2408835"/>
            <a:ext cx="3723615" cy="1409347"/>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CC23E536-3C94-BA7A-1812-418B1D660D93}"/>
              </a:ext>
            </a:extLst>
          </p:cNvPr>
          <p:cNvCxnSpPr>
            <a:cxnSpLocks/>
            <a:stCxn id="97" idx="0"/>
            <a:endCxn id="4" idx="2"/>
          </p:cNvCxnSpPr>
          <p:nvPr/>
        </p:nvCxnSpPr>
        <p:spPr>
          <a:xfrm flipV="1">
            <a:off x="1971042" y="2408835"/>
            <a:ext cx="3393603" cy="1453843"/>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756CA2A8-B562-BBB1-BCB6-2A88B4EC6582}"/>
              </a:ext>
            </a:extLst>
          </p:cNvPr>
          <p:cNvCxnSpPr>
            <a:cxnSpLocks/>
            <a:stCxn id="97" idx="0"/>
            <a:endCxn id="6" idx="2"/>
          </p:cNvCxnSpPr>
          <p:nvPr/>
        </p:nvCxnSpPr>
        <p:spPr>
          <a:xfrm flipV="1">
            <a:off x="1971042" y="2408835"/>
            <a:ext cx="4768747" cy="1453843"/>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4625CF81-5804-DDC5-0FA8-4E56A960392D}"/>
              </a:ext>
            </a:extLst>
          </p:cNvPr>
          <p:cNvCxnSpPr>
            <a:cxnSpLocks/>
            <a:stCxn id="98" idx="0"/>
            <a:endCxn id="6" idx="2"/>
          </p:cNvCxnSpPr>
          <p:nvPr/>
        </p:nvCxnSpPr>
        <p:spPr>
          <a:xfrm flipV="1">
            <a:off x="3150827" y="2408835"/>
            <a:ext cx="3588962" cy="1443490"/>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39FE3ABB-813D-C8F9-0276-B9B94E7166CB}"/>
              </a:ext>
            </a:extLst>
          </p:cNvPr>
          <p:cNvCxnSpPr>
            <a:cxnSpLocks/>
            <a:stCxn id="98" idx="0"/>
            <a:endCxn id="4" idx="2"/>
          </p:cNvCxnSpPr>
          <p:nvPr/>
        </p:nvCxnSpPr>
        <p:spPr>
          <a:xfrm flipV="1">
            <a:off x="3150827" y="2408835"/>
            <a:ext cx="2213818" cy="1443490"/>
          </a:xfrm>
          <a:prstGeom prst="line">
            <a:avLst/>
          </a:prstGeom>
        </p:spPr>
        <p:style>
          <a:lnRef idx="2">
            <a:schemeClr val="accent1"/>
          </a:lnRef>
          <a:fillRef idx="0">
            <a:schemeClr val="accent1"/>
          </a:fillRef>
          <a:effectRef idx="1">
            <a:schemeClr val="accent1"/>
          </a:effectRef>
          <a:fontRef idx="minor">
            <a:schemeClr val="tx1"/>
          </a:fontRef>
        </p:style>
      </p:cxnSp>
      <p:pic>
        <p:nvPicPr>
          <p:cNvPr id="2" name="Picture 1">
            <a:extLst>
              <a:ext uri="{FF2B5EF4-FFF2-40B4-BE49-F238E27FC236}">
                <a16:creationId xmlns:a16="http://schemas.microsoft.com/office/drawing/2014/main" id="{5D5EEA01-D10C-214C-DD18-EA31520F5B49}"/>
              </a:ext>
            </a:extLst>
          </p:cNvPr>
          <p:cNvPicPr>
            <a:picLocks noChangeAspect="1"/>
          </p:cNvPicPr>
          <p:nvPr/>
        </p:nvPicPr>
        <p:blipFill>
          <a:blip r:embed="rId4"/>
          <a:stretch>
            <a:fillRect/>
          </a:stretch>
        </p:blipFill>
        <p:spPr>
          <a:xfrm>
            <a:off x="5720992" y="4777299"/>
            <a:ext cx="398436" cy="485053"/>
          </a:xfrm>
          <a:prstGeom prst="rect">
            <a:avLst/>
          </a:prstGeom>
        </p:spPr>
      </p:pic>
      <p:pic>
        <p:nvPicPr>
          <p:cNvPr id="3" name="Picture 2">
            <a:extLst>
              <a:ext uri="{FF2B5EF4-FFF2-40B4-BE49-F238E27FC236}">
                <a16:creationId xmlns:a16="http://schemas.microsoft.com/office/drawing/2014/main" id="{010BB8EE-1A3D-C7FE-823C-80DC34CDA48F}"/>
              </a:ext>
            </a:extLst>
          </p:cNvPr>
          <p:cNvPicPr>
            <a:picLocks noChangeAspect="1"/>
          </p:cNvPicPr>
          <p:nvPr/>
        </p:nvPicPr>
        <p:blipFill>
          <a:blip r:embed="rId5"/>
          <a:stretch>
            <a:fillRect/>
          </a:stretch>
        </p:blipFill>
        <p:spPr>
          <a:xfrm>
            <a:off x="8097593" y="4609749"/>
            <a:ext cx="721733" cy="551693"/>
          </a:xfrm>
          <a:prstGeom prst="rect">
            <a:avLst/>
          </a:prstGeom>
        </p:spPr>
      </p:pic>
      <p:sp>
        <p:nvSpPr>
          <p:cNvPr id="5" name="TextBox 4">
            <a:extLst>
              <a:ext uri="{FF2B5EF4-FFF2-40B4-BE49-F238E27FC236}">
                <a16:creationId xmlns:a16="http://schemas.microsoft.com/office/drawing/2014/main" id="{75289D9D-D99F-4B38-25D2-D0B241E02FC7}"/>
              </a:ext>
            </a:extLst>
          </p:cNvPr>
          <p:cNvSpPr txBox="1"/>
          <p:nvPr/>
        </p:nvSpPr>
        <p:spPr>
          <a:xfrm>
            <a:off x="5392457" y="5662101"/>
            <a:ext cx="1105752" cy="307777"/>
          </a:xfrm>
          <a:prstGeom prst="rect">
            <a:avLst/>
          </a:prstGeom>
          <a:noFill/>
        </p:spPr>
        <p:txBody>
          <a:bodyPr wrap="none" rtlCol="0">
            <a:spAutoFit/>
          </a:bodyPr>
          <a:lstStyle/>
          <a:p>
            <a:r>
              <a:rPr lang="en-US" sz="1400" dirty="0">
                <a:solidFill>
                  <a:schemeClr val="dk1"/>
                </a:solidFill>
              </a:rPr>
              <a:t>Hypervisors</a:t>
            </a:r>
            <a:endParaRPr lang="en-US" sz="1400" b="0" u="none" dirty="0"/>
          </a:p>
        </p:txBody>
      </p:sp>
      <p:pic>
        <p:nvPicPr>
          <p:cNvPr id="8" name="Picture 7">
            <a:extLst>
              <a:ext uri="{FF2B5EF4-FFF2-40B4-BE49-F238E27FC236}">
                <a16:creationId xmlns:a16="http://schemas.microsoft.com/office/drawing/2014/main" id="{6A1B5065-7251-2AB1-E69A-2E6448EAEF43}"/>
              </a:ext>
            </a:extLst>
          </p:cNvPr>
          <p:cNvPicPr>
            <a:picLocks noChangeAspect="1"/>
          </p:cNvPicPr>
          <p:nvPr/>
        </p:nvPicPr>
        <p:blipFill>
          <a:blip r:embed="rId4"/>
          <a:stretch>
            <a:fillRect/>
          </a:stretch>
        </p:blipFill>
        <p:spPr>
          <a:xfrm>
            <a:off x="5576182" y="4917221"/>
            <a:ext cx="398436" cy="485053"/>
          </a:xfrm>
          <a:prstGeom prst="rect">
            <a:avLst/>
          </a:prstGeom>
        </p:spPr>
      </p:pic>
      <p:pic>
        <p:nvPicPr>
          <p:cNvPr id="12" name="Picture 11">
            <a:extLst>
              <a:ext uri="{FF2B5EF4-FFF2-40B4-BE49-F238E27FC236}">
                <a16:creationId xmlns:a16="http://schemas.microsoft.com/office/drawing/2014/main" id="{18B58BBE-D8D8-8019-23BB-43C2DE6C8C74}"/>
              </a:ext>
            </a:extLst>
          </p:cNvPr>
          <p:cNvPicPr>
            <a:picLocks noChangeAspect="1"/>
          </p:cNvPicPr>
          <p:nvPr/>
        </p:nvPicPr>
        <p:blipFill>
          <a:blip r:embed="rId4"/>
          <a:stretch>
            <a:fillRect/>
          </a:stretch>
        </p:blipFill>
        <p:spPr>
          <a:xfrm>
            <a:off x="5847805" y="5083261"/>
            <a:ext cx="398436" cy="485053"/>
          </a:xfrm>
          <a:prstGeom prst="rect">
            <a:avLst/>
          </a:prstGeom>
        </p:spPr>
      </p:pic>
      <p:pic>
        <p:nvPicPr>
          <p:cNvPr id="15" name="Picture 14">
            <a:extLst>
              <a:ext uri="{FF2B5EF4-FFF2-40B4-BE49-F238E27FC236}">
                <a16:creationId xmlns:a16="http://schemas.microsoft.com/office/drawing/2014/main" id="{45A5E4DB-4A67-24D8-C32C-A0459D12E034}"/>
              </a:ext>
            </a:extLst>
          </p:cNvPr>
          <p:cNvPicPr>
            <a:picLocks noChangeAspect="1"/>
          </p:cNvPicPr>
          <p:nvPr/>
        </p:nvPicPr>
        <p:blipFill>
          <a:blip r:embed="rId5"/>
          <a:stretch>
            <a:fillRect/>
          </a:stretch>
        </p:blipFill>
        <p:spPr>
          <a:xfrm>
            <a:off x="8292819" y="4874552"/>
            <a:ext cx="721733" cy="551693"/>
          </a:xfrm>
          <a:prstGeom prst="rect">
            <a:avLst/>
          </a:prstGeom>
        </p:spPr>
      </p:pic>
      <p:sp>
        <p:nvSpPr>
          <p:cNvPr id="16" name="TextBox 15">
            <a:extLst>
              <a:ext uri="{FF2B5EF4-FFF2-40B4-BE49-F238E27FC236}">
                <a16:creationId xmlns:a16="http://schemas.microsoft.com/office/drawing/2014/main" id="{2A878360-B8C3-A646-94FE-8BAA832F5172}"/>
              </a:ext>
            </a:extLst>
          </p:cNvPr>
          <p:cNvSpPr txBox="1"/>
          <p:nvPr/>
        </p:nvSpPr>
        <p:spPr>
          <a:xfrm>
            <a:off x="8199739" y="5325787"/>
            <a:ext cx="981423" cy="523220"/>
          </a:xfrm>
          <a:prstGeom prst="rect">
            <a:avLst/>
          </a:prstGeom>
          <a:noFill/>
        </p:spPr>
        <p:txBody>
          <a:bodyPr wrap="none" rtlCol="0">
            <a:spAutoFit/>
          </a:bodyPr>
          <a:lstStyle/>
          <a:p>
            <a:pPr algn="ctr"/>
            <a:r>
              <a:rPr lang="en-US" sz="1400" dirty="0" err="1">
                <a:solidFill>
                  <a:schemeClr val="dk1"/>
                </a:solidFill>
              </a:rPr>
              <a:t>Baremetal</a:t>
            </a:r>
            <a:endParaRPr lang="en-US" sz="1400" dirty="0">
              <a:solidFill>
                <a:schemeClr val="dk1"/>
              </a:solidFill>
            </a:endParaRPr>
          </a:p>
          <a:p>
            <a:pPr algn="ctr"/>
            <a:r>
              <a:rPr lang="en-US" sz="1400" b="0" u="none" dirty="0">
                <a:solidFill>
                  <a:schemeClr val="dk1"/>
                </a:solidFill>
              </a:rPr>
              <a:t>servers</a:t>
            </a:r>
            <a:endParaRPr lang="en-US" sz="1400" b="0" u="none" dirty="0"/>
          </a:p>
        </p:txBody>
      </p:sp>
      <p:cxnSp>
        <p:nvCxnSpPr>
          <p:cNvPr id="18" name="Straight Connector 17">
            <a:extLst>
              <a:ext uri="{FF2B5EF4-FFF2-40B4-BE49-F238E27FC236}">
                <a16:creationId xmlns:a16="http://schemas.microsoft.com/office/drawing/2014/main" id="{5712D330-C707-64DF-3D83-49764809F87E}"/>
              </a:ext>
            </a:extLst>
          </p:cNvPr>
          <p:cNvCxnSpPr>
            <a:cxnSpLocks/>
            <a:stCxn id="2" idx="0"/>
          </p:cNvCxnSpPr>
          <p:nvPr/>
        </p:nvCxnSpPr>
        <p:spPr>
          <a:xfrm flipH="1" flipV="1">
            <a:off x="5329535" y="4223661"/>
            <a:ext cx="590675" cy="553638"/>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499ECC39-ED87-C13C-186F-95E4465BDFEA}"/>
              </a:ext>
            </a:extLst>
          </p:cNvPr>
          <p:cNvCxnSpPr>
            <a:cxnSpLocks/>
            <a:stCxn id="2" idx="0"/>
          </p:cNvCxnSpPr>
          <p:nvPr/>
        </p:nvCxnSpPr>
        <p:spPr>
          <a:xfrm flipV="1">
            <a:off x="5920210" y="4223661"/>
            <a:ext cx="567611" cy="553638"/>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FF14BD48-AD2A-2650-47A5-216ACE97F79A}"/>
              </a:ext>
            </a:extLst>
          </p:cNvPr>
          <p:cNvCxnSpPr>
            <a:cxnSpLocks/>
            <a:stCxn id="3" idx="0"/>
          </p:cNvCxnSpPr>
          <p:nvPr/>
        </p:nvCxnSpPr>
        <p:spPr>
          <a:xfrm flipH="1" flipV="1">
            <a:off x="7796207" y="4223661"/>
            <a:ext cx="662253" cy="386088"/>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182571AF-E09C-2484-0483-F9225CB9C3A7}"/>
              </a:ext>
            </a:extLst>
          </p:cNvPr>
          <p:cNvCxnSpPr>
            <a:cxnSpLocks/>
            <a:stCxn id="109" idx="3"/>
            <a:endCxn id="3" idx="0"/>
          </p:cNvCxnSpPr>
          <p:nvPr/>
        </p:nvCxnSpPr>
        <p:spPr>
          <a:xfrm flipH="1">
            <a:off x="8458460" y="4195625"/>
            <a:ext cx="535439" cy="414124"/>
          </a:xfrm>
          <a:prstGeom prst="line">
            <a:avLst/>
          </a:prstGeom>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AC176DF3-31D8-1AD7-9DBD-D80224D1EC7E}"/>
              </a:ext>
            </a:extLst>
          </p:cNvPr>
          <p:cNvSpPr txBox="1"/>
          <p:nvPr/>
        </p:nvSpPr>
        <p:spPr>
          <a:xfrm>
            <a:off x="219214" y="4231300"/>
            <a:ext cx="4804850" cy="2062103"/>
          </a:xfrm>
          <a:prstGeom prst="rect">
            <a:avLst/>
          </a:prstGeom>
          <a:noFill/>
        </p:spPr>
        <p:txBody>
          <a:bodyPr wrap="square" rtlCol="0">
            <a:spAutoFit/>
          </a:bodyPr>
          <a:lstStyle/>
          <a:p>
            <a:r>
              <a:rPr lang="en-US" sz="1600" b="1" dirty="0">
                <a:solidFill>
                  <a:srgbClr val="00B0F0"/>
                </a:solidFill>
              </a:rPr>
              <a:t>Border Leaf Nodes</a:t>
            </a:r>
          </a:p>
          <a:p>
            <a:pPr marL="285750" indent="-285750">
              <a:buFont typeface="Arial" panose="020B0604020202020204" pitchFamily="34" charset="0"/>
              <a:buChar char="•"/>
            </a:pPr>
            <a:r>
              <a:rPr lang="en-US" sz="1600" dirty="0">
                <a:solidFill>
                  <a:srgbClr val="00B0F0"/>
                </a:solidFill>
              </a:rPr>
              <a:t>In place to support endpoints such as routers, firewalls, load balancers or uplinks to other network devices.</a:t>
            </a:r>
          </a:p>
          <a:p>
            <a:pPr marL="285750" indent="-285750">
              <a:buFont typeface="Arial" panose="020B0604020202020204" pitchFamily="34" charset="0"/>
              <a:buChar char="•"/>
            </a:pPr>
            <a:endParaRPr lang="en-US" sz="1600" dirty="0">
              <a:solidFill>
                <a:srgbClr val="00B0F0"/>
              </a:solidFill>
            </a:endParaRPr>
          </a:p>
          <a:p>
            <a:pPr marL="285750" indent="-285750">
              <a:buFont typeface="Arial" panose="020B0604020202020204" pitchFamily="34" charset="0"/>
              <a:buChar char="•"/>
            </a:pPr>
            <a:r>
              <a:rPr lang="en-US" sz="1600" dirty="0">
                <a:solidFill>
                  <a:srgbClr val="00B0F0"/>
                </a:solidFill>
              </a:rPr>
              <a:t>Responsible for providing layer 2 and layer 3 connectivity between the data center fabric and anything outside of the data center.</a:t>
            </a:r>
          </a:p>
        </p:txBody>
      </p:sp>
      <p:sp>
        <p:nvSpPr>
          <p:cNvPr id="57" name="TextBox 56">
            <a:extLst>
              <a:ext uri="{FF2B5EF4-FFF2-40B4-BE49-F238E27FC236}">
                <a16:creationId xmlns:a16="http://schemas.microsoft.com/office/drawing/2014/main" id="{72C704DF-9B27-8883-5114-E06EAAD1ADE2}"/>
              </a:ext>
            </a:extLst>
          </p:cNvPr>
          <p:cNvSpPr txBox="1"/>
          <p:nvPr/>
        </p:nvSpPr>
        <p:spPr>
          <a:xfrm>
            <a:off x="8520621" y="2426186"/>
            <a:ext cx="3723615" cy="1077218"/>
          </a:xfrm>
          <a:prstGeom prst="rect">
            <a:avLst/>
          </a:prstGeom>
          <a:noFill/>
        </p:spPr>
        <p:txBody>
          <a:bodyPr wrap="square" rtlCol="0">
            <a:spAutoFit/>
          </a:bodyPr>
          <a:lstStyle/>
          <a:p>
            <a:r>
              <a:rPr lang="en-US" sz="1600" b="1" dirty="0">
                <a:solidFill>
                  <a:srgbClr val="0070C0"/>
                </a:solidFill>
              </a:rPr>
              <a:t>Compute Leaf Nodes</a:t>
            </a:r>
            <a:r>
              <a:rPr lang="en-US" sz="1600" dirty="0">
                <a:solidFill>
                  <a:srgbClr val="0070C0"/>
                </a:solidFill>
              </a:rPr>
              <a:t> </a:t>
            </a:r>
          </a:p>
          <a:p>
            <a:r>
              <a:rPr lang="en-US" sz="1600" dirty="0">
                <a:solidFill>
                  <a:srgbClr val="0070C0"/>
                </a:solidFill>
              </a:rPr>
              <a:t>Responsible for providing connectivity to endpoints such servers, compute nodes and storage appliances.</a:t>
            </a:r>
          </a:p>
        </p:txBody>
      </p:sp>
      <p:pic>
        <p:nvPicPr>
          <p:cNvPr id="95" name="Picture 4" descr="OU Supercomputing Center for Education &amp; Research">
            <a:extLst>
              <a:ext uri="{FF2B5EF4-FFF2-40B4-BE49-F238E27FC236}">
                <a16:creationId xmlns:a16="http://schemas.microsoft.com/office/drawing/2014/main" id="{524858CF-F761-B3F4-EB50-1673831437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96" name="Rectangle 95">
            <a:extLst>
              <a:ext uri="{FF2B5EF4-FFF2-40B4-BE49-F238E27FC236}">
                <a16:creationId xmlns:a16="http://schemas.microsoft.com/office/drawing/2014/main" id="{499D2AEF-6677-CF79-EB72-030049E73E77}"/>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Cube 96">
            <a:extLst>
              <a:ext uri="{FF2B5EF4-FFF2-40B4-BE49-F238E27FC236}">
                <a16:creationId xmlns:a16="http://schemas.microsoft.com/office/drawing/2014/main" id="{87FB18E6-E0E4-F2BE-53AE-5813CCC042CB}"/>
              </a:ext>
            </a:extLst>
          </p:cNvPr>
          <p:cNvSpPr/>
          <p:nvPr/>
        </p:nvSpPr>
        <p:spPr>
          <a:xfrm>
            <a:off x="1447379" y="3862678"/>
            <a:ext cx="952965" cy="377443"/>
          </a:xfrm>
          <a:prstGeom prst="cub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Cube 97">
            <a:extLst>
              <a:ext uri="{FF2B5EF4-FFF2-40B4-BE49-F238E27FC236}">
                <a16:creationId xmlns:a16="http://schemas.microsoft.com/office/drawing/2014/main" id="{88903F43-71A1-B9F0-C3CF-7689845A7EB9}"/>
              </a:ext>
            </a:extLst>
          </p:cNvPr>
          <p:cNvSpPr/>
          <p:nvPr/>
        </p:nvSpPr>
        <p:spPr>
          <a:xfrm>
            <a:off x="2627164" y="3852325"/>
            <a:ext cx="952965" cy="377443"/>
          </a:xfrm>
          <a:prstGeom prst="cub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Cube 98">
            <a:extLst>
              <a:ext uri="{FF2B5EF4-FFF2-40B4-BE49-F238E27FC236}">
                <a16:creationId xmlns:a16="http://schemas.microsoft.com/office/drawing/2014/main" id="{E5166ECE-FCAD-D22A-FC7D-A533FFD42C8C}"/>
              </a:ext>
            </a:extLst>
          </p:cNvPr>
          <p:cNvSpPr/>
          <p:nvPr/>
        </p:nvSpPr>
        <p:spPr>
          <a:xfrm>
            <a:off x="4853052" y="3852325"/>
            <a:ext cx="952965" cy="377443"/>
          </a:xfrm>
          <a:prstGeom prst="cub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Cube 102">
            <a:extLst>
              <a:ext uri="{FF2B5EF4-FFF2-40B4-BE49-F238E27FC236}">
                <a16:creationId xmlns:a16="http://schemas.microsoft.com/office/drawing/2014/main" id="{EEE8072B-BB4E-A308-769A-B64C231200B9}"/>
              </a:ext>
            </a:extLst>
          </p:cNvPr>
          <p:cNvSpPr/>
          <p:nvPr/>
        </p:nvSpPr>
        <p:spPr>
          <a:xfrm>
            <a:off x="6060596" y="3838151"/>
            <a:ext cx="952965" cy="377443"/>
          </a:xfrm>
          <a:prstGeom prst="cub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Cube 107">
            <a:extLst>
              <a:ext uri="{FF2B5EF4-FFF2-40B4-BE49-F238E27FC236}">
                <a16:creationId xmlns:a16="http://schemas.microsoft.com/office/drawing/2014/main" id="{BD7F9983-7957-81D8-4D6B-15FEF4B568B7}"/>
              </a:ext>
            </a:extLst>
          </p:cNvPr>
          <p:cNvSpPr/>
          <p:nvPr/>
        </p:nvSpPr>
        <p:spPr>
          <a:xfrm>
            <a:off x="7357053" y="3832356"/>
            <a:ext cx="952965" cy="377443"/>
          </a:xfrm>
          <a:prstGeom prst="cub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Cube 108">
            <a:extLst>
              <a:ext uri="{FF2B5EF4-FFF2-40B4-BE49-F238E27FC236}">
                <a16:creationId xmlns:a16="http://schemas.microsoft.com/office/drawing/2014/main" id="{E36076CC-40FE-01CB-1C28-F5B722DE198D}"/>
              </a:ext>
            </a:extLst>
          </p:cNvPr>
          <p:cNvSpPr/>
          <p:nvPr/>
        </p:nvSpPr>
        <p:spPr>
          <a:xfrm>
            <a:off x="8564597" y="3818182"/>
            <a:ext cx="952965" cy="377443"/>
          </a:xfrm>
          <a:prstGeom prst="cub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1091DD4C-E255-393B-DA94-89682A97D7C7}"/>
              </a:ext>
            </a:extLst>
          </p:cNvPr>
          <p:cNvSpPr txBox="1"/>
          <p:nvPr/>
        </p:nvSpPr>
        <p:spPr>
          <a:xfrm>
            <a:off x="5729031" y="1861304"/>
            <a:ext cx="623889" cy="307777"/>
          </a:xfrm>
          <a:prstGeom prst="rect">
            <a:avLst/>
          </a:prstGeom>
          <a:noFill/>
        </p:spPr>
        <p:txBody>
          <a:bodyPr wrap="none" rtlCol="0">
            <a:spAutoFit/>
          </a:bodyPr>
          <a:lstStyle/>
          <a:p>
            <a:r>
              <a:rPr lang="en-US" sz="1400" b="0" i="0" u="none" strike="noStrike" kern="1200" dirty="0">
                <a:solidFill>
                  <a:schemeClr val="dk1"/>
                </a:solidFill>
                <a:effectLst/>
                <a:latin typeface="+mn-lt"/>
                <a:ea typeface="+mn-ea"/>
                <a:cs typeface="+mn-cs"/>
              </a:rPr>
              <a:t>Spine</a:t>
            </a:r>
            <a:endParaRPr lang="en-US" sz="1400" b="0" u="none" dirty="0"/>
          </a:p>
        </p:txBody>
      </p:sp>
      <p:sp>
        <p:nvSpPr>
          <p:cNvPr id="116" name="TextBox 115">
            <a:extLst>
              <a:ext uri="{FF2B5EF4-FFF2-40B4-BE49-F238E27FC236}">
                <a16:creationId xmlns:a16="http://schemas.microsoft.com/office/drawing/2014/main" id="{A001FE2E-A5D1-99D0-69E6-5055D2E39ACD}"/>
              </a:ext>
            </a:extLst>
          </p:cNvPr>
          <p:cNvSpPr txBox="1"/>
          <p:nvPr/>
        </p:nvSpPr>
        <p:spPr>
          <a:xfrm>
            <a:off x="0" y="0"/>
            <a:ext cx="4679999" cy="646331"/>
          </a:xfrm>
          <a:prstGeom prst="rect">
            <a:avLst/>
          </a:prstGeom>
          <a:noFill/>
        </p:spPr>
        <p:txBody>
          <a:bodyPr wrap="none" rtlCol="0">
            <a:spAutoFit/>
          </a:bodyPr>
          <a:lstStyle/>
          <a:p>
            <a:r>
              <a:rPr lang="en-US" sz="3600" b="1" dirty="0"/>
              <a:t>Network Architecture</a:t>
            </a:r>
          </a:p>
        </p:txBody>
      </p:sp>
      <p:pic>
        <p:nvPicPr>
          <p:cNvPr id="7" name="Picture 8">
            <a:extLst>
              <a:ext uri="{FF2B5EF4-FFF2-40B4-BE49-F238E27FC236}">
                <a16:creationId xmlns:a16="http://schemas.microsoft.com/office/drawing/2014/main" id="{1AE41522-FDD7-34CB-87D6-D42136BE45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97619" y="-6649"/>
            <a:ext cx="3985692" cy="234962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9F3F9D9-B13E-8D9A-9C6A-151BDCB61ED2}"/>
              </a:ext>
            </a:extLst>
          </p:cNvPr>
          <p:cNvSpPr txBox="1"/>
          <p:nvPr/>
        </p:nvSpPr>
        <p:spPr>
          <a:xfrm>
            <a:off x="218592" y="1453322"/>
            <a:ext cx="4210203" cy="830997"/>
          </a:xfrm>
          <a:prstGeom prst="rect">
            <a:avLst/>
          </a:prstGeom>
          <a:noFill/>
        </p:spPr>
        <p:txBody>
          <a:bodyPr wrap="square" rtlCol="0">
            <a:spAutoFit/>
          </a:bodyPr>
          <a:lstStyle/>
          <a:p>
            <a:r>
              <a:rPr lang="en-US" sz="1600" b="1" dirty="0">
                <a:solidFill>
                  <a:srgbClr val="0070C0"/>
                </a:solidFill>
              </a:rPr>
              <a:t>Leaf Nodes</a:t>
            </a:r>
            <a:r>
              <a:rPr lang="en-US" sz="1600" dirty="0">
                <a:solidFill>
                  <a:srgbClr val="0070C0"/>
                </a:solidFill>
              </a:rPr>
              <a:t> </a:t>
            </a:r>
          </a:p>
          <a:p>
            <a:pPr marL="285750" indent="-285750">
              <a:buFont typeface="Arial" panose="020B0604020202020204" pitchFamily="34" charset="0"/>
              <a:buChar char="•"/>
            </a:pPr>
            <a:r>
              <a:rPr lang="en-US" sz="1600" dirty="0">
                <a:solidFill>
                  <a:srgbClr val="0070C0"/>
                </a:solidFill>
              </a:rPr>
              <a:t>Dual uplink, with an uplink to each spine.</a:t>
            </a:r>
          </a:p>
          <a:p>
            <a:pPr marL="285750" indent="-285750">
              <a:buFont typeface="Arial" panose="020B0604020202020204" pitchFamily="34" charset="0"/>
              <a:buChar char="•"/>
            </a:pPr>
            <a:r>
              <a:rPr lang="en-US" sz="1600" dirty="0">
                <a:solidFill>
                  <a:srgbClr val="0070C0"/>
                </a:solidFill>
              </a:rPr>
              <a:t>Each uplink is connected at 100Gbps.</a:t>
            </a:r>
          </a:p>
        </p:txBody>
      </p:sp>
    </p:spTree>
    <p:extLst>
      <p:ext uri="{BB962C8B-B14F-4D97-AF65-F5344CB8AC3E}">
        <p14:creationId xmlns:p14="http://schemas.microsoft.com/office/powerpoint/2010/main" val="441618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41CFCC-A816-E7DD-4BEF-7165EBD1F4DE}"/>
              </a:ext>
            </a:extLst>
          </p:cNvPr>
          <p:cNvPicPr>
            <a:picLocks noChangeAspect="1"/>
          </p:cNvPicPr>
          <p:nvPr/>
        </p:nvPicPr>
        <p:blipFill rotWithShape="1">
          <a:blip r:embed="rId2"/>
          <a:srcRect r="11789" b="5966"/>
          <a:stretch/>
        </p:blipFill>
        <p:spPr>
          <a:xfrm>
            <a:off x="1404478" y="3790691"/>
            <a:ext cx="503936" cy="732539"/>
          </a:xfrm>
          <a:prstGeom prst="rect">
            <a:avLst/>
          </a:prstGeom>
        </p:spPr>
      </p:pic>
      <p:pic>
        <p:nvPicPr>
          <p:cNvPr id="6" name="Picture 5">
            <a:extLst>
              <a:ext uri="{FF2B5EF4-FFF2-40B4-BE49-F238E27FC236}">
                <a16:creationId xmlns:a16="http://schemas.microsoft.com/office/drawing/2014/main" id="{7B25198B-5CF1-AF39-36ED-680110F0DD09}"/>
              </a:ext>
            </a:extLst>
          </p:cNvPr>
          <p:cNvPicPr>
            <a:picLocks noChangeAspect="1"/>
          </p:cNvPicPr>
          <p:nvPr/>
        </p:nvPicPr>
        <p:blipFill rotWithShape="1">
          <a:blip r:embed="rId2"/>
          <a:srcRect r="11789" b="5966"/>
          <a:stretch/>
        </p:blipFill>
        <p:spPr>
          <a:xfrm>
            <a:off x="2131535" y="3790691"/>
            <a:ext cx="503936" cy="732539"/>
          </a:xfrm>
          <a:prstGeom prst="rect">
            <a:avLst/>
          </a:prstGeom>
        </p:spPr>
      </p:pic>
      <p:pic>
        <p:nvPicPr>
          <p:cNvPr id="7" name="Picture 6" descr="C:\Users\ecoffey\AppData\Local\Temp\Rar$DRa0.984\Cisco Nexus 9300 Series\Png_256\CiscoNexus9300Series_unknown_256.png">
            <a:extLst>
              <a:ext uri="{FF2B5EF4-FFF2-40B4-BE49-F238E27FC236}">
                <a16:creationId xmlns:a16="http://schemas.microsoft.com/office/drawing/2014/main" id="{0E1E9234-0D3A-80DF-F83C-4F849E1749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8699"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Users\ecoffey\AppData\Local\Temp\Rar$DRa0.984\Cisco Nexus 9300 Series\Png_256\CiscoNexus9300Series_unknown_256.png">
            <a:extLst>
              <a:ext uri="{FF2B5EF4-FFF2-40B4-BE49-F238E27FC236}">
                <a16:creationId xmlns:a16="http://schemas.microsoft.com/office/drawing/2014/main" id="{CC70CCC8-CEE9-A7F6-FE05-3C348E948C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2964"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916C7BBD-AF28-2D8D-3E9A-62B354795FB7}"/>
              </a:ext>
            </a:extLst>
          </p:cNvPr>
          <p:cNvCxnSpPr>
            <a:stCxn id="7" idx="0"/>
            <a:endCxn id="4" idx="2"/>
          </p:cNvCxnSpPr>
          <p:nvPr/>
        </p:nvCxnSpPr>
        <p:spPr>
          <a:xfrm flipH="1" flipV="1">
            <a:off x="1656446" y="4523230"/>
            <a:ext cx="85142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BA57C46E-3CC6-EB2F-B80B-DABEC3DA0C53}"/>
              </a:ext>
            </a:extLst>
          </p:cNvPr>
          <p:cNvCxnSpPr>
            <a:cxnSpLocks/>
            <a:stCxn id="7" idx="0"/>
            <a:endCxn id="6" idx="2"/>
          </p:cNvCxnSpPr>
          <p:nvPr/>
        </p:nvCxnSpPr>
        <p:spPr>
          <a:xfrm flipH="1" flipV="1">
            <a:off x="2383503" y="4523230"/>
            <a:ext cx="124372"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1252E13B-0070-375D-22F9-4AAFD7B52A7D}"/>
              </a:ext>
            </a:extLst>
          </p:cNvPr>
          <p:cNvCxnSpPr>
            <a:cxnSpLocks/>
            <a:stCxn id="9" idx="0"/>
            <a:endCxn id="4" idx="2"/>
          </p:cNvCxnSpPr>
          <p:nvPr/>
        </p:nvCxnSpPr>
        <p:spPr>
          <a:xfrm flipH="1" flipV="1">
            <a:off x="1656446" y="4523230"/>
            <a:ext cx="1695694"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F5409D7A-758F-BA7D-92D9-B7A6262546AA}"/>
              </a:ext>
            </a:extLst>
          </p:cNvPr>
          <p:cNvCxnSpPr>
            <a:cxnSpLocks/>
            <a:stCxn id="9" idx="0"/>
            <a:endCxn id="6" idx="2"/>
          </p:cNvCxnSpPr>
          <p:nvPr/>
        </p:nvCxnSpPr>
        <p:spPr>
          <a:xfrm flipH="1" flipV="1">
            <a:off x="2383503" y="4523230"/>
            <a:ext cx="968637" cy="737895"/>
          </a:xfrm>
          <a:prstGeom prst="line">
            <a:avLst/>
          </a:prstGeom>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7C7F2985-46C3-7CD7-2FAC-34670B88E72A}"/>
              </a:ext>
            </a:extLst>
          </p:cNvPr>
          <p:cNvSpPr txBox="1"/>
          <p:nvPr/>
        </p:nvSpPr>
        <p:spPr>
          <a:xfrm>
            <a:off x="0" y="87123"/>
            <a:ext cx="8949274" cy="646331"/>
          </a:xfrm>
          <a:prstGeom prst="rect">
            <a:avLst/>
          </a:prstGeom>
          <a:noFill/>
        </p:spPr>
        <p:txBody>
          <a:bodyPr wrap="square">
            <a:spAutoFit/>
          </a:bodyPr>
          <a:lstStyle/>
          <a:p>
            <a:r>
              <a:rPr lang="en-US" sz="3600" b="1" i="0" dirty="0">
                <a:effectLst/>
                <a:highlight>
                  <a:srgbClr val="FCFCFC"/>
                </a:highlight>
                <a:latin typeface="Lato" panose="020F0502020204030204" pitchFamily="34" charset="0"/>
              </a:rPr>
              <a:t>Multi-pod Deployment</a:t>
            </a:r>
            <a:endParaRPr lang="en-US" sz="3600" b="1" dirty="0"/>
          </a:p>
        </p:txBody>
      </p:sp>
      <p:pic>
        <p:nvPicPr>
          <p:cNvPr id="39" name="Picture 38" descr="C:\Users\ecoffey\AppData\Local\Temp\Rar$DRa0.984\Cisco Nexus 9300 Series\Png_256\CiscoNexus9300Series_warning_256.png">
            <a:extLst>
              <a:ext uri="{FF2B5EF4-FFF2-40B4-BE49-F238E27FC236}">
                <a16:creationId xmlns:a16="http://schemas.microsoft.com/office/drawing/2014/main" id="{503ADFDF-81FF-0AD4-0DBD-1C55A1EA75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4261"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descr="C:\Users\ecoffey\AppData\Local\Temp\Rar$DRa0.984\Cisco Nexus 9300 Series\Png_256\CiscoNexus9300Series_warning_256.png">
            <a:extLst>
              <a:ext uri="{FF2B5EF4-FFF2-40B4-BE49-F238E27FC236}">
                <a16:creationId xmlns:a16="http://schemas.microsoft.com/office/drawing/2014/main" id="{66CD59B7-93B1-F226-B50F-3F74193EAB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220"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Connector 40">
            <a:extLst>
              <a:ext uri="{FF2B5EF4-FFF2-40B4-BE49-F238E27FC236}">
                <a16:creationId xmlns:a16="http://schemas.microsoft.com/office/drawing/2014/main" id="{CC23E536-3C94-BA7A-1812-418B1D660D93}"/>
              </a:ext>
            </a:extLst>
          </p:cNvPr>
          <p:cNvCxnSpPr>
            <a:cxnSpLocks/>
            <a:stCxn id="39" idx="0"/>
            <a:endCxn id="4" idx="2"/>
          </p:cNvCxnSpPr>
          <p:nvPr/>
        </p:nvCxnSpPr>
        <p:spPr>
          <a:xfrm flipV="1">
            <a:off x="1563437" y="4523230"/>
            <a:ext cx="9300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756CA2A8-B562-BBB1-BCB6-2A88B4EC6582}"/>
              </a:ext>
            </a:extLst>
          </p:cNvPr>
          <p:cNvCxnSpPr>
            <a:cxnSpLocks/>
            <a:stCxn id="39" idx="0"/>
            <a:endCxn id="6" idx="2"/>
          </p:cNvCxnSpPr>
          <p:nvPr/>
        </p:nvCxnSpPr>
        <p:spPr>
          <a:xfrm flipV="1">
            <a:off x="1563437" y="4523230"/>
            <a:ext cx="820066"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4625CF81-5804-DDC5-0FA8-4E56A960392D}"/>
              </a:ext>
            </a:extLst>
          </p:cNvPr>
          <p:cNvCxnSpPr>
            <a:cxnSpLocks/>
            <a:stCxn id="40" idx="0"/>
            <a:endCxn id="6" idx="2"/>
          </p:cNvCxnSpPr>
          <p:nvPr/>
        </p:nvCxnSpPr>
        <p:spPr>
          <a:xfrm flipV="1">
            <a:off x="710396" y="4523230"/>
            <a:ext cx="1673107"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39FE3ABB-813D-C8F9-0276-B9B94E7166CB}"/>
              </a:ext>
            </a:extLst>
          </p:cNvPr>
          <p:cNvCxnSpPr>
            <a:cxnSpLocks/>
            <a:stCxn id="40" idx="0"/>
            <a:endCxn id="4" idx="2"/>
          </p:cNvCxnSpPr>
          <p:nvPr/>
        </p:nvCxnSpPr>
        <p:spPr>
          <a:xfrm flipV="1">
            <a:off x="710396" y="4523230"/>
            <a:ext cx="946050" cy="737895"/>
          </a:xfrm>
          <a:prstGeom prst="line">
            <a:avLst/>
          </a:prstGeom>
        </p:spPr>
        <p:style>
          <a:lnRef idx="2">
            <a:schemeClr val="accent1"/>
          </a:lnRef>
          <a:fillRef idx="0">
            <a:schemeClr val="accent1"/>
          </a:fillRef>
          <a:effectRef idx="1">
            <a:schemeClr val="accent1"/>
          </a:effectRef>
          <a:fontRef idx="minor">
            <a:schemeClr val="tx1"/>
          </a:fontRef>
        </p:style>
      </p:cxnSp>
      <p:pic>
        <p:nvPicPr>
          <p:cNvPr id="63" name="Picture 62">
            <a:extLst>
              <a:ext uri="{FF2B5EF4-FFF2-40B4-BE49-F238E27FC236}">
                <a16:creationId xmlns:a16="http://schemas.microsoft.com/office/drawing/2014/main" id="{86650236-C2A6-509A-199A-369EA22D226C}"/>
              </a:ext>
            </a:extLst>
          </p:cNvPr>
          <p:cNvPicPr>
            <a:picLocks noChangeAspect="1"/>
          </p:cNvPicPr>
          <p:nvPr/>
        </p:nvPicPr>
        <p:blipFill rotWithShape="1">
          <a:blip r:embed="rId2"/>
          <a:srcRect r="11789" b="5966"/>
          <a:stretch/>
        </p:blipFill>
        <p:spPr>
          <a:xfrm>
            <a:off x="5490930" y="3790691"/>
            <a:ext cx="503936" cy="732539"/>
          </a:xfrm>
          <a:prstGeom prst="rect">
            <a:avLst/>
          </a:prstGeom>
        </p:spPr>
      </p:pic>
      <p:pic>
        <p:nvPicPr>
          <p:cNvPr id="65" name="Picture 64">
            <a:extLst>
              <a:ext uri="{FF2B5EF4-FFF2-40B4-BE49-F238E27FC236}">
                <a16:creationId xmlns:a16="http://schemas.microsoft.com/office/drawing/2014/main" id="{10DAD3DF-EBCF-8A87-8D76-8B602D33DE5F}"/>
              </a:ext>
            </a:extLst>
          </p:cNvPr>
          <p:cNvPicPr>
            <a:picLocks noChangeAspect="1"/>
          </p:cNvPicPr>
          <p:nvPr/>
        </p:nvPicPr>
        <p:blipFill rotWithShape="1">
          <a:blip r:embed="rId2"/>
          <a:srcRect r="11789" b="5966"/>
          <a:stretch/>
        </p:blipFill>
        <p:spPr>
          <a:xfrm>
            <a:off x="6217987" y="3790691"/>
            <a:ext cx="503936" cy="732539"/>
          </a:xfrm>
          <a:prstGeom prst="rect">
            <a:avLst/>
          </a:prstGeom>
        </p:spPr>
      </p:pic>
      <p:pic>
        <p:nvPicPr>
          <p:cNvPr id="66" name="Picture 65" descr="C:\Users\ecoffey\AppData\Local\Temp\Rar$DRa0.984\Cisco Nexus 9300 Series\Png_256\CiscoNexus9300Series_unknown_256.png">
            <a:extLst>
              <a:ext uri="{FF2B5EF4-FFF2-40B4-BE49-F238E27FC236}">
                <a16:creationId xmlns:a16="http://schemas.microsoft.com/office/drawing/2014/main" id="{9934AF3A-D6C9-2056-6239-F79563C573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5151"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7" descr="C:\Users\ecoffey\AppData\Local\Temp\Rar$DRa0.984\Cisco Nexus 9300 Series\Png_256\CiscoNexus9300Series_unknown_256.png">
            <a:extLst>
              <a:ext uri="{FF2B5EF4-FFF2-40B4-BE49-F238E27FC236}">
                <a16:creationId xmlns:a16="http://schemas.microsoft.com/office/drawing/2014/main" id="{E795940A-7F1C-4CD5-E154-86E6BED18F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9416"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69" name="Straight Connector 68">
            <a:extLst>
              <a:ext uri="{FF2B5EF4-FFF2-40B4-BE49-F238E27FC236}">
                <a16:creationId xmlns:a16="http://schemas.microsoft.com/office/drawing/2014/main" id="{8A90C79D-3260-2E4E-9CD8-36D115FB5DA4}"/>
              </a:ext>
            </a:extLst>
          </p:cNvPr>
          <p:cNvCxnSpPr>
            <a:stCxn id="66" idx="0"/>
            <a:endCxn id="63" idx="2"/>
          </p:cNvCxnSpPr>
          <p:nvPr/>
        </p:nvCxnSpPr>
        <p:spPr>
          <a:xfrm flipH="1" flipV="1">
            <a:off x="5742898" y="4523230"/>
            <a:ext cx="85142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BC928B06-0C3A-3FE2-DE28-471AF3C02BE4}"/>
              </a:ext>
            </a:extLst>
          </p:cNvPr>
          <p:cNvCxnSpPr>
            <a:cxnSpLocks/>
            <a:stCxn id="66" idx="0"/>
            <a:endCxn id="65" idx="2"/>
          </p:cNvCxnSpPr>
          <p:nvPr/>
        </p:nvCxnSpPr>
        <p:spPr>
          <a:xfrm flipH="1" flipV="1">
            <a:off x="6469955" y="4523230"/>
            <a:ext cx="124372"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2AEF5B8A-B548-044B-8A31-43B88FF373EF}"/>
              </a:ext>
            </a:extLst>
          </p:cNvPr>
          <p:cNvCxnSpPr>
            <a:cxnSpLocks/>
            <a:stCxn id="68" idx="0"/>
            <a:endCxn id="63" idx="2"/>
          </p:cNvCxnSpPr>
          <p:nvPr/>
        </p:nvCxnSpPr>
        <p:spPr>
          <a:xfrm flipH="1" flipV="1">
            <a:off x="5742898" y="4523230"/>
            <a:ext cx="1695694"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A6B2DD80-D4F6-EB86-364C-1B1436A0C1FB}"/>
              </a:ext>
            </a:extLst>
          </p:cNvPr>
          <p:cNvCxnSpPr>
            <a:cxnSpLocks/>
            <a:stCxn id="68" idx="0"/>
            <a:endCxn id="65" idx="2"/>
          </p:cNvCxnSpPr>
          <p:nvPr/>
        </p:nvCxnSpPr>
        <p:spPr>
          <a:xfrm flipH="1" flipV="1">
            <a:off x="6469955" y="4523230"/>
            <a:ext cx="968637" cy="737895"/>
          </a:xfrm>
          <a:prstGeom prst="line">
            <a:avLst/>
          </a:prstGeom>
        </p:spPr>
        <p:style>
          <a:lnRef idx="2">
            <a:schemeClr val="accent1"/>
          </a:lnRef>
          <a:fillRef idx="0">
            <a:schemeClr val="accent1"/>
          </a:fillRef>
          <a:effectRef idx="1">
            <a:schemeClr val="accent1"/>
          </a:effectRef>
          <a:fontRef idx="minor">
            <a:schemeClr val="tx1"/>
          </a:fontRef>
        </p:style>
      </p:cxnSp>
      <p:pic>
        <p:nvPicPr>
          <p:cNvPr id="74" name="Picture 73" descr="C:\Users\ecoffey\AppData\Local\Temp\Rar$DRa0.984\Cisco Nexus 9300 Series\Png_256\CiscoNexus9300Series_warning_256.png">
            <a:extLst>
              <a:ext uri="{FF2B5EF4-FFF2-40B4-BE49-F238E27FC236}">
                <a16:creationId xmlns:a16="http://schemas.microsoft.com/office/drawing/2014/main" id="{6D226D09-4C6C-4388-CC08-8DFBB0FFD4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0713"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74" descr="C:\Users\ecoffey\AppData\Local\Temp\Rar$DRa0.984\Cisco Nexus 9300 Series\Png_256\CiscoNexus9300Series_warning_256.png">
            <a:extLst>
              <a:ext uri="{FF2B5EF4-FFF2-40B4-BE49-F238E27FC236}">
                <a16:creationId xmlns:a16="http://schemas.microsoft.com/office/drawing/2014/main" id="{B1BA2263-F578-0A01-AC0C-86ED03ABF5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672"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76" name="Straight Connector 75">
            <a:extLst>
              <a:ext uri="{FF2B5EF4-FFF2-40B4-BE49-F238E27FC236}">
                <a16:creationId xmlns:a16="http://schemas.microsoft.com/office/drawing/2014/main" id="{E7695A63-AD64-2B4B-E5C2-2B5820EC998A}"/>
              </a:ext>
            </a:extLst>
          </p:cNvPr>
          <p:cNvCxnSpPr>
            <a:cxnSpLocks/>
            <a:stCxn id="74" idx="0"/>
            <a:endCxn id="63" idx="2"/>
          </p:cNvCxnSpPr>
          <p:nvPr/>
        </p:nvCxnSpPr>
        <p:spPr>
          <a:xfrm flipV="1">
            <a:off x="5649889" y="4523230"/>
            <a:ext cx="9300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2C6A6BE0-ACCC-C470-0DCC-4D77050016D2}"/>
              </a:ext>
            </a:extLst>
          </p:cNvPr>
          <p:cNvCxnSpPr>
            <a:cxnSpLocks/>
            <a:stCxn id="74" idx="0"/>
            <a:endCxn id="65" idx="2"/>
          </p:cNvCxnSpPr>
          <p:nvPr/>
        </p:nvCxnSpPr>
        <p:spPr>
          <a:xfrm flipV="1">
            <a:off x="5649889" y="4523230"/>
            <a:ext cx="820066"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8" name="Straight Connector 77">
            <a:extLst>
              <a:ext uri="{FF2B5EF4-FFF2-40B4-BE49-F238E27FC236}">
                <a16:creationId xmlns:a16="http://schemas.microsoft.com/office/drawing/2014/main" id="{C52D0683-CE43-F7E7-8E46-9643A5487C4F}"/>
              </a:ext>
            </a:extLst>
          </p:cNvPr>
          <p:cNvCxnSpPr>
            <a:cxnSpLocks/>
            <a:stCxn id="75" idx="0"/>
            <a:endCxn id="65" idx="2"/>
          </p:cNvCxnSpPr>
          <p:nvPr/>
        </p:nvCxnSpPr>
        <p:spPr>
          <a:xfrm flipV="1">
            <a:off x="4796848" y="4523230"/>
            <a:ext cx="1673107"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2BF6E769-CD5E-C2FD-0BE4-82AC30163DBE}"/>
              </a:ext>
            </a:extLst>
          </p:cNvPr>
          <p:cNvCxnSpPr>
            <a:cxnSpLocks/>
            <a:stCxn id="75" idx="0"/>
            <a:endCxn id="63" idx="2"/>
          </p:cNvCxnSpPr>
          <p:nvPr/>
        </p:nvCxnSpPr>
        <p:spPr>
          <a:xfrm flipV="1">
            <a:off x="4796848" y="4523230"/>
            <a:ext cx="946050" cy="737895"/>
          </a:xfrm>
          <a:prstGeom prst="line">
            <a:avLst/>
          </a:prstGeom>
        </p:spPr>
        <p:style>
          <a:lnRef idx="2">
            <a:schemeClr val="accent1"/>
          </a:lnRef>
          <a:fillRef idx="0">
            <a:schemeClr val="accent1"/>
          </a:fillRef>
          <a:effectRef idx="1">
            <a:schemeClr val="accent1"/>
          </a:effectRef>
          <a:fontRef idx="minor">
            <a:schemeClr val="tx1"/>
          </a:fontRef>
        </p:style>
      </p:cxnSp>
      <p:pic>
        <p:nvPicPr>
          <p:cNvPr id="80" name="Picture 79">
            <a:extLst>
              <a:ext uri="{FF2B5EF4-FFF2-40B4-BE49-F238E27FC236}">
                <a16:creationId xmlns:a16="http://schemas.microsoft.com/office/drawing/2014/main" id="{C7192F97-749E-EAB6-389A-DC60E225E383}"/>
              </a:ext>
            </a:extLst>
          </p:cNvPr>
          <p:cNvPicPr>
            <a:picLocks noChangeAspect="1"/>
          </p:cNvPicPr>
          <p:nvPr/>
        </p:nvPicPr>
        <p:blipFill rotWithShape="1">
          <a:blip r:embed="rId2"/>
          <a:srcRect r="11789" b="5966"/>
          <a:stretch/>
        </p:blipFill>
        <p:spPr>
          <a:xfrm>
            <a:off x="9397570" y="3790691"/>
            <a:ext cx="503936" cy="732539"/>
          </a:xfrm>
          <a:prstGeom prst="rect">
            <a:avLst/>
          </a:prstGeom>
        </p:spPr>
      </p:pic>
      <p:pic>
        <p:nvPicPr>
          <p:cNvPr id="81" name="Picture 80">
            <a:extLst>
              <a:ext uri="{FF2B5EF4-FFF2-40B4-BE49-F238E27FC236}">
                <a16:creationId xmlns:a16="http://schemas.microsoft.com/office/drawing/2014/main" id="{2ABB3BFC-8284-BA0D-9CDC-7A318FA3532F}"/>
              </a:ext>
            </a:extLst>
          </p:cNvPr>
          <p:cNvPicPr>
            <a:picLocks noChangeAspect="1"/>
          </p:cNvPicPr>
          <p:nvPr/>
        </p:nvPicPr>
        <p:blipFill rotWithShape="1">
          <a:blip r:embed="rId2"/>
          <a:srcRect r="11789" b="5966"/>
          <a:stretch/>
        </p:blipFill>
        <p:spPr>
          <a:xfrm>
            <a:off x="10124627" y="3790691"/>
            <a:ext cx="503936" cy="732539"/>
          </a:xfrm>
          <a:prstGeom prst="rect">
            <a:avLst/>
          </a:prstGeom>
        </p:spPr>
      </p:pic>
      <p:pic>
        <p:nvPicPr>
          <p:cNvPr id="82" name="Picture 81" descr="C:\Users\ecoffey\AppData\Local\Temp\Rar$DRa0.984\Cisco Nexus 9300 Series\Png_256\CiscoNexus9300Series_unknown_256.png">
            <a:extLst>
              <a:ext uri="{FF2B5EF4-FFF2-40B4-BE49-F238E27FC236}">
                <a16:creationId xmlns:a16="http://schemas.microsoft.com/office/drawing/2014/main" id="{35A31574-74DF-6BB0-3967-19307436F9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31791"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82" descr="C:\Users\ecoffey\AppData\Local\Temp\Rar$DRa0.984\Cisco Nexus 9300 Series\Png_256\CiscoNexus9300Series_unknown_256.png">
            <a:extLst>
              <a:ext uri="{FF2B5EF4-FFF2-40B4-BE49-F238E27FC236}">
                <a16:creationId xmlns:a16="http://schemas.microsoft.com/office/drawing/2014/main" id="{2C6A7501-3798-2D99-62FB-4AC66C2C34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76056"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84" name="Straight Connector 83">
            <a:extLst>
              <a:ext uri="{FF2B5EF4-FFF2-40B4-BE49-F238E27FC236}">
                <a16:creationId xmlns:a16="http://schemas.microsoft.com/office/drawing/2014/main" id="{14B69D1E-2368-E519-3A6E-87CC8DBB1D18}"/>
              </a:ext>
            </a:extLst>
          </p:cNvPr>
          <p:cNvCxnSpPr>
            <a:stCxn id="82" idx="0"/>
            <a:endCxn id="80" idx="2"/>
          </p:cNvCxnSpPr>
          <p:nvPr/>
        </p:nvCxnSpPr>
        <p:spPr>
          <a:xfrm flipH="1" flipV="1">
            <a:off x="9649538" y="4523230"/>
            <a:ext cx="85142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0EBA1D4E-041D-30C1-BD36-187E322A5E16}"/>
              </a:ext>
            </a:extLst>
          </p:cNvPr>
          <p:cNvCxnSpPr>
            <a:cxnSpLocks/>
            <a:stCxn id="82" idx="0"/>
            <a:endCxn id="81" idx="2"/>
          </p:cNvCxnSpPr>
          <p:nvPr/>
        </p:nvCxnSpPr>
        <p:spPr>
          <a:xfrm flipH="1" flipV="1">
            <a:off x="10376595" y="4523230"/>
            <a:ext cx="124372"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86" name="Straight Connector 85">
            <a:extLst>
              <a:ext uri="{FF2B5EF4-FFF2-40B4-BE49-F238E27FC236}">
                <a16:creationId xmlns:a16="http://schemas.microsoft.com/office/drawing/2014/main" id="{659D4C5C-59D9-E84E-25C6-A5D93F37E4C8}"/>
              </a:ext>
            </a:extLst>
          </p:cNvPr>
          <p:cNvCxnSpPr>
            <a:cxnSpLocks/>
            <a:stCxn id="83" idx="0"/>
            <a:endCxn id="80" idx="2"/>
          </p:cNvCxnSpPr>
          <p:nvPr/>
        </p:nvCxnSpPr>
        <p:spPr>
          <a:xfrm flipH="1" flipV="1">
            <a:off x="9649538" y="4523230"/>
            <a:ext cx="1695694"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6061D2E3-970E-2A1B-BF92-7DE56CB8BF6D}"/>
              </a:ext>
            </a:extLst>
          </p:cNvPr>
          <p:cNvCxnSpPr>
            <a:cxnSpLocks/>
            <a:stCxn id="83" idx="0"/>
            <a:endCxn id="81" idx="2"/>
          </p:cNvCxnSpPr>
          <p:nvPr/>
        </p:nvCxnSpPr>
        <p:spPr>
          <a:xfrm flipH="1" flipV="1">
            <a:off x="10376595" y="4523230"/>
            <a:ext cx="968637" cy="737895"/>
          </a:xfrm>
          <a:prstGeom prst="line">
            <a:avLst/>
          </a:prstGeom>
        </p:spPr>
        <p:style>
          <a:lnRef idx="2">
            <a:schemeClr val="accent1"/>
          </a:lnRef>
          <a:fillRef idx="0">
            <a:schemeClr val="accent1"/>
          </a:fillRef>
          <a:effectRef idx="1">
            <a:schemeClr val="accent1"/>
          </a:effectRef>
          <a:fontRef idx="minor">
            <a:schemeClr val="tx1"/>
          </a:fontRef>
        </p:style>
      </p:cxnSp>
      <p:pic>
        <p:nvPicPr>
          <p:cNvPr id="88" name="Picture 87" descr="C:\Users\ecoffey\AppData\Local\Temp\Rar$DRa0.984\Cisco Nexus 9300 Series\Png_256\CiscoNexus9300Series_warning_256.png">
            <a:extLst>
              <a:ext uri="{FF2B5EF4-FFF2-40B4-BE49-F238E27FC236}">
                <a16:creationId xmlns:a16="http://schemas.microsoft.com/office/drawing/2014/main" id="{A09578E8-A5C4-C81C-DD54-650722D3D6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7353" y="5261125"/>
            <a:ext cx="738352" cy="476988"/>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88" descr="C:\Users\ecoffey\AppData\Local\Temp\Rar$DRa0.984\Cisco Nexus 9300 Series\Png_256\CiscoNexus9300Series_warning_256.png">
            <a:extLst>
              <a:ext uri="{FF2B5EF4-FFF2-40B4-BE49-F238E27FC236}">
                <a16:creationId xmlns:a16="http://schemas.microsoft.com/office/drawing/2014/main" id="{C4CB1FCB-F47F-38A9-F1DC-4EE9E862A9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34312" y="5261125"/>
            <a:ext cx="738352" cy="476988"/>
          </a:xfrm>
          <a:prstGeom prst="rect">
            <a:avLst/>
          </a:prstGeom>
          <a:noFill/>
          <a:extLst>
            <a:ext uri="{909E8E84-426E-40DD-AFC4-6F175D3DCCD1}">
              <a14:hiddenFill xmlns:a14="http://schemas.microsoft.com/office/drawing/2010/main">
                <a:solidFill>
                  <a:srgbClr val="FFFFFF"/>
                </a:solidFill>
              </a14:hiddenFill>
            </a:ext>
          </a:extLst>
        </p:spPr>
      </p:pic>
      <p:cxnSp>
        <p:nvCxnSpPr>
          <p:cNvPr id="90" name="Straight Connector 89">
            <a:extLst>
              <a:ext uri="{FF2B5EF4-FFF2-40B4-BE49-F238E27FC236}">
                <a16:creationId xmlns:a16="http://schemas.microsoft.com/office/drawing/2014/main" id="{6D714704-D5DD-9E91-F345-040AF83F0BB6}"/>
              </a:ext>
            </a:extLst>
          </p:cNvPr>
          <p:cNvCxnSpPr>
            <a:cxnSpLocks/>
            <a:stCxn id="88" idx="0"/>
            <a:endCxn id="80" idx="2"/>
          </p:cNvCxnSpPr>
          <p:nvPr/>
        </p:nvCxnSpPr>
        <p:spPr>
          <a:xfrm flipV="1">
            <a:off x="9556529" y="4523230"/>
            <a:ext cx="93009"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53550A2F-32F7-B6B1-855B-700C2C18C50D}"/>
              </a:ext>
            </a:extLst>
          </p:cNvPr>
          <p:cNvCxnSpPr>
            <a:cxnSpLocks/>
            <a:stCxn id="88" idx="0"/>
            <a:endCxn id="81" idx="2"/>
          </p:cNvCxnSpPr>
          <p:nvPr/>
        </p:nvCxnSpPr>
        <p:spPr>
          <a:xfrm flipV="1">
            <a:off x="9556529" y="4523230"/>
            <a:ext cx="820066"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92" name="Straight Connector 91">
            <a:extLst>
              <a:ext uri="{FF2B5EF4-FFF2-40B4-BE49-F238E27FC236}">
                <a16:creationId xmlns:a16="http://schemas.microsoft.com/office/drawing/2014/main" id="{06589502-D01D-9BE4-B45F-EC4ECF27BA0B}"/>
              </a:ext>
            </a:extLst>
          </p:cNvPr>
          <p:cNvCxnSpPr>
            <a:cxnSpLocks/>
            <a:stCxn id="89" idx="0"/>
            <a:endCxn id="81" idx="2"/>
          </p:cNvCxnSpPr>
          <p:nvPr/>
        </p:nvCxnSpPr>
        <p:spPr>
          <a:xfrm flipV="1">
            <a:off x="8703488" y="4523230"/>
            <a:ext cx="1673107" cy="737895"/>
          </a:xfrm>
          <a:prstGeom prst="line">
            <a:avLst/>
          </a:prstGeom>
        </p:spPr>
        <p:style>
          <a:lnRef idx="2">
            <a:schemeClr val="accent1"/>
          </a:lnRef>
          <a:fillRef idx="0">
            <a:schemeClr val="accent1"/>
          </a:fillRef>
          <a:effectRef idx="1">
            <a:schemeClr val="accent1"/>
          </a:effectRef>
          <a:fontRef idx="minor">
            <a:schemeClr val="tx1"/>
          </a:fontRef>
        </p:style>
      </p:cxnSp>
      <p:cxnSp>
        <p:nvCxnSpPr>
          <p:cNvPr id="93" name="Straight Connector 92">
            <a:extLst>
              <a:ext uri="{FF2B5EF4-FFF2-40B4-BE49-F238E27FC236}">
                <a16:creationId xmlns:a16="http://schemas.microsoft.com/office/drawing/2014/main" id="{C4F2AFD6-D1DF-EBB7-7528-2986237D8703}"/>
              </a:ext>
            </a:extLst>
          </p:cNvPr>
          <p:cNvCxnSpPr>
            <a:cxnSpLocks/>
            <a:stCxn id="89" idx="0"/>
            <a:endCxn id="80" idx="2"/>
          </p:cNvCxnSpPr>
          <p:nvPr/>
        </p:nvCxnSpPr>
        <p:spPr>
          <a:xfrm flipV="1">
            <a:off x="8703488" y="4523230"/>
            <a:ext cx="946050" cy="737895"/>
          </a:xfrm>
          <a:prstGeom prst="line">
            <a:avLst/>
          </a:prstGeom>
        </p:spPr>
        <p:style>
          <a:lnRef idx="2">
            <a:schemeClr val="accent1"/>
          </a:lnRef>
          <a:fillRef idx="0">
            <a:schemeClr val="accent1"/>
          </a:fillRef>
          <a:effectRef idx="1">
            <a:schemeClr val="accent1"/>
          </a:effectRef>
          <a:fontRef idx="minor">
            <a:schemeClr val="tx1"/>
          </a:fontRef>
        </p:style>
      </p:cxnSp>
      <p:sp>
        <p:nvSpPr>
          <p:cNvPr id="94" name="Rectangle 93">
            <a:extLst>
              <a:ext uri="{FF2B5EF4-FFF2-40B4-BE49-F238E27FC236}">
                <a16:creationId xmlns:a16="http://schemas.microsoft.com/office/drawing/2014/main" id="{8C33A8E3-13A5-4522-8682-27BF8D88AC04}"/>
              </a:ext>
            </a:extLst>
          </p:cNvPr>
          <p:cNvSpPr/>
          <p:nvPr/>
        </p:nvSpPr>
        <p:spPr>
          <a:xfrm>
            <a:off x="191386" y="3423667"/>
            <a:ext cx="3710763" cy="26262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a:extLst>
              <a:ext uri="{FF2B5EF4-FFF2-40B4-BE49-F238E27FC236}">
                <a16:creationId xmlns:a16="http://schemas.microsoft.com/office/drawing/2014/main" id="{9FAE690A-7C1C-E5C0-FF4D-62C3E3274728}"/>
              </a:ext>
            </a:extLst>
          </p:cNvPr>
          <p:cNvSpPr/>
          <p:nvPr/>
        </p:nvSpPr>
        <p:spPr>
          <a:xfrm>
            <a:off x="4243193" y="3423667"/>
            <a:ext cx="3710763" cy="26262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Rectangle 95">
            <a:extLst>
              <a:ext uri="{FF2B5EF4-FFF2-40B4-BE49-F238E27FC236}">
                <a16:creationId xmlns:a16="http://schemas.microsoft.com/office/drawing/2014/main" id="{D04D8B49-3BDB-9F09-33DA-44B95B634BFD}"/>
              </a:ext>
            </a:extLst>
          </p:cNvPr>
          <p:cNvSpPr/>
          <p:nvPr/>
        </p:nvSpPr>
        <p:spPr>
          <a:xfrm>
            <a:off x="8265977" y="3423667"/>
            <a:ext cx="3710763" cy="262624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extBox 96">
            <a:extLst>
              <a:ext uri="{FF2B5EF4-FFF2-40B4-BE49-F238E27FC236}">
                <a16:creationId xmlns:a16="http://schemas.microsoft.com/office/drawing/2014/main" id="{12264E59-DAC6-25DF-80AD-29A6C8B74EA8}"/>
              </a:ext>
            </a:extLst>
          </p:cNvPr>
          <p:cNvSpPr txBox="1"/>
          <p:nvPr/>
        </p:nvSpPr>
        <p:spPr>
          <a:xfrm>
            <a:off x="192805" y="3415953"/>
            <a:ext cx="1208921" cy="276999"/>
          </a:xfrm>
          <a:prstGeom prst="rect">
            <a:avLst/>
          </a:prstGeom>
          <a:noFill/>
        </p:spPr>
        <p:txBody>
          <a:bodyPr wrap="none" rtlCol="0">
            <a:spAutoFit/>
          </a:bodyPr>
          <a:lstStyle/>
          <a:p>
            <a:r>
              <a:rPr lang="en-US" sz="1200" b="1" dirty="0"/>
              <a:t>Region 1 - OKC</a:t>
            </a:r>
          </a:p>
        </p:txBody>
      </p:sp>
      <p:sp>
        <p:nvSpPr>
          <p:cNvPr id="98" name="TextBox 97">
            <a:extLst>
              <a:ext uri="{FF2B5EF4-FFF2-40B4-BE49-F238E27FC236}">
                <a16:creationId xmlns:a16="http://schemas.microsoft.com/office/drawing/2014/main" id="{3CED5D37-D169-AB49-C3FA-9CAB6BAAC192}"/>
              </a:ext>
            </a:extLst>
          </p:cNvPr>
          <p:cNvSpPr txBox="1"/>
          <p:nvPr/>
        </p:nvSpPr>
        <p:spPr>
          <a:xfrm>
            <a:off x="4250586" y="3429087"/>
            <a:ext cx="1462260" cy="276999"/>
          </a:xfrm>
          <a:prstGeom prst="rect">
            <a:avLst/>
          </a:prstGeom>
          <a:noFill/>
        </p:spPr>
        <p:txBody>
          <a:bodyPr wrap="none" rtlCol="0">
            <a:spAutoFit/>
          </a:bodyPr>
          <a:lstStyle/>
          <a:p>
            <a:r>
              <a:rPr lang="en-US" sz="1200" b="1" dirty="0"/>
              <a:t>Region 2 - Norman</a:t>
            </a:r>
          </a:p>
        </p:txBody>
      </p:sp>
      <p:sp>
        <p:nvSpPr>
          <p:cNvPr id="99" name="TextBox 98">
            <a:extLst>
              <a:ext uri="{FF2B5EF4-FFF2-40B4-BE49-F238E27FC236}">
                <a16:creationId xmlns:a16="http://schemas.microsoft.com/office/drawing/2014/main" id="{01ABE7A7-6D39-3687-2A01-9D99B02046D7}"/>
              </a:ext>
            </a:extLst>
          </p:cNvPr>
          <p:cNvSpPr txBox="1"/>
          <p:nvPr/>
        </p:nvSpPr>
        <p:spPr>
          <a:xfrm>
            <a:off x="8279545" y="3448238"/>
            <a:ext cx="1269322" cy="276999"/>
          </a:xfrm>
          <a:prstGeom prst="rect">
            <a:avLst/>
          </a:prstGeom>
          <a:noFill/>
        </p:spPr>
        <p:txBody>
          <a:bodyPr wrap="none" rtlCol="0">
            <a:spAutoFit/>
          </a:bodyPr>
          <a:lstStyle/>
          <a:p>
            <a:r>
              <a:rPr lang="en-US" sz="1200" b="1" dirty="0"/>
              <a:t>Region 3 - Tulsa</a:t>
            </a:r>
          </a:p>
        </p:txBody>
      </p:sp>
      <p:sp>
        <p:nvSpPr>
          <p:cNvPr id="227" name="TextBox 226">
            <a:extLst>
              <a:ext uri="{FF2B5EF4-FFF2-40B4-BE49-F238E27FC236}">
                <a16:creationId xmlns:a16="http://schemas.microsoft.com/office/drawing/2014/main" id="{658EF25D-292F-40D3-6E4E-0E01AEDDDFCE}"/>
              </a:ext>
            </a:extLst>
          </p:cNvPr>
          <p:cNvSpPr txBox="1"/>
          <p:nvPr/>
        </p:nvSpPr>
        <p:spPr>
          <a:xfrm>
            <a:off x="8197" y="818059"/>
            <a:ext cx="8265148" cy="738664"/>
          </a:xfrm>
          <a:prstGeom prst="rect">
            <a:avLst/>
          </a:prstGeom>
          <a:noFill/>
        </p:spPr>
        <p:txBody>
          <a:bodyPr wrap="none" rtlCol="0">
            <a:spAutoFit/>
          </a:bodyPr>
          <a:lstStyle/>
          <a:p>
            <a:r>
              <a:rPr lang="en-US" sz="1400" dirty="0"/>
              <a:t>Ease of Administration: Single data center fabric and single management cluster.</a:t>
            </a:r>
          </a:p>
          <a:p>
            <a:r>
              <a:rPr lang="en-US" sz="1400" dirty="0"/>
              <a:t>Resiliency: Each pod runs its own instance of a control-plane. A pod failure does not impact another pod.</a:t>
            </a:r>
          </a:p>
          <a:p>
            <a:endParaRPr lang="en-US" sz="1400" dirty="0"/>
          </a:p>
        </p:txBody>
      </p:sp>
      <p:pic>
        <p:nvPicPr>
          <p:cNvPr id="231" name="Picture 4" descr="OU Supercomputing Center for Education &amp; Research">
            <a:extLst>
              <a:ext uri="{FF2B5EF4-FFF2-40B4-BE49-F238E27FC236}">
                <a16:creationId xmlns:a16="http://schemas.microsoft.com/office/drawing/2014/main" id="{C013DFDA-3B54-A629-F1A2-54CA5BA4D8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56746" y="6092774"/>
            <a:ext cx="1126565" cy="600835"/>
          </a:xfrm>
          <a:prstGeom prst="rect">
            <a:avLst/>
          </a:prstGeom>
          <a:noFill/>
          <a:extLst>
            <a:ext uri="{909E8E84-426E-40DD-AFC4-6F175D3DCCD1}">
              <a14:hiddenFill xmlns:a14="http://schemas.microsoft.com/office/drawing/2010/main">
                <a:solidFill>
                  <a:srgbClr val="FFFFFF"/>
                </a:solidFill>
              </a14:hiddenFill>
            </a:ext>
          </a:extLst>
        </p:spPr>
      </p:pic>
      <p:sp>
        <p:nvSpPr>
          <p:cNvPr id="232" name="Rectangle 231">
            <a:extLst>
              <a:ext uri="{FF2B5EF4-FFF2-40B4-BE49-F238E27FC236}">
                <a16:creationId xmlns:a16="http://schemas.microsoft.com/office/drawing/2014/main" id="{E25A6CFB-8A11-2B15-2DAA-13AC21084F3C}"/>
              </a:ext>
            </a:extLst>
          </p:cNvPr>
          <p:cNvSpPr/>
          <p:nvPr/>
        </p:nvSpPr>
        <p:spPr>
          <a:xfrm>
            <a:off x="230904" y="6545884"/>
            <a:ext cx="11028143" cy="48885"/>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t="100000" r="100000"/>
            </a:path>
            <a:tileRect l="-100000" b="-100000"/>
          </a:gra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44809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76290</TotalTime>
  <Words>1451</Words>
  <Application>Microsoft Macintosh PowerPoint</Application>
  <PresentationFormat>Widescreen</PresentationFormat>
  <Paragraphs>401</Paragraphs>
  <Slides>20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Aptos</vt:lpstr>
      <vt:lpstr>Aptos Display</vt:lpstr>
      <vt:lpstr>Arial</vt:lpstr>
      <vt:lpstr>Courier New</vt:lpstr>
      <vt:lpstr>Lato</vt:lpstr>
      <vt:lpstr>Roobert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Heard, Michael</dc:creator>
  <cp:lastModifiedBy>Heard, Michael</cp:lastModifiedBy>
  <cp:revision>44</cp:revision>
  <dcterms:created xsi:type="dcterms:W3CDTF">2024-05-21T16:10:18Z</dcterms:created>
  <dcterms:modified xsi:type="dcterms:W3CDTF">2024-09-19T04:07:09Z</dcterms:modified>
</cp:coreProperties>
</file>