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386" r:id="rId5"/>
    <p:sldId id="385" r:id="rId6"/>
    <p:sldId id="405" r:id="rId7"/>
    <p:sldId id="391" r:id="rId8"/>
    <p:sldId id="406" r:id="rId9"/>
    <p:sldId id="398" r:id="rId10"/>
    <p:sldId id="388" r:id="rId11"/>
    <p:sldId id="416" r:id="rId12"/>
    <p:sldId id="415" r:id="rId13"/>
    <p:sldId id="403" r:id="rId14"/>
    <p:sldId id="404" r:id="rId15"/>
    <p:sldId id="412" r:id="rId16"/>
    <p:sldId id="413" r:id="rId17"/>
    <p:sldId id="397" r:id="rId18"/>
    <p:sldId id="414" r:id="rId19"/>
    <p:sldId id="387" r:id="rId20"/>
    <p:sldId id="408" r:id="rId21"/>
    <p:sldId id="396" r:id="rId22"/>
    <p:sldId id="409" r:id="rId23"/>
    <p:sldId id="395" r:id="rId24"/>
    <p:sldId id="392" r:id="rId25"/>
    <p:sldId id="393" r:id="rId26"/>
    <p:sldId id="394" r:id="rId2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13D5"/>
    <a:srgbClr val="0008FF"/>
    <a:srgbClr val="E6FF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/>
    <p:restoredTop sz="95068"/>
  </p:normalViewPr>
  <p:slideViewPr>
    <p:cSldViewPr snapToObjects="1" showGuides="1">
      <p:cViewPr varScale="1">
        <p:scale>
          <a:sx n="161" d="100"/>
          <a:sy n="161" d="100"/>
        </p:scale>
        <p:origin x="1440" y="19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902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1494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387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623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9273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039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6953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636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4919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6489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133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4349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9521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9244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7187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883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465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8107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0007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62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695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5C6D-F39E-C566-C64E-2CEF763AB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314248-A89C-D8C8-465D-8602049D9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D63D1B-8CFE-185F-CD1E-1C69BD46B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736661-7A27-30DA-A1AF-5E606DA6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0858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G.Vandoni@dep.SY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G.Vandoni@dep.SY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426215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6215/" TargetMode="Externa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6215/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6215/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6215/" TargetMode="Externa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6215/" TargetMode="Externa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s://indico.cern.ch/event/1426215/" TargetMode="External"/><Relationship Id="rId4" Type="http://schemas.openxmlformats.org/officeDocument/2006/relationships/hyperlink" Target="https://edms.cern.ch/ui/#!master/navigator/document?D:101413919:101413919:approvalAndComment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indico.cern.ch/event/1426215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6215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621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>
            <a:extLst>
              <a:ext uri="{FF2B5EF4-FFF2-40B4-BE49-F238E27FC236}">
                <a16:creationId xmlns:a16="http://schemas.microsoft.com/office/drawing/2014/main" id="{5B7E8BA8-9048-C135-2631-E842C28AC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622" y="2631058"/>
            <a:ext cx="2871748" cy="210112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EEF2F5B-1376-41A8-ED49-9217345D8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2931790"/>
            <a:ext cx="2520280" cy="152147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C7AB862-1026-25DF-2726-4F1B0D48F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9552" y="1635646"/>
            <a:ext cx="7592888" cy="1350000"/>
          </a:xfrm>
        </p:spPr>
        <p:txBody>
          <a:bodyPr/>
          <a:lstStyle/>
          <a:p>
            <a:r>
              <a:rPr lang="en-GB" dirty="0"/>
              <a:t>WP4-WP9 Crab Cavities</a:t>
            </a:r>
            <a:br>
              <a:rPr lang="en-GB" dirty="0"/>
            </a:br>
            <a:r>
              <a:rPr lang="en-GB" dirty="0"/>
              <a:t>Experience from RFD proto CM test at CERN SM18 – M7 bunker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D693137-64CA-1A4E-73FB-4F1F2EBFF1F2}"/>
              </a:ext>
            </a:extLst>
          </p:cNvPr>
          <p:cNvSpPr txBox="1"/>
          <p:nvPr/>
        </p:nvSpPr>
        <p:spPr>
          <a:xfrm>
            <a:off x="5084498" y="2571017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FFFF00"/>
                </a:highlight>
              </a:rPr>
              <a:t>RFD proto</a:t>
            </a:r>
          </a:p>
        </p:txBody>
      </p:sp>
      <p:sp>
        <p:nvSpPr>
          <p:cNvPr id="9" name="Espace réservé du texte 19">
            <a:extLst>
              <a:ext uri="{FF2B5EF4-FFF2-40B4-BE49-F238E27FC236}">
                <a16:creationId xmlns:a16="http://schemas.microsoft.com/office/drawing/2014/main" id="{CF9DA38B-BFE6-9895-3DE1-8187DB6F5D2D}"/>
              </a:ext>
            </a:extLst>
          </p:cNvPr>
          <p:cNvSpPr txBox="1">
            <a:spLocks/>
          </p:cNvSpPr>
          <p:nvPr/>
        </p:nvSpPr>
        <p:spPr>
          <a:xfrm>
            <a:off x="1115616" y="4832086"/>
            <a:ext cx="6552728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0" name="Espace réservé du texte 19">
            <a:extLst>
              <a:ext uri="{FF2B5EF4-FFF2-40B4-BE49-F238E27FC236}">
                <a16:creationId xmlns:a16="http://schemas.microsoft.com/office/drawing/2014/main" id="{3B8950C1-9471-ED44-5D61-76D2CF433D59}"/>
              </a:ext>
            </a:extLst>
          </p:cNvPr>
          <p:cNvSpPr txBox="1">
            <a:spLocks/>
          </p:cNvSpPr>
          <p:nvPr/>
        </p:nvSpPr>
        <p:spPr>
          <a:xfrm>
            <a:off x="1115616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40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/>
              <a:t>Cryo process aspects – PFD1- CD 300K-130K – </a:t>
            </a:r>
            <a:r>
              <a:rPr lang="en-GB" sz="2200" dirty="0" err="1"/>
              <a:t>dTmax</a:t>
            </a:r>
            <a:r>
              <a:rPr lang="en-GB" sz="2200" dirty="0"/>
              <a:t> 50K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85FF1E-7F32-1211-E391-C94B81D7A1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701" b="6807"/>
          <a:stretch/>
        </p:blipFill>
        <p:spPr>
          <a:xfrm>
            <a:off x="511846" y="417506"/>
            <a:ext cx="7469726" cy="4242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6F7395-2600-F84F-5E5F-2ED4E1CA97B3}"/>
              </a:ext>
            </a:extLst>
          </p:cNvPr>
          <p:cNvSpPr txBox="1"/>
          <p:nvPr/>
        </p:nvSpPr>
        <p:spPr>
          <a:xfrm>
            <a:off x="2555776" y="435097"/>
            <a:ext cx="446449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 err="1"/>
              <a:t>Step</a:t>
            </a:r>
            <a:r>
              <a:rPr lang="fr-CH" sz="1400" dirty="0"/>
              <a:t> 120 : </a:t>
            </a:r>
            <a:r>
              <a:rPr lang="fr-CH" sz="1400" dirty="0" err="1"/>
              <a:t>CoolDown</a:t>
            </a:r>
            <a:r>
              <a:rPr lang="fr-CH" sz="1400" dirty="0"/>
              <a:t> 300-130K </a:t>
            </a:r>
            <a:r>
              <a:rPr lang="fr-CH" sz="1400" dirty="0" err="1"/>
              <a:t>with</a:t>
            </a:r>
            <a:r>
              <a:rPr lang="fr-CH" sz="1400" dirty="0"/>
              <a:t> </a:t>
            </a:r>
            <a:r>
              <a:rPr lang="fr-CH" sz="1400" dirty="0" err="1"/>
              <a:t>mixing</a:t>
            </a:r>
            <a:r>
              <a:rPr lang="fr-CH" sz="1400" dirty="0"/>
              <a:t> </a:t>
            </a:r>
            <a:r>
              <a:rPr lang="fr-CH" sz="1400" dirty="0" err="1"/>
              <a:t>chamber</a:t>
            </a:r>
            <a:endParaRPr lang="en-GB" sz="1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4875E8D-66D1-7983-F906-21288F95E194}"/>
              </a:ext>
            </a:extLst>
          </p:cNvPr>
          <p:cNvSpPr/>
          <p:nvPr/>
        </p:nvSpPr>
        <p:spPr>
          <a:xfrm>
            <a:off x="4067944" y="3583657"/>
            <a:ext cx="432048" cy="144016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9F7AEE-97D6-AF9A-918A-7C7939C2D2B7}"/>
              </a:ext>
            </a:extLst>
          </p:cNvPr>
          <p:cNvCxnSpPr>
            <a:cxnSpLocks/>
          </p:cNvCxnSpPr>
          <p:nvPr/>
        </p:nvCxnSpPr>
        <p:spPr>
          <a:xfrm>
            <a:off x="4538315" y="3655665"/>
            <a:ext cx="177701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7F5358-7D08-9142-4B5D-797088F8C858}"/>
              </a:ext>
            </a:extLst>
          </p:cNvPr>
          <p:cNvCxnSpPr>
            <a:cxnSpLocks/>
          </p:cNvCxnSpPr>
          <p:nvPr/>
        </p:nvCxnSpPr>
        <p:spPr>
          <a:xfrm flipV="1">
            <a:off x="4690715" y="1995686"/>
            <a:ext cx="0" cy="165997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5C7EB8-DE8F-2048-43B2-553FE1F61085}"/>
              </a:ext>
            </a:extLst>
          </p:cNvPr>
          <p:cNvCxnSpPr>
            <a:cxnSpLocks/>
          </p:cNvCxnSpPr>
          <p:nvPr/>
        </p:nvCxnSpPr>
        <p:spPr>
          <a:xfrm>
            <a:off x="4716016" y="1995686"/>
            <a:ext cx="1728192" cy="3600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6B53654-0DB5-D2D8-40A4-043F75A81743}"/>
              </a:ext>
            </a:extLst>
          </p:cNvPr>
          <p:cNvCxnSpPr>
            <a:cxnSpLocks/>
          </p:cNvCxnSpPr>
          <p:nvPr/>
        </p:nvCxnSpPr>
        <p:spPr>
          <a:xfrm>
            <a:off x="6444208" y="2067694"/>
            <a:ext cx="0" cy="165997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603F563-341C-E7E0-7728-5F438AF7F6F5}"/>
              </a:ext>
            </a:extLst>
          </p:cNvPr>
          <p:cNvCxnSpPr>
            <a:cxnSpLocks/>
          </p:cNvCxnSpPr>
          <p:nvPr/>
        </p:nvCxnSpPr>
        <p:spPr>
          <a:xfrm>
            <a:off x="6467995" y="3691669"/>
            <a:ext cx="1128341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9D5DEC7-7C82-A860-83E9-190F78984547}"/>
              </a:ext>
            </a:extLst>
          </p:cNvPr>
          <p:cNvCxnSpPr>
            <a:cxnSpLocks/>
          </p:cNvCxnSpPr>
          <p:nvPr/>
        </p:nvCxnSpPr>
        <p:spPr>
          <a:xfrm>
            <a:off x="7596336" y="3691669"/>
            <a:ext cx="0" cy="82429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9B6C822-7533-181A-2017-975C59898015}"/>
              </a:ext>
            </a:extLst>
          </p:cNvPr>
          <p:cNvCxnSpPr>
            <a:cxnSpLocks/>
          </p:cNvCxnSpPr>
          <p:nvPr/>
        </p:nvCxnSpPr>
        <p:spPr>
          <a:xfrm flipH="1">
            <a:off x="5796136" y="4515966"/>
            <a:ext cx="1823986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2722BB1-8AD0-F3B4-6217-AECBFB08ED18}"/>
              </a:ext>
            </a:extLst>
          </p:cNvPr>
          <p:cNvCxnSpPr>
            <a:cxnSpLocks/>
          </p:cNvCxnSpPr>
          <p:nvPr/>
        </p:nvCxnSpPr>
        <p:spPr>
          <a:xfrm flipV="1">
            <a:off x="5796136" y="3827770"/>
            <a:ext cx="0" cy="694193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D80A72D-36EF-2BEA-FAAE-36F343806389}"/>
              </a:ext>
            </a:extLst>
          </p:cNvPr>
          <p:cNvCxnSpPr>
            <a:cxnSpLocks/>
          </p:cNvCxnSpPr>
          <p:nvPr/>
        </p:nvCxnSpPr>
        <p:spPr>
          <a:xfrm flipV="1">
            <a:off x="5839417" y="2931790"/>
            <a:ext cx="0" cy="88652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7DBC844-FE41-249D-85D2-08F78B040423}"/>
              </a:ext>
            </a:extLst>
          </p:cNvPr>
          <p:cNvCxnSpPr>
            <a:cxnSpLocks/>
          </p:cNvCxnSpPr>
          <p:nvPr/>
        </p:nvCxnSpPr>
        <p:spPr>
          <a:xfrm flipH="1">
            <a:off x="4499992" y="3375052"/>
            <a:ext cx="176997" cy="0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667D2C3-0A9C-71C1-F4B7-7611CCD744EE}"/>
              </a:ext>
            </a:extLst>
          </p:cNvPr>
          <p:cNvCxnSpPr>
            <a:cxnSpLocks/>
          </p:cNvCxnSpPr>
          <p:nvPr/>
        </p:nvCxnSpPr>
        <p:spPr>
          <a:xfrm>
            <a:off x="4499421" y="3043688"/>
            <a:ext cx="792660" cy="0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7BA96C3-3236-8636-76E4-B8D799B47458}"/>
              </a:ext>
            </a:extLst>
          </p:cNvPr>
          <p:cNvCxnSpPr>
            <a:cxnSpLocks/>
          </p:cNvCxnSpPr>
          <p:nvPr/>
        </p:nvCxnSpPr>
        <p:spPr>
          <a:xfrm>
            <a:off x="5305676" y="2771295"/>
            <a:ext cx="648071" cy="0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4B0AE04-4930-E541-5467-F82078A88F4C}"/>
              </a:ext>
            </a:extLst>
          </p:cNvPr>
          <p:cNvCxnSpPr>
            <a:cxnSpLocks/>
          </p:cNvCxnSpPr>
          <p:nvPr/>
        </p:nvCxnSpPr>
        <p:spPr>
          <a:xfrm flipH="1" flipV="1">
            <a:off x="5292081" y="2764821"/>
            <a:ext cx="13595" cy="278867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AFB5AD8-5CC9-071B-E61F-A53547C87A65}"/>
              </a:ext>
            </a:extLst>
          </p:cNvPr>
          <p:cNvCxnSpPr>
            <a:cxnSpLocks/>
          </p:cNvCxnSpPr>
          <p:nvPr/>
        </p:nvCxnSpPr>
        <p:spPr>
          <a:xfrm>
            <a:off x="5953747" y="2764821"/>
            <a:ext cx="13595" cy="1535121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559027D-B0C0-2C2C-F801-1455A33E3969}"/>
              </a:ext>
            </a:extLst>
          </p:cNvPr>
          <p:cNvCxnSpPr>
            <a:cxnSpLocks/>
          </p:cNvCxnSpPr>
          <p:nvPr/>
        </p:nvCxnSpPr>
        <p:spPr>
          <a:xfrm flipV="1">
            <a:off x="6300192" y="2355726"/>
            <a:ext cx="0" cy="1295620"/>
          </a:xfrm>
          <a:prstGeom prst="straightConnector1">
            <a:avLst/>
          </a:prstGeom>
          <a:ln>
            <a:solidFill>
              <a:srgbClr val="E850C7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texte 19">
            <a:extLst>
              <a:ext uri="{FF2B5EF4-FFF2-40B4-BE49-F238E27FC236}">
                <a16:creationId xmlns:a16="http://schemas.microsoft.com/office/drawing/2014/main" id="{366703E3-F3A6-EC85-526C-5B8402B2EAAC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5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29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241C45-5893-86B4-9761-D69E001198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24" b="6624"/>
          <a:stretch/>
        </p:blipFill>
        <p:spPr>
          <a:xfrm>
            <a:off x="899592" y="481754"/>
            <a:ext cx="7081985" cy="4179991"/>
          </a:xfrm>
          <a:prstGeom prst="rect">
            <a:avLst/>
          </a:prstGeom>
        </p:spPr>
      </p:pic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430459F6-698D-B815-51C3-5CE9984EC936}"/>
              </a:ext>
            </a:extLst>
          </p:cNvPr>
          <p:cNvSpPr/>
          <p:nvPr/>
        </p:nvSpPr>
        <p:spPr>
          <a:xfrm>
            <a:off x="2555776" y="2090651"/>
            <a:ext cx="360040" cy="360040"/>
          </a:xfrm>
          <a:prstGeom prst="mathMultiply">
            <a:avLst/>
          </a:prstGeom>
          <a:ln>
            <a:solidFill>
              <a:srgbClr val="FFFF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628D387-E6A7-95C2-DD9A-616F2F86F1A9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/>
              <a:t>Cryo process aspects – PFD2- CD 130K- 4.5K – AFAP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AAE85D-98A9-342D-5DB5-380BA1B4C388}"/>
              </a:ext>
            </a:extLst>
          </p:cNvPr>
          <p:cNvSpPr txBox="1"/>
          <p:nvPr/>
        </p:nvSpPr>
        <p:spPr>
          <a:xfrm>
            <a:off x="2680597" y="388591"/>
            <a:ext cx="46277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 err="1"/>
              <a:t>Step</a:t>
            </a:r>
            <a:r>
              <a:rPr lang="fr-CH" sz="1400" dirty="0"/>
              <a:t> 130 : </a:t>
            </a:r>
            <a:r>
              <a:rPr lang="fr-CH" sz="1400" dirty="0" err="1"/>
              <a:t>CoolDown</a:t>
            </a:r>
            <a:r>
              <a:rPr lang="fr-CH" sz="1400" dirty="0"/>
              <a:t> 130 K- 4.5 K - As fast as possible</a:t>
            </a:r>
            <a:endParaRPr lang="en-GB" sz="1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DFB3BA6-D6BC-6309-0DD0-1EA1C19109E3}"/>
              </a:ext>
            </a:extLst>
          </p:cNvPr>
          <p:cNvCxnSpPr>
            <a:cxnSpLocks/>
          </p:cNvCxnSpPr>
          <p:nvPr/>
        </p:nvCxnSpPr>
        <p:spPr>
          <a:xfrm>
            <a:off x="2284267" y="4083918"/>
            <a:ext cx="703557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473920A-0EC5-117A-CCAE-942158AC9131}"/>
              </a:ext>
            </a:extLst>
          </p:cNvPr>
          <p:cNvCxnSpPr>
            <a:cxnSpLocks/>
          </p:cNvCxnSpPr>
          <p:nvPr/>
        </p:nvCxnSpPr>
        <p:spPr>
          <a:xfrm>
            <a:off x="3140224" y="4083918"/>
            <a:ext cx="2007840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4F13405-6473-A273-2E23-ED48B93647AD}"/>
              </a:ext>
            </a:extLst>
          </p:cNvPr>
          <p:cNvCxnSpPr>
            <a:cxnSpLocks/>
          </p:cNvCxnSpPr>
          <p:nvPr/>
        </p:nvCxnSpPr>
        <p:spPr>
          <a:xfrm flipV="1">
            <a:off x="5220072" y="2715766"/>
            <a:ext cx="0" cy="136815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A5660F0-6F7A-DE10-49FD-FACB03FD3712}"/>
              </a:ext>
            </a:extLst>
          </p:cNvPr>
          <p:cNvCxnSpPr>
            <a:cxnSpLocks/>
          </p:cNvCxnSpPr>
          <p:nvPr/>
        </p:nvCxnSpPr>
        <p:spPr>
          <a:xfrm>
            <a:off x="5481034" y="2715766"/>
            <a:ext cx="387110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E50B1D4-8A5E-0C01-4507-707DE865580C}"/>
              </a:ext>
            </a:extLst>
          </p:cNvPr>
          <p:cNvCxnSpPr>
            <a:cxnSpLocks/>
          </p:cNvCxnSpPr>
          <p:nvPr/>
        </p:nvCxnSpPr>
        <p:spPr>
          <a:xfrm>
            <a:off x="5868144" y="2715766"/>
            <a:ext cx="0" cy="158417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1E7563C-A6BC-00AD-0910-F1BD105B4B4F}"/>
              </a:ext>
            </a:extLst>
          </p:cNvPr>
          <p:cNvCxnSpPr>
            <a:cxnSpLocks/>
          </p:cNvCxnSpPr>
          <p:nvPr/>
        </p:nvCxnSpPr>
        <p:spPr>
          <a:xfrm flipV="1">
            <a:off x="6228184" y="2283718"/>
            <a:ext cx="0" cy="1295620"/>
          </a:xfrm>
          <a:prstGeom prst="straightConnector1">
            <a:avLst/>
          </a:prstGeom>
          <a:ln>
            <a:solidFill>
              <a:srgbClr val="E850C7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19">
            <a:extLst>
              <a:ext uri="{FF2B5EF4-FFF2-40B4-BE49-F238E27FC236}">
                <a16:creationId xmlns:a16="http://schemas.microsoft.com/office/drawing/2014/main" id="{9A2634BB-E6E8-707B-FB14-783A10BF5C5E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5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71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Process aspects – Cool Down 300 K -&gt; 4.5 K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79D39A8B-924F-B0E6-4E33-3EF66395BA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36" t="8000" r="1033" b="4723"/>
          <a:stretch/>
        </p:blipFill>
        <p:spPr>
          <a:xfrm>
            <a:off x="18536" y="431705"/>
            <a:ext cx="6575018" cy="3815995"/>
          </a:xfrm>
          <a:prstGeom prst="rect">
            <a:avLst/>
          </a:prstGeom>
          <a:ln w="41275">
            <a:solidFill>
              <a:schemeClr val="bg2">
                <a:lumMod val="60000"/>
                <a:lumOff val="40000"/>
              </a:schemeClr>
            </a:solidFill>
          </a:ln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841BB4F-61C2-889F-23A1-0E1FC83B0B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455739"/>
              </p:ext>
            </p:extLst>
          </p:nvPr>
        </p:nvGraphicFramePr>
        <p:xfrm>
          <a:off x="6660232" y="407978"/>
          <a:ext cx="2483768" cy="3784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41323">
                  <a:extLst>
                    <a:ext uri="{9D8B030D-6E8A-4147-A177-3AD203B41FA5}">
                      <a16:colId xmlns:a16="http://schemas.microsoft.com/office/drawing/2014/main" val="3860296519"/>
                    </a:ext>
                  </a:extLst>
                </a:gridCol>
                <a:gridCol w="742445">
                  <a:extLst>
                    <a:ext uri="{9D8B030D-6E8A-4147-A177-3AD203B41FA5}">
                      <a16:colId xmlns:a16="http://schemas.microsoft.com/office/drawing/2014/main" val="39518509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Cool Down time (300 K -&gt; 130 K – </a:t>
                      </a:r>
                      <a:r>
                        <a:rPr lang="fr-CH" sz="1100" i="1" dirty="0">
                          <a:solidFill>
                            <a:srgbClr val="FF0000"/>
                          </a:solidFill>
                        </a:rPr>
                        <a:t>dT 50 K</a:t>
                      </a:r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46 h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592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Cool Down time (130 K -&gt; 4.5 K - </a:t>
                      </a:r>
                      <a:r>
                        <a:rPr lang="fr-CH" sz="1100" i="1" dirty="0">
                          <a:solidFill>
                            <a:srgbClr val="FF0000"/>
                          </a:solidFill>
                        </a:rPr>
                        <a:t>AFAP</a:t>
                      </a:r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2 h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470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300" dirty="0"/>
                        <a:t>Flow </a:t>
                      </a:r>
                      <a:r>
                        <a:rPr lang="fr-CH" sz="1300" dirty="0" err="1"/>
                        <a:t>during</a:t>
                      </a:r>
                      <a:r>
                        <a:rPr lang="fr-CH" sz="1300" dirty="0"/>
                        <a:t> CD in </a:t>
                      </a:r>
                      <a:r>
                        <a:rPr lang="fr-CH" sz="1300" dirty="0" err="1"/>
                        <a:t>cryomodule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/>
                        <a:t>~2.2 – 3 g/s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424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300" dirty="0"/>
                        <a:t>Flow </a:t>
                      </a:r>
                      <a:r>
                        <a:rPr lang="fr-CH" sz="1300" dirty="0" err="1"/>
                        <a:t>during</a:t>
                      </a:r>
                      <a:r>
                        <a:rPr lang="fr-CH" sz="1300" dirty="0"/>
                        <a:t> CD in TS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/>
                        <a:t>~1.3 g/s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278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dirty="0" err="1">
                          <a:solidFill>
                            <a:srgbClr val="FF0000"/>
                          </a:solidFill>
                        </a:rPr>
                        <a:t>Filling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6 h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438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300" dirty="0"/>
                        <a:t>Flow </a:t>
                      </a:r>
                      <a:r>
                        <a:rPr lang="fr-CH" sz="1300" dirty="0" err="1"/>
                        <a:t>during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filling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/>
                        <a:t>~ 5.2 g/s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501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300" dirty="0"/>
                        <a:t>Flow to </a:t>
                      </a:r>
                      <a:r>
                        <a:rPr lang="fr-CH" sz="1300" dirty="0" err="1"/>
                        <a:t>maintain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cav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filled</a:t>
                      </a:r>
                      <a:r>
                        <a:rPr lang="fr-CH" sz="1300" dirty="0"/>
                        <a:t> at 4.5 K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/>
                        <a:t>~ 4 g/s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568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300" dirty="0" err="1">
                          <a:solidFill>
                            <a:srgbClr val="FF0000"/>
                          </a:solidFill>
                        </a:rPr>
                        <a:t>Tot</a:t>
                      </a:r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. CD time to 4.5 K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54 h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8516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B22C3B6-93EE-43EC-9F8B-26ACC77448A8}"/>
              </a:ext>
            </a:extLst>
          </p:cNvPr>
          <p:cNvSpPr txBox="1"/>
          <p:nvPr/>
        </p:nvSpPr>
        <p:spPr>
          <a:xfrm>
            <a:off x="1763688" y="2948692"/>
            <a:ext cx="3096344" cy="307777"/>
          </a:xfrm>
          <a:prstGeom prst="rect">
            <a:avLst/>
          </a:prstGeom>
          <a:solidFill>
            <a:schemeClr val="accent1">
              <a:alpha val="26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400" dirty="0" err="1">
                <a:solidFill>
                  <a:srgbClr val="FF0000"/>
                </a:solidFill>
              </a:rPr>
              <a:t>Constraint</a:t>
            </a:r>
            <a:r>
              <a:rPr lang="fr-CH" sz="1400" dirty="0">
                <a:solidFill>
                  <a:srgbClr val="FF0000"/>
                </a:solidFill>
              </a:rPr>
              <a:t> : </a:t>
            </a:r>
            <a:r>
              <a:rPr lang="fr-CH" sz="1400" dirty="0" err="1">
                <a:solidFill>
                  <a:srgbClr val="FF0000"/>
                </a:solidFill>
              </a:rPr>
              <a:t>keep</a:t>
            </a:r>
            <a:r>
              <a:rPr lang="fr-CH" sz="1400" dirty="0">
                <a:solidFill>
                  <a:srgbClr val="FF0000"/>
                </a:solidFill>
              </a:rPr>
              <a:t> Pressure &lt; 1.4 bar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78C67F-56E8-1DAD-6E11-0F72A00E030B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3131840" y="2499742"/>
            <a:ext cx="180020" cy="4489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B65D9F5-4721-565D-50C3-2B0EA811C49E}"/>
              </a:ext>
            </a:extLst>
          </p:cNvPr>
          <p:cNvSpPr txBox="1"/>
          <p:nvPr/>
        </p:nvSpPr>
        <p:spPr>
          <a:xfrm>
            <a:off x="5563800" y="307656"/>
            <a:ext cx="61427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rgbClr val="FF0000"/>
                </a:solidFill>
              </a:rPr>
              <a:t>CD </a:t>
            </a:r>
            <a:r>
              <a:rPr lang="fr-CH" sz="900" dirty="0">
                <a:solidFill>
                  <a:srgbClr val="FF0000"/>
                </a:solidFill>
              </a:rPr>
              <a:t>AFAP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3E814A-1862-7684-2239-4F5223BEB724}"/>
              </a:ext>
            </a:extLst>
          </p:cNvPr>
          <p:cNvSpPr txBox="1"/>
          <p:nvPr/>
        </p:nvSpPr>
        <p:spPr>
          <a:xfrm>
            <a:off x="1880781" y="358595"/>
            <a:ext cx="30243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300" dirty="0">
                <a:solidFill>
                  <a:srgbClr val="FF0000"/>
                </a:solidFill>
              </a:rPr>
              <a:t>CD </a:t>
            </a:r>
            <a:r>
              <a:rPr lang="fr-CH" sz="1300" dirty="0" err="1">
                <a:solidFill>
                  <a:srgbClr val="FF0000"/>
                </a:solidFill>
              </a:rPr>
              <a:t>with</a:t>
            </a:r>
            <a:r>
              <a:rPr lang="fr-CH" sz="1300" dirty="0">
                <a:solidFill>
                  <a:srgbClr val="FF0000"/>
                </a:solidFill>
              </a:rPr>
              <a:t> </a:t>
            </a:r>
            <a:r>
              <a:rPr lang="fr-CH" sz="1300" dirty="0" err="1">
                <a:solidFill>
                  <a:srgbClr val="FF0000"/>
                </a:solidFill>
              </a:rPr>
              <a:t>mixing</a:t>
            </a:r>
            <a:r>
              <a:rPr lang="fr-CH" sz="1300" dirty="0">
                <a:solidFill>
                  <a:srgbClr val="FF0000"/>
                </a:solidFill>
              </a:rPr>
              <a:t> </a:t>
            </a:r>
            <a:r>
              <a:rPr lang="fr-CH" sz="1300" dirty="0" err="1">
                <a:solidFill>
                  <a:srgbClr val="FF0000"/>
                </a:solidFill>
              </a:rPr>
              <a:t>chamber</a:t>
            </a:r>
            <a:r>
              <a:rPr lang="fr-CH" sz="1300" dirty="0">
                <a:solidFill>
                  <a:srgbClr val="FF0000"/>
                </a:solidFill>
              </a:rPr>
              <a:t> – dT 50K</a:t>
            </a:r>
            <a:endParaRPr lang="en-GB" sz="130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A6360A8-0943-C8F8-FEA5-34ACCB8DFC99}"/>
              </a:ext>
            </a:extLst>
          </p:cNvPr>
          <p:cNvCxnSpPr>
            <a:cxnSpLocks/>
          </p:cNvCxnSpPr>
          <p:nvPr/>
        </p:nvCxnSpPr>
        <p:spPr>
          <a:xfrm>
            <a:off x="5718745" y="339502"/>
            <a:ext cx="0" cy="338437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30709C-ACE6-B71E-9B7E-6971FBCB17CE}"/>
              </a:ext>
            </a:extLst>
          </p:cNvPr>
          <p:cNvCxnSpPr>
            <a:cxnSpLocks/>
          </p:cNvCxnSpPr>
          <p:nvPr/>
        </p:nvCxnSpPr>
        <p:spPr>
          <a:xfrm>
            <a:off x="6012160" y="377602"/>
            <a:ext cx="0" cy="338437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7B84D2F-87BE-A558-5FB1-8042B9DBF07E}"/>
              </a:ext>
            </a:extLst>
          </p:cNvPr>
          <p:cNvSpPr txBox="1"/>
          <p:nvPr/>
        </p:nvSpPr>
        <p:spPr>
          <a:xfrm>
            <a:off x="5926540" y="331402"/>
            <a:ext cx="8245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300" dirty="0" err="1">
                <a:solidFill>
                  <a:srgbClr val="FF0000"/>
                </a:solidFill>
              </a:rPr>
              <a:t>Filling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6" name="Espace réservé du texte 19">
            <a:extLst>
              <a:ext uri="{FF2B5EF4-FFF2-40B4-BE49-F238E27FC236}">
                <a16:creationId xmlns:a16="http://schemas.microsoft.com/office/drawing/2014/main" id="{C8DBBEA8-6EB4-6B74-7A50-9248ABEFFD6E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5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764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/>
              <a:t>Cryo process aspects – PFD 3 - Nominal operation @ 2 K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C74F4F-1F29-A135-2EE3-32B324C097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494"/>
          <a:stretch/>
        </p:blipFill>
        <p:spPr>
          <a:xfrm>
            <a:off x="658367" y="411509"/>
            <a:ext cx="6937969" cy="419934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41AC094-FDED-4BEA-1023-38A42733A26A}"/>
              </a:ext>
            </a:extLst>
          </p:cNvPr>
          <p:cNvCxnSpPr>
            <a:cxnSpLocks/>
          </p:cNvCxnSpPr>
          <p:nvPr/>
        </p:nvCxnSpPr>
        <p:spPr>
          <a:xfrm>
            <a:off x="1619672" y="3831827"/>
            <a:ext cx="3024336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C805CA2-37EF-01C0-9234-777BE0A930C2}"/>
              </a:ext>
            </a:extLst>
          </p:cNvPr>
          <p:cNvCxnSpPr>
            <a:cxnSpLocks/>
          </p:cNvCxnSpPr>
          <p:nvPr/>
        </p:nvCxnSpPr>
        <p:spPr>
          <a:xfrm flipV="1">
            <a:off x="4644008" y="2427734"/>
            <a:ext cx="0" cy="140409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A7504C-2117-7632-771E-9E099684C2FA}"/>
              </a:ext>
            </a:extLst>
          </p:cNvPr>
          <p:cNvCxnSpPr>
            <a:cxnSpLocks/>
          </p:cNvCxnSpPr>
          <p:nvPr/>
        </p:nvCxnSpPr>
        <p:spPr>
          <a:xfrm>
            <a:off x="4644008" y="2427734"/>
            <a:ext cx="1152128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B13D9B0-0289-B628-1265-54DC81DDDF8E}"/>
              </a:ext>
            </a:extLst>
          </p:cNvPr>
          <p:cNvCxnSpPr>
            <a:cxnSpLocks/>
          </p:cNvCxnSpPr>
          <p:nvPr/>
        </p:nvCxnSpPr>
        <p:spPr>
          <a:xfrm>
            <a:off x="5796136" y="2427734"/>
            <a:ext cx="0" cy="122413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37DE9D1-2D88-5D60-40E5-CD6E4AF4E492}"/>
              </a:ext>
            </a:extLst>
          </p:cNvPr>
          <p:cNvCxnSpPr>
            <a:cxnSpLocks/>
          </p:cNvCxnSpPr>
          <p:nvPr/>
        </p:nvCxnSpPr>
        <p:spPr>
          <a:xfrm>
            <a:off x="5796136" y="3651870"/>
            <a:ext cx="108012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16A5A7A-535B-F3CD-0045-E2B64FDC78DA}"/>
              </a:ext>
            </a:extLst>
          </p:cNvPr>
          <p:cNvCxnSpPr>
            <a:cxnSpLocks/>
          </p:cNvCxnSpPr>
          <p:nvPr/>
        </p:nvCxnSpPr>
        <p:spPr>
          <a:xfrm>
            <a:off x="6876256" y="3651870"/>
            <a:ext cx="0" cy="179957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1C7E69A-8875-BC4E-ECDC-0DA1ADDE878B}"/>
              </a:ext>
            </a:extLst>
          </p:cNvPr>
          <p:cNvCxnSpPr>
            <a:cxnSpLocks/>
          </p:cNvCxnSpPr>
          <p:nvPr/>
        </p:nvCxnSpPr>
        <p:spPr>
          <a:xfrm flipV="1">
            <a:off x="5868144" y="2139702"/>
            <a:ext cx="0" cy="1602146"/>
          </a:xfrm>
          <a:prstGeom prst="straightConnector1">
            <a:avLst/>
          </a:prstGeom>
          <a:ln w="31750">
            <a:solidFill>
              <a:srgbClr val="F513D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AC7E296-7FF2-3AEA-1AE5-D7957E3139A6}"/>
              </a:ext>
            </a:extLst>
          </p:cNvPr>
          <p:cNvCxnSpPr>
            <a:cxnSpLocks/>
          </p:cNvCxnSpPr>
          <p:nvPr/>
        </p:nvCxnSpPr>
        <p:spPr>
          <a:xfrm flipH="1">
            <a:off x="4427984" y="2139702"/>
            <a:ext cx="1440160" cy="0"/>
          </a:xfrm>
          <a:prstGeom prst="straightConnector1">
            <a:avLst/>
          </a:prstGeom>
          <a:ln w="31750">
            <a:solidFill>
              <a:srgbClr val="F513D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36B2A5A-0536-5C9C-CE41-EA2D5C778DF0}"/>
              </a:ext>
            </a:extLst>
          </p:cNvPr>
          <p:cNvCxnSpPr>
            <a:cxnSpLocks/>
          </p:cNvCxnSpPr>
          <p:nvPr/>
        </p:nvCxnSpPr>
        <p:spPr>
          <a:xfrm flipH="1">
            <a:off x="4427983" y="2139702"/>
            <a:ext cx="1" cy="1615927"/>
          </a:xfrm>
          <a:prstGeom prst="straightConnector1">
            <a:avLst/>
          </a:prstGeom>
          <a:ln w="31750">
            <a:solidFill>
              <a:srgbClr val="F513D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B604F4E-0A86-2CDF-9726-D015FD4E911B}"/>
              </a:ext>
            </a:extLst>
          </p:cNvPr>
          <p:cNvCxnSpPr>
            <a:cxnSpLocks/>
          </p:cNvCxnSpPr>
          <p:nvPr/>
        </p:nvCxnSpPr>
        <p:spPr>
          <a:xfrm flipH="1">
            <a:off x="2195735" y="3741848"/>
            <a:ext cx="2232248" cy="0"/>
          </a:xfrm>
          <a:prstGeom prst="straightConnector1">
            <a:avLst/>
          </a:prstGeom>
          <a:ln w="31750">
            <a:solidFill>
              <a:srgbClr val="F513D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45FD548-F930-5497-0416-64DAA19F7CA4}"/>
              </a:ext>
            </a:extLst>
          </p:cNvPr>
          <p:cNvCxnSpPr>
            <a:cxnSpLocks/>
          </p:cNvCxnSpPr>
          <p:nvPr/>
        </p:nvCxnSpPr>
        <p:spPr>
          <a:xfrm flipV="1">
            <a:off x="2195735" y="1475755"/>
            <a:ext cx="0" cy="2252313"/>
          </a:xfrm>
          <a:prstGeom prst="straightConnector1">
            <a:avLst/>
          </a:prstGeom>
          <a:ln w="31750">
            <a:solidFill>
              <a:srgbClr val="F513D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19">
            <a:extLst>
              <a:ext uri="{FF2B5EF4-FFF2-40B4-BE49-F238E27FC236}">
                <a16:creationId xmlns:a16="http://schemas.microsoft.com/office/drawing/2014/main" id="{117223B8-EA00-ACD9-C69E-A2797BDB15B7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5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97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Process aspects – Pumping down to 2 K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841BB4F-61C2-889F-23A1-0E1FC83B0B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161406"/>
              </p:ext>
            </p:extLst>
          </p:nvPr>
        </p:nvGraphicFramePr>
        <p:xfrm>
          <a:off x="6588224" y="407978"/>
          <a:ext cx="2458576" cy="3672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04777">
                  <a:extLst>
                    <a:ext uri="{9D8B030D-6E8A-4147-A177-3AD203B41FA5}">
                      <a16:colId xmlns:a16="http://schemas.microsoft.com/office/drawing/2014/main" val="3860296519"/>
                    </a:ext>
                  </a:extLst>
                </a:gridCol>
                <a:gridCol w="853799">
                  <a:extLst>
                    <a:ext uri="{9D8B030D-6E8A-4147-A177-3AD203B41FA5}">
                      <a16:colId xmlns:a16="http://schemas.microsoft.com/office/drawing/2014/main" val="39518509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300" dirty="0" err="1">
                          <a:solidFill>
                            <a:srgbClr val="FF0000"/>
                          </a:solidFill>
                        </a:rPr>
                        <a:t>Pumping</a:t>
                      </a:r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 time to 30 mbar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2.5 h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470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300" dirty="0"/>
                        <a:t>Min LHe </a:t>
                      </a:r>
                      <a:r>
                        <a:rPr lang="fr-CH" sz="1300" dirty="0" err="1"/>
                        <a:t>level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during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pumping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step</a:t>
                      </a:r>
                      <a:r>
                        <a:rPr lang="fr-CH" sz="1300" dirty="0"/>
                        <a:t> 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/>
                        <a:t>60 %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424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300" dirty="0"/>
                        <a:t>Flow </a:t>
                      </a:r>
                      <a:r>
                        <a:rPr lang="fr-CH" sz="1300" dirty="0" err="1"/>
                        <a:t>during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pumping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step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/>
                        <a:t>~5 g/s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278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dirty="0" err="1">
                          <a:solidFill>
                            <a:srgbClr val="FF0000"/>
                          </a:solidFill>
                        </a:rPr>
                        <a:t>Refill</a:t>
                      </a:r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 time at 30 mbar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dirty="0">
                          <a:solidFill>
                            <a:srgbClr val="FF0000"/>
                          </a:solidFill>
                        </a:rPr>
                        <a:t>40 min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438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dirty="0"/>
                        <a:t>Flow </a:t>
                      </a:r>
                      <a:r>
                        <a:rPr lang="fr-CH" sz="1300" dirty="0" err="1"/>
                        <a:t>during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refill</a:t>
                      </a:r>
                      <a:r>
                        <a:rPr lang="fr-CH" sz="1300" dirty="0"/>
                        <a:t> </a:t>
                      </a:r>
                      <a:r>
                        <a:rPr lang="fr-CH" sz="1300" dirty="0" err="1"/>
                        <a:t>step</a:t>
                      </a:r>
                      <a:endParaRPr lang="en-GB" sz="1300" dirty="0"/>
                    </a:p>
                    <a:p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300" dirty="0"/>
                        <a:t>~8.5 g/s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501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300" b="1" dirty="0">
                          <a:solidFill>
                            <a:srgbClr val="FF0000"/>
                          </a:solidFill>
                        </a:rPr>
                        <a:t>Total Time for CD 300 K -&gt; </a:t>
                      </a:r>
                      <a:r>
                        <a:rPr lang="fr-CH" sz="1300" b="1" dirty="0" err="1">
                          <a:solidFill>
                            <a:srgbClr val="FF0000"/>
                          </a:solidFill>
                        </a:rPr>
                        <a:t>Cryo_Ok</a:t>
                      </a:r>
                      <a:r>
                        <a:rPr lang="fr-CH" sz="13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sz="1000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fr-CH" sz="1000" b="1" dirty="0" err="1">
                          <a:solidFill>
                            <a:srgbClr val="FF0000"/>
                          </a:solidFill>
                        </a:rPr>
                        <a:t>without</a:t>
                      </a:r>
                      <a:r>
                        <a:rPr lang="fr-CH" sz="1000" b="1" dirty="0">
                          <a:solidFill>
                            <a:srgbClr val="FF0000"/>
                          </a:solidFill>
                        </a:rPr>
                        <a:t> interruption)</a:t>
                      </a:r>
                      <a:endParaRPr lang="en-GB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300" b="1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fr-CH" sz="1300" b="1" dirty="0">
                          <a:solidFill>
                            <a:srgbClr val="FF0000"/>
                          </a:solidFill>
                        </a:rPr>
                        <a:t>58 h</a:t>
                      </a:r>
                    </a:p>
                    <a:p>
                      <a:pPr algn="ctr"/>
                      <a:r>
                        <a:rPr lang="fr-CH" sz="1000" b="1" dirty="0">
                          <a:solidFill>
                            <a:srgbClr val="FF0000"/>
                          </a:solidFill>
                        </a:rPr>
                        <a:t>(2.5 </a:t>
                      </a:r>
                      <a:r>
                        <a:rPr lang="fr-CH" sz="1000" b="1" dirty="0" err="1">
                          <a:solidFill>
                            <a:srgbClr val="FF0000"/>
                          </a:solidFill>
                        </a:rPr>
                        <a:t>days</a:t>
                      </a:r>
                      <a:r>
                        <a:rPr lang="fr-CH" sz="10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568098"/>
                  </a:ext>
                </a:extLst>
              </a:tr>
            </a:tbl>
          </a:graphicData>
        </a:graphic>
      </p:graphicFrame>
      <p:pic>
        <p:nvPicPr>
          <p:cNvPr id="4" name="Picture 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F3B415BA-79A2-A485-BF56-C1B10059A0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3" t="7932" r="4595" b="4723"/>
          <a:stretch/>
        </p:blipFill>
        <p:spPr>
          <a:xfrm>
            <a:off x="179511" y="411510"/>
            <a:ext cx="6361711" cy="37444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63ABFF-F0B3-9EDC-1C04-97470BE0CD62}"/>
              </a:ext>
            </a:extLst>
          </p:cNvPr>
          <p:cNvSpPr txBox="1"/>
          <p:nvPr/>
        </p:nvSpPr>
        <p:spPr>
          <a:xfrm>
            <a:off x="1583668" y="1337741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0000"/>
                </a:solidFill>
              </a:rPr>
              <a:t>1.05 bar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FA6D87-30B5-5762-7712-2CD326D17295}"/>
              </a:ext>
            </a:extLst>
          </p:cNvPr>
          <p:cNvSpPr txBox="1"/>
          <p:nvPr/>
        </p:nvSpPr>
        <p:spPr>
          <a:xfrm>
            <a:off x="4932040" y="255991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0000"/>
                </a:solidFill>
              </a:rPr>
              <a:t>30 mbar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1DDB84-D831-348A-DAFE-55ACE00F3DFF}"/>
              </a:ext>
            </a:extLst>
          </p:cNvPr>
          <p:cNvSpPr txBox="1"/>
          <p:nvPr/>
        </p:nvSpPr>
        <p:spPr>
          <a:xfrm>
            <a:off x="2573503" y="498099"/>
            <a:ext cx="1998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Lhe</a:t>
            </a:r>
            <a:r>
              <a:rPr lang="fr-CH" sz="1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level</a:t>
            </a:r>
            <a:r>
              <a:rPr lang="fr-CH" sz="1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decreases</a:t>
            </a:r>
            <a:r>
              <a:rPr lang="fr-CH" sz="1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during</a:t>
            </a:r>
            <a:r>
              <a:rPr lang="fr-CH" sz="1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pumping</a:t>
            </a:r>
            <a:r>
              <a:rPr lang="fr-CH" sz="1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phase</a:t>
            </a:r>
            <a:endParaRPr lang="en-GB" sz="1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C27943-8948-47BD-165D-90BE61F60467}"/>
              </a:ext>
            </a:extLst>
          </p:cNvPr>
          <p:cNvSpPr txBox="1"/>
          <p:nvPr/>
        </p:nvSpPr>
        <p:spPr>
          <a:xfrm>
            <a:off x="5652121" y="819487"/>
            <a:ext cx="889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refill</a:t>
            </a:r>
            <a:endParaRPr lang="en-GB" sz="1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Espace réservé du texte 19">
            <a:extLst>
              <a:ext uri="{FF2B5EF4-FFF2-40B4-BE49-F238E27FC236}">
                <a16:creationId xmlns:a16="http://schemas.microsoft.com/office/drawing/2014/main" id="{AA85DD2B-73CC-9C62-C4BF-890C6C798E41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5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001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Process aspects – Nominal operation @ 2 K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6D549B-30B2-EC65-6B8E-FBEA59B44E66}"/>
              </a:ext>
            </a:extLst>
          </p:cNvPr>
          <p:cNvSpPr txBox="1"/>
          <p:nvPr/>
        </p:nvSpPr>
        <p:spPr>
          <a:xfrm>
            <a:off x="247428" y="343863"/>
            <a:ext cx="8683025" cy="1785104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Flow </a:t>
            </a:r>
            <a:r>
              <a:rPr lang="fr-CH" sz="1400" dirty="0" err="1"/>
              <a:t>during</a:t>
            </a:r>
            <a:r>
              <a:rPr lang="fr-CH" sz="1400" dirty="0"/>
              <a:t> nominal </a:t>
            </a:r>
            <a:r>
              <a:rPr lang="fr-CH" sz="1400" dirty="0" err="1"/>
              <a:t>operation</a:t>
            </a:r>
            <a:r>
              <a:rPr lang="fr-CH" sz="1400" dirty="0"/>
              <a:t> @ 2 K : 3.5 g/s [Eq. Heat </a:t>
            </a:r>
            <a:r>
              <a:rPr lang="fr-CH" sz="1400" dirty="0" err="1"/>
              <a:t>load</a:t>
            </a:r>
            <a:r>
              <a:rPr lang="fr-CH" sz="1400" dirty="0"/>
              <a:t>:  70 W]</a:t>
            </a:r>
          </a:p>
          <a:p>
            <a:r>
              <a:rPr lang="fr-CH" sz="1300" dirty="0"/>
              <a:t>Flow </a:t>
            </a:r>
            <a:r>
              <a:rPr lang="fr-CH" sz="1300" dirty="0" err="1"/>
              <a:t>through</a:t>
            </a:r>
            <a:r>
              <a:rPr lang="fr-CH" sz="1300" dirty="0"/>
              <a:t> Thermal Screen + Beam screen : 2.4 g/s + 0.3 g/s</a:t>
            </a:r>
          </a:p>
          <a:p>
            <a:endParaRPr lang="fr-CH" sz="800" dirty="0"/>
          </a:p>
          <a:p>
            <a:r>
              <a:rPr lang="fr-CH" sz="1400" u="sng" dirty="0"/>
              <a:t>Limitation of </a:t>
            </a:r>
            <a:r>
              <a:rPr lang="fr-CH" sz="1400" u="sng" dirty="0" err="1"/>
              <a:t>instabilities</a:t>
            </a:r>
            <a:r>
              <a:rPr lang="fr-CH" sz="1400" u="sng" dirty="0"/>
              <a:t> </a:t>
            </a:r>
            <a:r>
              <a:rPr lang="fr-CH" sz="1400" u="sng" dirty="0" err="1"/>
              <a:t>during</a:t>
            </a:r>
            <a:r>
              <a:rPr lang="fr-CH" sz="1400" u="sng" dirty="0"/>
              <a:t> RF </a:t>
            </a:r>
            <a:r>
              <a:rPr lang="fr-CH" sz="1400" u="sng" dirty="0" err="1"/>
              <a:t>conditioning</a:t>
            </a:r>
            <a:r>
              <a:rPr lang="fr-CH" sz="1400" u="sng" dirty="0"/>
              <a:t> </a:t>
            </a:r>
            <a:r>
              <a:rPr lang="fr-CH" sz="1400" dirty="0"/>
              <a:t>: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1200" dirty="0"/>
              <a:t>LHe </a:t>
            </a:r>
            <a:r>
              <a:rPr lang="fr-CH" sz="1200" dirty="0" err="1"/>
              <a:t>level</a:t>
            </a:r>
            <a:r>
              <a:rPr lang="fr-CH" sz="1200" dirty="0"/>
              <a:t> not </a:t>
            </a:r>
            <a:r>
              <a:rPr lang="fr-CH" sz="1200" dirty="0" err="1"/>
              <a:t>easy</a:t>
            </a:r>
            <a:r>
              <a:rPr lang="fr-CH" sz="1200" dirty="0"/>
              <a:t> to </a:t>
            </a:r>
            <a:r>
              <a:rPr lang="fr-CH" sz="1200" dirty="0" err="1"/>
              <a:t>maintain</a:t>
            </a:r>
            <a:r>
              <a:rPr lang="fr-CH" sz="1200" dirty="0"/>
              <a:t> </a:t>
            </a:r>
            <a:r>
              <a:rPr lang="fr-CH" sz="1200" dirty="0" err="1"/>
              <a:t>with</a:t>
            </a:r>
            <a:r>
              <a:rPr lang="fr-CH" sz="1200" dirty="0"/>
              <a:t> </a:t>
            </a:r>
            <a:r>
              <a:rPr lang="fr-CH" sz="1200" dirty="0" err="1"/>
              <a:t>dynamic</a:t>
            </a:r>
            <a:r>
              <a:rPr lang="fr-CH" sz="1200" dirty="0"/>
              <a:t> </a:t>
            </a:r>
            <a:r>
              <a:rPr lang="fr-CH" sz="1200" dirty="0" err="1"/>
              <a:t>heat</a:t>
            </a:r>
            <a:r>
              <a:rPr lang="fr-CH" sz="1200" dirty="0"/>
              <a:t> </a:t>
            </a:r>
            <a:r>
              <a:rPr lang="fr-CH" sz="1200" dirty="0" err="1"/>
              <a:t>load</a:t>
            </a:r>
            <a:r>
              <a:rPr lang="fr-CH" sz="1200" dirty="0"/>
              <a:t>. It can drop </a:t>
            </a:r>
            <a:r>
              <a:rPr lang="fr-CH" sz="1200" dirty="0" err="1"/>
              <a:t>suddenly</a:t>
            </a:r>
            <a:r>
              <a:rPr lang="fr-CH" sz="1200" dirty="0"/>
              <a:t> due to </a:t>
            </a:r>
            <a:r>
              <a:rPr lang="fr-CH" sz="1200" dirty="0" err="1"/>
              <a:t>geometrical</a:t>
            </a:r>
            <a:r>
              <a:rPr lang="fr-CH" sz="1200" dirty="0"/>
              <a:t> aspects (</a:t>
            </a:r>
            <a:r>
              <a:rPr lang="fr-CH" sz="1200" dirty="0" err="1"/>
              <a:t>chimney</a:t>
            </a:r>
            <a:r>
              <a:rPr lang="fr-CH" sz="1200" dirty="0"/>
              <a:t>) 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fr-CH" sz="1200" dirty="0"/>
              <a:t>   Setting </a:t>
            </a:r>
            <a:r>
              <a:rPr lang="fr-CH" sz="1200" dirty="0" err="1"/>
              <a:t>level</a:t>
            </a:r>
            <a:r>
              <a:rPr lang="fr-CH" sz="1200" dirty="0"/>
              <a:t> </a:t>
            </a:r>
            <a:r>
              <a:rPr lang="fr-CH" sz="1200" dirty="0" err="1"/>
              <a:t>controller</a:t>
            </a:r>
            <a:r>
              <a:rPr lang="fr-CH" sz="1200" dirty="0"/>
              <a:t> </a:t>
            </a:r>
            <a:r>
              <a:rPr lang="fr-CH" sz="1200" dirty="0" err="1"/>
              <a:t>with</a:t>
            </a:r>
            <a:r>
              <a:rPr lang="fr-CH" sz="1200" dirty="0"/>
              <a:t> </a:t>
            </a:r>
            <a:r>
              <a:rPr lang="fr-CH" sz="1200" dirty="0" err="1"/>
              <a:t>reactive</a:t>
            </a:r>
            <a:r>
              <a:rPr lang="fr-CH" sz="1200" dirty="0"/>
              <a:t> PID </a:t>
            </a:r>
            <a:r>
              <a:rPr lang="fr-CH" sz="1200" dirty="0" err="1"/>
              <a:t>parameters</a:t>
            </a:r>
            <a:r>
              <a:rPr lang="fr-CH" sz="12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1200" dirty="0"/>
              <a:t>Adaptation of </a:t>
            </a:r>
            <a:r>
              <a:rPr lang="fr-CH" sz="1200" dirty="0" err="1"/>
              <a:t>Cryo_Ok</a:t>
            </a:r>
            <a:r>
              <a:rPr lang="fr-CH" sz="1200" dirty="0"/>
              <a:t> </a:t>
            </a:r>
            <a:r>
              <a:rPr lang="fr-CH" sz="1200" dirty="0" err="1"/>
              <a:t>logic</a:t>
            </a:r>
            <a:r>
              <a:rPr lang="fr-CH" sz="1200" dirty="0"/>
              <a:t> to gain </a:t>
            </a:r>
            <a:r>
              <a:rPr lang="fr-CH" sz="1200" dirty="0" err="1"/>
              <a:t>margin</a:t>
            </a:r>
            <a:r>
              <a:rPr lang="fr-CH" sz="1200" dirty="0"/>
              <a:t>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200" dirty="0" err="1"/>
              <a:t>Bigger</a:t>
            </a:r>
            <a:r>
              <a:rPr lang="fr-CH" sz="1200" dirty="0"/>
              <a:t> </a:t>
            </a:r>
            <a:r>
              <a:rPr lang="fr-CH" sz="1200" dirty="0" err="1"/>
              <a:t>margin</a:t>
            </a:r>
            <a:r>
              <a:rPr lang="fr-CH" sz="1200" dirty="0"/>
              <a:t> </a:t>
            </a:r>
            <a:r>
              <a:rPr lang="fr-CH" sz="1200" dirty="0" err="1"/>
              <a:t>with</a:t>
            </a:r>
            <a:r>
              <a:rPr lang="fr-CH" sz="1200" dirty="0"/>
              <a:t> LT </a:t>
            </a:r>
            <a:r>
              <a:rPr lang="fr-CH" sz="1200" dirty="0" err="1"/>
              <a:t>threshold</a:t>
            </a:r>
            <a:r>
              <a:rPr lang="fr-CH" sz="1200" dirty="0"/>
              <a:t> (Low </a:t>
            </a:r>
            <a:r>
              <a:rPr lang="fr-CH" sz="1200" dirty="0" err="1"/>
              <a:t>level</a:t>
            </a:r>
            <a:r>
              <a:rPr lang="fr-CH" sz="1200" dirty="0"/>
              <a:t> set at 80% </a:t>
            </a:r>
            <a:r>
              <a:rPr lang="fr-CH" sz="1200" dirty="0" err="1"/>
              <a:t>instead</a:t>
            </a:r>
            <a:r>
              <a:rPr lang="fr-CH" sz="1200" dirty="0"/>
              <a:t> of 88% </a:t>
            </a:r>
            <a:r>
              <a:rPr lang="fr-CH" sz="1200" dirty="0" err="1"/>
              <a:t>before</a:t>
            </a:r>
            <a:r>
              <a:rPr lang="fr-CH" sz="1200" dirty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200" dirty="0"/>
              <a:t>Pressure </a:t>
            </a:r>
            <a:r>
              <a:rPr lang="fr-CH" sz="1200" dirty="0" err="1"/>
              <a:t>SetPoint</a:t>
            </a:r>
            <a:r>
              <a:rPr lang="fr-CH" sz="1200" dirty="0"/>
              <a:t> </a:t>
            </a:r>
            <a:r>
              <a:rPr lang="fr-CH" sz="1200" dirty="0" err="1"/>
              <a:t>lowered</a:t>
            </a:r>
            <a:r>
              <a:rPr lang="fr-CH" sz="1200" dirty="0"/>
              <a:t> </a:t>
            </a:r>
            <a:r>
              <a:rPr lang="fr-CH" sz="1200" dirty="0" err="1"/>
              <a:t>from</a:t>
            </a:r>
            <a:r>
              <a:rPr lang="fr-CH" sz="1200" dirty="0"/>
              <a:t> 30 to 20 mbar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006359-733D-F683-D286-EE884F402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32" y="2149443"/>
            <a:ext cx="8867122" cy="288782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66EAB2-C69A-A02C-949E-6439FC9B7E2D}"/>
              </a:ext>
            </a:extLst>
          </p:cNvPr>
          <p:cNvCxnSpPr/>
          <p:nvPr/>
        </p:nvCxnSpPr>
        <p:spPr>
          <a:xfrm flipH="1">
            <a:off x="323528" y="3003798"/>
            <a:ext cx="1152128" cy="0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B7079E1-6050-9C70-66FA-F89699B8907B}"/>
              </a:ext>
            </a:extLst>
          </p:cNvPr>
          <p:cNvCxnSpPr/>
          <p:nvPr/>
        </p:nvCxnSpPr>
        <p:spPr>
          <a:xfrm flipH="1">
            <a:off x="323528" y="2931790"/>
            <a:ext cx="1152128" cy="0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D68E1C-AD7C-E785-7E40-5D876BB26125}"/>
              </a:ext>
            </a:extLst>
          </p:cNvPr>
          <p:cNvCxnSpPr/>
          <p:nvPr/>
        </p:nvCxnSpPr>
        <p:spPr>
          <a:xfrm>
            <a:off x="251520" y="2931790"/>
            <a:ext cx="0" cy="72008"/>
          </a:xfrm>
          <a:prstGeom prst="straightConnector1">
            <a:avLst/>
          </a:prstGeom>
          <a:ln w="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1E3BE16-856C-05B9-BAEC-78BACD3E27B0}"/>
              </a:ext>
            </a:extLst>
          </p:cNvPr>
          <p:cNvSpPr txBox="1"/>
          <p:nvPr/>
        </p:nvSpPr>
        <p:spPr>
          <a:xfrm rot="16200000">
            <a:off x="-652052" y="2771924"/>
            <a:ext cx="1521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FF0000"/>
                </a:solidFill>
              </a:rPr>
              <a:t>Lhe</a:t>
            </a:r>
            <a:r>
              <a:rPr lang="fr-CH" sz="1200" dirty="0">
                <a:solidFill>
                  <a:srgbClr val="FF0000"/>
                </a:solidFill>
              </a:rPr>
              <a:t> buffer </a:t>
            </a:r>
            <a:r>
              <a:rPr lang="fr-CH" sz="1200" dirty="0" err="1">
                <a:solidFill>
                  <a:srgbClr val="FF0000"/>
                </a:solidFill>
              </a:rPr>
              <a:t>too</a:t>
            </a:r>
            <a:r>
              <a:rPr lang="fr-CH" sz="1200" dirty="0">
                <a:solidFill>
                  <a:srgbClr val="FF0000"/>
                </a:solidFill>
              </a:rPr>
              <a:t> </a:t>
            </a:r>
            <a:r>
              <a:rPr lang="fr-CH" sz="1200" dirty="0" err="1">
                <a:solidFill>
                  <a:srgbClr val="FF0000"/>
                </a:solidFill>
              </a:rPr>
              <a:t>thin</a:t>
            </a:r>
            <a:r>
              <a:rPr lang="fr-CH" sz="1200" dirty="0">
                <a:solidFill>
                  <a:srgbClr val="FF0000"/>
                </a:solidFill>
              </a:rPr>
              <a:t> 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71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534" y="987574"/>
            <a:ext cx="6937428" cy="2232246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r>
              <a:rPr lang="en-GB" sz="1400" u="sng" dirty="0">
                <a:solidFill>
                  <a:srgbClr val="0008FF"/>
                </a:solidFill>
              </a:rPr>
              <a:t>What went well</a:t>
            </a:r>
            <a:endParaRPr lang="en-GB" sz="1400" dirty="0"/>
          </a:p>
          <a:p>
            <a:pPr lvl="1" algn="l">
              <a:buFont typeface="Wingdings" pitchFamily="2" charset="2"/>
              <a:buChar char="q"/>
            </a:pPr>
            <a:r>
              <a:rPr lang="en-GB" sz="1400" dirty="0"/>
              <a:t> cooldown &amp; warm-up</a:t>
            </a:r>
          </a:p>
          <a:p>
            <a:pPr marL="457200" lvl="1" indent="0" algn="l">
              <a:buNone/>
            </a:pPr>
            <a:endParaRPr lang="en-GB" sz="1400" dirty="0"/>
          </a:p>
          <a:p>
            <a:pPr algn="l">
              <a:buFont typeface="Wingdings" pitchFamily="2" charset="2"/>
              <a:buChar char="q"/>
            </a:pPr>
            <a:r>
              <a:rPr lang="en-GB" sz="1400" u="sng" dirty="0">
                <a:solidFill>
                  <a:srgbClr val="0008FF"/>
                </a:solidFill>
              </a:rPr>
              <a:t>Engaged manpower / resources, time spent for preparation</a:t>
            </a:r>
            <a:endParaRPr lang="en-GB" sz="1400" dirty="0"/>
          </a:p>
          <a:p>
            <a:pPr lvl="1" algn="l">
              <a:buFont typeface="Wingdings" pitchFamily="2" charset="2"/>
              <a:buChar char="q"/>
            </a:pPr>
            <a:r>
              <a:rPr lang="en-GB" sz="1400" dirty="0"/>
              <a:t>3 days for cool down; 3 days for warmup</a:t>
            </a:r>
          </a:p>
          <a:p>
            <a:pPr lvl="1" algn="l">
              <a:buFont typeface="Wingdings" pitchFamily="2" charset="2"/>
              <a:buChar char="q"/>
            </a:pPr>
            <a:endParaRPr lang="en-GB" sz="1400" dirty="0"/>
          </a:p>
          <a:p>
            <a:pPr algn="l">
              <a:buFont typeface="Wingdings" pitchFamily="2" charset="2"/>
              <a:buChar char="q"/>
            </a:pPr>
            <a:r>
              <a:rPr lang="en-GB" sz="1400" u="sng" dirty="0">
                <a:solidFill>
                  <a:srgbClr val="0008FF"/>
                </a:solidFill>
              </a:rPr>
              <a:t>What could have gone better</a:t>
            </a:r>
            <a:endParaRPr lang="en-GB" sz="1400" dirty="0"/>
          </a:p>
          <a:p>
            <a:pPr lvl="1" algn="l">
              <a:buFont typeface="Wingdings" pitchFamily="2" charset="2"/>
              <a:buChar char="q"/>
            </a:pPr>
            <a:r>
              <a:rPr lang="en-GB" sz="1400" dirty="0"/>
              <a:t>Bigger LHe buffer on top of the cavities</a:t>
            </a:r>
          </a:p>
          <a:p>
            <a:pPr marL="914400" lvl="2" indent="0" algn="l">
              <a:buNone/>
            </a:pPr>
            <a:r>
              <a:rPr lang="en-GB" sz="1400" dirty="0"/>
              <a:t>=&gt; to have more operational margin on liquid helium level regulation</a:t>
            </a:r>
          </a:p>
          <a:p>
            <a:pPr lvl="1" algn="l">
              <a:buFont typeface="Wingdings" pitchFamily="2" charset="2"/>
              <a:buChar char="q"/>
            </a:pPr>
            <a:endParaRPr lang="en-GB" sz="1400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Process aspects - conclusion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2" name="Espace réservé du texte 19">
            <a:extLst>
              <a:ext uri="{FF2B5EF4-FFF2-40B4-BE49-F238E27FC236}">
                <a16:creationId xmlns:a16="http://schemas.microsoft.com/office/drawing/2014/main" id="{5FD7E235-7EE0-AE71-4B89-9A285DD940A1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772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32" y="807555"/>
            <a:ext cx="8424936" cy="352839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GB" sz="4000" dirty="0"/>
              <a:t>NC RELIEF VALVE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088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771552"/>
            <a:ext cx="8424936" cy="352839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r>
              <a:rPr lang="en-GB" sz="1400" u="sng" dirty="0">
                <a:solidFill>
                  <a:srgbClr val="0008FF"/>
                </a:solidFill>
              </a:rPr>
              <a:t>Valves found leaky on Nov. 10</a:t>
            </a:r>
            <a:r>
              <a:rPr lang="en-GB" sz="1400" u="sng" baseline="30000" dirty="0">
                <a:solidFill>
                  <a:srgbClr val="0008FF"/>
                </a:solidFill>
              </a:rPr>
              <a:t>th</a:t>
            </a:r>
            <a:r>
              <a:rPr lang="en-GB" sz="1400" u="sng" dirty="0">
                <a:solidFill>
                  <a:srgbClr val="0008FF"/>
                </a:solidFill>
              </a:rPr>
              <a:t>’24</a:t>
            </a:r>
            <a:endParaRPr lang="en-GB" sz="1400" dirty="0"/>
          </a:p>
          <a:p>
            <a:pPr lvl="1" algn="l">
              <a:buFont typeface="Wingdings" pitchFamily="2" charset="2"/>
              <a:buChar char="q"/>
            </a:pPr>
            <a:r>
              <a:rPr lang="en-GB" sz="1400" dirty="0"/>
              <a:t>Reference: EDMS document </a:t>
            </a:r>
            <a:r>
              <a:rPr lang="en-GB" sz="1400" dirty="0">
                <a:hlinkClick r:id="rId4"/>
              </a:rPr>
              <a:t>2998467 v0.1</a:t>
            </a:r>
            <a:endParaRPr lang="en-GB" sz="1400" dirty="0"/>
          </a:p>
          <a:p>
            <a:pPr lvl="1" algn="l">
              <a:buFont typeface="Wingdings" pitchFamily="2" charset="2"/>
              <a:buChar char="q"/>
            </a:pPr>
            <a:r>
              <a:rPr lang="en-GB" sz="1400" dirty="0"/>
              <a:t>HSE test outcome: all 4 valves leaky between 160 mbarg and 220 mbarg (for a set pressure of 350 mbarg)</a:t>
            </a:r>
          </a:p>
          <a:p>
            <a:pPr lvl="1" algn="l">
              <a:buFont typeface="Wingdings" pitchFamily="2" charset="2"/>
              <a:buChar char="q"/>
            </a:pPr>
            <a:endParaRPr lang="en-GB" sz="1400" dirty="0"/>
          </a:p>
          <a:p>
            <a:pPr algn="l">
              <a:buFont typeface="Wingdings" pitchFamily="2" charset="2"/>
              <a:buChar char="q"/>
            </a:pPr>
            <a:r>
              <a:rPr lang="en-GB" sz="1400" u="sng" dirty="0">
                <a:solidFill>
                  <a:srgbClr val="0008FF"/>
                </a:solidFill>
              </a:rPr>
              <a:t>Mitigation for M7 operation in 2023-2024</a:t>
            </a:r>
            <a:endParaRPr lang="en-GB" sz="1400" dirty="0"/>
          </a:p>
          <a:p>
            <a:pPr lvl="1" algn="l">
              <a:buFont typeface="Wingdings" pitchFamily="2" charset="2"/>
              <a:buChar char="q"/>
            </a:pPr>
            <a:r>
              <a:rPr lang="en-GB" sz="1400" dirty="0"/>
              <a:t>Removal of the PRV </a:t>
            </a:r>
            <a:r>
              <a:rPr lang="en-GB" sz="1400" dirty="0" err="1"/>
              <a:t>HeGuard</a:t>
            </a:r>
            <a:endParaRPr lang="en-GB" sz="1400" dirty="0"/>
          </a:p>
          <a:p>
            <a:pPr lvl="1" algn="l">
              <a:buFont typeface="Wingdings" pitchFamily="2" charset="2"/>
              <a:buChar char="q"/>
            </a:pPr>
            <a:r>
              <a:rPr lang="en-GB" sz="1400" dirty="0"/>
              <a:t>Use of 1 single relief valve (Circle Seal) with set pressure of 700 mbarg</a:t>
            </a:r>
          </a:p>
          <a:p>
            <a:pPr lvl="1" algn="l">
              <a:buFont typeface="Wingdings" pitchFamily="2" charset="2"/>
              <a:buChar char="q"/>
            </a:pPr>
            <a:endParaRPr lang="en-GB" sz="1400" dirty="0"/>
          </a:p>
          <a:p>
            <a:pPr algn="l">
              <a:buFont typeface="Wingdings" pitchFamily="2" charset="2"/>
              <a:buChar char="q"/>
            </a:pPr>
            <a:r>
              <a:rPr lang="en-GB" sz="1400" u="sng" dirty="0">
                <a:solidFill>
                  <a:srgbClr val="0008FF"/>
                </a:solidFill>
              </a:rPr>
              <a:t>Retained setup</a:t>
            </a:r>
            <a:endParaRPr lang="en-GB" sz="1400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NC relief valve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5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  <p:pic>
        <p:nvPicPr>
          <p:cNvPr id="4" name="Picture 7" descr="Une image contenant tuyau, machine, ingénierie, métal&#10;&#10;Description générée automatiquement">
            <a:extLst>
              <a:ext uri="{FF2B5EF4-FFF2-40B4-BE49-F238E27FC236}">
                <a16:creationId xmlns:a16="http://schemas.microsoft.com/office/drawing/2014/main" id="{6D70E336-E087-33D8-068E-A45EA4334A9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63863" y="2755160"/>
            <a:ext cx="2412290" cy="1810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0CD56B51-92D3-DD41-5669-1988BDCB43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18" y="3294895"/>
            <a:ext cx="2710475" cy="122297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FA85621-22F1-F26B-F043-C68EDF95F55F}"/>
              </a:ext>
            </a:extLst>
          </p:cNvPr>
          <p:cNvSpPr txBox="1"/>
          <p:nvPr/>
        </p:nvSpPr>
        <p:spPr>
          <a:xfrm>
            <a:off x="4032109" y="3414317"/>
            <a:ext cx="27104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References of the Circle Seal relief valves used for the RFD prototype cooldown and warmup in M7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endParaRPr lang="fr-FR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612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32" y="807555"/>
            <a:ext cx="8424936" cy="352839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GB" sz="4000" dirty="0"/>
              <a:t>NEXT STEPS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0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915568"/>
            <a:ext cx="8424936" cy="352839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en-GB" sz="1800" dirty="0"/>
          </a:p>
          <a:p>
            <a:pPr algn="l">
              <a:buFont typeface="Wingdings" pitchFamily="2" charset="2"/>
              <a:buChar char="q"/>
            </a:pPr>
            <a:r>
              <a:rPr lang="en-GB" sz="1800" dirty="0"/>
              <a:t>2023 highlights</a:t>
            </a:r>
          </a:p>
          <a:p>
            <a:pPr algn="l">
              <a:buFont typeface="Wingdings" pitchFamily="2" charset="2"/>
              <a:buChar char="q"/>
            </a:pPr>
            <a:endParaRPr lang="en-GB" sz="1800" dirty="0"/>
          </a:p>
          <a:p>
            <a:pPr algn="l">
              <a:buFont typeface="Wingdings" pitchFamily="2" charset="2"/>
              <a:buChar char="q"/>
            </a:pPr>
            <a:r>
              <a:rPr lang="en-GB" sz="1800" dirty="0"/>
              <a:t>Focus on instrumentation aspects</a:t>
            </a:r>
          </a:p>
          <a:p>
            <a:pPr algn="l">
              <a:buFont typeface="Wingdings" pitchFamily="2" charset="2"/>
              <a:buChar char="q"/>
            </a:pPr>
            <a:endParaRPr lang="en-GB" sz="1800" dirty="0"/>
          </a:p>
          <a:p>
            <a:pPr algn="l">
              <a:buFont typeface="Wingdings" pitchFamily="2" charset="2"/>
              <a:buChar char="q"/>
            </a:pPr>
            <a:r>
              <a:rPr lang="en-GB" sz="1800" dirty="0"/>
              <a:t>Focus on process aspects</a:t>
            </a:r>
          </a:p>
          <a:p>
            <a:pPr algn="l">
              <a:buFont typeface="Wingdings" pitchFamily="2" charset="2"/>
              <a:buChar char="q"/>
            </a:pPr>
            <a:endParaRPr lang="en-GB" sz="1800" dirty="0"/>
          </a:p>
          <a:p>
            <a:pPr algn="l">
              <a:buFont typeface="Wingdings" pitchFamily="2" charset="2"/>
              <a:buChar char="q"/>
            </a:pPr>
            <a:r>
              <a:rPr lang="en-GB" sz="1800" dirty="0"/>
              <a:t>NC relief valve</a:t>
            </a:r>
          </a:p>
          <a:p>
            <a:pPr algn="l">
              <a:buFont typeface="Wingdings" pitchFamily="2" charset="2"/>
              <a:buChar char="q"/>
            </a:pPr>
            <a:endParaRPr lang="en-GB" sz="1800" dirty="0"/>
          </a:p>
          <a:p>
            <a:pPr algn="l">
              <a:buFont typeface="Wingdings" pitchFamily="2" charset="2"/>
              <a:buChar char="q"/>
            </a:pPr>
            <a:r>
              <a:rPr lang="en-GB" sz="1800" dirty="0"/>
              <a:t>Next steps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Introduction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32928C0-75FC-39AC-E3C2-114689535E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8259" y="1059582"/>
            <a:ext cx="3988650" cy="28239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FB46FB7-FDD0-2FF3-D41A-F1E679191A6F}"/>
              </a:ext>
            </a:extLst>
          </p:cNvPr>
          <p:cNvSpPr/>
          <p:nvPr/>
        </p:nvSpPr>
        <p:spPr>
          <a:xfrm>
            <a:off x="4716016" y="2571750"/>
            <a:ext cx="4032448" cy="1087772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486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771552"/>
            <a:ext cx="8424936" cy="352839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endParaRPr lang="en-GB" sz="1800" dirty="0"/>
          </a:p>
          <a:p>
            <a:pPr algn="l">
              <a:buFont typeface="Wingdings" pitchFamily="2" charset="2"/>
              <a:buChar char="q"/>
            </a:pPr>
            <a:r>
              <a:rPr lang="en-GB" sz="1800" dirty="0"/>
              <a:t>Complete the tests of RFD prototype in SM18</a:t>
            </a:r>
          </a:p>
          <a:p>
            <a:pPr algn="l">
              <a:buFont typeface="Wingdings" pitchFamily="2" charset="2"/>
              <a:buChar char="q"/>
            </a:pPr>
            <a:endParaRPr lang="en-GB" sz="1800" dirty="0"/>
          </a:p>
          <a:p>
            <a:pPr algn="l">
              <a:buFont typeface="Wingdings" pitchFamily="2" charset="2"/>
              <a:buChar char="q"/>
            </a:pPr>
            <a:r>
              <a:rPr lang="en-GB" sz="1800" dirty="0"/>
              <a:t>Review the series P&amp;IDs (+ update instrum list)</a:t>
            </a:r>
          </a:p>
          <a:p>
            <a:pPr algn="l">
              <a:buFont typeface="Wingdings" pitchFamily="2" charset="2"/>
              <a:buChar char="q"/>
            </a:pPr>
            <a:endParaRPr lang="en-GB" sz="1800" dirty="0"/>
          </a:p>
          <a:p>
            <a:pPr algn="l">
              <a:buFont typeface="Wingdings" pitchFamily="2" charset="2"/>
              <a:buChar char="q"/>
            </a:pPr>
            <a:r>
              <a:rPr lang="en-GB" sz="1800" dirty="0"/>
              <a:t>Solve every non-conformity</a:t>
            </a:r>
          </a:p>
          <a:p>
            <a:pPr lvl="1" algn="l">
              <a:buFont typeface="Wingdings" pitchFamily="2" charset="2"/>
              <a:buChar char="q"/>
            </a:pPr>
            <a:r>
              <a:rPr lang="en-GB" sz="1400" dirty="0"/>
              <a:t>CRG side: replace the currently installed pressure relief valve and re-install the associated </a:t>
            </a:r>
            <a:r>
              <a:rPr lang="en-GB" sz="1400" dirty="0" err="1"/>
              <a:t>HeGuard</a:t>
            </a:r>
            <a:endParaRPr lang="en-GB" sz="1400" dirty="0"/>
          </a:p>
          <a:p>
            <a:pPr lvl="1" algn="l">
              <a:buFont typeface="Wingdings" pitchFamily="2" charset="2"/>
              <a:buChar char="q"/>
            </a:pPr>
            <a:endParaRPr lang="en-GB" sz="1400" dirty="0"/>
          </a:p>
          <a:p>
            <a:pPr algn="l">
              <a:buFont typeface="Wingdings" pitchFamily="2" charset="2"/>
              <a:buChar char="q"/>
            </a:pPr>
            <a:r>
              <a:rPr lang="en-GB" sz="1800" dirty="0"/>
              <a:t>Get prepared for SPS BA6 operation of the RFD prototype</a:t>
            </a:r>
          </a:p>
          <a:p>
            <a:pPr lvl="1" algn="l">
              <a:buFont typeface="Wingdings" pitchFamily="2" charset="2"/>
              <a:buChar char="q"/>
            </a:pPr>
            <a:r>
              <a:rPr lang="en-GB" sz="1400" dirty="0"/>
              <a:t>Installation &amp; Commissioning with cryogenic test facility at SPS BA6</a:t>
            </a:r>
          </a:p>
          <a:p>
            <a:pPr lvl="1" algn="l">
              <a:buFont typeface="Wingdings" pitchFamily="2" charset="2"/>
              <a:buChar char="q"/>
            </a:pPr>
            <a:endParaRPr lang="en-GB" sz="1400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Next steps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326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043B6DF-AE10-15C4-A110-21559BA8B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547712"/>
            <a:ext cx="7920000" cy="368022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48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12733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043B6DF-AE10-15C4-A110-21559BA8B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547712"/>
            <a:ext cx="7920000" cy="368022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4800" dirty="0"/>
              <a:t>SPARES</a:t>
            </a:r>
          </a:p>
        </p:txBody>
      </p:sp>
    </p:spTree>
    <p:extLst>
      <p:ext uri="{BB962C8B-B14F-4D97-AF65-F5344CB8AC3E}">
        <p14:creationId xmlns:p14="http://schemas.microsoft.com/office/powerpoint/2010/main" val="1619990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37516F4-D4FE-6559-8AF3-118BE78395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08" t="985" r="1217" b="11042"/>
          <a:stretch/>
        </p:blipFill>
        <p:spPr>
          <a:xfrm>
            <a:off x="774984" y="845103"/>
            <a:ext cx="3869024" cy="388997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32ECE0C-F551-3D74-FA8F-900516885680}"/>
              </a:ext>
            </a:extLst>
          </p:cNvPr>
          <p:cNvSpPr txBox="1"/>
          <p:nvPr/>
        </p:nvSpPr>
        <p:spPr>
          <a:xfrm>
            <a:off x="2430429" y="4793986"/>
            <a:ext cx="558134" cy="307777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RFD</a:t>
            </a:r>
            <a:endParaRPr lang="fr-FR" sz="1400" i="1" u="sng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3703FC8-E82B-9960-DC9A-3A382C845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4489469" cy="358380"/>
          </a:xfrm>
        </p:spPr>
        <p:txBody>
          <a:bodyPr/>
          <a:lstStyle/>
          <a:p>
            <a:r>
              <a:rPr lang="en-GB" sz="2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 series cryomodules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430DBEB-934A-B258-7CB6-3A541A18ECEE}"/>
              </a:ext>
            </a:extLst>
          </p:cNvPr>
          <p:cNvSpPr txBox="1"/>
          <p:nvPr/>
        </p:nvSpPr>
        <p:spPr>
          <a:xfrm>
            <a:off x="532298" y="447853"/>
            <a:ext cx="1701831" cy="307777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1 from CERN (CH)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BA52AA68-4EFF-92D5-A283-C612A66F13DF}"/>
              </a:ext>
            </a:extLst>
          </p:cNvPr>
          <p:cNvSpPr/>
          <p:nvPr/>
        </p:nvSpPr>
        <p:spPr>
          <a:xfrm rot="21441542">
            <a:off x="2372148" y="791599"/>
            <a:ext cx="216024" cy="28741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FC470D6-5BD0-C5C9-7879-29E94C26413F}"/>
              </a:ext>
            </a:extLst>
          </p:cNvPr>
          <p:cNvSpPr/>
          <p:nvPr/>
        </p:nvSpPr>
        <p:spPr>
          <a:xfrm rot="21268283">
            <a:off x="2109913" y="822822"/>
            <a:ext cx="216024" cy="28741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BB2CD86-65C0-42E5-05F5-0EDAC67FD512}"/>
              </a:ext>
            </a:extLst>
          </p:cNvPr>
          <p:cNvSpPr/>
          <p:nvPr/>
        </p:nvSpPr>
        <p:spPr>
          <a:xfrm rot="283483">
            <a:off x="2802677" y="795182"/>
            <a:ext cx="216024" cy="28741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F24EA14-9EEC-1C99-1E08-15D4C9F2828C}"/>
              </a:ext>
            </a:extLst>
          </p:cNvPr>
          <p:cNvSpPr/>
          <p:nvPr/>
        </p:nvSpPr>
        <p:spPr>
          <a:xfrm rot="531100">
            <a:off x="3056566" y="827993"/>
            <a:ext cx="216024" cy="28741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6DF2A0-56A7-0B37-EF0D-C8B491F5CF33}"/>
              </a:ext>
            </a:extLst>
          </p:cNvPr>
          <p:cNvSpPr/>
          <p:nvPr/>
        </p:nvSpPr>
        <p:spPr>
          <a:xfrm rot="257303">
            <a:off x="2377207" y="4471138"/>
            <a:ext cx="216024" cy="28741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BA58ADCA-25E7-BD24-10F7-021ABBCB89B2}"/>
              </a:ext>
            </a:extLst>
          </p:cNvPr>
          <p:cNvSpPr/>
          <p:nvPr/>
        </p:nvSpPr>
        <p:spPr>
          <a:xfrm rot="404220">
            <a:off x="2133484" y="4435991"/>
            <a:ext cx="216024" cy="28741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F87664A9-D6D4-480B-4695-9454C14DCBA6}"/>
              </a:ext>
            </a:extLst>
          </p:cNvPr>
          <p:cNvSpPr/>
          <p:nvPr/>
        </p:nvSpPr>
        <p:spPr>
          <a:xfrm rot="21382211">
            <a:off x="2808511" y="4479646"/>
            <a:ext cx="216024" cy="28741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D6BDAC4B-737A-D8DB-F149-C749A62E1DB4}"/>
              </a:ext>
            </a:extLst>
          </p:cNvPr>
          <p:cNvSpPr/>
          <p:nvPr/>
        </p:nvSpPr>
        <p:spPr>
          <a:xfrm rot="21196677">
            <a:off x="3070042" y="4451586"/>
            <a:ext cx="216024" cy="28741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FAF6913-5F7B-9B3B-7619-FABF6C8AC891}"/>
              </a:ext>
            </a:extLst>
          </p:cNvPr>
          <p:cNvSpPr txBox="1"/>
          <p:nvPr/>
        </p:nvSpPr>
        <p:spPr>
          <a:xfrm>
            <a:off x="2389143" y="447853"/>
            <a:ext cx="629235" cy="307777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DQW</a:t>
            </a:r>
            <a:endParaRPr lang="fr-FR" sz="1400" i="1" u="sng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FA1F73-BE4E-9AE9-A00B-3A24A8E38B82}"/>
              </a:ext>
            </a:extLst>
          </p:cNvPr>
          <p:cNvSpPr>
            <a:spLocks noChangeAspect="1"/>
          </p:cNvSpPr>
          <p:nvPr/>
        </p:nvSpPr>
        <p:spPr>
          <a:xfrm rot="21219069">
            <a:off x="2142929" y="1016006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05CCEE-EEEB-C4B6-E0D9-75E26F7790D7}"/>
              </a:ext>
            </a:extLst>
          </p:cNvPr>
          <p:cNvSpPr>
            <a:spLocks noChangeAspect="1"/>
          </p:cNvSpPr>
          <p:nvPr/>
        </p:nvSpPr>
        <p:spPr>
          <a:xfrm rot="21219069">
            <a:off x="2237890" y="1005145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4F3A78-93AE-0443-506D-C22AA4CF6353}"/>
              </a:ext>
            </a:extLst>
          </p:cNvPr>
          <p:cNvSpPr>
            <a:spLocks noChangeAspect="1"/>
          </p:cNvSpPr>
          <p:nvPr/>
        </p:nvSpPr>
        <p:spPr>
          <a:xfrm rot="21418381">
            <a:off x="2396484" y="834268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A5AE674-6058-5AC4-B609-FAC3CBC4720E}"/>
              </a:ext>
            </a:extLst>
          </p:cNvPr>
          <p:cNvSpPr>
            <a:spLocks noChangeAspect="1"/>
          </p:cNvSpPr>
          <p:nvPr/>
        </p:nvSpPr>
        <p:spPr>
          <a:xfrm>
            <a:off x="2486135" y="832417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7C60589-82E5-B895-BB85-15072F86C1C5}"/>
              </a:ext>
            </a:extLst>
          </p:cNvPr>
          <p:cNvSpPr>
            <a:spLocks noChangeAspect="1"/>
          </p:cNvSpPr>
          <p:nvPr/>
        </p:nvSpPr>
        <p:spPr>
          <a:xfrm rot="386485">
            <a:off x="2816858" y="990198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30EEB8C-829A-86E2-F6F2-22B51695C0DF}"/>
              </a:ext>
            </a:extLst>
          </p:cNvPr>
          <p:cNvSpPr>
            <a:spLocks noChangeAspect="1"/>
          </p:cNvSpPr>
          <p:nvPr/>
        </p:nvSpPr>
        <p:spPr>
          <a:xfrm rot="393834">
            <a:off x="2912683" y="994505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7F21EC1-2CCD-F647-CD4E-8C7535C3B476}"/>
              </a:ext>
            </a:extLst>
          </p:cNvPr>
          <p:cNvSpPr>
            <a:spLocks noChangeAspect="1"/>
          </p:cNvSpPr>
          <p:nvPr/>
        </p:nvSpPr>
        <p:spPr>
          <a:xfrm rot="467770">
            <a:off x="3094542" y="858753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6C7060-A598-4328-C3E0-AFEEBC07B70F}"/>
              </a:ext>
            </a:extLst>
          </p:cNvPr>
          <p:cNvSpPr>
            <a:spLocks noChangeAspect="1"/>
          </p:cNvSpPr>
          <p:nvPr/>
        </p:nvSpPr>
        <p:spPr>
          <a:xfrm rot="467770">
            <a:off x="3187916" y="872968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36CCC0A-4083-ECDE-4D79-2F8353F3D116}"/>
              </a:ext>
            </a:extLst>
          </p:cNvPr>
          <p:cNvSpPr>
            <a:spLocks noChangeAspect="1"/>
          </p:cNvSpPr>
          <p:nvPr/>
        </p:nvSpPr>
        <p:spPr>
          <a:xfrm rot="21161679">
            <a:off x="3085599" y="4485078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1ED778C-06A4-F8C9-1576-A9F169B482FA}"/>
              </a:ext>
            </a:extLst>
          </p:cNvPr>
          <p:cNvSpPr>
            <a:spLocks noChangeAspect="1"/>
          </p:cNvSpPr>
          <p:nvPr/>
        </p:nvSpPr>
        <p:spPr>
          <a:xfrm rot="21161679">
            <a:off x="3175379" y="4468406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A19890-B384-A85B-443D-A760DD38BE64}"/>
              </a:ext>
            </a:extLst>
          </p:cNvPr>
          <p:cNvSpPr>
            <a:spLocks noChangeAspect="1"/>
          </p:cNvSpPr>
          <p:nvPr/>
        </p:nvSpPr>
        <p:spPr>
          <a:xfrm rot="21362620">
            <a:off x="2842125" y="4676254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A14454E-D820-FBF0-2FD8-AD4BDBBF3F05}"/>
              </a:ext>
            </a:extLst>
          </p:cNvPr>
          <p:cNvSpPr>
            <a:spLocks noChangeAspect="1"/>
          </p:cNvSpPr>
          <p:nvPr/>
        </p:nvSpPr>
        <p:spPr>
          <a:xfrm rot="21362620">
            <a:off x="2930893" y="4670646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082578-51F7-6225-8769-E47488F525BB}"/>
              </a:ext>
            </a:extLst>
          </p:cNvPr>
          <p:cNvSpPr>
            <a:spLocks noChangeAspect="1"/>
          </p:cNvSpPr>
          <p:nvPr/>
        </p:nvSpPr>
        <p:spPr>
          <a:xfrm rot="260524">
            <a:off x="2405538" y="4488807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79D993B-1D04-58BA-32EA-2305BAE1123C}"/>
              </a:ext>
            </a:extLst>
          </p:cNvPr>
          <p:cNvSpPr>
            <a:spLocks noChangeAspect="1"/>
          </p:cNvSpPr>
          <p:nvPr/>
        </p:nvSpPr>
        <p:spPr>
          <a:xfrm rot="260524">
            <a:off x="2496727" y="4497364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F4CB928-8FBB-B3DB-6A29-9AC07839AD17}"/>
              </a:ext>
            </a:extLst>
          </p:cNvPr>
          <p:cNvSpPr>
            <a:spLocks noChangeAspect="1"/>
          </p:cNvSpPr>
          <p:nvPr/>
        </p:nvSpPr>
        <p:spPr>
          <a:xfrm rot="339642">
            <a:off x="2151043" y="4617465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522002-1379-99B7-AF39-12203330FE57}"/>
              </a:ext>
            </a:extLst>
          </p:cNvPr>
          <p:cNvSpPr>
            <a:spLocks noChangeAspect="1"/>
          </p:cNvSpPr>
          <p:nvPr/>
        </p:nvSpPr>
        <p:spPr>
          <a:xfrm rot="339642">
            <a:off x="2237505" y="4626727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2B14033-8D1B-89FD-E064-17D07B39828D}"/>
              </a:ext>
            </a:extLst>
          </p:cNvPr>
          <p:cNvSpPr txBox="1"/>
          <p:nvPr/>
        </p:nvSpPr>
        <p:spPr>
          <a:xfrm>
            <a:off x="3229261" y="4796211"/>
            <a:ext cx="1872208" cy="307777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5 from TRIUMF (CA)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4FA8A31-C153-20DA-D5D3-67BAAFA15CD0}"/>
              </a:ext>
            </a:extLst>
          </p:cNvPr>
          <p:cNvSpPr txBox="1"/>
          <p:nvPr/>
        </p:nvSpPr>
        <p:spPr>
          <a:xfrm>
            <a:off x="3223916" y="450177"/>
            <a:ext cx="1701831" cy="307777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4 from STFC (UK)</a:t>
            </a:r>
          </a:p>
        </p:txBody>
      </p:sp>
      <p:sp>
        <p:nvSpPr>
          <p:cNvPr id="41" name="Titre 1">
            <a:extLst>
              <a:ext uri="{FF2B5EF4-FFF2-40B4-BE49-F238E27FC236}">
                <a16:creationId xmlns:a16="http://schemas.microsoft.com/office/drawing/2014/main" id="{60D97899-A8CC-E285-464E-BD27ABDC20C7}"/>
              </a:ext>
            </a:extLst>
          </p:cNvPr>
          <p:cNvSpPr txBox="1">
            <a:spLocks/>
          </p:cNvSpPr>
          <p:nvPr/>
        </p:nvSpPr>
        <p:spPr>
          <a:xfrm>
            <a:off x="5472032" y="0"/>
            <a:ext cx="3671968" cy="35838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 prototypes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11190E6C-DFF3-D42F-1060-9861DCE4EA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483"/>
          <a:stretch/>
        </p:blipFill>
        <p:spPr>
          <a:xfrm>
            <a:off x="5513902" y="1203598"/>
            <a:ext cx="3194292" cy="3350280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4D3A8E40-7B06-FD68-ABFE-CA394FDA5758}"/>
              </a:ext>
            </a:extLst>
          </p:cNvPr>
          <p:cNvSpPr txBox="1"/>
          <p:nvPr/>
        </p:nvSpPr>
        <p:spPr>
          <a:xfrm>
            <a:off x="6410618" y="4501326"/>
            <a:ext cx="762780" cy="307777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DQW *</a:t>
            </a:r>
            <a:endParaRPr lang="fr-FR" sz="1400" i="1" u="sng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8DD78983-36FC-5907-ED23-3B8B539A6C68}"/>
              </a:ext>
            </a:extLst>
          </p:cNvPr>
          <p:cNvSpPr/>
          <p:nvPr/>
        </p:nvSpPr>
        <p:spPr>
          <a:xfrm rot="531100">
            <a:off x="6784804" y="4139029"/>
            <a:ext cx="216024" cy="28741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ED4842-A369-36B4-CE87-0EF66CFF7010}"/>
              </a:ext>
            </a:extLst>
          </p:cNvPr>
          <p:cNvSpPr>
            <a:spLocks noChangeAspect="1"/>
          </p:cNvSpPr>
          <p:nvPr/>
        </p:nvSpPr>
        <p:spPr>
          <a:xfrm rot="467770">
            <a:off x="6822780" y="4169789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E562F2B-A7A9-26B3-347A-12F2CFEBA49C}"/>
              </a:ext>
            </a:extLst>
          </p:cNvPr>
          <p:cNvSpPr>
            <a:spLocks noChangeAspect="1"/>
          </p:cNvSpPr>
          <p:nvPr/>
        </p:nvSpPr>
        <p:spPr>
          <a:xfrm rot="467770">
            <a:off x="6916154" y="4184004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D11F03B0-93F2-B067-AC36-E91A321C83B0}"/>
              </a:ext>
            </a:extLst>
          </p:cNvPr>
          <p:cNvSpPr txBox="1"/>
          <p:nvPr/>
        </p:nvSpPr>
        <p:spPr>
          <a:xfrm>
            <a:off x="7267746" y="4501326"/>
            <a:ext cx="1701831" cy="307777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1 from CERN (CH)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1FD0D5D-8D44-009E-4249-16A34D50CD88}"/>
              </a:ext>
            </a:extLst>
          </p:cNvPr>
          <p:cNvSpPr/>
          <p:nvPr/>
        </p:nvSpPr>
        <p:spPr>
          <a:xfrm>
            <a:off x="5292080" y="1675846"/>
            <a:ext cx="463786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E558C1F-BF4F-40C4-DB62-22E194A53265}"/>
              </a:ext>
            </a:extLst>
          </p:cNvPr>
          <p:cNvSpPr/>
          <p:nvPr/>
        </p:nvSpPr>
        <p:spPr>
          <a:xfrm rot="5400000">
            <a:off x="2792339" y="2499743"/>
            <a:ext cx="5143497" cy="14401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570DE8DE-5637-7BFB-D0DC-4695E239AD3F}"/>
              </a:ext>
            </a:extLst>
          </p:cNvPr>
          <p:cNvSpPr txBox="1"/>
          <p:nvPr/>
        </p:nvSpPr>
        <p:spPr>
          <a:xfrm>
            <a:off x="5915533" y="446536"/>
            <a:ext cx="746797" cy="307777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RFD **</a:t>
            </a:r>
            <a:endParaRPr lang="fr-FR" sz="1400" i="1" u="sng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2AB3635-1B56-2BC1-9444-111C6D604379}"/>
              </a:ext>
            </a:extLst>
          </p:cNvPr>
          <p:cNvSpPr txBox="1"/>
          <p:nvPr/>
        </p:nvSpPr>
        <p:spPr>
          <a:xfrm>
            <a:off x="6739494" y="447853"/>
            <a:ext cx="1648930" cy="307777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1 from STFC (UK)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20EA9F9D-ED6D-3864-1E64-F0D7DF7168A2}"/>
              </a:ext>
            </a:extLst>
          </p:cNvPr>
          <p:cNvSpPr txBox="1"/>
          <p:nvPr/>
        </p:nvSpPr>
        <p:spPr>
          <a:xfrm>
            <a:off x="5920891" y="4835950"/>
            <a:ext cx="30102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rgbClr val="FFC000"/>
                </a:solidFill>
              </a:rPr>
              <a:t>* Currently operated in SPS BA6 @ CERN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3AF5542E-86E3-DAF8-320C-6323256064D1}"/>
              </a:ext>
            </a:extLst>
          </p:cNvPr>
          <p:cNvSpPr txBox="1"/>
          <p:nvPr/>
        </p:nvSpPr>
        <p:spPr>
          <a:xfrm>
            <a:off x="6088404" y="792736"/>
            <a:ext cx="20807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rgbClr val="92D050"/>
                </a:solidFill>
              </a:rPr>
              <a:t>** Being manufactured at STFC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A3734FA-18BC-69A1-B9FF-C5865904A7DE}"/>
              </a:ext>
            </a:extLst>
          </p:cNvPr>
          <p:cNvSpPr/>
          <p:nvPr/>
        </p:nvSpPr>
        <p:spPr>
          <a:xfrm>
            <a:off x="6410618" y="1275606"/>
            <a:ext cx="1113710" cy="2190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FA71DBE2-4E0A-B9A2-4DCE-2DF2151A4D10}"/>
              </a:ext>
            </a:extLst>
          </p:cNvPr>
          <p:cNvSpPr txBox="1"/>
          <p:nvPr/>
        </p:nvSpPr>
        <p:spPr>
          <a:xfrm>
            <a:off x="2233637" y="2113314"/>
            <a:ext cx="1001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LHC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CD918661-DD38-9DC4-3AC3-1DAF3EE8D383}"/>
              </a:ext>
            </a:extLst>
          </p:cNvPr>
          <p:cNvSpPr txBox="1"/>
          <p:nvPr/>
        </p:nvSpPr>
        <p:spPr>
          <a:xfrm>
            <a:off x="6726619" y="3075704"/>
            <a:ext cx="768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SPS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A2075D54-4DDD-FA0B-70A1-C8F7BE38CB7C}"/>
              </a:ext>
            </a:extLst>
          </p:cNvPr>
          <p:cNvSpPr txBox="1"/>
          <p:nvPr/>
        </p:nvSpPr>
        <p:spPr>
          <a:xfrm>
            <a:off x="3493139" y="788100"/>
            <a:ext cx="17977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rgbClr val="FFC000"/>
                </a:solidFill>
              </a:rPr>
              <a:t>DQW: double quarter wave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F6BFD732-03A9-51A2-0E3A-DA3785AFC86E}"/>
              </a:ext>
            </a:extLst>
          </p:cNvPr>
          <p:cNvSpPr txBox="1"/>
          <p:nvPr/>
        </p:nvSpPr>
        <p:spPr>
          <a:xfrm>
            <a:off x="3880384" y="4535196"/>
            <a:ext cx="12619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i="1" dirty="0">
                <a:solidFill>
                  <a:srgbClr val="92D050"/>
                </a:solidFill>
              </a:rPr>
              <a:t>RFD: RF dipole</a:t>
            </a:r>
          </a:p>
        </p:txBody>
      </p:sp>
      <p:sp>
        <p:nvSpPr>
          <p:cNvPr id="59" name="Rectangle : coins arrondis 58">
            <a:extLst>
              <a:ext uri="{FF2B5EF4-FFF2-40B4-BE49-F238E27FC236}">
                <a16:creationId xmlns:a16="http://schemas.microsoft.com/office/drawing/2014/main" id="{59F7742E-8C7E-30F2-6C2A-982ED2FA1EE6}"/>
              </a:ext>
            </a:extLst>
          </p:cNvPr>
          <p:cNvSpPr/>
          <p:nvPr/>
        </p:nvSpPr>
        <p:spPr>
          <a:xfrm>
            <a:off x="241260" y="2592192"/>
            <a:ext cx="4849949" cy="107382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Run 4</a:t>
            </a:r>
            <a:r>
              <a:rPr lang="en-GB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configuration: </a:t>
            </a:r>
            <a:r>
              <a:rPr lang="en-GB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RFD</a:t>
            </a:r>
            <a:r>
              <a:rPr lang="en-GB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in </a:t>
            </a:r>
            <a:r>
              <a:rPr lang="en-GB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P1</a:t>
            </a:r>
            <a:r>
              <a:rPr lang="en-GB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en-GB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DQW</a:t>
            </a:r>
            <a:r>
              <a:rPr lang="en-GB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in </a:t>
            </a:r>
            <a:r>
              <a:rPr lang="en-GB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P5</a:t>
            </a:r>
          </a:p>
          <a:p>
            <a:pPr algn="ctr"/>
            <a:endParaRPr lang="en-GB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Later on</a:t>
            </a:r>
            <a:r>
              <a:rPr lang="en-GB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: possibility to </a:t>
            </a:r>
            <a:r>
              <a:rPr lang="en-GB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swap</a:t>
            </a:r>
            <a:r>
              <a:rPr lang="en-GB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them</a:t>
            </a:r>
          </a:p>
        </p:txBody>
      </p:sp>
      <p:sp>
        <p:nvSpPr>
          <p:cNvPr id="60" name="Rectangle : coins arrondis 59">
            <a:extLst>
              <a:ext uri="{FF2B5EF4-FFF2-40B4-BE49-F238E27FC236}">
                <a16:creationId xmlns:a16="http://schemas.microsoft.com/office/drawing/2014/main" id="{C509F53A-8E76-ADB5-A2D9-EAE833C28EE3}"/>
              </a:ext>
            </a:extLst>
          </p:cNvPr>
          <p:cNvSpPr/>
          <p:nvPr/>
        </p:nvSpPr>
        <p:spPr>
          <a:xfrm>
            <a:off x="5678643" y="1252701"/>
            <a:ext cx="3290934" cy="948933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DQW</a:t>
            </a:r>
            <a:r>
              <a:rPr lang="en-GB" sz="14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being tested at cold in SPS BA6</a:t>
            </a:r>
            <a:endParaRPr lang="en-GB" sz="14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endParaRPr lang="en-GB" sz="1400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sz="14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Later on</a:t>
            </a:r>
            <a:r>
              <a:rPr lang="en-GB" sz="14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: RFD to be installed / tested at cold in SPS BA6</a:t>
            </a:r>
          </a:p>
        </p:txBody>
      </p:sp>
      <p:sp>
        <p:nvSpPr>
          <p:cNvPr id="61" name="Rectangle : coins arrondis 60">
            <a:extLst>
              <a:ext uri="{FF2B5EF4-FFF2-40B4-BE49-F238E27FC236}">
                <a16:creationId xmlns:a16="http://schemas.microsoft.com/office/drawing/2014/main" id="{0C514CDC-1D38-F650-5DC4-3044AAA35C46}"/>
              </a:ext>
            </a:extLst>
          </p:cNvPr>
          <p:cNvSpPr/>
          <p:nvPr/>
        </p:nvSpPr>
        <p:spPr>
          <a:xfrm>
            <a:off x="8510158" y="458215"/>
            <a:ext cx="216024" cy="28741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305E122-E9BE-5AE9-7A91-F6456C7E8A48}"/>
              </a:ext>
            </a:extLst>
          </p:cNvPr>
          <p:cNvSpPr>
            <a:spLocks noChangeAspect="1"/>
          </p:cNvSpPr>
          <p:nvPr/>
        </p:nvSpPr>
        <p:spPr>
          <a:xfrm>
            <a:off x="8530753" y="640452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16C32F5-7B18-0F01-FD8C-F1FB6BC1FC3D}"/>
              </a:ext>
            </a:extLst>
          </p:cNvPr>
          <p:cNvSpPr>
            <a:spLocks noChangeAspect="1"/>
          </p:cNvSpPr>
          <p:nvPr/>
        </p:nvSpPr>
        <p:spPr>
          <a:xfrm>
            <a:off x="8629985" y="640452"/>
            <a:ext cx="72000" cy="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823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32" y="807555"/>
            <a:ext cx="8424936" cy="352839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GB" sz="4000" dirty="0"/>
              <a:t>2023 HIGHLIGHTS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55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9">
            <a:extLst>
              <a:ext uri="{FF2B5EF4-FFF2-40B4-BE49-F238E27FC236}">
                <a16:creationId xmlns:a16="http://schemas.microsoft.com/office/drawing/2014/main" id="{3E218D9C-8E05-B5B8-782A-2ED70EC7824F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3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B6DF7575-789F-7DFE-9CFD-279950DA1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40000"/>
          </a:xfrm>
        </p:spPr>
        <p:txBody>
          <a:bodyPr/>
          <a:lstStyle/>
          <a:p>
            <a:r>
              <a:rPr lang="fr-FR" dirty="0"/>
              <a:t>2023 HIGHLIGHTS</a:t>
            </a:r>
          </a:p>
        </p:txBody>
      </p:sp>
      <p:sp>
        <p:nvSpPr>
          <p:cNvPr id="7" name="Chevron 6">
            <a:extLst>
              <a:ext uri="{FF2B5EF4-FFF2-40B4-BE49-F238E27FC236}">
                <a16:creationId xmlns:a16="http://schemas.microsoft.com/office/drawing/2014/main" id="{1838AEDA-5ED8-3877-FB0E-C256BA45E344}"/>
              </a:ext>
            </a:extLst>
          </p:cNvPr>
          <p:cNvSpPr/>
          <p:nvPr/>
        </p:nvSpPr>
        <p:spPr>
          <a:xfrm>
            <a:off x="1259632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Chevron 7">
            <a:extLst>
              <a:ext uri="{FF2B5EF4-FFF2-40B4-BE49-F238E27FC236}">
                <a16:creationId xmlns:a16="http://schemas.microsoft.com/office/drawing/2014/main" id="{D92A1143-851C-0C4F-7921-771EF2E8C11B}"/>
              </a:ext>
            </a:extLst>
          </p:cNvPr>
          <p:cNvSpPr/>
          <p:nvPr/>
        </p:nvSpPr>
        <p:spPr>
          <a:xfrm>
            <a:off x="1907704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Chevron 9">
            <a:extLst>
              <a:ext uri="{FF2B5EF4-FFF2-40B4-BE49-F238E27FC236}">
                <a16:creationId xmlns:a16="http://schemas.microsoft.com/office/drawing/2014/main" id="{5EA24B39-ADF8-074A-954B-71A6B6DD39A3}"/>
              </a:ext>
            </a:extLst>
          </p:cNvPr>
          <p:cNvSpPr/>
          <p:nvPr/>
        </p:nvSpPr>
        <p:spPr>
          <a:xfrm>
            <a:off x="2555776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Chevron 10">
            <a:extLst>
              <a:ext uri="{FF2B5EF4-FFF2-40B4-BE49-F238E27FC236}">
                <a16:creationId xmlns:a16="http://schemas.microsoft.com/office/drawing/2014/main" id="{D5DF460E-457B-396A-EDB6-B645D1FC5468}"/>
              </a:ext>
            </a:extLst>
          </p:cNvPr>
          <p:cNvSpPr/>
          <p:nvPr/>
        </p:nvSpPr>
        <p:spPr>
          <a:xfrm>
            <a:off x="3203848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Chevron 11">
            <a:extLst>
              <a:ext uri="{FF2B5EF4-FFF2-40B4-BE49-F238E27FC236}">
                <a16:creationId xmlns:a16="http://schemas.microsoft.com/office/drawing/2014/main" id="{BC27AB68-A723-7619-B2F9-8F54F43AE805}"/>
              </a:ext>
            </a:extLst>
          </p:cNvPr>
          <p:cNvSpPr/>
          <p:nvPr/>
        </p:nvSpPr>
        <p:spPr>
          <a:xfrm>
            <a:off x="3839574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hevron 15">
            <a:extLst>
              <a:ext uri="{FF2B5EF4-FFF2-40B4-BE49-F238E27FC236}">
                <a16:creationId xmlns:a16="http://schemas.microsoft.com/office/drawing/2014/main" id="{5A747716-D184-5842-F564-4EB2192726C9}"/>
              </a:ext>
            </a:extLst>
          </p:cNvPr>
          <p:cNvSpPr/>
          <p:nvPr/>
        </p:nvSpPr>
        <p:spPr>
          <a:xfrm>
            <a:off x="4487646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A7F912A3-0268-5E76-CDF4-CF8545A817E7}"/>
              </a:ext>
            </a:extLst>
          </p:cNvPr>
          <p:cNvSpPr/>
          <p:nvPr/>
        </p:nvSpPr>
        <p:spPr>
          <a:xfrm>
            <a:off x="5135718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hevron 17">
            <a:extLst>
              <a:ext uri="{FF2B5EF4-FFF2-40B4-BE49-F238E27FC236}">
                <a16:creationId xmlns:a16="http://schemas.microsoft.com/office/drawing/2014/main" id="{3B903748-3EE1-984A-8432-B4F071AD2A65}"/>
              </a:ext>
            </a:extLst>
          </p:cNvPr>
          <p:cNvSpPr/>
          <p:nvPr/>
        </p:nvSpPr>
        <p:spPr>
          <a:xfrm>
            <a:off x="5783790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hevron 18">
            <a:extLst>
              <a:ext uri="{FF2B5EF4-FFF2-40B4-BE49-F238E27FC236}">
                <a16:creationId xmlns:a16="http://schemas.microsoft.com/office/drawing/2014/main" id="{48C2E492-6555-5391-35C1-E25A089FA99E}"/>
              </a:ext>
            </a:extLst>
          </p:cNvPr>
          <p:cNvSpPr/>
          <p:nvPr/>
        </p:nvSpPr>
        <p:spPr>
          <a:xfrm>
            <a:off x="6439665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Chevron 19">
            <a:extLst>
              <a:ext uri="{FF2B5EF4-FFF2-40B4-BE49-F238E27FC236}">
                <a16:creationId xmlns:a16="http://schemas.microsoft.com/office/drawing/2014/main" id="{2B6E5EC5-87D4-7CBA-1ECB-EC827A9C9BD6}"/>
              </a:ext>
            </a:extLst>
          </p:cNvPr>
          <p:cNvSpPr/>
          <p:nvPr/>
        </p:nvSpPr>
        <p:spPr>
          <a:xfrm>
            <a:off x="7087737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Chevron 20">
            <a:extLst>
              <a:ext uri="{FF2B5EF4-FFF2-40B4-BE49-F238E27FC236}">
                <a16:creationId xmlns:a16="http://schemas.microsoft.com/office/drawing/2014/main" id="{F62B8C40-4111-E965-ADAD-48B09B00A5B4}"/>
              </a:ext>
            </a:extLst>
          </p:cNvPr>
          <p:cNvSpPr/>
          <p:nvPr/>
        </p:nvSpPr>
        <p:spPr>
          <a:xfrm>
            <a:off x="7735809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Chevron 21">
            <a:extLst>
              <a:ext uri="{FF2B5EF4-FFF2-40B4-BE49-F238E27FC236}">
                <a16:creationId xmlns:a16="http://schemas.microsoft.com/office/drawing/2014/main" id="{285591EB-A6FE-AA9D-D90C-B7B112217B91}"/>
              </a:ext>
            </a:extLst>
          </p:cNvPr>
          <p:cNvSpPr/>
          <p:nvPr/>
        </p:nvSpPr>
        <p:spPr>
          <a:xfrm>
            <a:off x="8383881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Chevron 22">
            <a:extLst>
              <a:ext uri="{FF2B5EF4-FFF2-40B4-BE49-F238E27FC236}">
                <a16:creationId xmlns:a16="http://schemas.microsoft.com/office/drawing/2014/main" id="{24FB2E7D-6408-5AC2-D8AF-ABA09ED1C7D6}"/>
              </a:ext>
            </a:extLst>
          </p:cNvPr>
          <p:cNvSpPr/>
          <p:nvPr/>
        </p:nvSpPr>
        <p:spPr>
          <a:xfrm>
            <a:off x="-44315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Chevron 23">
            <a:extLst>
              <a:ext uri="{FF2B5EF4-FFF2-40B4-BE49-F238E27FC236}">
                <a16:creationId xmlns:a16="http://schemas.microsoft.com/office/drawing/2014/main" id="{5A5E0A66-C903-5D52-405C-60E222D7588C}"/>
              </a:ext>
            </a:extLst>
          </p:cNvPr>
          <p:cNvSpPr/>
          <p:nvPr/>
        </p:nvSpPr>
        <p:spPr>
          <a:xfrm>
            <a:off x="603757" y="771550"/>
            <a:ext cx="864096" cy="504056"/>
          </a:xfrm>
          <a:prstGeom prst="chevron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51B29BA-6166-1B0D-E238-2CDE3DF0DFC7}"/>
              </a:ext>
            </a:extLst>
          </p:cNvPr>
          <p:cNvSpPr txBox="1"/>
          <p:nvPr/>
        </p:nvSpPr>
        <p:spPr>
          <a:xfrm>
            <a:off x="163906" y="881327"/>
            <a:ext cx="712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Dec’22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C82BA7B-21E2-BDF6-4EA4-99CA63F5E6C0}"/>
              </a:ext>
            </a:extLst>
          </p:cNvPr>
          <p:cNvSpPr txBox="1"/>
          <p:nvPr/>
        </p:nvSpPr>
        <p:spPr>
          <a:xfrm>
            <a:off x="819781" y="881327"/>
            <a:ext cx="712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Jan’23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81BC945-69B7-DCDF-B003-5FD7140BE92D}"/>
              </a:ext>
            </a:extLst>
          </p:cNvPr>
          <p:cNvSpPr txBox="1"/>
          <p:nvPr/>
        </p:nvSpPr>
        <p:spPr>
          <a:xfrm>
            <a:off x="1551887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Feb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F5496D6-8CD7-52B3-1869-EED8932906D7}"/>
              </a:ext>
            </a:extLst>
          </p:cNvPr>
          <p:cNvSpPr txBox="1"/>
          <p:nvPr/>
        </p:nvSpPr>
        <p:spPr>
          <a:xfrm>
            <a:off x="2207762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Mar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B9D67E8-047F-2C0A-69B3-4BF60BE17736}"/>
              </a:ext>
            </a:extLst>
          </p:cNvPr>
          <p:cNvSpPr txBox="1"/>
          <p:nvPr/>
        </p:nvSpPr>
        <p:spPr>
          <a:xfrm>
            <a:off x="2855834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Apr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1778FF9-C359-5FCB-D72B-215179D37152}"/>
              </a:ext>
            </a:extLst>
          </p:cNvPr>
          <p:cNvSpPr txBox="1"/>
          <p:nvPr/>
        </p:nvSpPr>
        <p:spPr>
          <a:xfrm>
            <a:off x="3503906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May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D6E950E-CB1E-ADAA-2B18-B2FE8B95F66B}"/>
              </a:ext>
            </a:extLst>
          </p:cNvPr>
          <p:cNvSpPr txBox="1"/>
          <p:nvPr/>
        </p:nvSpPr>
        <p:spPr>
          <a:xfrm>
            <a:off x="4151978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Jun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C36F8AB-C343-81F5-87A1-6D1D8B0EF7FD}"/>
              </a:ext>
            </a:extLst>
          </p:cNvPr>
          <p:cNvSpPr txBox="1"/>
          <p:nvPr/>
        </p:nvSpPr>
        <p:spPr>
          <a:xfrm>
            <a:off x="4799336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Jul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36CA6C38-433A-A9D3-D4C8-9CA981CF97E8}"/>
              </a:ext>
            </a:extLst>
          </p:cNvPr>
          <p:cNvSpPr txBox="1"/>
          <p:nvPr/>
        </p:nvSpPr>
        <p:spPr>
          <a:xfrm>
            <a:off x="5431937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Aug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C4F3A8A-E242-5A97-66D6-3009D957439E}"/>
              </a:ext>
            </a:extLst>
          </p:cNvPr>
          <p:cNvSpPr txBox="1"/>
          <p:nvPr/>
        </p:nvSpPr>
        <p:spPr>
          <a:xfrm>
            <a:off x="6108220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Sep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B9C12190-2185-AE88-6A75-4445E7618D4E}"/>
              </a:ext>
            </a:extLst>
          </p:cNvPr>
          <p:cNvSpPr txBox="1"/>
          <p:nvPr/>
        </p:nvSpPr>
        <p:spPr>
          <a:xfrm>
            <a:off x="6756292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Oct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12E0A80-05CD-433B-A23A-26F8F40ADEA2}"/>
              </a:ext>
            </a:extLst>
          </p:cNvPr>
          <p:cNvSpPr txBox="1"/>
          <p:nvPr/>
        </p:nvSpPr>
        <p:spPr>
          <a:xfrm>
            <a:off x="7395204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Nov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8D8464CC-6B56-D15C-6F2A-12C451B9F59E}"/>
              </a:ext>
            </a:extLst>
          </p:cNvPr>
          <p:cNvSpPr txBox="1"/>
          <p:nvPr/>
        </p:nvSpPr>
        <p:spPr>
          <a:xfrm>
            <a:off x="8035867" y="881327"/>
            <a:ext cx="480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Dec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6508F7C-2809-AA4F-605F-6280FC0F5147}"/>
              </a:ext>
            </a:extLst>
          </p:cNvPr>
          <p:cNvSpPr txBox="1"/>
          <p:nvPr/>
        </p:nvSpPr>
        <p:spPr>
          <a:xfrm>
            <a:off x="8604448" y="881327"/>
            <a:ext cx="624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Jan’24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531D68B-1D4A-ECF8-0352-011CD36D1D09}"/>
              </a:ext>
            </a:extLst>
          </p:cNvPr>
          <p:cNvSpPr/>
          <p:nvPr/>
        </p:nvSpPr>
        <p:spPr>
          <a:xfrm>
            <a:off x="35495" y="1347614"/>
            <a:ext cx="9021057" cy="262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RFD proto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4EC3CE7-0D49-49E5-694C-8471C62E19D6}"/>
              </a:ext>
            </a:extLst>
          </p:cNvPr>
          <p:cNvSpPr/>
          <p:nvPr/>
        </p:nvSpPr>
        <p:spPr>
          <a:xfrm>
            <a:off x="41105" y="1643342"/>
            <a:ext cx="9015447" cy="1167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i="1" dirty="0">
                <a:solidFill>
                  <a:schemeClr val="tx1"/>
                </a:solidFill>
              </a:rPr>
              <a:t>SM18 M7 bunker preparation for commissioning @ cold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58A50E9-149E-6366-1E31-A7FA6D6335EB}"/>
              </a:ext>
            </a:extLst>
          </p:cNvPr>
          <p:cNvSpPr/>
          <p:nvPr/>
        </p:nvSpPr>
        <p:spPr>
          <a:xfrm>
            <a:off x="6439665" y="1793956"/>
            <a:ext cx="1296144" cy="3538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i="1" dirty="0">
                <a:solidFill>
                  <a:schemeClr val="tx1"/>
                </a:solidFill>
              </a:rPr>
              <a:t>RFD proto delivered @ CERN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A9C9174-3E77-91AB-C8C7-D3BC2F99D6EE}"/>
              </a:ext>
            </a:extLst>
          </p:cNvPr>
          <p:cNvSpPr/>
          <p:nvPr/>
        </p:nvSpPr>
        <p:spPr>
          <a:xfrm>
            <a:off x="7087736" y="2181727"/>
            <a:ext cx="1959063" cy="3538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i="1" dirty="0">
                <a:solidFill>
                  <a:schemeClr val="tx1"/>
                </a:solidFill>
              </a:rPr>
              <a:t>Installation, SVs NCR treatment, commissioning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37CF403-15AE-EF50-AA1A-2749F895B2F4}"/>
              </a:ext>
            </a:extLst>
          </p:cNvPr>
          <p:cNvSpPr/>
          <p:nvPr/>
        </p:nvSpPr>
        <p:spPr>
          <a:xfrm>
            <a:off x="7199798" y="2569498"/>
            <a:ext cx="849723" cy="35387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4.5 K</a:t>
            </a:r>
          </a:p>
          <a:p>
            <a:pPr algn="ctr"/>
            <a:r>
              <a:rPr lang="en-GB" sz="1000" i="1" dirty="0">
                <a:solidFill>
                  <a:schemeClr val="tx1"/>
                </a:solidFill>
              </a:rPr>
              <a:t>24.11.2023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9D03936-D9E7-C67B-7E51-1CB9B8015645}"/>
              </a:ext>
            </a:extLst>
          </p:cNvPr>
          <p:cNvSpPr/>
          <p:nvPr/>
        </p:nvSpPr>
        <p:spPr>
          <a:xfrm>
            <a:off x="8114765" y="2569498"/>
            <a:ext cx="849723" cy="35387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2 K</a:t>
            </a:r>
          </a:p>
          <a:p>
            <a:pPr algn="ctr"/>
            <a:r>
              <a:rPr lang="en-GB" sz="1000" i="1" dirty="0">
                <a:solidFill>
                  <a:schemeClr val="tx1"/>
                </a:solidFill>
              </a:rPr>
              <a:t>28.11.2023</a:t>
            </a:r>
          </a:p>
        </p:txBody>
      </p:sp>
      <p:pic>
        <p:nvPicPr>
          <p:cNvPr id="58" name="Image 57">
            <a:extLst>
              <a:ext uri="{FF2B5EF4-FFF2-40B4-BE49-F238E27FC236}">
                <a16:creationId xmlns:a16="http://schemas.microsoft.com/office/drawing/2014/main" id="{45216565-6C56-A6B6-D0F6-03233F7BDE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3482" y="1389156"/>
            <a:ext cx="1020798" cy="766201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1D35CA1A-655A-1761-8E3B-F803BA7837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1819347"/>
            <a:ext cx="4330249" cy="32502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85B51F68-AB19-E13E-EDA3-F1EEE8AD1BB8}"/>
              </a:ext>
            </a:extLst>
          </p:cNvPr>
          <p:cNvSpPr/>
          <p:nvPr/>
        </p:nvSpPr>
        <p:spPr>
          <a:xfrm>
            <a:off x="3095836" y="1795612"/>
            <a:ext cx="1296144" cy="3538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i="1" dirty="0">
                <a:solidFill>
                  <a:schemeClr val="tx1"/>
                </a:solidFill>
              </a:rPr>
              <a:t>Instrum installation phase 1 / UK</a:t>
            </a:r>
          </a:p>
        </p:txBody>
      </p: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F1945ADA-CF90-EDA4-7E36-79D43105A7C0}"/>
              </a:ext>
            </a:extLst>
          </p:cNvPr>
          <p:cNvCxnSpPr/>
          <p:nvPr/>
        </p:nvCxnSpPr>
        <p:spPr>
          <a:xfrm flipH="1">
            <a:off x="5567766" y="2975354"/>
            <a:ext cx="2803769" cy="6564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878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7555"/>
            <a:ext cx="9144000" cy="352839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GB" sz="4000" dirty="0"/>
              <a:t>INSTRUMENTATION</a:t>
            </a:r>
          </a:p>
          <a:p>
            <a:pPr marL="0" indent="0">
              <a:buNone/>
            </a:pPr>
            <a:r>
              <a:rPr lang="en-GB" sz="3600" dirty="0"/>
              <a:t>(feedback CRG-IC/  T. </a:t>
            </a:r>
            <a:r>
              <a:rPr lang="en-GB" sz="3600" dirty="0" err="1"/>
              <a:t>Feniet</a:t>
            </a:r>
            <a:r>
              <a:rPr lang="en-GB" sz="3600" dirty="0"/>
              <a:t> / N. Vauthier)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21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555526"/>
            <a:ext cx="8424936" cy="3816424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r>
              <a:rPr lang="en-GB" sz="1000" u="sng" dirty="0">
                <a:solidFill>
                  <a:srgbClr val="0008FF"/>
                </a:solidFill>
              </a:rPr>
              <a:t>Organization</a:t>
            </a:r>
            <a:endParaRPr lang="en-GB" sz="1000" dirty="0"/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Instrumentation shipping to optimize: the cryomodule builder should receive only the instrumentation he will install =&gt; clarification of the installation responsibilities (+ at which phase)</a:t>
            </a:r>
          </a:p>
          <a:p>
            <a:pPr lvl="1" algn="l">
              <a:buFont typeface="Wingdings" pitchFamily="2" charset="2"/>
              <a:buChar char="q"/>
            </a:pPr>
            <a:endParaRPr lang="en-GB" sz="1000" dirty="0"/>
          </a:p>
          <a:p>
            <a:pPr algn="l">
              <a:buFont typeface="Wingdings" pitchFamily="2" charset="2"/>
              <a:buChar char="q"/>
            </a:pPr>
            <a:r>
              <a:rPr lang="en-GB" sz="1000" u="sng" dirty="0">
                <a:solidFill>
                  <a:srgbClr val="0008FF"/>
                </a:solidFill>
              </a:rPr>
              <a:t>Instrumentation mounting, training on site</a:t>
            </a:r>
            <a:endParaRPr lang="en-GB" sz="1000" dirty="0"/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Very positive and productive, to be re-conducted – CRG-IC, in charge, should have 1 direct contact with the cryomodule builder (no intermediate with EN-MME, to facilitate the communication), ideally the people in charge of the instrum installation on site</a:t>
            </a:r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Need for CRG-IC to know the profile of the people in charge on site, to better prepare their training &amp; qualification</a:t>
            </a:r>
          </a:p>
          <a:p>
            <a:pPr marL="457200" lvl="1" indent="0" algn="l">
              <a:buNone/>
            </a:pPr>
            <a:endParaRPr lang="en-GB" sz="1000" dirty="0"/>
          </a:p>
          <a:p>
            <a:pPr algn="l">
              <a:buFont typeface="Wingdings" pitchFamily="2" charset="2"/>
              <a:buChar char="q"/>
            </a:pPr>
            <a:r>
              <a:rPr lang="en-GB" sz="1000" u="sng" dirty="0">
                <a:solidFill>
                  <a:srgbClr val="0008FF"/>
                </a:solidFill>
              </a:rPr>
              <a:t>Installation on site by STFC</a:t>
            </a:r>
            <a:endParaRPr lang="en-GB" sz="1000" dirty="0"/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Quality assurance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cables labels were removed by STFC without CERN approval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Pinning strategy not 100% respected by STFC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Some TTs were not installed by STFC =&gt; had to be done by CERN once delivered</a:t>
            </a:r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Tuners: is there a need for sockets on TT/EH 861/62, to allow their dismounting without removing the sensors?</a:t>
            </a:r>
          </a:p>
          <a:p>
            <a:pPr lvl="1" algn="l">
              <a:buFont typeface="Wingdings" pitchFamily="2" charset="2"/>
              <a:buChar char="q"/>
            </a:pPr>
            <a:endParaRPr lang="en-GB" sz="1000" dirty="0"/>
          </a:p>
          <a:p>
            <a:pPr algn="l">
              <a:buFont typeface="Wingdings" pitchFamily="2" charset="2"/>
              <a:buChar char="q"/>
            </a:pPr>
            <a:r>
              <a:rPr lang="en-GB" sz="1000" u="sng" dirty="0">
                <a:solidFill>
                  <a:srgbClr val="0008FF"/>
                </a:solidFill>
              </a:rPr>
              <a:t>3D integration model &amp; drawings</a:t>
            </a:r>
            <a:endParaRPr lang="en-GB" sz="1000" dirty="0"/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To be included in the model: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the sensor wire + its bending radius, the feedthroughs + the connectors, the cabling routing inside &amp; outside the vacuum vessel, the electrical connecting box</a:t>
            </a:r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Quality assurance: actual drilling diameter for the orifices of the </a:t>
            </a:r>
            <a:r>
              <a:rPr lang="en-GB" sz="1000" dirty="0" err="1"/>
              <a:t>Acim</a:t>
            </a:r>
            <a:r>
              <a:rPr lang="en-GB" sz="1000" dirty="0"/>
              <a:t> </a:t>
            </a:r>
            <a:r>
              <a:rPr lang="en-GB" sz="1000" dirty="0" err="1"/>
              <a:t>Jouanin</a:t>
            </a:r>
            <a:r>
              <a:rPr lang="en-GB" sz="1000" dirty="0"/>
              <a:t> cartridges was not always consistent with the drawings</a:t>
            </a:r>
          </a:p>
          <a:p>
            <a:pPr lvl="1" algn="l">
              <a:buFont typeface="Wingdings" pitchFamily="2" charset="2"/>
              <a:buChar char="q"/>
            </a:pPr>
            <a:endParaRPr lang="en-GB" sz="1000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Instrumentation aspects (1/2)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951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555526"/>
            <a:ext cx="8424936" cy="3738384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r>
              <a:rPr lang="en-GB" sz="1000" u="sng" dirty="0">
                <a:solidFill>
                  <a:srgbClr val="0008FF"/>
                </a:solidFill>
              </a:rPr>
              <a:t>Necessary pending reviews</a:t>
            </a:r>
            <a:endParaRPr lang="en-GB" sz="1000" dirty="0"/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After cold tests: are all the flange heaters necessary? =&gt; check their operation (if any), room for simplification</a:t>
            </a:r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Operation: TT847a not operational, to be checked </a:t>
            </a:r>
            <a:r>
              <a:rPr lang="en-GB" sz="1000"/>
              <a:t>with IC</a:t>
            </a:r>
            <a:endParaRPr lang="en-GB" sz="1000" dirty="0"/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P&amp;ID: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TAGs update (TT819a/b to be replaced by 1TT819/2TT819)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Add thermocouples on the EH821 &amp; 822 foil heaters (TT827 &amp; 828)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Include all existing and physically installed EH on the P&amp;ID (FPC)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EH876/877/878/879 (flexible band heaters): they are all equipped with 2 heaters and 2 PT100 =&gt; update P&amp;ID accordingly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RFD series cryomodules: TT842 to be removed, TT814 &amp; 816 to be added</a:t>
            </a:r>
          </a:p>
          <a:p>
            <a:pPr lvl="2" algn="l">
              <a:buFont typeface="Wingdings" pitchFamily="2" charset="2"/>
              <a:buChar char="q"/>
            </a:pPr>
            <a:r>
              <a:rPr lang="en-GB" sz="1000" dirty="0"/>
              <a:t>Safety port: import the DQW drawing into the RFD P&amp;ID (1 flange for the chimney, 1 flange for the burst disc)</a:t>
            </a:r>
          </a:p>
          <a:p>
            <a:pPr lvl="1" algn="l">
              <a:buFont typeface="Wingdings" pitchFamily="2" charset="2"/>
              <a:buChar char="q"/>
            </a:pPr>
            <a:endParaRPr lang="en-GB" sz="1000" dirty="0"/>
          </a:p>
          <a:p>
            <a:pPr algn="l">
              <a:buFont typeface="Wingdings" pitchFamily="2" charset="2"/>
              <a:buChar char="q"/>
            </a:pPr>
            <a:r>
              <a:rPr lang="en-GB" sz="1000" u="sng" dirty="0">
                <a:solidFill>
                  <a:srgbClr val="0008FF"/>
                </a:solidFill>
              </a:rPr>
              <a:t>FTEs for M7 operation</a:t>
            </a:r>
            <a:endParaRPr lang="en-GB" sz="1000" dirty="0"/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Reception + installation + commissioning: 2 FTEs for 2 weeks, continuous</a:t>
            </a:r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Dismounting: 2 FTEs for 3 days, continuous</a:t>
            </a:r>
          </a:p>
          <a:p>
            <a:pPr lvl="1" algn="l">
              <a:buFont typeface="Wingdings" pitchFamily="2" charset="2"/>
              <a:buChar char="q"/>
            </a:pPr>
            <a:endParaRPr lang="en-GB" sz="1000" dirty="0"/>
          </a:p>
          <a:p>
            <a:pPr algn="l">
              <a:buFont typeface="Wingdings" pitchFamily="2" charset="2"/>
              <a:buChar char="q"/>
            </a:pPr>
            <a:r>
              <a:rPr lang="en-GB" sz="1000" u="sng" dirty="0">
                <a:solidFill>
                  <a:srgbClr val="0008FF"/>
                </a:solidFill>
              </a:rPr>
              <a:t>Cryomodules reception at CERN</a:t>
            </a:r>
            <a:endParaRPr lang="en-GB" sz="1000" dirty="0"/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Schedule already available?</a:t>
            </a:r>
          </a:p>
          <a:p>
            <a:pPr lvl="1" algn="l">
              <a:buFont typeface="Wingdings" pitchFamily="2" charset="2"/>
              <a:buChar char="q"/>
            </a:pPr>
            <a:r>
              <a:rPr lang="en-GB" sz="1000" dirty="0"/>
              <a:t>Quid storage conditions (for the instrum) after M7 dismounting and before LHC installation? Storage duration and conditions (where)?</a:t>
            </a:r>
          </a:p>
          <a:p>
            <a:pPr lvl="1" algn="l">
              <a:buFont typeface="Wingdings" pitchFamily="2" charset="2"/>
              <a:buChar char="q"/>
            </a:pPr>
            <a:endParaRPr lang="en-GB" sz="1000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Instrumentation aspects (2/2)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782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F30E22F7-65C2-EC5E-E2E8-B002C2263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32" y="807555"/>
            <a:ext cx="8424936" cy="352839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GB" sz="4000" dirty="0"/>
              <a:t>CRYO PROCESS</a:t>
            </a:r>
          </a:p>
          <a:p>
            <a:pPr marL="0" indent="0">
              <a:buNone/>
            </a:pPr>
            <a:r>
              <a:rPr lang="en-GB" sz="3600" dirty="0"/>
              <a:t>(feedback CRG-ML / R. </a:t>
            </a:r>
            <a:r>
              <a:rPr lang="en-GB" sz="3600" dirty="0" err="1"/>
              <a:t>mauny</a:t>
            </a:r>
            <a:r>
              <a:rPr lang="en-GB" sz="3600" dirty="0"/>
              <a:t>)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2D698444-4AEF-FBE7-0028-D46941257C12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651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2F832-111C-7D1D-9C8A-698FDC2BC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17C0F4-BFFB-4F8A-E2CA-EA74B86A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5" name="Espace réservé du texte 19">
            <a:extLst>
              <a:ext uri="{FF2B5EF4-FFF2-40B4-BE49-F238E27FC236}">
                <a16:creationId xmlns:a16="http://schemas.microsoft.com/office/drawing/2014/main" id="{76EA6206-1D83-E185-1C04-9C1B601C07CB}"/>
              </a:ext>
            </a:extLst>
          </p:cNvPr>
          <p:cNvSpPr txBox="1">
            <a:spLocks/>
          </p:cNvSpPr>
          <p:nvPr/>
        </p:nvSpPr>
        <p:spPr>
          <a:xfrm>
            <a:off x="6742584" y="4900568"/>
            <a:ext cx="194421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GB" sz="1200" i="1" dirty="0">
              <a:solidFill>
                <a:schemeClr val="bg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CCC720-03B9-DFA5-2684-79A63292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8630" cy="126000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FA601D1C-6DF0-EE38-0A1E-374499470F3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41150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Cryo process aspects – intro &amp; overview</a:t>
            </a:r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1FF3CEB3-9886-BF25-013C-24B06CE4E557}"/>
              </a:ext>
            </a:extLst>
          </p:cNvPr>
          <p:cNvSpPr txBox="1">
            <a:spLocks/>
          </p:cNvSpPr>
          <p:nvPr/>
        </p:nvSpPr>
        <p:spPr>
          <a:xfrm>
            <a:off x="2051720" y="4832086"/>
            <a:ext cx="6408712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</a:rPr>
              <a:t>HL-LHC – Crab Cavities RFD Proto CM test @ CERN  – 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TE-CRG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86D039-2787-5AE5-D6AF-BA7991CE663A}"/>
              </a:ext>
            </a:extLst>
          </p:cNvPr>
          <p:cNvSpPr txBox="1"/>
          <p:nvPr/>
        </p:nvSpPr>
        <p:spPr>
          <a:xfrm>
            <a:off x="315511" y="411510"/>
            <a:ext cx="8630691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500" b="1" u="sng" dirty="0"/>
              <a:t>2 main documents </a:t>
            </a:r>
            <a:r>
              <a:rPr lang="fr-CH" sz="1500" b="1" u="sng" dirty="0" err="1"/>
              <a:t>used</a:t>
            </a:r>
            <a:r>
              <a:rPr lang="fr-CH" sz="1500" b="1" u="sng" dirty="0"/>
              <a:t> to </a:t>
            </a:r>
            <a:r>
              <a:rPr lang="fr-CH" sz="1500" b="1" u="sng" dirty="0" err="1"/>
              <a:t>write</a:t>
            </a:r>
            <a:r>
              <a:rPr lang="fr-CH" sz="1500" b="1" u="sng" dirty="0"/>
              <a:t> the </a:t>
            </a:r>
            <a:r>
              <a:rPr lang="fr-CH" sz="1500" b="1" u="sng" dirty="0" err="1"/>
              <a:t>logic</a:t>
            </a:r>
            <a:r>
              <a:rPr lang="fr-CH" sz="1500" b="1" u="sng" dirty="0"/>
              <a:t> </a:t>
            </a:r>
            <a:r>
              <a:rPr lang="fr-CH" sz="1500" b="1" u="sng" dirty="0" err="1"/>
              <a:t>specification</a:t>
            </a:r>
            <a:r>
              <a:rPr lang="fr-CH" sz="1500" b="1" u="sng" dirty="0"/>
              <a:t> </a:t>
            </a:r>
            <a:r>
              <a:rPr lang="fr-CH" sz="1500" dirty="0"/>
              <a:t>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CH" sz="1500" i="1" dirty="0"/>
              <a:t>«</a:t>
            </a:r>
            <a:r>
              <a:rPr lang="fr-CH" sz="1400" i="1" dirty="0" err="1"/>
              <a:t>Functionnal</a:t>
            </a:r>
            <a:r>
              <a:rPr lang="fr-CH" sz="1400" i="1" dirty="0"/>
              <a:t> description of </a:t>
            </a:r>
            <a:r>
              <a:rPr lang="fr-CH" sz="1400" i="1" dirty="0" err="1"/>
              <a:t>operation</a:t>
            </a:r>
            <a:r>
              <a:rPr lang="fr-CH" sz="1400" i="1" dirty="0"/>
              <a:t> modes» </a:t>
            </a:r>
            <a:r>
              <a:rPr lang="fr-CH" sz="1400" dirty="0"/>
              <a:t>[HiLumi-LHC-CC-Cryo-N-39; EDMS 2647024]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CH" sz="1400" dirty="0"/>
              <a:t> Engineering </a:t>
            </a:r>
            <a:r>
              <a:rPr lang="fr-CH" sz="1400" dirty="0" err="1"/>
              <a:t>specification</a:t>
            </a:r>
            <a:r>
              <a:rPr lang="fr-CH" sz="1400" dirty="0"/>
              <a:t> HL-LHC CC : </a:t>
            </a:r>
            <a:r>
              <a:rPr lang="fr-CH" sz="1400" dirty="0" err="1"/>
              <a:t>cryomodules</a:t>
            </a:r>
            <a:r>
              <a:rPr lang="fr-CH" sz="1400" dirty="0"/>
              <a:t> for </a:t>
            </a:r>
            <a:r>
              <a:rPr lang="fr-CH" sz="1400" dirty="0" err="1"/>
              <a:t>crab</a:t>
            </a:r>
            <a:r>
              <a:rPr lang="fr-CH" sz="1400" dirty="0"/>
              <a:t> </a:t>
            </a:r>
            <a:r>
              <a:rPr lang="fr-CH" sz="1400" dirty="0" err="1"/>
              <a:t>cavities</a:t>
            </a:r>
            <a:r>
              <a:rPr lang="fr-CH" sz="1400" dirty="0"/>
              <a:t> [LHC-ACF_A-ES-0001; EDMS 2043014]</a:t>
            </a:r>
          </a:p>
          <a:p>
            <a:pPr lvl="2"/>
            <a:endParaRPr lang="fr-CH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500" b="1" u="sng" dirty="0"/>
              <a:t>3 main phases for cool down :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sz="1500" u="sng" dirty="0"/>
              <a:t>Cool down </a:t>
            </a:r>
            <a:r>
              <a:rPr lang="fr-CH" sz="1500" u="sng" dirty="0" err="1"/>
              <a:t>from</a:t>
            </a:r>
            <a:r>
              <a:rPr lang="fr-CH" sz="1500" u="sng" dirty="0"/>
              <a:t> 300 K to 130 K</a:t>
            </a:r>
            <a:r>
              <a:rPr lang="fr-CH" sz="1500" dirty="0"/>
              <a:t>: </a:t>
            </a:r>
            <a:r>
              <a:rPr lang="fr-CH" sz="1500" dirty="0" err="1"/>
              <a:t>with</a:t>
            </a:r>
            <a:r>
              <a:rPr lang="fr-CH" sz="1500" dirty="0"/>
              <a:t> </a:t>
            </a:r>
            <a:r>
              <a:rPr lang="fr-CH" sz="1500" dirty="0" err="1"/>
              <a:t>controlled</a:t>
            </a:r>
            <a:r>
              <a:rPr lang="fr-CH" sz="1500" dirty="0"/>
              <a:t> </a:t>
            </a:r>
            <a:r>
              <a:rPr lang="fr-CH" sz="1500" dirty="0" err="1"/>
              <a:t>inlet</a:t>
            </a:r>
            <a:r>
              <a:rPr lang="fr-CH" sz="1500" dirty="0"/>
              <a:t> </a:t>
            </a:r>
            <a:r>
              <a:rPr lang="fr-CH" sz="1500" dirty="0" err="1"/>
              <a:t>temperature</a:t>
            </a:r>
            <a:r>
              <a:rPr lang="fr-CH" sz="1500" dirty="0"/>
              <a:t> ; </a:t>
            </a:r>
            <a:r>
              <a:rPr lang="fr-CH" sz="1500" dirty="0" err="1">
                <a:solidFill>
                  <a:srgbClr val="FF0000"/>
                </a:solidFill>
              </a:rPr>
              <a:t>dTmax</a:t>
            </a:r>
            <a:r>
              <a:rPr lang="fr-CH" sz="1500" dirty="0">
                <a:solidFill>
                  <a:srgbClr val="FF0000"/>
                </a:solidFill>
              </a:rPr>
              <a:t> = 50 K.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sz="1500" u="sng" dirty="0"/>
              <a:t>Cool down </a:t>
            </a:r>
            <a:r>
              <a:rPr lang="fr-CH" sz="1500" u="sng" dirty="0" err="1"/>
              <a:t>from</a:t>
            </a:r>
            <a:r>
              <a:rPr lang="fr-CH" sz="1500" u="sng" dirty="0"/>
              <a:t> 130 K to 4.5 K</a:t>
            </a:r>
            <a:r>
              <a:rPr lang="fr-CH" sz="1500" dirty="0"/>
              <a:t>: by direct LHe injection </a:t>
            </a:r>
            <a:r>
              <a:rPr lang="fr-CH" sz="1500" dirty="0" err="1"/>
              <a:t>into</a:t>
            </a:r>
            <a:r>
              <a:rPr lang="fr-CH" sz="1500" dirty="0"/>
              <a:t> CCCM ; no limitation </a:t>
            </a:r>
            <a:r>
              <a:rPr lang="fr-CH" sz="1500" dirty="0" err="1"/>
              <a:t>with</a:t>
            </a:r>
            <a:r>
              <a:rPr lang="fr-CH" sz="1500" dirty="0"/>
              <a:t> </a:t>
            </a:r>
            <a:r>
              <a:rPr lang="fr-CH" sz="1500" dirty="0" err="1"/>
              <a:t>dTmax</a:t>
            </a:r>
            <a:r>
              <a:rPr lang="fr-CH" sz="1500" dirty="0"/>
              <a:t> </a:t>
            </a:r>
            <a:r>
              <a:rPr lang="fr-CH" sz="1500" dirty="0" err="1"/>
              <a:t>below</a:t>
            </a:r>
            <a:r>
              <a:rPr lang="fr-CH" sz="1500" dirty="0"/>
              <a:t> </a:t>
            </a:r>
            <a:r>
              <a:rPr lang="fr-CH" sz="1500" dirty="0" err="1"/>
              <a:t>TTmax</a:t>
            </a:r>
            <a:r>
              <a:rPr lang="fr-CH" sz="1500" dirty="0"/>
              <a:t> = 130 K; </a:t>
            </a:r>
            <a:r>
              <a:rPr lang="fr-CH" sz="1500" dirty="0" err="1"/>
              <a:t>cooldown</a:t>
            </a:r>
            <a:r>
              <a:rPr lang="fr-CH" sz="1500" dirty="0"/>
              <a:t> as fast as possible (AFAP).</a:t>
            </a:r>
          </a:p>
          <a:p>
            <a:pPr lvl="1"/>
            <a:endParaRPr lang="fr-CH" sz="1500" dirty="0"/>
          </a:p>
          <a:p>
            <a:pPr lvl="1"/>
            <a:r>
              <a:rPr lang="fr-CH" sz="1500" dirty="0" err="1"/>
              <a:t>During</a:t>
            </a:r>
            <a:r>
              <a:rPr lang="fr-CH" sz="1500" dirty="0"/>
              <a:t> </a:t>
            </a:r>
            <a:r>
              <a:rPr lang="fr-CH" sz="1500" dirty="0" err="1"/>
              <a:t>these</a:t>
            </a:r>
            <a:r>
              <a:rPr lang="fr-CH" sz="1500" dirty="0"/>
              <a:t> 2 phases, </a:t>
            </a:r>
            <a:r>
              <a:rPr lang="fr-CH" sz="1500" dirty="0" err="1"/>
              <a:t>specific</a:t>
            </a:r>
            <a:r>
              <a:rPr lang="fr-CH" sz="1500" dirty="0"/>
              <a:t> attention </a:t>
            </a:r>
            <a:r>
              <a:rPr lang="fr-CH" sz="1500" dirty="0" err="1"/>
              <a:t>needed</a:t>
            </a:r>
            <a:r>
              <a:rPr lang="fr-CH" sz="1500" dirty="0"/>
              <a:t> to CCCM pressure (&lt; 1.5 bar)</a:t>
            </a:r>
          </a:p>
          <a:p>
            <a:pPr lvl="1"/>
            <a:endParaRPr lang="fr-CH" sz="1500" dirty="0"/>
          </a:p>
          <a:p>
            <a:pPr marL="800100" lvl="1" indent="-342900">
              <a:buFont typeface="+mj-lt"/>
              <a:buAutoNum type="arabicPeriod" startAt="3"/>
            </a:pPr>
            <a:r>
              <a:rPr lang="fr-CH" sz="1500" u="sng" dirty="0" err="1"/>
              <a:t>Pumping</a:t>
            </a:r>
            <a:r>
              <a:rPr lang="fr-CH" sz="1500" u="sng" dirty="0"/>
              <a:t> phase </a:t>
            </a:r>
            <a:r>
              <a:rPr lang="fr-CH" sz="1500" u="sng" dirty="0" err="1"/>
              <a:t>from</a:t>
            </a:r>
            <a:r>
              <a:rPr lang="fr-CH" sz="1500" u="sng" dirty="0"/>
              <a:t> 4.5 K to 2 K</a:t>
            </a:r>
            <a:r>
              <a:rPr lang="fr-CH" sz="1500" dirty="0"/>
              <a:t>: </a:t>
            </a:r>
            <a:r>
              <a:rPr lang="fr-CH" sz="1500" dirty="0" err="1"/>
              <a:t>beam</a:t>
            </a:r>
            <a:r>
              <a:rPr lang="fr-CH" sz="1500" dirty="0"/>
              <a:t> screen (BS) circuit put in service, </a:t>
            </a:r>
            <a:r>
              <a:rPr lang="fr-CH" sz="1500" dirty="0" err="1"/>
              <a:t>then</a:t>
            </a:r>
            <a:r>
              <a:rPr lang="fr-CH" sz="1500" dirty="0"/>
              <a:t> </a:t>
            </a:r>
            <a:r>
              <a:rPr lang="fr-CH" sz="1500" dirty="0" err="1"/>
              <a:t>pumping</a:t>
            </a:r>
            <a:r>
              <a:rPr lang="fr-CH" sz="1500" dirty="0"/>
              <a:t>.</a:t>
            </a:r>
          </a:p>
          <a:p>
            <a:pPr lvl="1"/>
            <a:endParaRPr lang="fr-CH" sz="1500" dirty="0"/>
          </a:p>
          <a:p>
            <a:pPr lvl="1"/>
            <a:r>
              <a:rPr lang="fr-CH" sz="1500" dirty="0"/>
              <a:t>------------------------------------------------------------------------------------------------------------------------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500" b="1" dirty="0"/>
              <a:t>1</a:t>
            </a:r>
            <a:r>
              <a:rPr lang="fr-CH" sz="1500" b="1" baseline="30000" dirty="0"/>
              <a:t>st</a:t>
            </a:r>
            <a:r>
              <a:rPr lang="fr-CH" sz="1500" b="1" dirty="0"/>
              <a:t> RFD proto </a:t>
            </a:r>
            <a:r>
              <a:rPr lang="fr-CH" sz="1500" b="1" dirty="0" err="1"/>
              <a:t>operation</a:t>
            </a:r>
            <a:r>
              <a:rPr lang="fr-CH" sz="1500" b="1" dirty="0"/>
              <a:t> : 21 Nov. – 10 </a:t>
            </a:r>
            <a:r>
              <a:rPr lang="fr-CH" sz="1500" b="1" dirty="0" err="1"/>
              <a:t>Dec</a:t>
            </a:r>
            <a:r>
              <a:rPr lang="fr-CH" sz="1500" b="1" dirty="0"/>
              <a:t> 2023  (</a:t>
            </a:r>
            <a:r>
              <a:rPr lang="fr-CH" sz="1500" b="1" dirty="0" err="1"/>
              <a:t>Logbook</a:t>
            </a:r>
            <a:r>
              <a:rPr lang="fr-CH" sz="1500" b="1" dirty="0"/>
              <a:t> </a:t>
            </a:r>
            <a:r>
              <a:rPr lang="fr-CH" sz="1500" b="1" dirty="0" err="1"/>
              <a:t>event</a:t>
            </a:r>
            <a:r>
              <a:rPr lang="fr-CH" sz="1500" b="1" dirty="0"/>
              <a:t> 117205)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500" b="1" dirty="0"/>
              <a:t>2</a:t>
            </a:r>
            <a:r>
              <a:rPr lang="fr-CH" sz="1500" b="1" baseline="30000" dirty="0"/>
              <a:t>nd</a:t>
            </a:r>
            <a:r>
              <a:rPr lang="fr-CH" sz="1500" b="1" dirty="0"/>
              <a:t> RFD proto </a:t>
            </a:r>
            <a:r>
              <a:rPr lang="fr-CH" sz="1500" b="1" dirty="0" err="1"/>
              <a:t>operation</a:t>
            </a:r>
            <a:r>
              <a:rPr lang="fr-CH" sz="1500" b="1" dirty="0"/>
              <a:t> : 11 April – 14 June 2024 (</a:t>
            </a:r>
            <a:r>
              <a:rPr lang="fr-CH" sz="1500" b="1" dirty="0" err="1"/>
              <a:t>Logbook</a:t>
            </a:r>
            <a:r>
              <a:rPr lang="fr-CH" sz="1500" b="1" dirty="0"/>
              <a:t> </a:t>
            </a:r>
            <a:r>
              <a:rPr lang="fr-CH" sz="1500" b="1" dirty="0" err="1"/>
              <a:t>event</a:t>
            </a:r>
            <a:r>
              <a:rPr lang="fr-CH" sz="1500" b="1" dirty="0"/>
              <a:t> 119101)</a:t>
            </a:r>
          </a:p>
        </p:txBody>
      </p:sp>
      <p:sp>
        <p:nvSpPr>
          <p:cNvPr id="2" name="Espace réservé du texte 19">
            <a:extLst>
              <a:ext uri="{FF2B5EF4-FFF2-40B4-BE49-F238E27FC236}">
                <a16:creationId xmlns:a16="http://schemas.microsoft.com/office/drawing/2014/main" id="{B96B5798-8C8C-3EC2-0C7B-93A4D8F0CCB8}"/>
              </a:ext>
            </a:extLst>
          </p:cNvPr>
          <p:cNvSpPr txBox="1">
            <a:spLocks/>
          </p:cNvSpPr>
          <p:nvPr/>
        </p:nvSpPr>
        <p:spPr>
          <a:xfrm>
            <a:off x="2051720" y="4570148"/>
            <a:ext cx="3384376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Thursday, July 4</a:t>
            </a:r>
            <a:r>
              <a:rPr lang="en-GB" sz="1200" i="1" baseline="30000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sz="1200" i="1" dirty="0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2024 - </a:t>
            </a:r>
            <a:r>
              <a:rPr lang="en-GB" sz="1200" b="0" i="1" dirty="0">
                <a:solidFill>
                  <a:schemeClr val="bg2"/>
                </a:solidFill>
                <a:hlinkClick r:id="rId4"/>
              </a:rPr>
              <a:t>on Indico: 1426215</a:t>
            </a:r>
            <a:endParaRPr lang="en-GB" sz="1200" b="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2869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8946e33d-fd2f-4ae4-8ee9-d90c129cdf9e"/>
    <ds:schemaRef ds:uri="http://schemas.openxmlformats.org/package/2006/metadata/core-properties"/>
    <ds:schemaRef ds:uri="http://purl.org/dc/dcmitype/"/>
    <ds:schemaRef ds:uri="http://www.w3.org/XML/1998/namespace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10332</TotalTime>
  <Words>1942</Words>
  <Application>Microsoft Macintosh PowerPoint</Application>
  <PresentationFormat>Affichage à l'écran (16:9)</PresentationFormat>
  <Paragraphs>298</Paragraphs>
  <Slides>23</Slides>
  <Notes>22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Courier New</vt:lpstr>
      <vt:lpstr>Wingdings</vt:lpstr>
      <vt:lpstr>Thème Office</vt:lpstr>
      <vt:lpstr>WP4-WP9 Crab Cavities Experience from RFD proto CM test at CERN SM18 – M7 bunker </vt:lpstr>
      <vt:lpstr>Présentation PowerPoint</vt:lpstr>
      <vt:lpstr>Présentation PowerPoint</vt:lpstr>
      <vt:lpstr>2023 HIGHLIGHTS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10 series cryomodules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Laurent Delprat</cp:lastModifiedBy>
  <cp:revision>634</cp:revision>
  <cp:lastPrinted>2021-03-17T14:56:49Z</cp:lastPrinted>
  <dcterms:created xsi:type="dcterms:W3CDTF">2016-02-12T09:02:01Z</dcterms:created>
  <dcterms:modified xsi:type="dcterms:W3CDTF">2024-07-04T11:30:47Z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