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306" r:id="rId5"/>
    <p:sldId id="622" r:id="rId6"/>
    <p:sldId id="686" r:id="rId7"/>
    <p:sldId id="604" r:id="rId8"/>
    <p:sldId id="619" r:id="rId9"/>
    <p:sldId id="620" r:id="rId10"/>
    <p:sldId id="348" r:id="rId11"/>
    <p:sldId id="601" r:id="rId12"/>
    <p:sldId id="600" r:id="rId13"/>
    <p:sldId id="606" r:id="rId14"/>
    <p:sldId id="607" r:id="rId15"/>
    <p:sldId id="608" r:id="rId16"/>
    <p:sldId id="609" r:id="rId17"/>
    <p:sldId id="347" r:id="rId18"/>
    <p:sldId id="610" r:id="rId19"/>
    <p:sldId id="612" r:id="rId20"/>
    <p:sldId id="611" r:id="rId21"/>
    <p:sldId id="613" r:id="rId22"/>
    <p:sldId id="617" r:id="rId23"/>
    <p:sldId id="623" r:id="rId24"/>
    <p:sldId id="677" r:id="rId25"/>
    <p:sldId id="680" r:id="rId26"/>
    <p:sldId id="678" r:id="rId27"/>
    <p:sldId id="679" r:id="rId28"/>
    <p:sldId id="681" r:id="rId29"/>
    <p:sldId id="682" r:id="rId30"/>
    <p:sldId id="683" r:id="rId31"/>
    <p:sldId id="346" r:id="rId32"/>
    <p:sldId id="685" r:id="rId33"/>
    <p:sldId id="684" r:id="rId34"/>
  </p:sldIdLst>
  <p:sldSz cx="12192000" cy="6858000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BCD9"/>
    <a:srgbClr val="E65346"/>
    <a:srgbClr val="FF5D5D"/>
    <a:srgbClr val="FB963C"/>
    <a:srgbClr val="72DBF5"/>
    <a:srgbClr val="D3E7F1"/>
    <a:srgbClr val="EAF4F8"/>
    <a:srgbClr val="33CC33"/>
    <a:srgbClr val="D4ECB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35" autoAdjust="0"/>
    <p:restoredTop sz="93372" autoAdjust="0"/>
  </p:normalViewPr>
  <p:slideViewPr>
    <p:cSldViewPr snapToObjects="1" showGuides="1">
      <p:cViewPr varScale="1">
        <p:scale>
          <a:sx n="106" d="100"/>
          <a:sy n="106" d="100"/>
        </p:scale>
        <p:origin x="94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4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Vertical position of the </a:t>
            </a:r>
            <a:r>
              <a:rPr lang="fr-FR" sz="1400" b="0" i="0" u="none" strike="noStrike" kern="1200" spc="0" baseline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cavities</a:t>
            </a:r>
            <a:r>
              <a:rPr lang="fr-FR" sz="14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w.r.t. Nominal</a:t>
            </a:r>
          </a:p>
        </c:rich>
      </c:tx>
      <c:layout>
        <c:manualLayout>
          <c:xMode val="edge"/>
          <c:yMode val="edge"/>
          <c:x val="0.36636265475693919"/>
          <c:y val="1.21086671837480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TANK 1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Feuil1!$F$8:$F$9</c:f>
              <c:numCache>
                <c:formatCode>0.000</c:formatCode>
                <c:ptCount val="2"/>
                <c:pt idx="0">
                  <c:v>384.76100000000002</c:v>
                </c:pt>
                <c:pt idx="1">
                  <c:v>1264.498</c:v>
                </c:pt>
              </c:numCache>
            </c:numRef>
          </c:xVal>
          <c:yVal>
            <c:numRef>
              <c:f>Feuil1!$G$8:$G$9</c:f>
              <c:numCache>
                <c:formatCode>0.000</c:formatCode>
                <c:ptCount val="2"/>
                <c:pt idx="0">
                  <c:v>-0.64600000000000002</c:v>
                </c:pt>
                <c:pt idx="1">
                  <c:v>-0.152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8BB-47A7-AC4A-352AEC95A1FB}"/>
            </c:ext>
          </c:extLst>
        </c:ser>
        <c:ser>
          <c:idx val="1"/>
          <c:order val="1"/>
          <c:tx>
            <c:v>TANK2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Feuil1!$F$20:$F$21</c:f>
              <c:numCache>
                <c:formatCode>General</c:formatCode>
                <c:ptCount val="2"/>
                <c:pt idx="0">
                  <c:v>1568.3340000000001</c:v>
                </c:pt>
                <c:pt idx="1">
                  <c:v>2444.6999999999998</c:v>
                </c:pt>
              </c:numCache>
            </c:numRef>
          </c:xVal>
          <c:yVal>
            <c:numRef>
              <c:f>Feuil1!$G$20:$G$21</c:f>
              <c:numCache>
                <c:formatCode>General</c:formatCode>
                <c:ptCount val="2"/>
                <c:pt idx="0">
                  <c:v>-0.98399999999999999</c:v>
                </c:pt>
                <c:pt idx="1">
                  <c:v>-0.80100000000000005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8BB-47A7-AC4A-352AEC95A1FB}"/>
            </c:ext>
          </c:extLst>
        </c:ser>
        <c:ser>
          <c:idx val="2"/>
          <c:order val="2"/>
          <c:tx>
            <c:v>TANK1 Nominal position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rgbClr val="FF0000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Feuil1!$F$8:$F$9</c:f>
              <c:numCache>
                <c:formatCode>0.000</c:formatCode>
                <c:ptCount val="2"/>
                <c:pt idx="0">
                  <c:v>384.76100000000002</c:v>
                </c:pt>
                <c:pt idx="1">
                  <c:v>1264.498</c:v>
                </c:pt>
              </c:numCache>
            </c:numRef>
          </c:xVal>
          <c:yVal>
            <c:numRef>
              <c:f>Feuil1!$K$8:$K$9</c:f>
              <c:numCache>
                <c:formatCode>General</c:formatCode>
                <c:ptCount val="2"/>
                <c:pt idx="0">
                  <c:v>-0.88</c:v>
                </c:pt>
                <c:pt idx="1">
                  <c:v>-0.71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8BB-47A7-AC4A-352AEC95A1FB}"/>
            </c:ext>
          </c:extLst>
        </c:ser>
        <c:ser>
          <c:idx val="3"/>
          <c:order val="3"/>
          <c:tx>
            <c:v>TANK2 Nominal position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rgbClr val="FF0000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Feuil1!$F$20:$F$21</c:f>
              <c:numCache>
                <c:formatCode>General</c:formatCode>
                <c:ptCount val="2"/>
                <c:pt idx="0">
                  <c:v>1568.3340000000001</c:v>
                </c:pt>
                <c:pt idx="1">
                  <c:v>2444.6999999999998</c:v>
                </c:pt>
              </c:numCache>
            </c:numRef>
          </c:xVal>
          <c:yVal>
            <c:numRef>
              <c:f>Feuil1!$K$20:$K$21</c:f>
              <c:numCache>
                <c:formatCode>General</c:formatCode>
                <c:ptCount val="2"/>
                <c:pt idx="0">
                  <c:v>-0.9</c:v>
                </c:pt>
                <c:pt idx="1">
                  <c:v>-0.73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F8BB-47A7-AC4A-352AEC95A1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017968"/>
        <c:axId val="380019408"/>
      </c:scatterChart>
      <c:valAx>
        <c:axId val="3800179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t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9408"/>
        <c:crosses val="autoZero"/>
        <c:crossBetween val="midCat"/>
      </c:valAx>
      <c:valAx>
        <c:axId val="380019408"/>
        <c:scaling>
          <c:orientation val="minMax"/>
          <c:max val="1.5"/>
          <c:min val="-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Z axis ( vertical)</a:t>
                </a:r>
              </a:p>
              <a:p>
                <a:pPr>
                  <a:defRPr/>
                </a:pPr>
                <a:r>
                  <a:rPr lang="fr-FR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79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dirty="0"/>
              <a:t>Radial position of the </a:t>
            </a:r>
            <a:r>
              <a:rPr lang="fr-FR" dirty="0" err="1"/>
              <a:t>cavities</a:t>
            </a:r>
            <a:r>
              <a:rPr lang="fr-FR" dirty="0"/>
              <a:t> w.r.t. Nominal</a:t>
            </a:r>
          </a:p>
        </c:rich>
      </c:tx>
      <c:layout>
        <c:manualLayout>
          <c:xMode val="edge"/>
          <c:yMode val="edge"/>
          <c:x val="0.40443169868198653"/>
          <c:y val="1.21086671837480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TANK 1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Feuil1!$F$8:$F$9</c:f>
              <c:numCache>
                <c:formatCode>0.000</c:formatCode>
                <c:ptCount val="2"/>
                <c:pt idx="0">
                  <c:v>384.76100000000002</c:v>
                </c:pt>
                <c:pt idx="1">
                  <c:v>1264.498</c:v>
                </c:pt>
              </c:numCache>
            </c:numRef>
          </c:xVal>
          <c:yVal>
            <c:numRef>
              <c:f>Feuil1!$E$8:$E$9</c:f>
              <c:numCache>
                <c:formatCode>0.000</c:formatCode>
                <c:ptCount val="2"/>
                <c:pt idx="0">
                  <c:v>0.91300000000000003</c:v>
                </c:pt>
                <c:pt idx="1">
                  <c:v>-0.88900000000000001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702-4E8E-9E91-1AD695CB68BE}"/>
            </c:ext>
          </c:extLst>
        </c:ser>
        <c:ser>
          <c:idx val="1"/>
          <c:order val="1"/>
          <c:tx>
            <c:v>TANK2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Feuil1!$F$20:$F$21</c:f>
              <c:numCache>
                <c:formatCode>General</c:formatCode>
                <c:ptCount val="2"/>
                <c:pt idx="0">
                  <c:v>1568.3340000000001</c:v>
                </c:pt>
                <c:pt idx="1">
                  <c:v>2444.6999999999998</c:v>
                </c:pt>
              </c:numCache>
            </c:numRef>
          </c:xVal>
          <c:yVal>
            <c:numRef>
              <c:f>Feuil1!$E$20:$E$21</c:f>
              <c:numCache>
                <c:formatCode>General</c:formatCode>
                <c:ptCount val="2"/>
                <c:pt idx="0">
                  <c:v>-0.59399999999999997</c:v>
                </c:pt>
                <c:pt idx="1">
                  <c:v>-0.80900000000000005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702-4E8E-9E91-1AD695CB68BE}"/>
            </c:ext>
          </c:extLst>
        </c:ser>
        <c:ser>
          <c:idx val="2"/>
          <c:order val="2"/>
          <c:tx>
            <c:v>TANK1 Nominal position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rgbClr val="FF0000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Feuil1!$F$8:$F$9</c:f>
              <c:numCache>
                <c:formatCode>0.000</c:formatCode>
                <c:ptCount val="2"/>
                <c:pt idx="0">
                  <c:v>384.76100000000002</c:v>
                </c:pt>
                <c:pt idx="1">
                  <c:v>1264.498</c:v>
                </c:pt>
              </c:numCache>
            </c:numRef>
          </c:xVal>
          <c:yVal>
            <c:numRef>
              <c:f>Feuil1!$I$8:$I$9</c:f>
              <c:numCache>
                <c:formatCode>General</c:formatCode>
                <c:ptCount val="2"/>
                <c:pt idx="0">
                  <c:v>-0.99</c:v>
                </c:pt>
                <c:pt idx="1">
                  <c:v>-0.79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A702-4E8E-9E91-1AD695CB68BE}"/>
            </c:ext>
          </c:extLst>
        </c:ser>
        <c:ser>
          <c:idx val="3"/>
          <c:order val="3"/>
          <c:tx>
            <c:v>TANK2 Nominal position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rgbClr val="FF0000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Feuil1!$F$20:$F$21</c:f>
              <c:numCache>
                <c:formatCode>General</c:formatCode>
                <c:ptCount val="2"/>
                <c:pt idx="0">
                  <c:v>1568.3340000000001</c:v>
                </c:pt>
                <c:pt idx="1">
                  <c:v>2444.6999999999998</c:v>
                </c:pt>
              </c:numCache>
            </c:numRef>
          </c:xVal>
          <c:yVal>
            <c:numRef>
              <c:f>Feuil1!$I$20:$I$21</c:f>
              <c:numCache>
                <c:formatCode>General</c:formatCode>
                <c:ptCount val="2"/>
                <c:pt idx="0">
                  <c:v>-0.88</c:v>
                </c:pt>
                <c:pt idx="1">
                  <c:v>-0.68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A702-4E8E-9E91-1AD695CB68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017968"/>
        <c:axId val="380019408"/>
      </c:scatterChart>
      <c:valAx>
        <c:axId val="380017968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t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9408"/>
        <c:crosses val="autoZero"/>
        <c:crossBetween val="midCat"/>
      </c:valAx>
      <c:valAx>
        <c:axId val="380019408"/>
        <c:scaling>
          <c:orientation val="maxMin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X axis ( radial)</a:t>
                </a:r>
              </a:p>
              <a:p>
                <a:pPr>
                  <a:defRPr/>
                </a:pPr>
                <a:r>
                  <a:rPr lang="fr-FR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79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02/07/2024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1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39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5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8C5-F6E5-4C88-A5FB-569199D0D5B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0638CEB0-4D34-8116-67E8-3E49598D3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1253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098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551384" y="2348880"/>
            <a:ext cx="11305255" cy="1440160"/>
          </a:xfrm>
        </p:spPr>
        <p:txBody>
          <a:bodyPr/>
          <a:lstStyle/>
          <a:p>
            <a:pPr algn="ctr"/>
            <a: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  <a:t>Results of the cold test</a:t>
            </a:r>
            <a:b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  <a:t> on the RFD prototype</a:t>
            </a:r>
            <a:b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  <a:t>Oct 2023-May 2024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5430110" y="4818796"/>
            <a:ext cx="2232248" cy="792088"/>
          </a:xfrm>
        </p:spPr>
        <p:txBody>
          <a:bodyPr>
            <a:normAutofit/>
          </a:bodyPr>
          <a:lstStyle/>
          <a:p>
            <a:pPr algn="ctr"/>
            <a:r>
              <a:rPr lang="en-GB" sz="2400" dirty="0"/>
              <a:t>Vivien RUDE</a:t>
            </a:r>
          </a:p>
          <a:p>
            <a:pPr algn="ctr"/>
            <a:r>
              <a:rPr lang="en-GB" sz="1800" i="1" dirty="0"/>
              <a:t>2024-07-04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5" t="15143" r="23060" b="5480"/>
          <a:stretch/>
        </p:blipFill>
        <p:spPr>
          <a:xfrm>
            <a:off x="911424" y="3789040"/>
            <a:ext cx="4032447" cy="2985949"/>
          </a:xfrm>
          <a:prstGeom prst="rect">
            <a:avLst/>
          </a:prstGeom>
        </p:spPr>
      </p:pic>
      <p:sp>
        <p:nvSpPr>
          <p:cNvPr id="2" name="Sous-titre 2">
            <a:extLst>
              <a:ext uri="{FF2B5EF4-FFF2-40B4-BE49-F238E27FC236}">
                <a16:creationId xmlns:a16="http://schemas.microsoft.com/office/drawing/2014/main" id="{0B806E2F-5E55-BCA8-741E-3E21EDA75B7D}"/>
              </a:ext>
            </a:extLst>
          </p:cNvPr>
          <p:cNvSpPr txBox="1">
            <a:spLocks/>
          </p:cNvSpPr>
          <p:nvPr/>
        </p:nvSpPr>
        <p:spPr>
          <a:xfrm>
            <a:off x="8472264" y="4926808"/>
            <a:ext cx="1800200" cy="1368152"/>
          </a:xfrm>
          <a:prstGeom prst="rect">
            <a:avLst/>
          </a:prstGeom>
        </p:spPr>
        <p:txBody>
          <a:bodyPr vert="horz" lIns="0" tIns="0" rIns="0" bIns="0" rtlCol="0">
            <a:normAutofit fontScale="62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u="sng" dirty="0"/>
              <a:t>On behalf :</a:t>
            </a:r>
          </a:p>
          <a:p>
            <a:r>
              <a:rPr lang="en-GB" sz="2400" dirty="0"/>
              <a:t>Praneeth Sarvade,</a:t>
            </a:r>
          </a:p>
          <a:p>
            <a:r>
              <a:rPr lang="en-GB" sz="2400" dirty="0"/>
              <a:t>Daniel Szarata</a:t>
            </a:r>
          </a:p>
          <a:p>
            <a:r>
              <a:rPr lang="en-GB" sz="2400" dirty="0"/>
              <a:t>Clara Cala Franco</a:t>
            </a:r>
          </a:p>
          <a:p>
            <a:r>
              <a:rPr lang="en-GB" sz="2400" dirty="0"/>
              <a:t>Julia Calmels</a:t>
            </a:r>
          </a:p>
          <a:p>
            <a:r>
              <a:rPr lang="en-GB" sz="2400" dirty="0"/>
              <a:t>Mateusz Sosin</a:t>
            </a:r>
          </a:p>
        </p:txBody>
      </p:sp>
    </p:spTree>
    <p:extLst>
      <p:ext uri="{BB962C8B-B14F-4D97-AF65-F5344CB8AC3E}">
        <p14:creationId xmlns:p14="http://schemas.microsoft.com/office/powerpoint/2010/main" val="163034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53698DB1-CDA0-8575-B180-780DD4426D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FB615-C1DD-AF89-8EC2-6FC58E3B5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FFB8CB-AE80-5D79-9D99-B1112F3BF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2EC475A4-EF48-D252-3251-B19A125B4DB7}"/>
              </a:ext>
            </a:extLst>
          </p:cNvPr>
          <p:cNvSpPr txBox="1">
            <a:spLocks/>
          </p:cNvSpPr>
          <p:nvPr/>
        </p:nvSpPr>
        <p:spPr>
          <a:xfrm>
            <a:off x="1919536" y="764705"/>
            <a:ext cx="3094363" cy="7920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/>
              <a:t>EDMS : 2999338</a:t>
            </a:r>
          </a:p>
        </p:txBody>
      </p:sp>
      <p:pic>
        <p:nvPicPr>
          <p:cNvPr id="2" name="Picture 1" descr="A large machine in a factory&#10;&#10;Description automatically generated">
            <a:extLst>
              <a:ext uri="{FF2B5EF4-FFF2-40B4-BE49-F238E27FC236}">
                <a16:creationId xmlns:a16="http://schemas.microsoft.com/office/drawing/2014/main" id="{D88F21ED-E571-F79A-A432-96D6CF855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676" y="1204189"/>
            <a:ext cx="6397709" cy="48170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D638C46-4B90-9F31-3EBB-8DC24ADF083D}"/>
              </a:ext>
            </a:extLst>
          </p:cNvPr>
          <p:cNvSpPr txBox="1"/>
          <p:nvPr/>
        </p:nvSpPr>
        <p:spPr>
          <a:xfrm>
            <a:off x="119336" y="168588"/>
            <a:ext cx="4019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Under vacuum : 15 November 2023</a:t>
            </a:r>
          </a:p>
        </p:txBody>
      </p:sp>
    </p:spTree>
    <p:extLst>
      <p:ext uri="{BB962C8B-B14F-4D97-AF65-F5344CB8AC3E}">
        <p14:creationId xmlns:p14="http://schemas.microsoft.com/office/powerpoint/2010/main" val="527889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EE688A-33AE-5F96-B374-60494EDA8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1F6914-8EDA-E606-D15B-A6D6201E6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5F50F7-0EBB-F480-14C6-DAADFC254FB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688" y="551265"/>
            <a:ext cx="5048941" cy="3617398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D3C1443-B64C-61FB-800E-F5028A3768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085047"/>
              </p:ext>
            </p:extLst>
          </p:nvPr>
        </p:nvGraphicFramePr>
        <p:xfrm>
          <a:off x="6268629" y="4660751"/>
          <a:ext cx="2884130" cy="1714500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056563">
                  <a:extLst>
                    <a:ext uri="{9D8B030D-6E8A-4147-A177-3AD203B41FA5}">
                      <a16:colId xmlns:a16="http://schemas.microsoft.com/office/drawing/2014/main" val="1303584255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2577899946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2862440089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17548058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X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Y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Z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035442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HEAD1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-0.10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0.20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-0.03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437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HEAD2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-0.12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0.07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2263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0.25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0.01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-0.18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2950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HEAD6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-0.20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-0.03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044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HEAD9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0.11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-0.35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4342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HEAD10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-0.21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-0.02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1447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HEAD13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0.12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-0.07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-0.12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7163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HEAD14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-0.14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-0.04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893325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A7E1ADE-6BD0-0102-4D13-9ADB66B7AA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750137"/>
              </p:ext>
            </p:extLst>
          </p:nvPr>
        </p:nvGraphicFramePr>
        <p:xfrm>
          <a:off x="9261758" y="4641552"/>
          <a:ext cx="2884130" cy="1714500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056563">
                  <a:extLst>
                    <a:ext uri="{9D8B030D-6E8A-4147-A177-3AD203B41FA5}">
                      <a16:colId xmlns:a16="http://schemas.microsoft.com/office/drawing/2014/main" val="1303584255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2577899946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2862440089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17548058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X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Y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Z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035442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HEAD3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-0.03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0.04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437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HEAD4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0.06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2263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HEAD7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0.04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2950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HEAD8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-0.04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044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HEAD11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4342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HEAD12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-0.04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-0.06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1447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HEAD15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-0.09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7163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HEAD16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-0.04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893325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EC761464-04CF-7411-EF12-23B8C86C5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160" y="824155"/>
            <a:ext cx="4349678" cy="2952328"/>
          </a:xfrm>
          <a:prstGeom prst="rect">
            <a:avLst/>
          </a:prstGeom>
        </p:spPr>
      </p:pic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1DB3F4B1-CEBA-002B-2B37-C547DD19FE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32598"/>
              </p:ext>
            </p:extLst>
          </p:nvPr>
        </p:nvGraphicFramePr>
        <p:xfrm>
          <a:off x="173372" y="4587814"/>
          <a:ext cx="2884130" cy="2105025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056563">
                  <a:extLst>
                    <a:ext uri="{9D8B030D-6E8A-4147-A177-3AD203B41FA5}">
                      <a16:colId xmlns:a16="http://schemas.microsoft.com/office/drawing/2014/main" val="1303584255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2577899946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2862440089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17548058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X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Y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Z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035442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OVC45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-0.04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-0.01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0.05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437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OVC46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-0.03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2263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OVC47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-0.04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2950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OVC49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044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OVC50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4342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OVC51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0.04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1447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OVC52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0.05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-0.02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7163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OVC53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0.05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8933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OVC55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-0.01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-0.03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57256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OVC71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-0.01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0.01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-0.02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340442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CD2F00CB-09C9-2B24-6DA0-7A3060B5CC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567209"/>
              </p:ext>
            </p:extLst>
          </p:nvPr>
        </p:nvGraphicFramePr>
        <p:xfrm>
          <a:off x="3275500" y="4592878"/>
          <a:ext cx="2884130" cy="1905000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056563">
                  <a:extLst>
                    <a:ext uri="{9D8B030D-6E8A-4147-A177-3AD203B41FA5}">
                      <a16:colId xmlns:a16="http://schemas.microsoft.com/office/drawing/2014/main" val="1303584255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2577899946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2862440089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17548058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X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Y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Z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035442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OVC57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-0.02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437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OVC58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2263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OVC59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0.01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2950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OVC61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0.04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044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OVC62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-0.04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-0.01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4342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OVC63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0.04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1447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OVC66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0.00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0.06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7163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OVC67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0.05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8933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OVC68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-0.02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0.04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57256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06AF369-635A-698D-6777-716AB1E8B7D3}"/>
              </a:ext>
            </a:extLst>
          </p:cNvPr>
          <p:cNvSpPr txBox="1"/>
          <p:nvPr/>
        </p:nvSpPr>
        <p:spPr>
          <a:xfrm>
            <a:off x="785589" y="168588"/>
            <a:ext cx="3865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Impact of vacuum on cryomodule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F18656-C322-FCFE-1D3E-013A5B221F5E}"/>
              </a:ext>
            </a:extLst>
          </p:cNvPr>
          <p:cNvSpPr txBox="1"/>
          <p:nvPr/>
        </p:nvSpPr>
        <p:spPr>
          <a:xfrm>
            <a:off x="353419" y="4230041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Fiducials on top plate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0F746A-A3FA-A60E-2071-E26FA9FA46F7}"/>
              </a:ext>
            </a:extLst>
          </p:cNvPr>
          <p:cNvSpPr txBox="1"/>
          <p:nvPr/>
        </p:nvSpPr>
        <p:spPr>
          <a:xfrm>
            <a:off x="3372450" y="4230041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Fiducials on bottom plate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CEEF8E-44B7-BFD7-43EC-4C4C16076735}"/>
              </a:ext>
            </a:extLst>
          </p:cNvPr>
          <p:cNvSpPr txBox="1"/>
          <p:nvPr/>
        </p:nvSpPr>
        <p:spPr>
          <a:xfrm>
            <a:off x="6474578" y="4230041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FSI Heads on top plate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D651FA-DEB2-6091-06D0-9F52330C29F9}"/>
              </a:ext>
            </a:extLst>
          </p:cNvPr>
          <p:cNvSpPr txBox="1"/>
          <p:nvPr/>
        </p:nvSpPr>
        <p:spPr>
          <a:xfrm>
            <a:off x="9327437" y="4230041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FSI Heads on bottom plate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1D7B551-F675-DDEB-5CA3-3B141D736892}"/>
              </a:ext>
            </a:extLst>
          </p:cNvPr>
          <p:cNvCxnSpPr/>
          <p:nvPr/>
        </p:nvCxnSpPr>
        <p:spPr>
          <a:xfrm>
            <a:off x="1631504" y="1268760"/>
            <a:ext cx="648072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EA3B98B-BA6D-5518-DAC9-F17669788A04}"/>
              </a:ext>
            </a:extLst>
          </p:cNvPr>
          <p:cNvSpPr txBox="1"/>
          <p:nvPr/>
        </p:nvSpPr>
        <p:spPr>
          <a:xfrm>
            <a:off x="911424" y="908720"/>
            <a:ext cx="112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plate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B4F095F-FDFF-CCDC-8F9B-085A72977661}"/>
              </a:ext>
            </a:extLst>
          </p:cNvPr>
          <p:cNvCxnSpPr>
            <a:cxnSpLocks/>
          </p:cNvCxnSpPr>
          <p:nvPr/>
        </p:nvCxnSpPr>
        <p:spPr>
          <a:xfrm flipV="1">
            <a:off x="1640588" y="3573016"/>
            <a:ext cx="638988" cy="297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7725F68-75DD-42C5-D62A-0B3720CE57DC}"/>
              </a:ext>
            </a:extLst>
          </p:cNvPr>
          <p:cNvSpPr txBox="1"/>
          <p:nvPr/>
        </p:nvSpPr>
        <p:spPr>
          <a:xfrm>
            <a:off x="160696" y="3559430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Bottom plate</a:t>
            </a:r>
          </a:p>
          <a:p>
            <a:r>
              <a:rPr lang="en-US" dirty="0"/>
              <a:t>of the OVC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A7AD1EB-0532-EB6E-F8AE-F3591B7C2EFE}"/>
              </a:ext>
            </a:extLst>
          </p:cNvPr>
          <p:cNvSpPr txBox="1"/>
          <p:nvPr/>
        </p:nvSpPr>
        <p:spPr>
          <a:xfrm>
            <a:off x="7655832" y="436331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Zoom on the top plate</a:t>
            </a:r>
          </a:p>
        </p:txBody>
      </p:sp>
    </p:spTree>
    <p:extLst>
      <p:ext uri="{BB962C8B-B14F-4D97-AF65-F5344CB8AC3E}">
        <p14:creationId xmlns:p14="http://schemas.microsoft.com/office/powerpoint/2010/main" val="4124591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B5DE39-AFB2-B927-0042-125755126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3F783C-7DA4-A0AE-7F96-56DEC04C8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6C9A9752-F465-8AC1-37E0-40CC7CE40F2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82083"/>
            <a:ext cx="12192000" cy="60938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4511936-89B2-2F55-B669-7E8B1CB263BA}"/>
              </a:ext>
            </a:extLst>
          </p:cNvPr>
          <p:cNvSpPr txBox="1"/>
          <p:nvPr/>
        </p:nvSpPr>
        <p:spPr>
          <a:xfrm>
            <a:off x="4223792" y="5848518"/>
            <a:ext cx="30426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Cavity 1 : Radial Accuracy : +/- 0.20 mm</a:t>
            </a:r>
          </a:p>
          <a:p>
            <a:r>
              <a:rPr lang="en-US" sz="1200" i="1" dirty="0"/>
              <a:t>Cavity 1 : Vertical  Accuracy : +/- 0.05 mm</a:t>
            </a:r>
          </a:p>
          <a:p>
            <a:endParaRPr lang="en-US" sz="1200" i="1" dirty="0"/>
          </a:p>
          <a:p>
            <a:r>
              <a:rPr lang="en-US" sz="1200" i="1" dirty="0"/>
              <a:t>Cavity 2 : Radial Accuracy : +/- 0.10 mm</a:t>
            </a:r>
          </a:p>
          <a:p>
            <a:r>
              <a:rPr lang="en-US" sz="1200" i="1" dirty="0"/>
              <a:t>Cavity 2 : Vertical  Accuracy : +/- 0.05 mm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DE2B995-DF1B-A161-37EC-4912390C8E7D}"/>
              </a:ext>
            </a:extLst>
          </p:cNvPr>
          <p:cNvGrpSpPr/>
          <p:nvPr/>
        </p:nvGrpSpPr>
        <p:grpSpPr>
          <a:xfrm>
            <a:off x="8657102" y="5051276"/>
            <a:ext cx="2925298" cy="525585"/>
            <a:chOff x="4511823" y="3717032"/>
            <a:chExt cx="2925298" cy="525585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BA2E2F0-DA73-F684-930F-CF56681017A5}"/>
                </a:ext>
              </a:extLst>
            </p:cNvPr>
            <p:cNvSpPr/>
            <p:nvPr/>
          </p:nvSpPr>
          <p:spPr>
            <a:xfrm>
              <a:off x="4511823" y="3717032"/>
              <a:ext cx="2925297" cy="5229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7BF7C40-0D76-7CB5-E384-2A316F427579}"/>
                </a:ext>
              </a:extLst>
            </p:cNvPr>
            <p:cNvCxnSpPr/>
            <p:nvPr/>
          </p:nvCxnSpPr>
          <p:spPr>
            <a:xfrm>
              <a:off x="4588773" y="3895397"/>
              <a:ext cx="288032" cy="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301E308-2269-33B3-78B7-F8ED1322AC58}"/>
                </a:ext>
              </a:extLst>
            </p:cNvPr>
            <p:cNvCxnSpPr/>
            <p:nvPr/>
          </p:nvCxnSpPr>
          <p:spPr>
            <a:xfrm>
              <a:off x="4588773" y="4149080"/>
              <a:ext cx="28803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6BC787A-9AB5-5B4B-DAE6-51EB0187FD90}"/>
                </a:ext>
              </a:extLst>
            </p:cNvPr>
            <p:cNvSpPr txBox="1"/>
            <p:nvPr/>
          </p:nvSpPr>
          <p:spPr>
            <a:xfrm>
              <a:off x="4876805" y="3749057"/>
              <a:ext cx="184731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7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0ED6F60-7739-5DD7-71F6-0524F11DB025}"/>
                </a:ext>
              </a:extLst>
            </p:cNvPr>
            <p:cNvSpPr txBox="1"/>
            <p:nvPr/>
          </p:nvSpPr>
          <p:spPr>
            <a:xfrm>
              <a:off x="4876805" y="3756749"/>
              <a:ext cx="25603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/>
                <a:t>T0 : Relative position to the cavities on 10</a:t>
              </a:r>
              <a:r>
                <a:rPr lang="en-US" sz="700" baseline="30000" dirty="0"/>
                <a:t>th</a:t>
              </a:r>
              <a:r>
                <a:rPr lang="en-US" sz="700" dirty="0"/>
                <a:t> November 2023</a:t>
              </a:r>
            </a:p>
            <a:p>
              <a:r>
                <a:rPr lang="en-US" sz="700" dirty="0"/>
                <a:t>(ambient pressure)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62ACFDF-086C-007C-6FC0-84F2943EF3DE}"/>
                </a:ext>
              </a:extLst>
            </p:cNvPr>
            <p:cNvSpPr txBox="1"/>
            <p:nvPr/>
          </p:nvSpPr>
          <p:spPr>
            <a:xfrm>
              <a:off x="4876805" y="4042562"/>
              <a:ext cx="214353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/>
                <a:t>Relative movement of the cavities due to vacuum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40DBC1F-BCA5-2A6F-EE9E-46CA6BA5EC1A}"/>
              </a:ext>
            </a:extLst>
          </p:cNvPr>
          <p:cNvGrpSpPr/>
          <p:nvPr/>
        </p:nvGrpSpPr>
        <p:grpSpPr>
          <a:xfrm>
            <a:off x="3166837" y="5048591"/>
            <a:ext cx="2925297" cy="525585"/>
            <a:chOff x="4511823" y="3717032"/>
            <a:chExt cx="2925297" cy="525585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5151B27-7391-626C-C581-69D88D1C1072}"/>
                </a:ext>
              </a:extLst>
            </p:cNvPr>
            <p:cNvSpPr/>
            <p:nvPr/>
          </p:nvSpPr>
          <p:spPr>
            <a:xfrm>
              <a:off x="4511823" y="3717032"/>
              <a:ext cx="2925297" cy="5229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7EE2257-196B-BBCD-21F7-F00150B9C6B4}"/>
                </a:ext>
              </a:extLst>
            </p:cNvPr>
            <p:cNvCxnSpPr/>
            <p:nvPr/>
          </p:nvCxnSpPr>
          <p:spPr>
            <a:xfrm>
              <a:off x="4588773" y="3849084"/>
              <a:ext cx="288032" cy="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07D41EF-1F68-3BA7-5D4C-DF983CE4F6B5}"/>
                </a:ext>
              </a:extLst>
            </p:cNvPr>
            <p:cNvCxnSpPr/>
            <p:nvPr/>
          </p:nvCxnSpPr>
          <p:spPr>
            <a:xfrm>
              <a:off x="4588773" y="4149080"/>
              <a:ext cx="28803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B9F2181-7D57-E889-B8B4-12406708CA49}"/>
                </a:ext>
              </a:extLst>
            </p:cNvPr>
            <p:cNvSpPr txBox="1"/>
            <p:nvPr/>
          </p:nvSpPr>
          <p:spPr>
            <a:xfrm>
              <a:off x="4876805" y="3749057"/>
              <a:ext cx="184731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7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68E865F-41DF-8C5E-CB40-E028D8524465}"/>
                </a:ext>
              </a:extLst>
            </p:cNvPr>
            <p:cNvSpPr txBox="1"/>
            <p:nvPr/>
          </p:nvSpPr>
          <p:spPr>
            <a:xfrm>
              <a:off x="4876805" y="3742523"/>
              <a:ext cx="113524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/>
                <a:t>Nominal position at cold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524E792-6CD4-C18A-0939-3074584B3B76}"/>
                </a:ext>
              </a:extLst>
            </p:cNvPr>
            <p:cNvSpPr txBox="1"/>
            <p:nvPr/>
          </p:nvSpPr>
          <p:spPr>
            <a:xfrm>
              <a:off x="4876805" y="4042562"/>
              <a:ext cx="2177199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/>
                <a:t>Cavity axis (Under vacuum : 14</a:t>
              </a:r>
              <a:r>
                <a:rPr lang="en-US" sz="700" baseline="30000" dirty="0"/>
                <a:t>th</a:t>
              </a:r>
              <a:r>
                <a:rPr lang="en-US" sz="700" dirty="0"/>
                <a:t> November 2023)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E75BE43-4B92-3F49-D09B-3BA4E140E14E}"/>
                </a:ext>
              </a:extLst>
            </p:cNvPr>
            <p:cNvCxnSpPr/>
            <p:nvPr/>
          </p:nvCxnSpPr>
          <p:spPr>
            <a:xfrm>
              <a:off x="4588773" y="3983245"/>
              <a:ext cx="288032" cy="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60D5998-6DDB-8BF2-8DCC-A635916ADD08}"/>
                </a:ext>
              </a:extLst>
            </p:cNvPr>
            <p:cNvSpPr txBox="1"/>
            <p:nvPr/>
          </p:nvSpPr>
          <p:spPr>
            <a:xfrm>
              <a:off x="4876805" y="3898506"/>
              <a:ext cx="228780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/>
                <a:t>Cavity axis (ambient pressure : 10</a:t>
              </a:r>
              <a:r>
                <a:rPr lang="en-US" sz="700" baseline="30000" dirty="0"/>
                <a:t>th</a:t>
              </a:r>
              <a:r>
                <a:rPr lang="en-US" sz="700" dirty="0"/>
                <a:t> November 2023)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D06B3001-35E4-789A-1D91-6E76162ED5DD}"/>
              </a:ext>
            </a:extLst>
          </p:cNvPr>
          <p:cNvSpPr txBox="1"/>
          <p:nvPr/>
        </p:nvSpPr>
        <p:spPr>
          <a:xfrm>
            <a:off x="785589" y="168588"/>
            <a:ext cx="5250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Impact of vacuum on alignment of the cavities</a:t>
            </a:r>
          </a:p>
        </p:txBody>
      </p:sp>
    </p:spTree>
    <p:extLst>
      <p:ext uri="{BB962C8B-B14F-4D97-AF65-F5344CB8AC3E}">
        <p14:creationId xmlns:p14="http://schemas.microsoft.com/office/powerpoint/2010/main" val="896563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53698DB1-CDA0-8575-B180-780DD4426D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FB615-C1DD-AF89-8EC2-6FC58E3B5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FFB8CB-AE80-5D79-9D99-B1112F3BF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2EC475A4-EF48-D252-3251-B19A125B4DB7}"/>
              </a:ext>
            </a:extLst>
          </p:cNvPr>
          <p:cNvSpPr txBox="1">
            <a:spLocks/>
          </p:cNvSpPr>
          <p:nvPr/>
        </p:nvSpPr>
        <p:spPr>
          <a:xfrm>
            <a:off x="1271464" y="620688"/>
            <a:ext cx="3094363" cy="7920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/>
              <a:t>EDMS : </a:t>
            </a:r>
            <a:r>
              <a:rPr lang="fr-FR" sz="2400" dirty="0"/>
              <a:t>3009547</a:t>
            </a:r>
            <a:endParaRPr lang="en-GB" sz="2400" dirty="0"/>
          </a:p>
        </p:txBody>
      </p:sp>
      <p:pic>
        <p:nvPicPr>
          <p:cNvPr id="3" name="Picture 2" descr="A machine in a factory&#10;&#10;Description automatically generated">
            <a:extLst>
              <a:ext uri="{FF2B5EF4-FFF2-40B4-BE49-F238E27FC236}">
                <a16:creationId xmlns:a16="http://schemas.microsoft.com/office/drawing/2014/main" id="{C7D4AA19-2215-02DB-C7F8-70C57C5B34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462" y="987087"/>
            <a:ext cx="4179404" cy="55725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3FDD58-0361-F069-3C1A-110674205287}"/>
              </a:ext>
            </a:extLst>
          </p:cNvPr>
          <p:cNvSpPr txBox="1"/>
          <p:nvPr/>
        </p:nvSpPr>
        <p:spPr>
          <a:xfrm>
            <a:off x="119336" y="168588"/>
            <a:ext cx="4031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Cold condition : 30 November 2023</a:t>
            </a:r>
          </a:p>
        </p:txBody>
      </p:sp>
    </p:spTree>
    <p:extLst>
      <p:ext uri="{BB962C8B-B14F-4D97-AF65-F5344CB8AC3E}">
        <p14:creationId xmlns:p14="http://schemas.microsoft.com/office/powerpoint/2010/main" val="2890918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52478B-F60F-BCF8-749A-F4D46904D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2E7D4C-5C70-44EA-0BC3-92B3BA22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BF2854-A432-3C4C-3425-FDD3ED2771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140" y="911448"/>
            <a:ext cx="5020860" cy="2970717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42FCACF-1E3A-728D-05E9-FA7E898638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754447"/>
              </p:ext>
            </p:extLst>
          </p:nvPr>
        </p:nvGraphicFramePr>
        <p:xfrm>
          <a:off x="6333894" y="4486742"/>
          <a:ext cx="2884130" cy="1714500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056563">
                  <a:extLst>
                    <a:ext uri="{9D8B030D-6E8A-4147-A177-3AD203B41FA5}">
                      <a16:colId xmlns:a16="http://schemas.microsoft.com/office/drawing/2014/main" val="1303584255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2577899946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2862440089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17548058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X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Y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Z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035442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HEAD1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437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HEAD2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2263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2950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HEAD6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044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HEAD9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4342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HEAD10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1447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HEAD13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7163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HEAD14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893325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DDBB7EC-D94E-A842-FF25-99429F580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96129"/>
              </p:ext>
            </p:extLst>
          </p:nvPr>
        </p:nvGraphicFramePr>
        <p:xfrm>
          <a:off x="9343241" y="4451681"/>
          <a:ext cx="2884130" cy="1714500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056563">
                  <a:extLst>
                    <a:ext uri="{9D8B030D-6E8A-4147-A177-3AD203B41FA5}">
                      <a16:colId xmlns:a16="http://schemas.microsoft.com/office/drawing/2014/main" val="1303584255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2577899946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2862440089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17548058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X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Y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Z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035442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HEAD3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437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HEAD4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2263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HEAD7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2950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HEAD8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044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HEAD11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4342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HEAD12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1447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HEAD15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7163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>
                          <a:effectLst/>
                        </a:rPr>
                        <a:t>HEAD16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893325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AE88A56-76AC-EF18-1F97-7D1589F0D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334360"/>
              </p:ext>
            </p:extLst>
          </p:nvPr>
        </p:nvGraphicFramePr>
        <p:xfrm>
          <a:off x="72613" y="4497463"/>
          <a:ext cx="2884130" cy="2305050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056563">
                  <a:extLst>
                    <a:ext uri="{9D8B030D-6E8A-4147-A177-3AD203B41FA5}">
                      <a16:colId xmlns:a16="http://schemas.microsoft.com/office/drawing/2014/main" val="1303584255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2577899946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2862440089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17548058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X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Y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Z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035442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437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1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2263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2950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1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044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4342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1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1447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1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7163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8933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1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57256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34044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094153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06E0008-EE1F-3CE3-1CB8-4529E9A8EF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646248"/>
              </p:ext>
            </p:extLst>
          </p:nvPr>
        </p:nvGraphicFramePr>
        <p:xfrm>
          <a:off x="3176613" y="4487072"/>
          <a:ext cx="2884130" cy="1524000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056563">
                  <a:extLst>
                    <a:ext uri="{9D8B030D-6E8A-4147-A177-3AD203B41FA5}">
                      <a16:colId xmlns:a16="http://schemas.microsoft.com/office/drawing/2014/main" val="1303584255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2577899946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2862440089"/>
                    </a:ext>
                  </a:extLst>
                </a:gridCol>
                <a:gridCol w="609189">
                  <a:extLst>
                    <a:ext uri="{9D8B030D-6E8A-4147-A177-3AD203B41FA5}">
                      <a16:colId xmlns:a16="http://schemas.microsoft.com/office/drawing/2014/main" val="17548058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X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Y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strike="noStrike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Z (mm)</a:t>
                      </a:r>
                      <a:endParaRPr lang="fr-FR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035442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437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2263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2950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044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4342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1447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OVC68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solidFill>
                      <a:srgbClr val="D4EC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716341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B70EFFBF-757D-DE31-0026-C8A747118C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250" y="866687"/>
            <a:ext cx="5146623" cy="29273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B75D37-7EAB-80B1-7EE1-76E605DAF561}"/>
              </a:ext>
            </a:extLst>
          </p:cNvPr>
          <p:cNvSpPr txBox="1"/>
          <p:nvPr/>
        </p:nvSpPr>
        <p:spPr>
          <a:xfrm>
            <a:off x="785589" y="168588"/>
            <a:ext cx="346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Impact of cold on cryomodule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14B2708-B953-788B-D932-FEF9CECBCE88}"/>
              </a:ext>
            </a:extLst>
          </p:cNvPr>
          <p:cNvCxnSpPr/>
          <p:nvPr/>
        </p:nvCxnSpPr>
        <p:spPr>
          <a:xfrm>
            <a:off x="1631504" y="1268760"/>
            <a:ext cx="648072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B85AD33-223B-262C-0A02-10A1310AA908}"/>
              </a:ext>
            </a:extLst>
          </p:cNvPr>
          <p:cNvSpPr txBox="1"/>
          <p:nvPr/>
        </p:nvSpPr>
        <p:spPr>
          <a:xfrm>
            <a:off x="911424" y="908720"/>
            <a:ext cx="112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plate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B74DBB0-4E8D-5DC2-49D5-DD190C6C37C2}"/>
              </a:ext>
            </a:extLst>
          </p:cNvPr>
          <p:cNvCxnSpPr>
            <a:cxnSpLocks/>
          </p:cNvCxnSpPr>
          <p:nvPr/>
        </p:nvCxnSpPr>
        <p:spPr>
          <a:xfrm flipH="1" flipV="1">
            <a:off x="2529332" y="3383999"/>
            <a:ext cx="316292" cy="3566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B2BB49D-5D66-E148-2DE1-AB5DA160750E}"/>
              </a:ext>
            </a:extLst>
          </p:cNvPr>
          <p:cNvSpPr txBox="1"/>
          <p:nvPr/>
        </p:nvSpPr>
        <p:spPr>
          <a:xfrm>
            <a:off x="2845624" y="3728024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Bottom plate of the OVC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1C8262-50D8-602C-A8F5-1758E1982537}"/>
              </a:ext>
            </a:extLst>
          </p:cNvPr>
          <p:cNvSpPr txBox="1"/>
          <p:nvPr/>
        </p:nvSpPr>
        <p:spPr>
          <a:xfrm>
            <a:off x="7655832" y="436331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Zoom on the top plate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BF07FA-5594-EF91-4A84-388F0E52F8A8}"/>
              </a:ext>
            </a:extLst>
          </p:cNvPr>
          <p:cNvSpPr txBox="1"/>
          <p:nvPr/>
        </p:nvSpPr>
        <p:spPr>
          <a:xfrm>
            <a:off x="353419" y="4151696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Fiducials on top plate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7326E7-34A4-7650-210F-5C4F85BE2F92}"/>
              </a:ext>
            </a:extLst>
          </p:cNvPr>
          <p:cNvSpPr txBox="1"/>
          <p:nvPr/>
        </p:nvSpPr>
        <p:spPr>
          <a:xfrm>
            <a:off x="3372450" y="4151696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Fiducials on bottom plate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B27CFD-C604-C472-D2B1-C6EE2DA70B8B}"/>
              </a:ext>
            </a:extLst>
          </p:cNvPr>
          <p:cNvSpPr txBox="1"/>
          <p:nvPr/>
        </p:nvSpPr>
        <p:spPr>
          <a:xfrm>
            <a:off x="6474578" y="4151696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FSI Heads on top plate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3953B01-1815-5254-0F69-4B17ABB5356F}"/>
              </a:ext>
            </a:extLst>
          </p:cNvPr>
          <p:cNvSpPr txBox="1"/>
          <p:nvPr/>
        </p:nvSpPr>
        <p:spPr>
          <a:xfrm>
            <a:off x="9327437" y="4151696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FSI Heads on bottom plate</a:t>
            </a:r>
          </a:p>
        </p:txBody>
      </p:sp>
    </p:spTree>
    <p:extLst>
      <p:ext uri="{BB962C8B-B14F-4D97-AF65-F5344CB8AC3E}">
        <p14:creationId xmlns:p14="http://schemas.microsoft.com/office/powerpoint/2010/main" val="4123335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056B75-CB8F-475B-3784-F62091F86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9269A2-61A2-B6AB-7BE4-1BA09B6CF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Cold_movie">
            <a:hlinkClick r:id="" action="ppaction://media"/>
            <a:extLst>
              <a:ext uri="{FF2B5EF4-FFF2-40B4-BE49-F238E27FC236}">
                <a16:creationId xmlns:a16="http://schemas.microsoft.com/office/drawing/2014/main" id="{203D0D09-21BC-314F-C8B0-C6415ADC50D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7135" b="6765"/>
          <a:stretch/>
        </p:blipFill>
        <p:spPr>
          <a:xfrm>
            <a:off x="0" y="578944"/>
            <a:ext cx="12192000" cy="59046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A04553-DBB6-5FCB-684E-9D889ED97CC6}"/>
              </a:ext>
            </a:extLst>
          </p:cNvPr>
          <p:cNvSpPr txBox="1"/>
          <p:nvPr/>
        </p:nvSpPr>
        <p:spPr>
          <a:xfrm>
            <a:off x="4223792" y="5848518"/>
            <a:ext cx="30426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Cavity 1 : Radial Accuracy : +/- 0.20 mm</a:t>
            </a:r>
          </a:p>
          <a:p>
            <a:r>
              <a:rPr lang="en-US" sz="1200" i="1" dirty="0"/>
              <a:t>Cavity 1 : Vertical  Accuracy : +/- 0.05 mm</a:t>
            </a:r>
          </a:p>
          <a:p>
            <a:endParaRPr lang="en-US" sz="1200" i="1" dirty="0"/>
          </a:p>
          <a:p>
            <a:r>
              <a:rPr lang="en-US" sz="1200" i="1" dirty="0"/>
              <a:t>Cavity 2 : Radial Accuracy : +/- 0.10 mm</a:t>
            </a:r>
          </a:p>
          <a:p>
            <a:r>
              <a:rPr lang="en-US" sz="1200" i="1" dirty="0"/>
              <a:t>Cavity 2 : Vertical  Accuracy : +/- 0.05 mm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472A1E-75C7-9E7C-8DBC-5D7F7A65E282}"/>
              </a:ext>
            </a:extLst>
          </p:cNvPr>
          <p:cNvSpPr txBox="1"/>
          <p:nvPr/>
        </p:nvSpPr>
        <p:spPr>
          <a:xfrm>
            <a:off x="785589" y="168588"/>
            <a:ext cx="4852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Impact of cold on alignment of the cavities</a:t>
            </a:r>
          </a:p>
        </p:txBody>
      </p:sp>
    </p:spTree>
    <p:extLst>
      <p:ext uri="{BB962C8B-B14F-4D97-AF65-F5344CB8AC3E}">
        <p14:creationId xmlns:p14="http://schemas.microsoft.com/office/powerpoint/2010/main" val="61127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53698DB1-CDA0-8575-B180-780DD4426D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FB615-C1DD-AF89-8EC2-6FC58E3B5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FFB8CB-AE80-5D79-9D99-B1112F3BF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BA09FAD-03B2-CB51-20EA-85BA9B3EBB97}"/>
              </a:ext>
            </a:extLst>
          </p:cNvPr>
          <p:cNvSpPr txBox="1"/>
          <p:nvPr/>
        </p:nvSpPr>
        <p:spPr>
          <a:xfrm>
            <a:off x="119336" y="16858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5E3F2B-9EC4-2DA5-2F3D-CC4D951AD76A}"/>
              </a:ext>
            </a:extLst>
          </p:cNvPr>
          <p:cNvSpPr txBox="1"/>
          <p:nvPr/>
        </p:nvSpPr>
        <p:spPr>
          <a:xfrm>
            <a:off x="119336" y="168588"/>
            <a:ext cx="1368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Warm up 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35B771-3BFD-CEFE-0036-593A88DA065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032" y="454199"/>
            <a:ext cx="11928648" cy="640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867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DBA997-4993-808C-11E7-E5B14669A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6D9F1-2D60-6638-F867-4FEE2D27F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F598BB-F431-FC8B-E2E6-7FF2726D1E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 t="7045" b="7639"/>
          <a:stretch/>
        </p:blipFill>
        <p:spPr>
          <a:xfrm>
            <a:off x="95673" y="1477759"/>
            <a:ext cx="11856639" cy="50578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2244015-B511-93D1-4DA3-36720373CE48}"/>
              </a:ext>
            </a:extLst>
          </p:cNvPr>
          <p:cNvSpPr/>
          <p:nvPr/>
        </p:nvSpPr>
        <p:spPr>
          <a:xfrm>
            <a:off x="1632491" y="1596645"/>
            <a:ext cx="575077" cy="4727325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FC2B7EE-11C0-97E4-5F47-DD230EBB6E08}"/>
              </a:ext>
            </a:extLst>
          </p:cNvPr>
          <p:cNvSpPr/>
          <p:nvPr/>
        </p:nvSpPr>
        <p:spPr>
          <a:xfrm>
            <a:off x="7536160" y="1596645"/>
            <a:ext cx="3312367" cy="4727325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ECAECF1-695B-3B1F-966B-665A501EB472}"/>
              </a:ext>
            </a:extLst>
          </p:cNvPr>
          <p:cNvSpPr/>
          <p:nvPr/>
        </p:nvSpPr>
        <p:spPr>
          <a:xfrm>
            <a:off x="2223414" y="1596645"/>
            <a:ext cx="1035699" cy="4727325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EDB2570-A85F-CBFC-3120-6BFB80E53B25}"/>
              </a:ext>
            </a:extLst>
          </p:cNvPr>
          <p:cNvSpPr/>
          <p:nvPr/>
        </p:nvSpPr>
        <p:spPr>
          <a:xfrm>
            <a:off x="6096000" y="1596645"/>
            <a:ext cx="1424313" cy="4727325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84E6294-F2AA-408D-E74C-3C6E1BB8C211}"/>
              </a:ext>
            </a:extLst>
          </p:cNvPr>
          <p:cNvSpPr/>
          <p:nvPr/>
        </p:nvSpPr>
        <p:spPr>
          <a:xfrm>
            <a:off x="3575721" y="1596645"/>
            <a:ext cx="2042970" cy="472732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801FC8-FA0D-E2A1-8006-AD6543C8844A}"/>
              </a:ext>
            </a:extLst>
          </p:cNvPr>
          <p:cNvSpPr txBox="1"/>
          <p:nvPr/>
        </p:nvSpPr>
        <p:spPr>
          <a:xfrm>
            <a:off x="785589" y="168588"/>
            <a:ext cx="7327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Vertical : Relative motion of the cold mass inside the cryomodule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2DFC610-0406-FD51-93F9-E73DC6CEFDF3}"/>
              </a:ext>
            </a:extLst>
          </p:cNvPr>
          <p:cNvSpPr/>
          <p:nvPr/>
        </p:nvSpPr>
        <p:spPr>
          <a:xfrm>
            <a:off x="2089845" y="886091"/>
            <a:ext cx="8115682" cy="6678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F742C6-A877-7135-7719-A2B0812B4737}"/>
              </a:ext>
            </a:extLst>
          </p:cNvPr>
          <p:cNvSpPr txBox="1"/>
          <p:nvPr/>
        </p:nvSpPr>
        <p:spPr>
          <a:xfrm>
            <a:off x="1286322" y="954538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Ambient </a:t>
            </a:r>
          </a:p>
          <a:p>
            <a:pPr algn="ctr"/>
            <a:r>
              <a:rPr lang="en-US" sz="1400" b="1" dirty="0"/>
              <a:t>pressure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CD5075-C8D1-7518-08FA-830923748556}"/>
              </a:ext>
            </a:extLst>
          </p:cNvPr>
          <p:cNvSpPr txBox="1"/>
          <p:nvPr/>
        </p:nvSpPr>
        <p:spPr>
          <a:xfrm>
            <a:off x="2300798" y="954540"/>
            <a:ext cx="861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Under</a:t>
            </a:r>
          </a:p>
          <a:p>
            <a:pPr algn="ctr"/>
            <a:r>
              <a:rPr lang="en-US" sz="1400" b="1" dirty="0"/>
              <a:t>vacuum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450A1C-2A0D-08DF-D2B5-60AC21E721B2}"/>
              </a:ext>
            </a:extLst>
          </p:cNvPr>
          <p:cNvSpPr txBox="1"/>
          <p:nvPr/>
        </p:nvSpPr>
        <p:spPr>
          <a:xfrm>
            <a:off x="4251649" y="1040994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COLD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E67BC3-5096-0955-7E5E-E34B13DFF5EB}"/>
              </a:ext>
            </a:extLst>
          </p:cNvPr>
          <p:cNvSpPr txBox="1"/>
          <p:nvPr/>
        </p:nvSpPr>
        <p:spPr>
          <a:xfrm>
            <a:off x="6500440" y="954540"/>
            <a:ext cx="861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Under</a:t>
            </a:r>
          </a:p>
          <a:p>
            <a:pPr algn="ctr"/>
            <a:r>
              <a:rPr lang="en-US" sz="1400" b="1" dirty="0"/>
              <a:t>vacuum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CF705B-D540-5998-C78A-0EB10D6898DF}"/>
              </a:ext>
            </a:extLst>
          </p:cNvPr>
          <p:cNvSpPr txBox="1"/>
          <p:nvPr/>
        </p:nvSpPr>
        <p:spPr>
          <a:xfrm>
            <a:off x="8449203" y="954540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Ambient </a:t>
            </a:r>
          </a:p>
          <a:p>
            <a:pPr algn="ctr"/>
            <a:r>
              <a:rPr lang="en-US" sz="1400" b="1" dirty="0"/>
              <a:t>pressure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8E0454-54D0-FAB3-13AE-514B18E066D4}"/>
              </a:ext>
            </a:extLst>
          </p:cNvPr>
          <p:cNvSpPr txBox="1"/>
          <p:nvPr/>
        </p:nvSpPr>
        <p:spPr>
          <a:xfrm rot="17880465">
            <a:off x="3096139" y="1077651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transient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D21734-86EF-3D7C-AF1A-0FB145535ED2}"/>
              </a:ext>
            </a:extLst>
          </p:cNvPr>
          <p:cNvSpPr txBox="1"/>
          <p:nvPr/>
        </p:nvSpPr>
        <p:spPr>
          <a:xfrm rot="17880465">
            <a:off x="5535975" y="1077651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transient</a:t>
            </a:r>
          </a:p>
        </p:txBody>
      </p:sp>
    </p:spTree>
    <p:extLst>
      <p:ext uri="{BB962C8B-B14F-4D97-AF65-F5344CB8AC3E}">
        <p14:creationId xmlns:p14="http://schemas.microsoft.com/office/powerpoint/2010/main" val="2620747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EE43B7-004A-7707-7074-E556E8CA5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E5C494-B539-1822-BD86-98D5AE05A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678855-4870-CC8D-239E-76A014BE61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 b="7476"/>
          <a:stretch/>
        </p:blipFill>
        <p:spPr>
          <a:xfrm>
            <a:off x="0" y="904877"/>
            <a:ext cx="12192000" cy="564028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1C274C5-EF54-3EE0-397A-B502237038E7}"/>
              </a:ext>
            </a:extLst>
          </p:cNvPr>
          <p:cNvSpPr/>
          <p:nvPr/>
        </p:nvSpPr>
        <p:spPr>
          <a:xfrm>
            <a:off x="1598764" y="1436765"/>
            <a:ext cx="575077" cy="4887205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EF749E9-73EC-5440-B177-DA494DBE3DBD}"/>
              </a:ext>
            </a:extLst>
          </p:cNvPr>
          <p:cNvSpPr/>
          <p:nvPr/>
        </p:nvSpPr>
        <p:spPr>
          <a:xfrm>
            <a:off x="7680176" y="1436765"/>
            <a:ext cx="3384376" cy="4887206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FB7AA5-573C-3B15-6ED9-FE6E9D4BB110}"/>
              </a:ext>
            </a:extLst>
          </p:cNvPr>
          <p:cNvSpPr/>
          <p:nvPr/>
        </p:nvSpPr>
        <p:spPr>
          <a:xfrm>
            <a:off x="2173842" y="1436765"/>
            <a:ext cx="1085272" cy="4887205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0DA00A-4F4C-B1BE-F57C-F756E17BAEB6}"/>
              </a:ext>
            </a:extLst>
          </p:cNvPr>
          <p:cNvSpPr/>
          <p:nvPr/>
        </p:nvSpPr>
        <p:spPr>
          <a:xfrm>
            <a:off x="6192687" y="1436765"/>
            <a:ext cx="1487489" cy="4887205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15F93F-83F7-F2D1-F6C0-A3AAD8A8CD7E}"/>
              </a:ext>
            </a:extLst>
          </p:cNvPr>
          <p:cNvSpPr/>
          <p:nvPr/>
        </p:nvSpPr>
        <p:spPr>
          <a:xfrm>
            <a:off x="3632217" y="1436765"/>
            <a:ext cx="2042970" cy="488720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2CF5B3-5A22-D5A3-0CA0-91819B05B1CB}"/>
              </a:ext>
            </a:extLst>
          </p:cNvPr>
          <p:cNvSpPr/>
          <p:nvPr/>
        </p:nvSpPr>
        <p:spPr>
          <a:xfrm>
            <a:off x="2089845" y="768896"/>
            <a:ext cx="8115682" cy="6678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2C5773-7C08-6D6F-FD62-529D2E298C9A}"/>
              </a:ext>
            </a:extLst>
          </p:cNvPr>
          <p:cNvSpPr txBox="1"/>
          <p:nvPr/>
        </p:nvSpPr>
        <p:spPr>
          <a:xfrm>
            <a:off x="1286322" y="837343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Ambient </a:t>
            </a:r>
          </a:p>
          <a:p>
            <a:pPr algn="ctr"/>
            <a:r>
              <a:rPr lang="en-US" sz="1400" b="1" dirty="0"/>
              <a:t>pressure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482894-A9D7-BF0A-3FEE-9EED29B64C66}"/>
              </a:ext>
            </a:extLst>
          </p:cNvPr>
          <p:cNvSpPr txBox="1"/>
          <p:nvPr/>
        </p:nvSpPr>
        <p:spPr>
          <a:xfrm>
            <a:off x="2300798" y="837345"/>
            <a:ext cx="861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Under</a:t>
            </a:r>
          </a:p>
          <a:p>
            <a:pPr algn="ctr"/>
            <a:r>
              <a:rPr lang="en-US" sz="1400" b="1" dirty="0"/>
              <a:t>vacuum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DAA482-D594-6B8D-964D-D4A3CDB39849}"/>
              </a:ext>
            </a:extLst>
          </p:cNvPr>
          <p:cNvSpPr txBox="1"/>
          <p:nvPr/>
        </p:nvSpPr>
        <p:spPr>
          <a:xfrm>
            <a:off x="4251649" y="923799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COLD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D8E8CB-CD4B-2D36-737C-6EB6C7A54135}"/>
              </a:ext>
            </a:extLst>
          </p:cNvPr>
          <p:cNvSpPr txBox="1"/>
          <p:nvPr/>
        </p:nvSpPr>
        <p:spPr>
          <a:xfrm>
            <a:off x="6500440" y="837345"/>
            <a:ext cx="861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Under</a:t>
            </a:r>
          </a:p>
          <a:p>
            <a:pPr algn="ctr"/>
            <a:r>
              <a:rPr lang="en-US" sz="1400" b="1" dirty="0"/>
              <a:t>vacuum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A9867F-0725-7AFE-970B-82D176E3E25E}"/>
              </a:ext>
            </a:extLst>
          </p:cNvPr>
          <p:cNvSpPr txBox="1"/>
          <p:nvPr/>
        </p:nvSpPr>
        <p:spPr>
          <a:xfrm>
            <a:off x="8449203" y="837345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Ambient </a:t>
            </a:r>
          </a:p>
          <a:p>
            <a:pPr algn="ctr"/>
            <a:r>
              <a:rPr lang="en-US" sz="1400" b="1" dirty="0"/>
              <a:t>pressure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5B86F8-7017-8B39-9182-A8155A034322}"/>
              </a:ext>
            </a:extLst>
          </p:cNvPr>
          <p:cNvSpPr txBox="1"/>
          <p:nvPr/>
        </p:nvSpPr>
        <p:spPr>
          <a:xfrm rot="17880465">
            <a:off x="3096139" y="960456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transient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B69D46-A618-7EE8-9D64-09967368F424}"/>
              </a:ext>
            </a:extLst>
          </p:cNvPr>
          <p:cNvSpPr txBox="1"/>
          <p:nvPr/>
        </p:nvSpPr>
        <p:spPr>
          <a:xfrm rot="17880465">
            <a:off x="5535975" y="960456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transient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A9A8EC2-9A11-321F-F55C-7FE2AB984869}"/>
              </a:ext>
            </a:extLst>
          </p:cNvPr>
          <p:cNvSpPr txBox="1"/>
          <p:nvPr/>
        </p:nvSpPr>
        <p:spPr>
          <a:xfrm>
            <a:off x="785589" y="168588"/>
            <a:ext cx="7135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Radial : Relative motion of the cold mass inside the cryomodule</a:t>
            </a:r>
          </a:p>
        </p:txBody>
      </p:sp>
    </p:spTree>
    <p:extLst>
      <p:ext uri="{BB962C8B-B14F-4D97-AF65-F5344CB8AC3E}">
        <p14:creationId xmlns:p14="http://schemas.microsoft.com/office/powerpoint/2010/main" val="10578771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53698DB1-CDA0-8575-B180-780DD4426D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FB615-C1DD-AF89-8EC2-6FC58E3B5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FFB8CB-AE80-5D79-9D99-B1112F3BF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BD8F286-3EC0-57A3-AFD3-52594E1ED9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622392"/>
              </p:ext>
            </p:extLst>
          </p:nvPr>
        </p:nvGraphicFramePr>
        <p:xfrm>
          <a:off x="767292" y="1622656"/>
          <a:ext cx="838578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9780">
                  <a:extLst>
                    <a:ext uri="{9D8B030D-6E8A-4147-A177-3AD203B41FA5}">
                      <a16:colId xmlns:a16="http://schemas.microsoft.com/office/drawing/2014/main" val="163393254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64145188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24615896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20380169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0437612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Vertical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Radial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07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53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Impact of vacuum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-0.44 </a:t>
                      </a:r>
                      <a:r>
                        <a:rPr lang="en-US" sz="1000" dirty="0"/>
                        <a:t>+/-0.05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-0.33 </a:t>
                      </a:r>
                      <a:r>
                        <a:rPr lang="en-US" sz="1000" dirty="0"/>
                        <a:t>+/-0.05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+0.44 </a:t>
                      </a:r>
                      <a:r>
                        <a:rPr lang="en-US" sz="1000" dirty="0"/>
                        <a:t>+/-0.20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+0.42 </a:t>
                      </a:r>
                      <a:r>
                        <a:rPr lang="en-US" sz="1000" dirty="0"/>
                        <a:t>+/-0.20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4522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Impact of cooling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+1.24 </a:t>
                      </a:r>
                      <a:r>
                        <a:rPr lang="en-US" sz="1000" dirty="0"/>
                        <a:t>+/-0.05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+1.00 </a:t>
                      </a:r>
                      <a:r>
                        <a:rPr lang="en-US" sz="1000" dirty="0"/>
                        <a:t>+/-0.05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0.00 </a:t>
                      </a:r>
                      <a:r>
                        <a:rPr lang="en-US" sz="1000" dirty="0"/>
                        <a:t>+/-0.20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-0.10 </a:t>
                      </a:r>
                      <a:r>
                        <a:rPr lang="en-US" sz="1000" dirty="0"/>
                        <a:t>+/-0.20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812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+0.80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+0.67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+0.44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+0.32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0103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702DDD9-888A-12E1-7718-347FC66A4F6A}"/>
              </a:ext>
            </a:extLst>
          </p:cNvPr>
          <p:cNvSpPr txBox="1"/>
          <p:nvPr/>
        </p:nvSpPr>
        <p:spPr>
          <a:xfrm>
            <a:off x="4744399" y="1093713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cavity 2</a:t>
            </a: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DF82DBD4-38E1-58E5-99C6-C13D14567888}"/>
              </a:ext>
            </a:extLst>
          </p:cNvPr>
          <p:cNvSpPr/>
          <p:nvPr/>
        </p:nvSpPr>
        <p:spPr>
          <a:xfrm rot="20984358" flipV="1">
            <a:off x="9719930" y="1078958"/>
            <a:ext cx="2521473" cy="417186"/>
          </a:xfrm>
          <a:prstGeom prst="parallelogram">
            <a:avLst>
              <a:gd name="adj" fmla="val 71004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BD899F-43BC-7F79-8F5C-B06DF7320AC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36360" y="3484"/>
            <a:ext cx="2827412" cy="1614804"/>
          </a:xfrm>
          <a:prstGeom prst="rect">
            <a:avLst/>
          </a:prstGeom>
        </p:spPr>
      </p:pic>
      <p:cxnSp>
        <p:nvCxnSpPr>
          <p:cNvPr id="13" name="Connecteur droit avec flèche 84">
            <a:extLst>
              <a:ext uri="{FF2B5EF4-FFF2-40B4-BE49-F238E27FC236}">
                <a16:creationId xmlns:a16="http://schemas.microsoft.com/office/drawing/2014/main" id="{1A35A70F-C59D-B953-E278-CE8BAD06EA4C}"/>
              </a:ext>
            </a:extLst>
          </p:cNvPr>
          <p:cNvCxnSpPr>
            <a:cxnSpLocks/>
          </p:cNvCxnSpPr>
          <p:nvPr/>
        </p:nvCxnSpPr>
        <p:spPr>
          <a:xfrm>
            <a:off x="9696400" y="1307802"/>
            <a:ext cx="288032" cy="3104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Connecteur droit avec flèche 83">
            <a:extLst>
              <a:ext uri="{FF2B5EF4-FFF2-40B4-BE49-F238E27FC236}">
                <a16:creationId xmlns:a16="http://schemas.microsoft.com/office/drawing/2014/main" id="{68C6BD61-B6DE-BA61-25DA-B43CDCC66FE6}"/>
              </a:ext>
            </a:extLst>
          </p:cNvPr>
          <p:cNvCxnSpPr>
            <a:cxnSpLocks/>
          </p:cNvCxnSpPr>
          <p:nvPr/>
        </p:nvCxnSpPr>
        <p:spPr>
          <a:xfrm flipV="1">
            <a:off x="9726657" y="1196752"/>
            <a:ext cx="545807" cy="1156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6CB24798-62F0-9929-9BA3-8D67115061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961283"/>
              </p:ext>
            </p:extLst>
          </p:nvPr>
        </p:nvGraphicFramePr>
        <p:xfrm>
          <a:off x="782338" y="3684068"/>
          <a:ext cx="8384400" cy="1381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48400">
                  <a:extLst>
                    <a:ext uri="{9D8B030D-6E8A-4147-A177-3AD203B41FA5}">
                      <a16:colId xmlns:a16="http://schemas.microsoft.com/office/drawing/2014/main" val="163393254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64145188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24615896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20380169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0437612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Vertical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Radial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07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B96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FB96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FB96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FB96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FB96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53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Simulation </a:t>
                      </a:r>
                    </a:p>
                    <a:p>
                      <a:pPr algn="l"/>
                      <a:r>
                        <a:rPr lang="en-US" dirty="0"/>
                        <a:t>(from Teddy)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[+0.90]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[+0.73]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[+0.88]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[+0.68]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441301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FD9647EA-39E3-490F-FA23-C854B7DA90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514435"/>
              </p:ext>
            </p:extLst>
          </p:nvPr>
        </p:nvGraphicFramePr>
        <p:xfrm>
          <a:off x="782338" y="5478246"/>
          <a:ext cx="8384400" cy="1112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48400">
                  <a:extLst>
                    <a:ext uri="{9D8B030D-6E8A-4147-A177-3AD203B41FA5}">
                      <a16:colId xmlns:a16="http://schemas.microsoft.com/office/drawing/2014/main" val="163393254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64145188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24615896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20380169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0437612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Vertical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Radial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07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653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E653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E653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E653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E653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53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Difference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- 0.10 mm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- 0.06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- 0.44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-0.36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854495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CE11A70D-E418-0AF8-995C-FD16E6A42C34}"/>
              </a:ext>
            </a:extLst>
          </p:cNvPr>
          <p:cNvSpPr txBox="1"/>
          <p:nvPr/>
        </p:nvSpPr>
        <p:spPr>
          <a:xfrm>
            <a:off x="119336" y="168588"/>
            <a:ext cx="418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Conclusion of the first cooling down</a:t>
            </a:r>
          </a:p>
        </p:txBody>
      </p:sp>
    </p:spTree>
    <p:extLst>
      <p:ext uri="{BB962C8B-B14F-4D97-AF65-F5344CB8AC3E}">
        <p14:creationId xmlns:p14="http://schemas.microsoft.com/office/powerpoint/2010/main" val="241992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DBACDD-D6FE-DDBB-39CD-E1AB6DB12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FAFBCA-BBA3-0052-D2D6-6CC5611B2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228F99-6578-7392-F6E1-2E42CB60144D}"/>
              </a:ext>
            </a:extLst>
          </p:cNvPr>
          <p:cNvSpPr txBox="1"/>
          <p:nvPr/>
        </p:nvSpPr>
        <p:spPr>
          <a:xfrm>
            <a:off x="767408" y="110292"/>
            <a:ext cx="11592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err="1"/>
              <a:t>Outline</a:t>
            </a:r>
            <a:endParaRPr lang="en-US" sz="2200" b="1" u="sng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215BC60-2245-B47C-741A-87BC97794CCC}"/>
              </a:ext>
            </a:extLst>
          </p:cNvPr>
          <p:cNvSpPr txBox="1">
            <a:spLocks/>
          </p:cNvSpPr>
          <p:nvPr/>
        </p:nvSpPr>
        <p:spPr>
          <a:xfrm>
            <a:off x="816000" y="1268761"/>
            <a:ext cx="11112648" cy="32403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Introduction</a:t>
            </a:r>
          </a:p>
          <a:p>
            <a:endParaRPr lang="en-US" sz="2200" dirty="0"/>
          </a:p>
          <a:p>
            <a:r>
              <a:rPr lang="en-US" sz="2200" dirty="0"/>
              <a:t>Measurement at ambient pressure</a:t>
            </a:r>
          </a:p>
          <a:p>
            <a:r>
              <a:rPr lang="en-US" sz="2200" dirty="0"/>
              <a:t>Measurement under vacuum</a:t>
            </a:r>
          </a:p>
          <a:p>
            <a:r>
              <a:rPr lang="en-US" sz="2200" dirty="0"/>
              <a:t>Measurement at COLD</a:t>
            </a:r>
          </a:p>
          <a:p>
            <a:r>
              <a:rPr lang="en-US" sz="2200" dirty="0"/>
              <a:t>Warm-up</a:t>
            </a:r>
          </a:p>
          <a:p>
            <a:endParaRPr lang="en-US" sz="2200" dirty="0"/>
          </a:p>
          <a:p>
            <a:r>
              <a:rPr lang="en-US" sz="2200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8538730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96F75C-E84D-E697-7C85-42E51E3A2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BD3D12-28E4-7E55-15A5-158754DDA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B36407-68BE-BE93-D42C-AD2873D50B2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4F32B5-04AD-3C4C-2D5D-D282D8C6F35B}"/>
              </a:ext>
            </a:extLst>
          </p:cNvPr>
          <p:cNvSpPr txBox="1"/>
          <p:nvPr/>
        </p:nvSpPr>
        <p:spPr>
          <a:xfrm>
            <a:off x="119336" y="168588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Alignment of cavities (March 2024)</a:t>
            </a:r>
          </a:p>
        </p:txBody>
      </p:sp>
      <p:pic>
        <p:nvPicPr>
          <p:cNvPr id="8" name="Picture 7" descr="A machine with many wires and cables&#10;&#10;Description automatically generated with medium confidence">
            <a:extLst>
              <a:ext uri="{FF2B5EF4-FFF2-40B4-BE49-F238E27FC236}">
                <a16:creationId xmlns:a16="http://schemas.microsoft.com/office/drawing/2014/main" id="{F0C0EF23-3C8B-EEA8-0AF4-14A3F9D0F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22" y="1084537"/>
            <a:ext cx="3540343" cy="4702018"/>
          </a:xfrm>
          <a:prstGeom prst="rect">
            <a:avLst/>
          </a:prstGeom>
        </p:spPr>
      </p:pic>
      <p:pic>
        <p:nvPicPr>
          <p:cNvPr id="9" name="Picture 8" descr="A person's hand touching a piece of metal&#10;&#10;Description automatically generated">
            <a:extLst>
              <a:ext uri="{FF2B5EF4-FFF2-40B4-BE49-F238E27FC236}">
                <a16:creationId xmlns:a16="http://schemas.microsoft.com/office/drawing/2014/main" id="{4DEC3CDC-E173-BBF3-6C76-A3EBE6C21E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5760" y="1084537"/>
            <a:ext cx="3540343" cy="4702018"/>
          </a:xfrm>
          <a:prstGeom prst="rect">
            <a:avLst/>
          </a:prstGeom>
        </p:spPr>
      </p:pic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FF78867F-BB74-1F7C-0902-38A047D576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192" y="3435546"/>
            <a:ext cx="3762052" cy="2832604"/>
          </a:xfrm>
          <a:prstGeom prst="rect">
            <a:avLst/>
          </a:prstGeom>
        </p:spPr>
      </p:pic>
      <p:pic>
        <p:nvPicPr>
          <p:cNvPr id="11" name="Picture 10" descr="A person in gloves working in a factory&#10;&#10;Description automatically generated">
            <a:extLst>
              <a:ext uri="{FF2B5EF4-FFF2-40B4-BE49-F238E27FC236}">
                <a16:creationId xmlns:a16="http://schemas.microsoft.com/office/drawing/2014/main" id="{6B68FDFD-2F86-8957-E705-238CB088E7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4192" y="214887"/>
            <a:ext cx="3762052" cy="2832604"/>
          </a:xfrm>
          <a:prstGeom prst="rect">
            <a:avLst/>
          </a:prstGeom>
        </p:spPr>
      </p:pic>
      <p:sp>
        <p:nvSpPr>
          <p:cNvPr id="12" name="Sous-titre 2">
            <a:extLst>
              <a:ext uri="{FF2B5EF4-FFF2-40B4-BE49-F238E27FC236}">
                <a16:creationId xmlns:a16="http://schemas.microsoft.com/office/drawing/2014/main" id="{D04DDEAD-7271-DE2E-0D25-489E9D6FC6ED}"/>
              </a:ext>
            </a:extLst>
          </p:cNvPr>
          <p:cNvSpPr txBox="1">
            <a:spLocks/>
          </p:cNvSpPr>
          <p:nvPr/>
        </p:nvSpPr>
        <p:spPr>
          <a:xfrm>
            <a:off x="1271464" y="620688"/>
            <a:ext cx="3094363" cy="7920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/>
              <a:t>EDMS : </a:t>
            </a:r>
            <a:r>
              <a:rPr lang="fr-FR" sz="2400" dirty="0"/>
              <a:t>3065306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08652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graph&#10;&#10;Description automatically generated">
            <a:extLst>
              <a:ext uri="{FF2B5EF4-FFF2-40B4-BE49-F238E27FC236}">
                <a16:creationId xmlns:a16="http://schemas.microsoft.com/office/drawing/2014/main" id="{D5F34E35-B41B-103B-F7BE-2339E38005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19822"/>
            <a:ext cx="12192000" cy="641835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3D971B9-B5F6-94B8-128A-C6777FA41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C7237E-B56C-BC80-F710-E9726496F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A7B56E-9E7A-71A7-8370-72172234F189}"/>
              </a:ext>
            </a:extLst>
          </p:cNvPr>
          <p:cNvSpPr txBox="1"/>
          <p:nvPr/>
        </p:nvSpPr>
        <p:spPr>
          <a:xfrm>
            <a:off x="1127448" y="35156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bg2"/>
                </a:solidFill>
                <a:highlight>
                  <a:srgbClr val="FFFF00"/>
                </a:highlight>
              </a:rPr>
              <a:t>AFTER</a:t>
            </a:r>
            <a:r>
              <a:rPr lang="en-US" b="1" u="sng" dirty="0">
                <a:solidFill>
                  <a:schemeClr val="bg2"/>
                </a:solidFill>
              </a:rPr>
              <a:t> alignment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80090D-7624-08ED-16EA-5E50F3C15979}"/>
              </a:ext>
            </a:extLst>
          </p:cNvPr>
          <p:cNvSpPr txBox="1"/>
          <p:nvPr/>
        </p:nvSpPr>
        <p:spPr>
          <a:xfrm>
            <a:off x="3067531" y="747670"/>
            <a:ext cx="17011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400" dirty="0">
                <a:sym typeface="Symbol" panose="05050102010706020507" pitchFamily="18" charset="2"/>
              </a:rPr>
              <a:t>Cavity 1, roll</a:t>
            </a:r>
          </a:p>
          <a:p>
            <a:pPr algn="ctr">
              <a:defRPr/>
            </a:pPr>
            <a:r>
              <a:rPr lang="en-US" sz="1400" dirty="0">
                <a:sym typeface="Symbol" panose="05050102010706020507" pitchFamily="18" charset="2"/>
              </a:rPr>
              <a:t>roll = </a:t>
            </a:r>
            <a:r>
              <a:rPr lang="en-US" sz="1400" dirty="0">
                <a:highlight>
                  <a:srgbClr val="008000"/>
                </a:highlight>
                <a:sym typeface="Symbol" panose="05050102010706020507" pitchFamily="18" charset="2"/>
              </a:rPr>
              <a:t>-0.020 </a:t>
            </a:r>
            <a:r>
              <a:rPr lang="en-US" sz="1400" dirty="0" err="1">
                <a:highlight>
                  <a:srgbClr val="008000"/>
                </a:highlight>
              </a:rPr>
              <a:t>mrad</a:t>
            </a:r>
            <a:endParaRPr lang="en-US" sz="1400" dirty="0">
              <a:highlight>
                <a:srgbClr val="008000"/>
              </a:highlight>
            </a:endParaRPr>
          </a:p>
          <a:p>
            <a:pPr algn="ctr">
              <a:defRPr/>
            </a:pPr>
            <a:r>
              <a:rPr lang="en-US" sz="1400" dirty="0">
                <a:sym typeface="Symbol" panose="05050102010706020507" pitchFamily="18" charset="2"/>
              </a:rPr>
              <a:t>[0+/-0.4 </a:t>
            </a:r>
            <a:r>
              <a:rPr lang="en-US" sz="1400" dirty="0" err="1">
                <a:sym typeface="Symbol" panose="05050102010706020507" pitchFamily="18" charset="2"/>
              </a:rPr>
              <a:t>mrad</a:t>
            </a:r>
            <a:r>
              <a:rPr lang="en-US" sz="1400" dirty="0">
                <a:sym typeface="Symbol" panose="05050102010706020507" pitchFamily="18" charset="2"/>
              </a:rPr>
              <a:t>]</a:t>
            </a:r>
            <a:endParaRPr lang="en-US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AC0A68-8EEB-4EC7-08B1-1FFF38611ADF}"/>
              </a:ext>
            </a:extLst>
          </p:cNvPr>
          <p:cNvSpPr txBox="1"/>
          <p:nvPr/>
        </p:nvSpPr>
        <p:spPr>
          <a:xfrm>
            <a:off x="6890013" y="747670"/>
            <a:ext cx="17011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400" dirty="0">
                <a:sym typeface="Symbol" panose="05050102010706020507" pitchFamily="18" charset="2"/>
              </a:rPr>
              <a:t>Cavity 2, roll</a:t>
            </a:r>
          </a:p>
          <a:p>
            <a:pPr algn="ctr">
              <a:defRPr/>
            </a:pPr>
            <a:r>
              <a:rPr lang="en-US" sz="1400" dirty="0">
                <a:sym typeface="Symbol" panose="05050102010706020507" pitchFamily="18" charset="2"/>
              </a:rPr>
              <a:t>roll = </a:t>
            </a:r>
            <a:r>
              <a:rPr lang="en-US" sz="1400" dirty="0">
                <a:highlight>
                  <a:srgbClr val="FFC000"/>
                </a:highlight>
                <a:sym typeface="Symbol" panose="05050102010706020507" pitchFamily="18" charset="2"/>
              </a:rPr>
              <a:t>-0.871 </a:t>
            </a:r>
            <a:r>
              <a:rPr lang="en-US" sz="1400" dirty="0" err="1">
                <a:highlight>
                  <a:srgbClr val="FFC000"/>
                </a:highlight>
              </a:rPr>
              <a:t>mrad</a:t>
            </a:r>
            <a:endParaRPr lang="en-US" sz="1400" dirty="0">
              <a:highlight>
                <a:srgbClr val="FFC000"/>
              </a:highlight>
            </a:endParaRPr>
          </a:p>
          <a:p>
            <a:pPr algn="ctr">
              <a:defRPr/>
            </a:pPr>
            <a:r>
              <a:rPr lang="en-US" sz="1400" dirty="0">
                <a:sym typeface="Symbol" panose="05050102010706020507" pitchFamily="18" charset="2"/>
              </a:rPr>
              <a:t>[0+/-0.4 </a:t>
            </a:r>
            <a:r>
              <a:rPr lang="en-US" sz="1400" dirty="0" err="1">
                <a:sym typeface="Symbol" panose="05050102010706020507" pitchFamily="18" charset="2"/>
              </a:rPr>
              <a:t>mrad</a:t>
            </a:r>
            <a:r>
              <a:rPr lang="en-US" sz="1400" dirty="0">
                <a:sym typeface="Symbol" panose="05050102010706020507" pitchFamily="18" charset="2"/>
              </a:rPr>
              <a:t>]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BD8CED-539E-8E4B-68B9-7024E2C83E6C}"/>
              </a:ext>
            </a:extLst>
          </p:cNvPr>
          <p:cNvSpPr txBox="1"/>
          <p:nvPr/>
        </p:nvSpPr>
        <p:spPr>
          <a:xfrm>
            <a:off x="4583832" y="6084180"/>
            <a:ext cx="18373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400" dirty="0">
                <a:sym typeface="Symbol" panose="05050102010706020507" pitchFamily="18" charset="2"/>
              </a:rPr>
              <a:t>Cavity 1, longitudinal</a:t>
            </a:r>
          </a:p>
          <a:p>
            <a:pPr algn="ctr">
              <a:defRPr/>
            </a:pPr>
            <a:r>
              <a:rPr lang="en-US" sz="1400" dirty="0">
                <a:sym typeface="Symbol" panose="05050102010706020507" pitchFamily="18" charset="2"/>
              </a:rPr>
              <a:t>Y = </a:t>
            </a:r>
            <a:r>
              <a:rPr lang="en-US" sz="1400" dirty="0">
                <a:highlight>
                  <a:srgbClr val="FF0000"/>
                </a:highlight>
                <a:sym typeface="Symbol" panose="05050102010706020507" pitchFamily="18" charset="2"/>
              </a:rPr>
              <a:t>+ 3.55</a:t>
            </a:r>
            <a:r>
              <a:rPr lang="en-US" sz="1400" dirty="0">
                <a:highlight>
                  <a:srgbClr val="FF0000"/>
                </a:highlight>
              </a:rPr>
              <a:t> mm</a:t>
            </a:r>
          </a:p>
          <a:p>
            <a:pPr algn="ctr">
              <a:defRPr/>
            </a:pPr>
            <a:r>
              <a:rPr lang="en-US" sz="1400" dirty="0">
                <a:sym typeface="Symbol" panose="05050102010706020507" pitchFamily="18" charset="2"/>
              </a:rPr>
              <a:t>[0+/-0.1 mm]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6CB024-9C09-D858-A0A5-F09A055131D1}"/>
              </a:ext>
            </a:extLst>
          </p:cNvPr>
          <p:cNvSpPr txBox="1"/>
          <p:nvPr/>
        </p:nvSpPr>
        <p:spPr>
          <a:xfrm>
            <a:off x="8170044" y="6084180"/>
            <a:ext cx="18373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400" dirty="0">
                <a:sym typeface="Symbol" panose="05050102010706020507" pitchFamily="18" charset="2"/>
              </a:rPr>
              <a:t>Cavity 2, longitudinal</a:t>
            </a:r>
          </a:p>
          <a:p>
            <a:pPr algn="ctr">
              <a:defRPr/>
            </a:pPr>
            <a:r>
              <a:rPr lang="en-US" sz="1400" dirty="0">
                <a:sym typeface="Symbol" panose="05050102010706020507" pitchFamily="18" charset="2"/>
              </a:rPr>
              <a:t>Y = </a:t>
            </a:r>
            <a:r>
              <a:rPr lang="en-US" sz="1400" dirty="0">
                <a:highlight>
                  <a:srgbClr val="FF0000"/>
                </a:highlight>
                <a:sym typeface="Symbol" panose="05050102010706020507" pitchFamily="18" charset="2"/>
              </a:rPr>
              <a:t>+ 2.54</a:t>
            </a:r>
            <a:r>
              <a:rPr lang="en-US" sz="1400" dirty="0">
                <a:highlight>
                  <a:srgbClr val="FF0000"/>
                </a:highlight>
              </a:rPr>
              <a:t> mm</a:t>
            </a:r>
          </a:p>
          <a:p>
            <a:pPr algn="ctr">
              <a:defRPr/>
            </a:pPr>
            <a:r>
              <a:rPr lang="en-US" sz="1400" dirty="0">
                <a:sym typeface="Symbol" panose="05050102010706020507" pitchFamily="18" charset="2"/>
              </a:rPr>
              <a:t>[0+/-0.1 mm]</a:t>
            </a:r>
            <a:endParaRPr lang="en-US" sz="1400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2BC692D4-2885-20C8-5CB4-40684DCEE2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931889"/>
              </p:ext>
            </p:extLst>
          </p:nvPr>
        </p:nvGraphicFramePr>
        <p:xfrm>
          <a:off x="90725" y="3099457"/>
          <a:ext cx="5411788" cy="1371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10030">
                  <a:extLst>
                    <a:ext uri="{9D8B030D-6E8A-4147-A177-3AD203B41FA5}">
                      <a16:colId xmlns:a16="http://schemas.microsoft.com/office/drawing/2014/main" val="2957150481"/>
                    </a:ext>
                  </a:extLst>
                </a:gridCol>
                <a:gridCol w="635318">
                  <a:extLst>
                    <a:ext uri="{9D8B030D-6E8A-4147-A177-3AD203B41FA5}">
                      <a16:colId xmlns:a16="http://schemas.microsoft.com/office/drawing/2014/main" val="457499514"/>
                    </a:ext>
                  </a:extLst>
                </a:gridCol>
                <a:gridCol w="1465580">
                  <a:extLst>
                    <a:ext uri="{9D8B030D-6E8A-4147-A177-3AD203B41FA5}">
                      <a16:colId xmlns:a16="http://schemas.microsoft.com/office/drawing/2014/main" val="3476388757"/>
                    </a:ext>
                  </a:extLst>
                </a:gridCol>
                <a:gridCol w="900430">
                  <a:extLst>
                    <a:ext uri="{9D8B030D-6E8A-4147-A177-3AD203B41FA5}">
                      <a16:colId xmlns:a16="http://schemas.microsoft.com/office/drawing/2014/main" val="1204688996"/>
                    </a:ext>
                  </a:extLst>
                </a:gridCol>
                <a:gridCol w="900430">
                  <a:extLst>
                    <a:ext uri="{9D8B030D-6E8A-4147-A177-3AD203B41FA5}">
                      <a16:colId xmlns:a16="http://schemas.microsoft.com/office/drawing/2014/main" val="1927844376"/>
                    </a:ext>
                  </a:extLst>
                </a:gridCol>
              </a:tblGrid>
              <a:tr h="213392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Axe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Nominal from</a:t>
                      </a:r>
                    </a:p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experience Nov 2023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Cav 1</a:t>
                      </a:r>
                    </a:p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Value (mm)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Cav 2</a:t>
                      </a:r>
                    </a:p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Value (mm)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2970632"/>
                  </a:ext>
                </a:extLst>
              </a:tr>
              <a:tr h="131318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Plaque capacitive IN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X (mm)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-0.44</a:t>
                      </a:r>
                    </a:p>
                  </a:txBody>
                  <a:tcPr marL="9525" marR="9525" marT="9525" marB="0" anchor="ctr">
                    <a:solidFill>
                      <a:srgbClr val="FF5D5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-0.38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963C"/>
                          </a:highlight>
                          <a:latin typeface="Calibri" panose="020F0502020204030204" pitchFamily="34" charset="0"/>
                        </a:rPr>
                        <a:t>-0.57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3815997"/>
                  </a:ext>
                </a:extLst>
              </a:tr>
              <a:tr h="13131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Z (mm)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D5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-0.85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-0.79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815643"/>
                  </a:ext>
                </a:extLst>
              </a:tr>
              <a:tr h="131318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Plaque capacitive OUT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X (mm)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5D5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-0.38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-0.36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051619"/>
                  </a:ext>
                </a:extLst>
              </a:tr>
              <a:tr h="13131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Z (mm)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-0.67</a:t>
                      </a:r>
                    </a:p>
                  </a:txBody>
                  <a:tcPr marL="9525" marR="9525" marT="9525" marB="0" anchor="ctr">
                    <a:solidFill>
                      <a:srgbClr val="FF5D5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963C"/>
                          </a:highlight>
                          <a:latin typeface="Calibri" panose="020F0502020204030204" pitchFamily="34" charset="0"/>
                        </a:rPr>
                        <a:t>-0.89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-0.65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323527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D5C07455-B1BD-28A1-C3D3-4F8B8A254F42}"/>
              </a:ext>
            </a:extLst>
          </p:cNvPr>
          <p:cNvSpPr txBox="1"/>
          <p:nvPr/>
        </p:nvSpPr>
        <p:spPr>
          <a:xfrm>
            <a:off x="3363284" y="2545459"/>
            <a:ext cx="1109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400" dirty="0">
                <a:sym typeface="Symbol" panose="05050102010706020507" pitchFamily="18" charset="2"/>
              </a:rPr>
              <a:t>Cavity 1 (Z)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C0FE48-E4CA-EF55-D431-96E4A933E410}"/>
              </a:ext>
            </a:extLst>
          </p:cNvPr>
          <p:cNvSpPr txBox="1"/>
          <p:nvPr/>
        </p:nvSpPr>
        <p:spPr>
          <a:xfrm>
            <a:off x="7222842" y="2391570"/>
            <a:ext cx="1109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400" dirty="0">
                <a:sym typeface="Symbol" panose="05050102010706020507" pitchFamily="18" charset="2"/>
              </a:rPr>
              <a:t>Cavity 2 (Z)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277BD2-A242-6BBB-5CC8-DF9D4CC9D746}"/>
              </a:ext>
            </a:extLst>
          </p:cNvPr>
          <p:cNvSpPr txBox="1"/>
          <p:nvPr/>
        </p:nvSpPr>
        <p:spPr>
          <a:xfrm>
            <a:off x="8030709" y="4413693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400" dirty="0">
                <a:sym typeface="Symbol" panose="05050102010706020507" pitchFamily="18" charset="2"/>
              </a:rPr>
              <a:t>Cavity 2 (X)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0D763F-752F-4D00-EEA3-D3C8312FE28C}"/>
              </a:ext>
            </a:extLst>
          </p:cNvPr>
          <p:cNvSpPr txBox="1"/>
          <p:nvPr/>
        </p:nvSpPr>
        <p:spPr>
          <a:xfrm>
            <a:off x="4070173" y="4673927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400" dirty="0">
                <a:sym typeface="Symbol" panose="05050102010706020507" pitchFamily="18" charset="2"/>
              </a:rPr>
              <a:t>Cavity 1 (X)</a:t>
            </a:r>
          </a:p>
        </p:txBody>
      </p:sp>
    </p:spTree>
    <p:extLst>
      <p:ext uri="{BB962C8B-B14F-4D97-AF65-F5344CB8AC3E}">
        <p14:creationId xmlns:p14="http://schemas.microsoft.com/office/powerpoint/2010/main" val="17456604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5F75B21-38B7-6F16-99A4-3B0ACB68987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527CBF-20A4-A74A-FA37-4282EBD91EF1}"/>
              </a:ext>
            </a:extLst>
          </p:cNvPr>
          <p:cNvSpPr txBox="1"/>
          <p:nvPr/>
        </p:nvSpPr>
        <p:spPr>
          <a:xfrm>
            <a:off x="119336" y="168588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Shape of the cryomodule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E30701-4665-5B45-CDA7-FF99DA5EBC2C}"/>
              </a:ext>
            </a:extLst>
          </p:cNvPr>
          <p:cNvSpPr txBox="1"/>
          <p:nvPr/>
        </p:nvSpPr>
        <p:spPr>
          <a:xfrm>
            <a:off x="2632140" y="1268760"/>
            <a:ext cx="61473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Repeatability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Ambient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Under vacuum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At cold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457636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7F7529-E973-A6E4-8473-5600ECF34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9AAE41-9A1E-8ECA-BB87-99F7C2185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5E374176-FEF7-CE0C-4256-8E18C0FF9A58}"/>
              </a:ext>
            </a:extLst>
          </p:cNvPr>
          <p:cNvSpPr txBox="1">
            <a:spLocks/>
          </p:cNvSpPr>
          <p:nvPr/>
        </p:nvSpPr>
        <p:spPr>
          <a:xfrm>
            <a:off x="1415481" y="937893"/>
            <a:ext cx="3094363" cy="7920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/>
              <a:t>EDMS : 3065306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527CBF-20A4-A74A-FA37-4282EBD91EF1}"/>
              </a:ext>
            </a:extLst>
          </p:cNvPr>
          <p:cNvSpPr txBox="1"/>
          <p:nvPr/>
        </p:nvSpPr>
        <p:spPr>
          <a:xfrm>
            <a:off x="796516" y="168588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Ambient pressure : 27 March 2024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7B8999C-467A-4953-D467-79F2372DF650}"/>
              </a:ext>
            </a:extLst>
          </p:cNvPr>
          <p:cNvGrpSpPr/>
          <p:nvPr/>
        </p:nvGrpSpPr>
        <p:grpSpPr>
          <a:xfrm>
            <a:off x="796516" y="1422903"/>
            <a:ext cx="11031016" cy="5230451"/>
            <a:chOff x="796516" y="735009"/>
            <a:chExt cx="11031016" cy="523045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21F348B-B431-1497-6449-329266B14A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6516" y="735009"/>
              <a:ext cx="11031016" cy="5230451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A6788AB-8DE9-EE7E-3D29-D1962894CB6D}"/>
                </a:ext>
              </a:extLst>
            </p:cNvPr>
            <p:cNvCxnSpPr>
              <a:cxnSpLocks/>
            </p:cNvCxnSpPr>
            <p:nvPr/>
          </p:nvCxnSpPr>
          <p:spPr>
            <a:xfrm>
              <a:off x="4202092" y="1887137"/>
              <a:ext cx="0" cy="3168352"/>
            </a:xfrm>
            <a:prstGeom prst="line">
              <a:avLst/>
            </a:prstGeom>
            <a:ln w="19050">
              <a:prstDash val="dash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EE825E2-D690-F202-46F4-C098E32B4C59}"/>
                </a:ext>
              </a:extLst>
            </p:cNvPr>
            <p:cNvCxnSpPr>
              <a:cxnSpLocks/>
            </p:cNvCxnSpPr>
            <p:nvPr/>
          </p:nvCxnSpPr>
          <p:spPr>
            <a:xfrm>
              <a:off x="6578356" y="1887137"/>
              <a:ext cx="0" cy="3168352"/>
            </a:xfrm>
            <a:prstGeom prst="line">
              <a:avLst/>
            </a:prstGeom>
            <a:ln w="19050">
              <a:prstDash val="dash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7F941C5-F5BF-59E1-FFA5-466F106E8909}"/>
                </a:ext>
              </a:extLst>
            </p:cNvPr>
            <p:cNvCxnSpPr>
              <a:cxnSpLocks/>
            </p:cNvCxnSpPr>
            <p:nvPr/>
          </p:nvCxnSpPr>
          <p:spPr>
            <a:xfrm>
              <a:off x="4202092" y="1887137"/>
              <a:ext cx="2376264" cy="0"/>
            </a:xfrm>
            <a:prstGeom prst="line">
              <a:avLst/>
            </a:prstGeom>
            <a:ln w="19050">
              <a:prstDash val="dash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1E9C867-68C1-D2F7-BC04-1210BA377AA1}"/>
                </a:ext>
              </a:extLst>
            </p:cNvPr>
            <p:cNvCxnSpPr>
              <a:cxnSpLocks/>
            </p:cNvCxnSpPr>
            <p:nvPr/>
          </p:nvCxnSpPr>
          <p:spPr>
            <a:xfrm>
              <a:off x="4202092" y="5046996"/>
              <a:ext cx="2376264" cy="0"/>
            </a:xfrm>
            <a:prstGeom prst="line">
              <a:avLst/>
            </a:prstGeom>
            <a:ln w="19050">
              <a:prstDash val="dash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3F1595C3-88DA-D782-7C2D-819378DDE1F4}"/>
                </a:ext>
              </a:extLst>
            </p:cNvPr>
            <p:cNvSpPr/>
            <p:nvPr/>
          </p:nvSpPr>
          <p:spPr>
            <a:xfrm flipH="1">
              <a:off x="3986065" y="1743121"/>
              <a:ext cx="2376265" cy="3469353"/>
            </a:xfrm>
            <a:prstGeom prst="arc">
              <a:avLst>
                <a:gd name="adj1" fmla="val 16200000"/>
                <a:gd name="adj2" fmla="val 5384571"/>
              </a:avLst>
            </a:prstGeom>
            <a:ln>
              <a:prstDash val="dashDot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FC915DB6-F9B7-8DFC-32B6-CB4059900348}"/>
                </a:ext>
              </a:extLst>
            </p:cNvPr>
            <p:cNvSpPr/>
            <p:nvPr/>
          </p:nvSpPr>
          <p:spPr>
            <a:xfrm>
              <a:off x="4598135" y="1743121"/>
              <a:ext cx="2376265" cy="3469353"/>
            </a:xfrm>
            <a:prstGeom prst="arc">
              <a:avLst>
                <a:gd name="adj1" fmla="val 16200000"/>
                <a:gd name="adj2" fmla="val 5384571"/>
              </a:avLst>
            </a:prstGeom>
            <a:ln>
              <a:prstDash val="dashDot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FE30701-4665-5B45-CDA7-FF99DA5EBC2C}"/>
              </a:ext>
            </a:extLst>
          </p:cNvPr>
          <p:cNvSpPr txBox="1"/>
          <p:nvPr/>
        </p:nvSpPr>
        <p:spPr>
          <a:xfrm>
            <a:off x="5705791" y="377194"/>
            <a:ext cx="61473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The differences between the two measurements indicate an oval-shaped deformation since the cold test conducted in December 2023.</a:t>
            </a:r>
          </a:p>
          <a:p>
            <a:r>
              <a:rPr lang="en-GB" b="1" dirty="0"/>
              <a:t>Repeatability : 40 microns at 1 sigma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40351600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6398634-86C6-4BC9-07EE-AFE3E59F7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489654-CD11-AF0C-2CA3-915F29BA0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A100D9-DA79-B152-4742-E8C97E817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355" y="719348"/>
            <a:ext cx="10659245" cy="5322331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D84B995-CBB6-84C4-C867-A3F63D803413}"/>
              </a:ext>
            </a:extLst>
          </p:cNvPr>
          <p:cNvCxnSpPr>
            <a:cxnSpLocks/>
          </p:cNvCxnSpPr>
          <p:nvPr/>
        </p:nvCxnSpPr>
        <p:spPr>
          <a:xfrm>
            <a:off x="7032103" y="1699068"/>
            <a:ext cx="0" cy="3392869"/>
          </a:xfrm>
          <a:prstGeom prst="line">
            <a:avLst/>
          </a:prstGeom>
          <a:ln w="1905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EB1995B-1D54-4666-C847-AFE602C7CDA5}"/>
              </a:ext>
            </a:extLst>
          </p:cNvPr>
          <p:cNvCxnSpPr>
            <a:cxnSpLocks/>
          </p:cNvCxnSpPr>
          <p:nvPr/>
        </p:nvCxnSpPr>
        <p:spPr>
          <a:xfrm>
            <a:off x="9408367" y="1699068"/>
            <a:ext cx="0" cy="3392869"/>
          </a:xfrm>
          <a:prstGeom prst="line">
            <a:avLst/>
          </a:prstGeom>
          <a:ln w="1905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EA8D0B0-455B-A219-6DCE-1F3CDA54EFDF}"/>
              </a:ext>
            </a:extLst>
          </p:cNvPr>
          <p:cNvCxnSpPr>
            <a:cxnSpLocks/>
          </p:cNvCxnSpPr>
          <p:nvPr/>
        </p:nvCxnSpPr>
        <p:spPr>
          <a:xfrm>
            <a:off x="7032103" y="1699068"/>
            <a:ext cx="2376264" cy="0"/>
          </a:xfrm>
          <a:prstGeom prst="line">
            <a:avLst/>
          </a:prstGeom>
          <a:ln w="1905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F53285F-E9A6-AC49-79F8-374DEECA2513}"/>
              </a:ext>
            </a:extLst>
          </p:cNvPr>
          <p:cNvCxnSpPr>
            <a:cxnSpLocks/>
          </p:cNvCxnSpPr>
          <p:nvPr/>
        </p:nvCxnSpPr>
        <p:spPr>
          <a:xfrm>
            <a:off x="7032103" y="5093677"/>
            <a:ext cx="2376264" cy="0"/>
          </a:xfrm>
          <a:prstGeom prst="line">
            <a:avLst/>
          </a:prstGeom>
          <a:ln w="1905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Arc 8">
            <a:extLst>
              <a:ext uri="{FF2B5EF4-FFF2-40B4-BE49-F238E27FC236}">
                <a16:creationId xmlns:a16="http://schemas.microsoft.com/office/drawing/2014/main" id="{98E30C5B-BD50-DA69-29A2-D743F56D2330}"/>
              </a:ext>
            </a:extLst>
          </p:cNvPr>
          <p:cNvSpPr/>
          <p:nvPr/>
        </p:nvSpPr>
        <p:spPr>
          <a:xfrm rot="5400000" flipH="1">
            <a:off x="7840949" y="3926585"/>
            <a:ext cx="758575" cy="2376265"/>
          </a:xfrm>
          <a:prstGeom prst="arc">
            <a:avLst>
              <a:gd name="adj1" fmla="val 16222148"/>
              <a:gd name="adj2" fmla="val 5381960"/>
            </a:avLst>
          </a:prstGeom>
          <a:ln>
            <a:prstDash val="dash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B459EB0-7062-007D-3065-AB375B20EB29}"/>
              </a:ext>
            </a:extLst>
          </p:cNvPr>
          <p:cNvCxnSpPr>
            <a:cxnSpLocks/>
          </p:cNvCxnSpPr>
          <p:nvPr/>
        </p:nvCxnSpPr>
        <p:spPr>
          <a:xfrm>
            <a:off x="7158722" y="3338275"/>
            <a:ext cx="813288" cy="0"/>
          </a:xfrm>
          <a:prstGeom prst="line">
            <a:avLst/>
          </a:prstGeom>
          <a:ln w="1270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937C8CE-0A60-B3B3-AB7E-F659F35B6610}"/>
              </a:ext>
            </a:extLst>
          </p:cNvPr>
          <p:cNvCxnSpPr>
            <a:cxnSpLocks/>
          </p:cNvCxnSpPr>
          <p:nvPr/>
        </p:nvCxnSpPr>
        <p:spPr>
          <a:xfrm>
            <a:off x="7188899" y="3763866"/>
            <a:ext cx="813288" cy="0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793934E-613F-0B09-F29C-B1AA980E6293}"/>
              </a:ext>
            </a:extLst>
          </p:cNvPr>
          <p:cNvSpPr txBox="1"/>
          <p:nvPr/>
        </p:nvSpPr>
        <p:spPr>
          <a:xfrm>
            <a:off x="7073677" y="3076665"/>
            <a:ext cx="22541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Under vacuum in November2023</a:t>
            </a:r>
            <a:endParaRPr lang="en-GB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0D8BF0-6D51-E911-CE2F-86C5F6F22457}"/>
              </a:ext>
            </a:extLst>
          </p:cNvPr>
          <p:cNvSpPr txBox="1"/>
          <p:nvPr/>
        </p:nvSpPr>
        <p:spPr>
          <a:xfrm>
            <a:off x="7073677" y="3502256"/>
            <a:ext cx="19944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Under vacuum in March2024</a:t>
            </a:r>
            <a:endParaRPr lang="en-GB" sz="110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CF8B44C-0D1F-2D48-036D-BE82E3381028}"/>
              </a:ext>
            </a:extLst>
          </p:cNvPr>
          <p:cNvSpPr/>
          <p:nvPr/>
        </p:nvSpPr>
        <p:spPr>
          <a:xfrm>
            <a:off x="6986384" y="1656667"/>
            <a:ext cx="45719" cy="3455269"/>
          </a:xfrm>
          <a:custGeom>
            <a:avLst/>
            <a:gdLst>
              <a:gd name="connsiteX0" fmla="*/ 201807 w 201807"/>
              <a:gd name="connsiteY0" fmla="*/ 3432875 h 3432875"/>
              <a:gd name="connsiteX1" fmla="*/ 329 w 201807"/>
              <a:gd name="connsiteY1" fmla="*/ 805912 h 3432875"/>
              <a:gd name="connsiteX2" fmla="*/ 170811 w 201807"/>
              <a:gd name="connsiteY2" fmla="*/ 0 h 343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807" h="3432875">
                <a:moveTo>
                  <a:pt x="201807" y="3432875"/>
                </a:moveTo>
                <a:cubicBezTo>
                  <a:pt x="103651" y="2405466"/>
                  <a:pt x="5495" y="1378058"/>
                  <a:pt x="329" y="805912"/>
                </a:cubicBezTo>
                <a:cubicBezTo>
                  <a:pt x="-4837" y="233766"/>
                  <a:pt x="50699" y="105905"/>
                  <a:pt x="170811" y="0"/>
                </a:cubicBezTo>
              </a:path>
            </a:pathLst>
          </a:custGeom>
          <a:noFill/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4F5D87E5-37FD-7E94-D3A5-4804A9BEFC37}"/>
              </a:ext>
            </a:extLst>
          </p:cNvPr>
          <p:cNvSpPr/>
          <p:nvPr/>
        </p:nvSpPr>
        <p:spPr>
          <a:xfrm rot="16200000" flipH="1" flipV="1">
            <a:off x="7758821" y="447734"/>
            <a:ext cx="846491" cy="2376265"/>
          </a:xfrm>
          <a:prstGeom prst="arc">
            <a:avLst>
              <a:gd name="adj1" fmla="val 16200000"/>
              <a:gd name="adj2" fmla="val 5381960"/>
            </a:avLst>
          </a:prstGeom>
          <a:ln>
            <a:prstDash val="dash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F780E83-D0B2-5766-B1C5-39377D6639BA}"/>
              </a:ext>
            </a:extLst>
          </p:cNvPr>
          <p:cNvSpPr/>
          <p:nvPr/>
        </p:nvSpPr>
        <p:spPr>
          <a:xfrm>
            <a:off x="9327820" y="1741470"/>
            <a:ext cx="80545" cy="3350467"/>
          </a:xfrm>
          <a:custGeom>
            <a:avLst/>
            <a:gdLst>
              <a:gd name="connsiteX0" fmla="*/ 201807 w 201807"/>
              <a:gd name="connsiteY0" fmla="*/ 3432875 h 3432875"/>
              <a:gd name="connsiteX1" fmla="*/ 329 w 201807"/>
              <a:gd name="connsiteY1" fmla="*/ 805912 h 3432875"/>
              <a:gd name="connsiteX2" fmla="*/ 170811 w 201807"/>
              <a:gd name="connsiteY2" fmla="*/ 0 h 343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807" h="3432875">
                <a:moveTo>
                  <a:pt x="201807" y="3432875"/>
                </a:moveTo>
                <a:cubicBezTo>
                  <a:pt x="103651" y="2405466"/>
                  <a:pt x="5495" y="1378058"/>
                  <a:pt x="329" y="805912"/>
                </a:cubicBezTo>
                <a:cubicBezTo>
                  <a:pt x="-4837" y="233766"/>
                  <a:pt x="50699" y="105905"/>
                  <a:pt x="170811" y="0"/>
                </a:cubicBezTo>
              </a:path>
            </a:pathLst>
          </a:custGeom>
          <a:noFill/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48937CD-A48E-92EC-ADE2-95C85EE81164}"/>
              </a:ext>
            </a:extLst>
          </p:cNvPr>
          <p:cNvCxnSpPr>
            <a:cxnSpLocks/>
          </p:cNvCxnSpPr>
          <p:nvPr/>
        </p:nvCxnSpPr>
        <p:spPr>
          <a:xfrm>
            <a:off x="3719736" y="1675721"/>
            <a:ext cx="0" cy="3392869"/>
          </a:xfrm>
          <a:prstGeom prst="line">
            <a:avLst/>
          </a:prstGeom>
          <a:ln w="1905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E3B9696-1627-D6D1-1DA5-EB9B09CB8061}"/>
              </a:ext>
            </a:extLst>
          </p:cNvPr>
          <p:cNvCxnSpPr>
            <a:cxnSpLocks/>
          </p:cNvCxnSpPr>
          <p:nvPr/>
        </p:nvCxnSpPr>
        <p:spPr>
          <a:xfrm>
            <a:off x="6096000" y="1675721"/>
            <a:ext cx="0" cy="3392869"/>
          </a:xfrm>
          <a:prstGeom prst="line">
            <a:avLst/>
          </a:prstGeom>
          <a:ln w="1905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A9190AC-062E-F921-C4DF-23E3A1B0FE1F}"/>
              </a:ext>
            </a:extLst>
          </p:cNvPr>
          <p:cNvCxnSpPr>
            <a:cxnSpLocks/>
          </p:cNvCxnSpPr>
          <p:nvPr/>
        </p:nvCxnSpPr>
        <p:spPr>
          <a:xfrm>
            <a:off x="3719736" y="1699068"/>
            <a:ext cx="2376264" cy="0"/>
          </a:xfrm>
          <a:prstGeom prst="line">
            <a:avLst/>
          </a:prstGeom>
          <a:ln w="1905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08EB939-0C67-E97F-3C8F-F42CE0514855}"/>
              </a:ext>
            </a:extLst>
          </p:cNvPr>
          <p:cNvCxnSpPr>
            <a:cxnSpLocks/>
          </p:cNvCxnSpPr>
          <p:nvPr/>
        </p:nvCxnSpPr>
        <p:spPr>
          <a:xfrm>
            <a:off x="3719736" y="5070330"/>
            <a:ext cx="2376264" cy="0"/>
          </a:xfrm>
          <a:prstGeom prst="line">
            <a:avLst/>
          </a:prstGeom>
          <a:ln w="1905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Sous-titre 2">
            <a:extLst>
              <a:ext uri="{FF2B5EF4-FFF2-40B4-BE49-F238E27FC236}">
                <a16:creationId xmlns:a16="http://schemas.microsoft.com/office/drawing/2014/main" id="{92686C92-4AC9-68E3-261E-D1EE745AB242}"/>
              </a:ext>
            </a:extLst>
          </p:cNvPr>
          <p:cNvSpPr txBox="1">
            <a:spLocks/>
          </p:cNvSpPr>
          <p:nvPr/>
        </p:nvSpPr>
        <p:spPr>
          <a:xfrm>
            <a:off x="1415481" y="937893"/>
            <a:ext cx="3094363" cy="7920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/>
              <a:t>EDMS : 3065227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58854F-881F-81F6-C56A-8439244457B5}"/>
              </a:ext>
            </a:extLst>
          </p:cNvPr>
          <p:cNvSpPr txBox="1"/>
          <p:nvPr/>
        </p:nvSpPr>
        <p:spPr>
          <a:xfrm>
            <a:off x="843432" y="168588"/>
            <a:ext cx="3228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Under Vacuum: 3 April 2024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880AEFA-DF16-BCEF-DC5C-E9287870F87F}"/>
              </a:ext>
            </a:extLst>
          </p:cNvPr>
          <p:cNvSpPr txBox="1"/>
          <p:nvPr/>
        </p:nvSpPr>
        <p:spPr>
          <a:xfrm>
            <a:off x="6097509" y="559296"/>
            <a:ext cx="6097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Repeatability : 40 microns at 1 sigma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4549317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4A9B681-23AF-A586-1B3B-1FEDB5D3F0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3610" y="455201"/>
            <a:ext cx="11368390" cy="590005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5F49897-5097-6FF4-C0FB-B208652264D5}"/>
              </a:ext>
            </a:extLst>
          </p:cNvPr>
          <p:cNvCxnSpPr>
            <a:cxnSpLocks/>
          </p:cNvCxnSpPr>
          <p:nvPr/>
        </p:nvCxnSpPr>
        <p:spPr>
          <a:xfrm>
            <a:off x="7032103" y="1699068"/>
            <a:ext cx="0" cy="3392869"/>
          </a:xfrm>
          <a:prstGeom prst="line">
            <a:avLst/>
          </a:prstGeom>
          <a:ln w="1905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CD4782C-A762-14A5-B506-C475DCFCC08C}"/>
              </a:ext>
            </a:extLst>
          </p:cNvPr>
          <p:cNvCxnSpPr>
            <a:cxnSpLocks/>
          </p:cNvCxnSpPr>
          <p:nvPr/>
        </p:nvCxnSpPr>
        <p:spPr>
          <a:xfrm>
            <a:off x="9408367" y="1699068"/>
            <a:ext cx="0" cy="3392869"/>
          </a:xfrm>
          <a:prstGeom prst="line">
            <a:avLst/>
          </a:prstGeom>
          <a:ln w="1905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CD62AD-0572-E629-C5DF-C37EEB79ACF8}"/>
              </a:ext>
            </a:extLst>
          </p:cNvPr>
          <p:cNvCxnSpPr>
            <a:cxnSpLocks/>
          </p:cNvCxnSpPr>
          <p:nvPr/>
        </p:nvCxnSpPr>
        <p:spPr>
          <a:xfrm>
            <a:off x="7032103" y="1699068"/>
            <a:ext cx="2376264" cy="0"/>
          </a:xfrm>
          <a:prstGeom prst="line">
            <a:avLst/>
          </a:prstGeom>
          <a:ln w="1905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884F10E-9314-3CE3-3C9F-48A2B88DD51A}"/>
              </a:ext>
            </a:extLst>
          </p:cNvPr>
          <p:cNvCxnSpPr>
            <a:cxnSpLocks/>
          </p:cNvCxnSpPr>
          <p:nvPr/>
        </p:nvCxnSpPr>
        <p:spPr>
          <a:xfrm>
            <a:off x="7032103" y="5093677"/>
            <a:ext cx="2376264" cy="0"/>
          </a:xfrm>
          <a:prstGeom prst="line">
            <a:avLst/>
          </a:prstGeom>
          <a:ln w="1905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Arc 10">
            <a:extLst>
              <a:ext uri="{FF2B5EF4-FFF2-40B4-BE49-F238E27FC236}">
                <a16:creationId xmlns:a16="http://schemas.microsoft.com/office/drawing/2014/main" id="{4C01B1AA-C0F5-896C-1EBE-D9B20E6D697D}"/>
              </a:ext>
            </a:extLst>
          </p:cNvPr>
          <p:cNvSpPr/>
          <p:nvPr/>
        </p:nvSpPr>
        <p:spPr>
          <a:xfrm rot="16200000" flipH="1" flipV="1">
            <a:off x="7897067" y="3870466"/>
            <a:ext cx="646337" cy="2376265"/>
          </a:xfrm>
          <a:prstGeom prst="arc">
            <a:avLst>
              <a:gd name="adj1" fmla="val 16222148"/>
              <a:gd name="adj2" fmla="val 5381960"/>
            </a:avLst>
          </a:prstGeom>
          <a:ln>
            <a:prstDash val="dash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F83E49-B08A-1637-3756-A44CC2DD63FC}"/>
              </a:ext>
            </a:extLst>
          </p:cNvPr>
          <p:cNvCxnSpPr>
            <a:cxnSpLocks/>
          </p:cNvCxnSpPr>
          <p:nvPr/>
        </p:nvCxnSpPr>
        <p:spPr>
          <a:xfrm>
            <a:off x="7158722" y="3338275"/>
            <a:ext cx="813288" cy="0"/>
          </a:xfrm>
          <a:prstGeom prst="line">
            <a:avLst/>
          </a:prstGeom>
          <a:ln w="1270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3AF8E92-F509-E55D-E0F9-8705BBE99A7F}"/>
              </a:ext>
            </a:extLst>
          </p:cNvPr>
          <p:cNvCxnSpPr>
            <a:cxnSpLocks/>
          </p:cNvCxnSpPr>
          <p:nvPr/>
        </p:nvCxnSpPr>
        <p:spPr>
          <a:xfrm>
            <a:off x="7188899" y="3763866"/>
            <a:ext cx="813288" cy="0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7A7DCD9-3A95-FAD6-75DD-8A922B962673}"/>
              </a:ext>
            </a:extLst>
          </p:cNvPr>
          <p:cNvSpPr txBox="1"/>
          <p:nvPr/>
        </p:nvSpPr>
        <p:spPr>
          <a:xfrm>
            <a:off x="7073677" y="3076665"/>
            <a:ext cx="22541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Under vacuum in November2023</a:t>
            </a:r>
            <a:endParaRPr lang="en-GB" sz="1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940003-EB67-CD40-A4F3-349867577EE2}"/>
              </a:ext>
            </a:extLst>
          </p:cNvPr>
          <p:cNvSpPr txBox="1"/>
          <p:nvPr/>
        </p:nvSpPr>
        <p:spPr>
          <a:xfrm>
            <a:off x="7073677" y="3502256"/>
            <a:ext cx="19944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Under vacuum in March2024</a:t>
            </a:r>
            <a:endParaRPr lang="en-GB" sz="110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86C9551-8B66-6301-EE2F-6B265D3909FF}"/>
              </a:ext>
            </a:extLst>
          </p:cNvPr>
          <p:cNvSpPr/>
          <p:nvPr/>
        </p:nvSpPr>
        <p:spPr>
          <a:xfrm>
            <a:off x="6875748" y="1656667"/>
            <a:ext cx="156356" cy="3455269"/>
          </a:xfrm>
          <a:custGeom>
            <a:avLst/>
            <a:gdLst>
              <a:gd name="connsiteX0" fmla="*/ 201807 w 201807"/>
              <a:gd name="connsiteY0" fmla="*/ 3432875 h 3432875"/>
              <a:gd name="connsiteX1" fmla="*/ 329 w 201807"/>
              <a:gd name="connsiteY1" fmla="*/ 805912 h 3432875"/>
              <a:gd name="connsiteX2" fmla="*/ 170811 w 201807"/>
              <a:gd name="connsiteY2" fmla="*/ 0 h 343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807" h="3432875">
                <a:moveTo>
                  <a:pt x="201807" y="3432875"/>
                </a:moveTo>
                <a:cubicBezTo>
                  <a:pt x="103651" y="2405466"/>
                  <a:pt x="5495" y="1378058"/>
                  <a:pt x="329" y="805912"/>
                </a:cubicBezTo>
                <a:cubicBezTo>
                  <a:pt x="-4837" y="233766"/>
                  <a:pt x="50699" y="105905"/>
                  <a:pt x="170811" y="0"/>
                </a:cubicBezTo>
              </a:path>
            </a:pathLst>
          </a:custGeom>
          <a:noFill/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E40CA2A0-0887-84A3-2BE5-6D2A529E7BD5}"/>
              </a:ext>
            </a:extLst>
          </p:cNvPr>
          <p:cNvSpPr/>
          <p:nvPr/>
        </p:nvSpPr>
        <p:spPr>
          <a:xfrm rot="5400000" flipH="1">
            <a:off x="7858897" y="547810"/>
            <a:ext cx="646337" cy="2376265"/>
          </a:xfrm>
          <a:prstGeom prst="arc">
            <a:avLst>
              <a:gd name="adj1" fmla="val 16200000"/>
              <a:gd name="adj2" fmla="val 5381960"/>
            </a:avLst>
          </a:prstGeom>
          <a:ln>
            <a:prstDash val="dash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A37CA4-EC88-1A57-B4C4-2BCBD7559B1E}"/>
              </a:ext>
            </a:extLst>
          </p:cNvPr>
          <p:cNvSpPr/>
          <p:nvPr/>
        </p:nvSpPr>
        <p:spPr>
          <a:xfrm>
            <a:off x="9264352" y="1741470"/>
            <a:ext cx="144013" cy="3350467"/>
          </a:xfrm>
          <a:custGeom>
            <a:avLst/>
            <a:gdLst>
              <a:gd name="connsiteX0" fmla="*/ 201807 w 201807"/>
              <a:gd name="connsiteY0" fmla="*/ 3432875 h 3432875"/>
              <a:gd name="connsiteX1" fmla="*/ 329 w 201807"/>
              <a:gd name="connsiteY1" fmla="*/ 805912 h 3432875"/>
              <a:gd name="connsiteX2" fmla="*/ 170811 w 201807"/>
              <a:gd name="connsiteY2" fmla="*/ 0 h 343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807" h="3432875">
                <a:moveTo>
                  <a:pt x="201807" y="3432875"/>
                </a:moveTo>
                <a:cubicBezTo>
                  <a:pt x="103651" y="2405466"/>
                  <a:pt x="5495" y="1378058"/>
                  <a:pt x="329" y="805912"/>
                </a:cubicBezTo>
                <a:cubicBezTo>
                  <a:pt x="-4837" y="233766"/>
                  <a:pt x="50699" y="105905"/>
                  <a:pt x="170811" y="0"/>
                </a:cubicBezTo>
              </a:path>
            </a:pathLst>
          </a:custGeom>
          <a:noFill/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F407E93-D035-CF80-7173-6C9FD5F74871}"/>
              </a:ext>
            </a:extLst>
          </p:cNvPr>
          <p:cNvCxnSpPr>
            <a:cxnSpLocks/>
          </p:cNvCxnSpPr>
          <p:nvPr/>
        </p:nvCxnSpPr>
        <p:spPr>
          <a:xfrm>
            <a:off x="2855640" y="1853208"/>
            <a:ext cx="0" cy="3392869"/>
          </a:xfrm>
          <a:prstGeom prst="line">
            <a:avLst/>
          </a:prstGeom>
          <a:ln w="1905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7F4424C-5306-B9BB-E8BA-9E86EC6DD1F6}"/>
              </a:ext>
            </a:extLst>
          </p:cNvPr>
          <p:cNvCxnSpPr>
            <a:cxnSpLocks/>
          </p:cNvCxnSpPr>
          <p:nvPr/>
        </p:nvCxnSpPr>
        <p:spPr>
          <a:xfrm>
            <a:off x="2855640" y="1853208"/>
            <a:ext cx="2232248" cy="0"/>
          </a:xfrm>
          <a:prstGeom prst="line">
            <a:avLst/>
          </a:prstGeom>
          <a:ln w="1905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F74537D-3A50-C589-6A83-C1E302E0D92B}"/>
              </a:ext>
            </a:extLst>
          </p:cNvPr>
          <p:cNvCxnSpPr>
            <a:cxnSpLocks/>
          </p:cNvCxnSpPr>
          <p:nvPr/>
        </p:nvCxnSpPr>
        <p:spPr>
          <a:xfrm>
            <a:off x="2855640" y="5247817"/>
            <a:ext cx="2232248" cy="0"/>
          </a:xfrm>
          <a:prstGeom prst="line">
            <a:avLst/>
          </a:prstGeom>
          <a:ln w="1905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4083000-1FA8-240C-8A54-5DBB49F5652E}"/>
              </a:ext>
            </a:extLst>
          </p:cNvPr>
          <p:cNvCxnSpPr>
            <a:cxnSpLocks/>
          </p:cNvCxnSpPr>
          <p:nvPr/>
        </p:nvCxnSpPr>
        <p:spPr>
          <a:xfrm>
            <a:off x="5087888" y="1853207"/>
            <a:ext cx="0" cy="3392869"/>
          </a:xfrm>
          <a:prstGeom prst="line">
            <a:avLst/>
          </a:prstGeom>
          <a:ln w="19050"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1D67E17-BC4F-DC21-EFB2-E64FD6E3D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1FC5FA-5E68-CB87-4CF5-A0ACB565D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9192D43A-308B-BE89-F47D-09BD7A040F81}"/>
              </a:ext>
            </a:extLst>
          </p:cNvPr>
          <p:cNvSpPr txBox="1">
            <a:spLocks/>
          </p:cNvSpPr>
          <p:nvPr/>
        </p:nvSpPr>
        <p:spPr>
          <a:xfrm>
            <a:off x="1415481" y="937893"/>
            <a:ext cx="3094363" cy="7920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/>
              <a:t>EDMS : 3065237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46B491-F724-5AB5-E0A3-BA5F12370F50}"/>
              </a:ext>
            </a:extLst>
          </p:cNvPr>
          <p:cNvSpPr txBox="1"/>
          <p:nvPr/>
        </p:nvSpPr>
        <p:spPr>
          <a:xfrm>
            <a:off x="843432" y="168588"/>
            <a:ext cx="2317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Cold : 16 April 2024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81A717-E38A-34D4-F09F-7AB717486519}"/>
              </a:ext>
            </a:extLst>
          </p:cNvPr>
          <p:cNvSpPr txBox="1"/>
          <p:nvPr/>
        </p:nvSpPr>
        <p:spPr>
          <a:xfrm>
            <a:off x="6097509" y="559296"/>
            <a:ext cx="6097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Repeatability : 40 microns at 1 sigma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20369922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53698DB1-CDA0-8575-B180-780DD4426D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FB615-C1DD-AF89-8EC2-6FC58E3B5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FFB8CB-AE80-5D79-9D99-B1112F3BF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BD8F286-3EC0-57A3-AFD3-52594E1ED9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481566"/>
              </p:ext>
            </p:extLst>
          </p:nvPr>
        </p:nvGraphicFramePr>
        <p:xfrm>
          <a:off x="484827" y="734949"/>
          <a:ext cx="8856000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163393254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64145188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24615896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20380169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04376121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US" dirty="0"/>
                        <a:t>Experience from first cooling down</a:t>
                      </a:r>
                    </a:p>
                    <a:p>
                      <a:r>
                        <a:rPr lang="en-US" dirty="0"/>
                        <a:t>Nov 2023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Vertical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Radial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0747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53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Impact of vacuum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-0.44 </a:t>
                      </a:r>
                      <a:r>
                        <a:rPr lang="en-US" sz="1000" dirty="0"/>
                        <a:t>+/-0.05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-0.33 </a:t>
                      </a:r>
                      <a:r>
                        <a:rPr lang="en-US" sz="1000" dirty="0"/>
                        <a:t>+/-0.05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+0.44 </a:t>
                      </a:r>
                      <a:r>
                        <a:rPr lang="en-US" sz="1000" dirty="0"/>
                        <a:t>+/-0.20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+0.42 </a:t>
                      </a:r>
                      <a:r>
                        <a:rPr lang="en-US" sz="1000" dirty="0"/>
                        <a:t>+/-0.20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4522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Impact of cooling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+1.24 </a:t>
                      </a:r>
                      <a:r>
                        <a:rPr lang="en-US" sz="1000" dirty="0"/>
                        <a:t>+/-0.05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+1.00 </a:t>
                      </a:r>
                      <a:r>
                        <a:rPr lang="en-US" sz="1000" dirty="0"/>
                        <a:t>+/-0.05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0.00 </a:t>
                      </a:r>
                      <a:r>
                        <a:rPr lang="en-US" sz="1000" dirty="0"/>
                        <a:t>+/-0.20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-0.10 </a:t>
                      </a:r>
                      <a:r>
                        <a:rPr lang="en-US" sz="1000" dirty="0"/>
                        <a:t>+/-0.20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812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+0.80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+0.67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+0.44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+0.32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0103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702DDD9-888A-12E1-7718-347FC66A4F6A}"/>
              </a:ext>
            </a:extLst>
          </p:cNvPr>
          <p:cNvSpPr txBox="1"/>
          <p:nvPr/>
        </p:nvSpPr>
        <p:spPr>
          <a:xfrm>
            <a:off x="5159896" y="284168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cavity 2</a:t>
            </a: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DF82DBD4-38E1-58E5-99C6-C13D14567888}"/>
              </a:ext>
            </a:extLst>
          </p:cNvPr>
          <p:cNvSpPr/>
          <p:nvPr/>
        </p:nvSpPr>
        <p:spPr>
          <a:xfrm rot="20984358" flipV="1">
            <a:off x="9719930" y="1078958"/>
            <a:ext cx="2521473" cy="417186"/>
          </a:xfrm>
          <a:prstGeom prst="parallelogram">
            <a:avLst>
              <a:gd name="adj" fmla="val 71004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BD899F-43BC-7F79-8F5C-B06DF7320AC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36360" y="3484"/>
            <a:ext cx="2827412" cy="1614804"/>
          </a:xfrm>
          <a:prstGeom prst="rect">
            <a:avLst/>
          </a:prstGeom>
        </p:spPr>
      </p:pic>
      <p:cxnSp>
        <p:nvCxnSpPr>
          <p:cNvPr id="13" name="Connecteur droit avec flèche 84">
            <a:extLst>
              <a:ext uri="{FF2B5EF4-FFF2-40B4-BE49-F238E27FC236}">
                <a16:creationId xmlns:a16="http://schemas.microsoft.com/office/drawing/2014/main" id="{1A35A70F-C59D-B953-E278-CE8BAD06EA4C}"/>
              </a:ext>
            </a:extLst>
          </p:cNvPr>
          <p:cNvCxnSpPr>
            <a:cxnSpLocks/>
          </p:cNvCxnSpPr>
          <p:nvPr/>
        </p:nvCxnSpPr>
        <p:spPr>
          <a:xfrm>
            <a:off x="9696400" y="1307802"/>
            <a:ext cx="288032" cy="3104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Connecteur droit avec flèche 83">
            <a:extLst>
              <a:ext uri="{FF2B5EF4-FFF2-40B4-BE49-F238E27FC236}">
                <a16:creationId xmlns:a16="http://schemas.microsoft.com/office/drawing/2014/main" id="{68C6BD61-B6DE-BA61-25DA-B43CDCC66FE6}"/>
              </a:ext>
            </a:extLst>
          </p:cNvPr>
          <p:cNvCxnSpPr>
            <a:cxnSpLocks/>
          </p:cNvCxnSpPr>
          <p:nvPr/>
        </p:nvCxnSpPr>
        <p:spPr>
          <a:xfrm flipV="1">
            <a:off x="9726657" y="1196752"/>
            <a:ext cx="545807" cy="1156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E11A70D-E418-0AF8-995C-FD16E6A42C34}"/>
              </a:ext>
            </a:extLst>
          </p:cNvPr>
          <p:cNvSpPr txBox="1"/>
          <p:nvPr/>
        </p:nvSpPr>
        <p:spPr>
          <a:xfrm>
            <a:off x="119336" y="168588"/>
            <a:ext cx="4557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Conclusion of the second cooling down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7258A5E-6FA9-894B-F0EA-5AD9469FF6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576050"/>
              </p:ext>
            </p:extLst>
          </p:nvPr>
        </p:nvGraphicFramePr>
        <p:xfrm>
          <a:off x="484827" y="2924768"/>
          <a:ext cx="8856000" cy="20269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163393254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64145188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24615896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20380169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04376121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US" dirty="0"/>
                        <a:t>Experience from second cooling down</a:t>
                      </a:r>
                    </a:p>
                    <a:p>
                      <a:r>
                        <a:rPr lang="en-US" dirty="0"/>
                        <a:t>May 2024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Vertical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Radial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0747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E653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E653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E653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E653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53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Impact of vacuum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-0.48 </a:t>
                      </a:r>
                      <a:r>
                        <a:rPr lang="en-US" sz="1000" dirty="0"/>
                        <a:t>+/-0.03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-0.35 </a:t>
                      </a:r>
                      <a:r>
                        <a:rPr lang="en-US" sz="1000" dirty="0"/>
                        <a:t>+/-0.03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+0.39 </a:t>
                      </a:r>
                      <a:r>
                        <a:rPr lang="en-US" sz="1000" dirty="0"/>
                        <a:t>+/-0.10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+0.40 </a:t>
                      </a:r>
                      <a:r>
                        <a:rPr lang="en-US" sz="1000" dirty="0"/>
                        <a:t>+/-0.10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4522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Impact of cooling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+1.22 </a:t>
                      </a:r>
                      <a:r>
                        <a:rPr lang="en-US" sz="1000" dirty="0"/>
                        <a:t>+/-0.03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+1.10 </a:t>
                      </a:r>
                      <a:r>
                        <a:rPr lang="en-US" sz="1000" dirty="0"/>
                        <a:t>+/-0.03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+0.35 </a:t>
                      </a:r>
                      <a:r>
                        <a:rPr lang="en-US" sz="1000" dirty="0"/>
                        <a:t>+/-0.10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+0.02 </a:t>
                      </a:r>
                      <a:r>
                        <a:rPr lang="en-US" sz="1000" dirty="0"/>
                        <a:t>+/-0.10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1812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70103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B60BE95-F2E1-F41E-312A-99E07E5034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075855"/>
              </p:ext>
            </p:extLst>
          </p:nvPr>
        </p:nvGraphicFramePr>
        <p:xfrm>
          <a:off x="477907" y="5307652"/>
          <a:ext cx="8856000" cy="1381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163393254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64145188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24615896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20380169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0437612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Vertical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Radial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07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B96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FB96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FB96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FB96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FB96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53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Simulation </a:t>
                      </a:r>
                    </a:p>
                    <a:p>
                      <a:pPr algn="l"/>
                      <a:r>
                        <a:rPr lang="en-US" dirty="0"/>
                        <a:t>(from Teddy)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[+0.90]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[+0.73]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[+0.88]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[+0.68]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441301"/>
                  </a:ext>
                </a:extLst>
              </a:tr>
            </a:tbl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4DC2F223-55D0-00D5-24E5-6D8CA01573AF}"/>
              </a:ext>
            </a:extLst>
          </p:cNvPr>
          <p:cNvSpPr/>
          <p:nvPr/>
        </p:nvSpPr>
        <p:spPr>
          <a:xfrm>
            <a:off x="6168008" y="2030665"/>
            <a:ext cx="1584176" cy="369754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8452028-9EE3-92FF-23FB-1D85202611B0}"/>
              </a:ext>
            </a:extLst>
          </p:cNvPr>
          <p:cNvSpPr/>
          <p:nvPr/>
        </p:nvSpPr>
        <p:spPr>
          <a:xfrm>
            <a:off x="6168008" y="4189356"/>
            <a:ext cx="1584176" cy="369754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4781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7ADE63-8F74-6098-865A-F3EDFB176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A4AA27-033F-8B65-D5A1-0C30B8161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29D172-A4FA-2E39-88CE-AC18E44FED36}"/>
              </a:ext>
            </a:extLst>
          </p:cNvPr>
          <p:cNvSpPr txBox="1"/>
          <p:nvPr/>
        </p:nvSpPr>
        <p:spPr>
          <a:xfrm>
            <a:off x="767408" y="168588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Conclusion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1D04417-39F8-DB08-BBD0-E7CB92A4B5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012589"/>
              </p:ext>
            </p:extLst>
          </p:nvPr>
        </p:nvGraphicFramePr>
        <p:xfrm>
          <a:off x="1703512" y="1104746"/>
          <a:ext cx="6840000" cy="233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3496471424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706833369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4240156984"/>
                    </a:ext>
                  </a:extLst>
                </a:gridCol>
              </a:tblGrid>
              <a:tr h="191239"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Initial 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Today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579227"/>
                  </a:ext>
                </a:extLst>
              </a:tr>
              <a:tr h="191239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Hypothesis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A-priori Sigma = 20</a:t>
                      </a:r>
                      <a:r>
                        <a:rPr lang="el-GR" sz="1100" b="1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m (1</a:t>
                      </a:r>
                      <a:r>
                        <a:rPr lang="fr-FR" sz="11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)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A-priori Sigma = 40</a:t>
                      </a:r>
                      <a:r>
                        <a:rPr lang="el-GR" sz="1100" b="1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m  (1</a:t>
                      </a:r>
                      <a:r>
                        <a:rPr lang="fr-FR" sz="11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)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4BC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208031"/>
                  </a:ext>
                </a:extLst>
              </a:tr>
              <a:tr h="1912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Tx</a:t>
                      </a:r>
                      <a:r>
                        <a:rPr lang="fr-F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(mm) Radial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1" dirty="0"/>
                        <a:t>0.040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0.080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604628"/>
                  </a:ext>
                </a:extLst>
              </a:tr>
              <a:tr h="1912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Ty (mm) Longitudinal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1" dirty="0"/>
                        <a:t>0.040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0.090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795572"/>
                  </a:ext>
                </a:extLst>
              </a:tr>
              <a:tr h="1912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Tz</a:t>
                      </a:r>
                      <a:r>
                        <a:rPr lang="fr-F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(mm) Vertical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1" dirty="0"/>
                        <a:t>0.025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0.050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5503626"/>
                  </a:ext>
                </a:extLst>
              </a:tr>
              <a:tr h="1912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 err="1">
                          <a:effectLst/>
                        </a:rPr>
                        <a:t>Rx</a:t>
                      </a:r>
                      <a:r>
                        <a:rPr lang="fr-FR" sz="1100" u="none" strike="noStrike" dirty="0">
                          <a:effectLst/>
                        </a:rPr>
                        <a:t> (rad)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1" dirty="0"/>
                        <a:t>0.000030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0.00060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0254118"/>
                  </a:ext>
                </a:extLst>
              </a:tr>
              <a:tr h="1912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 err="1">
                          <a:effectLst/>
                        </a:rPr>
                        <a:t>Ry</a:t>
                      </a:r>
                      <a:r>
                        <a:rPr lang="fr-FR" sz="1100" u="none" strike="noStrike" dirty="0">
                          <a:effectLst/>
                        </a:rPr>
                        <a:t> (rad)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1" dirty="0"/>
                        <a:t>0.000200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0.000400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909986"/>
                  </a:ext>
                </a:extLst>
              </a:tr>
              <a:tr h="1912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 err="1">
                          <a:effectLst/>
                        </a:rPr>
                        <a:t>Rz</a:t>
                      </a:r>
                      <a:r>
                        <a:rPr lang="fr-FR" sz="1100" u="none" strike="noStrike" dirty="0">
                          <a:effectLst/>
                        </a:rPr>
                        <a:t> (rad)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1" dirty="0"/>
                        <a:t>0.000080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0.000160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3501"/>
                  </a:ext>
                </a:extLst>
              </a:tr>
              <a:tr h="1912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 err="1">
                          <a:effectLst/>
                        </a:rPr>
                        <a:t>Scale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1" dirty="0"/>
                        <a:t>0.000050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0.000100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29525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8922B7D-3940-A08A-1733-50D368A9965F}"/>
              </a:ext>
            </a:extLst>
          </p:cNvPr>
          <p:cNvSpPr txBox="1"/>
          <p:nvPr/>
        </p:nvSpPr>
        <p:spPr>
          <a:xfrm>
            <a:off x="9049975" y="1628800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sym typeface="Wingdings" panose="05000000000000000000" pitchFamily="2" charset="2"/>
              </a:rPr>
              <a:t>Goal : &lt; 0.25 mm (3</a:t>
            </a:r>
            <a:r>
              <a:rPr lang="en-US" b="1" dirty="0">
                <a:solidFill>
                  <a:schemeClr val="accent6"/>
                </a:solidFill>
                <a:sym typeface="Symbol" panose="05050102010706020507" pitchFamily="18" charset="2"/>
              </a:rPr>
              <a:t>)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69EE06-F6F7-5848-1B29-E13D975F4E2D}"/>
              </a:ext>
            </a:extLst>
          </p:cNvPr>
          <p:cNvSpPr txBox="1"/>
          <p:nvPr/>
        </p:nvSpPr>
        <p:spPr>
          <a:xfrm>
            <a:off x="957516" y="665410"/>
            <a:ext cx="765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Repeatability deformation of the cryomodule : </a:t>
            </a:r>
            <a:r>
              <a:rPr lang="en-GB" b="1" dirty="0"/>
              <a:t>40 microns at 1 sigma</a:t>
            </a:r>
            <a:r>
              <a:rPr lang="en-US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6C1ABD-FD66-DE46-F17C-EC0CD870559B}"/>
              </a:ext>
            </a:extLst>
          </p:cNvPr>
          <p:cNvSpPr txBox="1"/>
          <p:nvPr/>
        </p:nvSpPr>
        <p:spPr>
          <a:xfrm>
            <a:off x="957516" y="3769960"/>
            <a:ext cx="7244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Repeatability displacement of cavities between the 2 cooling down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A6A07AD-CAD1-A05F-F7BA-A04B1464AC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427160"/>
              </p:ext>
            </p:extLst>
          </p:nvPr>
        </p:nvGraphicFramePr>
        <p:xfrm>
          <a:off x="1694899" y="4216694"/>
          <a:ext cx="912873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2730">
                  <a:extLst>
                    <a:ext uri="{9D8B030D-6E8A-4147-A177-3AD203B41FA5}">
                      <a16:colId xmlns:a16="http://schemas.microsoft.com/office/drawing/2014/main" val="163393254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64145188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24615896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20380169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04376121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US" dirty="0"/>
                        <a:t>Total displacement</a:t>
                      </a:r>
                    </a:p>
                    <a:p>
                      <a:r>
                        <a:rPr lang="en-US" dirty="0"/>
                        <a:t>(vacuum + cold)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Vertical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Radial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0747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53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 cooling down </a:t>
                      </a:r>
                    </a:p>
                    <a:p>
                      <a:r>
                        <a:rPr lang="en-US" dirty="0"/>
                        <a:t>(Nov 2023)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+0.80 </a:t>
                      </a:r>
                      <a:r>
                        <a:rPr lang="en-US" sz="1800" dirty="0"/>
                        <a:t>+/-0.05</a:t>
                      </a:r>
                      <a:endParaRPr lang="en-US" b="1" dirty="0"/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+0.67 </a:t>
                      </a:r>
                      <a:r>
                        <a:rPr lang="en-US" sz="1800" dirty="0"/>
                        <a:t>+/-0.05</a:t>
                      </a:r>
                      <a:endParaRPr lang="en-US" b="1" dirty="0"/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+0.44 </a:t>
                      </a:r>
                      <a:r>
                        <a:rPr lang="en-US" sz="1800" dirty="0"/>
                        <a:t>+/-0.20</a:t>
                      </a:r>
                      <a:endParaRPr lang="en-US" b="1" dirty="0"/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+0.32 </a:t>
                      </a:r>
                      <a:r>
                        <a:rPr lang="en-US" sz="1800" dirty="0"/>
                        <a:t>+/-0.20</a:t>
                      </a:r>
                      <a:endParaRPr lang="en-US" b="1" dirty="0"/>
                    </a:p>
                  </a:txBody>
                  <a:tcPr>
                    <a:solidFill>
                      <a:srgbClr val="D3E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01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Second cooling down </a:t>
                      </a:r>
                    </a:p>
                    <a:p>
                      <a:r>
                        <a:rPr lang="en-US" dirty="0"/>
                        <a:t>(May 2024)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+0.74 </a:t>
                      </a:r>
                      <a:r>
                        <a:rPr lang="en-US" sz="1800" dirty="0"/>
                        <a:t>+/-0.03</a:t>
                      </a:r>
                      <a:endParaRPr lang="en-US" b="1" dirty="0"/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+0.75 </a:t>
                      </a:r>
                      <a:r>
                        <a:rPr lang="en-US" sz="1800" dirty="0"/>
                        <a:t>+/-0.03</a:t>
                      </a:r>
                      <a:endParaRPr lang="en-US" b="1" dirty="0"/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+0.74 </a:t>
                      </a:r>
                      <a:r>
                        <a:rPr lang="en-US" sz="1800" dirty="0"/>
                        <a:t>+/-0.10</a:t>
                      </a:r>
                      <a:endParaRPr lang="en-US" b="1" dirty="0"/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+0.43</a:t>
                      </a:r>
                      <a:r>
                        <a:rPr lang="en-US" sz="1800" dirty="0"/>
                        <a:t>+/-0.10</a:t>
                      </a:r>
                      <a:endParaRPr lang="en-US" b="1" dirty="0"/>
                    </a:p>
                  </a:txBody>
                  <a:tcPr>
                    <a:solidFill>
                      <a:srgbClr val="D3E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519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43955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063552" y="2060848"/>
            <a:ext cx="876393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</a:rPr>
              <a:t>Thank you </a:t>
            </a:r>
          </a:p>
          <a:p>
            <a:pPr algn="ctr"/>
            <a:r>
              <a:rPr lang="en-US" sz="8000" b="1" dirty="0">
                <a:solidFill>
                  <a:schemeClr val="tx2"/>
                </a:solidFill>
              </a:rPr>
              <a:t>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0944978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4927318" y="2060848"/>
            <a:ext cx="30364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</a:rPr>
              <a:t>Spare</a:t>
            </a:r>
          </a:p>
        </p:txBody>
      </p:sp>
    </p:spTree>
    <p:extLst>
      <p:ext uri="{BB962C8B-B14F-4D97-AF65-F5344CB8AC3E}">
        <p14:creationId xmlns:p14="http://schemas.microsoft.com/office/powerpoint/2010/main" val="615701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53698DB1-CDA0-8575-B180-780DD4426D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FB615-C1DD-AF89-8EC2-6FC58E3B5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FFB8CB-AE80-5D79-9D99-B1112F3BF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 descr="A machine inside a factory&#10;&#10;Description automatically generated">
            <a:extLst>
              <a:ext uri="{FF2B5EF4-FFF2-40B4-BE49-F238E27FC236}">
                <a16:creationId xmlns:a16="http://schemas.microsoft.com/office/drawing/2014/main" id="{FC31E85B-9864-99C1-C397-612691F27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1323215"/>
            <a:ext cx="6243551" cy="470102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8BA09FAD-03B2-CB51-20EA-85BA9B3EBB97}"/>
              </a:ext>
            </a:extLst>
          </p:cNvPr>
          <p:cNvSpPr txBox="1"/>
          <p:nvPr/>
        </p:nvSpPr>
        <p:spPr>
          <a:xfrm>
            <a:off x="119336" y="168588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1798110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C9D5C0-737C-FE68-3118-56C66F6A5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9A1DDB-306B-8A9A-982C-3BC86EC6D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7B57D4-38D3-7B70-A6B9-01477838D8C5}"/>
              </a:ext>
            </a:extLst>
          </p:cNvPr>
          <p:cNvSpPr txBox="1"/>
          <p:nvPr/>
        </p:nvSpPr>
        <p:spPr>
          <a:xfrm>
            <a:off x="5159896" y="284168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cavity 1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F1F2BEC-4277-848D-2848-9CDDA7F143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310847"/>
              </p:ext>
            </p:extLst>
          </p:nvPr>
        </p:nvGraphicFramePr>
        <p:xfrm>
          <a:off x="1343472" y="897848"/>
          <a:ext cx="8496000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163393254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64145188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24615896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20380169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04376121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US" dirty="0"/>
                        <a:t>Experience from first cooling down</a:t>
                      </a:r>
                    </a:p>
                    <a:p>
                      <a:r>
                        <a:rPr lang="en-US" dirty="0"/>
                        <a:t>Nov 2023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Vertical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Radial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0747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64BC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53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Impact of vacuum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-0.48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-0.40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+0.58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+0.60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4522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Impact of cooling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+1.38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+0.98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+0.14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+0.05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812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+0.90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+0.59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+0.72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+0.65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0103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44FFEBB-056D-20D0-DB5F-98083018B1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445305"/>
              </p:ext>
            </p:extLst>
          </p:nvPr>
        </p:nvGraphicFramePr>
        <p:xfrm>
          <a:off x="1343472" y="3087667"/>
          <a:ext cx="8496000" cy="20269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163393254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64145188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524615896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20380169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04376121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US" dirty="0"/>
                        <a:t>Experience from first cooling down</a:t>
                      </a:r>
                    </a:p>
                    <a:p>
                      <a:r>
                        <a:rPr lang="en-US" dirty="0"/>
                        <a:t>Nov 2023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Vertical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Radial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0747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E653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E653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 (mm)</a:t>
                      </a:r>
                    </a:p>
                  </a:txBody>
                  <a:tcPr>
                    <a:solidFill>
                      <a:srgbClr val="E653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 (mm)</a:t>
                      </a:r>
                    </a:p>
                  </a:txBody>
                  <a:tcPr>
                    <a:solidFill>
                      <a:srgbClr val="E653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53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Impact of vacuum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-0.57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+0.54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+0.52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4522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Impact of cooling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+1.36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+0.92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+0.56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+0.15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1812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+1.11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+0.66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701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2416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9B0337-6112-0434-30A3-EE146F3B0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4C3DF6-D6B3-C54A-A97B-EE7C7FCA4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87885A-9699-9A9A-1054-3835E45EC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832" y="1674149"/>
            <a:ext cx="2190750" cy="153093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411C8AB7-3A8A-5024-D2E8-741BBB5AE523}"/>
              </a:ext>
            </a:extLst>
          </p:cNvPr>
          <p:cNvGrpSpPr/>
          <p:nvPr/>
        </p:nvGrpSpPr>
        <p:grpSpPr>
          <a:xfrm>
            <a:off x="1199456" y="1509183"/>
            <a:ext cx="3111209" cy="1457424"/>
            <a:chOff x="1359700" y="61466"/>
            <a:chExt cx="3111209" cy="1457424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7A0966B3-B133-36AC-485B-F8C169A70740}"/>
                </a:ext>
              </a:extLst>
            </p:cNvPr>
            <p:cNvCxnSpPr/>
            <p:nvPr/>
          </p:nvCxnSpPr>
          <p:spPr>
            <a:xfrm>
              <a:off x="3763024" y="1331546"/>
              <a:ext cx="408926" cy="102701"/>
            </a:xfrm>
            <a:prstGeom prst="straightConnector1">
              <a:avLst/>
            </a:prstGeom>
            <a:ln w="28575">
              <a:solidFill>
                <a:srgbClr val="02FD0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830C3477-7747-7650-E740-8E3DF07F56F8}"/>
                </a:ext>
              </a:extLst>
            </p:cNvPr>
            <p:cNvCxnSpPr/>
            <p:nvPr/>
          </p:nvCxnSpPr>
          <p:spPr>
            <a:xfrm flipV="1">
              <a:off x="1829012" y="357594"/>
              <a:ext cx="0" cy="37079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A728B41-2069-C13E-3334-65F401D34DE8}"/>
                </a:ext>
              </a:extLst>
            </p:cNvPr>
            <p:cNvSpPr txBox="1"/>
            <p:nvPr/>
          </p:nvSpPr>
          <p:spPr>
            <a:xfrm>
              <a:off x="4159605" y="1135390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14FB1E"/>
                  </a:solidFill>
                </a:rPr>
                <a:t>Y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790961C-360F-4E5F-B54D-171AE6376FEF}"/>
                </a:ext>
              </a:extLst>
            </p:cNvPr>
            <p:cNvSpPr txBox="1"/>
            <p:nvPr/>
          </p:nvSpPr>
          <p:spPr>
            <a:xfrm>
              <a:off x="1523367" y="61466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Z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4A5E68E-A41B-4C46-908C-D46B2AE457A5}"/>
                </a:ext>
              </a:extLst>
            </p:cNvPr>
            <p:cNvCxnSpPr/>
            <p:nvPr/>
          </p:nvCxnSpPr>
          <p:spPr>
            <a:xfrm flipH="1">
              <a:off x="1475711" y="1005661"/>
              <a:ext cx="183122" cy="158148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582D7E0-2E16-79D0-943E-4D5CF51DF3FA}"/>
                </a:ext>
              </a:extLst>
            </p:cNvPr>
            <p:cNvSpPr txBox="1"/>
            <p:nvPr/>
          </p:nvSpPr>
          <p:spPr>
            <a:xfrm>
              <a:off x="1359700" y="1149558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B0F0"/>
                  </a:solidFill>
                </a:rPr>
                <a:t>X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EEE411E-D571-F372-9635-0B190D7D800E}"/>
                </a:ext>
              </a:extLst>
            </p:cNvPr>
            <p:cNvCxnSpPr/>
            <p:nvPr/>
          </p:nvCxnSpPr>
          <p:spPr>
            <a:xfrm flipH="1" flipV="1">
              <a:off x="1828748" y="854968"/>
              <a:ext cx="1914702" cy="472258"/>
            </a:xfrm>
            <a:prstGeom prst="line">
              <a:avLst/>
            </a:prstGeom>
            <a:ln w="9525">
              <a:solidFill>
                <a:srgbClr val="02FD0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F882523-B9AF-50B8-E624-01B5971AAA95}"/>
                </a:ext>
              </a:extLst>
            </p:cNvPr>
            <p:cNvCxnSpPr/>
            <p:nvPr/>
          </p:nvCxnSpPr>
          <p:spPr>
            <a:xfrm flipV="1">
              <a:off x="1811286" y="778086"/>
              <a:ext cx="19575" cy="696257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8BF270C-D3DB-D606-0363-BDA16A3B3390}"/>
                </a:ext>
              </a:extLst>
            </p:cNvPr>
            <p:cNvCxnSpPr/>
            <p:nvPr/>
          </p:nvCxnSpPr>
          <p:spPr>
            <a:xfrm flipH="1">
              <a:off x="1638372" y="840290"/>
              <a:ext cx="210986" cy="175471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8A310D1-13BC-01E4-FC2C-97EE5723AFB5}"/>
              </a:ext>
            </a:extLst>
          </p:cNvPr>
          <p:cNvSpPr txBox="1"/>
          <p:nvPr/>
        </p:nvSpPr>
        <p:spPr>
          <a:xfrm>
            <a:off x="1398352" y="2087303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76D0EC-4C93-E491-5397-F00E4C085362}"/>
              </a:ext>
            </a:extLst>
          </p:cNvPr>
          <p:cNvSpPr txBox="1"/>
          <p:nvPr/>
        </p:nvSpPr>
        <p:spPr>
          <a:xfrm>
            <a:off x="3695298" y="2534112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36EB07-98F2-9511-099F-27BD299AB19A}"/>
              </a:ext>
            </a:extLst>
          </p:cNvPr>
          <p:cNvSpPr txBox="1"/>
          <p:nvPr/>
        </p:nvSpPr>
        <p:spPr>
          <a:xfrm>
            <a:off x="3311352" y="1836428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H_HOM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30A3CD-AD74-4A14-9543-53267CDB20CF}"/>
              </a:ext>
            </a:extLst>
          </p:cNvPr>
          <p:cNvSpPr txBox="1"/>
          <p:nvPr/>
        </p:nvSpPr>
        <p:spPr>
          <a:xfrm>
            <a:off x="2910660" y="2153210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FPC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B670EC-0C3B-3234-442A-0FA4F3863297}"/>
              </a:ext>
            </a:extLst>
          </p:cNvPr>
          <p:cNvSpPr txBox="1"/>
          <p:nvPr/>
        </p:nvSpPr>
        <p:spPr>
          <a:xfrm>
            <a:off x="1777110" y="1542071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V_HOM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376552-C7E3-C41C-5B02-CDFA58FC0DD5}"/>
              </a:ext>
            </a:extLst>
          </p:cNvPr>
          <p:cNvSpPr txBox="1"/>
          <p:nvPr/>
        </p:nvSpPr>
        <p:spPr>
          <a:xfrm>
            <a:off x="1462580" y="2830613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Pick-up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733491-014D-A400-5455-BC18DD3C31CC}"/>
              </a:ext>
            </a:extLst>
          </p:cNvPr>
          <p:cNvSpPr txBox="1"/>
          <p:nvPr/>
        </p:nvSpPr>
        <p:spPr>
          <a:xfrm>
            <a:off x="2128121" y="1964124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Plot</a:t>
            </a:r>
          </a:p>
          <a:p>
            <a:pPr algn="ctr"/>
            <a:r>
              <a:rPr lang="en-US" sz="1200" dirty="0"/>
              <a:t>tuning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153BA123-046F-1B2D-4CBE-6F19B80A9DCD}"/>
              </a:ext>
            </a:extLst>
          </p:cNvPr>
          <p:cNvSpPr/>
          <p:nvPr/>
        </p:nvSpPr>
        <p:spPr>
          <a:xfrm>
            <a:off x="6397928" y="2779263"/>
            <a:ext cx="4618922" cy="2607313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E5908486-5A91-B3DC-A12D-5E5BC59E3A16}"/>
              </a:ext>
            </a:extLst>
          </p:cNvPr>
          <p:cNvSpPr/>
          <p:nvPr/>
        </p:nvSpPr>
        <p:spPr>
          <a:xfrm>
            <a:off x="6546846" y="3020298"/>
            <a:ext cx="4290085" cy="2141220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0016421-5BF9-C57C-1465-5A72F89580BD}"/>
              </a:ext>
            </a:extLst>
          </p:cNvPr>
          <p:cNvGrpSpPr/>
          <p:nvPr/>
        </p:nvGrpSpPr>
        <p:grpSpPr>
          <a:xfrm>
            <a:off x="5854413" y="3603067"/>
            <a:ext cx="776139" cy="983632"/>
            <a:chOff x="1597555" y="2652128"/>
            <a:chExt cx="776139" cy="983632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76DFB013-68E1-6B0B-C018-3DD9B210C67E}"/>
                </a:ext>
              </a:extLst>
            </p:cNvPr>
            <p:cNvSpPr/>
            <p:nvPr/>
          </p:nvSpPr>
          <p:spPr>
            <a:xfrm>
              <a:off x="2208451" y="2705470"/>
              <a:ext cx="82524" cy="93029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F5146F05-B0AC-606C-EDA3-DEE5CCF93E32}"/>
                </a:ext>
              </a:extLst>
            </p:cNvPr>
            <p:cNvSpPr/>
            <p:nvPr/>
          </p:nvSpPr>
          <p:spPr>
            <a:xfrm>
              <a:off x="1877094" y="2731525"/>
              <a:ext cx="331355" cy="77149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5E729FF5-6F71-5368-972B-5D6F658950AE}"/>
                </a:ext>
              </a:extLst>
            </p:cNvPr>
            <p:cNvSpPr/>
            <p:nvPr/>
          </p:nvSpPr>
          <p:spPr>
            <a:xfrm>
              <a:off x="1644479" y="2652128"/>
              <a:ext cx="233823" cy="93029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3BAD7671-6193-CF75-B32A-32E7E5F8739E}"/>
                </a:ext>
              </a:extLst>
            </p:cNvPr>
            <p:cNvSpPr/>
            <p:nvPr/>
          </p:nvSpPr>
          <p:spPr>
            <a:xfrm>
              <a:off x="1597555" y="3067745"/>
              <a:ext cx="91437" cy="9143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9551A483-0264-E977-A2E3-AA26719ECE56}"/>
                </a:ext>
              </a:extLst>
            </p:cNvPr>
            <p:cNvSpPr/>
            <p:nvPr/>
          </p:nvSpPr>
          <p:spPr>
            <a:xfrm>
              <a:off x="1871875" y="3075365"/>
              <a:ext cx="91437" cy="91437"/>
            </a:xfrm>
            <a:prstGeom prst="ellipse">
              <a:avLst/>
            </a:prstGeom>
            <a:solidFill>
              <a:srgbClr val="4472C4"/>
            </a:solidFill>
            <a:ln w="127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A9D55178-801D-5C2C-D0E0-5D54BA135FBD}"/>
                </a:ext>
              </a:extLst>
            </p:cNvPr>
            <p:cNvSpPr/>
            <p:nvPr/>
          </p:nvSpPr>
          <p:spPr>
            <a:xfrm>
              <a:off x="2282257" y="3117280"/>
              <a:ext cx="91437" cy="91437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0D965F0-9141-06AC-ADB9-24637CC65D0A}"/>
              </a:ext>
            </a:extLst>
          </p:cNvPr>
          <p:cNvGrpSpPr/>
          <p:nvPr/>
        </p:nvGrpSpPr>
        <p:grpSpPr>
          <a:xfrm rot="10800000">
            <a:off x="10754073" y="3585925"/>
            <a:ext cx="776139" cy="1006181"/>
            <a:chOff x="1597555" y="2580047"/>
            <a:chExt cx="776139" cy="1006181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9081474C-B2CB-6362-A85A-43C8BA929EA6}"/>
                </a:ext>
              </a:extLst>
            </p:cNvPr>
            <p:cNvSpPr/>
            <p:nvPr/>
          </p:nvSpPr>
          <p:spPr>
            <a:xfrm>
              <a:off x="2208451" y="2580047"/>
              <a:ext cx="82524" cy="93029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585993D3-DD26-EEE5-1828-B6401F60775B}"/>
                </a:ext>
              </a:extLst>
            </p:cNvPr>
            <p:cNvSpPr/>
            <p:nvPr/>
          </p:nvSpPr>
          <p:spPr>
            <a:xfrm>
              <a:off x="1877094" y="2731525"/>
              <a:ext cx="331355" cy="77149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CC71F2E4-EA9C-63D1-DCAC-D2DECA743438}"/>
                </a:ext>
              </a:extLst>
            </p:cNvPr>
            <p:cNvSpPr/>
            <p:nvPr/>
          </p:nvSpPr>
          <p:spPr>
            <a:xfrm>
              <a:off x="1660913" y="2655938"/>
              <a:ext cx="233823" cy="93029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E407A6B9-74F6-AB53-5632-0173507DE1F7}"/>
                </a:ext>
              </a:extLst>
            </p:cNvPr>
            <p:cNvSpPr/>
            <p:nvPr/>
          </p:nvSpPr>
          <p:spPr>
            <a:xfrm>
              <a:off x="1597555" y="3067745"/>
              <a:ext cx="91437" cy="9143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9E5B38A2-6AC6-56B6-9966-FC4929CC0626}"/>
                </a:ext>
              </a:extLst>
            </p:cNvPr>
            <p:cNvSpPr/>
            <p:nvPr/>
          </p:nvSpPr>
          <p:spPr>
            <a:xfrm>
              <a:off x="1871875" y="3075365"/>
              <a:ext cx="91437" cy="91437"/>
            </a:xfrm>
            <a:prstGeom prst="ellipse">
              <a:avLst/>
            </a:prstGeom>
            <a:solidFill>
              <a:srgbClr val="4472C4"/>
            </a:solidFill>
            <a:ln w="127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E4C19624-56C8-1511-3806-D14F44EDE1D6}"/>
                </a:ext>
              </a:extLst>
            </p:cNvPr>
            <p:cNvSpPr/>
            <p:nvPr/>
          </p:nvSpPr>
          <p:spPr>
            <a:xfrm>
              <a:off x="2282257" y="2991857"/>
              <a:ext cx="91437" cy="91437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62AF74C-5CDB-69C6-4FF3-4F9C8540971C}"/>
              </a:ext>
            </a:extLst>
          </p:cNvPr>
          <p:cNvGrpSpPr/>
          <p:nvPr/>
        </p:nvGrpSpPr>
        <p:grpSpPr>
          <a:xfrm rot="5400000">
            <a:off x="6964536" y="2221265"/>
            <a:ext cx="776138" cy="988190"/>
            <a:chOff x="1597556" y="2647570"/>
            <a:chExt cx="776138" cy="988190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1AE41370-973F-9FC3-5D97-33F284D7C420}"/>
                </a:ext>
              </a:extLst>
            </p:cNvPr>
            <p:cNvSpPr/>
            <p:nvPr/>
          </p:nvSpPr>
          <p:spPr>
            <a:xfrm>
              <a:off x="2208451" y="2705470"/>
              <a:ext cx="82524" cy="93029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49E7760D-CD57-EDEC-A95D-E17DF3ED24D5}"/>
                </a:ext>
              </a:extLst>
            </p:cNvPr>
            <p:cNvSpPr/>
            <p:nvPr/>
          </p:nvSpPr>
          <p:spPr>
            <a:xfrm>
              <a:off x="1877094" y="2731525"/>
              <a:ext cx="331355" cy="77149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374B6808-CD6D-2B99-1138-2AE4004A954A}"/>
                </a:ext>
              </a:extLst>
            </p:cNvPr>
            <p:cNvSpPr/>
            <p:nvPr/>
          </p:nvSpPr>
          <p:spPr>
            <a:xfrm>
              <a:off x="1643274" y="2647570"/>
              <a:ext cx="233823" cy="93029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36022CF7-65EE-2AAE-1CC4-9A846037ECD7}"/>
                </a:ext>
              </a:extLst>
            </p:cNvPr>
            <p:cNvSpPr/>
            <p:nvPr/>
          </p:nvSpPr>
          <p:spPr>
            <a:xfrm>
              <a:off x="1597556" y="3067745"/>
              <a:ext cx="91437" cy="9143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48FFB589-CAD7-668D-EFE3-DE225689AB42}"/>
                </a:ext>
              </a:extLst>
            </p:cNvPr>
            <p:cNvSpPr/>
            <p:nvPr/>
          </p:nvSpPr>
          <p:spPr>
            <a:xfrm>
              <a:off x="1871875" y="3075365"/>
              <a:ext cx="91437" cy="91437"/>
            </a:xfrm>
            <a:prstGeom prst="ellipse">
              <a:avLst/>
            </a:prstGeom>
            <a:solidFill>
              <a:srgbClr val="4472C4"/>
            </a:solidFill>
            <a:ln w="127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A88551E5-1B2C-3380-1C28-29868D63A022}"/>
                </a:ext>
              </a:extLst>
            </p:cNvPr>
            <p:cNvSpPr/>
            <p:nvPr/>
          </p:nvSpPr>
          <p:spPr>
            <a:xfrm>
              <a:off x="2282257" y="3117280"/>
              <a:ext cx="91437" cy="91437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B5F8AF9-48C4-4617-D4D6-5E53D5B10F55}"/>
              </a:ext>
            </a:extLst>
          </p:cNvPr>
          <p:cNvGrpSpPr/>
          <p:nvPr/>
        </p:nvGrpSpPr>
        <p:grpSpPr>
          <a:xfrm rot="5400000">
            <a:off x="9854218" y="2225450"/>
            <a:ext cx="776139" cy="979821"/>
            <a:chOff x="1597555" y="2655939"/>
            <a:chExt cx="776139" cy="979821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9141E8AF-FFBC-7D31-2BA1-4E2FAEA5F79C}"/>
                </a:ext>
              </a:extLst>
            </p:cNvPr>
            <p:cNvSpPr/>
            <p:nvPr/>
          </p:nvSpPr>
          <p:spPr>
            <a:xfrm>
              <a:off x="2208451" y="2705470"/>
              <a:ext cx="82524" cy="93029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0C3118C9-1155-F7A5-E071-6D34AA385729}"/>
                </a:ext>
              </a:extLst>
            </p:cNvPr>
            <p:cNvSpPr/>
            <p:nvPr/>
          </p:nvSpPr>
          <p:spPr>
            <a:xfrm>
              <a:off x="1877094" y="2731525"/>
              <a:ext cx="331355" cy="77149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65A4D129-81FB-E32D-5F6B-0CCB13FE336A}"/>
                </a:ext>
              </a:extLst>
            </p:cNvPr>
            <p:cNvSpPr/>
            <p:nvPr/>
          </p:nvSpPr>
          <p:spPr>
            <a:xfrm>
              <a:off x="1651493" y="2655939"/>
              <a:ext cx="233823" cy="93029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CAFBB4B5-2817-C277-165F-4E8F756A2100}"/>
                </a:ext>
              </a:extLst>
            </p:cNvPr>
            <p:cNvSpPr/>
            <p:nvPr/>
          </p:nvSpPr>
          <p:spPr>
            <a:xfrm>
              <a:off x="1597555" y="3077270"/>
              <a:ext cx="91437" cy="9143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ACE6419F-0B92-F018-A868-35B668F9692D}"/>
                </a:ext>
              </a:extLst>
            </p:cNvPr>
            <p:cNvSpPr/>
            <p:nvPr/>
          </p:nvSpPr>
          <p:spPr>
            <a:xfrm>
              <a:off x="1871875" y="3075365"/>
              <a:ext cx="91437" cy="91437"/>
            </a:xfrm>
            <a:prstGeom prst="ellipse">
              <a:avLst/>
            </a:prstGeom>
            <a:solidFill>
              <a:srgbClr val="4472C4"/>
            </a:solidFill>
            <a:ln w="127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82EDC18-3EF7-1541-50B4-E5DD98FEE600}"/>
                </a:ext>
              </a:extLst>
            </p:cNvPr>
            <p:cNvSpPr/>
            <p:nvPr/>
          </p:nvSpPr>
          <p:spPr>
            <a:xfrm>
              <a:off x="2282257" y="3117280"/>
              <a:ext cx="91437" cy="91437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929ED0DB-0190-BCF7-2E3A-441ED224F0CA}"/>
              </a:ext>
            </a:extLst>
          </p:cNvPr>
          <p:cNvSpPr/>
          <p:nvPr/>
        </p:nvSpPr>
        <p:spPr>
          <a:xfrm>
            <a:off x="8203541" y="2938184"/>
            <a:ext cx="274320" cy="82114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9993565D-1A22-840C-5488-7F8ECE0466D6}"/>
              </a:ext>
            </a:extLst>
          </p:cNvPr>
          <p:cNvSpPr txBox="1"/>
          <p:nvPr/>
        </p:nvSpPr>
        <p:spPr>
          <a:xfrm>
            <a:off x="6990419" y="1903077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V_HOM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E1B685B-A790-E684-79CA-5F08512ECDEA}"/>
              </a:ext>
            </a:extLst>
          </p:cNvPr>
          <p:cNvSpPr txBox="1"/>
          <p:nvPr/>
        </p:nvSpPr>
        <p:spPr>
          <a:xfrm>
            <a:off x="9685004" y="1960568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FPC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BE5C20EE-CB63-52B9-ECDA-115EE9019763}"/>
              </a:ext>
            </a:extLst>
          </p:cNvPr>
          <p:cNvSpPr txBox="1"/>
          <p:nvPr/>
        </p:nvSpPr>
        <p:spPr>
          <a:xfrm>
            <a:off x="10330752" y="1959264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H_HOM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6F7E993B-1195-A6C4-E9E7-E61B704D6FF9}"/>
              </a:ext>
            </a:extLst>
          </p:cNvPr>
          <p:cNvSpPr/>
          <p:nvPr/>
        </p:nvSpPr>
        <p:spPr>
          <a:xfrm>
            <a:off x="8203541" y="5158540"/>
            <a:ext cx="274320" cy="82114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50A722A2-D6CA-6553-E67E-EFB2CD035FF1}"/>
              </a:ext>
            </a:extLst>
          </p:cNvPr>
          <p:cNvGrpSpPr/>
          <p:nvPr/>
        </p:nvGrpSpPr>
        <p:grpSpPr>
          <a:xfrm rot="16200000">
            <a:off x="7007982" y="4974334"/>
            <a:ext cx="776139" cy="983631"/>
            <a:chOff x="1597555" y="2652129"/>
            <a:chExt cx="776139" cy="983631"/>
          </a:xfrm>
        </p:grpSpPr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CB009204-C99A-E7C8-3992-AEDEA77842A7}"/>
                </a:ext>
              </a:extLst>
            </p:cNvPr>
            <p:cNvSpPr/>
            <p:nvPr/>
          </p:nvSpPr>
          <p:spPr>
            <a:xfrm>
              <a:off x="2208451" y="2705470"/>
              <a:ext cx="82524" cy="93029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E3359F78-C28D-4878-833F-E6CD5F7C1265}"/>
                </a:ext>
              </a:extLst>
            </p:cNvPr>
            <p:cNvSpPr/>
            <p:nvPr/>
          </p:nvSpPr>
          <p:spPr>
            <a:xfrm>
              <a:off x="1877094" y="2731525"/>
              <a:ext cx="331355" cy="77149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E9264FFE-DEF7-41AC-E792-3C92A2D3A34D}"/>
                </a:ext>
              </a:extLst>
            </p:cNvPr>
            <p:cNvSpPr/>
            <p:nvPr/>
          </p:nvSpPr>
          <p:spPr>
            <a:xfrm>
              <a:off x="1653079" y="2652129"/>
              <a:ext cx="233823" cy="93029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057E74E5-3611-C486-9C33-51E9931F2EEF}"/>
                </a:ext>
              </a:extLst>
            </p:cNvPr>
            <p:cNvSpPr/>
            <p:nvPr/>
          </p:nvSpPr>
          <p:spPr>
            <a:xfrm>
              <a:off x="1597555" y="3086795"/>
              <a:ext cx="91437" cy="9143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6F6E0451-C541-001D-B622-BAF2353C04FA}"/>
                </a:ext>
              </a:extLst>
            </p:cNvPr>
            <p:cNvSpPr/>
            <p:nvPr/>
          </p:nvSpPr>
          <p:spPr>
            <a:xfrm>
              <a:off x="1871875" y="3075365"/>
              <a:ext cx="91437" cy="91437"/>
            </a:xfrm>
            <a:prstGeom prst="ellipse">
              <a:avLst/>
            </a:prstGeom>
            <a:solidFill>
              <a:srgbClr val="4472C4"/>
            </a:solidFill>
            <a:ln w="127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4418A13E-B4D1-82F2-736C-DA4DBE495A04}"/>
                </a:ext>
              </a:extLst>
            </p:cNvPr>
            <p:cNvSpPr/>
            <p:nvPr/>
          </p:nvSpPr>
          <p:spPr>
            <a:xfrm>
              <a:off x="2282257" y="3117280"/>
              <a:ext cx="91437" cy="91437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74B0D257-0C2D-3D16-BF03-FFE5F192A496}"/>
              </a:ext>
            </a:extLst>
          </p:cNvPr>
          <p:cNvSpPr txBox="1"/>
          <p:nvPr/>
        </p:nvSpPr>
        <p:spPr>
          <a:xfrm>
            <a:off x="5969867" y="5563992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Pick up</a:t>
            </a: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AFF1BCF4-E08B-63E7-2F95-0C3AD9B32926}"/>
              </a:ext>
            </a:extLst>
          </p:cNvPr>
          <p:cNvCxnSpPr/>
          <p:nvPr/>
        </p:nvCxnSpPr>
        <p:spPr>
          <a:xfrm flipV="1">
            <a:off x="7834527" y="3866497"/>
            <a:ext cx="1144381" cy="65004"/>
          </a:xfrm>
          <a:prstGeom prst="line">
            <a:avLst/>
          </a:prstGeom>
          <a:noFill/>
          <a:ln w="38100" cap="flat" cmpd="sng" algn="ctr">
            <a:solidFill>
              <a:srgbClr val="ED7D31"/>
            </a:solidFill>
            <a:prstDash val="solid"/>
            <a:miter lim="800000"/>
          </a:ln>
          <a:effectLst/>
        </p:spPr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562DEC3-C1E6-9391-88FA-02A72CCAD870}"/>
              </a:ext>
            </a:extLst>
          </p:cNvPr>
          <p:cNvCxnSpPr/>
          <p:nvPr/>
        </p:nvCxnSpPr>
        <p:spPr>
          <a:xfrm flipV="1">
            <a:off x="8353702" y="3018937"/>
            <a:ext cx="0" cy="859811"/>
          </a:xfrm>
          <a:prstGeom prst="line">
            <a:avLst/>
          </a:prstGeom>
          <a:noFill/>
          <a:ln w="38100" cap="flat" cmpd="sng" algn="ctr">
            <a:solidFill>
              <a:srgbClr val="ED7D31"/>
            </a:solidFill>
            <a:prstDash val="solid"/>
            <a:miter lim="800000"/>
          </a:ln>
          <a:effectLst/>
        </p:spPr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360ECAE7-3866-7D8F-F326-6B6E43A12DDD}"/>
              </a:ext>
            </a:extLst>
          </p:cNvPr>
          <p:cNvCxnSpPr/>
          <p:nvPr/>
        </p:nvCxnSpPr>
        <p:spPr>
          <a:xfrm flipV="1">
            <a:off x="8353702" y="4408403"/>
            <a:ext cx="0" cy="750137"/>
          </a:xfrm>
          <a:prstGeom prst="line">
            <a:avLst/>
          </a:prstGeom>
          <a:noFill/>
          <a:ln w="38100" cap="flat" cmpd="sng" algn="ctr">
            <a:solidFill>
              <a:srgbClr val="ED7D31"/>
            </a:solidFill>
            <a:prstDash val="solid"/>
            <a:miter lim="800000"/>
          </a:ln>
          <a:effectLst/>
        </p:spPr>
      </p:cxnSp>
      <p:sp>
        <p:nvSpPr>
          <p:cNvPr id="132" name="Rectangle 131">
            <a:extLst>
              <a:ext uri="{FF2B5EF4-FFF2-40B4-BE49-F238E27FC236}">
                <a16:creationId xmlns:a16="http://schemas.microsoft.com/office/drawing/2014/main" id="{71455B7C-788F-CCD5-DE76-676E605E92E8}"/>
              </a:ext>
            </a:extLst>
          </p:cNvPr>
          <p:cNvSpPr/>
          <p:nvPr/>
        </p:nvSpPr>
        <p:spPr>
          <a:xfrm>
            <a:off x="8313869" y="2037298"/>
            <a:ext cx="75347" cy="900886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847205D2-15A7-8370-0C30-19BB466820B7}"/>
              </a:ext>
            </a:extLst>
          </p:cNvPr>
          <p:cNvSpPr/>
          <p:nvPr/>
        </p:nvSpPr>
        <p:spPr>
          <a:xfrm>
            <a:off x="8301169" y="5240654"/>
            <a:ext cx="75347" cy="900886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054CC9D6-F241-4D54-7D17-BD5C7743A5B0}"/>
              </a:ext>
            </a:extLst>
          </p:cNvPr>
          <p:cNvSpPr txBox="1"/>
          <p:nvPr/>
        </p:nvSpPr>
        <p:spPr>
          <a:xfrm>
            <a:off x="4767044" y="2633165"/>
            <a:ext cx="1216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Side view</a:t>
            </a:r>
          </a:p>
          <a:p>
            <a:pPr defTabSz="9144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(VERTICAL)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B109B5E6-C2BE-D535-AF20-49BC6975941B}"/>
              </a:ext>
            </a:extLst>
          </p:cNvPr>
          <p:cNvSpPr txBox="1"/>
          <p:nvPr/>
        </p:nvSpPr>
        <p:spPr>
          <a:xfrm>
            <a:off x="5512431" y="363312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A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FFF2E5D3-0B89-5E78-C1B1-0A39E38A8DA2}"/>
              </a:ext>
            </a:extLst>
          </p:cNvPr>
          <p:cNvSpPr txBox="1"/>
          <p:nvPr/>
        </p:nvSpPr>
        <p:spPr>
          <a:xfrm>
            <a:off x="11638126" y="369408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B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CDFBA3E9-079C-8427-F789-9602EF00E9E5}"/>
              </a:ext>
            </a:extLst>
          </p:cNvPr>
          <p:cNvSpPr/>
          <p:nvPr/>
        </p:nvSpPr>
        <p:spPr>
          <a:xfrm>
            <a:off x="8249382" y="2694093"/>
            <a:ext cx="206148" cy="244175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E277B21F-C661-AAF2-AECC-29629DBE017E}"/>
              </a:ext>
            </a:extLst>
          </p:cNvPr>
          <p:cNvSpPr/>
          <p:nvPr/>
        </p:nvSpPr>
        <p:spPr>
          <a:xfrm>
            <a:off x="8243032" y="5236451"/>
            <a:ext cx="206148" cy="244175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0C6A5644-70F6-9A8B-62D3-DC12885077A5}"/>
              </a:ext>
            </a:extLst>
          </p:cNvPr>
          <p:cNvCxnSpPr>
            <a:cxnSpLocks/>
          </p:cNvCxnSpPr>
          <p:nvPr/>
        </p:nvCxnSpPr>
        <p:spPr>
          <a:xfrm flipV="1">
            <a:off x="6904236" y="4009349"/>
            <a:ext cx="3827963" cy="201544"/>
          </a:xfrm>
          <a:prstGeom prst="line">
            <a:avLst/>
          </a:prstGeom>
          <a:noFill/>
          <a:ln w="6350" cap="flat" cmpd="sng" algn="ctr">
            <a:solidFill>
              <a:srgbClr val="00B050"/>
            </a:solidFill>
            <a:prstDash val="dash"/>
            <a:miter lim="800000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65EC7316-58AA-151E-7361-92BD21B2C85A}"/>
              </a:ext>
            </a:extLst>
          </p:cNvPr>
          <p:cNvCxnSpPr/>
          <p:nvPr/>
        </p:nvCxnSpPr>
        <p:spPr>
          <a:xfrm>
            <a:off x="10276076" y="2418728"/>
            <a:ext cx="0" cy="1650648"/>
          </a:xfrm>
          <a:prstGeom prst="line">
            <a:avLst/>
          </a:prstGeom>
          <a:noFill/>
          <a:ln w="6350" cap="flat" cmpd="sng" algn="ctr">
            <a:solidFill>
              <a:srgbClr val="0000B1"/>
            </a:solidFill>
            <a:prstDash val="dash"/>
            <a:miter lim="800000"/>
          </a:ln>
          <a:effectLst/>
        </p:spPr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1765AA32-EAF9-490F-D4AC-D890B8A06275}"/>
              </a:ext>
            </a:extLst>
          </p:cNvPr>
          <p:cNvCxnSpPr/>
          <p:nvPr/>
        </p:nvCxnSpPr>
        <p:spPr>
          <a:xfrm flipV="1">
            <a:off x="7834527" y="4375901"/>
            <a:ext cx="1144381" cy="65004"/>
          </a:xfrm>
          <a:prstGeom prst="line">
            <a:avLst/>
          </a:prstGeom>
          <a:noFill/>
          <a:ln w="38100" cap="flat" cmpd="sng" algn="ctr">
            <a:solidFill>
              <a:srgbClr val="ED7D31"/>
            </a:solidFill>
            <a:prstDash val="solid"/>
            <a:miter lim="800000"/>
          </a:ln>
          <a:effectLst/>
        </p:spPr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5F63D845-F220-9FED-D176-3407E67603CF}"/>
              </a:ext>
            </a:extLst>
          </p:cNvPr>
          <p:cNvCxnSpPr/>
          <p:nvPr/>
        </p:nvCxnSpPr>
        <p:spPr>
          <a:xfrm flipV="1">
            <a:off x="7834527" y="4118341"/>
            <a:ext cx="1144381" cy="65004"/>
          </a:xfrm>
          <a:prstGeom prst="line">
            <a:avLst/>
          </a:prstGeom>
          <a:noFill/>
          <a:ln w="28575" cap="flat" cmpd="sng" algn="ctr">
            <a:solidFill>
              <a:srgbClr val="ED7D31"/>
            </a:solidFill>
            <a:prstDash val="dash"/>
            <a:miter lim="800000"/>
          </a:ln>
          <a:effectLst/>
        </p:spPr>
      </p:cxnSp>
      <p:pic>
        <p:nvPicPr>
          <p:cNvPr id="148" name="Picture 147">
            <a:extLst>
              <a:ext uri="{FF2B5EF4-FFF2-40B4-BE49-F238E27FC236}">
                <a16:creationId xmlns:a16="http://schemas.microsoft.com/office/drawing/2014/main" id="{1ADFF1F6-6257-4DBC-F561-50FFE5F1619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6037" y="4385655"/>
            <a:ext cx="2329845" cy="1756267"/>
          </a:xfrm>
          <a:prstGeom prst="rect">
            <a:avLst/>
          </a:prstGeom>
        </p:spPr>
      </p:pic>
      <p:grpSp>
        <p:nvGrpSpPr>
          <p:cNvPr id="149" name="Group 148">
            <a:extLst>
              <a:ext uri="{FF2B5EF4-FFF2-40B4-BE49-F238E27FC236}">
                <a16:creationId xmlns:a16="http://schemas.microsoft.com/office/drawing/2014/main" id="{5323A12B-1CAD-E7DA-788A-467735133D45}"/>
              </a:ext>
            </a:extLst>
          </p:cNvPr>
          <p:cNvGrpSpPr/>
          <p:nvPr/>
        </p:nvGrpSpPr>
        <p:grpSpPr>
          <a:xfrm>
            <a:off x="781879" y="3981801"/>
            <a:ext cx="2689045" cy="1984916"/>
            <a:chOff x="1585309" y="-225388"/>
            <a:chExt cx="2689045" cy="1984916"/>
          </a:xfrm>
        </p:grpSpPr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2B19CA6E-ED49-998B-4F53-33B8AC43164D}"/>
                </a:ext>
              </a:extLst>
            </p:cNvPr>
            <p:cNvCxnSpPr/>
            <p:nvPr/>
          </p:nvCxnSpPr>
          <p:spPr>
            <a:xfrm>
              <a:off x="3574884" y="1338846"/>
              <a:ext cx="408926" cy="102701"/>
            </a:xfrm>
            <a:prstGeom prst="straightConnector1">
              <a:avLst/>
            </a:prstGeom>
            <a:ln w="28575">
              <a:solidFill>
                <a:srgbClr val="02FD0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4E241004-B9DB-A4E2-633E-E4E012E2880E}"/>
                </a:ext>
              </a:extLst>
            </p:cNvPr>
            <p:cNvCxnSpPr/>
            <p:nvPr/>
          </p:nvCxnSpPr>
          <p:spPr>
            <a:xfrm flipV="1">
              <a:off x="1979334" y="-32528"/>
              <a:ext cx="0" cy="37079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5A8F0167-8A6A-0818-C03F-C95C15008FC3}"/>
                </a:ext>
              </a:extLst>
            </p:cNvPr>
            <p:cNvSpPr txBox="1"/>
            <p:nvPr/>
          </p:nvSpPr>
          <p:spPr>
            <a:xfrm>
              <a:off x="3963050" y="1331246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14FB1E"/>
                  </a:solidFill>
                </a:rPr>
                <a:t>Y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A54DF81C-AD0E-4ECA-4A49-35B0624C6B1A}"/>
                </a:ext>
              </a:extLst>
            </p:cNvPr>
            <p:cNvSpPr txBox="1"/>
            <p:nvPr/>
          </p:nvSpPr>
          <p:spPr>
            <a:xfrm>
              <a:off x="2023666" y="-225388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Z</a:t>
              </a:r>
            </a:p>
          </p:txBody>
        </p: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C033061F-168F-1691-9AE2-844F3ACD19EB}"/>
                </a:ext>
              </a:extLst>
            </p:cNvPr>
            <p:cNvCxnSpPr/>
            <p:nvPr/>
          </p:nvCxnSpPr>
          <p:spPr>
            <a:xfrm flipH="1">
              <a:off x="1585309" y="960171"/>
              <a:ext cx="235041" cy="158148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EEE5F6AD-4ED8-7572-92E5-48B897B99D3B}"/>
                </a:ext>
              </a:extLst>
            </p:cNvPr>
            <p:cNvSpPr txBox="1"/>
            <p:nvPr/>
          </p:nvSpPr>
          <p:spPr>
            <a:xfrm>
              <a:off x="1991200" y="1390196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B0F0"/>
                  </a:solidFill>
                </a:rPr>
                <a:t>X</a:t>
              </a:r>
            </a:p>
          </p:txBody>
        </p: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C8490BA2-A3EB-315E-689D-4CA8E5B0049E}"/>
                </a:ext>
              </a:extLst>
            </p:cNvPr>
            <p:cNvCxnSpPr/>
            <p:nvPr/>
          </p:nvCxnSpPr>
          <p:spPr>
            <a:xfrm flipH="1" flipV="1">
              <a:off x="1946736" y="873750"/>
              <a:ext cx="1628148" cy="464580"/>
            </a:xfrm>
            <a:prstGeom prst="line">
              <a:avLst/>
            </a:prstGeom>
            <a:ln w="9525">
              <a:solidFill>
                <a:srgbClr val="02FD0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785A0E61-1287-50F7-407B-4BF69EF8640A}"/>
                </a:ext>
              </a:extLst>
            </p:cNvPr>
            <p:cNvCxnSpPr/>
            <p:nvPr/>
          </p:nvCxnSpPr>
          <p:spPr>
            <a:xfrm flipV="1">
              <a:off x="1953295" y="330647"/>
              <a:ext cx="28711" cy="1021204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7F7BD30D-2EE8-9970-1E7F-51523F80E0B9}"/>
                </a:ext>
              </a:extLst>
            </p:cNvPr>
            <p:cNvCxnSpPr/>
            <p:nvPr/>
          </p:nvCxnSpPr>
          <p:spPr>
            <a:xfrm flipH="1">
              <a:off x="1820350" y="813205"/>
              <a:ext cx="230660" cy="143031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TextBox 158">
            <a:extLst>
              <a:ext uri="{FF2B5EF4-FFF2-40B4-BE49-F238E27FC236}">
                <a16:creationId xmlns:a16="http://schemas.microsoft.com/office/drawing/2014/main" id="{6744289A-0984-FCC9-2718-13DDC18F11A4}"/>
              </a:ext>
            </a:extLst>
          </p:cNvPr>
          <p:cNvSpPr txBox="1"/>
          <p:nvPr/>
        </p:nvSpPr>
        <p:spPr>
          <a:xfrm>
            <a:off x="764548" y="498253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5C378315-D50B-B044-B235-6A78F1F9225B}"/>
              </a:ext>
            </a:extLst>
          </p:cNvPr>
          <p:cNvSpPr txBox="1"/>
          <p:nvPr/>
        </p:nvSpPr>
        <p:spPr>
          <a:xfrm>
            <a:off x="2749107" y="5678897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46ADDD33-A92B-FCFF-0D4E-70B46A2B4CB8}"/>
              </a:ext>
            </a:extLst>
          </p:cNvPr>
          <p:cNvSpPr txBox="1"/>
          <p:nvPr/>
        </p:nvSpPr>
        <p:spPr>
          <a:xfrm>
            <a:off x="2677548" y="4731656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H_HOM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6CE700BA-FC1B-6B35-E05D-A956EA2799BE}"/>
              </a:ext>
            </a:extLst>
          </p:cNvPr>
          <p:cNvSpPr txBox="1"/>
          <p:nvPr/>
        </p:nvSpPr>
        <p:spPr>
          <a:xfrm>
            <a:off x="2276856" y="5048438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FPC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D5BF597-C975-C581-8883-7330E24A61A5}"/>
              </a:ext>
            </a:extLst>
          </p:cNvPr>
          <p:cNvSpPr txBox="1"/>
          <p:nvPr/>
        </p:nvSpPr>
        <p:spPr>
          <a:xfrm>
            <a:off x="1143306" y="443729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V_HOM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18AF6CCE-772E-0A32-B5B0-C14400CC5239}"/>
              </a:ext>
            </a:extLst>
          </p:cNvPr>
          <p:cNvSpPr txBox="1"/>
          <p:nvPr/>
        </p:nvSpPr>
        <p:spPr>
          <a:xfrm>
            <a:off x="2036358" y="4182883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Rod</a:t>
            </a:r>
          </a:p>
          <a:p>
            <a:pPr algn="ctr"/>
            <a:r>
              <a:rPr lang="en-US" sz="1200" dirty="0"/>
              <a:t>tuning</a:t>
            </a:r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77E72BAF-4634-BB1B-6831-D53FD2DFB709}"/>
              </a:ext>
            </a:extLst>
          </p:cNvPr>
          <p:cNvGrpSpPr/>
          <p:nvPr/>
        </p:nvGrpSpPr>
        <p:grpSpPr>
          <a:xfrm>
            <a:off x="4189623" y="418929"/>
            <a:ext cx="2384754" cy="2069261"/>
            <a:chOff x="4942159" y="323385"/>
            <a:chExt cx="6310041" cy="5475249"/>
          </a:xfrm>
        </p:grpSpPr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8D962B2C-347D-255C-5022-3ABFE7373E78}"/>
                </a:ext>
              </a:extLst>
            </p:cNvPr>
            <p:cNvSpPr/>
            <p:nvPr/>
          </p:nvSpPr>
          <p:spPr>
            <a:xfrm>
              <a:off x="6447572" y="1984916"/>
              <a:ext cx="2453269" cy="2453269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DA110D15-6034-447A-A031-0762D028E3C4}"/>
                </a:ext>
              </a:extLst>
            </p:cNvPr>
            <p:cNvCxnSpPr/>
            <p:nvPr/>
          </p:nvCxnSpPr>
          <p:spPr>
            <a:xfrm>
              <a:off x="7674206" y="345688"/>
              <a:ext cx="1" cy="54529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D97BCD63-AC55-42F3-421B-87F309F0B5F7}"/>
                </a:ext>
              </a:extLst>
            </p:cNvPr>
            <p:cNvCxnSpPr/>
            <p:nvPr/>
          </p:nvCxnSpPr>
          <p:spPr>
            <a:xfrm flipH="1">
              <a:off x="4942159" y="3211548"/>
              <a:ext cx="631004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Freeform 12">
              <a:extLst>
                <a:ext uri="{FF2B5EF4-FFF2-40B4-BE49-F238E27FC236}">
                  <a16:creationId xmlns:a16="http://schemas.microsoft.com/office/drawing/2014/main" id="{FC508500-1498-5992-3D2C-2C0D9985D986}"/>
                </a:ext>
              </a:extLst>
            </p:cNvPr>
            <p:cNvSpPr/>
            <p:nvPr/>
          </p:nvSpPr>
          <p:spPr>
            <a:xfrm>
              <a:off x="8193280" y="323385"/>
              <a:ext cx="752166" cy="5374888"/>
            </a:xfrm>
            <a:custGeom>
              <a:avLst/>
              <a:gdLst>
                <a:gd name="connsiteX0" fmla="*/ 752166 w 752166"/>
                <a:gd name="connsiteY0" fmla="*/ 0 h 5374888"/>
                <a:gd name="connsiteX1" fmla="*/ 228059 w 752166"/>
                <a:gd name="connsiteY1" fmla="*/ 434898 h 5374888"/>
                <a:gd name="connsiteX2" fmla="*/ 5035 w 752166"/>
                <a:gd name="connsiteY2" fmla="*/ 1025913 h 5374888"/>
                <a:gd name="connsiteX3" fmla="*/ 94244 w 752166"/>
                <a:gd name="connsiteY3" fmla="*/ 1572322 h 5374888"/>
                <a:gd name="connsiteX4" fmla="*/ 339571 w 752166"/>
                <a:gd name="connsiteY4" fmla="*/ 1996069 h 5374888"/>
                <a:gd name="connsiteX5" fmla="*/ 495688 w 752166"/>
                <a:gd name="connsiteY5" fmla="*/ 2185639 h 5374888"/>
                <a:gd name="connsiteX6" fmla="*/ 674108 w 752166"/>
                <a:gd name="connsiteY6" fmla="*/ 2531327 h 5374888"/>
                <a:gd name="connsiteX7" fmla="*/ 707561 w 752166"/>
                <a:gd name="connsiteY7" fmla="*/ 2977376 h 5374888"/>
                <a:gd name="connsiteX8" fmla="*/ 584898 w 752166"/>
                <a:gd name="connsiteY8" fmla="*/ 3378820 h 5374888"/>
                <a:gd name="connsiteX9" fmla="*/ 373025 w 752166"/>
                <a:gd name="connsiteY9" fmla="*/ 3713356 h 5374888"/>
                <a:gd name="connsiteX10" fmla="*/ 127698 w 752166"/>
                <a:gd name="connsiteY10" fmla="*/ 4047893 h 5374888"/>
                <a:gd name="connsiteX11" fmla="*/ 5035 w 752166"/>
                <a:gd name="connsiteY11" fmla="*/ 4560849 h 5374888"/>
                <a:gd name="connsiteX12" fmla="*/ 60791 w 752166"/>
                <a:gd name="connsiteY12" fmla="*/ 4984595 h 5374888"/>
                <a:gd name="connsiteX13" fmla="*/ 283815 w 752166"/>
                <a:gd name="connsiteY13" fmla="*/ 5374888 h 5374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2166" h="5374888">
                  <a:moveTo>
                    <a:pt x="752166" y="0"/>
                  </a:moveTo>
                  <a:cubicBezTo>
                    <a:pt x="552373" y="131956"/>
                    <a:pt x="352581" y="263913"/>
                    <a:pt x="228059" y="434898"/>
                  </a:cubicBezTo>
                  <a:cubicBezTo>
                    <a:pt x="103537" y="605884"/>
                    <a:pt x="27337" y="836342"/>
                    <a:pt x="5035" y="1025913"/>
                  </a:cubicBezTo>
                  <a:cubicBezTo>
                    <a:pt x="-17267" y="1215484"/>
                    <a:pt x="38488" y="1410629"/>
                    <a:pt x="94244" y="1572322"/>
                  </a:cubicBezTo>
                  <a:cubicBezTo>
                    <a:pt x="150000" y="1734015"/>
                    <a:pt x="272664" y="1893850"/>
                    <a:pt x="339571" y="1996069"/>
                  </a:cubicBezTo>
                  <a:cubicBezTo>
                    <a:pt x="406478" y="2098288"/>
                    <a:pt x="439932" y="2096429"/>
                    <a:pt x="495688" y="2185639"/>
                  </a:cubicBezTo>
                  <a:cubicBezTo>
                    <a:pt x="551444" y="2274849"/>
                    <a:pt x="638796" y="2399371"/>
                    <a:pt x="674108" y="2531327"/>
                  </a:cubicBezTo>
                  <a:cubicBezTo>
                    <a:pt x="709420" y="2663283"/>
                    <a:pt x="722429" y="2836127"/>
                    <a:pt x="707561" y="2977376"/>
                  </a:cubicBezTo>
                  <a:cubicBezTo>
                    <a:pt x="692693" y="3118625"/>
                    <a:pt x="640654" y="3256157"/>
                    <a:pt x="584898" y="3378820"/>
                  </a:cubicBezTo>
                  <a:cubicBezTo>
                    <a:pt x="529142" y="3501483"/>
                    <a:pt x="449225" y="3601844"/>
                    <a:pt x="373025" y="3713356"/>
                  </a:cubicBezTo>
                  <a:cubicBezTo>
                    <a:pt x="296825" y="3824868"/>
                    <a:pt x="189030" y="3906644"/>
                    <a:pt x="127698" y="4047893"/>
                  </a:cubicBezTo>
                  <a:cubicBezTo>
                    <a:pt x="66366" y="4189142"/>
                    <a:pt x="16186" y="4404732"/>
                    <a:pt x="5035" y="4560849"/>
                  </a:cubicBezTo>
                  <a:cubicBezTo>
                    <a:pt x="-6116" y="4716966"/>
                    <a:pt x="14328" y="4848922"/>
                    <a:pt x="60791" y="4984595"/>
                  </a:cubicBezTo>
                  <a:cubicBezTo>
                    <a:pt x="107254" y="5120268"/>
                    <a:pt x="195534" y="5247578"/>
                    <a:pt x="283815" y="5374888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Freeform 13">
              <a:extLst>
                <a:ext uri="{FF2B5EF4-FFF2-40B4-BE49-F238E27FC236}">
                  <a16:creationId xmlns:a16="http://schemas.microsoft.com/office/drawing/2014/main" id="{98D98001-E5DF-1986-CBDF-C7191F74C520}"/>
                </a:ext>
              </a:extLst>
            </p:cNvPr>
            <p:cNvSpPr/>
            <p:nvPr/>
          </p:nvSpPr>
          <p:spPr>
            <a:xfrm flipH="1">
              <a:off x="6414118" y="345688"/>
              <a:ext cx="752166" cy="5374888"/>
            </a:xfrm>
            <a:custGeom>
              <a:avLst/>
              <a:gdLst>
                <a:gd name="connsiteX0" fmla="*/ 752166 w 752166"/>
                <a:gd name="connsiteY0" fmla="*/ 0 h 5374888"/>
                <a:gd name="connsiteX1" fmla="*/ 228059 w 752166"/>
                <a:gd name="connsiteY1" fmla="*/ 434898 h 5374888"/>
                <a:gd name="connsiteX2" fmla="*/ 5035 w 752166"/>
                <a:gd name="connsiteY2" fmla="*/ 1025913 h 5374888"/>
                <a:gd name="connsiteX3" fmla="*/ 94244 w 752166"/>
                <a:gd name="connsiteY3" fmla="*/ 1572322 h 5374888"/>
                <a:gd name="connsiteX4" fmla="*/ 339571 w 752166"/>
                <a:gd name="connsiteY4" fmla="*/ 1996069 h 5374888"/>
                <a:gd name="connsiteX5" fmla="*/ 495688 w 752166"/>
                <a:gd name="connsiteY5" fmla="*/ 2185639 h 5374888"/>
                <a:gd name="connsiteX6" fmla="*/ 674108 w 752166"/>
                <a:gd name="connsiteY6" fmla="*/ 2531327 h 5374888"/>
                <a:gd name="connsiteX7" fmla="*/ 707561 w 752166"/>
                <a:gd name="connsiteY7" fmla="*/ 2977376 h 5374888"/>
                <a:gd name="connsiteX8" fmla="*/ 584898 w 752166"/>
                <a:gd name="connsiteY8" fmla="*/ 3378820 h 5374888"/>
                <a:gd name="connsiteX9" fmla="*/ 373025 w 752166"/>
                <a:gd name="connsiteY9" fmla="*/ 3713356 h 5374888"/>
                <a:gd name="connsiteX10" fmla="*/ 127698 w 752166"/>
                <a:gd name="connsiteY10" fmla="*/ 4047893 h 5374888"/>
                <a:gd name="connsiteX11" fmla="*/ 5035 w 752166"/>
                <a:gd name="connsiteY11" fmla="*/ 4560849 h 5374888"/>
                <a:gd name="connsiteX12" fmla="*/ 60791 w 752166"/>
                <a:gd name="connsiteY12" fmla="*/ 4984595 h 5374888"/>
                <a:gd name="connsiteX13" fmla="*/ 283815 w 752166"/>
                <a:gd name="connsiteY13" fmla="*/ 5374888 h 5374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2166" h="5374888">
                  <a:moveTo>
                    <a:pt x="752166" y="0"/>
                  </a:moveTo>
                  <a:cubicBezTo>
                    <a:pt x="552373" y="131956"/>
                    <a:pt x="352581" y="263913"/>
                    <a:pt x="228059" y="434898"/>
                  </a:cubicBezTo>
                  <a:cubicBezTo>
                    <a:pt x="103537" y="605884"/>
                    <a:pt x="27337" y="836342"/>
                    <a:pt x="5035" y="1025913"/>
                  </a:cubicBezTo>
                  <a:cubicBezTo>
                    <a:pt x="-17267" y="1215484"/>
                    <a:pt x="38488" y="1410629"/>
                    <a:pt x="94244" y="1572322"/>
                  </a:cubicBezTo>
                  <a:cubicBezTo>
                    <a:pt x="150000" y="1734015"/>
                    <a:pt x="272664" y="1893850"/>
                    <a:pt x="339571" y="1996069"/>
                  </a:cubicBezTo>
                  <a:cubicBezTo>
                    <a:pt x="406478" y="2098288"/>
                    <a:pt x="439932" y="2096429"/>
                    <a:pt x="495688" y="2185639"/>
                  </a:cubicBezTo>
                  <a:cubicBezTo>
                    <a:pt x="551444" y="2274849"/>
                    <a:pt x="638796" y="2399371"/>
                    <a:pt x="674108" y="2531327"/>
                  </a:cubicBezTo>
                  <a:cubicBezTo>
                    <a:pt x="709420" y="2663283"/>
                    <a:pt x="722429" y="2836127"/>
                    <a:pt x="707561" y="2977376"/>
                  </a:cubicBezTo>
                  <a:cubicBezTo>
                    <a:pt x="692693" y="3118625"/>
                    <a:pt x="640654" y="3256157"/>
                    <a:pt x="584898" y="3378820"/>
                  </a:cubicBezTo>
                  <a:cubicBezTo>
                    <a:pt x="529142" y="3501483"/>
                    <a:pt x="449225" y="3601844"/>
                    <a:pt x="373025" y="3713356"/>
                  </a:cubicBezTo>
                  <a:cubicBezTo>
                    <a:pt x="296825" y="3824868"/>
                    <a:pt x="189030" y="3906644"/>
                    <a:pt x="127698" y="4047893"/>
                  </a:cubicBezTo>
                  <a:cubicBezTo>
                    <a:pt x="66366" y="4189142"/>
                    <a:pt x="16186" y="4404732"/>
                    <a:pt x="5035" y="4560849"/>
                  </a:cubicBezTo>
                  <a:cubicBezTo>
                    <a:pt x="-6116" y="4716966"/>
                    <a:pt x="14328" y="4848922"/>
                    <a:pt x="60791" y="4984595"/>
                  </a:cubicBezTo>
                  <a:cubicBezTo>
                    <a:pt x="107254" y="5120268"/>
                    <a:pt x="195534" y="5247578"/>
                    <a:pt x="283815" y="5374888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7AA7C8F5-1560-59A6-89B7-F7A3A269FF61}"/>
                </a:ext>
              </a:extLst>
            </p:cNvPr>
            <p:cNvCxnSpPr/>
            <p:nvPr/>
          </p:nvCxnSpPr>
          <p:spPr>
            <a:xfrm flipH="1">
              <a:off x="4942159" y="3944391"/>
              <a:ext cx="631004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51EAE8DD-4AF3-451D-F833-3094FBB17F33}"/>
                </a:ext>
              </a:extLst>
            </p:cNvPr>
            <p:cNvCxnSpPr/>
            <p:nvPr/>
          </p:nvCxnSpPr>
          <p:spPr>
            <a:xfrm flipH="1">
              <a:off x="4942159" y="2478707"/>
              <a:ext cx="631004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1FA8ADC-8392-7536-863F-FC7F1933878B}"/>
              </a:ext>
            </a:extLst>
          </p:cNvPr>
          <p:cNvSpPr txBox="1"/>
          <p:nvPr/>
        </p:nvSpPr>
        <p:spPr>
          <a:xfrm>
            <a:off x="865771" y="168588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Axis of the capacitive plates</a:t>
            </a:r>
          </a:p>
        </p:txBody>
      </p:sp>
    </p:spTree>
    <p:extLst>
      <p:ext uri="{BB962C8B-B14F-4D97-AF65-F5344CB8AC3E}">
        <p14:creationId xmlns:p14="http://schemas.microsoft.com/office/powerpoint/2010/main" val="3762414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6838B2-78A8-0CCD-20B6-81F726A3E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E0CC3F-A54C-9977-8318-3183CF79E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1B78B0-AE86-C6FE-D8A8-F3EE49429E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 l="8064" t="15304" r="7467"/>
          <a:stretch/>
        </p:blipFill>
        <p:spPr>
          <a:xfrm>
            <a:off x="623392" y="872620"/>
            <a:ext cx="10868614" cy="4420570"/>
          </a:xfrm>
          <a:prstGeom prst="rect">
            <a:avLst/>
          </a:prstGeom>
        </p:spPr>
      </p:pic>
      <p:cxnSp>
        <p:nvCxnSpPr>
          <p:cNvPr id="8" name="Connecteur droit avec flèche 83">
            <a:extLst>
              <a:ext uri="{FF2B5EF4-FFF2-40B4-BE49-F238E27FC236}">
                <a16:creationId xmlns:a16="http://schemas.microsoft.com/office/drawing/2014/main" id="{826152C3-0D89-3710-B864-3FCB186E7301}"/>
              </a:ext>
            </a:extLst>
          </p:cNvPr>
          <p:cNvCxnSpPr>
            <a:cxnSpLocks/>
          </p:cNvCxnSpPr>
          <p:nvPr/>
        </p:nvCxnSpPr>
        <p:spPr>
          <a:xfrm>
            <a:off x="2731715" y="5049835"/>
            <a:ext cx="494531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Connecteur droit avec flèche 83">
            <a:extLst>
              <a:ext uri="{FF2B5EF4-FFF2-40B4-BE49-F238E27FC236}">
                <a16:creationId xmlns:a16="http://schemas.microsoft.com/office/drawing/2014/main" id="{6DF8A345-1F77-258B-5F35-C6C23BA15FBD}"/>
              </a:ext>
            </a:extLst>
          </p:cNvPr>
          <p:cNvCxnSpPr>
            <a:cxnSpLocks/>
          </p:cNvCxnSpPr>
          <p:nvPr/>
        </p:nvCxnSpPr>
        <p:spPr>
          <a:xfrm rot="16200000">
            <a:off x="2484450" y="4802569"/>
            <a:ext cx="494531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1B15FC-F9E9-EB7F-96A9-AC07AAEEC830}"/>
              </a:ext>
            </a:extLst>
          </p:cNvPr>
          <p:cNvGrpSpPr/>
          <p:nvPr/>
        </p:nvGrpSpPr>
        <p:grpSpPr>
          <a:xfrm rot="195182">
            <a:off x="2125484" y="2972943"/>
            <a:ext cx="3545611" cy="2182394"/>
            <a:chOff x="1981346" y="2204127"/>
            <a:chExt cx="3936351" cy="242290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E9C3587-1081-31AC-4E75-1C23ABF8C939}"/>
                </a:ext>
              </a:extLst>
            </p:cNvPr>
            <p:cNvSpPr/>
            <p:nvPr/>
          </p:nvSpPr>
          <p:spPr>
            <a:xfrm>
              <a:off x="2332572" y="2491460"/>
              <a:ext cx="3266847" cy="1844087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BD3E3C-3FC2-A8BF-973F-79FF77DC15C8}"/>
                </a:ext>
              </a:extLst>
            </p:cNvPr>
            <p:cNvSpPr/>
            <p:nvPr/>
          </p:nvSpPr>
          <p:spPr>
            <a:xfrm>
              <a:off x="2437897" y="2661938"/>
              <a:ext cx="3034269" cy="1514431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260A2CA-159E-E44B-FDC7-A1B318FAE134}"/>
                </a:ext>
              </a:extLst>
            </p:cNvPr>
            <p:cNvGrpSpPr/>
            <p:nvPr/>
          </p:nvGrpSpPr>
          <p:grpSpPr>
            <a:xfrm>
              <a:off x="1981346" y="3074116"/>
              <a:ext cx="457251" cy="695698"/>
              <a:chOff x="1644479" y="2652128"/>
              <a:chExt cx="646496" cy="983632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52A3F478-92FE-6EEC-19B2-DBA64DC7D80F}"/>
                  </a:ext>
                </a:extLst>
              </p:cNvPr>
              <p:cNvSpPr/>
              <p:nvPr/>
            </p:nvSpPr>
            <p:spPr>
              <a:xfrm>
                <a:off x="2208451" y="2705470"/>
                <a:ext cx="82524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A284B83B-E813-49CD-C386-841ADB5FCE8C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B0858D1F-A5A0-399A-CCB3-9C7E9E712E9D}"/>
                  </a:ext>
                </a:extLst>
              </p:cNvPr>
              <p:cNvSpPr/>
              <p:nvPr/>
            </p:nvSpPr>
            <p:spPr>
              <a:xfrm>
                <a:off x="1644479" y="2652128"/>
                <a:ext cx="233823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76794F9-E9A1-913B-C2DB-D236E152D6D0}"/>
                </a:ext>
              </a:extLst>
            </p:cNvPr>
            <p:cNvGrpSpPr/>
            <p:nvPr/>
          </p:nvGrpSpPr>
          <p:grpSpPr>
            <a:xfrm rot="10800000">
              <a:off x="5472070" y="3061992"/>
              <a:ext cx="445627" cy="711646"/>
              <a:chOff x="1660913" y="2580047"/>
              <a:chExt cx="630062" cy="1006181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E2F84BEB-ED3C-85FC-EE6F-CE5C29715F7C}"/>
                  </a:ext>
                </a:extLst>
              </p:cNvPr>
              <p:cNvSpPr/>
              <p:nvPr/>
            </p:nvSpPr>
            <p:spPr>
              <a:xfrm>
                <a:off x="2208451" y="2580047"/>
                <a:ext cx="82524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1AC3EECD-A674-13E0-43B3-B93F6EF56968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94BC18B-7D34-AE53-472E-E6F528DCE2EF}"/>
                  </a:ext>
                </a:extLst>
              </p:cNvPr>
              <p:cNvSpPr/>
              <p:nvPr/>
            </p:nvSpPr>
            <p:spPr>
              <a:xfrm>
                <a:off x="1660913" y="2655938"/>
                <a:ext cx="233823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94A6FDE-9086-E9E0-95DB-9548B57AB9CB}"/>
                </a:ext>
              </a:extLst>
            </p:cNvPr>
            <p:cNvGrpSpPr/>
            <p:nvPr/>
          </p:nvGrpSpPr>
          <p:grpSpPr>
            <a:xfrm rot="5400000">
              <a:off x="2778740" y="2083718"/>
              <a:ext cx="458103" cy="698922"/>
              <a:chOff x="1643274" y="2647570"/>
              <a:chExt cx="647701" cy="988190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50E7B1E-C583-13C4-05B9-D0CC5F5A0E26}"/>
                  </a:ext>
                </a:extLst>
              </p:cNvPr>
              <p:cNvSpPr/>
              <p:nvPr/>
            </p:nvSpPr>
            <p:spPr>
              <a:xfrm>
                <a:off x="2208451" y="2705470"/>
                <a:ext cx="82524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9924D169-4190-64EC-6D12-F41E9E078538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F7FD896-70AC-435E-A243-7983394E0DBF}"/>
                  </a:ext>
                </a:extLst>
              </p:cNvPr>
              <p:cNvSpPr/>
              <p:nvPr/>
            </p:nvSpPr>
            <p:spPr>
              <a:xfrm>
                <a:off x="1643274" y="2647570"/>
                <a:ext cx="233823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6DD2110-47FA-C51F-05FA-50994F6ABD8F}"/>
                </a:ext>
              </a:extLst>
            </p:cNvPr>
            <p:cNvGrpSpPr/>
            <p:nvPr/>
          </p:nvGrpSpPr>
          <p:grpSpPr>
            <a:xfrm rot="5400000">
              <a:off x="4825447" y="2089584"/>
              <a:ext cx="452289" cy="693003"/>
              <a:chOff x="1651493" y="2655939"/>
              <a:chExt cx="639482" cy="979821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0E89170-378A-6A57-91D4-33651E854D0E}"/>
                  </a:ext>
                </a:extLst>
              </p:cNvPr>
              <p:cNvSpPr/>
              <p:nvPr/>
            </p:nvSpPr>
            <p:spPr>
              <a:xfrm>
                <a:off x="2208451" y="2705470"/>
                <a:ext cx="82524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D2095592-9275-3FCE-4F47-07DBF173DD8C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A0431B77-C068-A703-A63E-2B391D2C08A4}"/>
                  </a:ext>
                </a:extLst>
              </p:cNvPr>
              <p:cNvSpPr/>
              <p:nvPr/>
            </p:nvSpPr>
            <p:spPr>
              <a:xfrm>
                <a:off x="1651493" y="2655939"/>
                <a:ext cx="233823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5EBF241-56AB-3CF0-57F5-6C82C8BB61B8}"/>
                </a:ext>
              </a:extLst>
            </p:cNvPr>
            <p:cNvSpPr/>
            <p:nvPr/>
          </p:nvSpPr>
          <p:spPr>
            <a:xfrm>
              <a:off x="3609636" y="2603861"/>
              <a:ext cx="194020" cy="58077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60D4AF1-EDB2-56DD-0A13-DE2768F96709}"/>
                </a:ext>
              </a:extLst>
            </p:cNvPr>
            <p:cNvSpPr/>
            <p:nvPr/>
          </p:nvSpPr>
          <p:spPr>
            <a:xfrm>
              <a:off x="3609636" y="4174263"/>
              <a:ext cx="194020" cy="58077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17FEBAE-F5E2-3043-6BEA-4BD5E50CF1E2}"/>
                </a:ext>
              </a:extLst>
            </p:cNvPr>
            <p:cNvGrpSpPr/>
            <p:nvPr/>
          </p:nvGrpSpPr>
          <p:grpSpPr>
            <a:xfrm rot="16200000">
              <a:off x="2812936" y="4053597"/>
              <a:ext cx="451167" cy="695697"/>
              <a:chOff x="1653079" y="2652129"/>
              <a:chExt cx="637896" cy="983631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38230C9-7126-5F94-5A42-249386799C0E}"/>
                  </a:ext>
                </a:extLst>
              </p:cNvPr>
              <p:cNvSpPr/>
              <p:nvPr/>
            </p:nvSpPr>
            <p:spPr>
              <a:xfrm>
                <a:off x="2208451" y="2705470"/>
                <a:ext cx="82524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08CCFE0-798F-BA4B-111E-ECB8B4F78192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07BB6AE-B803-CC1D-8D7F-593FEEB82B5B}"/>
                  </a:ext>
                </a:extLst>
              </p:cNvPr>
              <p:cNvSpPr/>
              <p:nvPr/>
            </p:nvSpPr>
            <p:spPr>
              <a:xfrm>
                <a:off x="1653079" y="2652129"/>
                <a:ext cx="233823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9B5DE16-BA29-6193-7C56-8886C9E65C01}"/>
                </a:ext>
              </a:extLst>
            </p:cNvPr>
            <p:cNvCxnSpPr/>
            <p:nvPr/>
          </p:nvCxnSpPr>
          <p:spPr>
            <a:xfrm flipV="1">
              <a:off x="3348642" y="3260433"/>
              <a:ext cx="809392" cy="45976"/>
            </a:xfrm>
            <a:prstGeom prst="line">
              <a:avLst/>
            </a:prstGeom>
            <a:noFill/>
            <a:ln w="381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23633B2-D0FB-5186-2E6A-519F6F723FC2}"/>
                </a:ext>
              </a:extLst>
            </p:cNvPr>
            <p:cNvCxnSpPr/>
            <p:nvPr/>
          </p:nvCxnSpPr>
          <p:spPr>
            <a:xfrm flipV="1">
              <a:off x="3715841" y="2660976"/>
              <a:ext cx="0" cy="608123"/>
            </a:xfrm>
            <a:prstGeom prst="line">
              <a:avLst/>
            </a:prstGeom>
            <a:noFill/>
            <a:ln w="381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22819A6-14F2-649E-CC83-E29C010B657F}"/>
                </a:ext>
              </a:extLst>
            </p:cNvPr>
            <p:cNvCxnSpPr/>
            <p:nvPr/>
          </p:nvCxnSpPr>
          <p:spPr>
            <a:xfrm flipV="1">
              <a:off x="3715841" y="3643710"/>
              <a:ext cx="0" cy="530553"/>
            </a:xfrm>
            <a:prstGeom prst="line">
              <a:avLst/>
            </a:prstGeom>
            <a:noFill/>
            <a:ln w="381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95418B8-042D-D2A5-68D9-447F700AAD33}"/>
                </a:ext>
              </a:extLst>
            </p:cNvPr>
            <p:cNvCxnSpPr/>
            <p:nvPr/>
          </p:nvCxnSpPr>
          <p:spPr>
            <a:xfrm flipV="1">
              <a:off x="3348642" y="3620722"/>
              <a:ext cx="809392" cy="45976"/>
            </a:xfrm>
            <a:prstGeom prst="line">
              <a:avLst/>
            </a:prstGeom>
            <a:noFill/>
            <a:ln w="381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10C9E70-9E6E-07C3-0A33-CA42A9B2F0D2}"/>
                </a:ext>
              </a:extLst>
            </p:cNvPr>
            <p:cNvCxnSpPr/>
            <p:nvPr/>
          </p:nvCxnSpPr>
          <p:spPr>
            <a:xfrm flipV="1">
              <a:off x="3348642" y="3438556"/>
              <a:ext cx="809392" cy="45976"/>
            </a:xfrm>
            <a:prstGeom prst="line">
              <a:avLst/>
            </a:prstGeom>
            <a:noFill/>
            <a:ln w="28575" cap="flat" cmpd="sng" algn="ctr">
              <a:solidFill>
                <a:srgbClr val="ED7D31"/>
              </a:solidFill>
              <a:prstDash val="dash"/>
              <a:miter lim="800000"/>
            </a:ln>
            <a:effectLst/>
          </p:spPr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869C9F8-4BB2-31E8-F735-8C4C472432C6}"/>
              </a:ext>
            </a:extLst>
          </p:cNvPr>
          <p:cNvGrpSpPr/>
          <p:nvPr/>
        </p:nvGrpSpPr>
        <p:grpSpPr>
          <a:xfrm rot="21317981">
            <a:off x="6656126" y="3001511"/>
            <a:ext cx="3461253" cy="2130470"/>
            <a:chOff x="1981346" y="2204127"/>
            <a:chExt cx="3936351" cy="2422902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23FB109E-97C5-E5EE-9E99-8B977F83AF3D}"/>
                </a:ext>
              </a:extLst>
            </p:cNvPr>
            <p:cNvSpPr/>
            <p:nvPr/>
          </p:nvSpPr>
          <p:spPr>
            <a:xfrm>
              <a:off x="2332572" y="2491460"/>
              <a:ext cx="3266847" cy="1844087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F3F02AE-BE21-1A57-66AE-C901F74E8491}"/>
                </a:ext>
              </a:extLst>
            </p:cNvPr>
            <p:cNvSpPr/>
            <p:nvPr/>
          </p:nvSpPr>
          <p:spPr>
            <a:xfrm>
              <a:off x="2437897" y="2661938"/>
              <a:ext cx="3034269" cy="1514431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5EB9D823-CCC2-FADC-8C64-DC2E689FEE13}"/>
                </a:ext>
              </a:extLst>
            </p:cNvPr>
            <p:cNvGrpSpPr/>
            <p:nvPr/>
          </p:nvGrpSpPr>
          <p:grpSpPr>
            <a:xfrm>
              <a:off x="1981346" y="3074116"/>
              <a:ext cx="457251" cy="695698"/>
              <a:chOff x="1644479" y="2652128"/>
              <a:chExt cx="646496" cy="983632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DEF16678-2783-2C2E-557B-5AEE227C64D4}"/>
                  </a:ext>
                </a:extLst>
              </p:cNvPr>
              <p:cNvSpPr/>
              <p:nvPr/>
            </p:nvSpPr>
            <p:spPr>
              <a:xfrm>
                <a:off x="2208451" y="2705470"/>
                <a:ext cx="82524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1590EA8D-9C7A-A095-8A8A-64C597C33438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A4BCEE1C-00FC-D490-F550-45B97E6F1A0A}"/>
                  </a:ext>
                </a:extLst>
              </p:cNvPr>
              <p:cNvSpPr/>
              <p:nvPr/>
            </p:nvSpPr>
            <p:spPr>
              <a:xfrm>
                <a:off x="1644479" y="2652128"/>
                <a:ext cx="233823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D583AD04-3471-2127-BE2E-EB6A1995290D}"/>
                </a:ext>
              </a:extLst>
            </p:cNvPr>
            <p:cNvGrpSpPr/>
            <p:nvPr/>
          </p:nvGrpSpPr>
          <p:grpSpPr>
            <a:xfrm rot="10800000">
              <a:off x="5472070" y="3061992"/>
              <a:ext cx="445627" cy="711646"/>
              <a:chOff x="1660913" y="2580047"/>
              <a:chExt cx="630062" cy="1006181"/>
            </a:xfrm>
          </p:grpSpPr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4348B18-8E64-C9A7-5432-D021275DC0B7}"/>
                  </a:ext>
                </a:extLst>
              </p:cNvPr>
              <p:cNvSpPr/>
              <p:nvPr/>
            </p:nvSpPr>
            <p:spPr>
              <a:xfrm>
                <a:off x="2208451" y="2580047"/>
                <a:ext cx="82524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9D10400F-ED93-9C8B-08B2-613D451D48A6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24B9CEED-9FDE-D2DE-6A2C-8CF1576935B9}"/>
                  </a:ext>
                </a:extLst>
              </p:cNvPr>
              <p:cNvSpPr/>
              <p:nvPr/>
            </p:nvSpPr>
            <p:spPr>
              <a:xfrm>
                <a:off x="1660913" y="2655938"/>
                <a:ext cx="233823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5EA55A27-BCE9-05A8-E762-FBA3C26958B2}"/>
                </a:ext>
              </a:extLst>
            </p:cNvPr>
            <p:cNvGrpSpPr/>
            <p:nvPr/>
          </p:nvGrpSpPr>
          <p:grpSpPr>
            <a:xfrm rot="5400000">
              <a:off x="2778740" y="2083718"/>
              <a:ext cx="458103" cy="698922"/>
              <a:chOff x="1643274" y="2647570"/>
              <a:chExt cx="647701" cy="988190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8CE27066-7A95-BB70-C425-4176E3D47626}"/>
                  </a:ext>
                </a:extLst>
              </p:cNvPr>
              <p:cNvSpPr/>
              <p:nvPr/>
            </p:nvSpPr>
            <p:spPr>
              <a:xfrm>
                <a:off x="2208451" y="2705470"/>
                <a:ext cx="82524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F7655373-6B13-6C5C-8119-C836CDEC62A1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5A71BDEB-853E-07FE-2F27-AEE487E6E2C8}"/>
                  </a:ext>
                </a:extLst>
              </p:cNvPr>
              <p:cNvSpPr/>
              <p:nvPr/>
            </p:nvSpPr>
            <p:spPr>
              <a:xfrm>
                <a:off x="1643274" y="2647570"/>
                <a:ext cx="233823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310293AC-289F-F814-5C95-17DDC45D2985}"/>
                </a:ext>
              </a:extLst>
            </p:cNvPr>
            <p:cNvGrpSpPr/>
            <p:nvPr/>
          </p:nvGrpSpPr>
          <p:grpSpPr>
            <a:xfrm rot="5400000">
              <a:off x="4825447" y="2089584"/>
              <a:ext cx="452289" cy="693003"/>
              <a:chOff x="1651493" y="2655939"/>
              <a:chExt cx="639482" cy="979821"/>
            </a:xfrm>
          </p:grpSpPr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6D821DD8-083E-B9DA-A47C-08262C0412CC}"/>
                  </a:ext>
                </a:extLst>
              </p:cNvPr>
              <p:cNvSpPr/>
              <p:nvPr/>
            </p:nvSpPr>
            <p:spPr>
              <a:xfrm>
                <a:off x="2208451" y="2705470"/>
                <a:ext cx="82524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E92CE072-8CF3-A482-B6D8-18BA9EBFB2E0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667E1251-C6C8-EACE-9ADF-9072B374DBE1}"/>
                  </a:ext>
                </a:extLst>
              </p:cNvPr>
              <p:cNvSpPr/>
              <p:nvPr/>
            </p:nvSpPr>
            <p:spPr>
              <a:xfrm>
                <a:off x="1651493" y="2655939"/>
                <a:ext cx="233823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6B28A538-B5D3-76E4-7192-06528DA01F0E}"/>
                </a:ext>
              </a:extLst>
            </p:cNvPr>
            <p:cNvSpPr/>
            <p:nvPr/>
          </p:nvSpPr>
          <p:spPr>
            <a:xfrm>
              <a:off x="3609636" y="2603861"/>
              <a:ext cx="194020" cy="58077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E52EDFD-B4B8-BA44-5974-BDCA3B362BC1}"/>
                </a:ext>
              </a:extLst>
            </p:cNvPr>
            <p:cNvSpPr/>
            <p:nvPr/>
          </p:nvSpPr>
          <p:spPr>
            <a:xfrm>
              <a:off x="3609636" y="4174263"/>
              <a:ext cx="194020" cy="58077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BCC37084-1441-6DBA-D0FB-99627CAD9B3C}"/>
                </a:ext>
              </a:extLst>
            </p:cNvPr>
            <p:cNvGrpSpPr/>
            <p:nvPr/>
          </p:nvGrpSpPr>
          <p:grpSpPr>
            <a:xfrm rot="16200000">
              <a:off x="2812936" y="4053597"/>
              <a:ext cx="451167" cy="695697"/>
              <a:chOff x="1653079" y="2652129"/>
              <a:chExt cx="637896" cy="983631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FDA0DF69-C290-3C53-A7FC-F914F86F3921}"/>
                  </a:ext>
                </a:extLst>
              </p:cNvPr>
              <p:cNvSpPr/>
              <p:nvPr/>
            </p:nvSpPr>
            <p:spPr>
              <a:xfrm>
                <a:off x="2208451" y="2705470"/>
                <a:ext cx="82524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DA2FC278-BAD9-EFA1-9B96-21F375E1A693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59F85612-D33C-488E-C64E-9A8A2E68A511}"/>
                  </a:ext>
                </a:extLst>
              </p:cNvPr>
              <p:cNvSpPr/>
              <p:nvPr/>
            </p:nvSpPr>
            <p:spPr>
              <a:xfrm>
                <a:off x="1653079" y="2652129"/>
                <a:ext cx="233823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D19AFC2-F5FC-1249-AD69-58F8453210FF}"/>
                </a:ext>
              </a:extLst>
            </p:cNvPr>
            <p:cNvCxnSpPr>
              <a:cxnSpLocks/>
            </p:cNvCxnSpPr>
            <p:nvPr/>
          </p:nvCxnSpPr>
          <p:spPr>
            <a:xfrm>
              <a:off x="3311946" y="3175561"/>
              <a:ext cx="846088" cy="84872"/>
            </a:xfrm>
            <a:prstGeom prst="line">
              <a:avLst/>
            </a:prstGeom>
            <a:noFill/>
            <a:ln w="381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45E26B0F-9195-787B-3B83-C18B0944DC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15841" y="2660976"/>
              <a:ext cx="0" cy="557021"/>
            </a:xfrm>
            <a:prstGeom prst="line">
              <a:avLst/>
            </a:prstGeom>
            <a:noFill/>
            <a:ln w="381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6C74E1F-76C7-A740-723B-5E67B9301A91}"/>
                </a:ext>
              </a:extLst>
            </p:cNvPr>
            <p:cNvCxnSpPr/>
            <p:nvPr/>
          </p:nvCxnSpPr>
          <p:spPr>
            <a:xfrm flipV="1">
              <a:off x="3715841" y="3643710"/>
              <a:ext cx="0" cy="530553"/>
            </a:xfrm>
            <a:prstGeom prst="line">
              <a:avLst/>
            </a:prstGeom>
            <a:noFill/>
            <a:ln w="381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9A50E8E3-DD9A-B826-5A95-EDBC3802E1B8}"/>
                </a:ext>
              </a:extLst>
            </p:cNvPr>
            <p:cNvCxnSpPr>
              <a:cxnSpLocks/>
            </p:cNvCxnSpPr>
            <p:nvPr/>
          </p:nvCxnSpPr>
          <p:spPr>
            <a:xfrm>
              <a:off x="3311946" y="3591059"/>
              <a:ext cx="846088" cy="84872"/>
            </a:xfrm>
            <a:prstGeom prst="line">
              <a:avLst/>
            </a:prstGeom>
            <a:noFill/>
            <a:ln w="381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FC85FF5E-CBA6-BE86-0294-2CC8E11596DE}"/>
                </a:ext>
              </a:extLst>
            </p:cNvPr>
            <p:cNvCxnSpPr>
              <a:cxnSpLocks/>
            </p:cNvCxnSpPr>
            <p:nvPr/>
          </p:nvCxnSpPr>
          <p:spPr>
            <a:xfrm>
              <a:off x="3311946" y="3376672"/>
              <a:ext cx="846088" cy="84872"/>
            </a:xfrm>
            <a:prstGeom prst="line">
              <a:avLst/>
            </a:prstGeom>
            <a:noFill/>
            <a:ln w="28575" cap="flat" cmpd="sng" algn="ctr">
              <a:solidFill>
                <a:srgbClr val="ED7D31"/>
              </a:solidFill>
              <a:prstDash val="dash"/>
              <a:miter lim="800000"/>
            </a:ln>
            <a:effectLst/>
          </p:spPr>
        </p:cxn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BA7F336-337B-4E26-7361-B2C7092F0E67}"/>
              </a:ext>
            </a:extLst>
          </p:cNvPr>
          <p:cNvCxnSpPr>
            <a:cxnSpLocks/>
          </p:cNvCxnSpPr>
          <p:nvPr/>
        </p:nvCxnSpPr>
        <p:spPr>
          <a:xfrm>
            <a:off x="191344" y="4092769"/>
            <a:ext cx="11809312" cy="0"/>
          </a:xfrm>
          <a:prstGeom prst="line">
            <a:avLst/>
          </a:prstGeom>
          <a:ln w="571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5" name="Groupe 15">
            <a:extLst>
              <a:ext uri="{FF2B5EF4-FFF2-40B4-BE49-F238E27FC236}">
                <a16:creationId xmlns:a16="http://schemas.microsoft.com/office/drawing/2014/main" id="{0856FE8C-8390-DDEC-C16B-05F74DB909E6}"/>
              </a:ext>
            </a:extLst>
          </p:cNvPr>
          <p:cNvGrpSpPr/>
          <p:nvPr/>
        </p:nvGrpSpPr>
        <p:grpSpPr>
          <a:xfrm rot="5400000">
            <a:off x="433953" y="2749176"/>
            <a:ext cx="1277861" cy="1352891"/>
            <a:chOff x="-3386219" y="13493968"/>
            <a:chExt cx="1812841" cy="1919293"/>
          </a:xfrm>
        </p:grpSpPr>
        <p:cxnSp>
          <p:nvCxnSpPr>
            <p:cNvPr id="106" name="Connecteur droit avec flèche 9">
              <a:extLst>
                <a:ext uri="{FF2B5EF4-FFF2-40B4-BE49-F238E27FC236}">
                  <a16:creationId xmlns:a16="http://schemas.microsoft.com/office/drawing/2014/main" id="{16CA4DE1-B927-79DB-94F4-1DE86240BA8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-2179155" y="14143889"/>
              <a:ext cx="1203964" cy="759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08" name="ZoneTexte 13">
              <a:extLst>
                <a:ext uri="{FF2B5EF4-FFF2-40B4-BE49-F238E27FC236}">
                  <a16:creationId xmlns:a16="http://schemas.microsoft.com/office/drawing/2014/main" id="{682FB6DA-EC8F-628F-FE75-45F50681FD94}"/>
                </a:ext>
              </a:extLst>
            </p:cNvPr>
            <p:cNvSpPr txBox="1"/>
            <p:nvPr/>
          </p:nvSpPr>
          <p:spPr>
            <a:xfrm rot="16200000">
              <a:off x="-2170313" y="13315442"/>
              <a:ext cx="319721" cy="676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b="1" dirty="0">
                  <a:solidFill>
                    <a:srgbClr val="FF0000"/>
                  </a:solidFill>
                </a:rPr>
                <a:t>Y</a:t>
              </a:r>
            </a:p>
          </p:txBody>
        </p:sp>
        <p:sp>
          <p:nvSpPr>
            <p:cNvPr id="109" name="ZoneTexte 14">
              <a:extLst>
                <a:ext uri="{FF2B5EF4-FFF2-40B4-BE49-F238E27FC236}">
                  <a16:creationId xmlns:a16="http://schemas.microsoft.com/office/drawing/2014/main" id="{F772B621-D3D2-B244-76A9-88A4760CAA2E}"/>
                </a:ext>
              </a:extLst>
            </p:cNvPr>
            <p:cNvSpPr txBox="1"/>
            <p:nvPr/>
          </p:nvSpPr>
          <p:spPr>
            <a:xfrm rot="16200000">
              <a:off x="-3381218" y="14741489"/>
              <a:ext cx="666771" cy="676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b="1" dirty="0">
                  <a:solidFill>
                    <a:schemeClr val="bg2"/>
                  </a:solidFill>
                </a:rPr>
                <a:t>Z </a:t>
              </a:r>
            </a:p>
          </p:txBody>
        </p:sp>
        <p:cxnSp>
          <p:nvCxnSpPr>
            <p:cNvPr id="110" name="Connecteur droit avec flèche 9">
              <a:extLst>
                <a:ext uri="{FF2B5EF4-FFF2-40B4-BE49-F238E27FC236}">
                  <a16:creationId xmlns:a16="http://schemas.microsoft.com/office/drawing/2014/main" id="{57E97059-3E6B-A3AF-EA5D-D4796FCBF158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-2221618" y="14109019"/>
              <a:ext cx="1" cy="1281300"/>
            </a:xfrm>
            <a:prstGeom prst="straightConnector1">
              <a:avLst/>
            </a:prstGeom>
            <a:ln w="76200">
              <a:solidFill>
                <a:schemeClr val="bg2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9DA77287-341A-D587-DB6A-98A5524D68E0}"/>
              </a:ext>
            </a:extLst>
          </p:cNvPr>
          <p:cNvSpPr txBox="1"/>
          <p:nvPr/>
        </p:nvSpPr>
        <p:spPr>
          <a:xfrm>
            <a:off x="865771" y="168588"/>
            <a:ext cx="7250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Alignment of the axis of the capacitive plates on the cryomodule</a:t>
            </a:r>
          </a:p>
        </p:txBody>
      </p:sp>
    </p:spTree>
    <p:extLst>
      <p:ext uri="{BB962C8B-B14F-4D97-AF65-F5344CB8AC3E}">
        <p14:creationId xmlns:p14="http://schemas.microsoft.com/office/powerpoint/2010/main" val="228019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83889E-9226-ADC0-58C8-514211DDB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B9B806-3450-72DC-D37F-B87046DBE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1FFEAE-32C1-35F9-FE30-D26EBBF7F94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 l="8064" t="15304" r="48285"/>
          <a:stretch/>
        </p:blipFill>
        <p:spPr>
          <a:xfrm>
            <a:off x="289464" y="916888"/>
            <a:ext cx="5616624" cy="4420570"/>
          </a:xfrm>
          <a:prstGeom prst="rect">
            <a:avLst/>
          </a:prstGeom>
        </p:spPr>
      </p:pic>
      <p:cxnSp>
        <p:nvCxnSpPr>
          <p:cNvPr id="7" name="Connecteur droit avec flèche 83">
            <a:extLst>
              <a:ext uri="{FF2B5EF4-FFF2-40B4-BE49-F238E27FC236}">
                <a16:creationId xmlns:a16="http://schemas.microsoft.com/office/drawing/2014/main" id="{BD2C0F5D-0E06-43E0-2B54-7CD02C4C905F}"/>
              </a:ext>
            </a:extLst>
          </p:cNvPr>
          <p:cNvCxnSpPr>
            <a:cxnSpLocks/>
          </p:cNvCxnSpPr>
          <p:nvPr/>
        </p:nvCxnSpPr>
        <p:spPr>
          <a:xfrm>
            <a:off x="2397787" y="5094103"/>
            <a:ext cx="494531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Connecteur droit avec flèche 83">
            <a:extLst>
              <a:ext uri="{FF2B5EF4-FFF2-40B4-BE49-F238E27FC236}">
                <a16:creationId xmlns:a16="http://schemas.microsoft.com/office/drawing/2014/main" id="{03FFF501-B5D8-0006-8716-1ADC0122695E}"/>
              </a:ext>
            </a:extLst>
          </p:cNvPr>
          <p:cNvCxnSpPr>
            <a:cxnSpLocks/>
          </p:cNvCxnSpPr>
          <p:nvPr/>
        </p:nvCxnSpPr>
        <p:spPr>
          <a:xfrm rot="16200000">
            <a:off x="2150522" y="4846837"/>
            <a:ext cx="494531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A904C2CD-D09A-6D14-9561-EAAC7D4E4B5E}"/>
              </a:ext>
            </a:extLst>
          </p:cNvPr>
          <p:cNvGrpSpPr/>
          <p:nvPr/>
        </p:nvGrpSpPr>
        <p:grpSpPr>
          <a:xfrm rot="195182">
            <a:off x="1791556" y="3017211"/>
            <a:ext cx="3545611" cy="2182394"/>
            <a:chOff x="1981346" y="2204127"/>
            <a:chExt cx="3936351" cy="242290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AA9AB74-301B-0871-666F-AB2419F7EAE9}"/>
                </a:ext>
              </a:extLst>
            </p:cNvPr>
            <p:cNvSpPr/>
            <p:nvPr/>
          </p:nvSpPr>
          <p:spPr>
            <a:xfrm>
              <a:off x="2332572" y="2491460"/>
              <a:ext cx="3266847" cy="1844087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A406E01-51AC-D818-B919-4614E50CDB35}"/>
                </a:ext>
              </a:extLst>
            </p:cNvPr>
            <p:cNvSpPr/>
            <p:nvPr/>
          </p:nvSpPr>
          <p:spPr>
            <a:xfrm>
              <a:off x="2437897" y="2661938"/>
              <a:ext cx="3034269" cy="1514431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EAD60A7-5026-69A3-75D0-F3B63D7458C0}"/>
                </a:ext>
              </a:extLst>
            </p:cNvPr>
            <p:cNvGrpSpPr/>
            <p:nvPr/>
          </p:nvGrpSpPr>
          <p:grpSpPr>
            <a:xfrm>
              <a:off x="1981346" y="3074116"/>
              <a:ext cx="457251" cy="695698"/>
              <a:chOff x="1644479" y="2652128"/>
              <a:chExt cx="646496" cy="983632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0AF686FD-75C5-1DD4-E9FB-EE1296D86381}"/>
                  </a:ext>
                </a:extLst>
              </p:cNvPr>
              <p:cNvSpPr/>
              <p:nvPr/>
            </p:nvSpPr>
            <p:spPr>
              <a:xfrm>
                <a:off x="2208451" y="2705470"/>
                <a:ext cx="82524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E4B32A19-1C75-8AE6-0575-C62FCFC5EAE8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CCF16D71-F2B3-454A-0752-C08F1CB94668}"/>
                  </a:ext>
                </a:extLst>
              </p:cNvPr>
              <p:cNvSpPr/>
              <p:nvPr/>
            </p:nvSpPr>
            <p:spPr>
              <a:xfrm>
                <a:off x="1644479" y="2652128"/>
                <a:ext cx="233823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47BF918-FEF6-537F-22EA-FFB5B532730C}"/>
                </a:ext>
              </a:extLst>
            </p:cNvPr>
            <p:cNvGrpSpPr/>
            <p:nvPr/>
          </p:nvGrpSpPr>
          <p:grpSpPr>
            <a:xfrm rot="10800000">
              <a:off x="5472070" y="3061992"/>
              <a:ext cx="445627" cy="711646"/>
              <a:chOff x="1660913" y="2580047"/>
              <a:chExt cx="630062" cy="1006181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DE7F834C-A8F3-93C4-D135-20A28DBB639C}"/>
                  </a:ext>
                </a:extLst>
              </p:cNvPr>
              <p:cNvSpPr/>
              <p:nvPr/>
            </p:nvSpPr>
            <p:spPr>
              <a:xfrm>
                <a:off x="2208451" y="2580047"/>
                <a:ext cx="82524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C96070CC-C561-93BB-A33D-FEADAD13963A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EF9B08EF-1D86-63FA-8D52-99522CB4BF47}"/>
                  </a:ext>
                </a:extLst>
              </p:cNvPr>
              <p:cNvSpPr/>
              <p:nvPr/>
            </p:nvSpPr>
            <p:spPr>
              <a:xfrm>
                <a:off x="1660913" y="2655938"/>
                <a:ext cx="233823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5EFE2CE-1776-18F4-ED96-FD7C7F4FC641}"/>
                </a:ext>
              </a:extLst>
            </p:cNvPr>
            <p:cNvGrpSpPr/>
            <p:nvPr/>
          </p:nvGrpSpPr>
          <p:grpSpPr>
            <a:xfrm rot="5400000">
              <a:off x="2778740" y="2083718"/>
              <a:ext cx="458103" cy="698922"/>
              <a:chOff x="1643274" y="2647570"/>
              <a:chExt cx="647701" cy="988190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C78D5B97-C41F-80A5-7606-39C7B04512AA}"/>
                  </a:ext>
                </a:extLst>
              </p:cNvPr>
              <p:cNvSpPr/>
              <p:nvPr/>
            </p:nvSpPr>
            <p:spPr>
              <a:xfrm>
                <a:off x="2208451" y="2705470"/>
                <a:ext cx="82524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E6EDBF43-5381-EDB3-3747-4F663A1B1FA1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E5E6A7D0-6AB6-7E09-44EB-81A03AB5ACF3}"/>
                  </a:ext>
                </a:extLst>
              </p:cNvPr>
              <p:cNvSpPr/>
              <p:nvPr/>
            </p:nvSpPr>
            <p:spPr>
              <a:xfrm>
                <a:off x="1643274" y="2647570"/>
                <a:ext cx="233823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6A4AD66-48E6-5CFF-99E7-E3A86A8E3E8C}"/>
                </a:ext>
              </a:extLst>
            </p:cNvPr>
            <p:cNvGrpSpPr/>
            <p:nvPr/>
          </p:nvGrpSpPr>
          <p:grpSpPr>
            <a:xfrm rot="5400000">
              <a:off x="4825447" y="2089584"/>
              <a:ext cx="452289" cy="693003"/>
              <a:chOff x="1651493" y="2655939"/>
              <a:chExt cx="639482" cy="979821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8784ADE-BA93-F5E9-BA4A-9AEEA4D7853E}"/>
                  </a:ext>
                </a:extLst>
              </p:cNvPr>
              <p:cNvSpPr/>
              <p:nvPr/>
            </p:nvSpPr>
            <p:spPr>
              <a:xfrm>
                <a:off x="2208451" y="2705470"/>
                <a:ext cx="82524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8F4F60D-1DFD-82E9-BA8E-2BCB988DA970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B51B736-0809-5394-01DF-6B0498C39E6F}"/>
                  </a:ext>
                </a:extLst>
              </p:cNvPr>
              <p:cNvSpPr/>
              <p:nvPr/>
            </p:nvSpPr>
            <p:spPr>
              <a:xfrm>
                <a:off x="1651493" y="2655939"/>
                <a:ext cx="233823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4890DB0-9371-09D3-0175-4571353DD759}"/>
                </a:ext>
              </a:extLst>
            </p:cNvPr>
            <p:cNvSpPr/>
            <p:nvPr/>
          </p:nvSpPr>
          <p:spPr>
            <a:xfrm>
              <a:off x="3609636" y="2603861"/>
              <a:ext cx="194020" cy="58077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B13D099-620F-BA6B-66DA-84DF3AFB8BF9}"/>
                </a:ext>
              </a:extLst>
            </p:cNvPr>
            <p:cNvSpPr/>
            <p:nvPr/>
          </p:nvSpPr>
          <p:spPr>
            <a:xfrm>
              <a:off x="3609636" y="4174263"/>
              <a:ext cx="194020" cy="58077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68C2C0D-41B2-56B2-1201-1EC77235D394}"/>
                </a:ext>
              </a:extLst>
            </p:cNvPr>
            <p:cNvGrpSpPr/>
            <p:nvPr/>
          </p:nvGrpSpPr>
          <p:grpSpPr>
            <a:xfrm rot="16200000">
              <a:off x="2812936" y="4053597"/>
              <a:ext cx="451167" cy="695697"/>
              <a:chOff x="1653079" y="2652129"/>
              <a:chExt cx="637896" cy="983631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FBFB5E9-97AB-5D2A-136C-641F3A3185ED}"/>
                  </a:ext>
                </a:extLst>
              </p:cNvPr>
              <p:cNvSpPr/>
              <p:nvPr/>
            </p:nvSpPr>
            <p:spPr>
              <a:xfrm>
                <a:off x="2208451" y="2705470"/>
                <a:ext cx="82524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8934D35-DBC8-2948-F3F1-07FE66DAB22D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997859B-D4BA-0D1C-99C2-01957C436A45}"/>
                  </a:ext>
                </a:extLst>
              </p:cNvPr>
              <p:cNvSpPr/>
              <p:nvPr/>
            </p:nvSpPr>
            <p:spPr>
              <a:xfrm>
                <a:off x="1653079" y="2652129"/>
                <a:ext cx="233823" cy="93029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FC36422-D5E5-C919-9661-5A1B5F7A195C}"/>
                </a:ext>
              </a:extLst>
            </p:cNvPr>
            <p:cNvCxnSpPr/>
            <p:nvPr/>
          </p:nvCxnSpPr>
          <p:spPr>
            <a:xfrm flipV="1">
              <a:off x="3348642" y="3260433"/>
              <a:ext cx="809392" cy="45976"/>
            </a:xfrm>
            <a:prstGeom prst="line">
              <a:avLst/>
            </a:prstGeom>
            <a:noFill/>
            <a:ln w="381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F533E63-5EAE-6B9F-5997-239C5B75326F}"/>
                </a:ext>
              </a:extLst>
            </p:cNvPr>
            <p:cNvCxnSpPr/>
            <p:nvPr/>
          </p:nvCxnSpPr>
          <p:spPr>
            <a:xfrm flipV="1">
              <a:off x="3715841" y="2660976"/>
              <a:ext cx="0" cy="608123"/>
            </a:xfrm>
            <a:prstGeom prst="line">
              <a:avLst/>
            </a:prstGeom>
            <a:noFill/>
            <a:ln w="381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D5C9090-EBE0-DD2C-75C1-5435C5BF9088}"/>
                </a:ext>
              </a:extLst>
            </p:cNvPr>
            <p:cNvCxnSpPr/>
            <p:nvPr/>
          </p:nvCxnSpPr>
          <p:spPr>
            <a:xfrm flipV="1">
              <a:off x="3715841" y="3643710"/>
              <a:ext cx="0" cy="530553"/>
            </a:xfrm>
            <a:prstGeom prst="line">
              <a:avLst/>
            </a:prstGeom>
            <a:noFill/>
            <a:ln w="381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F8DD689-4884-6D8C-33E2-1C0C4E46EC24}"/>
                </a:ext>
              </a:extLst>
            </p:cNvPr>
            <p:cNvCxnSpPr/>
            <p:nvPr/>
          </p:nvCxnSpPr>
          <p:spPr>
            <a:xfrm>
              <a:off x="2728396" y="3404538"/>
              <a:ext cx="2919220" cy="0"/>
            </a:xfrm>
            <a:prstGeom prst="line">
              <a:avLst/>
            </a:prstGeom>
            <a:noFill/>
            <a:ln w="6350" cap="flat" cmpd="sng" algn="ctr">
              <a:solidFill>
                <a:srgbClr val="00B050"/>
              </a:solidFill>
              <a:prstDash val="dash"/>
              <a:miter lim="800000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FE13F91-D259-8AF9-B753-96BD9B66D785}"/>
                </a:ext>
              </a:extLst>
            </p:cNvPr>
            <p:cNvCxnSpPr/>
            <p:nvPr/>
          </p:nvCxnSpPr>
          <p:spPr>
            <a:xfrm flipV="1">
              <a:off x="3348642" y="3620722"/>
              <a:ext cx="809392" cy="45976"/>
            </a:xfrm>
            <a:prstGeom prst="line">
              <a:avLst/>
            </a:prstGeom>
            <a:noFill/>
            <a:ln w="381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6B91DF7-4A49-2C36-F076-2A22DBCBB8CF}"/>
                </a:ext>
              </a:extLst>
            </p:cNvPr>
            <p:cNvCxnSpPr/>
            <p:nvPr/>
          </p:nvCxnSpPr>
          <p:spPr>
            <a:xfrm flipV="1">
              <a:off x="3348642" y="3438556"/>
              <a:ext cx="809392" cy="45976"/>
            </a:xfrm>
            <a:prstGeom prst="line">
              <a:avLst/>
            </a:prstGeom>
            <a:noFill/>
            <a:ln w="28575" cap="flat" cmpd="sng" algn="ctr">
              <a:solidFill>
                <a:srgbClr val="ED7D31"/>
              </a:solidFill>
              <a:prstDash val="dash"/>
              <a:miter lim="800000"/>
            </a:ln>
            <a:effectLst/>
          </p:spPr>
        </p:cxn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70A62802-92F2-1AD2-C351-82D11694F6ED}"/>
              </a:ext>
            </a:extLst>
          </p:cNvPr>
          <p:cNvCxnSpPr>
            <a:cxnSpLocks/>
          </p:cNvCxnSpPr>
          <p:nvPr/>
        </p:nvCxnSpPr>
        <p:spPr>
          <a:xfrm>
            <a:off x="127353" y="4137037"/>
            <a:ext cx="6210783" cy="0"/>
          </a:xfrm>
          <a:prstGeom prst="line">
            <a:avLst/>
          </a:prstGeom>
          <a:ln w="571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72" name="Groupe 15">
            <a:extLst>
              <a:ext uri="{FF2B5EF4-FFF2-40B4-BE49-F238E27FC236}">
                <a16:creationId xmlns:a16="http://schemas.microsoft.com/office/drawing/2014/main" id="{DF8C84A9-BBEE-4982-351C-475E2A29C535}"/>
              </a:ext>
            </a:extLst>
          </p:cNvPr>
          <p:cNvGrpSpPr/>
          <p:nvPr/>
        </p:nvGrpSpPr>
        <p:grpSpPr>
          <a:xfrm rot="5400000">
            <a:off x="100025" y="2793444"/>
            <a:ext cx="1277861" cy="1352891"/>
            <a:chOff x="-3386219" y="13493968"/>
            <a:chExt cx="1812841" cy="1919293"/>
          </a:xfrm>
        </p:grpSpPr>
        <p:cxnSp>
          <p:nvCxnSpPr>
            <p:cNvPr id="73" name="Connecteur droit avec flèche 9">
              <a:extLst>
                <a:ext uri="{FF2B5EF4-FFF2-40B4-BE49-F238E27FC236}">
                  <a16:creationId xmlns:a16="http://schemas.microsoft.com/office/drawing/2014/main" id="{2F83BC69-CA23-74F0-56CF-0E685957308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-2179155" y="14143889"/>
              <a:ext cx="1203964" cy="759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74" name="ZoneTexte 13">
              <a:extLst>
                <a:ext uri="{FF2B5EF4-FFF2-40B4-BE49-F238E27FC236}">
                  <a16:creationId xmlns:a16="http://schemas.microsoft.com/office/drawing/2014/main" id="{F83F81FD-A52A-7971-1ADD-7B90CC068CB3}"/>
                </a:ext>
              </a:extLst>
            </p:cNvPr>
            <p:cNvSpPr txBox="1"/>
            <p:nvPr/>
          </p:nvSpPr>
          <p:spPr>
            <a:xfrm rot="16200000">
              <a:off x="-2170313" y="13315442"/>
              <a:ext cx="319721" cy="676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b="1" dirty="0">
                  <a:solidFill>
                    <a:srgbClr val="FF0000"/>
                  </a:solidFill>
                </a:rPr>
                <a:t>Y</a:t>
              </a:r>
            </a:p>
          </p:txBody>
        </p:sp>
        <p:sp>
          <p:nvSpPr>
            <p:cNvPr id="75" name="ZoneTexte 14">
              <a:extLst>
                <a:ext uri="{FF2B5EF4-FFF2-40B4-BE49-F238E27FC236}">
                  <a16:creationId xmlns:a16="http://schemas.microsoft.com/office/drawing/2014/main" id="{46B9854F-474C-58B1-E265-807F64B37ECE}"/>
                </a:ext>
              </a:extLst>
            </p:cNvPr>
            <p:cNvSpPr txBox="1"/>
            <p:nvPr/>
          </p:nvSpPr>
          <p:spPr>
            <a:xfrm rot="16200000">
              <a:off x="-3381218" y="14741489"/>
              <a:ext cx="666771" cy="676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b="1" dirty="0">
                  <a:solidFill>
                    <a:schemeClr val="bg2"/>
                  </a:solidFill>
                </a:rPr>
                <a:t>Z </a:t>
              </a:r>
            </a:p>
          </p:txBody>
        </p:sp>
        <p:cxnSp>
          <p:nvCxnSpPr>
            <p:cNvPr id="76" name="Connecteur droit avec flèche 9">
              <a:extLst>
                <a:ext uri="{FF2B5EF4-FFF2-40B4-BE49-F238E27FC236}">
                  <a16:creationId xmlns:a16="http://schemas.microsoft.com/office/drawing/2014/main" id="{0BFD2CE1-E504-ECC4-8D7B-296086E35272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-2221618" y="14109019"/>
              <a:ext cx="1" cy="1281300"/>
            </a:xfrm>
            <a:prstGeom prst="straightConnector1">
              <a:avLst/>
            </a:prstGeom>
            <a:ln w="76200">
              <a:solidFill>
                <a:schemeClr val="bg2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B26B60E-4A56-605B-54A7-9E15F1EDB324}"/>
              </a:ext>
            </a:extLst>
          </p:cNvPr>
          <p:cNvGrpSpPr/>
          <p:nvPr/>
        </p:nvGrpSpPr>
        <p:grpSpPr>
          <a:xfrm>
            <a:off x="1757953" y="3571159"/>
            <a:ext cx="3594430" cy="1047353"/>
            <a:chOff x="2091881" y="3526891"/>
            <a:chExt cx="3594430" cy="1047353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DAD60ECB-D46E-F119-BD21-F95FAAFD1603}"/>
                </a:ext>
              </a:extLst>
            </p:cNvPr>
            <p:cNvSpPr/>
            <p:nvPr/>
          </p:nvSpPr>
          <p:spPr>
            <a:xfrm>
              <a:off x="5533322" y="3706113"/>
              <a:ext cx="152989" cy="152989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43C0055-37A3-C321-03CF-C48DBEEAA3DF}"/>
                </a:ext>
              </a:extLst>
            </p:cNvPr>
            <p:cNvSpPr/>
            <p:nvPr/>
          </p:nvSpPr>
          <p:spPr>
            <a:xfrm>
              <a:off x="5496861" y="4421255"/>
              <a:ext cx="152989" cy="152989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514C8EEC-3CDD-7490-644B-903B6539DA60}"/>
                </a:ext>
              </a:extLst>
            </p:cNvPr>
            <p:cNvSpPr/>
            <p:nvPr/>
          </p:nvSpPr>
          <p:spPr>
            <a:xfrm>
              <a:off x="2128342" y="3526891"/>
              <a:ext cx="152989" cy="152989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57C2CF22-9B14-7909-C040-71453FAEA513}"/>
                </a:ext>
              </a:extLst>
            </p:cNvPr>
            <p:cNvSpPr/>
            <p:nvPr/>
          </p:nvSpPr>
          <p:spPr>
            <a:xfrm>
              <a:off x="2091881" y="4242033"/>
              <a:ext cx="152989" cy="152989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6" name="Picture 85" descr="A close up of a machine&#10;&#10;Description automatically generated">
            <a:extLst>
              <a:ext uri="{FF2B5EF4-FFF2-40B4-BE49-F238E27FC236}">
                <a16:creationId xmlns:a16="http://schemas.microsoft.com/office/drawing/2014/main" id="{081207E9-F1FA-5D1A-D32E-9554C6DF44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353" y="4689584"/>
            <a:ext cx="1494998" cy="1985544"/>
          </a:xfrm>
          <a:prstGeom prst="rect">
            <a:avLst/>
          </a:prstGeom>
        </p:spPr>
      </p:pic>
      <p:pic>
        <p:nvPicPr>
          <p:cNvPr id="89" name="deplacement_modele_sketchup">
            <a:hlinkClick r:id="" action="ppaction://media"/>
            <a:extLst>
              <a:ext uri="{FF2B5EF4-FFF2-40B4-BE49-F238E27FC236}">
                <a16:creationId xmlns:a16="http://schemas.microsoft.com/office/drawing/2014/main" id="{63F6B581-3A76-0643-7E4A-4F2423FFE5F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24603" t="20601" r="24013" b="6950"/>
          <a:stretch/>
        </p:blipFill>
        <p:spPr>
          <a:xfrm>
            <a:off x="6475070" y="1496322"/>
            <a:ext cx="5104427" cy="4048338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1995FE4E-7FAF-F3C8-F8AB-E0DA6D34CDBD}"/>
              </a:ext>
            </a:extLst>
          </p:cNvPr>
          <p:cNvSpPr txBox="1"/>
          <p:nvPr/>
        </p:nvSpPr>
        <p:spPr>
          <a:xfrm>
            <a:off x="865771" y="168588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FSI configuration</a:t>
            </a:r>
          </a:p>
        </p:txBody>
      </p:sp>
    </p:spTree>
    <p:extLst>
      <p:ext uri="{BB962C8B-B14F-4D97-AF65-F5344CB8AC3E}">
        <p14:creationId xmlns:p14="http://schemas.microsoft.com/office/powerpoint/2010/main" val="125509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6810" fill="hold"/>
                                        <p:tgtEl>
                                          <p:spTgt spid="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89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53698DB1-CDA0-8575-B180-780DD4426D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FB615-C1DD-AF89-8EC2-6FC58E3B5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FFB8CB-AE80-5D79-9D99-B1112F3BF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 descr="A machine inside a factory&#10;&#10;Description automatically generated">
            <a:extLst>
              <a:ext uri="{FF2B5EF4-FFF2-40B4-BE49-F238E27FC236}">
                <a16:creationId xmlns:a16="http://schemas.microsoft.com/office/drawing/2014/main" id="{FC31E85B-9864-99C1-C397-612691F27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1323215"/>
            <a:ext cx="6243551" cy="4701028"/>
          </a:xfrm>
          <a:prstGeom prst="rect">
            <a:avLst/>
          </a:prstGeom>
        </p:spPr>
      </p:pic>
      <p:sp>
        <p:nvSpPr>
          <p:cNvPr id="8" name="Sous-titre 2">
            <a:extLst>
              <a:ext uri="{FF2B5EF4-FFF2-40B4-BE49-F238E27FC236}">
                <a16:creationId xmlns:a16="http://schemas.microsoft.com/office/drawing/2014/main" id="{2EC475A4-EF48-D252-3251-B19A125B4DB7}"/>
              </a:ext>
            </a:extLst>
          </p:cNvPr>
          <p:cNvSpPr txBox="1">
            <a:spLocks/>
          </p:cNvSpPr>
          <p:nvPr/>
        </p:nvSpPr>
        <p:spPr>
          <a:xfrm>
            <a:off x="1415481" y="937893"/>
            <a:ext cx="3094363" cy="7920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/>
              <a:t>EDMS : 2996397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BA09FAD-03B2-CB51-20EA-85BA9B3EBB97}"/>
              </a:ext>
            </a:extLst>
          </p:cNvPr>
          <p:cNvSpPr txBox="1"/>
          <p:nvPr/>
        </p:nvSpPr>
        <p:spPr>
          <a:xfrm>
            <a:off x="119336" y="168588"/>
            <a:ext cx="437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Ambient pressure : 10 November 2023</a:t>
            </a:r>
          </a:p>
        </p:txBody>
      </p:sp>
    </p:spTree>
    <p:extLst>
      <p:ext uri="{BB962C8B-B14F-4D97-AF65-F5344CB8AC3E}">
        <p14:creationId xmlns:p14="http://schemas.microsoft.com/office/powerpoint/2010/main" val="2846900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phique 1">
            <a:extLst>
              <a:ext uri="{FF2B5EF4-FFF2-40B4-BE49-F238E27FC236}">
                <a16:creationId xmlns:a16="http://schemas.microsoft.com/office/drawing/2014/main" id="{6EE9BBA4-52EF-384A-3652-5D5D79BE79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975327"/>
              </p:ext>
            </p:extLst>
          </p:nvPr>
        </p:nvGraphicFramePr>
        <p:xfrm>
          <a:off x="1764974" y="282493"/>
          <a:ext cx="8662051" cy="6293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244178-3E63-318B-8B88-AF6DD8349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8C5-F6E5-4C88-A5FB-569199D0D5B8}" type="slidenum">
              <a:rPr lang="en-US" smtClean="0"/>
              <a:t>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78B724-8EF2-E57E-07A5-9615C6A27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64F579-26F2-B04C-F81F-AAF8FDECDF6A}"/>
              </a:ext>
            </a:extLst>
          </p:cNvPr>
          <p:cNvSpPr txBox="1"/>
          <p:nvPr/>
        </p:nvSpPr>
        <p:spPr>
          <a:xfrm>
            <a:off x="4295800" y="4666161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rgbClr val="FF0000"/>
                </a:solidFill>
              </a:rPr>
              <a:t>Nominal pos.</a:t>
            </a:r>
          </a:p>
          <a:p>
            <a:pPr algn="ctr"/>
            <a:r>
              <a:rPr lang="en-US" sz="1000" dirty="0">
                <a:solidFill>
                  <a:srgbClr val="FF0000"/>
                </a:solidFill>
              </a:rPr>
              <a:t>Cav 1 : Warm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076ED2-CF5D-DF14-2193-7BA40488A4B5}"/>
              </a:ext>
            </a:extLst>
          </p:cNvPr>
          <p:cNvSpPr txBox="1"/>
          <p:nvPr/>
        </p:nvSpPr>
        <p:spPr>
          <a:xfrm>
            <a:off x="7104112" y="4669105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rgbClr val="FF0000"/>
                </a:solidFill>
              </a:rPr>
              <a:t>Nominal pos.</a:t>
            </a:r>
          </a:p>
          <a:p>
            <a:pPr algn="ctr"/>
            <a:r>
              <a:rPr lang="en-US" sz="1000" dirty="0">
                <a:solidFill>
                  <a:srgbClr val="FF0000"/>
                </a:solidFill>
              </a:rPr>
              <a:t>Cav 2 : Warm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8443373-4E15-A751-DAD1-231293552D12}"/>
              </a:ext>
            </a:extLst>
          </p:cNvPr>
          <p:cNvCxnSpPr/>
          <p:nvPr/>
        </p:nvCxnSpPr>
        <p:spPr>
          <a:xfrm>
            <a:off x="2639616" y="3601621"/>
            <a:ext cx="792088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74C6411-772C-2EE8-DAA8-5C1DD747044E}"/>
              </a:ext>
            </a:extLst>
          </p:cNvPr>
          <p:cNvSpPr txBox="1"/>
          <p:nvPr/>
        </p:nvSpPr>
        <p:spPr>
          <a:xfrm>
            <a:off x="10588792" y="3376222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6"/>
                </a:solidFill>
              </a:rPr>
              <a:t>Nominal pos.</a:t>
            </a:r>
          </a:p>
          <a:p>
            <a:pPr algn="ctr"/>
            <a:r>
              <a:rPr lang="en-US" sz="1000" dirty="0">
                <a:solidFill>
                  <a:schemeClr val="accent6"/>
                </a:solidFill>
              </a:rPr>
              <a:t>At COLD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CA8122-CF50-0335-0D0B-BBF6277DB7CA}"/>
              </a:ext>
            </a:extLst>
          </p:cNvPr>
          <p:cNvSpPr txBox="1"/>
          <p:nvPr/>
        </p:nvSpPr>
        <p:spPr>
          <a:xfrm>
            <a:off x="4007768" y="3924552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rgbClr val="0070C0"/>
                </a:solidFill>
              </a:rPr>
              <a:t>2023-11-13.</a:t>
            </a:r>
          </a:p>
          <a:p>
            <a:pPr algn="ctr"/>
            <a:r>
              <a:rPr lang="en-US" sz="1000" dirty="0">
                <a:solidFill>
                  <a:srgbClr val="0070C0"/>
                </a:solidFill>
              </a:rPr>
              <a:t>Cav 1 : Warm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EA4F89-2C05-3A54-1846-273F6AA56514}"/>
              </a:ext>
            </a:extLst>
          </p:cNvPr>
          <p:cNvSpPr txBox="1"/>
          <p:nvPr/>
        </p:nvSpPr>
        <p:spPr>
          <a:xfrm>
            <a:off x="7176120" y="5311201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rgbClr val="0070C0"/>
                </a:solidFill>
              </a:rPr>
              <a:t>2023-11-13.</a:t>
            </a:r>
          </a:p>
          <a:p>
            <a:pPr algn="ctr"/>
            <a:r>
              <a:rPr lang="en-US" sz="1000" dirty="0">
                <a:solidFill>
                  <a:srgbClr val="0070C0"/>
                </a:solidFill>
              </a:rPr>
              <a:t>Cav 2 : Warm</a:t>
            </a:r>
          </a:p>
        </p:txBody>
      </p:sp>
      <p:sp>
        <p:nvSpPr>
          <p:cNvPr id="12" name="ZoneTexte 17">
            <a:extLst>
              <a:ext uri="{FF2B5EF4-FFF2-40B4-BE49-F238E27FC236}">
                <a16:creationId xmlns:a16="http://schemas.microsoft.com/office/drawing/2014/main" id="{480A0CC2-2E1E-D7EA-0489-D7ACF8D94F45}"/>
              </a:ext>
            </a:extLst>
          </p:cNvPr>
          <p:cNvSpPr txBox="1"/>
          <p:nvPr/>
        </p:nvSpPr>
        <p:spPr>
          <a:xfrm>
            <a:off x="3652519" y="2039591"/>
            <a:ext cx="2170787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Ry = -3668 </a:t>
            </a:r>
            <a:r>
              <a:rPr lang="el-GR" dirty="0"/>
              <a:t>μ</a:t>
            </a:r>
            <a:r>
              <a:rPr lang="fr-FR" dirty="0"/>
              <a:t>rad [0]</a:t>
            </a:r>
            <a:endParaRPr lang="en-US" dirty="0"/>
          </a:p>
        </p:txBody>
      </p:sp>
      <p:sp>
        <p:nvSpPr>
          <p:cNvPr id="13" name="ZoneTexte 17">
            <a:extLst>
              <a:ext uri="{FF2B5EF4-FFF2-40B4-BE49-F238E27FC236}">
                <a16:creationId xmlns:a16="http://schemas.microsoft.com/office/drawing/2014/main" id="{1FE15561-B55E-60D9-B8B2-4E326390D11A}"/>
              </a:ext>
            </a:extLst>
          </p:cNvPr>
          <p:cNvSpPr txBox="1"/>
          <p:nvPr/>
        </p:nvSpPr>
        <p:spPr>
          <a:xfrm>
            <a:off x="6772281" y="2039591"/>
            <a:ext cx="2042547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Ry = -710 </a:t>
            </a:r>
            <a:r>
              <a:rPr lang="el-GR" dirty="0"/>
              <a:t>μ</a:t>
            </a:r>
            <a:r>
              <a:rPr lang="fr-FR" dirty="0"/>
              <a:t>rad [0]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91975A-C003-0E1E-32BC-DEFD9E3214BD}"/>
              </a:ext>
            </a:extLst>
          </p:cNvPr>
          <p:cNvSpPr txBox="1"/>
          <p:nvPr/>
        </p:nvSpPr>
        <p:spPr>
          <a:xfrm>
            <a:off x="785589" y="168588"/>
            <a:ext cx="419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Vertical position : 10 November 2023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2EBCF1-D970-753D-217B-FFA4CCBB534F}"/>
              </a:ext>
            </a:extLst>
          </p:cNvPr>
          <p:cNvSpPr txBox="1"/>
          <p:nvPr/>
        </p:nvSpPr>
        <p:spPr>
          <a:xfrm>
            <a:off x="5087888" y="6439351"/>
            <a:ext cx="2483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solidFill>
                  <a:srgbClr val="00B0F0"/>
                </a:solidFill>
              </a:rPr>
              <a:t>Vertical  Accuracy : +/- 0.03 mm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9E2662D-7978-44A7-1F73-964BB55013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8064" t="15304" r="7467"/>
          <a:stretch/>
        </p:blipFill>
        <p:spPr>
          <a:xfrm>
            <a:off x="8904312" y="118074"/>
            <a:ext cx="3287687" cy="1337194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A500B84-DF38-097E-3D24-AA503CDEF7F4}"/>
              </a:ext>
            </a:extLst>
          </p:cNvPr>
          <p:cNvCxnSpPr/>
          <p:nvPr/>
        </p:nvCxnSpPr>
        <p:spPr>
          <a:xfrm>
            <a:off x="8991179" y="1086952"/>
            <a:ext cx="3200821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Connecteur droit avec flèche 83">
            <a:extLst>
              <a:ext uri="{FF2B5EF4-FFF2-40B4-BE49-F238E27FC236}">
                <a16:creationId xmlns:a16="http://schemas.microsoft.com/office/drawing/2014/main" id="{88B72813-ED57-2DC4-E731-87CCDCABDB91}"/>
              </a:ext>
            </a:extLst>
          </p:cNvPr>
          <p:cNvCxnSpPr>
            <a:cxnSpLocks/>
          </p:cNvCxnSpPr>
          <p:nvPr/>
        </p:nvCxnSpPr>
        <p:spPr>
          <a:xfrm>
            <a:off x="8991178" y="1086952"/>
            <a:ext cx="494531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Connecteur droit avec flèche 83">
            <a:extLst>
              <a:ext uri="{FF2B5EF4-FFF2-40B4-BE49-F238E27FC236}">
                <a16:creationId xmlns:a16="http://schemas.microsoft.com/office/drawing/2014/main" id="{7A7F931A-4552-3F6E-3B3C-1CB6F8F899EE}"/>
              </a:ext>
            </a:extLst>
          </p:cNvPr>
          <p:cNvCxnSpPr>
            <a:cxnSpLocks/>
          </p:cNvCxnSpPr>
          <p:nvPr/>
        </p:nvCxnSpPr>
        <p:spPr>
          <a:xfrm rot="16200000">
            <a:off x="8743913" y="839686"/>
            <a:ext cx="494531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56F4286-3022-98C7-1BB2-9404095EC750}"/>
              </a:ext>
            </a:extLst>
          </p:cNvPr>
          <p:cNvCxnSpPr>
            <a:cxnSpLocks/>
          </p:cNvCxnSpPr>
          <p:nvPr/>
        </p:nvCxnSpPr>
        <p:spPr>
          <a:xfrm flipV="1">
            <a:off x="9485709" y="1142445"/>
            <a:ext cx="858763" cy="3660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AB1892D-655C-CF6D-3E1F-3037276E6432}"/>
              </a:ext>
            </a:extLst>
          </p:cNvPr>
          <p:cNvCxnSpPr>
            <a:cxnSpLocks/>
          </p:cNvCxnSpPr>
          <p:nvPr/>
        </p:nvCxnSpPr>
        <p:spPr>
          <a:xfrm flipV="1">
            <a:off x="10848528" y="1142445"/>
            <a:ext cx="858763" cy="3660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014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phique 1">
            <a:extLst>
              <a:ext uri="{FF2B5EF4-FFF2-40B4-BE49-F238E27FC236}">
                <a16:creationId xmlns:a16="http://schemas.microsoft.com/office/drawing/2014/main" id="{58AA1613-C873-8D9C-7BFD-6017BAF9C3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465201"/>
              </p:ext>
            </p:extLst>
          </p:nvPr>
        </p:nvGraphicFramePr>
        <p:xfrm>
          <a:off x="1764974" y="282493"/>
          <a:ext cx="8662051" cy="6293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61A91C-D878-23B8-306E-395977B64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8C5-F6E5-4C88-A5FB-569199D0D5B8}" type="slidenum">
              <a:rPr lang="en-US" smtClean="0"/>
              <a:t>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E6DD54-0954-08BE-45B5-E46CB7925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2D691D-C07B-1CED-A51D-7A680F6DEEBF}"/>
              </a:ext>
            </a:extLst>
          </p:cNvPr>
          <p:cNvSpPr txBox="1"/>
          <p:nvPr/>
        </p:nvSpPr>
        <p:spPr>
          <a:xfrm>
            <a:off x="4295800" y="1478520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rgbClr val="FF0000"/>
                </a:solidFill>
              </a:rPr>
              <a:t>Nominal pos.</a:t>
            </a:r>
          </a:p>
          <a:p>
            <a:pPr algn="ctr"/>
            <a:r>
              <a:rPr lang="en-US" sz="1000" dirty="0">
                <a:solidFill>
                  <a:srgbClr val="FF0000"/>
                </a:solidFill>
              </a:rPr>
              <a:t>Cav 1 : Warm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8E3644-A9FE-B695-2BC4-4D81C723F854}"/>
              </a:ext>
            </a:extLst>
          </p:cNvPr>
          <p:cNvSpPr txBox="1"/>
          <p:nvPr/>
        </p:nvSpPr>
        <p:spPr>
          <a:xfrm>
            <a:off x="7104112" y="1481464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rgbClr val="FF0000"/>
                </a:solidFill>
              </a:rPr>
              <a:t>Nominal pos.</a:t>
            </a:r>
          </a:p>
          <a:p>
            <a:pPr algn="ctr"/>
            <a:r>
              <a:rPr lang="en-US" sz="1000" dirty="0">
                <a:solidFill>
                  <a:srgbClr val="FF0000"/>
                </a:solidFill>
              </a:rPr>
              <a:t>Cav 2 : Warm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9D35EF5-2DC7-11F1-867D-116DD9A101B3}"/>
              </a:ext>
            </a:extLst>
          </p:cNvPr>
          <p:cNvCxnSpPr/>
          <p:nvPr/>
        </p:nvCxnSpPr>
        <p:spPr>
          <a:xfrm>
            <a:off x="2639616" y="3601621"/>
            <a:ext cx="792088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367C26D-06BC-7BF2-5757-BE30845B755F}"/>
              </a:ext>
            </a:extLst>
          </p:cNvPr>
          <p:cNvSpPr txBox="1"/>
          <p:nvPr/>
        </p:nvSpPr>
        <p:spPr>
          <a:xfrm>
            <a:off x="10588792" y="3376222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6"/>
                </a:solidFill>
              </a:rPr>
              <a:t>Nominal pos.</a:t>
            </a:r>
          </a:p>
          <a:p>
            <a:pPr algn="ctr"/>
            <a:r>
              <a:rPr lang="en-US" sz="1000" dirty="0">
                <a:solidFill>
                  <a:schemeClr val="accent6"/>
                </a:solidFill>
              </a:rPr>
              <a:t>At COLD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191820-B4E1-3210-7222-9B7AE2D9F015}"/>
              </a:ext>
            </a:extLst>
          </p:cNvPr>
          <p:cNvSpPr txBox="1"/>
          <p:nvPr/>
        </p:nvSpPr>
        <p:spPr>
          <a:xfrm>
            <a:off x="4007768" y="2889361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rgbClr val="0070C0"/>
                </a:solidFill>
              </a:rPr>
              <a:t>2023-11-13.</a:t>
            </a:r>
          </a:p>
          <a:p>
            <a:pPr algn="ctr"/>
            <a:r>
              <a:rPr lang="en-US" sz="1000" dirty="0">
                <a:solidFill>
                  <a:srgbClr val="0070C0"/>
                </a:solidFill>
              </a:rPr>
              <a:t>Cav 1 : Warm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554FA3-B64C-144E-6CAD-EC80C4245B20}"/>
              </a:ext>
            </a:extLst>
          </p:cNvPr>
          <p:cNvSpPr txBox="1"/>
          <p:nvPr/>
        </p:nvSpPr>
        <p:spPr>
          <a:xfrm>
            <a:off x="7176120" y="2334083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rgbClr val="0070C0"/>
                </a:solidFill>
              </a:rPr>
              <a:t>2023-11-13.</a:t>
            </a:r>
          </a:p>
          <a:p>
            <a:pPr algn="ctr"/>
            <a:r>
              <a:rPr lang="en-US" sz="1000" dirty="0">
                <a:solidFill>
                  <a:srgbClr val="0070C0"/>
                </a:solidFill>
              </a:rPr>
              <a:t>Cav 2 : Warm</a:t>
            </a:r>
          </a:p>
        </p:txBody>
      </p:sp>
      <p:sp>
        <p:nvSpPr>
          <p:cNvPr id="13" name="ZoneTexte 17">
            <a:extLst>
              <a:ext uri="{FF2B5EF4-FFF2-40B4-BE49-F238E27FC236}">
                <a16:creationId xmlns:a16="http://schemas.microsoft.com/office/drawing/2014/main" id="{A66330E9-A0E6-A250-2DDB-B111666250DD}"/>
              </a:ext>
            </a:extLst>
          </p:cNvPr>
          <p:cNvSpPr txBox="1"/>
          <p:nvPr/>
        </p:nvSpPr>
        <p:spPr>
          <a:xfrm>
            <a:off x="3652519" y="5321669"/>
            <a:ext cx="2743123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Ty = 813.638 mm</a:t>
            </a:r>
            <a:r>
              <a:rPr lang="fr-FR" dirty="0"/>
              <a:t> [809.6]</a:t>
            </a:r>
            <a:endParaRPr lang="en-US" dirty="0"/>
          </a:p>
        </p:txBody>
      </p:sp>
      <p:sp>
        <p:nvSpPr>
          <p:cNvPr id="14" name="ZoneTexte 17">
            <a:extLst>
              <a:ext uri="{FF2B5EF4-FFF2-40B4-BE49-F238E27FC236}">
                <a16:creationId xmlns:a16="http://schemas.microsoft.com/office/drawing/2014/main" id="{8C04BCA1-B36A-1B0B-72FF-1E6E4312D624}"/>
              </a:ext>
            </a:extLst>
          </p:cNvPr>
          <p:cNvSpPr txBox="1"/>
          <p:nvPr/>
        </p:nvSpPr>
        <p:spPr>
          <a:xfrm>
            <a:off x="6772281" y="5321669"/>
            <a:ext cx="299960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Ty = 1995.282 mm</a:t>
            </a:r>
            <a:r>
              <a:rPr lang="fr-FR" dirty="0"/>
              <a:t> [1992.1]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5BC22F-02CB-D5E8-4F66-90C096A1E04A}"/>
              </a:ext>
            </a:extLst>
          </p:cNvPr>
          <p:cNvSpPr txBox="1"/>
          <p:nvPr/>
        </p:nvSpPr>
        <p:spPr>
          <a:xfrm>
            <a:off x="785589" y="168588"/>
            <a:ext cx="4070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Radial position : 10 November 2023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D36840-7BD9-572D-C8CA-FC16A4F9DDAD}"/>
              </a:ext>
            </a:extLst>
          </p:cNvPr>
          <p:cNvSpPr txBox="1"/>
          <p:nvPr/>
        </p:nvSpPr>
        <p:spPr>
          <a:xfrm>
            <a:off x="5087888" y="6439351"/>
            <a:ext cx="3122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solidFill>
                  <a:srgbClr val="00B0F0"/>
                </a:solidFill>
              </a:rPr>
              <a:t>Cavity 1 : Radial Accuracy : +/- 0.10 mm</a:t>
            </a:r>
          </a:p>
          <a:p>
            <a:r>
              <a:rPr lang="en-US" sz="1200" b="1" i="1" dirty="0">
                <a:solidFill>
                  <a:srgbClr val="00B0F0"/>
                </a:solidFill>
              </a:rPr>
              <a:t>Cavity 2 : Radial  Accuracy : +/- 0.05 mm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911ACCA-5B6B-C43D-6AFC-0716EC464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6360" y="3484"/>
            <a:ext cx="2827412" cy="1614804"/>
          </a:xfrm>
          <a:prstGeom prst="rect">
            <a:avLst/>
          </a:prstGeom>
        </p:spPr>
      </p:pic>
      <p:sp>
        <p:nvSpPr>
          <p:cNvPr id="17" name="Parallelogram 16">
            <a:extLst>
              <a:ext uri="{FF2B5EF4-FFF2-40B4-BE49-F238E27FC236}">
                <a16:creationId xmlns:a16="http://schemas.microsoft.com/office/drawing/2014/main" id="{65B40D63-BFCB-E4F1-8615-AB9F6CD384DE}"/>
              </a:ext>
            </a:extLst>
          </p:cNvPr>
          <p:cNvSpPr/>
          <p:nvPr/>
        </p:nvSpPr>
        <p:spPr>
          <a:xfrm rot="20984358" flipV="1">
            <a:off x="9719930" y="1078958"/>
            <a:ext cx="2521473" cy="417186"/>
          </a:xfrm>
          <a:prstGeom prst="parallelogram">
            <a:avLst>
              <a:gd name="adj" fmla="val 71004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Connecteur droit avec flèche 84">
            <a:extLst>
              <a:ext uri="{FF2B5EF4-FFF2-40B4-BE49-F238E27FC236}">
                <a16:creationId xmlns:a16="http://schemas.microsoft.com/office/drawing/2014/main" id="{E1A2D82A-4D5D-4C45-8CCF-66957E0B08E4}"/>
              </a:ext>
            </a:extLst>
          </p:cNvPr>
          <p:cNvCxnSpPr>
            <a:cxnSpLocks/>
          </p:cNvCxnSpPr>
          <p:nvPr/>
        </p:nvCxnSpPr>
        <p:spPr>
          <a:xfrm>
            <a:off x="9696400" y="1307802"/>
            <a:ext cx="288032" cy="3104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Connecteur droit avec flèche 83">
            <a:extLst>
              <a:ext uri="{FF2B5EF4-FFF2-40B4-BE49-F238E27FC236}">
                <a16:creationId xmlns:a16="http://schemas.microsoft.com/office/drawing/2014/main" id="{09CE18EC-D9E9-D4E5-FF35-B2786F5A42D7}"/>
              </a:ext>
            </a:extLst>
          </p:cNvPr>
          <p:cNvCxnSpPr>
            <a:cxnSpLocks/>
          </p:cNvCxnSpPr>
          <p:nvPr/>
        </p:nvCxnSpPr>
        <p:spPr>
          <a:xfrm flipV="1">
            <a:off x="9726657" y="1196752"/>
            <a:ext cx="545807" cy="1156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1744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38695</TotalTime>
  <Words>1999</Words>
  <Application>Microsoft Office PowerPoint</Application>
  <PresentationFormat>Widescreen</PresentationFormat>
  <Paragraphs>781</Paragraphs>
  <Slides>30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Symbol</vt:lpstr>
      <vt:lpstr>Wingdings</vt:lpstr>
      <vt:lpstr>Thème Office</vt:lpstr>
      <vt:lpstr>Results of the cold test  on the RFD prototype Oct 2023-May 2024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Vivien Rude</cp:lastModifiedBy>
  <cp:revision>866</cp:revision>
  <cp:lastPrinted>2019-08-22T16:19:59Z</cp:lastPrinted>
  <dcterms:created xsi:type="dcterms:W3CDTF">2016-01-11T14:38:10Z</dcterms:created>
  <dcterms:modified xsi:type="dcterms:W3CDTF">2024-07-04T09:29:10Z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