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commentAuthors.xml" ContentType="application/vnd.openxmlformats-officedocument.presentationml.commentAuthors+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Default Extension="jpeg" ContentType="image/jpeg"/>
  <Default Extension="emf" ContentType="image/x-emf"/>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28" r:id="rId1"/>
  </p:sldMasterIdLst>
  <p:notesMasterIdLst>
    <p:notesMasterId r:id="rId39"/>
  </p:notesMasterIdLst>
  <p:sldIdLst>
    <p:sldId id="256" r:id="rId2"/>
    <p:sldId id="258" r:id="rId3"/>
    <p:sldId id="259" r:id="rId4"/>
    <p:sldId id="494" r:id="rId5"/>
    <p:sldId id="419" r:id="rId6"/>
    <p:sldId id="492" r:id="rId7"/>
    <p:sldId id="496" r:id="rId8"/>
    <p:sldId id="498" r:id="rId9"/>
    <p:sldId id="503" r:id="rId10"/>
    <p:sldId id="500" r:id="rId11"/>
    <p:sldId id="456" r:id="rId12"/>
    <p:sldId id="507" r:id="rId13"/>
    <p:sldId id="471" r:id="rId14"/>
    <p:sldId id="464" r:id="rId15"/>
    <p:sldId id="274" r:id="rId16"/>
    <p:sldId id="381" r:id="rId17"/>
    <p:sldId id="427" r:id="rId18"/>
    <p:sldId id="431" r:id="rId19"/>
    <p:sldId id="429" r:id="rId20"/>
    <p:sldId id="447" r:id="rId21"/>
    <p:sldId id="382" r:id="rId22"/>
    <p:sldId id="400" r:id="rId23"/>
    <p:sldId id="448" r:id="rId24"/>
    <p:sldId id="450" r:id="rId25"/>
    <p:sldId id="449" r:id="rId26"/>
    <p:sldId id="451" r:id="rId27"/>
    <p:sldId id="405" r:id="rId28"/>
    <p:sldId id="469" r:id="rId29"/>
    <p:sldId id="474" r:id="rId30"/>
    <p:sldId id="476" r:id="rId31"/>
    <p:sldId id="478" r:id="rId32"/>
    <p:sldId id="470" r:id="rId33"/>
    <p:sldId id="511" r:id="rId34"/>
    <p:sldId id="485" r:id="rId35"/>
    <p:sldId id="509" r:id="rId36"/>
    <p:sldId id="335" r:id="rId37"/>
    <p:sldId id="486" r:id="rId38"/>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384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abin Stoica" initials="SS" lastIdx="1" clrIdx="0">
    <p:extLst>
      <p:ext uri="{19B8F6BF-5375-455C-9EA6-DF929625EA0E}">
        <p15:presenceInfo xmlns="" xmlns:p15="http://schemas.microsoft.com/office/powerpoint/2012/main" userId="b1d62ce9f2eb2a12" providerId="Windows Live"/>
      </p:ext>
    </p:extLst>
  </p:cmAuthor>
  <p:cmAuthor id="2" name="Sabin Stoica" initials="SS [2]" lastIdx="0" clrIdx="1">
    <p:extLst>
      <p:ext uri="{19B8F6BF-5375-455C-9EA6-DF929625EA0E}">
        <p15:presenceInfo xmlns="" xmlns:p15="http://schemas.microsoft.com/office/powerpoint/2012/main" userId="Sabin Stoica"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 xmlns:p14="http://schemas.microsoft.com/office/powerpoint/2010/main">
          <a:srgbClr val="FF0000"/>
        </p14:laserClr>
      </p:ext>
      <p:ext uri="{2FDB2607-1784-4EEB-B798-7EB5836EED8A}">
        <p14:showMediaCtrls xmlns="" xmlns:p14="http://schemas.microsoft.com/office/powerpoint/2010/main" val="1"/>
      </p:ext>
    </p:extLst>
  </p:showPr>
  <p:clrMru>
    <a:srgbClr val="6C447C"/>
    <a:srgbClr val="1422AC"/>
  </p:clrMru>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snapVertSplitter="1" vertBarState="minimized" horzBarState="maximized">
    <p:restoredLeft sz="34605" autoAdjust="0"/>
    <p:restoredTop sz="86358" autoAdjust="0"/>
  </p:normalViewPr>
  <p:slideViewPr>
    <p:cSldViewPr snapToGrid="0">
      <p:cViewPr>
        <p:scale>
          <a:sx n="76" d="100"/>
          <a:sy n="76" d="100"/>
        </p:scale>
        <p:origin x="-872" y="84"/>
      </p:cViewPr>
      <p:guideLst>
        <p:guide orient="horz" pos="2160"/>
        <p:guide pos="3840"/>
      </p:guideLst>
    </p:cSldViewPr>
  </p:slideViewPr>
  <p:outlineViewPr>
    <p:cViewPr>
      <p:scale>
        <a:sx n="33" d="100"/>
        <a:sy n="33" d="100"/>
      </p:scale>
      <p:origin x="248" y="9076"/>
    </p:cViewPr>
  </p:outlineViewPr>
  <p:notesTextViewPr>
    <p:cViewPr>
      <p:scale>
        <a:sx n="1" d="1"/>
        <a:sy n="1" d="1"/>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commentAuthors" Target="commentAuthor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9B71B8D-14DC-4637-A6E2-D54D3CE2B347}" type="datetimeFigureOut">
              <a:rPr lang="en-US" smtClean="0"/>
              <a:pPr/>
              <a:t>8/26/2024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9C06026-E632-4E63-B2AF-07F52528D9AD}" type="slidenum">
              <a:rPr lang="en-US" smtClean="0"/>
              <a:pPr/>
              <a:t>‹#›</a:t>
            </a:fld>
            <a:endParaRPr lang="en-US"/>
          </a:p>
        </p:txBody>
      </p:sp>
    </p:spTree>
    <p:extLst>
      <p:ext uri="{BB962C8B-B14F-4D97-AF65-F5344CB8AC3E}">
        <p14:creationId xmlns="" xmlns:p14="http://schemas.microsoft.com/office/powerpoint/2010/main" val="190355935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9C06026-E632-4E63-B2AF-07F52528D9AD}" type="slidenum">
              <a:rPr lang="en-US" smtClean="0"/>
              <a:pPr/>
              <a:t>1</a:t>
            </a:fld>
            <a:endParaRPr lang="en-US"/>
          </a:p>
        </p:txBody>
      </p:sp>
    </p:spTree>
    <p:extLst>
      <p:ext uri="{BB962C8B-B14F-4D97-AF65-F5344CB8AC3E}">
        <p14:creationId xmlns="" xmlns:p14="http://schemas.microsoft.com/office/powerpoint/2010/main" val="166752118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09C06026-E632-4E63-B2AF-07F52528D9AD}" type="slidenum">
              <a:rPr lang="en-US" smtClean="0"/>
              <a:pPr/>
              <a:t>15</a:t>
            </a:fld>
            <a:endParaRPr lang="en-US"/>
          </a:p>
        </p:txBody>
      </p:sp>
    </p:spTree>
    <p:extLst>
      <p:ext uri="{BB962C8B-B14F-4D97-AF65-F5344CB8AC3E}">
        <p14:creationId xmlns="" xmlns:p14="http://schemas.microsoft.com/office/powerpoint/2010/main" val="72407642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09C06026-E632-4E63-B2AF-07F52528D9AD}" type="slidenum">
              <a:rPr lang="en-US" smtClean="0"/>
              <a:pPr/>
              <a:t>16</a:t>
            </a:fld>
            <a:endParaRPr lang="en-US"/>
          </a:p>
        </p:txBody>
      </p:sp>
    </p:spTree>
    <p:extLst>
      <p:ext uri="{BB962C8B-B14F-4D97-AF65-F5344CB8AC3E}">
        <p14:creationId xmlns="" xmlns:p14="http://schemas.microsoft.com/office/powerpoint/2010/main" val="179773269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solidFill>
          <a:schemeClr val="accent1"/>
        </a:solidFill>
        <a:effectLst/>
      </p:bgPr>
    </p:bg>
    <p:spTree>
      <p:nvGrpSpPr>
        <p:cNvPr id="1" name=""/>
        <p:cNvGrpSpPr/>
        <p:nvPr/>
      </p:nvGrpSpPr>
      <p:grpSpPr>
        <a:xfrm>
          <a:off x="0" y="0"/>
          <a:ext cx="0" cy="0"/>
          <a:chOff x="0" y="0"/>
          <a:chExt cx="0" cy="0"/>
        </a:xfrm>
      </p:grpSpPr>
      <p:sp>
        <p:nvSpPr>
          <p:cNvPr id="4" name="Rectangle 3"/>
          <p:cNvSpPr/>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603504" y="770467"/>
            <a:ext cx="10782300" cy="3352800"/>
          </a:xfrm>
        </p:spPr>
        <p:txBody>
          <a:bodyPr anchor="b">
            <a:noAutofit/>
          </a:bodyPr>
          <a:lstStyle>
            <a:lvl1pPr algn="l">
              <a:lnSpc>
                <a:spcPct val="80000"/>
              </a:lnSpc>
              <a:defRPr sz="8800" spc="-120" baseline="0">
                <a:solidFill>
                  <a:srgbClr val="FFFFFF"/>
                </a:solidFill>
              </a:defRPr>
            </a:lvl1pPr>
          </a:lstStyle>
          <a:p>
            <a:r>
              <a:rPr lang="en-US"/>
              <a:t>Click to edit Master title style</a:t>
            </a:r>
            <a:endParaRPr lang="en-US" dirty="0"/>
          </a:p>
        </p:txBody>
      </p:sp>
      <p:sp>
        <p:nvSpPr>
          <p:cNvPr id="3" name="Subtitle 2"/>
          <p:cNvSpPr>
            <a:spLocks noGrp="1"/>
          </p:cNvSpPr>
          <p:nvPr>
            <p:ph type="subTitle" idx="1"/>
          </p:nvPr>
        </p:nvSpPr>
        <p:spPr>
          <a:xfrm>
            <a:off x="667512" y="4206876"/>
            <a:ext cx="9228201" cy="1645920"/>
          </a:xfrm>
        </p:spPr>
        <p:txBody>
          <a:bodyPr>
            <a:normAutofit/>
          </a:bodyPr>
          <a:lstStyle>
            <a:lvl1pPr marL="0" indent="0" algn="l">
              <a:buNone/>
              <a:defRPr sz="3200">
                <a:solidFill>
                  <a:schemeClr val="bg1"/>
                </a:solidFill>
                <a:latin typeface="+mj-lt"/>
              </a:defRPr>
            </a:lvl1pPr>
            <a:lvl2pPr marL="457200" indent="0" algn="ctr">
              <a:buNone/>
              <a:defRPr sz="28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endParaRPr lang="en-US" dirty="0"/>
          </a:p>
        </p:txBody>
      </p:sp>
      <p:sp>
        <p:nvSpPr>
          <p:cNvPr id="7" name="Date Placeholder 6"/>
          <p:cNvSpPr>
            <a:spLocks noGrp="1"/>
          </p:cNvSpPr>
          <p:nvPr>
            <p:ph type="dt" sz="half" idx="10"/>
          </p:nvPr>
        </p:nvSpPr>
        <p:spPr/>
        <p:txBody>
          <a:bodyPr/>
          <a:lstStyle>
            <a:lvl1pPr>
              <a:defRPr>
                <a:solidFill>
                  <a:srgbClr val="FFFFFF">
                    <a:alpha val="80000"/>
                  </a:srgbClr>
                </a:solidFill>
              </a:defRPr>
            </a:lvl1pPr>
          </a:lstStyle>
          <a:p>
            <a:fld id="{B825F527-F5D0-4F34-BFB4-071E8AE5A69C}" type="datetimeFigureOut">
              <a:rPr lang="en-US" smtClean="0"/>
              <a:pPr/>
              <a:t>8/26/2024</a:t>
            </a:fld>
            <a:endParaRPr lang="en-US"/>
          </a:p>
        </p:txBody>
      </p:sp>
      <p:sp>
        <p:nvSpPr>
          <p:cNvPr id="8" name="Footer Placeholder 7"/>
          <p:cNvSpPr>
            <a:spLocks noGrp="1"/>
          </p:cNvSpPr>
          <p:nvPr>
            <p:ph type="ftr" sz="quarter" idx="11"/>
          </p:nvPr>
        </p:nvSpPr>
        <p:spPr/>
        <p:txBody>
          <a:bodyPr/>
          <a:lstStyle>
            <a:lvl1pPr>
              <a:defRPr>
                <a:solidFill>
                  <a:srgbClr val="FFFFFF">
                    <a:alpha val="80000"/>
                  </a:srgbClr>
                </a:solidFill>
              </a:defRPr>
            </a:lvl1pPr>
          </a:lstStyle>
          <a:p>
            <a:endParaRPr lang="en-US"/>
          </a:p>
        </p:txBody>
      </p:sp>
      <p:sp>
        <p:nvSpPr>
          <p:cNvPr id="9" name="Slide Number Placeholder 8"/>
          <p:cNvSpPr>
            <a:spLocks noGrp="1"/>
          </p:cNvSpPr>
          <p:nvPr>
            <p:ph type="sldNum" sz="quarter" idx="12"/>
          </p:nvPr>
        </p:nvSpPr>
        <p:spPr/>
        <p:txBody>
          <a:bodyPr/>
          <a:lstStyle>
            <a:lvl1pPr>
              <a:defRPr>
                <a:solidFill>
                  <a:srgbClr val="FFFFFF">
                    <a:alpha val="25000"/>
                  </a:srgbClr>
                </a:solidFill>
              </a:defRPr>
            </a:lvl1pPr>
          </a:lstStyle>
          <a:p>
            <a:fld id="{0B64F5AA-6769-4E55-9858-F059CA5D0FA8}" type="slidenum">
              <a:rPr lang="en-US" smtClean="0"/>
              <a:pPr/>
              <a:t>‹#›</a:t>
            </a:fld>
            <a:endParaRPr lang="en-US"/>
          </a:p>
        </p:txBody>
      </p:sp>
    </p:spTree>
    <p:extLst>
      <p:ext uri="{BB962C8B-B14F-4D97-AF65-F5344CB8AC3E}">
        <p14:creationId xmlns="" xmlns:p14="http://schemas.microsoft.com/office/powerpoint/2010/main" val="22813130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825F527-F5D0-4F34-BFB4-071E8AE5A69C}" type="datetimeFigureOut">
              <a:rPr lang="en-US" smtClean="0"/>
              <a:pPr/>
              <a:t>8/26/2024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B64F5AA-6769-4E55-9858-F059CA5D0FA8}" type="slidenum">
              <a:rPr lang="en-US" smtClean="0"/>
              <a:pPr/>
              <a:t>‹#›</a:t>
            </a:fld>
            <a:endParaRPr lang="en-US"/>
          </a:p>
        </p:txBody>
      </p:sp>
    </p:spTree>
    <p:extLst>
      <p:ext uri="{BB962C8B-B14F-4D97-AF65-F5344CB8AC3E}">
        <p14:creationId xmlns="" xmlns:p14="http://schemas.microsoft.com/office/powerpoint/2010/main" val="378148044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43950" y="695325"/>
            <a:ext cx="2628900" cy="480060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771525" y="714375"/>
            <a:ext cx="7734300" cy="5400675"/>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825F527-F5D0-4F34-BFB4-071E8AE5A69C}" type="datetimeFigureOut">
              <a:rPr lang="en-US" smtClean="0"/>
              <a:pPr/>
              <a:t>8/26/2024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B64F5AA-6769-4E55-9858-F059CA5D0FA8}" type="slidenum">
              <a:rPr lang="en-US" smtClean="0"/>
              <a:pPr/>
              <a:t>‹#›</a:t>
            </a:fld>
            <a:endParaRPr lang="en-US"/>
          </a:p>
        </p:txBody>
      </p:sp>
    </p:spTree>
    <p:extLst>
      <p:ext uri="{BB962C8B-B14F-4D97-AF65-F5344CB8AC3E}">
        <p14:creationId xmlns="" xmlns:p14="http://schemas.microsoft.com/office/powerpoint/2010/main" val="279938979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825F527-F5D0-4F34-BFB4-071E8AE5A69C}" type="datetimeFigureOut">
              <a:rPr lang="en-US" smtClean="0"/>
              <a:pPr/>
              <a:t>8/26/2024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B64F5AA-6769-4E55-9858-F059CA5D0FA8}" type="slidenum">
              <a:rPr lang="en-US" smtClean="0"/>
              <a:pPr/>
              <a:t>‹#›</a:t>
            </a:fld>
            <a:endParaRPr lang="en-US"/>
          </a:p>
        </p:txBody>
      </p:sp>
    </p:spTree>
    <p:extLst>
      <p:ext uri="{BB962C8B-B14F-4D97-AF65-F5344CB8AC3E}">
        <p14:creationId xmlns="" xmlns:p14="http://schemas.microsoft.com/office/powerpoint/2010/main" val="158590280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03504" y="767419"/>
            <a:ext cx="10780776" cy="3355848"/>
          </a:xfrm>
        </p:spPr>
        <p:txBody>
          <a:bodyPr anchor="b">
            <a:normAutofit/>
          </a:bodyPr>
          <a:lstStyle>
            <a:lvl1pPr>
              <a:lnSpc>
                <a:spcPct val="80000"/>
              </a:lnSpc>
              <a:defRPr sz="8800" b="0" baseline="0">
                <a:solidFill>
                  <a:schemeClr val="accent1"/>
                </a:solidFill>
              </a:defRPr>
            </a:lvl1pPr>
          </a:lstStyle>
          <a:p>
            <a:r>
              <a:rPr lang="en-US"/>
              <a:t>Click to edit Master title style</a:t>
            </a:r>
            <a:endParaRPr lang="en-US" dirty="0"/>
          </a:p>
        </p:txBody>
      </p:sp>
      <p:sp>
        <p:nvSpPr>
          <p:cNvPr id="3" name="Text Placeholder 2"/>
          <p:cNvSpPr>
            <a:spLocks noGrp="1"/>
          </p:cNvSpPr>
          <p:nvPr>
            <p:ph type="body" idx="1"/>
          </p:nvPr>
        </p:nvSpPr>
        <p:spPr>
          <a:xfrm>
            <a:off x="667512" y="4204209"/>
            <a:ext cx="9226296" cy="1645920"/>
          </a:xfrm>
        </p:spPr>
        <p:txBody>
          <a:bodyPr anchor="t">
            <a:normAutofit/>
          </a:bodyPr>
          <a:lstStyle>
            <a:lvl1pPr marL="0" indent="0">
              <a:buNone/>
              <a:defRPr sz="3200">
                <a:solidFill>
                  <a:schemeClr val="tx1"/>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B825F527-F5D0-4F34-BFB4-071E8AE5A69C}" type="datetimeFigureOut">
              <a:rPr lang="en-US" smtClean="0"/>
              <a:pPr/>
              <a:t>8/26/2024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B64F5AA-6769-4E55-9858-F059CA5D0FA8}" type="slidenum">
              <a:rPr lang="en-US" smtClean="0"/>
              <a:pPr/>
              <a:t>‹#›</a:t>
            </a:fld>
            <a:endParaRPr lang="en-US"/>
          </a:p>
        </p:txBody>
      </p:sp>
    </p:spTree>
    <p:extLst>
      <p:ext uri="{BB962C8B-B14F-4D97-AF65-F5344CB8AC3E}">
        <p14:creationId xmlns="" xmlns:p14="http://schemas.microsoft.com/office/powerpoint/2010/main" val="66762006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76656" y="1998134"/>
            <a:ext cx="4663440" cy="376732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011330" y="1998134"/>
            <a:ext cx="4663440" cy="376732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B825F527-F5D0-4F34-BFB4-071E8AE5A69C}" type="datetimeFigureOut">
              <a:rPr lang="en-US" smtClean="0"/>
              <a:pPr/>
              <a:t>8/26/2024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B64F5AA-6769-4E55-9858-F059CA5D0FA8}" type="slidenum">
              <a:rPr lang="en-US" smtClean="0"/>
              <a:pPr/>
              <a:t>‹#›</a:t>
            </a:fld>
            <a:endParaRPr lang="en-US"/>
          </a:p>
        </p:txBody>
      </p:sp>
    </p:spTree>
    <p:extLst>
      <p:ext uri="{BB962C8B-B14F-4D97-AF65-F5344CB8AC3E}">
        <p14:creationId xmlns="" xmlns:p14="http://schemas.microsoft.com/office/powerpoint/2010/main" val="389524482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a:t>Click to edit Master title style</a:t>
            </a:r>
            <a:endParaRPr lang="en-US" dirty="0"/>
          </a:p>
        </p:txBody>
      </p:sp>
      <p:sp>
        <p:nvSpPr>
          <p:cNvPr id="3" name="Text Placeholder 2"/>
          <p:cNvSpPr>
            <a:spLocks noGrp="1"/>
          </p:cNvSpPr>
          <p:nvPr>
            <p:ph type="body" idx="1"/>
          </p:nvPr>
        </p:nvSpPr>
        <p:spPr>
          <a:xfrm>
            <a:off x="676656" y="2040467"/>
            <a:ext cx="4663440" cy="723400"/>
          </a:xfrm>
        </p:spPr>
        <p:txBody>
          <a:bodyPr anchor="ctr">
            <a:normAutofit/>
          </a:bodyPr>
          <a:lstStyle>
            <a:lvl1pPr marL="0" indent="0">
              <a:buNone/>
              <a:defRPr sz="2200" b="0" cap="all" baseline="0">
                <a:solidFill>
                  <a:schemeClr val="tx1">
                    <a:lumMod val="85000"/>
                    <a:lumOff val="15000"/>
                  </a:schemeClr>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676656" y="2753084"/>
            <a:ext cx="4663440" cy="320040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007608" y="2038435"/>
            <a:ext cx="4663440" cy="722376"/>
          </a:xfrm>
        </p:spPr>
        <p:txBody>
          <a:bodyPr anchor="ctr">
            <a:normAutofit/>
          </a:bodyPr>
          <a:lstStyle>
            <a:lvl1pPr marL="0" indent="0">
              <a:buNone/>
              <a:defRPr sz="2200" b="0" cap="all" baseline="0">
                <a:solidFill>
                  <a:schemeClr val="tx1">
                    <a:lumMod val="85000"/>
                    <a:lumOff val="15000"/>
                  </a:schemeClr>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007608" y="2750990"/>
            <a:ext cx="4663440" cy="320040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B825F527-F5D0-4F34-BFB4-071E8AE5A69C}" type="datetimeFigureOut">
              <a:rPr lang="en-US" smtClean="0"/>
              <a:pPr/>
              <a:t>8/26/2024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B64F5AA-6769-4E55-9858-F059CA5D0FA8}" type="slidenum">
              <a:rPr lang="en-US" smtClean="0"/>
              <a:pPr/>
              <a:t>‹#›</a:t>
            </a:fld>
            <a:endParaRPr lang="en-US"/>
          </a:p>
        </p:txBody>
      </p:sp>
    </p:spTree>
    <p:extLst>
      <p:ext uri="{BB962C8B-B14F-4D97-AF65-F5344CB8AC3E}">
        <p14:creationId xmlns="" xmlns:p14="http://schemas.microsoft.com/office/powerpoint/2010/main" val="113469311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B825F527-F5D0-4F34-BFB4-071E8AE5A69C}" type="datetimeFigureOut">
              <a:rPr lang="en-US" smtClean="0"/>
              <a:pPr/>
              <a:t>8/26/2024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B64F5AA-6769-4E55-9858-F059CA5D0FA8}" type="slidenum">
              <a:rPr lang="en-US" smtClean="0"/>
              <a:pPr/>
              <a:t>‹#›</a:t>
            </a:fld>
            <a:endParaRPr lang="en-US"/>
          </a:p>
        </p:txBody>
      </p:sp>
    </p:spTree>
    <p:extLst>
      <p:ext uri="{BB962C8B-B14F-4D97-AF65-F5344CB8AC3E}">
        <p14:creationId xmlns="" xmlns:p14="http://schemas.microsoft.com/office/powerpoint/2010/main" val="52672599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825F527-F5D0-4F34-BFB4-071E8AE5A69C}" type="datetimeFigureOut">
              <a:rPr lang="en-US" smtClean="0"/>
              <a:pPr/>
              <a:t>8/26/2024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B64F5AA-6769-4E55-9858-F059CA5D0FA8}" type="slidenum">
              <a:rPr lang="en-US" smtClean="0"/>
              <a:pPr/>
              <a:t>‹#›</a:t>
            </a:fld>
            <a:endParaRPr lang="en-US"/>
          </a:p>
        </p:txBody>
      </p:sp>
    </p:spTree>
    <p:extLst>
      <p:ext uri="{BB962C8B-B14F-4D97-AF65-F5344CB8AC3E}">
        <p14:creationId xmlns="" xmlns:p14="http://schemas.microsoft.com/office/powerpoint/2010/main" val="51697429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Rectangle 1"/>
          <p:cNvSpPr/>
          <p:nvPr/>
        </p:nvSpPr>
        <p:spPr>
          <a:xfrm>
            <a:off x="7620000" y="0"/>
            <a:ext cx="457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sp>
      <p:sp>
        <p:nvSpPr>
          <p:cNvPr id="9" name="Title 8"/>
          <p:cNvSpPr>
            <a:spLocks noGrp="1"/>
          </p:cNvSpPr>
          <p:nvPr>
            <p:ph type="title"/>
          </p:nvPr>
        </p:nvSpPr>
        <p:spPr>
          <a:xfrm>
            <a:off x="8261404" y="542282"/>
            <a:ext cx="3383280" cy="1920240"/>
          </a:xfrm>
        </p:spPr>
        <p:txBody>
          <a:bodyPr anchor="b">
            <a:noAutofit/>
          </a:bodyPr>
          <a:lstStyle>
            <a:lvl1pPr>
              <a:lnSpc>
                <a:spcPct val="85000"/>
              </a:lnSpc>
              <a:defRPr sz="400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a:xfrm>
            <a:off x="762000" y="762000"/>
            <a:ext cx="6096000" cy="457200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275982" y="2511813"/>
            <a:ext cx="3398520" cy="3126987"/>
          </a:xfrm>
        </p:spPr>
        <p:txBody>
          <a:bodyPr>
            <a:normAutofit/>
          </a:bodyPr>
          <a:lstStyle>
            <a:lvl1pPr marL="0" marR="0" indent="0" algn="l" defTabSz="914400" rtl="0" eaLnBrk="1" fontAlgn="auto" latinLnBrk="0" hangingPunct="1">
              <a:lnSpc>
                <a:spcPct val="100000"/>
              </a:lnSpc>
              <a:spcBef>
                <a:spcPts val="1200"/>
              </a:spcBef>
              <a:spcAft>
                <a:spcPts val="0"/>
              </a:spcAft>
              <a:buClrTx/>
              <a:buSzTx/>
              <a:buFontTx/>
              <a:buNone/>
              <a:tabLst/>
              <a:defRPr sz="1800">
                <a:solidFill>
                  <a:srgbClr val="262626"/>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indent="0" algn="l" defTabSz="914400" rtl="0" eaLnBrk="1" fontAlgn="auto" latinLnBrk="0" hangingPunct="1">
              <a:lnSpc>
                <a:spcPct val="100000"/>
              </a:lnSpc>
              <a:spcBef>
                <a:spcPts val="1400"/>
              </a:spcBef>
              <a:spcAft>
                <a:spcPts val="0"/>
              </a:spcAft>
              <a:buClrTx/>
              <a:buSzTx/>
              <a:buFontTx/>
              <a:buNone/>
              <a:tabLst/>
              <a:defRPr/>
            </a:pPr>
            <a:r>
              <a:rPr lang="en-US"/>
              <a:t>Edit Master text styles</a:t>
            </a:r>
          </a:p>
        </p:txBody>
      </p:sp>
      <p:sp>
        <p:nvSpPr>
          <p:cNvPr id="5" name="Date Placeholder 4"/>
          <p:cNvSpPr>
            <a:spLocks noGrp="1"/>
          </p:cNvSpPr>
          <p:nvPr>
            <p:ph type="dt" sz="half" idx="10"/>
          </p:nvPr>
        </p:nvSpPr>
        <p:spPr/>
        <p:txBody>
          <a:bodyPr/>
          <a:lstStyle/>
          <a:p>
            <a:fld id="{B825F527-F5D0-4F34-BFB4-071E8AE5A69C}" type="datetimeFigureOut">
              <a:rPr lang="en-US" smtClean="0"/>
              <a:pPr/>
              <a:t>8/26/2024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lvl1pPr>
              <a:defRPr>
                <a:solidFill>
                  <a:srgbClr val="FFFFFF">
                    <a:alpha val="20000"/>
                  </a:srgbClr>
                </a:solidFill>
              </a:defRPr>
            </a:lvl1pPr>
          </a:lstStyle>
          <a:p>
            <a:fld id="{0B64F5AA-6769-4E55-9858-F059CA5D0FA8}" type="slidenum">
              <a:rPr lang="en-US" smtClean="0"/>
              <a:pPr/>
              <a:t>‹#›</a:t>
            </a:fld>
            <a:endParaRPr lang="en-US"/>
          </a:p>
        </p:txBody>
      </p:sp>
    </p:spTree>
    <p:extLst>
      <p:ext uri="{BB962C8B-B14F-4D97-AF65-F5344CB8AC3E}">
        <p14:creationId xmlns="" xmlns:p14="http://schemas.microsoft.com/office/powerpoint/2010/main" val="124183531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49224" y="5418667"/>
            <a:ext cx="10780776" cy="613283"/>
          </a:xfrm>
        </p:spPr>
        <p:txBody>
          <a:bodyPr anchor="b">
            <a:normAutofit/>
          </a:bodyPr>
          <a:lstStyle>
            <a:lvl1pPr>
              <a:defRPr sz="3200" b="0">
                <a:solidFill>
                  <a:srgbClr val="FFFFFF"/>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0" y="0"/>
            <a:ext cx="12192000" cy="5330952"/>
          </a:xfrm>
          <a:solidFill>
            <a:schemeClr val="accent1">
              <a:lumMod val="40000"/>
              <a:lumOff val="60000"/>
            </a:schemeClr>
          </a:solidFill>
        </p:spPr>
        <p:txBody>
          <a:bodyPr anchor="t"/>
          <a:lstStyle>
            <a:lvl1pPr marL="0" indent="0" algn="ctr">
              <a:spcBef>
                <a:spcPts val="800"/>
              </a:spcBef>
              <a:buNone/>
              <a:defRPr sz="3200">
                <a:solidFill>
                  <a:schemeClr val="tx1">
                    <a:lumMod val="75000"/>
                    <a:lumOff val="2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76656" y="5909735"/>
            <a:ext cx="9229344" cy="533400"/>
          </a:xfrm>
        </p:spPr>
        <p:txBody>
          <a:bodyPr>
            <a:normAutofit/>
          </a:bodyPr>
          <a:lstStyle>
            <a:lvl1pPr marL="0" indent="0">
              <a:lnSpc>
                <a:spcPct val="90000"/>
              </a:lnSpc>
              <a:buNone/>
              <a:defRPr sz="1400">
                <a:solidFill>
                  <a:srgbClr val="262626"/>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12" name="Date Placeholder 11"/>
          <p:cNvSpPr>
            <a:spLocks noGrp="1"/>
          </p:cNvSpPr>
          <p:nvPr>
            <p:ph type="dt" sz="half" idx="10"/>
          </p:nvPr>
        </p:nvSpPr>
        <p:spPr/>
        <p:txBody>
          <a:bodyPr/>
          <a:lstStyle>
            <a:lvl1pPr>
              <a:defRPr>
                <a:solidFill>
                  <a:srgbClr val="FFFFFF">
                    <a:alpha val="80000"/>
                  </a:srgbClr>
                </a:solidFill>
              </a:defRPr>
            </a:lvl1pPr>
          </a:lstStyle>
          <a:p>
            <a:fld id="{B825F527-F5D0-4F34-BFB4-071E8AE5A69C}" type="datetimeFigureOut">
              <a:rPr lang="en-US" smtClean="0"/>
              <a:pPr/>
              <a:t>8/26/2024</a:t>
            </a:fld>
            <a:endParaRPr lang="en-US"/>
          </a:p>
        </p:txBody>
      </p:sp>
      <p:sp>
        <p:nvSpPr>
          <p:cNvPr id="13" name="Footer Placeholder 12"/>
          <p:cNvSpPr>
            <a:spLocks noGrp="1"/>
          </p:cNvSpPr>
          <p:nvPr>
            <p:ph type="ftr" sz="quarter" idx="11"/>
          </p:nvPr>
        </p:nvSpPr>
        <p:spPr/>
        <p:txBody>
          <a:bodyPr/>
          <a:lstStyle>
            <a:lvl1pPr>
              <a:defRPr>
                <a:solidFill>
                  <a:srgbClr val="FFFFFF">
                    <a:alpha val="80000"/>
                  </a:srgbClr>
                </a:solidFill>
              </a:defRPr>
            </a:lvl1pPr>
          </a:lstStyle>
          <a:p>
            <a:endParaRPr lang="en-US"/>
          </a:p>
        </p:txBody>
      </p:sp>
      <p:sp>
        <p:nvSpPr>
          <p:cNvPr id="14" name="Slide Number Placeholder 13"/>
          <p:cNvSpPr>
            <a:spLocks noGrp="1"/>
          </p:cNvSpPr>
          <p:nvPr>
            <p:ph type="sldNum" sz="quarter" idx="12"/>
          </p:nvPr>
        </p:nvSpPr>
        <p:spPr/>
        <p:txBody>
          <a:bodyPr/>
          <a:lstStyle>
            <a:lvl1pPr>
              <a:defRPr>
                <a:solidFill>
                  <a:srgbClr val="FFFFFF">
                    <a:alpha val="25000"/>
                  </a:srgbClr>
                </a:solidFill>
              </a:defRPr>
            </a:lvl1pPr>
          </a:lstStyle>
          <a:p>
            <a:fld id="{0B64F5AA-6769-4E55-9858-F059CA5D0FA8}" type="slidenum">
              <a:rPr lang="en-US" smtClean="0"/>
              <a:pPr/>
              <a:t>‹#›</a:t>
            </a:fld>
            <a:endParaRPr lang="en-US"/>
          </a:p>
        </p:txBody>
      </p:sp>
    </p:spTree>
    <p:extLst>
      <p:ext uri="{BB962C8B-B14F-4D97-AF65-F5344CB8AC3E}">
        <p14:creationId xmlns="" xmlns:p14="http://schemas.microsoft.com/office/powerpoint/2010/main" val="2151797880"/>
      </p:ext>
    </p:extLst>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57224" y="499533"/>
            <a:ext cx="10772775" cy="1658198"/>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76656" y="2011680"/>
            <a:ext cx="10753725" cy="3766185"/>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85800" y="6412447"/>
            <a:ext cx="4114800" cy="228600"/>
          </a:xfrm>
          <a:prstGeom prst="rect">
            <a:avLst/>
          </a:prstGeom>
        </p:spPr>
        <p:txBody>
          <a:bodyPr vert="horz" lIns="91440" tIns="45720" rIns="91440" bIns="45720" rtlCol="0" anchor="ctr"/>
          <a:lstStyle>
            <a:lvl1pPr algn="l">
              <a:defRPr sz="950">
                <a:solidFill>
                  <a:schemeClr val="tx1">
                    <a:alpha val="80000"/>
                  </a:schemeClr>
                </a:solidFill>
              </a:defRPr>
            </a:lvl1pPr>
          </a:lstStyle>
          <a:p>
            <a:fld id="{B825F527-F5D0-4F34-BFB4-071E8AE5A69C}" type="datetimeFigureOut">
              <a:rPr lang="en-US" smtClean="0"/>
              <a:pPr/>
              <a:t>8/26/2024</a:t>
            </a:fld>
            <a:endParaRPr lang="en-US"/>
          </a:p>
        </p:txBody>
      </p:sp>
      <p:sp>
        <p:nvSpPr>
          <p:cNvPr id="5" name="Footer Placeholder 4"/>
          <p:cNvSpPr>
            <a:spLocks noGrp="1"/>
          </p:cNvSpPr>
          <p:nvPr>
            <p:ph type="ftr" sz="quarter" idx="3"/>
          </p:nvPr>
        </p:nvSpPr>
        <p:spPr>
          <a:xfrm>
            <a:off x="685800" y="6554697"/>
            <a:ext cx="5029200" cy="228600"/>
          </a:xfrm>
          <a:prstGeom prst="rect">
            <a:avLst/>
          </a:prstGeom>
        </p:spPr>
        <p:txBody>
          <a:bodyPr vert="horz" lIns="91440" tIns="45720" rIns="91440" bIns="45720" rtlCol="0" anchor="ctr"/>
          <a:lstStyle>
            <a:lvl1pPr algn="l">
              <a:defRPr sz="950" cap="all" baseline="0">
                <a:solidFill>
                  <a:schemeClr val="tx1">
                    <a:alpha val="80000"/>
                  </a:schemeClr>
                </a:solidFill>
              </a:defRPr>
            </a:lvl1pPr>
          </a:lstStyle>
          <a:p>
            <a:endParaRPr lang="en-US"/>
          </a:p>
        </p:txBody>
      </p:sp>
      <p:sp>
        <p:nvSpPr>
          <p:cNvPr id="6" name="Slide Number Placeholder 5"/>
          <p:cNvSpPr>
            <a:spLocks noGrp="1"/>
          </p:cNvSpPr>
          <p:nvPr>
            <p:ph type="sldNum" sz="quarter" idx="4"/>
          </p:nvPr>
        </p:nvSpPr>
        <p:spPr>
          <a:xfrm>
            <a:off x="8763926" y="5876412"/>
            <a:ext cx="2926080" cy="1397039"/>
          </a:xfrm>
          <a:prstGeom prst="rect">
            <a:avLst/>
          </a:prstGeom>
        </p:spPr>
        <p:txBody>
          <a:bodyPr vert="horz" lIns="91440" tIns="45720" rIns="91440" bIns="45720" rtlCol="0" anchor="b"/>
          <a:lstStyle>
            <a:lvl1pPr algn="r">
              <a:defRPr sz="10300" b="0">
                <a:ln>
                  <a:noFill/>
                </a:ln>
                <a:solidFill>
                  <a:schemeClr val="accent1">
                    <a:alpha val="25000"/>
                  </a:schemeClr>
                </a:solidFill>
                <a:latin typeface="+mj-lt"/>
              </a:defRPr>
            </a:lvl1pPr>
          </a:lstStyle>
          <a:p>
            <a:fld id="{0B64F5AA-6769-4E55-9858-F059CA5D0FA8}" type="slidenum">
              <a:rPr lang="en-US" smtClean="0"/>
              <a:pPr/>
              <a:t>‹#›</a:t>
            </a:fld>
            <a:endParaRPr lang="en-US"/>
          </a:p>
        </p:txBody>
      </p:sp>
    </p:spTree>
    <p:extLst>
      <p:ext uri="{BB962C8B-B14F-4D97-AF65-F5344CB8AC3E}">
        <p14:creationId xmlns="" xmlns:p14="http://schemas.microsoft.com/office/powerpoint/2010/main" val="1985677831"/>
      </p:ext>
    </p:extLst>
  </p:cSld>
  <p:clrMap bg1="lt1" tx1="dk1" bg2="lt2" tx2="dk2" accent1="accent1" accent2="accent2" accent3="accent3" accent4="accent4" accent5="accent5" accent6="accent6" hlink="hlink" folHlink="folHlink"/>
  <p:sldLayoutIdLst>
    <p:sldLayoutId id="2147483829" r:id="rId1"/>
    <p:sldLayoutId id="2147483830" r:id="rId2"/>
    <p:sldLayoutId id="2147483831" r:id="rId3"/>
    <p:sldLayoutId id="2147483832" r:id="rId4"/>
    <p:sldLayoutId id="2147483833" r:id="rId5"/>
    <p:sldLayoutId id="2147483834" r:id="rId6"/>
    <p:sldLayoutId id="2147483835" r:id="rId7"/>
    <p:sldLayoutId id="2147483836" r:id="rId8"/>
    <p:sldLayoutId id="2147483837" r:id="rId9"/>
    <p:sldLayoutId id="2147483838" r:id="rId10"/>
    <p:sldLayoutId id="2147483839" r:id="rId11"/>
  </p:sldLayoutIdLst>
  <p:txStyles>
    <p:titleStyle>
      <a:lvl1pPr algn="l" defTabSz="914400" rtl="0" eaLnBrk="1" latinLnBrk="0" hangingPunct="1">
        <a:lnSpc>
          <a:spcPct val="85000"/>
        </a:lnSpc>
        <a:spcBef>
          <a:spcPct val="0"/>
        </a:spcBef>
        <a:buNone/>
        <a:defRPr sz="5400" kern="1200" spc="-120" baseline="0">
          <a:solidFill>
            <a:schemeClr val="accent1"/>
          </a:solidFill>
          <a:latin typeface="+mj-lt"/>
          <a:ea typeface="+mj-ea"/>
          <a:cs typeface="+mj-cs"/>
        </a:defRPr>
      </a:lvl1pPr>
    </p:titleStyle>
    <p:bodyStyle>
      <a:lvl1pPr marL="91440" indent="-91440" algn="l" defTabSz="914400" rtl="0" eaLnBrk="1" latinLnBrk="0" hangingPunct="1">
        <a:lnSpc>
          <a:spcPct val="85000"/>
        </a:lnSpc>
        <a:spcBef>
          <a:spcPts val="1300"/>
        </a:spcBef>
        <a:buFont typeface="Arial" pitchFamily="34" charset="0"/>
        <a:buChar char=" "/>
        <a:defRPr sz="2400" kern="1200">
          <a:solidFill>
            <a:schemeClr val="tx1">
              <a:lumMod val="85000"/>
              <a:lumOff val="15000"/>
            </a:schemeClr>
          </a:solidFill>
          <a:latin typeface="+mn-lt"/>
          <a:ea typeface="+mn-ea"/>
          <a:cs typeface="+mn-cs"/>
        </a:defRPr>
      </a:lvl1pPr>
      <a:lvl2pPr marL="347472" indent="-342900" algn="l" defTabSz="914400" rtl="0" eaLnBrk="1" latinLnBrk="0" hangingPunct="1">
        <a:lnSpc>
          <a:spcPct val="85000"/>
        </a:lnSpc>
        <a:spcBef>
          <a:spcPts val="600"/>
        </a:spcBef>
        <a:buFont typeface="Arial" pitchFamily="34" charset="0"/>
        <a:buChar char=" "/>
        <a:defRPr sz="2400" kern="1200">
          <a:solidFill>
            <a:schemeClr val="tx1">
              <a:lumMod val="85000"/>
              <a:lumOff val="15000"/>
            </a:schemeClr>
          </a:solidFill>
          <a:latin typeface="+mn-lt"/>
          <a:ea typeface="+mn-ea"/>
          <a:cs typeface="+mn-cs"/>
        </a:defRPr>
      </a:lvl2pPr>
      <a:lvl3pPr marL="548640" indent="-548640" algn="l" defTabSz="914400" rtl="0" eaLnBrk="1" latinLnBrk="0" hangingPunct="1">
        <a:lnSpc>
          <a:spcPct val="85000"/>
        </a:lnSpc>
        <a:spcBef>
          <a:spcPts val="600"/>
        </a:spcBef>
        <a:buFont typeface="Arial" pitchFamily="34" charset="0"/>
        <a:buChar char=" "/>
        <a:defRPr sz="2000" i="1" kern="1200">
          <a:solidFill>
            <a:schemeClr val="tx1">
              <a:lumMod val="85000"/>
              <a:lumOff val="15000"/>
            </a:schemeClr>
          </a:solidFill>
          <a:latin typeface="+mn-lt"/>
          <a:ea typeface="+mn-ea"/>
          <a:cs typeface="+mn-cs"/>
        </a:defRPr>
      </a:lvl3pPr>
      <a:lvl4pPr marL="822960" indent="-822960" algn="l" defTabSz="914400" rtl="0" eaLnBrk="1" latinLnBrk="0" hangingPunct="1">
        <a:lnSpc>
          <a:spcPct val="85000"/>
        </a:lnSpc>
        <a:spcBef>
          <a:spcPts val="600"/>
        </a:spcBef>
        <a:buFont typeface="Arial" pitchFamily="34" charset="0"/>
        <a:buChar char=" "/>
        <a:defRPr sz="1800" kern="1200">
          <a:solidFill>
            <a:schemeClr val="tx1">
              <a:lumMod val="85000"/>
              <a:lumOff val="15000"/>
            </a:schemeClr>
          </a:solidFill>
          <a:latin typeface="+mn-lt"/>
          <a:ea typeface="+mn-ea"/>
          <a:cs typeface="+mn-cs"/>
        </a:defRPr>
      </a:lvl4pPr>
      <a:lvl5pPr marL="1097280" indent="-1097280" algn="l" defTabSz="914400" rtl="0" eaLnBrk="1" latinLnBrk="0" hangingPunct="1">
        <a:lnSpc>
          <a:spcPct val="85000"/>
        </a:lnSpc>
        <a:spcBef>
          <a:spcPts val="600"/>
        </a:spcBef>
        <a:buFont typeface="Arial" pitchFamily="34" charset="0"/>
        <a:buChar char=" "/>
        <a:defRPr sz="1800" kern="1200">
          <a:solidFill>
            <a:schemeClr val="tx1">
              <a:lumMod val="85000"/>
              <a:lumOff val="15000"/>
            </a:schemeClr>
          </a:solidFill>
          <a:latin typeface="+mn-lt"/>
          <a:ea typeface="+mn-ea"/>
          <a:cs typeface="+mn-cs"/>
        </a:defRPr>
      </a:lvl5pPr>
      <a:lvl6pPr marL="1200000" indent="-228600" algn="l" defTabSz="914400" rtl="0" eaLnBrk="1" latinLnBrk="0" hangingPunct="1">
        <a:lnSpc>
          <a:spcPct val="85000"/>
        </a:lnSpc>
        <a:spcBef>
          <a:spcPts val="600"/>
        </a:spcBef>
        <a:buFont typeface="Arial" pitchFamily="34" charset="0"/>
        <a:buChar char=" "/>
        <a:defRPr sz="1800" kern="1200">
          <a:solidFill>
            <a:schemeClr val="tx1">
              <a:lumMod val="85000"/>
              <a:lumOff val="15000"/>
            </a:schemeClr>
          </a:solidFill>
          <a:latin typeface="+mn-lt"/>
          <a:ea typeface="+mn-ea"/>
          <a:cs typeface="+mn-cs"/>
        </a:defRPr>
      </a:lvl6pPr>
      <a:lvl7pPr marL="1400000" indent="-228600" algn="l" defTabSz="914400" rtl="0" eaLnBrk="1" latinLnBrk="0" hangingPunct="1">
        <a:lnSpc>
          <a:spcPct val="85000"/>
        </a:lnSpc>
        <a:spcBef>
          <a:spcPts val="600"/>
        </a:spcBef>
        <a:buFont typeface="Arial" pitchFamily="34" charset="0"/>
        <a:buChar char=" "/>
        <a:defRPr sz="1800" kern="1200">
          <a:solidFill>
            <a:schemeClr val="tx1">
              <a:lumMod val="85000"/>
              <a:lumOff val="15000"/>
            </a:schemeClr>
          </a:solidFill>
          <a:latin typeface="+mn-lt"/>
          <a:ea typeface="+mn-ea"/>
          <a:cs typeface="+mn-cs"/>
        </a:defRPr>
      </a:lvl7pPr>
      <a:lvl8pPr marL="1600000" indent="-228600" algn="l" defTabSz="914400" rtl="0" eaLnBrk="1" latinLnBrk="0" hangingPunct="1">
        <a:lnSpc>
          <a:spcPct val="85000"/>
        </a:lnSpc>
        <a:spcBef>
          <a:spcPts val="600"/>
        </a:spcBef>
        <a:buFont typeface="Arial" pitchFamily="34" charset="0"/>
        <a:buChar char=" "/>
        <a:defRPr sz="1800" kern="1200">
          <a:solidFill>
            <a:schemeClr val="tx1">
              <a:lumMod val="85000"/>
              <a:lumOff val="15000"/>
            </a:schemeClr>
          </a:solidFill>
          <a:latin typeface="+mn-lt"/>
          <a:ea typeface="+mn-ea"/>
          <a:cs typeface="+mn-cs"/>
        </a:defRPr>
      </a:lvl8pPr>
      <a:lvl9pPr marL="1800000" indent="-228600" algn="l" defTabSz="914400" rtl="0" eaLnBrk="1" latinLnBrk="0" hangingPunct="1">
        <a:lnSpc>
          <a:spcPct val="85000"/>
        </a:lnSpc>
        <a:spcBef>
          <a:spcPts val="600"/>
        </a:spcBef>
        <a:buFont typeface="Arial" pitchFamily="34" charset="0"/>
        <a:buChar char=" "/>
        <a:defRPr sz="1800" kern="1200">
          <a:solidFill>
            <a:schemeClr val="tx1">
              <a:lumMod val="85000"/>
              <a:lumOff val="1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3" Type="http://schemas.openxmlformats.org/officeDocument/2006/relationships/image" Target="../media/image12.emf"/><Relationship Id="rId7" Type="http://schemas.openxmlformats.org/officeDocument/2006/relationships/image" Target="../media/image16.png"/><Relationship Id="rId2" Type="http://schemas.openxmlformats.org/officeDocument/2006/relationships/image" Target="../media/image11.emf"/><Relationship Id="rId1" Type="http://schemas.openxmlformats.org/officeDocument/2006/relationships/slideLayout" Target="../slideLayouts/slideLayout1.xml"/><Relationship Id="rId6" Type="http://schemas.openxmlformats.org/officeDocument/2006/relationships/image" Target="../media/image15.png"/><Relationship Id="rId5" Type="http://schemas.openxmlformats.org/officeDocument/2006/relationships/image" Target="../media/image14.emf"/><Relationship Id="rId4" Type="http://schemas.openxmlformats.org/officeDocument/2006/relationships/image" Target="../media/image13.emf"/></Relationships>
</file>

<file path=ppt/slides/_rels/slide11.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1.xml"/><Relationship Id="rId5" Type="http://schemas.openxmlformats.org/officeDocument/2006/relationships/image" Target="../media/image20.emf"/><Relationship Id="rId4" Type="http://schemas.openxmlformats.org/officeDocument/2006/relationships/image" Target="../media/image19.png"/></Relationships>
</file>

<file path=ppt/slides/_rels/slide12.xml.rels><?xml version="1.0" encoding="UTF-8" standalone="yes"?>
<Relationships xmlns="http://schemas.openxmlformats.org/package/2006/relationships"><Relationship Id="rId3" Type="http://schemas.openxmlformats.org/officeDocument/2006/relationships/image" Target="../media/image22.emf"/><Relationship Id="rId2" Type="http://schemas.openxmlformats.org/officeDocument/2006/relationships/image" Target="../media/image21.emf"/><Relationship Id="rId1" Type="http://schemas.openxmlformats.org/officeDocument/2006/relationships/slideLayout" Target="../slideLayouts/slideLayout1.xml"/><Relationship Id="rId5" Type="http://schemas.openxmlformats.org/officeDocument/2006/relationships/image" Target="../media/image24.wmf"/><Relationship Id="rId4" Type="http://schemas.openxmlformats.org/officeDocument/2006/relationships/image" Target="../media/image23.emf"/></Relationships>
</file>

<file path=ppt/slides/_rels/slide13.xml.rels><?xml version="1.0" encoding="UTF-8" standalone="yes"?>
<Relationships xmlns="http://schemas.openxmlformats.org/package/2006/relationships"><Relationship Id="rId8" Type="http://schemas.openxmlformats.org/officeDocument/2006/relationships/image" Target="../media/image31.emf"/><Relationship Id="rId3" Type="http://schemas.openxmlformats.org/officeDocument/2006/relationships/image" Target="../media/image26.emf"/><Relationship Id="rId7" Type="http://schemas.openxmlformats.org/officeDocument/2006/relationships/image" Target="../media/image30.png"/><Relationship Id="rId2" Type="http://schemas.openxmlformats.org/officeDocument/2006/relationships/image" Target="../media/image25.png"/><Relationship Id="rId1" Type="http://schemas.openxmlformats.org/officeDocument/2006/relationships/slideLayout" Target="../slideLayouts/slideLayout1.xml"/><Relationship Id="rId6" Type="http://schemas.openxmlformats.org/officeDocument/2006/relationships/image" Target="../media/image29.png"/><Relationship Id="rId5" Type="http://schemas.openxmlformats.org/officeDocument/2006/relationships/image" Target="../media/image28.png"/><Relationship Id="rId4" Type="http://schemas.openxmlformats.org/officeDocument/2006/relationships/image" Target="../media/image27.emf"/><Relationship Id="rId9" Type="http://schemas.openxmlformats.org/officeDocument/2006/relationships/image" Target="../media/image32.emf"/></Relationships>
</file>

<file path=ppt/slides/_rels/slide14.xml.rels><?xml version="1.0" encoding="UTF-8" standalone="yes"?>
<Relationships xmlns="http://schemas.openxmlformats.org/package/2006/relationships"><Relationship Id="rId3" Type="http://schemas.openxmlformats.org/officeDocument/2006/relationships/image" Target="../media/image34.emf"/><Relationship Id="rId2" Type="http://schemas.openxmlformats.org/officeDocument/2006/relationships/image" Target="../media/image33.emf"/><Relationship Id="rId1" Type="http://schemas.openxmlformats.org/officeDocument/2006/relationships/slideLayout" Target="../slideLayouts/slideLayout1.xml"/><Relationship Id="rId6" Type="http://schemas.openxmlformats.org/officeDocument/2006/relationships/image" Target="../media/image37.png"/><Relationship Id="rId5" Type="http://schemas.openxmlformats.org/officeDocument/2006/relationships/image" Target="../media/image36.png"/><Relationship Id="rId4" Type="http://schemas.openxmlformats.org/officeDocument/2006/relationships/image" Target="../media/image35.emf"/></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38.png"/><Relationship Id="rId1" Type="http://schemas.openxmlformats.org/officeDocument/2006/relationships/slideLayout" Target="../slideLayouts/slideLayout1.xml"/><Relationship Id="rId6" Type="http://schemas.openxmlformats.org/officeDocument/2006/relationships/image" Target="../media/image42.png"/><Relationship Id="rId5" Type="http://schemas.openxmlformats.org/officeDocument/2006/relationships/image" Target="../media/image41.png"/><Relationship Id="rId4" Type="http://schemas.openxmlformats.org/officeDocument/2006/relationships/image" Target="../media/image40.png"/></Relationships>
</file>

<file path=ppt/slides/_rels/slide18.xml.rels><?xml version="1.0" encoding="UTF-8" standalone="yes"?>
<Relationships xmlns="http://schemas.openxmlformats.org/package/2006/relationships"><Relationship Id="rId8" Type="http://schemas.openxmlformats.org/officeDocument/2006/relationships/image" Target="../media/image49.emf"/><Relationship Id="rId3" Type="http://schemas.openxmlformats.org/officeDocument/2006/relationships/image" Target="../media/image44.png"/><Relationship Id="rId7" Type="http://schemas.openxmlformats.org/officeDocument/2006/relationships/image" Target="../media/image48.png"/><Relationship Id="rId12" Type="http://schemas.openxmlformats.org/officeDocument/2006/relationships/image" Target="../media/image52.png"/><Relationship Id="rId2" Type="http://schemas.openxmlformats.org/officeDocument/2006/relationships/image" Target="../media/image43.png"/><Relationship Id="rId1" Type="http://schemas.openxmlformats.org/officeDocument/2006/relationships/slideLayout" Target="../slideLayouts/slideLayout1.xml"/><Relationship Id="rId6" Type="http://schemas.openxmlformats.org/officeDocument/2006/relationships/image" Target="../media/image47.png"/><Relationship Id="rId11" Type="http://schemas.openxmlformats.org/officeDocument/2006/relationships/image" Target="../media/image51.png"/><Relationship Id="rId5" Type="http://schemas.openxmlformats.org/officeDocument/2006/relationships/image" Target="../media/image46.png"/><Relationship Id="rId10" Type="http://schemas.openxmlformats.org/officeDocument/2006/relationships/image" Target="../media/image50.png"/><Relationship Id="rId4" Type="http://schemas.openxmlformats.org/officeDocument/2006/relationships/image" Target="../media/image45.png"/><Relationship Id="rId9" Type="http://schemas.openxmlformats.org/officeDocument/2006/relationships/image" Target="../media/image42.png"/></Relationships>
</file>

<file path=ppt/slides/_rels/slide19.xml.rels><?xml version="1.0" encoding="UTF-8" standalone="yes"?>
<Relationships xmlns="http://schemas.openxmlformats.org/package/2006/relationships"><Relationship Id="rId8" Type="http://schemas.openxmlformats.org/officeDocument/2006/relationships/image" Target="../media/image59.png"/><Relationship Id="rId3" Type="http://schemas.openxmlformats.org/officeDocument/2006/relationships/image" Target="../media/image54.png"/><Relationship Id="rId7" Type="http://schemas.openxmlformats.org/officeDocument/2006/relationships/image" Target="../media/image58.png"/><Relationship Id="rId2" Type="http://schemas.openxmlformats.org/officeDocument/2006/relationships/image" Target="../media/image53.png"/><Relationship Id="rId1" Type="http://schemas.openxmlformats.org/officeDocument/2006/relationships/slideLayout" Target="../slideLayouts/slideLayout1.xml"/><Relationship Id="rId6" Type="http://schemas.openxmlformats.org/officeDocument/2006/relationships/image" Target="../media/image57.png"/><Relationship Id="rId5" Type="http://schemas.openxmlformats.org/officeDocument/2006/relationships/image" Target="../media/image56.png"/><Relationship Id="rId10" Type="http://schemas.openxmlformats.org/officeDocument/2006/relationships/image" Target="../media/image61.png"/><Relationship Id="rId4" Type="http://schemas.openxmlformats.org/officeDocument/2006/relationships/image" Target="../media/image55.png"/><Relationship Id="rId9" Type="http://schemas.openxmlformats.org/officeDocument/2006/relationships/image" Target="../media/image60.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14.emf"/><Relationship Id="rId2" Type="http://schemas.openxmlformats.org/officeDocument/2006/relationships/image" Target="../media/image62.png"/><Relationship Id="rId1" Type="http://schemas.openxmlformats.org/officeDocument/2006/relationships/slideLayout" Target="../slideLayouts/slideLayout1.xml"/><Relationship Id="rId6" Type="http://schemas.openxmlformats.org/officeDocument/2006/relationships/image" Target="../media/image63.emf"/><Relationship Id="rId5" Type="http://schemas.openxmlformats.org/officeDocument/2006/relationships/image" Target="../media/image12.emf"/><Relationship Id="rId4" Type="http://schemas.openxmlformats.org/officeDocument/2006/relationships/image" Target="../media/image13.emf"/></Relationships>
</file>

<file path=ppt/slides/_rels/slide21.xml.rels><?xml version="1.0" encoding="UTF-8" standalone="yes"?>
<Relationships xmlns="http://schemas.openxmlformats.org/package/2006/relationships"><Relationship Id="rId2" Type="http://schemas.openxmlformats.org/officeDocument/2006/relationships/image" Target="../media/image64.pn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65.emf"/><Relationship Id="rId2" Type="http://schemas.openxmlformats.org/officeDocument/2006/relationships/image" Target="../media/image64.pn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image" Target="../media/image66.pn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image" Target="../media/image67.png"/><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image" Target="../media/image68.png"/><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image" Target="../media/image69.png"/><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3" Type="http://schemas.openxmlformats.org/officeDocument/2006/relationships/image" Target="../media/image71.emf"/><Relationship Id="rId7" Type="http://schemas.openxmlformats.org/officeDocument/2006/relationships/image" Target="../media/image75.png"/><Relationship Id="rId2" Type="http://schemas.openxmlformats.org/officeDocument/2006/relationships/image" Target="../media/image70.emf"/><Relationship Id="rId1" Type="http://schemas.openxmlformats.org/officeDocument/2006/relationships/slideLayout" Target="../slideLayouts/slideLayout1.xml"/><Relationship Id="rId6" Type="http://schemas.openxmlformats.org/officeDocument/2006/relationships/image" Target="../media/image74.emf"/><Relationship Id="rId5" Type="http://schemas.openxmlformats.org/officeDocument/2006/relationships/image" Target="../media/image73.emf"/><Relationship Id="rId4" Type="http://schemas.openxmlformats.org/officeDocument/2006/relationships/image" Target="../media/image72.emf"/></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8" Type="http://schemas.openxmlformats.org/officeDocument/2006/relationships/image" Target="../media/image82.png"/><Relationship Id="rId3" Type="http://schemas.openxmlformats.org/officeDocument/2006/relationships/image" Target="../media/image77.png"/><Relationship Id="rId7" Type="http://schemas.openxmlformats.org/officeDocument/2006/relationships/image" Target="../media/image81.png"/><Relationship Id="rId12" Type="http://schemas.openxmlformats.org/officeDocument/2006/relationships/image" Target="../media/image86.png"/><Relationship Id="rId2" Type="http://schemas.openxmlformats.org/officeDocument/2006/relationships/image" Target="../media/image76.png"/><Relationship Id="rId1" Type="http://schemas.openxmlformats.org/officeDocument/2006/relationships/slideLayout" Target="../slideLayouts/slideLayout1.xml"/><Relationship Id="rId6" Type="http://schemas.openxmlformats.org/officeDocument/2006/relationships/image" Target="../media/image80.png"/><Relationship Id="rId11" Type="http://schemas.openxmlformats.org/officeDocument/2006/relationships/image" Target="../media/image85.png"/><Relationship Id="rId5" Type="http://schemas.openxmlformats.org/officeDocument/2006/relationships/image" Target="../media/image79.png"/><Relationship Id="rId10" Type="http://schemas.openxmlformats.org/officeDocument/2006/relationships/image" Target="../media/image84.png"/><Relationship Id="rId4" Type="http://schemas.openxmlformats.org/officeDocument/2006/relationships/image" Target="../media/image78.png"/><Relationship Id="rId9" Type="http://schemas.openxmlformats.org/officeDocument/2006/relationships/image" Target="../media/image83.png"/></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image" Target="../media/image88.png"/><Relationship Id="rId2" Type="http://schemas.openxmlformats.org/officeDocument/2006/relationships/image" Target="../media/image87.png"/><Relationship Id="rId1" Type="http://schemas.openxmlformats.org/officeDocument/2006/relationships/slideLayout" Target="../slideLayouts/slideLayout1.xml"/><Relationship Id="rId6" Type="http://schemas.openxmlformats.org/officeDocument/2006/relationships/image" Target="../media/image91.png"/><Relationship Id="rId5" Type="http://schemas.openxmlformats.org/officeDocument/2006/relationships/image" Target="../media/image90.png"/><Relationship Id="rId4" Type="http://schemas.openxmlformats.org/officeDocument/2006/relationships/image" Target="../media/image89.png"/></Relationships>
</file>

<file path=ppt/slides/_rels/slide31.xml.rels><?xml version="1.0" encoding="UTF-8" standalone="yes"?>
<Relationships xmlns="http://schemas.openxmlformats.org/package/2006/relationships"><Relationship Id="rId2" Type="http://schemas.openxmlformats.org/officeDocument/2006/relationships/image" Target="../media/image92.png"/><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2" Type="http://schemas.openxmlformats.org/officeDocument/2006/relationships/image" Target="../media/image93.png"/><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8" Type="http://schemas.openxmlformats.org/officeDocument/2006/relationships/image" Target="../media/image100.png"/><Relationship Id="rId3" Type="http://schemas.openxmlformats.org/officeDocument/2006/relationships/image" Target="../media/image95.png"/><Relationship Id="rId7" Type="http://schemas.openxmlformats.org/officeDocument/2006/relationships/image" Target="../media/image99.png"/><Relationship Id="rId2" Type="http://schemas.openxmlformats.org/officeDocument/2006/relationships/image" Target="../media/image94.png"/><Relationship Id="rId1" Type="http://schemas.openxmlformats.org/officeDocument/2006/relationships/slideLayout" Target="../slideLayouts/slideLayout1.xml"/><Relationship Id="rId6" Type="http://schemas.openxmlformats.org/officeDocument/2006/relationships/image" Target="../media/image98.png"/><Relationship Id="rId5" Type="http://schemas.openxmlformats.org/officeDocument/2006/relationships/image" Target="../media/image97.png"/><Relationship Id="rId4" Type="http://schemas.openxmlformats.org/officeDocument/2006/relationships/image" Target="../media/image96.png"/></Relationships>
</file>

<file path=ppt/slides/_rels/slide35.xml.rels><?xml version="1.0" encoding="UTF-8" standalone="yes"?>
<Relationships xmlns="http://schemas.openxmlformats.org/package/2006/relationships"><Relationship Id="rId2" Type="http://schemas.openxmlformats.org/officeDocument/2006/relationships/image" Target="../media/image101.png"/><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xml"/><Relationship Id="rId4" Type="http://schemas.openxmlformats.org/officeDocument/2006/relationships/image" Target="../media/image6.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1.xml"/><Relationship Id="rId4" Type="http://schemas.openxmlformats.org/officeDocument/2006/relationships/image" Target="../media/image9.emf"/></Relationships>
</file>

<file path=ppt/slides/_rels/slide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85535" y="179883"/>
            <a:ext cx="5610465" cy="1562856"/>
          </a:xfrm>
          <a:solidFill>
            <a:schemeClr val="accent1">
              <a:lumMod val="75000"/>
            </a:schemeClr>
          </a:solidFill>
        </p:spPr>
        <p:txBody>
          <a:bodyPr>
            <a:normAutofit fontScale="90000"/>
          </a:bodyPr>
          <a:lstStyle/>
          <a:p>
            <a:pPr>
              <a:lnSpc>
                <a:spcPct val="150000"/>
              </a:lnSpc>
            </a:pPr>
            <a:r>
              <a:rPr lang="en-GB" sz="3200" i="1" dirty="0">
                <a:solidFill>
                  <a:srgbClr val="7030A0"/>
                </a:solidFill>
                <a:latin typeface="Cambria" panose="02040503050406030204" pitchFamily="18" charset="0"/>
                <a:ea typeface="Cambria" panose="02040503050406030204" pitchFamily="18" charset="0"/>
                <a:cs typeface="Arial" panose="020B0604020202020204" pitchFamily="34" charset="0"/>
              </a:rPr>
              <a:t>        </a:t>
            </a:r>
            <a:br>
              <a:rPr lang="en-GB" sz="3200" i="1" dirty="0">
                <a:solidFill>
                  <a:srgbClr val="7030A0"/>
                </a:solidFill>
                <a:latin typeface="Cambria" panose="02040503050406030204" pitchFamily="18" charset="0"/>
                <a:ea typeface="Cambria" panose="02040503050406030204" pitchFamily="18" charset="0"/>
                <a:cs typeface="Arial" panose="020B0604020202020204" pitchFamily="34" charset="0"/>
              </a:rPr>
            </a:br>
            <a:r>
              <a:rPr lang="en-GB" sz="3200" i="1" dirty="0">
                <a:solidFill>
                  <a:srgbClr val="7030A0"/>
                </a:solidFill>
                <a:latin typeface="Cambria" panose="02040503050406030204" pitchFamily="18" charset="0"/>
                <a:ea typeface="Cambria" panose="02040503050406030204" pitchFamily="18" charset="0"/>
                <a:cs typeface="Arial" panose="020B0604020202020204" pitchFamily="34" charset="0"/>
              </a:rPr>
              <a:t/>
            </a:r>
            <a:br>
              <a:rPr lang="en-GB" sz="3200" i="1" dirty="0">
                <a:solidFill>
                  <a:srgbClr val="7030A0"/>
                </a:solidFill>
                <a:latin typeface="Cambria" panose="02040503050406030204" pitchFamily="18" charset="0"/>
                <a:ea typeface="Cambria" panose="02040503050406030204" pitchFamily="18" charset="0"/>
                <a:cs typeface="Arial" panose="020B0604020202020204" pitchFamily="34" charset="0"/>
              </a:rPr>
            </a:br>
            <a:r>
              <a:rPr lang="en-GB" sz="3200" i="1" dirty="0">
                <a:solidFill>
                  <a:srgbClr val="7030A0"/>
                </a:solidFill>
                <a:latin typeface="Cambria" panose="02040503050406030204" pitchFamily="18" charset="0"/>
                <a:ea typeface="Cambria" panose="02040503050406030204" pitchFamily="18" charset="0"/>
                <a:cs typeface="Arial" panose="020B0604020202020204" pitchFamily="34" charset="0"/>
              </a:rPr>
              <a:t/>
            </a:r>
            <a:br>
              <a:rPr lang="en-GB" sz="3200" i="1" dirty="0">
                <a:solidFill>
                  <a:srgbClr val="7030A0"/>
                </a:solidFill>
                <a:latin typeface="Cambria" panose="02040503050406030204" pitchFamily="18" charset="0"/>
                <a:ea typeface="Cambria" panose="02040503050406030204" pitchFamily="18" charset="0"/>
                <a:cs typeface="Arial" panose="020B0604020202020204" pitchFamily="34" charset="0"/>
              </a:rPr>
            </a:br>
            <a:r>
              <a:rPr lang="en-GB" sz="3200" i="1" dirty="0">
                <a:solidFill>
                  <a:srgbClr val="7030A0"/>
                </a:solidFill>
                <a:latin typeface="Cambria" panose="02040503050406030204" pitchFamily="18" charset="0"/>
                <a:ea typeface="Cambria" panose="02040503050406030204" pitchFamily="18" charset="0"/>
                <a:cs typeface="Arial" panose="020B0604020202020204" pitchFamily="34" charset="0"/>
              </a:rPr>
              <a:t/>
            </a:r>
            <a:br>
              <a:rPr lang="en-GB" sz="3200" i="1" dirty="0">
                <a:solidFill>
                  <a:srgbClr val="7030A0"/>
                </a:solidFill>
                <a:latin typeface="Cambria" panose="02040503050406030204" pitchFamily="18" charset="0"/>
                <a:ea typeface="Cambria" panose="02040503050406030204" pitchFamily="18" charset="0"/>
                <a:cs typeface="Arial" panose="020B0604020202020204" pitchFamily="34" charset="0"/>
              </a:rPr>
            </a:br>
            <a:r>
              <a:rPr lang="en-GB" sz="3200" i="1" dirty="0">
                <a:solidFill>
                  <a:srgbClr val="7030A0"/>
                </a:solidFill>
                <a:latin typeface="Cambria" panose="02040503050406030204" pitchFamily="18" charset="0"/>
                <a:ea typeface="Cambria" panose="02040503050406030204" pitchFamily="18" charset="0"/>
                <a:cs typeface="Arial" panose="020B0604020202020204" pitchFamily="34" charset="0"/>
              </a:rPr>
              <a:t/>
            </a:r>
            <a:br>
              <a:rPr lang="en-GB" sz="3200" i="1" dirty="0">
                <a:solidFill>
                  <a:srgbClr val="7030A0"/>
                </a:solidFill>
                <a:latin typeface="Cambria" panose="02040503050406030204" pitchFamily="18" charset="0"/>
                <a:ea typeface="Cambria" panose="02040503050406030204" pitchFamily="18" charset="0"/>
                <a:cs typeface="Arial" panose="020B0604020202020204" pitchFamily="34" charset="0"/>
              </a:rPr>
            </a:br>
            <a:r>
              <a:rPr lang="en-GB" sz="3200" i="1" dirty="0">
                <a:solidFill>
                  <a:srgbClr val="7030A0"/>
                </a:solidFill>
                <a:latin typeface="Cambria" panose="02040503050406030204" pitchFamily="18" charset="0"/>
                <a:ea typeface="Cambria" panose="02040503050406030204" pitchFamily="18" charset="0"/>
                <a:cs typeface="Arial" panose="020B0604020202020204" pitchFamily="34" charset="0"/>
              </a:rPr>
              <a:t> </a:t>
            </a:r>
            <a:br>
              <a:rPr lang="en-GB" sz="3200" i="1" dirty="0">
                <a:solidFill>
                  <a:srgbClr val="7030A0"/>
                </a:solidFill>
                <a:latin typeface="Cambria" panose="02040503050406030204" pitchFamily="18" charset="0"/>
                <a:ea typeface="Cambria" panose="02040503050406030204" pitchFamily="18" charset="0"/>
                <a:cs typeface="Arial" panose="020B0604020202020204" pitchFamily="34" charset="0"/>
              </a:rPr>
            </a:br>
            <a:r>
              <a:rPr lang="en-GB" sz="3200" i="1" dirty="0">
                <a:solidFill>
                  <a:srgbClr val="7030A0"/>
                </a:solidFill>
                <a:latin typeface="Cambria" panose="02040503050406030204" pitchFamily="18" charset="0"/>
                <a:ea typeface="Cambria" panose="02040503050406030204" pitchFamily="18" charset="0"/>
                <a:cs typeface="Arial" panose="020B0604020202020204" pitchFamily="34" charset="0"/>
              </a:rPr>
              <a:t/>
            </a:r>
            <a:br>
              <a:rPr lang="en-GB" sz="3200" i="1" dirty="0">
                <a:solidFill>
                  <a:srgbClr val="7030A0"/>
                </a:solidFill>
                <a:latin typeface="Cambria" panose="02040503050406030204" pitchFamily="18" charset="0"/>
                <a:ea typeface="Cambria" panose="02040503050406030204" pitchFamily="18" charset="0"/>
                <a:cs typeface="Arial" panose="020B0604020202020204" pitchFamily="34" charset="0"/>
              </a:rPr>
            </a:br>
            <a:r>
              <a:rPr lang="en-GB" sz="3200" i="1" dirty="0">
                <a:solidFill>
                  <a:srgbClr val="7030A0"/>
                </a:solidFill>
                <a:latin typeface="Cambria" panose="02040503050406030204" pitchFamily="18" charset="0"/>
                <a:ea typeface="Cambria" panose="02040503050406030204" pitchFamily="18" charset="0"/>
                <a:cs typeface="Arial" panose="020B0604020202020204" pitchFamily="34" charset="0"/>
              </a:rPr>
              <a:t/>
            </a:r>
            <a:br>
              <a:rPr lang="en-GB" sz="3200" i="1" dirty="0">
                <a:solidFill>
                  <a:srgbClr val="7030A0"/>
                </a:solidFill>
                <a:latin typeface="Cambria" panose="02040503050406030204" pitchFamily="18" charset="0"/>
                <a:ea typeface="Cambria" panose="02040503050406030204" pitchFamily="18" charset="0"/>
                <a:cs typeface="Arial" panose="020B0604020202020204" pitchFamily="34" charset="0"/>
              </a:rPr>
            </a:br>
            <a:r>
              <a:rPr lang="en-GB" sz="3200" i="1" dirty="0">
                <a:solidFill>
                  <a:srgbClr val="7030A0"/>
                </a:solidFill>
                <a:latin typeface="Cambria" panose="02040503050406030204" pitchFamily="18" charset="0"/>
                <a:ea typeface="Cambria" panose="02040503050406030204" pitchFamily="18" charset="0"/>
                <a:cs typeface="Arial" panose="020B0604020202020204" pitchFamily="34" charset="0"/>
              </a:rPr>
              <a:t/>
            </a:r>
            <a:br>
              <a:rPr lang="en-GB" sz="3200" i="1" dirty="0">
                <a:solidFill>
                  <a:srgbClr val="7030A0"/>
                </a:solidFill>
                <a:latin typeface="Cambria" panose="02040503050406030204" pitchFamily="18" charset="0"/>
                <a:ea typeface="Cambria" panose="02040503050406030204" pitchFamily="18" charset="0"/>
                <a:cs typeface="Arial" panose="020B0604020202020204" pitchFamily="34" charset="0"/>
              </a:rPr>
            </a:br>
            <a:r>
              <a:rPr lang="en-GB" sz="3200" i="1" dirty="0">
                <a:solidFill>
                  <a:srgbClr val="7030A0"/>
                </a:solidFill>
                <a:latin typeface="Cambria" panose="02040503050406030204" pitchFamily="18" charset="0"/>
                <a:ea typeface="Cambria" panose="02040503050406030204" pitchFamily="18" charset="0"/>
                <a:cs typeface="Arial" panose="020B0604020202020204" pitchFamily="34" charset="0"/>
              </a:rPr>
              <a:t/>
            </a:r>
            <a:br>
              <a:rPr lang="en-GB" sz="3200" i="1" dirty="0">
                <a:solidFill>
                  <a:srgbClr val="7030A0"/>
                </a:solidFill>
                <a:latin typeface="Cambria" panose="02040503050406030204" pitchFamily="18" charset="0"/>
                <a:ea typeface="Cambria" panose="02040503050406030204" pitchFamily="18" charset="0"/>
                <a:cs typeface="Arial" panose="020B0604020202020204" pitchFamily="34" charset="0"/>
              </a:rPr>
            </a:br>
            <a:r>
              <a:rPr lang="en-GB" sz="3200" i="1" dirty="0">
                <a:solidFill>
                  <a:srgbClr val="7030A0"/>
                </a:solidFill>
                <a:latin typeface="Cambria" panose="02040503050406030204" pitchFamily="18" charset="0"/>
                <a:ea typeface="Cambria" panose="02040503050406030204" pitchFamily="18" charset="0"/>
                <a:cs typeface="Arial" panose="020B0604020202020204" pitchFamily="34" charset="0"/>
              </a:rPr>
              <a:t/>
            </a:r>
            <a:br>
              <a:rPr lang="en-GB" sz="3200" i="1" dirty="0">
                <a:solidFill>
                  <a:srgbClr val="7030A0"/>
                </a:solidFill>
                <a:latin typeface="Cambria" panose="02040503050406030204" pitchFamily="18" charset="0"/>
                <a:ea typeface="Cambria" panose="02040503050406030204" pitchFamily="18" charset="0"/>
                <a:cs typeface="Arial" panose="020B0604020202020204" pitchFamily="34" charset="0"/>
              </a:rPr>
            </a:br>
            <a:r>
              <a:rPr lang="en-GB" sz="3200" i="1" dirty="0">
                <a:solidFill>
                  <a:srgbClr val="7030A0"/>
                </a:solidFill>
                <a:latin typeface="Cambria" panose="02040503050406030204" pitchFamily="18" charset="0"/>
                <a:ea typeface="Cambria" panose="02040503050406030204" pitchFamily="18" charset="0"/>
                <a:cs typeface="Arial" panose="020B0604020202020204" pitchFamily="34" charset="0"/>
              </a:rPr>
              <a:t/>
            </a:r>
            <a:br>
              <a:rPr lang="en-GB" sz="3200" i="1" dirty="0">
                <a:solidFill>
                  <a:srgbClr val="7030A0"/>
                </a:solidFill>
                <a:latin typeface="Cambria" panose="02040503050406030204" pitchFamily="18" charset="0"/>
                <a:ea typeface="Cambria" panose="02040503050406030204" pitchFamily="18" charset="0"/>
                <a:cs typeface="Arial" panose="020B0604020202020204" pitchFamily="34" charset="0"/>
              </a:rPr>
            </a:br>
            <a:r>
              <a:rPr lang="en-GB" sz="3200" i="1" dirty="0">
                <a:solidFill>
                  <a:srgbClr val="7030A0"/>
                </a:solidFill>
                <a:latin typeface="Cambria" panose="02040503050406030204" pitchFamily="18" charset="0"/>
                <a:ea typeface="Cambria" panose="02040503050406030204" pitchFamily="18" charset="0"/>
                <a:cs typeface="Arial" panose="020B0604020202020204" pitchFamily="34" charset="0"/>
              </a:rPr>
              <a:t/>
            </a:r>
            <a:br>
              <a:rPr lang="en-GB" sz="3200" i="1" dirty="0">
                <a:solidFill>
                  <a:srgbClr val="7030A0"/>
                </a:solidFill>
                <a:latin typeface="Cambria" panose="02040503050406030204" pitchFamily="18" charset="0"/>
                <a:ea typeface="Cambria" panose="02040503050406030204" pitchFamily="18" charset="0"/>
                <a:cs typeface="Arial" panose="020B0604020202020204" pitchFamily="34" charset="0"/>
              </a:rPr>
            </a:br>
            <a:r>
              <a:rPr lang="en-GB" sz="3200" i="1" dirty="0">
                <a:solidFill>
                  <a:srgbClr val="7030A0"/>
                </a:solidFill>
                <a:latin typeface="Cambria" panose="02040503050406030204" pitchFamily="18" charset="0"/>
                <a:ea typeface="Cambria" panose="02040503050406030204" pitchFamily="18" charset="0"/>
                <a:cs typeface="Arial" panose="020B0604020202020204" pitchFamily="34" charset="0"/>
              </a:rPr>
              <a:t/>
            </a:r>
            <a:br>
              <a:rPr lang="en-GB" sz="3200" i="1" dirty="0">
                <a:solidFill>
                  <a:srgbClr val="7030A0"/>
                </a:solidFill>
                <a:latin typeface="Cambria" panose="02040503050406030204" pitchFamily="18" charset="0"/>
                <a:ea typeface="Cambria" panose="02040503050406030204" pitchFamily="18" charset="0"/>
                <a:cs typeface="Arial" panose="020B0604020202020204" pitchFamily="34" charset="0"/>
              </a:rPr>
            </a:br>
            <a:r>
              <a:rPr lang="en-GB" sz="3200" i="1" dirty="0" smtClean="0">
                <a:solidFill>
                  <a:srgbClr val="7030A0"/>
                </a:solidFill>
                <a:latin typeface="Cambria" panose="02040503050406030204" pitchFamily="18" charset="0"/>
                <a:ea typeface="Cambria" panose="02040503050406030204" pitchFamily="18" charset="0"/>
                <a:cs typeface="Arial" panose="020B0604020202020204" pitchFamily="34" charset="0"/>
              </a:rPr>
              <a:t>   </a:t>
            </a:r>
            <a:r>
              <a:rPr lang="en-GB" sz="3200" i="1" dirty="0">
                <a:solidFill>
                  <a:srgbClr val="7030A0"/>
                </a:solidFill>
                <a:latin typeface="Cambria" panose="02040503050406030204" pitchFamily="18" charset="0"/>
                <a:ea typeface="Cambria" panose="02040503050406030204" pitchFamily="18" charset="0"/>
                <a:cs typeface="Arial" panose="020B0604020202020204" pitchFamily="34" charset="0"/>
              </a:rPr>
              <a:t/>
            </a:r>
            <a:br>
              <a:rPr lang="en-GB" sz="3200" i="1" dirty="0">
                <a:solidFill>
                  <a:srgbClr val="7030A0"/>
                </a:solidFill>
                <a:latin typeface="Cambria" panose="02040503050406030204" pitchFamily="18" charset="0"/>
                <a:ea typeface="Cambria" panose="02040503050406030204" pitchFamily="18" charset="0"/>
                <a:cs typeface="Arial" panose="020B0604020202020204" pitchFamily="34" charset="0"/>
              </a:rPr>
            </a:br>
            <a:r>
              <a:rPr lang="en-US" sz="3200" i="1" dirty="0" smtClean="0">
                <a:solidFill>
                  <a:srgbClr val="7030A0"/>
                </a:solidFill>
                <a:latin typeface="Cambria" pitchFamily="18" charset="0"/>
                <a:ea typeface="Cambria" pitchFamily="18" charset="0"/>
              </a:rPr>
              <a:t>Physics beyond the Standard Model                      </a:t>
            </a:r>
            <a:br>
              <a:rPr lang="en-US" sz="3200" i="1" dirty="0" smtClean="0">
                <a:solidFill>
                  <a:srgbClr val="7030A0"/>
                </a:solidFill>
                <a:latin typeface="Cambria" pitchFamily="18" charset="0"/>
                <a:ea typeface="Cambria" pitchFamily="18" charset="0"/>
              </a:rPr>
            </a:br>
            <a:r>
              <a:rPr lang="en-US" sz="3200" i="1" dirty="0" smtClean="0">
                <a:solidFill>
                  <a:srgbClr val="7030A0"/>
                </a:solidFill>
                <a:latin typeface="Cambria" pitchFamily="18" charset="0"/>
                <a:ea typeface="Cambria" pitchFamily="18" charset="0"/>
              </a:rPr>
              <a:t>  from the  study of weak interactions</a:t>
            </a:r>
            <a:r>
              <a:rPr lang="en-GB" sz="3200" i="1" dirty="0" smtClean="0">
                <a:solidFill>
                  <a:srgbClr val="7030A0"/>
                </a:solidFill>
                <a:latin typeface="Cambria" panose="02040503050406030204" pitchFamily="18" charset="0"/>
                <a:ea typeface="Cambria" panose="02040503050406030204" pitchFamily="18" charset="0"/>
                <a:cs typeface="Arial" panose="020B0604020202020204" pitchFamily="34" charset="0"/>
              </a:rPr>
              <a:t>       </a:t>
            </a:r>
            <a:r>
              <a:rPr lang="en-GB" sz="3200" i="1" dirty="0" smtClean="0">
                <a:solidFill>
                  <a:srgbClr val="7030A0"/>
                </a:solidFill>
                <a:latin typeface="Cambria" panose="02040503050406030204" pitchFamily="18" charset="0"/>
                <a:ea typeface="Cambria" panose="02040503050406030204" pitchFamily="18" charset="0"/>
              </a:rPr>
              <a:t>      </a:t>
            </a:r>
            <a:endParaRPr lang="en-US" sz="3200" i="1" dirty="0">
              <a:solidFill>
                <a:srgbClr val="7030A0"/>
              </a:solidFill>
              <a:latin typeface="Cambria" panose="02040503050406030204" pitchFamily="18" charset="0"/>
              <a:cs typeface="Arial" panose="020B0604020202020204" pitchFamily="34" charset="0"/>
            </a:endParaRPr>
          </a:p>
        </p:txBody>
      </p:sp>
      <p:sp>
        <p:nvSpPr>
          <p:cNvPr id="3" name="Subtitle 2"/>
          <p:cNvSpPr>
            <a:spLocks noGrp="1"/>
          </p:cNvSpPr>
          <p:nvPr>
            <p:ph type="subTitle" idx="1"/>
          </p:nvPr>
        </p:nvSpPr>
        <p:spPr>
          <a:xfrm>
            <a:off x="442125" y="3941600"/>
            <a:ext cx="6698263" cy="1356541"/>
          </a:xfrm>
          <a:solidFill>
            <a:schemeClr val="accent1">
              <a:lumMod val="75000"/>
            </a:schemeClr>
          </a:solidFill>
        </p:spPr>
        <p:txBody>
          <a:bodyPr>
            <a:noAutofit/>
          </a:bodyPr>
          <a:lstStyle/>
          <a:p>
            <a:r>
              <a:rPr lang="en-US" sz="2000" i="1" dirty="0">
                <a:solidFill>
                  <a:srgbClr val="7030A0"/>
                </a:solidFill>
                <a:latin typeface="Cambria" panose="02040503050406030204" pitchFamily="18" charset="0"/>
                <a:ea typeface="Cambria" panose="02040503050406030204" pitchFamily="18" charset="0"/>
              </a:rPr>
              <a:t>Sabin Stoica </a:t>
            </a:r>
          </a:p>
          <a:p>
            <a:r>
              <a:rPr lang="en-US" sz="1800" i="1" dirty="0">
                <a:solidFill>
                  <a:srgbClr val="7030A0"/>
                </a:solidFill>
                <a:latin typeface="Cambria" panose="02040503050406030204" pitchFamily="18" charset="0"/>
                <a:ea typeface="Cambria" panose="02040503050406030204" pitchFamily="18" charset="0"/>
              </a:rPr>
              <a:t>International Center for Advanced  Training and Research in Physics  </a:t>
            </a:r>
            <a:endParaRPr lang="en-GB" sz="1800" dirty="0">
              <a:solidFill>
                <a:srgbClr val="7030A0"/>
              </a:solidFill>
              <a:latin typeface="Cambria" panose="02040503050406030204" pitchFamily="18" charset="0"/>
              <a:ea typeface="Cambria" panose="02040503050406030204" pitchFamily="18" charset="0"/>
            </a:endParaRPr>
          </a:p>
          <a:p>
            <a:r>
              <a:rPr lang="en-US" sz="1800" i="1" dirty="0" smtClean="0">
                <a:solidFill>
                  <a:srgbClr val="7030A0"/>
                </a:solidFill>
                <a:latin typeface="Cambria" panose="02040503050406030204" pitchFamily="18" charset="0"/>
                <a:ea typeface="Cambria" panose="02040503050406030204" pitchFamily="18" charset="0"/>
              </a:rPr>
              <a:t>(CIFRA), Bucharest-M</a:t>
            </a:r>
            <a:r>
              <a:rPr lang="ro-RO" sz="1800" i="1" dirty="0">
                <a:solidFill>
                  <a:srgbClr val="7030A0"/>
                </a:solidFill>
                <a:latin typeface="Cambria" panose="02040503050406030204" pitchFamily="18" charset="0"/>
                <a:ea typeface="Cambria" panose="02040503050406030204" pitchFamily="18" charset="0"/>
              </a:rPr>
              <a:t>ă</a:t>
            </a:r>
            <a:r>
              <a:rPr lang="en-US" sz="1800" i="1" dirty="0" err="1">
                <a:solidFill>
                  <a:srgbClr val="7030A0"/>
                </a:solidFill>
                <a:latin typeface="Cambria" panose="02040503050406030204" pitchFamily="18" charset="0"/>
                <a:ea typeface="Cambria" panose="02040503050406030204" pitchFamily="18" charset="0"/>
              </a:rPr>
              <a:t>gurele</a:t>
            </a:r>
            <a:r>
              <a:rPr lang="en-US" sz="1800" i="1" dirty="0">
                <a:solidFill>
                  <a:srgbClr val="7030A0"/>
                </a:solidFill>
                <a:latin typeface="Cambria" panose="02040503050406030204" pitchFamily="18" charset="0"/>
                <a:ea typeface="Cambria" panose="02040503050406030204" pitchFamily="18" charset="0"/>
              </a:rPr>
              <a:t>, Rom</a:t>
            </a:r>
            <a:r>
              <a:rPr lang="ro-RO" sz="1800" i="1" dirty="0">
                <a:solidFill>
                  <a:srgbClr val="7030A0"/>
                </a:solidFill>
                <a:latin typeface="Cambria" panose="02040503050406030204" pitchFamily="18" charset="0"/>
                <a:ea typeface="Cambria" panose="02040503050406030204" pitchFamily="18" charset="0"/>
              </a:rPr>
              <a:t>a</a:t>
            </a:r>
            <a:r>
              <a:rPr lang="en-US" sz="1800" i="1" dirty="0" err="1">
                <a:solidFill>
                  <a:srgbClr val="7030A0"/>
                </a:solidFill>
                <a:latin typeface="Cambria" panose="02040503050406030204" pitchFamily="18" charset="0"/>
                <a:ea typeface="Cambria" panose="02040503050406030204" pitchFamily="18" charset="0"/>
              </a:rPr>
              <a:t>nia</a:t>
            </a:r>
            <a:r>
              <a:rPr lang="en-US" sz="1800" i="1" dirty="0">
                <a:solidFill>
                  <a:srgbClr val="7030A0"/>
                </a:solidFill>
                <a:latin typeface="Cambria" panose="02040503050406030204" pitchFamily="18" charset="0"/>
                <a:ea typeface="Cambria" panose="02040503050406030204" pitchFamily="18" charset="0"/>
              </a:rPr>
              <a:t> </a:t>
            </a:r>
          </a:p>
        </p:txBody>
      </p:sp>
      <p:sp>
        <p:nvSpPr>
          <p:cNvPr id="6" name="Rectangle 2"/>
          <p:cNvSpPr>
            <a:spLocks noChangeArrowheads="1"/>
          </p:cNvSpPr>
          <p:nvPr/>
        </p:nvSpPr>
        <p:spPr bwMode="auto">
          <a:xfrm>
            <a:off x="10204704" y="3749676"/>
            <a:ext cx="12192000"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pic>
        <p:nvPicPr>
          <p:cNvPr id="8" name="Picture 7">
            <a:extLst>
              <a:ext uri="{FF2B5EF4-FFF2-40B4-BE49-F238E27FC236}">
                <a16:creationId xmlns="" xmlns:a16="http://schemas.microsoft.com/office/drawing/2014/main" id="{82D3E7BC-445D-4CDB-A2D6-86713743833F}"/>
              </a:ext>
            </a:extLst>
          </p:cNvPr>
          <p:cNvPicPr>
            <a:picLocks noChangeAspect="1"/>
          </p:cNvPicPr>
          <p:nvPr/>
        </p:nvPicPr>
        <p:blipFill>
          <a:blip r:embed="rId3" cstate="print">
            <a:extLst>
              <a:ext uri="{28A0092B-C50C-407E-A947-70E740481C1C}">
                <a14:useLocalDpi xmlns="" xmlns:a14="http://schemas.microsoft.com/office/drawing/2010/main" val="0"/>
              </a:ext>
            </a:extLst>
          </a:blip>
          <a:stretch>
            <a:fillRect/>
          </a:stretch>
        </p:blipFill>
        <p:spPr>
          <a:xfrm>
            <a:off x="7455490" y="4061522"/>
            <a:ext cx="4045780" cy="1719294"/>
          </a:xfrm>
          <a:prstGeom prst="rect">
            <a:avLst/>
          </a:prstGeom>
          <a:solidFill>
            <a:schemeClr val="bg1"/>
          </a:solidFill>
          <a:ln>
            <a:solidFill>
              <a:schemeClr val="bg1"/>
            </a:solidFill>
          </a:ln>
        </p:spPr>
      </p:pic>
      <p:pic>
        <p:nvPicPr>
          <p:cNvPr id="9" name="Picture 2" descr="View from hillside, Kalami, Corfu, Greece"/>
          <p:cNvPicPr>
            <a:picLocks noChangeAspect="1" noChangeArrowheads="1"/>
          </p:cNvPicPr>
          <p:nvPr/>
        </p:nvPicPr>
        <p:blipFill>
          <a:blip r:embed="rId4"/>
          <a:srcRect/>
          <a:stretch>
            <a:fillRect/>
          </a:stretch>
        </p:blipFill>
        <p:spPr bwMode="auto">
          <a:xfrm>
            <a:off x="6636190" y="115824"/>
            <a:ext cx="5555810" cy="3705682"/>
          </a:xfrm>
          <a:prstGeom prst="rect">
            <a:avLst/>
          </a:prstGeom>
          <a:noFill/>
        </p:spPr>
      </p:pic>
      <p:sp>
        <p:nvSpPr>
          <p:cNvPr id="10" name="TextBox 9"/>
          <p:cNvSpPr txBox="1"/>
          <p:nvPr/>
        </p:nvSpPr>
        <p:spPr>
          <a:xfrm>
            <a:off x="8374455" y="6301211"/>
            <a:ext cx="3277355" cy="276999"/>
          </a:xfrm>
          <a:prstGeom prst="rect">
            <a:avLst/>
          </a:prstGeom>
          <a:noFill/>
        </p:spPr>
        <p:txBody>
          <a:bodyPr wrap="square" rtlCol="0">
            <a:spAutoFit/>
          </a:bodyPr>
          <a:lstStyle/>
          <a:p>
            <a:r>
              <a:rPr lang="en-US" sz="1200" i="1" dirty="0">
                <a:solidFill>
                  <a:srgbClr val="7030A0"/>
                </a:solidFill>
                <a:latin typeface="Cambria" panose="02040503050406030204" pitchFamily="18" charset="0"/>
              </a:rPr>
              <a:t>S. Stoica, </a:t>
            </a:r>
            <a:r>
              <a:rPr lang="en-US" sz="1200" i="1" dirty="0" smtClean="0">
                <a:solidFill>
                  <a:srgbClr val="7030A0"/>
                </a:solidFill>
                <a:latin typeface="Cambria" panose="02040503050406030204" pitchFamily="18" charset="0"/>
              </a:rPr>
              <a:t>SM&amp;B, CORFU24, August 26, 2024</a:t>
            </a:r>
            <a:endParaRPr lang="en-US" sz="1200" i="1" dirty="0">
              <a:solidFill>
                <a:srgbClr val="7030A0"/>
              </a:solidFill>
              <a:latin typeface="Cambria" panose="02040503050406030204" pitchFamily="18" charset="0"/>
            </a:endParaRPr>
          </a:p>
        </p:txBody>
      </p:sp>
    </p:spTree>
    <p:extLst>
      <p:ext uri="{BB962C8B-B14F-4D97-AF65-F5344CB8AC3E}">
        <p14:creationId xmlns="" xmlns:p14="http://schemas.microsoft.com/office/powerpoint/2010/main" val="220725518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0" y="131764"/>
            <a:ext cx="7069423" cy="400110"/>
          </a:xfrm>
          <a:prstGeom prst="rect">
            <a:avLst/>
          </a:prstGeom>
          <a:solidFill>
            <a:schemeClr val="accent1">
              <a:lumMod val="75000"/>
            </a:schemeClr>
          </a:solidFill>
        </p:spPr>
        <p:txBody>
          <a:bodyPr wrap="square" rtlCol="0">
            <a:spAutoFit/>
          </a:bodyPr>
          <a:lstStyle/>
          <a:p>
            <a:r>
              <a:rPr lang="en-US" sz="2000" i="1" dirty="0">
                <a:solidFill>
                  <a:srgbClr val="7030A0"/>
                </a:solidFill>
                <a:latin typeface="Cambria" panose="02040503050406030204" pitchFamily="18" charset="0"/>
                <a:ea typeface="Cambria" panose="02040503050406030204" pitchFamily="18" charset="0"/>
              </a:rPr>
              <a:t>Calculation of the phase space factors for DBD</a:t>
            </a:r>
          </a:p>
        </p:txBody>
      </p:sp>
      <p:pic>
        <p:nvPicPr>
          <p:cNvPr id="5" name="Picture 4"/>
          <p:cNvPicPr>
            <a:picLocks noChangeAspect="1"/>
          </p:cNvPicPr>
          <p:nvPr/>
        </p:nvPicPr>
        <p:blipFill>
          <a:blip r:embed="rId2"/>
          <a:stretch>
            <a:fillRect/>
          </a:stretch>
        </p:blipFill>
        <p:spPr>
          <a:xfrm>
            <a:off x="0" y="1642534"/>
            <a:ext cx="9264208" cy="649851"/>
          </a:xfrm>
          <a:prstGeom prst="rect">
            <a:avLst/>
          </a:prstGeom>
        </p:spPr>
      </p:pic>
      <p:pic>
        <p:nvPicPr>
          <p:cNvPr id="6" name="Picture 5"/>
          <p:cNvPicPr>
            <a:picLocks noChangeAspect="1"/>
          </p:cNvPicPr>
          <p:nvPr/>
        </p:nvPicPr>
        <p:blipFill>
          <a:blip r:embed="rId3"/>
          <a:stretch>
            <a:fillRect/>
          </a:stretch>
        </p:blipFill>
        <p:spPr>
          <a:xfrm>
            <a:off x="0" y="2605957"/>
            <a:ext cx="604289" cy="921942"/>
          </a:xfrm>
          <a:prstGeom prst="rect">
            <a:avLst/>
          </a:prstGeom>
        </p:spPr>
      </p:pic>
      <p:sp>
        <p:nvSpPr>
          <p:cNvPr id="7" name="TextBox 6"/>
          <p:cNvSpPr txBox="1"/>
          <p:nvPr/>
        </p:nvSpPr>
        <p:spPr>
          <a:xfrm>
            <a:off x="2193474" y="2642850"/>
            <a:ext cx="2413518" cy="3046988"/>
          </a:xfrm>
          <a:prstGeom prst="rect">
            <a:avLst/>
          </a:prstGeom>
          <a:solidFill>
            <a:schemeClr val="bg1"/>
          </a:solidFill>
        </p:spPr>
        <p:txBody>
          <a:bodyPr wrap="square" rtlCol="0">
            <a:spAutoFit/>
          </a:bodyPr>
          <a:lstStyle/>
          <a:p>
            <a:endParaRPr lang="en-US" i="1" dirty="0">
              <a:latin typeface="Cambria" panose="02040503050406030204" pitchFamily="18" charset="0"/>
              <a:ea typeface="Cambria" panose="02040503050406030204" pitchFamily="18" charset="0"/>
            </a:endParaRPr>
          </a:p>
          <a:p>
            <a:r>
              <a:rPr lang="en-US" i="1" dirty="0">
                <a:latin typeface="Cambria" panose="02040503050406030204" pitchFamily="18" charset="0"/>
                <a:ea typeface="Cambria" panose="02040503050406030204" pitchFamily="18" charset="0"/>
              </a:rPr>
              <a:t> single electron spectra</a:t>
            </a:r>
          </a:p>
          <a:p>
            <a:endParaRPr lang="en-US" dirty="0"/>
          </a:p>
          <a:p>
            <a:r>
              <a:rPr lang="en-US" i="1" dirty="0">
                <a:latin typeface="Cambria" panose="02040503050406030204" pitchFamily="18" charset="0"/>
                <a:ea typeface="Cambria" panose="02040503050406030204" pitchFamily="18" charset="0"/>
              </a:rPr>
              <a:t>   </a:t>
            </a:r>
          </a:p>
          <a:p>
            <a:r>
              <a:rPr lang="en-US" i="1" dirty="0">
                <a:latin typeface="Cambria" panose="02040503050406030204" pitchFamily="18" charset="0"/>
                <a:ea typeface="Cambria" panose="02040503050406030204" pitchFamily="18" charset="0"/>
              </a:rPr>
              <a:t>   summed energy      </a:t>
            </a:r>
          </a:p>
          <a:p>
            <a:r>
              <a:rPr lang="en-US" i="1" dirty="0">
                <a:latin typeface="Cambria" panose="02040503050406030204" pitchFamily="18" charset="0"/>
                <a:ea typeface="Cambria" panose="02040503050406030204" pitchFamily="18" charset="0"/>
              </a:rPr>
              <a:t>   electron spectra </a:t>
            </a:r>
            <a:endParaRPr lang="en-US" i="1" dirty="0" smtClean="0">
              <a:latin typeface="Cambria" panose="02040503050406030204" pitchFamily="18" charset="0"/>
              <a:ea typeface="Cambria" panose="02040503050406030204" pitchFamily="18" charset="0"/>
            </a:endParaRPr>
          </a:p>
          <a:p>
            <a:endParaRPr lang="en-US" i="1" dirty="0">
              <a:latin typeface="Cambria" panose="02040503050406030204" pitchFamily="18" charset="0"/>
              <a:ea typeface="Cambria" panose="02040503050406030204" pitchFamily="18" charset="0"/>
            </a:endParaRPr>
          </a:p>
          <a:p>
            <a:endParaRPr lang="en-US" dirty="0"/>
          </a:p>
          <a:p>
            <a:r>
              <a:rPr lang="en-US" i="1" dirty="0">
                <a:latin typeface="Cambria" panose="02040503050406030204" pitchFamily="18" charset="0"/>
                <a:ea typeface="Cambria" panose="02040503050406030204" pitchFamily="18" charset="0"/>
              </a:rPr>
              <a:t>  electron angular  </a:t>
            </a:r>
          </a:p>
          <a:p>
            <a:r>
              <a:rPr lang="en-US" i="1" dirty="0">
                <a:latin typeface="Cambria" panose="02040503050406030204" pitchFamily="18" charset="0"/>
                <a:ea typeface="Cambria" panose="02040503050406030204" pitchFamily="18" charset="0"/>
              </a:rPr>
              <a:t>  correlation </a:t>
            </a:r>
          </a:p>
          <a:p>
            <a:endParaRPr lang="en-US" sz="1200" dirty="0"/>
          </a:p>
        </p:txBody>
      </p:sp>
      <p:pic>
        <p:nvPicPr>
          <p:cNvPr id="8" name="Picture 7"/>
          <p:cNvPicPr>
            <a:picLocks noChangeAspect="1"/>
          </p:cNvPicPr>
          <p:nvPr/>
        </p:nvPicPr>
        <p:blipFill>
          <a:blip r:embed="rId4"/>
          <a:stretch>
            <a:fillRect/>
          </a:stretch>
        </p:blipFill>
        <p:spPr>
          <a:xfrm>
            <a:off x="0" y="3595634"/>
            <a:ext cx="2148209" cy="725809"/>
          </a:xfrm>
          <a:prstGeom prst="rect">
            <a:avLst/>
          </a:prstGeom>
        </p:spPr>
      </p:pic>
      <p:pic>
        <p:nvPicPr>
          <p:cNvPr id="9" name="Picture 8"/>
          <p:cNvPicPr>
            <a:picLocks noChangeAspect="1"/>
          </p:cNvPicPr>
          <p:nvPr/>
        </p:nvPicPr>
        <p:blipFill>
          <a:blip r:embed="rId5"/>
          <a:stretch>
            <a:fillRect/>
          </a:stretch>
        </p:blipFill>
        <p:spPr>
          <a:xfrm>
            <a:off x="0" y="4575442"/>
            <a:ext cx="2148209" cy="1101458"/>
          </a:xfrm>
          <a:prstGeom prst="rect">
            <a:avLst/>
          </a:prstGeom>
        </p:spPr>
      </p:pic>
      <p:sp>
        <p:nvSpPr>
          <p:cNvPr id="10" name="TextBox 9"/>
          <p:cNvSpPr txBox="1"/>
          <p:nvPr/>
        </p:nvSpPr>
        <p:spPr>
          <a:xfrm>
            <a:off x="4629459" y="2345269"/>
            <a:ext cx="7452474" cy="3323987"/>
          </a:xfrm>
          <a:prstGeom prst="rect">
            <a:avLst/>
          </a:prstGeom>
          <a:solidFill>
            <a:schemeClr val="bg1"/>
          </a:solidFill>
        </p:spPr>
        <p:txBody>
          <a:bodyPr wrap="square" rtlCol="0">
            <a:spAutoFit/>
          </a:bodyPr>
          <a:lstStyle/>
          <a:p>
            <a:r>
              <a:rPr lang="en-US" i="1" dirty="0">
                <a:latin typeface="Cambria" panose="02040503050406030204" pitchFamily="18" charset="0"/>
                <a:ea typeface="Cambria" panose="02040503050406030204" pitchFamily="18" charset="0"/>
              </a:rPr>
              <a:t>                </a:t>
            </a:r>
            <a:r>
              <a:rPr lang="en-US" i="1" dirty="0">
                <a:solidFill>
                  <a:srgbClr val="7030A0"/>
                </a:solidFill>
                <a:latin typeface="Cambria" panose="02040503050406030204" pitchFamily="18" charset="0"/>
                <a:ea typeface="Cambria" panose="02040503050406030204" pitchFamily="18" charset="0"/>
              </a:rPr>
              <a:t>Information from kinematic quantities</a:t>
            </a:r>
            <a:r>
              <a:rPr lang="en-US" i="1" dirty="0">
                <a:latin typeface="Cambria" panose="02040503050406030204" pitchFamily="18" charset="0"/>
                <a:ea typeface="Cambria" panose="02040503050406030204" pitchFamily="18" charset="0"/>
              </a:rPr>
              <a:t>:</a:t>
            </a:r>
          </a:p>
          <a:p>
            <a:endParaRPr lang="en-US" i="1" dirty="0">
              <a:latin typeface="Cambria" panose="02040503050406030204" pitchFamily="18" charset="0"/>
              <a:ea typeface="Cambria" panose="02040503050406030204" pitchFamily="18" charset="0"/>
            </a:endParaRPr>
          </a:p>
          <a:p>
            <a:r>
              <a:rPr lang="en-US" i="1" dirty="0">
                <a:latin typeface="Cambria" panose="02040503050406030204" pitchFamily="18" charset="0"/>
                <a:ea typeface="Cambria" panose="02040503050406030204" pitchFamily="18" charset="0"/>
              </a:rPr>
              <a:t>Single state dominance (summation over N reduces to one state and           &lt;E</a:t>
            </a:r>
            <a:r>
              <a:rPr lang="en-US" i="1" baseline="-25000" dirty="0">
                <a:latin typeface="Cambria" panose="02040503050406030204" pitchFamily="18" charset="0"/>
                <a:ea typeface="Cambria" panose="02040503050406030204" pitchFamily="18" charset="0"/>
              </a:rPr>
              <a:t>N</a:t>
            </a:r>
            <a:r>
              <a:rPr lang="en-US" i="1" dirty="0">
                <a:latin typeface="Cambria" panose="02040503050406030204" pitchFamily="18" charset="0"/>
                <a:ea typeface="Cambria" panose="02040503050406030204" pitchFamily="18" charset="0"/>
              </a:rPr>
              <a:t>&gt; = 1</a:t>
            </a:r>
            <a:r>
              <a:rPr lang="en-US" i="1" baseline="30000" dirty="0">
                <a:latin typeface="Cambria" panose="02040503050406030204" pitchFamily="18" charset="0"/>
                <a:ea typeface="Cambria" panose="02040503050406030204" pitchFamily="18" charset="0"/>
              </a:rPr>
              <a:t>+</a:t>
            </a:r>
            <a:r>
              <a:rPr lang="en-US" i="1" dirty="0">
                <a:latin typeface="Cambria" panose="02040503050406030204" pitchFamily="18" charset="0"/>
                <a:ea typeface="Cambria" panose="02040503050406030204" pitchFamily="18" charset="0"/>
              </a:rPr>
              <a:t>  </a:t>
            </a:r>
            <a:endParaRPr lang="en-US" i="1" dirty="0" smtClean="0">
              <a:latin typeface="Cambria" panose="02040503050406030204" pitchFamily="18" charset="0"/>
              <a:ea typeface="Cambria" panose="02040503050406030204" pitchFamily="18" charset="0"/>
            </a:endParaRPr>
          </a:p>
          <a:p>
            <a:endParaRPr lang="en-US" i="1" dirty="0">
              <a:latin typeface="Cambria" panose="02040503050406030204" pitchFamily="18" charset="0"/>
              <a:ea typeface="Cambria" panose="02040503050406030204" pitchFamily="18" charset="0"/>
            </a:endParaRPr>
          </a:p>
          <a:p>
            <a:r>
              <a:rPr lang="en-US" i="1" dirty="0">
                <a:latin typeface="Cambria" panose="02040503050406030204" pitchFamily="18" charset="0"/>
                <a:ea typeface="Cambria" panose="02040503050406030204" pitchFamily="18" charset="0"/>
              </a:rPr>
              <a:t>Transitions to excited 2</a:t>
            </a:r>
            <a:r>
              <a:rPr lang="en-US" i="1" baseline="30000" dirty="0">
                <a:latin typeface="Cambria" panose="02040503050406030204" pitchFamily="18" charset="0"/>
                <a:ea typeface="Cambria" panose="02040503050406030204" pitchFamily="18" charset="0"/>
              </a:rPr>
              <a:t>+</a:t>
            </a:r>
            <a:r>
              <a:rPr lang="en-US" i="1" dirty="0">
                <a:latin typeface="Cambria" panose="02040503050406030204" pitchFamily="18" charset="0"/>
                <a:ea typeface="Cambria" panose="02040503050406030204" pitchFamily="18" charset="0"/>
              </a:rPr>
              <a:t> states (single and summed energy electron spectra from transitions to </a:t>
            </a:r>
            <a:r>
              <a:rPr lang="en-US" i="1" dirty="0" err="1">
                <a:latin typeface="Cambria" panose="02040503050406030204" pitchFamily="18" charset="0"/>
                <a:ea typeface="Cambria" panose="02040503050406030204" pitchFamily="18" charset="0"/>
              </a:rPr>
              <a:t>g.s</a:t>
            </a:r>
            <a:r>
              <a:rPr lang="en-US" i="1" dirty="0">
                <a:latin typeface="Cambria" panose="02040503050406030204" pitchFamily="18" charset="0"/>
                <a:ea typeface="Cambria" panose="02040503050406030204" pitchFamily="18" charset="0"/>
              </a:rPr>
              <a:t> and to 2</a:t>
            </a:r>
            <a:r>
              <a:rPr lang="en-US" i="1" baseline="30000" dirty="0">
                <a:latin typeface="Cambria" panose="02040503050406030204" pitchFamily="18" charset="0"/>
                <a:ea typeface="Cambria" panose="02040503050406030204" pitchFamily="18" charset="0"/>
              </a:rPr>
              <a:t>+</a:t>
            </a:r>
            <a:r>
              <a:rPr lang="en-US" i="1" dirty="0">
                <a:latin typeface="Cambria" panose="02040503050406030204" pitchFamily="18" charset="0"/>
                <a:ea typeface="Cambria" panose="02040503050406030204" pitchFamily="18" charset="0"/>
              </a:rPr>
              <a:t> states differ each other</a:t>
            </a:r>
            <a:r>
              <a:rPr lang="en-US" i="1" dirty="0" smtClean="0">
                <a:latin typeface="Cambria" panose="02040503050406030204" pitchFamily="18" charset="0"/>
                <a:ea typeface="Cambria" panose="02040503050406030204" pitchFamily="18" charset="0"/>
              </a:rPr>
              <a:t>)</a:t>
            </a:r>
          </a:p>
          <a:p>
            <a:endParaRPr lang="en-US" i="1" dirty="0">
              <a:latin typeface="Cambria" panose="02040503050406030204" pitchFamily="18" charset="0"/>
              <a:ea typeface="Cambria" panose="02040503050406030204" pitchFamily="18" charset="0"/>
            </a:endParaRPr>
          </a:p>
          <a:p>
            <a:endParaRPr lang="en-US" i="1" dirty="0">
              <a:latin typeface="Cambria" panose="02040503050406030204" pitchFamily="18" charset="0"/>
              <a:ea typeface="Cambria" panose="02040503050406030204" pitchFamily="18" charset="0"/>
            </a:endParaRPr>
          </a:p>
          <a:p>
            <a:r>
              <a:rPr lang="en-US" i="1" dirty="0">
                <a:latin typeface="Cambria" panose="02040503050406030204" pitchFamily="18" charset="0"/>
                <a:ea typeface="Cambria" panose="02040503050406030204" pitchFamily="18" charset="0"/>
              </a:rPr>
              <a:t>Mechanisms (for 0</a:t>
            </a:r>
            <a:r>
              <a:rPr lang="el-GR" i="1" dirty="0">
                <a:latin typeface="Cambria" panose="02040503050406030204" pitchFamily="18" charset="0"/>
                <a:ea typeface="Cambria" panose="02040503050406030204" pitchFamily="18" charset="0"/>
              </a:rPr>
              <a:t>νββ</a:t>
            </a:r>
            <a:r>
              <a:rPr lang="en-US" i="1" dirty="0">
                <a:latin typeface="Cambria" panose="02040503050406030204" pitchFamily="18" charset="0"/>
                <a:ea typeface="Cambria" panose="02040503050406030204" pitchFamily="18" charset="0"/>
              </a:rPr>
              <a:t> – single electron spectra and angular correlation are different each other for light </a:t>
            </a:r>
            <a:r>
              <a:rPr lang="el-GR" i="1" dirty="0">
                <a:latin typeface="Cambria" panose="02040503050406030204" pitchFamily="18" charset="0"/>
                <a:ea typeface="Cambria" panose="02040503050406030204" pitchFamily="18" charset="0"/>
              </a:rPr>
              <a:t>ν</a:t>
            </a:r>
            <a:r>
              <a:rPr lang="en-US" i="1" dirty="0">
                <a:latin typeface="Cambria" panose="02040503050406030204" pitchFamily="18" charset="0"/>
                <a:ea typeface="Cambria" panose="02040503050406030204" pitchFamily="18" charset="0"/>
              </a:rPr>
              <a:t> exchange mechanisms and RH contributions)</a:t>
            </a:r>
          </a:p>
          <a:p>
            <a:endParaRPr lang="en-US" sz="1200" dirty="0"/>
          </a:p>
        </p:txBody>
      </p:sp>
      <p:sp>
        <p:nvSpPr>
          <p:cNvPr id="15" name="TextBox 14"/>
          <p:cNvSpPr txBox="1"/>
          <p:nvPr/>
        </p:nvSpPr>
        <p:spPr>
          <a:xfrm>
            <a:off x="8914645" y="6274052"/>
            <a:ext cx="3277355" cy="276999"/>
          </a:xfrm>
          <a:prstGeom prst="rect">
            <a:avLst/>
          </a:prstGeom>
          <a:noFill/>
        </p:spPr>
        <p:txBody>
          <a:bodyPr wrap="square" rtlCol="0">
            <a:spAutoFit/>
          </a:bodyPr>
          <a:lstStyle/>
          <a:p>
            <a:r>
              <a:rPr lang="en-US" sz="1200" i="1" dirty="0">
                <a:solidFill>
                  <a:srgbClr val="7030A0"/>
                </a:solidFill>
                <a:latin typeface="Cambria" panose="02040503050406030204" pitchFamily="18" charset="0"/>
              </a:rPr>
              <a:t>S. Stoica, </a:t>
            </a:r>
            <a:r>
              <a:rPr lang="en-US" sz="1200" i="1" dirty="0" smtClean="0">
                <a:solidFill>
                  <a:srgbClr val="7030A0"/>
                </a:solidFill>
                <a:latin typeface="Cambria" panose="02040503050406030204" pitchFamily="18" charset="0"/>
              </a:rPr>
              <a:t>SM&amp;B, CORFU24, August 26, 2024</a:t>
            </a:r>
            <a:endParaRPr lang="en-US" sz="1200" i="1" dirty="0">
              <a:solidFill>
                <a:srgbClr val="7030A0"/>
              </a:solidFill>
              <a:latin typeface="Cambria" panose="02040503050406030204" pitchFamily="18" charset="0"/>
            </a:endParaRPr>
          </a:p>
        </p:txBody>
      </p:sp>
      <p:sp>
        <p:nvSpPr>
          <p:cNvPr id="12" name="Rectangle 11"/>
          <p:cNvSpPr/>
          <p:nvPr/>
        </p:nvSpPr>
        <p:spPr>
          <a:xfrm>
            <a:off x="0" y="718819"/>
            <a:ext cx="11684000" cy="646331"/>
          </a:xfrm>
          <a:prstGeom prst="rect">
            <a:avLst/>
          </a:prstGeom>
          <a:solidFill>
            <a:schemeClr val="accent1">
              <a:lumMod val="75000"/>
            </a:schemeClr>
          </a:solidFill>
        </p:spPr>
        <p:txBody>
          <a:bodyPr wrap="square">
            <a:spAutoFit/>
          </a:bodyPr>
          <a:lstStyle/>
          <a:p>
            <a:r>
              <a:rPr lang="en-US" altLang="en-US" dirty="0" smtClean="0">
                <a:solidFill>
                  <a:schemeClr val="bg1"/>
                </a:solidFill>
                <a:latin typeface="Cambria" panose="02040503050406030204" pitchFamily="18" charset="0"/>
                <a:ea typeface="Cambria" panose="02040503050406030204" pitchFamily="18" charset="0"/>
                <a:cs typeface="Arial" panose="020B0604020202020204" pitchFamily="34" charset="0"/>
              </a:rPr>
              <a:t>Topics of interest in this treatment are the energy and angular distributions of the emitted electrons, which are calculated by using exact Dirac wave functions with finite nuclear  size and electron screening. </a:t>
            </a:r>
            <a:endParaRPr lang="en-US" dirty="0"/>
          </a:p>
        </p:txBody>
      </p:sp>
      <p:pic>
        <p:nvPicPr>
          <p:cNvPr id="13" name="Picture 3"/>
          <p:cNvPicPr>
            <a:picLocks noChangeAspect="1" noChangeArrowheads="1"/>
          </p:cNvPicPr>
          <p:nvPr/>
        </p:nvPicPr>
        <p:blipFill>
          <a:blip r:embed="rId6"/>
          <a:srcRect/>
          <a:stretch>
            <a:fillRect/>
          </a:stretch>
        </p:blipFill>
        <p:spPr bwMode="auto">
          <a:xfrm>
            <a:off x="1079581" y="5920778"/>
            <a:ext cx="2409825" cy="647700"/>
          </a:xfrm>
          <a:prstGeom prst="rect">
            <a:avLst/>
          </a:prstGeom>
          <a:noFill/>
          <a:ln w="9525">
            <a:noFill/>
            <a:miter lim="800000"/>
            <a:headEnd/>
            <a:tailEnd/>
          </a:ln>
          <a:effectLst/>
        </p:spPr>
      </p:pic>
      <p:pic>
        <p:nvPicPr>
          <p:cNvPr id="14" name="Picture 2"/>
          <p:cNvPicPr>
            <a:picLocks noChangeAspect="1" noChangeArrowheads="1"/>
          </p:cNvPicPr>
          <p:nvPr/>
        </p:nvPicPr>
        <p:blipFill>
          <a:blip r:embed="rId7"/>
          <a:srcRect/>
          <a:stretch>
            <a:fillRect/>
          </a:stretch>
        </p:blipFill>
        <p:spPr bwMode="auto">
          <a:xfrm>
            <a:off x="3558625" y="5777903"/>
            <a:ext cx="5400675" cy="933450"/>
          </a:xfrm>
          <a:prstGeom prst="rect">
            <a:avLst/>
          </a:prstGeom>
          <a:noFill/>
          <a:ln w="9525">
            <a:noFill/>
            <a:miter lim="800000"/>
            <a:headEnd/>
            <a:tailEnd/>
          </a:ln>
          <a:effectLst/>
        </p:spPr>
      </p:pic>
      <p:sp>
        <p:nvSpPr>
          <p:cNvPr id="16" name="TextBox 15"/>
          <p:cNvSpPr txBox="1"/>
          <p:nvPr/>
        </p:nvSpPr>
        <p:spPr>
          <a:xfrm>
            <a:off x="-1" y="6047715"/>
            <a:ext cx="1068309" cy="369332"/>
          </a:xfrm>
          <a:prstGeom prst="rect">
            <a:avLst/>
          </a:prstGeom>
          <a:noFill/>
        </p:spPr>
        <p:txBody>
          <a:bodyPr wrap="square" rtlCol="0">
            <a:spAutoFit/>
          </a:bodyPr>
          <a:lstStyle/>
          <a:p>
            <a:r>
              <a:rPr lang="el-GR" b="1" i="1" dirty="0" smtClean="0">
                <a:solidFill>
                  <a:srgbClr val="7030A0"/>
                </a:solidFill>
                <a:latin typeface="Cambria" pitchFamily="18" charset="0"/>
                <a:ea typeface="Cambria" pitchFamily="18" charset="0"/>
              </a:rPr>
              <a:t>Β</a:t>
            </a:r>
            <a:r>
              <a:rPr lang="en-US" b="1" i="1" dirty="0" smtClean="0">
                <a:solidFill>
                  <a:srgbClr val="7030A0"/>
                </a:solidFill>
                <a:latin typeface="Cambria" pitchFamily="18" charset="0"/>
                <a:ea typeface="Cambria" pitchFamily="18" charset="0"/>
              </a:rPr>
              <a:t>-decay</a:t>
            </a:r>
            <a:endParaRPr lang="en-US" b="1" i="1" dirty="0">
              <a:solidFill>
                <a:srgbClr val="7030A0"/>
              </a:solidFill>
              <a:latin typeface="Cambria" pitchFamily="18" charset="0"/>
              <a:ea typeface="Cambria" pitchFamily="18" charset="0"/>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 xmlns:a16="http://schemas.microsoft.com/office/drawing/2014/main" id="{9627DA97-79F1-4CE9-AF3F-064E6E0466FE}"/>
              </a:ext>
            </a:extLst>
          </p:cNvPr>
          <p:cNvSpPr/>
          <p:nvPr/>
        </p:nvSpPr>
        <p:spPr>
          <a:xfrm>
            <a:off x="388372" y="1200274"/>
            <a:ext cx="11333017" cy="369332"/>
          </a:xfrm>
          <a:prstGeom prst="rect">
            <a:avLst/>
          </a:prstGeom>
        </p:spPr>
        <p:txBody>
          <a:bodyPr wrap="square">
            <a:spAutoFit/>
          </a:bodyPr>
          <a:lstStyle/>
          <a:p>
            <a:r>
              <a:rPr lang="en-GB" dirty="0" smtClean="0"/>
              <a:t>essential </a:t>
            </a:r>
            <a:r>
              <a:rPr lang="en-GB" dirty="0"/>
              <a:t>ingredients to compute PSF, electron spectra and all other needed kinematic quantities </a:t>
            </a:r>
          </a:p>
        </p:txBody>
      </p:sp>
      <p:sp>
        <p:nvSpPr>
          <p:cNvPr id="5" name="TextBox 4">
            <a:extLst>
              <a:ext uri="{FF2B5EF4-FFF2-40B4-BE49-F238E27FC236}">
                <a16:creationId xmlns="" xmlns:a16="http://schemas.microsoft.com/office/drawing/2014/main" id="{4621047F-C0EA-415E-9AF4-7D9E960FBEAA}"/>
              </a:ext>
            </a:extLst>
          </p:cNvPr>
          <p:cNvSpPr txBox="1"/>
          <p:nvPr/>
        </p:nvSpPr>
        <p:spPr>
          <a:xfrm>
            <a:off x="1050103" y="0"/>
            <a:ext cx="7082781" cy="1015663"/>
          </a:xfrm>
          <a:prstGeom prst="rect">
            <a:avLst/>
          </a:prstGeom>
          <a:noFill/>
        </p:spPr>
        <p:txBody>
          <a:bodyPr wrap="square" rtlCol="0">
            <a:spAutoFit/>
          </a:bodyPr>
          <a:lstStyle/>
          <a:p>
            <a:r>
              <a:rPr lang="en-GB" sz="2000" i="1" dirty="0" smtClean="0">
                <a:solidFill>
                  <a:srgbClr val="7030A0"/>
                </a:solidFill>
                <a:latin typeface="Cambria" panose="02040503050406030204" pitchFamily="18" charset="0"/>
                <a:ea typeface="Cambria" panose="02040503050406030204" pitchFamily="18" charset="0"/>
              </a:rPr>
              <a:t>Computation of the kinetic part of BD &amp;DBD</a:t>
            </a:r>
          </a:p>
          <a:p>
            <a:r>
              <a:rPr lang="en-GB" sz="2000" i="1" dirty="0" smtClean="0">
                <a:solidFill>
                  <a:srgbClr val="7030A0"/>
                </a:solidFill>
                <a:latin typeface="Cambria" panose="02040503050406030204" pitchFamily="18" charset="0"/>
                <a:ea typeface="Cambria" panose="02040503050406030204" pitchFamily="18" charset="0"/>
              </a:rPr>
              <a:t> </a:t>
            </a:r>
          </a:p>
          <a:p>
            <a:r>
              <a:rPr lang="en-GB" sz="2000" i="1" dirty="0" smtClean="0">
                <a:solidFill>
                  <a:srgbClr val="7030A0"/>
                </a:solidFill>
                <a:latin typeface="Cambria" panose="02040503050406030204" pitchFamily="18" charset="0"/>
                <a:ea typeface="Cambria" panose="02040503050406030204" pitchFamily="18" charset="0"/>
              </a:rPr>
              <a:t>Electron </a:t>
            </a:r>
            <a:r>
              <a:rPr lang="en-GB" sz="2000" i="1" dirty="0">
                <a:solidFill>
                  <a:srgbClr val="7030A0"/>
                </a:solidFill>
                <a:latin typeface="Cambria" panose="02040503050406030204" pitchFamily="18" charset="0"/>
                <a:ea typeface="Cambria" panose="02040503050406030204" pitchFamily="18" charset="0"/>
              </a:rPr>
              <a:t>wave functions and Fermi functions</a:t>
            </a:r>
          </a:p>
        </p:txBody>
      </p:sp>
      <p:pic>
        <p:nvPicPr>
          <p:cNvPr id="3" name="Picture 2">
            <a:extLst>
              <a:ext uri="{FF2B5EF4-FFF2-40B4-BE49-F238E27FC236}">
                <a16:creationId xmlns="" xmlns:a16="http://schemas.microsoft.com/office/drawing/2014/main" id="{B033A6F7-5FCF-410C-96EC-FED3014890F9}"/>
              </a:ext>
            </a:extLst>
          </p:cNvPr>
          <p:cNvPicPr>
            <a:picLocks noChangeAspect="1"/>
          </p:cNvPicPr>
          <p:nvPr/>
        </p:nvPicPr>
        <p:blipFill>
          <a:blip r:embed="rId2"/>
          <a:stretch>
            <a:fillRect/>
          </a:stretch>
        </p:blipFill>
        <p:spPr>
          <a:xfrm>
            <a:off x="1067088" y="1762320"/>
            <a:ext cx="2579386" cy="569324"/>
          </a:xfrm>
          <a:prstGeom prst="rect">
            <a:avLst/>
          </a:prstGeom>
        </p:spPr>
      </p:pic>
      <p:pic>
        <p:nvPicPr>
          <p:cNvPr id="7" name="Picture 6">
            <a:extLst>
              <a:ext uri="{FF2B5EF4-FFF2-40B4-BE49-F238E27FC236}">
                <a16:creationId xmlns="" xmlns:a16="http://schemas.microsoft.com/office/drawing/2014/main" id="{82033315-8F68-4B2D-AC86-058F376E0D64}"/>
              </a:ext>
            </a:extLst>
          </p:cNvPr>
          <p:cNvPicPr>
            <a:picLocks noChangeAspect="1"/>
          </p:cNvPicPr>
          <p:nvPr/>
        </p:nvPicPr>
        <p:blipFill>
          <a:blip r:embed="rId3"/>
          <a:stretch>
            <a:fillRect/>
          </a:stretch>
        </p:blipFill>
        <p:spPr>
          <a:xfrm>
            <a:off x="1790043" y="2341618"/>
            <a:ext cx="1133475" cy="257175"/>
          </a:xfrm>
          <a:prstGeom prst="rect">
            <a:avLst/>
          </a:prstGeom>
        </p:spPr>
      </p:pic>
      <p:pic>
        <p:nvPicPr>
          <p:cNvPr id="8" name="Picture 7">
            <a:extLst>
              <a:ext uri="{FF2B5EF4-FFF2-40B4-BE49-F238E27FC236}">
                <a16:creationId xmlns="" xmlns:a16="http://schemas.microsoft.com/office/drawing/2014/main" id="{76628DFC-5D37-4D70-AAEB-60D5B01252AF}"/>
              </a:ext>
            </a:extLst>
          </p:cNvPr>
          <p:cNvPicPr>
            <a:picLocks noChangeAspect="1"/>
          </p:cNvPicPr>
          <p:nvPr/>
        </p:nvPicPr>
        <p:blipFill>
          <a:blip r:embed="rId4"/>
          <a:stretch>
            <a:fillRect/>
          </a:stretch>
        </p:blipFill>
        <p:spPr>
          <a:xfrm>
            <a:off x="1067088" y="2786524"/>
            <a:ext cx="3590925" cy="1104900"/>
          </a:xfrm>
          <a:prstGeom prst="rect">
            <a:avLst/>
          </a:prstGeom>
        </p:spPr>
      </p:pic>
      <p:sp>
        <p:nvSpPr>
          <p:cNvPr id="10" name="TextBox 9">
            <a:extLst>
              <a:ext uri="{FF2B5EF4-FFF2-40B4-BE49-F238E27FC236}">
                <a16:creationId xmlns="" xmlns:a16="http://schemas.microsoft.com/office/drawing/2014/main" id="{AB8A1EC3-3C67-40F9-9A72-E5A969224EA1}"/>
              </a:ext>
            </a:extLst>
          </p:cNvPr>
          <p:cNvSpPr txBox="1"/>
          <p:nvPr/>
        </p:nvSpPr>
        <p:spPr>
          <a:xfrm>
            <a:off x="397164" y="1862316"/>
            <a:ext cx="400594" cy="369332"/>
          </a:xfrm>
          <a:prstGeom prst="rect">
            <a:avLst/>
          </a:prstGeom>
          <a:noFill/>
        </p:spPr>
        <p:txBody>
          <a:bodyPr wrap="square" rtlCol="0">
            <a:spAutoFit/>
          </a:bodyPr>
          <a:lstStyle/>
          <a:p>
            <a:r>
              <a:rPr lang="en-GB" dirty="0">
                <a:solidFill>
                  <a:srgbClr val="7030A0"/>
                </a:solidFill>
                <a:latin typeface="Cambria" panose="02040503050406030204" pitchFamily="18" charset="0"/>
                <a:ea typeface="Cambria" panose="02040503050406030204" pitchFamily="18" charset="0"/>
              </a:rPr>
              <a:t>A</a:t>
            </a:r>
          </a:p>
        </p:txBody>
      </p:sp>
      <p:sp>
        <p:nvSpPr>
          <p:cNvPr id="11" name="TextBox 10">
            <a:extLst>
              <a:ext uri="{FF2B5EF4-FFF2-40B4-BE49-F238E27FC236}">
                <a16:creationId xmlns="" xmlns:a16="http://schemas.microsoft.com/office/drawing/2014/main" id="{07E8CCB3-DECF-497E-A654-73F699A9694A}"/>
              </a:ext>
            </a:extLst>
          </p:cNvPr>
          <p:cNvSpPr txBox="1"/>
          <p:nvPr/>
        </p:nvSpPr>
        <p:spPr>
          <a:xfrm>
            <a:off x="351444" y="3522092"/>
            <a:ext cx="492034" cy="369332"/>
          </a:xfrm>
          <a:prstGeom prst="rect">
            <a:avLst/>
          </a:prstGeom>
          <a:noFill/>
        </p:spPr>
        <p:txBody>
          <a:bodyPr wrap="square" rtlCol="0">
            <a:spAutoFit/>
          </a:bodyPr>
          <a:lstStyle/>
          <a:p>
            <a:r>
              <a:rPr lang="en-GB" dirty="0">
                <a:solidFill>
                  <a:srgbClr val="7030A0"/>
                </a:solidFill>
                <a:latin typeface="Cambria" panose="02040503050406030204" pitchFamily="18" charset="0"/>
                <a:ea typeface="Cambria" panose="02040503050406030204" pitchFamily="18" charset="0"/>
              </a:rPr>
              <a:t>B</a:t>
            </a:r>
          </a:p>
        </p:txBody>
      </p:sp>
      <p:sp>
        <p:nvSpPr>
          <p:cNvPr id="12" name="TextBox 11">
            <a:extLst>
              <a:ext uri="{FF2B5EF4-FFF2-40B4-BE49-F238E27FC236}">
                <a16:creationId xmlns="" xmlns:a16="http://schemas.microsoft.com/office/drawing/2014/main" id="{5F87454D-56C6-47DB-B4C7-6B355B7FAB55}"/>
              </a:ext>
            </a:extLst>
          </p:cNvPr>
          <p:cNvSpPr txBox="1"/>
          <p:nvPr/>
        </p:nvSpPr>
        <p:spPr>
          <a:xfrm>
            <a:off x="351444" y="4699467"/>
            <a:ext cx="492034" cy="400110"/>
          </a:xfrm>
          <a:prstGeom prst="rect">
            <a:avLst/>
          </a:prstGeom>
          <a:noFill/>
        </p:spPr>
        <p:txBody>
          <a:bodyPr wrap="square" rtlCol="0">
            <a:spAutoFit/>
          </a:bodyPr>
          <a:lstStyle/>
          <a:p>
            <a:r>
              <a:rPr lang="en-GB" sz="2000" dirty="0">
                <a:solidFill>
                  <a:srgbClr val="7030A0"/>
                </a:solidFill>
                <a:latin typeface="Cambria" panose="02040503050406030204" pitchFamily="18" charset="0"/>
                <a:ea typeface="Cambria" panose="02040503050406030204" pitchFamily="18" charset="0"/>
              </a:rPr>
              <a:t>C</a:t>
            </a:r>
          </a:p>
        </p:txBody>
      </p:sp>
      <p:pic>
        <p:nvPicPr>
          <p:cNvPr id="13" name="Picture 12">
            <a:extLst>
              <a:ext uri="{FF2B5EF4-FFF2-40B4-BE49-F238E27FC236}">
                <a16:creationId xmlns="" xmlns:a16="http://schemas.microsoft.com/office/drawing/2014/main" id="{2E0C1B38-5BC7-4140-A442-666C4D6A0D8F}"/>
              </a:ext>
            </a:extLst>
          </p:cNvPr>
          <p:cNvPicPr>
            <a:picLocks noChangeAspect="1"/>
          </p:cNvPicPr>
          <p:nvPr/>
        </p:nvPicPr>
        <p:blipFill>
          <a:blip r:embed="rId5"/>
          <a:stretch>
            <a:fillRect/>
          </a:stretch>
        </p:blipFill>
        <p:spPr>
          <a:xfrm>
            <a:off x="1058296" y="4625072"/>
            <a:ext cx="2623349" cy="509527"/>
          </a:xfrm>
          <a:prstGeom prst="rect">
            <a:avLst/>
          </a:prstGeom>
        </p:spPr>
      </p:pic>
      <p:sp>
        <p:nvSpPr>
          <p:cNvPr id="17" name="TextBox 16">
            <a:extLst>
              <a:ext uri="{FF2B5EF4-FFF2-40B4-BE49-F238E27FC236}">
                <a16:creationId xmlns="" xmlns:a16="http://schemas.microsoft.com/office/drawing/2014/main" id="{FEE51B06-FCFB-4D04-8093-F17A456617C7}"/>
              </a:ext>
            </a:extLst>
          </p:cNvPr>
          <p:cNvSpPr txBox="1"/>
          <p:nvPr/>
        </p:nvSpPr>
        <p:spPr>
          <a:xfrm>
            <a:off x="7711697" y="1707061"/>
            <a:ext cx="3371075" cy="584775"/>
          </a:xfrm>
          <a:prstGeom prst="rect">
            <a:avLst/>
          </a:prstGeom>
          <a:solidFill>
            <a:schemeClr val="accent1">
              <a:lumMod val="75000"/>
            </a:schemeClr>
          </a:solidFill>
        </p:spPr>
        <p:txBody>
          <a:bodyPr wrap="square" rtlCol="0">
            <a:spAutoFit/>
          </a:bodyPr>
          <a:lstStyle/>
          <a:p>
            <a:r>
              <a:rPr lang="en-US" sz="1600" i="1" dirty="0">
                <a:solidFill>
                  <a:schemeClr val="bg1"/>
                </a:solidFill>
                <a:latin typeface="Cambria" panose="02040503050406030204" pitchFamily="18" charset="0"/>
                <a:ea typeface="Cambria" panose="02040503050406030204" pitchFamily="18" charset="0"/>
              </a:rPr>
              <a:t>Non-relativistic treatment </a:t>
            </a:r>
          </a:p>
          <a:p>
            <a:r>
              <a:rPr lang="en-US" sz="1600" i="1" dirty="0" err="1">
                <a:solidFill>
                  <a:schemeClr val="bg1"/>
                </a:solidFill>
                <a:latin typeface="Cambria" panose="02040503050406030204" pitchFamily="18" charset="0"/>
                <a:ea typeface="Cambria" panose="02040503050406030204" pitchFamily="18" charset="0"/>
              </a:rPr>
              <a:t>Primakov&amp;Rosen</a:t>
            </a:r>
            <a:r>
              <a:rPr lang="en-US" altLang="en-US" sz="1600" dirty="0">
                <a:solidFill>
                  <a:schemeClr val="bg1"/>
                </a:solidFill>
                <a:latin typeface="Cambria" panose="02040503050406030204" pitchFamily="18" charset="0"/>
                <a:cs typeface="Times New Roman" panose="02020603050405020304" pitchFamily="18" charset="0"/>
              </a:rPr>
              <a:t> </a:t>
            </a:r>
            <a:r>
              <a:rPr lang="en-US" altLang="en-US" sz="1600" i="1" dirty="0">
                <a:solidFill>
                  <a:schemeClr val="bg1"/>
                </a:solidFill>
                <a:latin typeface="Cambria" panose="02040503050406030204" pitchFamily="18" charset="0"/>
                <a:cs typeface="Times New Roman" panose="02020603050405020304" pitchFamily="18" charset="0"/>
              </a:rPr>
              <a:t>RPP</a:t>
            </a:r>
            <a:r>
              <a:rPr lang="en-US" altLang="en-US" sz="1600" b="1" i="1" dirty="0">
                <a:solidFill>
                  <a:schemeClr val="bg1"/>
                </a:solidFill>
                <a:latin typeface="Cambria" panose="02040503050406030204" pitchFamily="18" charset="0"/>
                <a:cs typeface="Times New Roman" panose="02020603050405020304" pitchFamily="18" charset="0"/>
              </a:rPr>
              <a:t>22</a:t>
            </a:r>
            <a:r>
              <a:rPr lang="en-US" altLang="en-US" sz="1600" i="1" dirty="0">
                <a:solidFill>
                  <a:schemeClr val="bg1"/>
                </a:solidFill>
                <a:latin typeface="Cambria" panose="02040503050406030204" pitchFamily="18" charset="0"/>
                <a:cs typeface="Times New Roman" panose="02020603050405020304" pitchFamily="18" charset="0"/>
              </a:rPr>
              <a:t>(1959)</a:t>
            </a:r>
            <a:endParaRPr lang="en-US" sz="1600" i="1" dirty="0">
              <a:solidFill>
                <a:schemeClr val="bg1"/>
              </a:solidFill>
              <a:latin typeface="Cambria" panose="02040503050406030204" pitchFamily="18" charset="0"/>
              <a:ea typeface="Cambria" panose="02040503050406030204" pitchFamily="18" charset="0"/>
            </a:endParaRPr>
          </a:p>
        </p:txBody>
      </p:sp>
      <p:sp>
        <p:nvSpPr>
          <p:cNvPr id="18" name="TextBox 17">
            <a:extLst>
              <a:ext uri="{FF2B5EF4-FFF2-40B4-BE49-F238E27FC236}">
                <a16:creationId xmlns="" xmlns:a16="http://schemas.microsoft.com/office/drawing/2014/main" id="{F377D06C-15CA-412B-A949-34F15656C6A1}"/>
              </a:ext>
            </a:extLst>
          </p:cNvPr>
          <p:cNvSpPr txBox="1"/>
          <p:nvPr/>
        </p:nvSpPr>
        <p:spPr>
          <a:xfrm>
            <a:off x="7677831" y="2607059"/>
            <a:ext cx="4167350" cy="1569660"/>
          </a:xfrm>
          <a:prstGeom prst="rect">
            <a:avLst/>
          </a:prstGeom>
          <a:solidFill>
            <a:schemeClr val="accent1">
              <a:lumMod val="75000"/>
            </a:schemeClr>
          </a:solidFill>
        </p:spPr>
        <p:txBody>
          <a:bodyPr wrap="square" rtlCol="0">
            <a:spAutoFit/>
          </a:bodyPr>
          <a:lstStyle/>
          <a:p>
            <a:r>
              <a:rPr lang="en-US" sz="1600" i="1" dirty="0">
                <a:solidFill>
                  <a:schemeClr val="bg1"/>
                </a:solidFill>
                <a:latin typeface="Cambria" panose="02040503050406030204" pitchFamily="18" charset="0"/>
                <a:ea typeface="Cambria" panose="02040503050406030204" pitchFamily="18" charset="0"/>
              </a:rPr>
              <a:t>Relativistic treatment: solution of a Dirac </a:t>
            </a:r>
          </a:p>
          <a:p>
            <a:r>
              <a:rPr lang="en-US" sz="1600" i="1" dirty="0">
                <a:solidFill>
                  <a:schemeClr val="bg1"/>
                </a:solidFill>
                <a:latin typeface="Cambria" panose="02040503050406030204" pitchFamily="18" charset="0"/>
                <a:ea typeface="Cambria" panose="02040503050406030204" pitchFamily="18" charset="0"/>
              </a:rPr>
              <a:t>equation in a point charge Coulomb potential </a:t>
            </a:r>
          </a:p>
          <a:p>
            <a:r>
              <a:rPr lang="en-US" sz="1600" i="1" dirty="0" err="1">
                <a:solidFill>
                  <a:schemeClr val="bg1"/>
                </a:solidFill>
                <a:latin typeface="Cambria" panose="02040503050406030204" pitchFamily="18" charset="0"/>
                <a:ea typeface="Cambria" panose="02040503050406030204" pitchFamily="18" charset="0"/>
              </a:rPr>
              <a:t>Suhonen&amp;Civitarese</a:t>
            </a:r>
            <a:r>
              <a:rPr lang="en-US" sz="1600" i="1" dirty="0">
                <a:solidFill>
                  <a:schemeClr val="bg1"/>
                </a:solidFill>
                <a:latin typeface="Cambria" panose="02040503050406030204" pitchFamily="18" charset="0"/>
                <a:ea typeface="Cambria" panose="02040503050406030204" pitchFamily="18" charset="0"/>
              </a:rPr>
              <a:t>, PR </a:t>
            </a:r>
            <a:r>
              <a:rPr lang="en-US" sz="1600" b="1" i="1" dirty="0">
                <a:solidFill>
                  <a:schemeClr val="bg1"/>
                </a:solidFill>
                <a:latin typeface="Cambria" panose="02040503050406030204" pitchFamily="18" charset="0"/>
                <a:ea typeface="Cambria" panose="02040503050406030204" pitchFamily="18" charset="0"/>
              </a:rPr>
              <a:t>301</a:t>
            </a:r>
            <a:r>
              <a:rPr lang="en-US" sz="1600" i="1" dirty="0">
                <a:solidFill>
                  <a:schemeClr val="bg1"/>
                </a:solidFill>
                <a:latin typeface="Cambria" panose="02040503050406030204" pitchFamily="18" charset="0"/>
                <a:ea typeface="Cambria" panose="02040503050406030204" pitchFamily="18" charset="0"/>
              </a:rPr>
              <a:t> (1998</a:t>
            </a:r>
            <a:r>
              <a:rPr lang="en-US" sz="1600" i="1" dirty="0" smtClean="0">
                <a:solidFill>
                  <a:schemeClr val="bg1"/>
                </a:solidFill>
                <a:latin typeface="Cambria" panose="02040503050406030204" pitchFamily="18" charset="0"/>
                <a:ea typeface="Cambria" panose="02040503050406030204" pitchFamily="18" charset="0"/>
              </a:rPr>
              <a:t>); </a:t>
            </a:r>
            <a:r>
              <a:rPr lang="en-US" sz="1600" i="1" dirty="0" err="1" smtClean="0">
                <a:solidFill>
                  <a:schemeClr val="bg1"/>
                </a:solidFill>
                <a:latin typeface="Cambria" panose="02040503050406030204" pitchFamily="18" charset="0"/>
                <a:ea typeface="Cambria" panose="02040503050406030204" pitchFamily="18" charset="0"/>
              </a:rPr>
              <a:t>Doi&amp;Kotani</a:t>
            </a:r>
            <a:r>
              <a:rPr lang="en-US" sz="1600" i="1" dirty="0" smtClean="0">
                <a:solidFill>
                  <a:schemeClr val="bg1"/>
                </a:solidFill>
                <a:latin typeface="Cambria" panose="02040503050406030204" pitchFamily="18" charset="0"/>
                <a:ea typeface="Cambria" panose="02040503050406030204" pitchFamily="18" charset="0"/>
              </a:rPr>
              <a:t>, PTP1985</a:t>
            </a:r>
          </a:p>
          <a:p>
            <a:r>
              <a:rPr lang="en-US" sz="1600" i="1" dirty="0" smtClean="0">
                <a:solidFill>
                  <a:schemeClr val="bg1"/>
                </a:solidFill>
                <a:latin typeface="Cambria" panose="02040503050406030204" pitchFamily="18" charset="0"/>
                <a:ea typeface="Cambria" panose="02040503050406030204" pitchFamily="18" charset="0"/>
              </a:rPr>
              <a:t>FNS and screening effects  were not taken into account.</a:t>
            </a:r>
            <a:endParaRPr lang="en-US" sz="1600" i="1" dirty="0">
              <a:solidFill>
                <a:schemeClr val="bg1"/>
              </a:solidFill>
              <a:latin typeface="Cambria" panose="02040503050406030204" pitchFamily="18" charset="0"/>
              <a:ea typeface="Cambria" panose="02040503050406030204" pitchFamily="18" charset="0"/>
            </a:endParaRPr>
          </a:p>
        </p:txBody>
      </p:sp>
      <p:sp>
        <p:nvSpPr>
          <p:cNvPr id="19" name="TextBox 18">
            <a:extLst>
              <a:ext uri="{FF2B5EF4-FFF2-40B4-BE49-F238E27FC236}">
                <a16:creationId xmlns="" xmlns:a16="http://schemas.microsoft.com/office/drawing/2014/main" id="{B478CA48-06C2-4B24-9E40-D7118FE77A57}"/>
              </a:ext>
            </a:extLst>
          </p:cNvPr>
          <p:cNvSpPr txBox="1"/>
          <p:nvPr/>
        </p:nvSpPr>
        <p:spPr>
          <a:xfrm>
            <a:off x="7658577" y="4403247"/>
            <a:ext cx="4309237" cy="1077218"/>
          </a:xfrm>
          <a:prstGeom prst="rect">
            <a:avLst/>
          </a:prstGeom>
          <a:solidFill>
            <a:schemeClr val="accent1">
              <a:lumMod val="75000"/>
            </a:schemeClr>
          </a:solidFill>
        </p:spPr>
        <p:txBody>
          <a:bodyPr wrap="square" rtlCol="0">
            <a:spAutoFit/>
          </a:bodyPr>
          <a:lstStyle/>
          <a:p>
            <a:r>
              <a:rPr lang="en-US" sz="1600" i="1" dirty="0">
                <a:solidFill>
                  <a:schemeClr val="bg1"/>
                </a:solidFill>
                <a:latin typeface="Cambria" panose="02040503050406030204" pitchFamily="18" charset="0"/>
                <a:ea typeface="Cambria" panose="02040503050406030204" pitchFamily="18" charset="0"/>
              </a:rPr>
              <a:t>Fermi function built up from the radial solution </a:t>
            </a:r>
          </a:p>
          <a:p>
            <a:r>
              <a:rPr lang="en-US" sz="1600" i="1" dirty="0">
                <a:solidFill>
                  <a:schemeClr val="bg1"/>
                </a:solidFill>
                <a:latin typeface="Cambria" panose="02040503050406030204" pitchFamily="18" charset="0"/>
                <a:ea typeface="Cambria" panose="02040503050406030204" pitchFamily="18" charset="0"/>
              </a:rPr>
              <a:t>of a Dirac equation in a Coulomb-type potential</a:t>
            </a:r>
          </a:p>
          <a:p>
            <a:r>
              <a:rPr lang="en-US" altLang="en-US" sz="1600" i="1" dirty="0">
                <a:solidFill>
                  <a:schemeClr val="bg1"/>
                </a:solidFill>
                <a:latin typeface="Cambria" panose="02040503050406030204" pitchFamily="18" charset="0"/>
                <a:cs typeface="Arial" panose="020B0604020202020204" pitchFamily="34" charset="0"/>
              </a:rPr>
              <a:t>Kotila&amp;Iachello,PRC</a:t>
            </a:r>
            <a:r>
              <a:rPr lang="en-US" altLang="en-US" sz="1600" b="1" i="1" dirty="0">
                <a:solidFill>
                  <a:schemeClr val="bg1"/>
                </a:solidFill>
                <a:latin typeface="Cambria" panose="02040503050406030204" pitchFamily="18" charset="0"/>
                <a:cs typeface="Arial" panose="020B0604020202020204" pitchFamily="34" charset="0"/>
              </a:rPr>
              <a:t>85</a:t>
            </a:r>
            <a:r>
              <a:rPr lang="en-US" altLang="en-US" sz="1600" i="1" dirty="0">
                <a:solidFill>
                  <a:schemeClr val="bg1"/>
                </a:solidFill>
                <a:latin typeface="Cambria" panose="02040503050406030204" pitchFamily="18" charset="0"/>
                <a:cs typeface="Arial" panose="020B0604020202020204" pitchFamily="34" charset="0"/>
              </a:rPr>
              <a:t>(2012); </a:t>
            </a:r>
          </a:p>
          <a:p>
            <a:r>
              <a:rPr lang="en-US" altLang="en-US" sz="1600" i="1" dirty="0" err="1">
                <a:solidFill>
                  <a:schemeClr val="bg1"/>
                </a:solidFill>
                <a:latin typeface="Cambria" panose="02040503050406030204" pitchFamily="18" charset="0"/>
                <a:cs typeface="Arial" panose="020B0604020202020204" pitchFamily="34" charset="0"/>
              </a:rPr>
              <a:t>Stoica&amp;Mirea</a:t>
            </a:r>
            <a:r>
              <a:rPr lang="en-US" altLang="en-US" sz="1600" i="1" dirty="0">
                <a:solidFill>
                  <a:schemeClr val="bg1"/>
                </a:solidFill>
                <a:latin typeface="Cambria" panose="02040503050406030204" pitchFamily="18" charset="0"/>
                <a:cs typeface="Arial" panose="020B0604020202020204" pitchFamily="34" charset="0"/>
              </a:rPr>
              <a:t> PRC</a:t>
            </a:r>
            <a:r>
              <a:rPr lang="en-US" altLang="en-US" sz="1600" b="1" i="1" dirty="0">
                <a:solidFill>
                  <a:schemeClr val="bg1"/>
                </a:solidFill>
                <a:latin typeface="Cambria" panose="02040503050406030204" pitchFamily="18" charset="0"/>
                <a:cs typeface="Arial" panose="020B0604020202020204" pitchFamily="34" charset="0"/>
              </a:rPr>
              <a:t>88</a:t>
            </a:r>
            <a:r>
              <a:rPr lang="en-US" altLang="en-US" sz="1600" i="1" dirty="0">
                <a:solidFill>
                  <a:schemeClr val="bg1"/>
                </a:solidFill>
                <a:latin typeface="Cambria" panose="02040503050406030204" pitchFamily="18" charset="0"/>
                <a:cs typeface="Arial" panose="020B0604020202020204" pitchFamily="34" charset="0"/>
              </a:rPr>
              <a:t>(2013);  RRP63(2015)</a:t>
            </a:r>
            <a:endParaRPr lang="en-US" sz="1600" i="1" dirty="0">
              <a:solidFill>
                <a:schemeClr val="bg1"/>
              </a:solidFill>
              <a:latin typeface="Cambria" panose="02040503050406030204" pitchFamily="18" charset="0"/>
              <a:ea typeface="Cambria" panose="02040503050406030204" pitchFamily="18" charset="0"/>
            </a:endParaRPr>
          </a:p>
        </p:txBody>
      </p:sp>
      <p:sp>
        <p:nvSpPr>
          <p:cNvPr id="15" name="TextBox 14"/>
          <p:cNvSpPr txBox="1"/>
          <p:nvPr/>
        </p:nvSpPr>
        <p:spPr>
          <a:xfrm>
            <a:off x="338666" y="5503783"/>
            <a:ext cx="6451600" cy="1107996"/>
          </a:xfrm>
          <a:prstGeom prst="rect">
            <a:avLst/>
          </a:prstGeom>
          <a:solidFill>
            <a:schemeClr val="accent1">
              <a:lumMod val="75000"/>
            </a:schemeClr>
          </a:solidFill>
        </p:spPr>
        <p:txBody>
          <a:bodyPr wrap="square" rtlCol="0">
            <a:spAutoFit/>
          </a:bodyPr>
          <a:lstStyle/>
          <a:p>
            <a:r>
              <a:rPr lang="en-US" dirty="0" smtClean="0"/>
              <a:t>D        </a:t>
            </a:r>
            <a:r>
              <a:rPr lang="en-US" sz="1600" i="1" dirty="0" smtClean="0">
                <a:solidFill>
                  <a:schemeClr val="bg1"/>
                </a:solidFill>
                <a:latin typeface="Cambria" pitchFamily="18" charset="0"/>
                <a:ea typeface="Cambria" pitchFamily="18" charset="0"/>
              </a:rPr>
              <a:t>electron wave functions are obtained    </a:t>
            </a:r>
          </a:p>
          <a:p>
            <a:r>
              <a:rPr lang="en-US" sz="1600" i="1" dirty="0" smtClean="0">
                <a:solidFill>
                  <a:schemeClr val="bg1"/>
                </a:solidFill>
                <a:latin typeface="Cambria" pitchFamily="18" charset="0"/>
                <a:ea typeface="Cambria" pitchFamily="18" charset="0"/>
              </a:rPr>
              <a:t>            with the DHFS method using a different Coulomb   </a:t>
            </a:r>
          </a:p>
          <a:p>
            <a:r>
              <a:rPr lang="en-US" sz="1600" i="1" dirty="0" smtClean="0">
                <a:solidFill>
                  <a:schemeClr val="bg1"/>
                </a:solidFill>
                <a:latin typeface="Cambria" pitchFamily="18" charset="0"/>
                <a:ea typeface="Cambria" pitchFamily="18" charset="0"/>
              </a:rPr>
              <a:t>            potential.  More suitable for describing EC processes:  additional   </a:t>
            </a:r>
          </a:p>
          <a:p>
            <a:r>
              <a:rPr lang="en-US" sz="1600" i="1" dirty="0" smtClean="0">
                <a:solidFill>
                  <a:schemeClr val="bg1"/>
                </a:solidFill>
                <a:latin typeface="Cambria" pitchFamily="18" charset="0"/>
                <a:ea typeface="Cambria" pitchFamily="18" charset="0"/>
              </a:rPr>
              <a:t>           atomic effects can be included; screening effect is taken into account </a:t>
            </a:r>
          </a:p>
        </p:txBody>
      </p:sp>
      <p:sp>
        <p:nvSpPr>
          <p:cNvPr id="20" name="TextBox 19"/>
          <p:cNvSpPr txBox="1"/>
          <p:nvPr/>
        </p:nvSpPr>
        <p:spPr>
          <a:xfrm>
            <a:off x="7728438" y="5715000"/>
            <a:ext cx="3938954" cy="369332"/>
          </a:xfrm>
          <a:prstGeom prst="rect">
            <a:avLst/>
          </a:prstGeom>
          <a:solidFill>
            <a:schemeClr val="accent1">
              <a:lumMod val="75000"/>
            </a:schemeClr>
          </a:solidFill>
        </p:spPr>
        <p:txBody>
          <a:bodyPr wrap="square" rtlCol="0">
            <a:spAutoFit/>
          </a:bodyPr>
          <a:lstStyle/>
          <a:p>
            <a:r>
              <a:rPr lang="en-US" i="1" dirty="0" smtClean="0">
                <a:solidFill>
                  <a:srgbClr val="7030A0"/>
                </a:solidFill>
                <a:latin typeface="Cambria" pitchFamily="18" charset="0"/>
                <a:ea typeface="Cambria" pitchFamily="18" charset="0"/>
              </a:rPr>
              <a:t> </a:t>
            </a:r>
            <a:r>
              <a:rPr lang="en-US" sz="1600" i="1" dirty="0" err="1" smtClean="0">
                <a:solidFill>
                  <a:schemeClr val="bg1"/>
                </a:solidFill>
                <a:latin typeface="Cambria" pitchFamily="18" charset="0"/>
                <a:ea typeface="Cambria" pitchFamily="18" charset="0"/>
              </a:rPr>
              <a:t>Nitescu,Stoica,Simkovic</a:t>
            </a:r>
            <a:r>
              <a:rPr lang="en-US" sz="1600" i="1" dirty="0" smtClean="0">
                <a:solidFill>
                  <a:schemeClr val="bg1"/>
                </a:solidFill>
                <a:latin typeface="Cambria" pitchFamily="18" charset="0"/>
                <a:ea typeface="Cambria" pitchFamily="18" charset="0"/>
              </a:rPr>
              <a:t>, PRC107(2023)</a:t>
            </a:r>
            <a:endParaRPr lang="en-US" sz="1600" i="1" dirty="0">
              <a:solidFill>
                <a:schemeClr val="bg1"/>
              </a:solidFill>
              <a:latin typeface="Cambria" pitchFamily="18" charset="0"/>
              <a:ea typeface="Cambria" pitchFamily="18" charset="0"/>
            </a:endParaRPr>
          </a:p>
        </p:txBody>
      </p:sp>
      <p:sp>
        <p:nvSpPr>
          <p:cNvPr id="16" name="TextBox 15"/>
          <p:cNvSpPr txBox="1"/>
          <p:nvPr/>
        </p:nvSpPr>
        <p:spPr>
          <a:xfrm>
            <a:off x="8003263" y="6464174"/>
            <a:ext cx="3277355" cy="276999"/>
          </a:xfrm>
          <a:prstGeom prst="rect">
            <a:avLst/>
          </a:prstGeom>
          <a:noFill/>
        </p:spPr>
        <p:txBody>
          <a:bodyPr wrap="square" rtlCol="0">
            <a:spAutoFit/>
          </a:bodyPr>
          <a:lstStyle/>
          <a:p>
            <a:r>
              <a:rPr lang="en-US" sz="1200" i="1" dirty="0">
                <a:solidFill>
                  <a:srgbClr val="7030A0"/>
                </a:solidFill>
                <a:latin typeface="Cambria" panose="02040503050406030204" pitchFamily="18" charset="0"/>
              </a:rPr>
              <a:t>S. Stoica, </a:t>
            </a:r>
            <a:r>
              <a:rPr lang="en-US" sz="1200" i="1" dirty="0" smtClean="0">
                <a:solidFill>
                  <a:srgbClr val="7030A0"/>
                </a:solidFill>
                <a:latin typeface="Cambria" panose="02040503050406030204" pitchFamily="18" charset="0"/>
              </a:rPr>
              <a:t>SM&amp;B, CORFU24, August 26, 2024</a:t>
            </a:r>
            <a:endParaRPr lang="en-US" sz="1200" i="1" dirty="0">
              <a:solidFill>
                <a:srgbClr val="7030A0"/>
              </a:solidFill>
              <a:latin typeface="Cambria" panose="02040503050406030204" pitchFamily="18" charset="0"/>
            </a:endParaRPr>
          </a:p>
        </p:txBody>
      </p:sp>
    </p:spTree>
    <p:extLst>
      <p:ext uri="{BB962C8B-B14F-4D97-AF65-F5344CB8AC3E}">
        <p14:creationId xmlns="" xmlns:p14="http://schemas.microsoft.com/office/powerpoint/2010/main" val="81243275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a:extLst>
              <a:ext uri="{FF2B5EF4-FFF2-40B4-BE49-F238E27FC236}">
                <a16:creationId xmlns="" xmlns:a16="http://schemas.microsoft.com/office/drawing/2014/main" id="{C727D2D1-9B6A-4D49-A272-DA61F3291552}"/>
              </a:ext>
            </a:extLst>
          </p:cNvPr>
          <p:cNvPicPr>
            <a:picLocks noChangeAspect="1"/>
          </p:cNvPicPr>
          <p:nvPr/>
        </p:nvPicPr>
        <p:blipFill>
          <a:blip r:embed="rId2">
            <a:extLst>
              <a:ext uri="{28A0092B-C50C-407E-A947-70E740481C1C}">
                <a14:useLocalDpi xmlns="" xmlns:a14="http://schemas.microsoft.com/office/drawing/2010/main" val="0"/>
              </a:ext>
            </a:extLst>
          </a:blip>
          <a:srcRect/>
          <a:stretch>
            <a:fillRect/>
          </a:stretch>
        </p:blipFill>
        <p:spPr bwMode="auto">
          <a:xfrm>
            <a:off x="11632" y="0"/>
            <a:ext cx="6949440" cy="292430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5" name="Picture 3">
            <a:extLst>
              <a:ext uri="{FF2B5EF4-FFF2-40B4-BE49-F238E27FC236}">
                <a16:creationId xmlns="" xmlns:a16="http://schemas.microsoft.com/office/drawing/2014/main" id="{80D9E912-582D-4741-841C-61840EFF9501}"/>
              </a:ext>
            </a:extLst>
          </p:cNvPr>
          <p:cNvPicPr>
            <a:picLocks noChangeAspect="1"/>
          </p:cNvPicPr>
          <p:nvPr/>
        </p:nvPicPr>
        <p:blipFill>
          <a:blip r:embed="rId3">
            <a:extLst>
              <a:ext uri="{28A0092B-C50C-407E-A947-70E740481C1C}">
                <a14:useLocalDpi xmlns="" xmlns:a14="http://schemas.microsoft.com/office/drawing/2010/main" val="0"/>
              </a:ext>
            </a:extLst>
          </a:blip>
          <a:srcRect/>
          <a:stretch>
            <a:fillRect/>
          </a:stretch>
        </p:blipFill>
        <p:spPr bwMode="auto">
          <a:xfrm>
            <a:off x="6856688" y="2906542"/>
            <a:ext cx="5232240" cy="5810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6" name="Picture 4">
            <a:extLst>
              <a:ext uri="{FF2B5EF4-FFF2-40B4-BE49-F238E27FC236}">
                <a16:creationId xmlns="" xmlns:a16="http://schemas.microsoft.com/office/drawing/2014/main" id="{06235469-B50C-4725-898D-7E2AD62A858A}"/>
              </a:ext>
            </a:extLst>
          </p:cNvPr>
          <p:cNvPicPr>
            <a:picLocks noChangeAspect="1"/>
          </p:cNvPicPr>
          <p:nvPr/>
        </p:nvPicPr>
        <p:blipFill>
          <a:blip r:embed="rId4">
            <a:extLst>
              <a:ext uri="{28A0092B-C50C-407E-A947-70E740481C1C}">
                <a14:useLocalDpi xmlns="" xmlns:a14="http://schemas.microsoft.com/office/drawing/2010/main" val="0"/>
              </a:ext>
            </a:extLst>
          </a:blip>
          <a:srcRect/>
          <a:stretch>
            <a:fillRect/>
          </a:stretch>
        </p:blipFill>
        <p:spPr bwMode="auto">
          <a:xfrm>
            <a:off x="6856688" y="3487567"/>
            <a:ext cx="4678362" cy="5746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7" name="Rectangle 6">
            <a:extLst>
              <a:ext uri="{FF2B5EF4-FFF2-40B4-BE49-F238E27FC236}">
                <a16:creationId xmlns="" xmlns:a16="http://schemas.microsoft.com/office/drawing/2014/main" id="{55A958CE-6396-420B-9913-FADBB23A70A6}"/>
              </a:ext>
            </a:extLst>
          </p:cNvPr>
          <p:cNvSpPr/>
          <p:nvPr/>
        </p:nvSpPr>
        <p:spPr>
          <a:xfrm>
            <a:off x="7494955" y="899273"/>
            <a:ext cx="4254754" cy="1107996"/>
          </a:xfrm>
          <a:prstGeom prst="rect">
            <a:avLst/>
          </a:prstGeom>
          <a:solidFill>
            <a:schemeClr val="accent1">
              <a:lumMod val="75000"/>
            </a:schemeClr>
          </a:solidFill>
        </p:spPr>
        <p:txBody>
          <a:bodyPr wrap="none">
            <a:spAutoFit/>
          </a:bodyPr>
          <a:lstStyle/>
          <a:p>
            <a:r>
              <a:rPr lang="en-GB" sz="1600" dirty="0">
                <a:solidFill>
                  <a:schemeClr val="bg1"/>
                </a:solidFill>
                <a:latin typeface="Cambria" panose="02040503050406030204" pitchFamily="18" charset="0"/>
                <a:ea typeface="Cambria" panose="02040503050406030204" pitchFamily="18" charset="0"/>
              </a:rPr>
              <a:t>Stoica, </a:t>
            </a:r>
            <a:r>
              <a:rPr lang="en-GB" sz="1600" dirty="0" err="1">
                <a:solidFill>
                  <a:schemeClr val="bg1"/>
                </a:solidFill>
                <a:latin typeface="Cambria" panose="02040503050406030204" pitchFamily="18" charset="0"/>
                <a:ea typeface="Cambria" panose="02040503050406030204" pitchFamily="18" charset="0"/>
              </a:rPr>
              <a:t>Mirea</a:t>
            </a:r>
            <a:r>
              <a:rPr lang="en-GB" sz="1600" dirty="0">
                <a:solidFill>
                  <a:schemeClr val="bg1"/>
                </a:solidFill>
                <a:latin typeface="Cambria" panose="02040503050406030204" pitchFamily="18" charset="0"/>
                <a:ea typeface="Cambria" panose="02040503050406030204" pitchFamily="18" charset="0"/>
              </a:rPr>
              <a:t>, Frontiers in Physics </a:t>
            </a:r>
            <a:r>
              <a:rPr lang="en-GB" sz="1600" b="1" dirty="0">
                <a:solidFill>
                  <a:schemeClr val="bg1"/>
                </a:solidFill>
                <a:latin typeface="Cambria" panose="02040503050406030204" pitchFamily="18" charset="0"/>
                <a:ea typeface="Cambria" panose="02040503050406030204" pitchFamily="18" charset="0"/>
              </a:rPr>
              <a:t>7 </a:t>
            </a:r>
            <a:r>
              <a:rPr lang="en-GB" sz="1600" dirty="0">
                <a:solidFill>
                  <a:schemeClr val="bg1"/>
                </a:solidFill>
                <a:latin typeface="Cambria" panose="02040503050406030204" pitchFamily="18" charset="0"/>
                <a:ea typeface="Cambria" panose="02040503050406030204" pitchFamily="18" charset="0"/>
              </a:rPr>
              <a:t>(2019)</a:t>
            </a:r>
          </a:p>
          <a:p>
            <a:r>
              <a:rPr lang="en-GB" sz="1600" dirty="0">
                <a:solidFill>
                  <a:schemeClr val="bg1"/>
                </a:solidFill>
                <a:latin typeface="Cambria" panose="02040503050406030204" pitchFamily="18" charset="0"/>
                <a:ea typeface="Cambria" panose="02040503050406030204" pitchFamily="18" charset="0"/>
              </a:rPr>
              <a:t>S. </a:t>
            </a:r>
            <a:r>
              <a:rPr lang="en-GB" sz="1600" dirty="0" err="1">
                <a:solidFill>
                  <a:schemeClr val="bg1"/>
                </a:solidFill>
                <a:latin typeface="Cambria" panose="02040503050406030204" pitchFamily="18" charset="0"/>
                <a:ea typeface="Cambria" panose="02040503050406030204" pitchFamily="18" charset="0"/>
              </a:rPr>
              <a:t>Stoica,Mirea</a:t>
            </a:r>
            <a:r>
              <a:rPr lang="en-GB" sz="1600" dirty="0">
                <a:solidFill>
                  <a:schemeClr val="bg1"/>
                </a:solidFill>
                <a:latin typeface="Cambria" panose="02040503050406030204" pitchFamily="18" charset="0"/>
                <a:ea typeface="Cambria" panose="02040503050406030204" pitchFamily="18" charset="0"/>
              </a:rPr>
              <a:t>, Phys. Rev. C </a:t>
            </a:r>
            <a:r>
              <a:rPr lang="en-GB" sz="1600" b="1" dirty="0">
                <a:solidFill>
                  <a:schemeClr val="bg1"/>
                </a:solidFill>
                <a:latin typeface="Cambria" panose="02040503050406030204" pitchFamily="18" charset="0"/>
                <a:ea typeface="Cambria" panose="02040503050406030204" pitchFamily="18" charset="0"/>
              </a:rPr>
              <a:t>88 </a:t>
            </a:r>
            <a:r>
              <a:rPr lang="en-GB" sz="1600" dirty="0">
                <a:solidFill>
                  <a:schemeClr val="bg1"/>
                </a:solidFill>
                <a:latin typeface="Cambria" panose="02040503050406030204" pitchFamily="18" charset="0"/>
                <a:ea typeface="Cambria" panose="02040503050406030204" pitchFamily="18" charset="0"/>
              </a:rPr>
              <a:t>(2013)</a:t>
            </a:r>
          </a:p>
          <a:p>
            <a:r>
              <a:rPr lang="en-GB" sz="1600" i="1" dirty="0" err="1">
                <a:solidFill>
                  <a:schemeClr val="bg1"/>
                </a:solidFill>
                <a:latin typeface="Cambria" panose="02040503050406030204" pitchFamily="18" charset="0"/>
                <a:ea typeface="Cambria" panose="02040503050406030204" pitchFamily="18" charset="0"/>
              </a:rPr>
              <a:t>Mirea</a:t>
            </a:r>
            <a:r>
              <a:rPr lang="en-GB" sz="1600" i="1" dirty="0">
                <a:solidFill>
                  <a:schemeClr val="bg1"/>
                </a:solidFill>
                <a:latin typeface="Cambria" panose="02040503050406030204" pitchFamily="18" charset="0"/>
                <a:ea typeface="Cambria" panose="02040503050406030204" pitchFamily="18" charset="0"/>
              </a:rPr>
              <a:t>, </a:t>
            </a:r>
            <a:r>
              <a:rPr lang="en-GB" sz="1600" i="1" dirty="0" err="1">
                <a:solidFill>
                  <a:schemeClr val="bg1"/>
                </a:solidFill>
                <a:latin typeface="Cambria" panose="02040503050406030204" pitchFamily="18" charset="0"/>
                <a:ea typeface="Cambria" panose="02040503050406030204" pitchFamily="18" charset="0"/>
              </a:rPr>
              <a:t>Pahomi</a:t>
            </a:r>
            <a:r>
              <a:rPr lang="en-GB" sz="1600" i="1" dirty="0">
                <a:solidFill>
                  <a:schemeClr val="bg1"/>
                </a:solidFill>
                <a:latin typeface="Cambria" panose="02040503050406030204" pitchFamily="18" charset="0"/>
                <a:ea typeface="Cambria" panose="02040503050406030204" pitchFamily="18" charset="0"/>
              </a:rPr>
              <a:t>, Stoica </a:t>
            </a:r>
            <a:r>
              <a:rPr lang="en-GB" sz="1600" i="1" dirty="0" err="1">
                <a:solidFill>
                  <a:schemeClr val="bg1"/>
                </a:solidFill>
                <a:latin typeface="Cambria" panose="02040503050406030204" pitchFamily="18" charset="0"/>
                <a:ea typeface="Cambria" panose="02040503050406030204" pitchFamily="18" charset="0"/>
              </a:rPr>
              <a:t>Rom.Rep.Phys</a:t>
            </a:r>
            <a:r>
              <a:rPr lang="en-GB" sz="1600" i="1" dirty="0">
                <a:solidFill>
                  <a:schemeClr val="bg1"/>
                </a:solidFill>
                <a:latin typeface="Cambria" panose="02040503050406030204" pitchFamily="18" charset="0"/>
                <a:ea typeface="Cambria" panose="02040503050406030204" pitchFamily="18" charset="0"/>
              </a:rPr>
              <a:t>. </a:t>
            </a:r>
            <a:r>
              <a:rPr lang="en-GB" sz="1600" b="1" i="1" dirty="0">
                <a:solidFill>
                  <a:schemeClr val="bg1"/>
                </a:solidFill>
                <a:latin typeface="Cambria" panose="02040503050406030204" pitchFamily="18" charset="0"/>
                <a:ea typeface="Cambria" panose="02040503050406030204" pitchFamily="18" charset="0"/>
              </a:rPr>
              <a:t>67</a:t>
            </a:r>
            <a:r>
              <a:rPr lang="en-GB" sz="1600" i="1" dirty="0">
                <a:solidFill>
                  <a:schemeClr val="bg1"/>
                </a:solidFill>
                <a:latin typeface="Cambria" panose="02040503050406030204" pitchFamily="18" charset="0"/>
                <a:ea typeface="Cambria" panose="02040503050406030204" pitchFamily="18" charset="0"/>
              </a:rPr>
              <a:t>(2015)</a:t>
            </a:r>
            <a:r>
              <a:rPr lang="en-GB" sz="1600" dirty="0">
                <a:solidFill>
                  <a:schemeClr val="bg1"/>
                </a:solidFill>
                <a:latin typeface="Cambria" panose="02040503050406030204" pitchFamily="18" charset="0"/>
                <a:ea typeface="Cambria" panose="02040503050406030204" pitchFamily="18" charset="0"/>
              </a:rPr>
              <a:t> </a:t>
            </a:r>
            <a:r>
              <a:rPr lang="en-GB" dirty="0"/>
              <a:t/>
            </a:r>
            <a:br>
              <a:rPr lang="en-GB" dirty="0"/>
            </a:br>
            <a:endParaRPr lang="en-GB" dirty="0"/>
          </a:p>
        </p:txBody>
      </p:sp>
      <p:pic>
        <p:nvPicPr>
          <p:cNvPr id="8" name="Picture 4">
            <a:extLst>
              <a:ext uri="{FF2B5EF4-FFF2-40B4-BE49-F238E27FC236}">
                <a16:creationId xmlns="" xmlns:a16="http://schemas.microsoft.com/office/drawing/2014/main" id="{E958B6AC-8CC6-4384-9F33-8DD526F4DE48}"/>
              </a:ext>
            </a:extLst>
          </p:cNvPr>
          <p:cNvPicPr>
            <a:picLocks noChangeAspect="1" noChangeArrowheads="1"/>
          </p:cNvPicPr>
          <p:nvPr/>
        </p:nvPicPr>
        <p:blipFill>
          <a:blip r:embed="rId5">
            <a:extLst>
              <a:ext uri="{28A0092B-C50C-407E-A947-70E740481C1C}">
                <a14:useLocalDpi xmlns="" xmlns:a14="http://schemas.microsoft.com/office/drawing/2010/main" val="0"/>
              </a:ext>
            </a:extLst>
          </a:blip>
          <a:srcRect/>
          <a:stretch>
            <a:fillRect/>
          </a:stretch>
        </p:blipFill>
        <p:spPr bwMode="auto">
          <a:xfrm>
            <a:off x="11632" y="2924308"/>
            <a:ext cx="6845056" cy="396648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
        <p:nvSpPr>
          <p:cNvPr id="9" name="TextBox 8">
            <a:extLst>
              <a:ext uri="{FF2B5EF4-FFF2-40B4-BE49-F238E27FC236}">
                <a16:creationId xmlns="" xmlns:a16="http://schemas.microsoft.com/office/drawing/2014/main" id="{D865A1E3-A66C-4D45-B54A-F37F998904BC}"/>
              </a:ext>
            </a:extLst>
          </p:cNvPr>
          <p:cNvSpPr txBox="1"/>
          <p:nvPr/>
        </p:nvSpPr>
        <p:spPr>
          <a:xfrm>
            <a:off x="8796369" y="6464438"/>
            <a:ext cx="3122494" cy="246221"/>
          </a:xfrm>
          <a:prstGeom prst="rect">
            <a:avLst/>
          </a:prstGeom>
          <a:noFill/>
        </p:spPr>
        <p:txBody>
          <a:bodyPr wrap="square" rtlCol="0">
            <a:spAutoFit/>
          </a:bodyPr>
          <a:lstStyle/>
          <a:p>
            <a:r>
              <a:rPr lang="en-US" sz="1000" i="1" dirty="0">
                <a:solidFill>
                  <a:srgbClr val="7030A0"/>
                </a:solidFill>
                <a:latin typeface="Cambria" panose="02040503050406030204" pitchFamily="18" charset="0"/>
              </a:rPr>
              <a:t>S. Stoica, NSP2022, </a:t>
            </a:r>
            <a:r>
              <a:rPr lang="en-US" sz="1000" i="1" dirty="0" err="1">
                <a:solidFill>
                  <a:srgbClr val="7030A0"/>
                </a:solidFill>
                <a:latin typeface="Cambria" panose="02040503050406030204" pitchFamily="18" charset="0"/>
              </a:rPr>
              <a:t>Kirikkale</a:t>
            </a:r>
            <a:r>
              <a:rPr lang="en-US" sz="1000" i="1" dirty="0">
                <a:solidFill>
                  <a:srgbClr val="7030A0"/>
                </a:solidFill>
                <a:latin typeface="Cambria" panose="02040503050406030204" pitchFamily="18" charset="0"/>
              </a:rPr>
              <a:t>, 28 June, 2022</a:t>
            </a:r>
            <a:endParaRPr lang="en-US" sz="1000" i="1" dirty="0">
              <a:solidFill>
                <a:srgbClr val="7030A0"/>
              </a:solidFill>
            </a:endParaRPr>
          </a:p>
        </p:txBody>
      </p:sp>
    </p:spTree>
    <p:extLst>
      <p:ext uri="{BB962C8B-B14F-4D97-AF65-F5344CB8AC3E}">
        <p14:creationId xmlns="" xmlns:p14="http://schemas.microsoft.com/office/powerpoint/2010/main" val="49791409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10"/>
          <p:cNvPicPr>
            <a:picLocks noChangeAspect="1" noChangeArrowheads="1"/>
          </p:cNvPicPr>
          <p:nvPr/>
        </p:nvPicPr>
        <p:blipFill>
          <a:blip r:embed="rId2">
            <a:extLst>
              <a:ext uri="{28A0092B-C50C-407E-A947-70E740481C1C}">
                <a14:useLocalDpi xmlns="" xmlns:a14="http://schemas.microsoft.com/office/drawing/2010/main" val="0"/>
              </a:ext>
            </a:extLst>
          </a:blip>
          <a:srcRect/>
          <a:stretch>
            <a:fillRect/>
          </a:stretch>
        </p:blipFill>
        <p:spPr bwMode="auto">
          <a:xfrm>
            <a:off x="315214" y="1017818"/>
            <a:ext cx="4117087" cy="1000330"/>
          </a:xfrm>
          <a:prstGeom prst="rect">
            <a:avLst/>
          </a:prstGeom>
          <a:noFill/>
          <a:ln>
            <a:noFill/>
          </a:ln>
          <a:extLst>
            <a:ext uri="{909E8E84-426E-40DD-AFC4-6F175D3DCCD1}">
              <a14:hiddenFill xmlns="" xmlns:a14="http://schemas.microsoft.com/office/drawing/2010/main">
                <a:solidFill>
                  <a:srgbClr val="00B8FF"/>
                </a:solidFill>
              </a14:hiddenFill>
            </a:ext>
            <a:ext uri="{91240B29-F687-4F45-9708-019B960494DF}">
              <a14:hiddenLine xmlns="" xmlns:a14="http://schemas.microsoft.com/office/drawing/2010/main" w="9525">
                <a:solidFill>
                  <a:schemeClr val="tx1"/>
                </a:solidFill>
                <a:miter lim="800000"/>
                <a:headEnd/>
                <a:tailEnd/>
              </a14:hiddenLine>
            </a:ext>
          </a:extLst>
        </p:spPr>
      </p:pic>
      <p:pic>
        <p:nvPicPr>
          <p:cNvPr id="7" name="Picture 6"/>
          <p:cNvPicPr>
            <a:picLocks noChangeAspect="1"/>
          </p:cNvPicPr>
          <p:nvPr/>
        </p:nvPicPr>
        <p:blipFill>
          <a:blip r:embed="rId3"/>
          <a:stretch>
            <a:fillRect/>
          </a:stretch>
        </p:blipFill>
        <p:spPr>
          <a:xfrm>
            <a:off x="315213" y="5002366"/>
            <a:ext cx="3978109" cy="397367"/>
          </a:xfrm>
          <a:prstGeom prst="rect">
            <a:avLst/>
          </a:prstGeom>
        </p:spPr>
      </p:pic>
      <p:pic>
        <p:nvPicPr>
          <p:cNvPr id="8" name="Picture 7"/>
          <p:cNvPicPr>
            <a:picLocks noChangeAspect="1"/>
          </p:cNvPicPr>
          <p:nvPr/>
        </p:nvPicPr>
        <p:blipFill>
          <a:blip r:embed="rId4"/>
          <a:stretch>
            <a:fillRect/>
          </a:stretch>
        </p:blipFill>
        <p:spPr>
          <a:xfrm>
            <a:off x="4505287" y="4949464"/>
            <a:ext cx="3633080" cy="526534"/>
          </a:xfrm>
          <a:prstGeom prst="rect">
            <a:avLst/>
          </a:prstGeom>
        </p:spPr>
      </p:pic>
      <p:pic>
        <p:nvPicPr>
          <p:cNvPr id="9" name="Picture 9"/>
          <p:cNvPicPr>
            <a:picLocks noChangeAspect="1" noChangeArrowheads="1"/>
          </p:cNvPicPr>
          <p:nvPr/>
        </p:nvPicPr>
        <p:blipFill>
          <a:blip r:embed="rId5">
            <a:extLst>
              <a:ext uri="{28A0092B-C50C-407E-A947-70E740481C1C}">
                <a14:useLocalDpi xmlns="" xmlns:a14="http://schemas.microsoft.com/office/drawing/2010/main" val="0"/>
              </a:ext>
            </a:extLst>
          </a:blip>
          <a:srcRect/>
          <a:stretch>
            <a:fillRect/>
          </a:stretch>
        </p:blipFill>
        <p:spPr bwMode="auto">
          <a:xfrm>
            <a:off x="5231520" y="1293825"/>
            <a:ext cx="3734680" cy="680801"/>
          </a:xfrm>
          <a:prstGeom prst="rect">
            <a:avLst/>
          </a:prstGeom>
          <a:noFill/>
          <a:ln>
            <a:noFill/>
          </a:ln>
          <a:extLst>
            <a:ext uri="{909E8E84-426E-40DD-AFC4-6F175D3DCCD1}">
              <a14:hiddenFill xmlns="" xmlns:a14="http://schemas.microsoft.com/office/drawing/2010/main">
                <a:solidFill>
                  <a:srgbClr val="00B8FF"/>
                </a:solidFill>
              </a14:hiddenFill>
            </a:ext>
            <a:ext uri="{91240B29-F687-4F45-9708-019B960494DF}">
              <a14:hiddenLine xmlns="" xmlns:a14="http://schemas.microsoft.com/office/drawing/2010/main" w="9525">
                <a:solidFill>
                  <a:schemeClr val="tx1"/>
                </a:solidFill>
                <a:miter lim="800000"/>
                <a:headEnd/>
                <a:tailEnd/>
              </a14:hiddenLine>
            </a:ext>
          </a:extLst>
        </p:spPr>
      </p:pic>
      <p:pic>
        <p:nvPicPr>
          <p:cNvPr id="10" name="Picture 3"/>
          <p:cNvPicPr>
            <a:picLocks noChangeAspect="1" noChangeArrowheads="1"/>
          </p:cNvPicPr>
          <p:nvPr/>
        </p:nvPicPr>
        <p:blipFill>
          <a:blip r:embed="rId6">
            <a:extLst>
              <a:ext uri="{28A0092B-C50C-407E-A947-70E740481C1C}">
                <a14:useLocalDpi xmlns="" xmlns:a14="http://schemas.microsoft.com/office/drawing/2010/main" val="0"/>
              </a:ext>
            </a:extLst>
          </a:blip>
          <a:srcRect/>
          <a:stretch>
            <a:fillRect/>
          </a:stretch>
        </p:blipFill>
        <p:spPr bwMode="auto">
          <a:xfrm>
            <a:off x="4068421" y="3491200"/>
            <a:ext cx="3086980" cy="67838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11" name="Picture 2"/>
          <p:cNvPicPr>
            <a:picLocks noChangeAspect="1" noChangeArrowheads="1"/>
          </p:cNvPicPr>
          <p:nvPr/>
        </p:nvPicPr>
        <p:blipFill>
          <a:blip r:embed="rId7">
            <a:extLst>
              <a:ext uri="{28A0092B-C50C-407E-A947-70E740481C1C}">
                <a14:useLocalDpi xmlns="" xmlns:a14="http://schemas.microsoft.com/office/drawing/2010/main" val="0"/>
              </a:ext>
            </a:extLst>
          </a:blip>
          <a:srcRect/>
          <a:stretch>
            <a:fillRect/>
          </a:stretch>
        </p:blipFill>
        <p:spPr bwMode="auto">
          <a:xfrm>
            <a:off x="272880" y="2668892"/>
            <a:ext cx="3676818" cy="1894135"/>
          </a:xfrm>
          <a:prstGeom prst="rect">
            <a:avLst/>
          </a:prstGeom>
          <a:noFill/>
          <a:ln>
            <a:noFill/>
          </a:ln>
          <a:extLst>
            <a:ext uri="{909E8E84-426E-40DD-AFC4-6F175D3DCCD1}">
              <a14:hiddenFill xmlns="" xmlns:a14="http://schemas.microsoft.com/office/drawing/2010/main">
                <a:solidFill>
                  <a:srgbClr val="00B8FF"/>
                </a:solidFill>
              </a14:hiddenFill>
            </a:ext>
            <a:ext uri="{91240B29-F687-4F45-9708-019B960494DF}">
              <a14:hiddenLine xmlns="" xmlns:a14="http://schemas.microsoft.com/office/drawing/2010/main" w="9525">
                <a:solidFill>
                  <a:schemeClr val="tx1"/>
                </a:solidFill>
                <a:miter lim="800000"/>
                <a:headEnd/>
                <a:tailEnd/>
              </a14:hiddenLine>
            </a:ext>
          </a:extLst>
        </p:spPr>
      </p:pic>
      <p:pic>
        <p:nvPicPr>
          <p:cNvPr id="12" name="Picture 11"/>
          <p:cNvPicPr>
            <a:picLocks noChangeAspect="1"/>
          </p:cNvPicPr>
          <p:nvPr/>
        </p:nvPicPr>
        <p:blipFill>
          <a:blip r:embed="rId8"/>
          <a:stretch>
            <a:fillRect/>
          </a:stretch>
        </p:blipFill>
        <p:spPr>
          <a:xfrm>
            <a:off x="4068422" y="2699050"/>
            <a:ext cx="2858380" cy="491861"/>
          </a:xfrm>
          <a:prstGeom prst="rect">
            <a:avLst/>
          </a:prstGeom>
        </p:spPr>
      </p:pic>
      <p:pic>
        <p:nvPicPr>
          <p:cNvPr id="13" name="Picture 12"/>
          <p:cNvPicPr>
            <a:picLocks noChangeAspect="1"/>
          </p:cNvPicPr>
          <p:nvPr/>
        </p:nvPicPr>
        <p:blipFill>
          <a:blip r:embed="rId9"/>
          <a:stretch>
            <a:fillRect/>
          </a:stretch>
        </p:blipFill>
        <p:spPr>
          <a:xfrm>
            <a:off x="9711267" y="1260909"/>
            <a:ext cx="1151900" cy="653214"/>
          </a:xfrm>
          <a:prstGeom prst="rect">
            <a:avLst/>
          </a:prstGeom>
        </p:spPr>
      </p:pic>
      <p:sp>
        <p:nvSpPr>
          <p:cNvPr id="15" name="TextBox 14"/>
          <p:cNvSpPr txBox="1"/>
          <p:nvPr/>
        </p:nvSpPr>
        <p:spPr>
          <a:xfrm>
            <a:off x="188213" y="5713306"/>
            <a:ext cx="7850002" cy="923330"/>
          </a:xfrm>
          <a:prstGeom prst="rect">
            <a:avLst/>
          </a:prstGeom>
          <a:solidFill>
            <a:schemeClr val="tx2">
              <a:lumMod val="75000"/>
              <a:lumOff val="25000"/>
            </a:schemeClr>
          </a:solidFill>
        </p:spPr>
        <p:txBody>
          <a:bodyPr wrap="square" rtlCol="0">
            <a:spAutoFit/>
          </a:bodyPr>
          <a:lstStyle/>
          <a:p>
            <a:r>
              <a:rPr lang="en-US" i="1" dirty="0" smtClean="0">
                <a:solidFill>
                  <a:schemeClr val="bg1"/>
                </a:solidFill>
                <a:latin typeface="Cambria" panose="02040503050406030204" pitchFamily="18" charset="0"/>
                <a:ea typeface="Cambria" panose="02040503050406030204" pitchFamily="18" charset="0"/>
              </a:rPr>
              <a:t>Fermi </a:t>
            </a:r>
            <a:r>
              <a:rPr lang="en-US" i="1" dirty="0">
                <a:solidFill>
                  <a:schemeClr val="bg1"/>
                </a:solidFill>
                <a:latin typeface="Cambria" panose="02040503050406030204" pitchFamily="18" charset="0"/>
                <a:ea typeface="Cambria" panose="02040503050406030204" pitchFamily="18" charset="0"/>
              </a:rPr>
              <a:t>functions from exact electron w.f. obtained as solutions of a Dirac equation with Coulomb-type potential built with a realistic proton density in nucleus, with inclusion of FNS and screening effects</a:t>
            </a:r>
          </a:p>
        </p:txBody>
      </p:sp>
      <p:sp>
        <p:nvSpPr>
          <p:cNvPr id="2" name="TextBox 1"/>
          <p:cNvSpPr txBox="1"/>
          <p:nvPr/>
        </p:nvSpPr>
        <p:spPr>
          <a:xfrm>
            <a:off x="3323166" y="179833"/>
            <a:ext cx="6388101" cy="369332"/>
          </a:xfrm>
          <a:prstGeom prst="rect">
            <a:avLst/>
          </a:prstGeom>
          <a:solidFill>
            <a:schemeClr val="accent1">
              <a:lumMod val="75000"/>
            </a:schemeClr>
          </a:solidFill>
        </p:spPr>
        <p:txBody>
          <a:bodyPr wrap="square" rtlCol="0">
            <a:spAutoFit/>
          </a:bodyPr>
          <a:lstStyle/>
          <a:p>
            <a:r>
              <a:rPr lang="en-US" sz="1400" dirty="0">
                <a:solidFill>
                  <a:schemeClr val="bg1"/>
                </a:solidFill>
                <a:latin typeface="Cambria" panose="02040503050406030204" pitchFamily="18" charset="0"/>
                <a:ea typeface="Cambria" panose="02040503050406030204" pitchFamily="18" charset="0"/>
              </a:rPr>
              <a:t>Stoica&amp;MireaPRC88(2013)</a:t>
            </a:r>
            <a:r>
              <a:rPr lang="en-US" dirty="0">
                <a:solidFill>
                  <a:schemeClr val="bg1"/>
                </a:solidFill>
                <a:latin typeface="Cambria" panose="02040503050406030204" pitchFamily="18" charset="0"/>
                <a:ea typeface="Cambria" panose="02040503050406030204" pitchFamily="18" charset="0"/>
              </a:rPr>
              <a:t>; </a:t>
            </a:r>
            <a:r>
              <a:rPr lang="en-US" sz="1400" dirty="0" smtClean="0">
                <a:solidFill>
                  <a:schemeClr val="bg1"/>
                </a:solidFill>
                <a:latin typeface="Cambria" panose="02040503050406030204" pitchFamily="18" charset="0"/>
                <a:ea typeface="Cambria" panose="02040503050406030204" pitchFamily="18" charset="0"/>
              </a:rPr>
              <a:t>Rom.Rep.Phys.67(2015</a:t>
            </a:r>
            <a:r>
              <a:rPr lang="en-US" sz="1400" dirty="0">
                <a:solidFill>
                  <a:schemeClr val="bg1"/>
                </a:solidFill>
                <a:latin typeface="Cambria" panose="02040503050406030204" pitchFamily="18" charset="0"/>
                <a:ea typeface="Cambria" panose="02040503050406030204" pitchFamily="18" charset="0"/>
              </a:rPr>
              <a:t>)</a:t>
            </a:r>
          </a:p>
        </p:txBody>
      </p:sp>
      <p:sp>
        <p:nvSpPr>
          <p:cNvPr id="16" name="TextBox 15"/>
          <p:cNvSpPr txBox="1"/>
          <p:nvPr/>
        </p:nvSpPr>
        <p:spPr>
          <a:xfrm>
            <a:off x="364066" y="237067"/>
            <a:ext cx="1515533" cy="369332"/>
          </a:xfrm>
          <a:prstGeom prst="rect">
            <a:avLst/>
          </a:prstGeom>
          <a:solidFill>
            <a:schemeClr val="accent1">
              <a:lumMod val="75000"/>
            </a:schemeClr>
          </a:solidFill>
        </p:spPr>
        <p:txBody>
          <a:bodyPr wrap="square" rtlCol="0">
            <a:spAutoFit/>
          </a:bodyPr>
          <a:lstStyle/>
          <a:p>
            <a:r>
              <a:rPr lang="en-US" dirty="0" smtClean="0">
                <a:solidFill>
                  <a:srgbClr val="7030A0"/>
                </a:solidFill>
                <a:latin typeface="Cambria" pitchFamily="18" charset="0"/>
                <a:ea typeface="Cambria" pitchFamily="18" charset="0"/>
              </a:rPr>
              <a:t>C  </a:t>
            </a:r>
            <a:r>
              <a:rPr lang="en-US" i="1" dirty="0" smtClean="0">
                <a:solidFill>
                  <a:srgbClr val="7030A0"/>
                </a:solidFill>
                <a:latin typeface="Cambria" pitchFamily="18" charset="0"/>
                <a:ea typeface="Cambria" pitchFamily="18" charset="0"/>
              </a:rPr>
              <a:t>method</a:t>
            </a:r>
            <a:r>
              <a:rPr lang="en-US" dirty="0" smtClean="0">
                <a:solidFill>
                  <a:srgbClr val="7030A0"/>
                </a:solidFill>
                <a:latin typeface="Cambria" pitchFamily="18" charset="0"/>
                <a:ea typeface="Cambria" pitchFamily="18" charset="0"/>
              </a:rPr>
              <a:t> </a:t>
            </a:r>
            <a:endParaRPr lang="en-US" dirty="0">
              <a:solidFill>
                <a:srgbClr val="7030A0"/>
              </a:solidFill>
              <a:latin typeface="Cambria" pitchFamily="18" charset="0"/>
              <a:ea typeface="Cambria" pitchFamily="18" charset="0"/>
            </a:endParaRPr>
          </a:p>
        </p:txBody>
      </p:sp>
      <p:sp>
        <p:nvSpPr>
          <p:cNvPr id="17" name="TextBox 16"/>
          <p:cNvSpPr txBox="1"/>
          <p:nvPr/>
        </p:nvSpPr>
        <p:spPr>
          <a:xfrm>
            <a:off x="8410670" y="6246891"/>
            <a:ext cx="3277355" cy="276999"/>
          </a:xfrm>
          <a:prstGeom prst="rect">
            <a:avLst/>
          </a:prstGeom>
          <a:noFill/>
        </p:spPr>
        <p:txBody>
          <a:bodyPr wrap="square" rtlCol="0">
            <a:spAutoFit/>
          </a:bodyPr>
          <a:lstStyle/>
          <a:p>
            <a:r>
              <a:rPr lang="en-US" sz="1200" i="1" dirty="0">
                <a:solidFill>
                  <a:srgbClr val="7030A0"/>
                </a:solidFill>
                <a:latin typeface="Cambria" panose="02040503050406030204" pitchFamily="18" charset="0"/>
              </a:rPr>
              <a:t>S. Stoica, </a:t>
            </a:r>
            <a:r>
              <a:rPr lang="en-US" sz="1200" i="1" dirty="0" smtClean="0">
                <a:solidFill>
                  <a:srgbClr val="7030A0"/>
                </a:solidFill>
                <a:latin typeface="Cambria" panose="02040503050406030204" pitchFamily="18" charset="0"/>
              </a:rPr>
              <a:t>SM&amp;B, CORFU24, August 26, 2024</a:t>
            </a:r>
            <a:endParaRPr lang="en-US" sz="1200" i="1" dirty="0">
              <a:solidFill>
                <a:srgbClr val="7030A0"/>
              </a:solidFill>
              <a:latin typeface="Cambria" panose="02040503050406030204" pitchFamily="18" charset="0"/>
            </a:endParaRPr>
          </a:p>
        </p:txBody>
      </p:sp>
    </p:spTree>
    <p:extLst>
      <p:ext uri="{BB962C8B-B14F-4D97-AF65-F5344CB8AC3E}">
        <p14:creationId xmlns="" xmlns:p14="http://schemas.microsoft.com/office/powerpoint/2010/main" val="148892141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2430368" y="1572939"/>
            <a:ext cx="5069833" cy="1202252"/>
          </a:xfrm>
          <a:prstGeom prst="rect">
            <a:avLst/>
          </a:prstGeom>
        </p:spPr>
      </p:pic>
      <p:pic>
        <p:nvPicPr>
          <p:cNvPr id="6" name="Picture 5"/>
          <p:cNvPicPr>
            <a:picLocks noChangeAspect="1"/>
          </p:cNvPicPr>
          <p:nvPr/>
        </p:nvPicPr>
        <p:blipFill>
          <a:blip r:embed="rId3"/>
          <a:stretch>
            <a:fillRect/>
          </a:stretch>
        </p:blipFill>
        <p:spPr>
          <a:xfrm>
            <a:off x="2428275" y="3214789"/>
            <a:ext cx="2801245" cy="333110"/>
          </a:xfrm>
          <a:prstGeom prst="rect">
            <a:avLst/>
          </a:prstGeom>
        </p:spPr>
      </p:pic>
      <p:pic>
        <p:nvPicPr>
          <p:cNvPr id="8" name="Picture 7"/>
          <p:cNvPicPr>
            <a:picLocks noChangeAspect="1"/>
          </p:cNvPicPr>
          <p:nvPr/>
        </p:nvPicPr>
        <p:blipFill>
          <a:blip r:embed="rId4"/>
          <a:stretch>
            <a:fillRect/>
          </a:stretch>
        </p:blipFill>
        <p:spPr>
          <a:xfrm>
            <a:off x="2545865" y="5345603"/>
            <a:ext cx="3078187" cy="485737"/>
          </a:xfrm>
          <a:prstGeom prst="rect">
            <a:avLst/>
          </a:prstGeom>
        </p:spPr>
      </p:pic>
      <p:pic>
        <p:nvPicPr>
          <p:cNvPr id="14" name="Picture 9">
            <a:extLst>
              <a:ext uri="{FF2B5EF4-FFF2-40B4-BE49-F238E27FC236}">
                <a16:creationId xmlns="" xmlns:a16="http://schemas.microsoft.com/office/drawing/2014/main" id="{E502EA93-5F9E-4363-91E0-9A98A2AD3275}"/>
              </a:ext>
            </a:extLst>
          </p:cNvPr>
          <p:cNvPicPr>
            <a:picLocks noChangeAspect="1" noChangeArrowheads="1"/>
          </p:cNvPicPr>
          <p:nvPr/>
        </p:nvPicPr>
        <p:blipFill>
          <a:blip r:embed="rId5">
            <a:extLst>
              <a:ext uri="{28A0092B-C50C-407E-A947-70E740481C1C}">
                <a14:useLocalDpi xmlns="" xmlns:a14="http://schemas.microsoft.com/office/drawing/2010/main" val="0"/>
              </a:ext>
            </a:extLst>
          </a:blip>
          <a:srcRect/>
          <a:stretch>
            <a:fillRect/>
          </a:stretch>
        </p:blipFill>
        <p:spPr bwMode="auto">
          <a:xfrm>
            <a:off x="2481930" y="3868117"/>
            <a:ext cx="4192477" cy="385609"/>
          </a:xfrm>
          <a:prstGeom prst="rect">
            <a:avLst/>
          </a:prstGeom>
          <a:noFill/>
          <a:ln>
            <a:noFill/>
          </a:ln>
          <a:extLst>
            <a:ext uri="{909E8E84-426E-40DD-AFC4-6F175D3DCCD1}">
              <a14:hiddenFill xmlns="" xmlns:a14="http://schemas.microsoft.com/office/drawing/2010/main">
                <a:solidFill>
                  <a:srgbClr val="00B8FF"/>
                </a:solidFill>
              </a14:hiddenFill>
            </a:ext>
            <a:ext uri="{91240B29-F687-4F45-9708-019B960494DF}">
              <a14:hiddenLine xmlns="" xmlns:a14="http://schemas.microsoft.com/office/drawing/2010/main" w="9525">
                <a:solidFill>
                  <a:schemeClr val="tx1"/>
                </a:solidFill>
                <a:miter lim="800000"/>
                <a:headEnd/>
                <a:tailEnd/>
              </a14:hiddenLine>
            </a:ext>
          </a:extLst>
        </p:spPr>
      </p:pic>
      <p:pic>
        <p:nvPicPr>
          <p:cNvPr id="15" name="Picture 10">
            <a:extLst>
              <a:ext uri="{FF2B5EF4-FFF2-40B4-BE49-F238E27FC236}">
                <a16:creationId xmlns="" xmlns:a16="http://schemas.microsoft.com/office/drawing/2014/main" id="{3DCF5FBA-A5A1-475F-8310-C701C6C71D35}"/>
              </a:ext>
            </a:extLst>
          </p:cNvPr>
          <p:cNvPicPr>
            <a:picLocks noChangeAspect="1" noChangeArrowheads="1"/>
          </p:cNvPicPr>
          <p:nvPr/>
        </p:nvPicPr>
        <p:blipFill>
          <a:blip r:embed="rId6">
            <a:extLst>
              <a:ext uri="{28A0092B-C50C-407E-A947-70E740481C1C}">
                <a14:useLocalDpi xmlns="" xmlns:a14="http://schemas.microsoft.com/office/drawing/2010/main" val="0"/>
              </a:ext>
            </a:extLst>
          </a:blip>
          <a:srcRect/>
          <a:stretch>
            <a:fillRect/>
          </a:stretch>
        </p:blipFill>
        <p:spPr bwMode="auto">
          <a:xfrm>
            <a:off x="2509090" y="4542312"/>
            <a:ext cx="4192477" cy="384162"/>
          </a:xfrm>
          <a:prstGeom prst="rect">
            <a:avLst/>
          </a:prstGeom>
          <a:noFill/>
          <a:ln>
            <a:noFill/>
          </a:ln>
          <a:extLst>
            <a:ext uri="{909E8E84-426E-40DD-AFC4-6F175D3DCCD1}">
              <a14:hiddenFill xmlns="" xmlns:a14="http://schemas.microsoft.com/office/drawing/2010/main">
                <a:solidFill>
                  <a:srgbClr val="00B8FF"/>
                </a:solidFill>
              </a14:hiddenFill>
            </a:ext>
            <a:ext uri="{91240B29-F687-4F45-9708-019B960494DF}">
              <a14:hiddenLine xmlns="" xmlns:a14="http://schemas.microsoft.com/office/drawing/2010/main" w="9525">
                <a:solidFill>
                  <a:schemeClr val="tx1"/>
                </a:solidFill>
                <a:miter lim="800000"/>
                <a:headEnd/>
                <a:tailEnd/>
              </a14:hiddenLine>
            </a:ext>
          </a:extLst>
        </p:spPr>
      </p:pic>
      <p:sp>
        <p:nvSpPr>
          <p:cNvPr id="17" name="TextBox 16">
            <a:extLst>
              <a:ext uri="{FF2B5EF4-FFF2-40B4-BE49-F238E27FC236}">
                <a16:creationId xmlns="" xmlns:a16="http://schemas.microsoft.com/office/drawing/2014/main" id="{A679F0EC-B56B-4D00-AA4D-453FCF57C8AE}"/>
              </a:ext>
            </a:extLst>
          </p:cNvPr>
          <p:cNvSpPr txBox="1"/>
          <p:nvPr/>
        </p:nvSpPr>
        <p:spPr>
          <a:xfrm>
            <a:off x="2425423" y="160962"/>
            <a:ext cx="4833095" cy="1046440"/>
          </a:xfrm>
          <a:prstGeom prst="rect">
            <a:avLst/>
          </a:prstGeom>
          <a:solidFill>
            <a:schemeClr val="accent1">
              <a:lumMod val="75000"/>
            </a:schemeClr>
          </a:solidFill>
        </p:spPr>
        <p:txBody>
          <a:bodyPr wrap="square" rtlCol="0">
            <a:spAutoFit/>
          </a:bodyPr>
          <a:lstStyle/>
          <a:p>
            <a:endParaRPr lang="en-GB" dirty="0">
              <a:solidFill>
                <a:srgbClr val="7030A0"/>
              </a:solidFill>
            </a:endParaRPr>
          </a:p>
          <a:p>
            <a:r>
              <a:rPr lang="en-GB" sz="2000" i="1" dirty="0">
                <a:solidFill>
                  <a:srgbClr val="7030A0"/>
                </a:solidFill>
                <a:latin typeface="Cambria" panose="02040503050406030204" pitchFamily="18" charset="0"/>
                <a:ea typeface="Cambria" panose="02040503050406030204" pitchFamily="18" charset="0"/>
              </a:rPr>
              <a:t>                    </a:t>
            </a:r>
            <a:r>
              <a:rPr lang="en-GB" sz="2400" i="1" dirty="0">
                <a:solidFill>
                  <a:srgbClr val="7030A0"/>
                </a:solidFill>
                <a:latin typeface="Cambria" panose="02040503050406030204" pitchFamily="18" charset="0"/>
                <a:ea typeface="Cambria" panose="02040503050406030204" pitchFamily="18" charset="0"/>
              </a:rPr>
              <a:t>Phase space for 2</a:t>
            </a:r>
            <a:r>
              <a:rPr lang="en-GB" sz="2400" i="1" dirty="0">
                <a:solidFill>
                  <a:srgbClr val="7030A0"/>
                </a:solidFill>
                <a:latin typeface="Cambria" panose="02040503050406030204" pitchFamily="18" charset="0"/>
                <a:ea typeface="Cambria" panose="02040503050406030204" pitchFamily="18" charset="0"/>
                <a:cs typeface="Calibri Light" panose="020F0302020204030204" pitchFamily="34" charset="0"/>
              </a:rPr>
              <a:t>ν</a:t>
            </a:r>
            <a:r>
              <a:rPr lang="el-GR" sz="2400" i="1" dirty="0">
                <a:solidFill>
                  <a:srgbClr val="7030A0"/>
                </a:solidFill>
                <a:latin typeface="Cambria" panose="02040503050406030204" pitchFamily="18" charset="0"/>
                <a:ea typeface="Cambria" panose="02040503050406030204" pitchFamily="18" charset="0"/>
                <a:cs typeface="Calibri Light" panose="020F0302020204030204" pitchFamily="34" charset="0"/>
              </a:rPr>
              <a:t>ββ</a:t>
            </a:r>
            <a:endParaRPr lang="en-GB" sz="2400" i="1" dirty="0">
              <a:solidFill>
                <a:srgbClr val="7030A0"/>
              </a:solidFill>
              <a:latin typeface="Cambria" panose="02040503050406030204" pitchFamily="18" charset="0"/>
              <a:ea typeface="Cambria" panose="02040503050406030204" pitchFamily="18" charset="0"/>
              <a:cs typeface="Calibri Light" panose="020F0302020204030204" pitchFamily="34" charset="0"/>
            </a:endParaRPr>
          </a:p>
          <a:p>
            <a:endParaRPr lang="en-GB" sz="2000" dirty="0">
              <a:solidFill>
                <a:srgbClr val="7030A0"/>
              </a:solidFill>
              <a:latin typeface="Cambria" panose="02040503050406030204" pitchFamily="18" charset="0"/>
              <a:ea typeface="Cambria" panose="02040503050406030204" pitchFamily="18" charset="0"/>
            </a:endParaRPr>
          </a:p>
        </p:txBody>
      </p:sp>
      <p:sp>
        <p:nvSpPr>
          <p:cNvPr id="16" name="TextBox 15"/>
          <p:cNvSpPr txBox="1"/>
          <p:nvPr/>
        </p:nvSpPr>
        <p:spPr>
          <a:xfrm>
            <a:off x="8229600" y="6581001"/>
            <a:ext cx="3277355" cy="276999"/>
          </a:xfrm>
          <a:prstGeom prst="rect">
            <a:avLst/>
          </a:prstGeom>
          <a:noFill/>
        </p:spPr>
        <p:txBody>
          <a:bodyPr wrap="square" rtlCol="0">
            <a:spAutoFit/>
          </a:bodyPr>
          <a:lstStyle/>
          <a:p>
            <a:r>
              <a:rPr lang="en-US" sz="1200" i="1" dirty="0">
                <a:solidFill>
                  <a:srgbClr val="7030A0"/>
                </a:solidFill>
                <a:latin typeface="Cambria" panose="02040503050406030204" pitchFamily="18" charset="0"/>
              </a:rPr>
              <a:t>S. Stoica, </a:t>
            </a:r>
            <a:r>
              <a:rPr lang="en-US" sz="1200" i="1" dirty="0" smtClean="0">
                <a:solidFill>
                  <a:srgbClr val="7030A0"/>
                </a:solidFill>
                <a:latin typeface="Cambria" panose="02040503050406030204" pitchFamily="18" charset="0"/>
              </a:rPr>
              <a:t>SM&amp;B, CORFU24, August 26, 2024</a:t>
            </a:r>
            <a:endParaRPr lang="en-US" sz="1200" i="1" dirty="0">
              <a:solidFill>
                <a:srgbClr val="7030A0"/>
              </a:solidFill>
              <a:latin typeface="Cambria" panose="02040503050406030204" pitchFamily="18" charset="0"/>
            </a:endParaRPr>
          </a:p>
        </p:txBody>
      </p:sp>
    </p:spTree>
    <p:extLst>
      <p:ext uri="{BB962C8B-B14F-4D97-AF65-F5344CB8AC3E}">
        <p14:creationId xmlns="" xmlns:p14="http://schemas.microsoft.com/office/powerpoint/2010/main" val="411048509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 xmlns:a16="http://schemas.microsoft.com/office/drawing/2014/main" id="{4791E52C-BA7A-4282-9061-0FF98F6D5EFA}"/>
              </a:ext>
            </a:extLst>
          </p:cNvPr>
          <p:cNvSpPr txBox="1">
            <a:spLocks noChangeArrowheads="1"/>
          </p:cNvSpPr>
          <p:nvPr/>
        </p:nvSpPr>
        <p:spPr bwMode="auto">
          <a:xfrm>
            <a:off x="310134" y="497563"/>
            <a:ext cx="10441651" cy="5909310"/>
          </a:xfrm>
          <a:prstGeom prst="rect">
            <a:avLst/>
          </a:prstGeom>
          <a:solidFill>
            <a:schemeClr val="accent1">
              <a:lumMod val="75000"/>
            </a:schemeClr>
          </a:solidFill>
          <a:ln>
            <a:noFill/>
          </a:ln>
          <a:extLst/>
        </p:spPr>
        <p:txBody>
          <a:bodyPr wrap="square">
            <a:spAutoFit/>
          </a:bodyPr>
          <a:lstStyle>
            <a:lvl1pPr marL="285750" indent="-285750">
              <a:defRPr>
                <a:solidFill>
                  <a:schemeClr val="tx1"/>
                </a:solidFill>
                <a:latin typeface="Arial" panose="020B0604020202020204" pitchFamily="34" charset="0"/>
                <a:cs typeface="Droid Sans" charset="0"/>
              </a:defRPr>
            </a:lvl1pPr>
            <a:lvl2pPr>
              <a:defRPr>
                <a:solidFill>
                  <a:schemeClr val="tx1"/>
                </a:solidFill>
                <a:latin typeface="Arial" panose="020B0604020202020204" pitchFamily="34" charset="0"/>
                <a:cs typeface="Droid Sans" charset="0"/>
              </a:defRPr>
            </a:lvl2pPr>
            <a:lvl3pPr>
              <a:defRPr>
                <a:solidFill>
                  <a:schemeClr val="tx1"/>
                </a:solidFill>
                <a:latin typeface="Arial" panose="020B0604020202020204" pitchFamily="34" charset="0"/>
                <a:cs typeface="Droid Sans" charset="0"/>
              </a:defRPr>
            </a:lvl3pPr>
            <a:lvl4pPr>
              <a:defRPr>
                <a:solidFill>
                  <a:schemeClr val="tx1"/>
                </a:solidFill>
                <a:latin typeface="Arial" panose="020B0604020202020204" pitchFamily="34" charset="0"/>
                <a:cs typeface="Droid Sans" charset="0"/>
              </a:defRPr>
            </a:lvl4pPr>
            <a:lvl5pPr>
              <a:defRPr>
                <a:solidFill>
                  <a:schemeClr val="tx1"/>
                </a:solidFill>
                <a:latin typeface="Arial" panose="020B0604020202020204" pitchFamily="34" charset="0"/>
                <a:cs typeface="Droid Sans"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Droid Sans"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Droid Sans"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Droid Sans"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Droid Sans" charset="0"/>
              </a:defRPr>
            </a:lvl9pPr>
          </a:lstStyle>
          <a:p>
            <a:pPr>
              <a:buFont typeface="Arial" panose="020B0604020202020204" pitchFamily="34" charset="0"/>
              <a:buChar char="•"/>
            </a:pPr>
            <a:r>
              <a:rPr lang="en-US" altLang="en-US" dirty="0">
                <a:solidFill>
                  <a:schemeClr val="bg1"/>
                </a:solidFill>
                <a:latin typeface="Cambria" panose="02040503050406030204" pitchFamily="18" charset="0"/>
              </a:rPr>
              <a:t>The general framework characterizing LIV is the Standard Model Extension (SME).</a:t>
            </a:r>
          </a:p>
          <a:p>
            <a:pPr>
              <a:buFont typeface="Arial" panose="020B0604020202020204" pitchFamily="34" charset="0"/>
              <a:buChar char="•"/>
            </a:pPr>
            <a:endParaRPr lang="en-US" altLang="en-US" dirty="0">
              <a:solidFill>
                <a:schemeClr val="bg1"/>
              </a:solidFill>
              <a:latin typeface="Cambria" panose="02040503050406030204" pitchFamily="18" charset="0"/>
            </a:endParaRPr>
          </a:p>
          <a:p>
            <a:pPr>
              <a:buFont typeface="Arial" panose="020B0604020202020204" pitchFamily="34" charset="0"/>
              <a:buChar char="•"/>
            </a:pPr>
            <a:r>
              <a:rPr lang="en-US" altLang="en-US" dirty="0">
                <a:solidFill>
                  <a:schemeClr val="bg1"/>
                </a:solidFill>
                <a:latin typeface="Cambria" panose="02040503050406030204" pitchFamily="18" charset="0"/>
              </a:rPr>
              <a:t>In minimal SME (operators dimension ≤ 4) there are operators that couples to </a:t>
            </a:r>
            <a:r>
              <a:rPr lang="el-GR" altLang="en-US" dirty="0">
                <a:solidFill>
                  <a:schemeClr val="bg1"/>
                </a:solidFill>
                <a:latin typeface="Cambria" panose="02040503050406030204" pitchFamily="18" charset="0"/>
              </a:rPr>
              <a:t>ν</a:t>
            </a:r>
            <a:r>
              <a:rPr lang="en-US" altLang="en-US" baseline="-25000" dirty="0">
                <a:solidFill>
                  <a:schemeClr val="bg1"/>
                </a:solidFill>
                <a:latin typeface="Cambria" panose="02040503050406030204" pitchFamily="18" charset="0"/>
              </a:rPr>
              <a:t>s</a:t>
            </a:r>
            <a:r>
              <a:rPr lang="en-US" altLang="en-US" dirty="0">
                <a:solidFill>
                  <a:schemeClr val="bg1"/>
                </a:solidFill>
                <a:latin typeface="Cambria" panose="02040503050406030204" pitchFamily="18" charset="0"/>
              </a:rPr>
              <a:t> and affect</a:t>
            </a:r>
            <a:r>
              <a:rPr lang="el-GR" altLang="en-US" dirty="0">
                <a:solidFill>
                  <a:schemeClr val="bg1"/>
                </a:solidFill>
                <a:latin typeface="Cambria" panose="02040503050406030204" pitchFamily="18" charset="0"/>
              </a:rPr>
              <a:t> ν</a:t>
            </a:r>
            <a:r>
              <a:rPr lang="en-US" altLang="en-US" dirty="0">
                <a:solidFill>
                  <a:schemeClr val="bg1"/>
                </a:solidFill>
                <a:latin typeface="Cambria" panose="02040503050406030204" pitchFamily="18" charset="0"/>
              </a:rPr>
              <a:t> flavor oscillations, </a:t>
            </a:r>
            <a:r>
              <a:rPr lang="el-GR" altLang="en-US" dirty="0">
                <a:solidFill>
                  <a:schemeClr val="bg1"/>
                </a:solidFill>
                <a:latin typeface="Cambria" panose="02040503050406030204" pitchFamily="18" charset="0"/>
              </a:rPr>
              <a:t>ν</a:t>
            </a:r>
            <a:r>
              <a:rPr lang="en-US" altLang="en-US" baseline="-25000" dirty="0">
                <a:solidFill>
                  <a:schemeClr val="bg1"/>
                </a:solidFill>
                <a:latin typeface="Cambria" panose="02040503050406030204" pitchFamily="18" charset="0"/>
              </a:rPr>
              <a:t> </a:t>
            </a:r>
            <a:r>
              <a:rPr lang="en-US" altLang="en-US" dirty="0">
                <a:solidFill>
                  <a:schemeClr val="bg1"/>
                </a:solidFill>
                <a:latin typeface="Cambria" panose="02040503050406030204" pitchFamily="18" charset="0"/>
              </a:rPr>
              <a:t>velocity or </a:t>
            </a:r>
            <a:r>
              <a:rPr lang="el-GR" altLang="en-US" dirty="0">
                <a:solidFill>
                  <a:schemeClr val="bg1"/>
                </a:solidFill>
                <a:latin typeface="Cambria" panose="02040503050406030204" pitchFamily="18" charset="0"/>
              </a:rPr>
              <a:t>ν</a:t>
            </a:r>
            <a:r>
              <a:rPr lang="en-US" altLang="en-US" baseline="-25000" dirty="0">
                <a:solidFill>
                  <a:schemeClr val="bg1"/>
                </a:solidFill>
                <a:latin typeface="Cambria" panose="02040503050406030204" pitchFamily="18" charset="0"/>
              </a:rPr>
              <a:t> </a:t>
            </a:r>
            <a:r>
              <a:rPr lang="en-US" altLang="en-US" dirty="0">
                <a:solidFill>
                  <a:schemeClr val="bg1"/>
                </a:solidFill>
                <a:latin typeface="Cambria" panose="02040503050406030204" pitchFamily="18" charset="0"/>
              </a:rPr>
              <a:t> phase spaces (</a:t>
            </a:r>
            <a:r>
              <a:rPr lang="el-GR" altLang="en-US" dirty="0">
                <a:solidFill>
                  <a:schemeClr val="bg1"/>
                </a:solidFill>
                <a:latin typeface="Cambria" panose="02040503050406030204" pitchFamily="18" charset="0"/>
              </a:rPr>
              <a:t>β</a:t>
            </a:r>
            <a:r>
              <a:rPr lang="en-US" altLang="en-US" dirty="0">
                <a:solidFill>
                  <a:schemeClr val="bg1"/>
                </a:solidFill>
                <a:latin typeface="Cambria" panose="02040503050406030204" pitchFamily="18" charset="0"/>
              </a:rPr>
              <a:t>, </a:t>
            </a:r>
            <a:r>
              <a:rPr lang="el-GR" altLang="en-US" dirty="0">
                <a:solidFill>
                  <a:schemeClr val="bg1"/>
                </a:solidFill>
                <a:latin typeface="Cambria" panose="02040503050406030204" pitchFamily="18" charset="0"/>
              </a:rPr>
              <a:t>ββ</a:t>
            </a:r>
            <a:r>
              <a:rPr lang="en-US" altLang="en-US" dirty="0">
                <a:solidFill>
                  <a:schemeClr val="bg1"/>
                </a:solidFill>
                <a:latin typeface="Cambria" panose="02040503050406030204" pitchFamily="18" charset="0"/>
              </a:rPr>
              <a:t> decays).</a:t>
            </a:r>
          </a:p>
          <a:p>
            <a:pPr>
              <a:buFont typeface="Arial" panose="020B0604020202020204" pitchFamily="34" charset="0"/>
              <a:buChar char="•"/>
            </a:pPr>
            <a:endParaRPr lang="en-US" altLang="en-US" dirty="0">
              <a:solidFill>
                <a:schemeClr val="bg1"/>
              </a:solidFill>
              <a:latin typeface="Cambria" panose="02040503050406030204" pitchFamily="18" charset="0"/>
            </a:endParaRPr>
          </a:p>
          <a:p>
            <a:pPr>
              <a:buFont typeface="Arial" panose="020B0604020202020204" pitchFamily="34" charset="0"/>
              <a:buChar char="•"/>
            </a:pPr>
            <a:r>
              <a:rPr lang="en-US" altLang="en-US" dirty="0" smtClean="0">
                <a:solidFill>
                  <a:schemeClr val="bg1"/>
                </a:solidFill>
                <a:latin typeface="Cambria" panose="02040503050406030204" pitchFamily="18" charset="0"/>
              </a:rPr>
              <a:t>First  LIV searches in the  </a:t>
            </a:r>
            <a:r>
              <a:rPr lang="el-GR" altLang="en-US" dirty="0" smtClean="0">
                <a:solidFill>
                  <a:schemeClr val="bg1"/>
                </a:solidFill>
                <a:latin typeface="Cambria" panose="02040503050406030204" pitchFamily="18" charset="0"/>
              </a:rPr>
              <a:t>ν</a:t>
            </a:r>
            <a:r>
              <a:rPr lang="en-US" altLang="en-US" baseline="-25000" dirty="0" smtClean="0">
                <a:solidFill>
                  <a:schemeClr val="bg1"/>
                </a:solidFill>
                <a:latin typeface="Cambria" panose="02040503050406030204" pitchFamily="18" charset="0"/>
              </a:rPr>
              <a:t> </a:t>
            </a:r>
            <a:r>
              <a:rPr lang="en-US" altLang="en-US" dirty="0" smtClean="0">
                <a:solidFill>
                  <a:schemeClr val="bg1"/>
                </a:solidFill>
                <a:latin typeface="Cambria" panose="02040503050406030204" pitchFamily="18" charset="0"/>
              </a:rPr>
              <a:t> sector were </a:t>
            </a:r>
            <a:r>
              <a:rPr lang="en-US" altLang="en-US" dirty="0">
                <a:solidFill>
                  <a:schemeClr val="bg1"/>
                </a:solidFill>
                <a:latin typeface="Cambria" panose="02040503050406030204" pitchFamily="18" charset="0"/>
              </a:rPr>
              <a:t>perform in </a:t>
            </a:r>
            <a:r>
              <a:rPr lang="el-GR" altLang="en-US" dirty="0">
                <a:solidFill>
                  <a:schemeClr val="bg1"/>
                </a:solidFill>
                <a:latin typeface="Cambria" panose="02040503050406030204" pitchFamily="18" charset="0"/>
              </a:rPr>
              <a:t>ν</a:t>
            </a:r>
            <a:r>
              <a:rPr lang="en-US" altLang="en-US" dirty="0">
                <a:solidFill>
                  <a:schemeClr val="bg1"/>
                </a:solidFill>
                <a:latin typeface="Cambria" panose="02040503050406030204" pitchFamily="18" charset="0"/>
              </a:rPr>
              <a:t> oscillation experiments. </a:t>
            </a:r>
          </a:p>
          <a:p>
            <a:pPr marL="0" indent="0"/>
            <a:endParaRPr lang="en-US" altLang="en-US" dirty="0">
              <a:solidFill>
                <a:schemeClr val="bg1"/>
              </a:solidFill>
              <a:latin typeface="Cambria" panose="02040503050406030204" pitchFamily="18" charset="0"/>
            </a:endParaRPr>
          </a:p>
          <a:p>
            <a:pPr>
              <a:buFont typeface="Arial" panose="020B0604020202020204" pitchFamily="34" charset="0"/>
              <a:buChar char="•"/>
            </a:pPr>
            <a:r>
              <a:rPr lang="en-US" altLang="en-US" dirty="0" smtClean="0">
                <a:solidFill>
                  <a:schemeClr val="bg1"/>
                </a:solidFill>
                <a:latin typeface="Cambria" panose="02040503050406030204" pitchFamily="18" charset="0"/>
              </a:rPr>
              <a:t>LIV </a:t>
            </a:r>
            <a:r>
              <a:rPr lang="en-US" altLang="en-US" dirty="0">
                <a:solidFill>
                  <a:schemeClr val="bg1"/>
                </a:solidFill>
                <a:latin typeface="Cambria" panose="02040503050406030204" pitchFamily="18" charset="0"/>
              </a:rPr>
              <a:t>can </a:t>
            </a:r>
            <a:r>
              <a:rPr lang="en-US" altLang="en-US" dirty="0" smtClean="0">
                <a:solidFill>
                  <a:schemeClr val="bg1"/>
                </a:solidFill>
                <a:latin typeface="Cambria" panose="02040503050406030204" pitchFamily="18" charset="0"/>
              </a:rPr>
              <a:t>now be also investigated </a:t>
            </a:r>
            <a:r>
              <a:rPr lang="en-US" altLang="en-US" dirty="0">
                <a:solidFill>
                  <a:schemeClr val="bg1"/>
                </a:solidFill>
                <a:latin typeface="Cambria" panose="02040503050406030204" pitchFamily="18" charset="0"/>
              </a:rPr>
              <a:t>in </a:t>
            </a:r>
            <a:r>
              <a:rPr lang="el-GR" altLang="en-US" dirty="0">
                <a:solidFill>
                  <a:schemeClr val="bg1"/>
                </a:solidFill>
                <a:latin typeface="Cambria" panose="02040503050406030204" pitchFamily="18" charset="0"/>
              </a:rPr>
              <a:t>β</a:t>
            </a:r>
            <a:r>
              <a:rPr lang="en-US" altLang="en-US" dirty="0">
                <a:solidFill>
                  <a:schemeClr val="bg1"/>
                </a:solidFill>
                <a:latin typeface="Cambria" panose="02040503050406030204" pitchFamily="18" charset="0"/>
              </a:rPr>
              <a:t> and </a:t>
            </a:r>
            <a:r>
              <a:rPr lang="el-GR" altLang="en-US" dirty="0">
                <a:solidFill>
                  <a:schemeClr val="bg1"/>
                </a:solidFill>
                <a:latin typeface="Cambria" panose="02040503050406030204" pitchFamily="18" charset="0"/>
              </a:rPr>
              <a:t>ββ</a:t>
            </a:r>
            <a:r>
              <a:rPr lang="en-US" altLang="en-US" dirty="0">
                <a:solidFill>
                  <a:schemeClr val="bg1"/>
                </a:solidFill>
                <a:latin typeface="Cambria" panose="02040503050406030204" pitchFamily="18" charset="0"/>
              </a:rPr>
              <a:t> decays by a precise analysis of </a:t>
            </a:r>
            <a:r>
              <a:rPr lang="en-US" altLang="en-US" dirty="0" smtClean="0">
                <a:solidFill>
                  <a:schemeClr val="bg1"/>
                </a:solidFill>
                <a:latin typeface="Cambria" panose="02040503050406030204" pitchFamily="18" charset="0"/>
              </a:rPr>
              <a:t>the electron </a:t>
            </a:r>
            <a:r>
              <a:rPr lang="en-US" altLang="en-US" dirty="0">
                <a:solidFill>
                  <a:schemeClr val="bg1"/>
                </a:solidFill>
                <a:latin typeface="Cambria" panose="02040503050406030204" pitchFamily="18" charset="0"/>
              </a:rPr>
              <a:t>spectra.</a:t>
            </a:r>
          </a:p>
          <a:p>
            <a:pPr marL="0" indent="0"/>
            <a:endParaRPr lang="en-US" altLang="en-US" dirty="0">
              <a:solidFill>
                <a:schemeClr val="bg1"/>
              </a:solidFill>
              <a:latin typeface="Cambria" panose="02040503050406030204" pitchFamily="18" charset="0"/>
            </a:endParaRPr>
          </a:p>
          <a:p>
            <a:pPr>
              <a:buFont typeface="Arial" panose="020B0604020202020204" pitchFamily="34" charset="0"/>
              <a:buChar char="•"/>
            </a:pPr>
            <a:r>
              <a:rPr lang="en-US" altLang="en-US" dirty="0">
                <a:solidFill>
                  <a:schemeClr val="bg1"/>
                </a:solidFill>
                <a:latin typeface="Cambria" panose="02040503050406030204" pitchFamily="18" charset="0"/>
              </a:rPr>
              <a:t>Since 2016 deviations to Lorentz symmetry began to be also investigated in DBD experiments:          </a:t>
            </a:r>
            <a:r>
              <a:rPr lang="en-US" altLang="en-US" i="1" dirty="0">
                <a:solidFill>
                  <a:schemeClr val="bg1"/>
                </a:solidFill>
                <a:latin typeface="Cambria" panose="02040503050406030204" pitchFamily="18" charset="0"/>
              </a:rPr>
              <a:t>EXO (PRD93-2016), GERDA </a:t>
            </a:r>
            <a:r>
              <a:rPr lang="en-US" altLang="en-US" i="1" dirty="0" smtClean="0">
                <a:solidFill>
                  <a:schemeClr val="bg1"/>
                </a:solidFill>
                <a:latin typeface="Cambria" panose="02040503050406030204" pitchFamily="18" charset="0"/>
              </a:rPr>
              <a:t>(</a:t>
            </a:r>
            <a:r>
              <a:rPr lang="en-GB" altLang="en-US" i="1" dirty="0" smtClean="0">
                <a:solidFill>
                  <a:schemeClr val="bg1"/>
                </a:solidFill>
                <a:latin typeface="Cambria" panose="02040503050406030204" pitchFamily="18" charset="0"/>
                <a:cs typeface="Arial" panose="020B0604020202020204" pitchFamily="34" charset="0"/>
              </a:rPr>
              <a:t>arXiv22</a:t>
            </a:r>
            <a:r>
              <a:rPr lang="en-GB" altLang="en-US" i="1" dirty="0" smtClean="0">
                <a:solidFill>
                  <a:schemeClr val="bg1"/>
                </a:solidFill>
                <a:latin typeface="Cambria" panose="02040503050406030204" pitchFamily="18" charset="0"/>
                <a:cs typeface="Arial" panose="020B0604020202020204" pitchFamily="34" charset="0"/>
              </a:rPr>
              <a:t>), </a:t>
            </a:r>
            <a:r>
              <a:rPr lang="en-GB" altLang="en-US" i="1" dirty="0">
                <a:solidFill>
                  <a:schemeClr val="bg1"/>
                </a:solidFill>
                <a:latin typeface="Cambria" panose="02040503050406030204" pitchFamily="18" charset="0"/>
                <a:cs typeface="Arial" panose="020B0604020202020204" pitchFamily="34" charset="0"/>
              </a:rPr>
              <a:t>AURORA(PRD98-2018), </a:t>
            </a:r>
            <a:r>
              <a:rPr lang="en-US" altLang="en-US" i="1" dirty="0">
                <a:solidFill>
                  <a:schemeClr val="bg1"/>
                </a:solidFill>
                <a:latin typeface="Cambria" panose="02040503050406030204" pitchFamily="18" charset="0"/>
              </a:rPr>
              <a:t>NEMO3 (EPJC79-2019),</a:t>
            </a:r>
            <a:r>
              <a:rPr lang="en-GB" altLang="en-US" i="1" dirty="0">
                <a:solidFill>
                  <a:schemeClr val="bg1"/>
                </a:solidFill>
                <a:latin typeface="Cambria" panose="02040503050406030204" pitchFamily="18" charset="0"/>
                <a:cs typeface="Arial" panose="020B0604020202020204" pitchFamily="34" charset="0"/>
              </a:rPr>
              <a:t> </a:t>
            </a:r>
            <a:r>
              <a:rPr lang="en-US" altLang="en-US" i="1" dirty="0">
                <a:solidFill>
                  <a:schemeClr val="bg1"/>
                </a:solidFill>
                <a:latin typeface="Cambria" panose="02040503050406030204" pitchFamily="18" charset="0"/>
              </a:rPr>
              <a:t>CUPID0 (PRD100-2019), CUORE (</a:t>
            </a:r>
            <a:r>
              <a:rPr lang="en-GB" altLang="en-US" i="1" dirty="0">
                <a:solidFill>
                  <a:schemeClr val="bg1"/>
                </a:solidFill>
                <a:latin typeface="Cambria" panose="02040503050406030204" pitchFamily="18" charset="0"/>
                <a:cs typeface="Arial" panose="020B0604020202020204" pitchFamily="34" charset="0"/>
              </a:rPr>
              <a:t>Front.Phys.2019</a:t>
            </a:r>
            <a:r>
              <a:rPr lang="en-GB" altLang="en-US" dirty="0">
                <a:solidFill>
                  <a:schemeClr val="bg1"/>
                </a:solidFill>
                <a:latin typeface="Cambria" panose="02040503050406030204" pitchFamily="18" charset="0"/>
                <a:cs typeface="Arial" panose="020B0604020202020204" pitchFamily="34" charset="0"/>
              </a:rPr>
              <a:t>). </a:t>
            </a:r>
            <a:endParaRPr lang="en-US" altLang="en-US" dirty="0">
              <a:solidFill>
                <a:schemeClr val="bg1"/>
              </a:solidFill>
              <a:latin typeface="Cambria" panose="02040503050406030204" pitchFamily="18" charset="0"/>
            </a:endParaRPr>
          </a:p>
          <a:p>
            <a:pPr>
              <a:buFont typeface="Arial" panose="020B0604020202020204" pitchFamily="34" charset="0"/>
              <a:buChar char="•"/>
            </a:pPr>
            <a:endParaRPr lang="en-US" altLang="en-US" dirty="0">
              <a:solidFill>
                <a:schemeClr val="bg1"/>
              </a:solidFill>
              <a:latin typeface="Cambria" panose="02040503050406030204" pitchFamily="18" charset="0"/>
            </a:endParaRPr>
          </a:p>
          <a:p>
            <a:pPr>
              <a:buFont typeface="Arial" panose="020B0604020202020204" pitchFamily="34" charset="0"/>
              <a:buChar char="•"/>
            </a:pPr>
            <a:r>
              <a:rPr lang="en-US" altLang="en-US" dirty="0">
                <a:solidFill>
                  <a:schemeClr val="bg1"/>
                </a:solidFill>
                <a:latin typeface="Cambria" panose="02040503050406030204" pitchFamily="18" charset="0"/>
              </a:rPr>
              <a:t>There is a q-independent </a:t>
            </a:r>
            <a:r>
              <a:rPr lang="en-US" altLang="en-US" dirty="0" smtClean="0">
                <a:solidFill>
                  <a:schemeClr val="bg1"/>
                </a:solidFill>
                <a:latin typeface="Cambria" panose="02040503050406030204" pitchFamily="18" charset="0"/>
              </a:rPr>
              <a:t>component of the so-called counter-shaded operator, which </a:t>
            </a:r>
            <a:r>
              <a:rPr lang="en-US" altLang="en-US" dirty="0">
                <a:solidFill>
                  <a:schemeClr val="bg1"/>
                </a:solidFill>
                <a:latin typeface="Cambria" panose="02040503050406030204" pitchFamily="18" charset="0"/>
              </a:rPr>
              <a:t>doesn’t affect</a:t>
            </a:r>
            <a:r>
              <a:rPr lang="el-GR" altLang="en-US" dirty="0">
                <a:solidFill>
                  <a:schemeClr val="bg1"/>
                </a:solidFill>
                <a:latin typeface="Cambria" panose="02040503050406030204" pitchFamily="18" charset="0"/>
              </a:rPr>
              <a:t> </a:t>
            </a:r>
            <a:r>
              <a:rPr lang="en-US" altLang="en-US" dirty="0" smtClean="0">
                <a:solidFill>
                  <a:schemeClr val="bg1"/>
                </a:solidFill>
                <a:latin typeface="Cambria" panose="02040503050406030204" pitchFamily="18" charset="0"/>
              </a:rPr>
              <a:t>the </a:t>
            </a:r>
            <a:r>
              <a:rPr lang="el-GR" altLang="en-US" dirty="0" smtClean="0">
                <a:solidFill>
                  <a:schemeClr val="bg1"/>
                </a:solidFill>
                <a:latin typeface="Cambria" panose="02040503050406030204" pitchFamily="18" charset="0"/>
              </a:rPr>
              <a:t>ν</a:t>
            </a:r>
            <a:r>
              <a:rPr lang="en-US" altLang="en-US" dirty="0" smtClean="0">
                <a:solidFill>
                  <a:schemeClr val="bg1"/>
                </a:solidFill>
                <a:latin typeface="Cambria" panose="02040503050406030204" pitchFamily="18" charset="0"/>
              </a:rPr>
              <a:t> </a:t>
            </a:r>
            <a:r>
              <a:rPr lang="en-US" altLang="en-US" dirty="0">
                <a:solidFill>
                  <a:schemeClr val="bg1"/>
                </a:solidFill>
                <a:latin typeface="Cambria" panose="02040503050406030204" pitchFamily="18" charset="0"/>
              </a:rPr>
              <a:t>oscillations, and hence can not be detected  in </a:t>
            </a:r>
            <a:r>
              <a:rPr lang="el-GR" altLang="en-US" dirty="0" smtClean="0">
                <a:solidFill>
                  <a:schemeClr val="bg1"/>
                </a:solidFill>
                <a:latin typeface="Cambria" panose="02040503050406030204" pitchFamily="18" charset="0"/>
              </a:rPr>
              <a:t>ν</a:t>
            </a:r>
            <a:r>
              <a:rPr lang="en-US" altLang="en-US" dirty="0" smtClean="0">
                <a:solidFill>
                  <a:schemeClr val="bg1"/>
                </a:solidFill>
                <a:latin typeface="Cambria" panose="02040503050406030204" pitchFamily="18" charset="0"/>
              </a:rPr>
              <a:t> oscillation experiments</a:t>
            </a:r>
            <a:r>
              <a:rPr lang="en-US" altLang="en-US" dirty="0">
                <a:solidFill>
                  <a:schemeClr val="bg1"/>
                </a:solidFill>
                <a:latin typeface="Cambria" panose="02040503050406030204" pitchFamily="18" charset="0"/>
              </a:rPr>
              <a:t>, but can affect the </a:t>
            </a:r>
            <a:r>
              <a:rPr lang="en-US" altLang="en-US" dirty="0" smtClean="0">
                <a:solidFill>
                  <a:schemeClr val="bg1"/>
                </a:solidFill>
                <a:latin typeface="Cambria" panose="02040503050406030204" pitchFamily="18" charset="0"/>
              </a:rPr>
              <a:t>electron spectra of 2</a:t>
            </a:r>
            <a:r>
              <a:rPr lang="el-GR" altLang="en-US" dirty="0" smtClean="0">
                <a:solidFill>
                  <a:schemeClr val="bg1"/>
                </a:solidFill>
                <a:latin typeface="Cambria" panose="02040503050406030204" pitchFamily="18" charset="0"/>
              </a:rPr>
              <a:t>νββ</a:t>
            </a:r>
            <a:r>
              <a:rPr lang="en-US" altLang="en-US" dirty="0" smtClean="0">
                <a:solidFill>
                  <a:schemeClr val="bg1"/>
                </a:solidFill>
                <a:latin typeface="Cambria" panose="02040503050406030204" pitchFamily="18" charset="0"/>
              </a:rPr>
              <a:t> decay, namely: the summed </a:t>
            </a:r>
            <a:r>
              <a:rPr lang="en-US" altLang="en-US" dirty="0">
                <a:solidFill>
                  <a:schemeClr val="bg1"/>
                </a:solidFill>
                <a:latin typeface="Cambria" panose="02040503050406030204" pitchFamily="18" charset="0"/>
              </a:rPr>
              <a:t>energy spectra of </a:t>
            </a:r>
            <a:r>
              <a:rPr lang="en-US" altLang="en-US" dirty="0" smtClean="0">
                <a:solidFill>
                  <a:schemeClr val="bg1"/>
                </a:solidFill>
                <a:latin typeface="Cambria" panose="02040503050406030204" pitchFamily="18" charset="0"/>
              </a:rPr>
              <a:t>electrons,  or single energy spectra of electrons and </a:t>
            </a:r>
            <a:r>
              <a:rPr lang="en-US" altLang="en-US" dirty="0">
                <a:solidFill>
                  <a:schemeClr val="bg1"/>
                </a:solidFill>
                <a:latin typeface="Cambria" panose="02040503050406030204" pitchFamily="18" charset="0"/>
              </a:rPr>
              <a:t>electron angular </a:t>
            </a:r>
            <a:r>
              <a:rPr lang="en-US" altLang="en-US" dirty="0" smtClean="0">
                <a:solidFill>
                  <a:schemeClr val="bg1"/>
                </a:solidFill>
                <a:latin typeface="Cambria" panose="02040503050406030204" pitchFamily="18" charset="0"/>
              </a:rPr>
              <a:t>correlation  (the last can </a:t>
            </a:r>
            <a:r>
              <a:rPr lang="en-US" altLang="en-US" dirty="0">
                <a:solidFill>
                  <a:schemeClr val="bg1"/>
                </a:solidFill>
                <a:latin typeface="Cambria" panose="02040503050406030204" pitchFamily="18" charset="0"/>
              </a:rPr>
              <a:t>be investigated in experiments with tracking systems </a:t>
            </a:r>
            <a:r>
              <a:rPr lang="en-US" altLang="en-US" dirty="0" smtClean="0">
                <a:solidFill>
                  <a:schemeClr val="bg1"/>
                </a:solidFill>
                <a:latin typeface="Cambria" panose="02040503050406030204" pitchFamily="18" charset="0"/>
              </a:rPr>
              <a:t>for  </a:t>
            </a:r>
            <a:r>
              <a:rPr lang="en-US" altLang="en-US" dirty="0">
                <a:solidFill>
                  <a:schemeClr val="bg1"/>
                </a:solidFill>
                <a:latin typeface="Cambria" panose="02040503050406030204" pitchFamily="18" charset="0"/>
              </a:rPr>
              <a:t>the </a:t>
            </a:r>
            <a:r>
              <a:rPr lang="en-US" altLang="en-US" dirty="0" smtClean="0">
                <a:solidFill>
                  <a:schemeClr val="bg1"/>
                </a:solidFill>
                <a:latin typeface="Cambria" panose="02040503050406030204" pitchFamily="18" charset="0"/>
              </a:rPr>
              <a:t>individual </a:t>
            </a:r>
            <a:r>
              <a:rPr lang="en-US" altLang="en-US" dirty="0">
                <a:solidFill>
                  <a:schemeClr val="bg1"/>
                </a:solidFill>
                <a:latin typeface="Cambria" panose="02040503050406030204" pitchFamily="18" charset="0"/>
              </a:rPr>
              <a:t>electrons).</a:t>
            </a:r>
          </a:p>
          <a:p>
            <a:pPr>
              <a:buFont typeface="Arial" panose="020B0604020202020204" pitchFamily="34" charset="0"/>
              <a:buChar char="•"/>
            </a:pPr>
            <a:endParaRPr lang="en-US" altLang="en-US" dirty="0">
              <a:solidFill>
                <a:schemeClr val="bg1"/>
              </a:solidFill>
              <a:latin typeface="Cambria" panose="02040503050406030204" pitchFamily="18" charset="0"/>
            </a:endParaRPr>
          </a:p>
          <a:p>
            <a:pPr>
              <a:buFont typeface="Arial" panose="020B0604020202020204" pitchFamily="34" charset="0"/>
              <a:buChar char="•"/>
            </a:pPr>
            <a:r>
              <a:rPr lang="en-US" altLang="en-US" dirty="0">
                <a:solidFill>
                  <a:schemeClr val="bg1"/>
                </a:solidFill>
                <a:latin typeface="Cambria" panose="02040503050406030204" pitchFamily="18" charset="0"/>
              </a:rPr>
              <a:t>In the absence of observation of LIV deviations one can constrain the</a:t>
            </a:r>
            <a:r>
              <a:rPr lang="en-GB" dirty="0">
                <a:solidFill>
                  <a:schemeClr val="bg1"/>
                </a:solidFill>
                <a:latin typeface="Cambria" panose="02040503050406030204" pitchFamily="18" charset="0"/>
                <a:ea typeface="Cambria" panose="02040503050406030204" pitchFamily="18" charset="0"/>
                <a:cs typeface="Calibri Light" panose="020F0302020204030204" pitchFamily="34" charset="0"/>
              </a:rPr>
              <a:t>  å</a:t>
            </a:r>
            <a:r>
              <a:rPr lang="en-GB" baseline="30000" dirty="0">
                <a:solidFill>
                  <a:schemeClr val="bg1"/>
                </a:solidFill>
                <a:latin typeface="Cambria" panose="02040503050406030204" pitchFamily="18" charset="0"/>
                <a:ea typeface="Cambria" panose="02040503050406030204" pitchFamily="18" charset="0"/>
                <a:cs typeface="Calibri Light" panose="020F0302020204030204" pitchFamily="34" charset="0"/>
              </a:rPr>
              <a:t>(3)</a:t>
            </a:r>
            <a:r>
              <a:rPr lang="en-GB" baseline="-25000" dirty="0">
                <a:solidFill>
                  <a:schemeClr val="bg1"/>
                </a:solidFill>
                <a:latin typeface="Cambria" panose="02040503050406030204" pitchFamily="18" charset="0"/>
                <a:ea typeface="Cambria" panose="02040503050406030204" pitchFamily="18" charset="0"/>
                <a:cs typeface="Calibri Light" panose="020F0302020204030204" pitchFamily="34" charset="0"/>
              </a:rPr>
              <a:t>of</a:t>
            </a:r>
            <a:r>
              <a:rPr lang="en-GB" dirty="0">
                <a:solidFill>
                  <a:schemeClr val="bg1"/>
                </a:solidFill>
                <a:latin typeface="Cambria" panose="02040503050406030204" pitchFamily="18" charset="0"/>
                <a:ea typeface="Cambria" panose="02040503050406030204" pitchFamily="18" charset="0"/>
                <a:cs typeface="Calibri Light" panose="020F0302020204030204" pitchFamily="34" charset="0"/>
              </a:rPr>
              <a:t>   coeﬃcient that governs the isotropic (like-time) component of the counter-shaded operator</a:t>
            </a:r>
            <a:r>
              <a:rPr lang="en-GB" dirty="0" smtClean="0">
                <a:solidFill>
                  <a:schemeClr val="bg1"/>
                </a:solidFill>
                <a:latin typeface="Cambria" panose="02040503050406030204" pitchFamily="18" charset="0"/>
                <a:ea typeface="Cambria" panose="02040503050406030204" pitchFamily="18" charset="0"/>
                <a:cs typeface="Calibri Light" panose="020F0302020204030204" pitchFamily="34" charset="0"/>
              </a:rPr>
              <a:t>.</a:t>
            </a:r>
            <a:endParaRPr lang="en-US" altLang="en-US" dirty="0">
              <a:solidFill>
                <a:schemeClr val="bg1"/>
              </a:solidFill>
              <a:latin typeface="Cambria" panose="02040503050406030204" pitchFamily="18" charset="0"/>
            </a:endParaRPr>
          </a:p>
        </p:txBody>
      </p:sp>
      <p:sp>
        <p:nvSpPr>
          <p:cNvPr id="6" name="TextBox 2">
            <a:extLst>
              <a:ext uri="{FF2B5EF4-FFF2-40B4-BE49-F238E27FC236}">
                <a16:creationId xmlns="" xmlns:a16="http://schemas.microsoft.com/office/drawing/2014/main" id="{33B0CB7F-C02A-4B84-B95F-F27548D7964F}"/>
              </a:ext>
            </a:extLst>
          </p:cNvPr>
          <p:cNvSpPr txBox="1">
            <a:spLocks noChangeArrowheads="1"/>
          </p:cNvSpPr>
          <p:nvPr/>
        </p:nvSpPr>
        <p:spPr bwMode="auto">
          <a:xfrm>
            <a:off x="1827272" y="48036"/>
            <a:ext cx="6912726" cy="461665"/>
          </a:xfrm>
          <a:prstGeom prst="rect">
            <a:avLst/>
          </a:prstGeom>
          <a:solidFill>
            <a:schemeClr val="accent1">
              <a:lumMod val="75000"/>
            </a:schemeClr>
          </a:solidFill>
          <a:ln>
            <a:noFill/>
          </a:ln>
          <a:extLst/>
        </p:spPr>
        <p:txBody>
          <a:bodyPr>
            <a:spAutoFit/>
          </a:bodyPr>
          <a:lstStyle/>
          <a:p>
            <a:r>
              <a:rPr lang="en-US" altLang="en-US" sz="2400" i="1" dirty="0">
                <a:solidFill>
                  <a:srgbClr val="7030A0"/>
                </a:solidFill>
                <a:latin typeface="Cambria" panose="02040503050406030204" pitchFamily="18" charset="0"/>
                <a:ea typeface="Cambria" panose="02040503050406030204" pitchFamily="18" charset="0"/>
              </a:rPr>
              <a:t>Lorentz invariance violation in weak decays</a:t>
            </a:r>
          </a:p>
        </p:txBody>
      </p:sp>
      <p:sp>
        <p:nvSpPr>
          <p:cNvPr id="4" name="TextBox 3"/>
          <p:cNvSpPr txBox="1"/>
          <p:nvPr/>
        </p:nvSpPr>
        <p:spPr>
          <a:xfrm>
            <a:off x="8066638" y="6581001"/>
            <a:ext cx="3277355" cy="276999"/>
          </a:xfrm>
          <a:prstGeom prst="rect">
            <a:avLst/>
          </a:prstGeom>
          <a:noFill/>
        </p:spPr>
        <p:txBody>
          <a:bodyPr wrap="square" rtlCol="0">
            <a:spAutoFit/>
          </a:bodyPr>
          <a:lstStyle/>
          <a:p>
            <a:r>
              <a:rPr lang="en-US" sz="1200" i="1" dirty="0">
                <a:solidFill>
                  <a:srgbClr val="7030A0"/>
                </a:solidFill>
                <a:latin typeface="Cambria" panose="02040503050406030204" pitchFamily="18" charset="0"/>
              </a:rPr>
              <a:t>S. Stoica, </a:t>
            </a:r>
            <a:r>
              <a:rPr lang="en-US" sz="1200" i="1" dirty="0" smtClean="0">
                <a:solidFill>
                  <a:srgbClr val="7030A0"/>
                </a:solidFill>
                <a:latin typeface="Cambria" panose="02040503050406030204" pitchFamily="18" charset="0"/>
              </a:rPr>
              <a:t>SM&amp;B, CORFU24, August 26, 2024</a:t>
            </a:r>
            <a:endParaRPr lang="en-US" sz="1200" i="1" dirty="0">
              <a:solidFill>
                <a:srgbClr val="7030A0"/>
              </a:solidFill>
              <a:latin typeface="Cambria" panose="02040503050406030204" pitchFamily="18" charset="0"/>
            </a:endParaRPr>
          </a:p>
        </p:txBody>
      </p:sp>
    </p:spTree>
    <p:extLst>
      <p:ext uri="{BB962C8B-B14F-4D97-AF65-F5344CB8AC3E}">
        <p14:creationId xmlns="" xmlns:p14="http://schemas.microsoft.com/office/powerpoint/2010/main" val="30251919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6">
            <a:extLst>
              <a:ext uri="{FF2B5EF4-FFF2-40B4-BE49-F238E27FC236}">
                <a16:creationId xmlns="" xmlns:a16="http://schemas.microsoft.com/office/drawing/2014/main" id="{6028E7B7-DBD8-4806-8BCA-C2293594DAEC}"/>
              </a:ext>
            </a:extLst>
          </p:cNvPr>
          <p:cNvSpPr txBox="1">
            <a:spLocks noChangeArrowheads="1"/>
          </p:cNvSpPr>
          <p:nvPr/>
        </p:nvSpPr>
        <p:spPr bwMode="auto">
          <a:xfrm>
            <a:off x="0" y="533400"/>
            <a:ext cx="12192000" cy="5447645"/>
          </a:xfrm>
          <a:prstGeom prst="rect">
            <a:avLst/>
          </a:prstGeom>
          <a:solidFill>
            <a:schemeClr val="accent1">
              <a:lumMod val="75000"/>
            </a:schemeClr>
          </a:solidFill>
          <a:ln>
            <a:noFill/>
          </a:ln>
          <a:extLst/>
        </p:spPr>
        <p:txBody>
          <a:bodyPr wrap="square">
            <a:spAutoFit/>
          </a:bodyPr>
          <a:lstStyle/>
          <a:p>
            <a:r>
              <a:rPr lang="en-US" altLang="en-US" dirty="0">
                <a:solidFill>
                  <a:schemeClr val="bg1"/>
                </a:solidFill>
                <a:latin typeface="Cambria" panose="02040503050406030204" pitchFamily="18" charset="0"/>
                <a:cs typeface="Arial" panose="020B0604020202020204" pitchFamily="34" charset="0"/>
              </a:rPr>
              <a:t>The coupling of the </a:t>
            </a:r>
            <a:r>
              <a:rPr lang="en-GB" altLang="en-US" dirty="0">
                <a:solidFill>
                  <a:schemeClr val="bg1"/>
                </a:solidFill>
                <a:latin typeface="Cambria" panose="02040503050406030204" pitchFamily="18" charset="0"/>
                <a:cs typeface="Arial" panose="020B0604020202020204" pitchFamily="34" charset="0"/>
              </a:rPr>
              <a:t>neutrino</a:t>
            </a:r>
            <a:r>
              <a:rPr lang="en-US" altLang="en-US" dirty="0">
                <a:solidFill>
                  <a:schemeClr val="bg1"/>
                </a:solidFill>
                <a:latin typeface="Cambria" panose="02040503050406030204" pitchFamily="18" charset="0"/>
                <a:cs typeface="Arial" panose="020B0604020202020204" pitchFamily="34" charset="0"/>
              </a:rPr>
              <a:t> to the counter-shaded operator modifies the neutrino momentum : </a:t>
            </a:r>
          </a:p>
          <a:p>
            <a:endParaRPr lang="en-US" altLang="en-US" dirty="0">
              <a:solidFill>
                <a:schemeClr val="bg1"/>
              </a:solidFill>
              <a:latin typeface="Cambria" panose="02040503050406030204" pitchFamily="18" charset="0"/>
              <a:cs typeface="Arial" panose="020B0604020202020204" pitchFamily="34" charset="0"/>
            </a:endParaRPr>
          </a:p>
          <a:p>
            <a:r>
              <a:rPr lang="en-US" altLang="en-US" dirty="0">
                <a:solidFill>
                  <a:schemeClr val="bg1"/>
                </a:solidFill>
                <a:latin typeface="Cambria" panose="02040503050406030204" pitchFamily="18" charset="0"/>
                <a:cs typeface="Arial" panose="020B0604020202020204" pitchFamily="34" charset="0"/>
              </a:rPr>
              <a:t>q</a:t>
            </a:r>
            <a:r>
              <a:rPr lang="el-GR" altLang="en-US" baseline="30000" dirty="0">
                <a:solidFill>
                  <a:schemeClr val="bg1"/>
                </a:solidFill>
                <a:latin typeface="Cambria" panose="02040503050406030204" pitchFamily="18" charset="0"/>
                <a:cs typeface="Arial" panose="020B0604020202020204" pitchFamily="34" charset="0"/>
              </a:rPr>
              <a:t>α</a:t>
            </a:r>
            <a:r>
              <a:rPr lang="en-GB" altLang="en-US" baseline="30000" dirty="0">
                <a:solidFill>
                  <a:schemeClr val="bg1"/>
                </a:solidFill>
                <a:latin typeface="Cambria" panose="02040503050406030204" pitchFamily="18" charset="0"/>
                <a:cs typeface="Arial" panose="020B0604020202020204" pitchFamily="34" charset="0"/>
              </a:rPr>
              <a:t> </a:t>
            </a:r>
            <a:r>
              <a:rPr lang="en-GB" altLang="en-US" dirty="0">
                <a:solidFill>
                  <a:schemeClr val="bg1"/>
                </a:solidFill>
                <a:latin typeface="Cambria" panose="02040503050406030204" pitchFamily="18" charset="0"/>
                <a:cs typeface="Arial" panose="020B0604020202020204" pitchFamily="34" charset="0"/>
              </a:rPr>
              <a:t>(</a:t>
            </a:r>
            <a:r>
              <a:rPr lang="el-GR" altLang="en-US" dirty="0">
                <a:solidFill>
                  <a:schemeClr val="bg1"/>
                </a:solidFill>
                <a:latin typeface="Cambria" panose="02040503050406030204" pitchFamily="18" charset="0"/>
                <a:cs typeface="Arial" panose="020B0604020202020204" pitchFamily="34" charset="0"/>
              </a:rPr>
              <a:t>ω</a:t>
            </a:r>
            <a:r>
              <a:rPr lang="en-GB" altLang="en-US" dirty="0">
                <a:solidFill>
                  <a:schemeClr val="bg1"/>
                </a:solidFill>
                <a:latin typeface="Cambria" panose="02040503050406030204" pitchFamily="18" charset="0"/>
                <a:cs typeface="Arial" panose="020B0604020202020204" pitchFamily="34" charset="0"/>
              </a:rPr>
              <a:t>, </a:t>
            </a:r>
            <a:r>
              <a:rPr lang="en-GB" altLang="en-US" b="1" dirty="0">
                <a:solidFill>
                  <a:schemeClr val="bg1"/>
                </a:solidFill>
                <a:latin typeface="Cambria" panose="02040503050406030204" pitchFamily="18" charset="0"/>
                <a:cs typeface="Arial" panose="020B0604020202020204" pitchFamily="34" charset="0"/>
              </a:rPr>
              <a:t>q</a:t>
            </a:r>
            <a:r>
              <a:rPr lang="en-GB" altLang="en-US" dirty="0">
                <a:solidFill>
                  <a:schemeClr val="bg1"/>
                </a:solidFill>
                <a:latin typeface="Cambria" panose="02040503050406030204" pitchFamily="18" charset="0"/>
                <a:cs typeface="Arial" panose="020B0604020202020204" pitchFamily="34" charset="0"/>
              </a:rPr>
              <a:t>) →</a:t>
            </a:r>
            <a:r>
              <a:rPr lang="en-US" altLang="en-US" dirty="0">
                <a:solidFill>
                  <a:schemeClr val="bg1"/>
                </a:solidFill>
                <a:latin typeface="Cambria" panose="02040503050406030204" pitchFamily="18" charset="0"/>
                <a:cs typeface="Arial" panose="020B0604020202020204" pitchFamily="34" charset="0"/>
              </a:rPr>
              <a:t> q</a:t>
            </a:r>
            <a:r>
              <a:rPr lang="el-GR" altLang="en-US" baseline="30000" dirty="0">
                <a:solidFill>
                  <a:schemeClr val="bg1"/>
                </a:solidFill>
                <a:latin typeface="Cambria" panose="02040503050406030204" pitchFamily="18" charset="0"/>
                <a:cs typeface="Arial" panose="020B0604020202020204" pitchFamily="34" charset="0"/>
              </a:rPr>
              <a:t>α</a:t>
            </a:r>
            <a:r>
              <a:rPr lang="en-GB" altLang="en-US" baseline="30000" dirty="0">
                <a:solidFill>
                  <a:schemeClr val="bg1"/>
                </a:solidFill>
                <a:latin typeface="Cambria" panose="02040503050406030204" pitchFamily="18" charset="0"/>
                <a:cs typeface="Arial" panose="020B0604020202020204" pitchFamily="34" charset="0"/>
              </a:rPr>
              <a:t> </a:t>
            </a:r>
            <a:r>
              <a:rPr lang="en-GB" altLang="en-US" dirty="0">
                <a:solidFill>
                  <a:schemeClr val="bg1"/>
                </a:solidFill>
                <a:latin typeface="Cambria" panose="02040503050406030204" pitchFamily="18" charset="0"/>
                <a:cs typeface="Arial" panose="020B0604020202020204" pitchFamily="34" charset="0"/>
              </a:rPr>
              <a:t>(</a:t>
            </a:r>
            <a:r>
              <a:rPr lang="el-GR" altLang="en-US" dirty="0">
                <a:solidFill>
                  <a:schemeClr val="bg1"/>
                </a:solidFill>
                <a:latin typeface="Cambria" panose="02040503050406030204" pitchFamily="18" charset="0"/>
                <a:cs typeface="Arial" panose="020B0604020202020204" pitchFamily="34" charset="0"/>
              </a:rPr>
              <a:t>ω</a:t>
            </a:r>
            <a:r>
              <a:rPr lang="en-GB" altLang="en-US" dirty="0">
                <a:solidFill>
                  <a:schemeClr val="bg1"/>
                </a:solidFill>
                <a:latin typeface="Cambria" panose="02040503050406030204" pitchFamily="18" charset="0"/>
                <a:cs typeface="Arial" panose="020B0604020202020204" pitchFamily="34" charset="0"/>
              </a:rPr>
              <a:t>, </a:t>
            </a:r>
            <a:r>
              <a:rPr lang="en-GB" altLang="en-US" b="1" dirty="0">
                <a:solidFill>
                  <a:schemeClr val="bg1"/>
                </a:solidFill>
                <a:latin typeface="Cambria" panose="02040503050406030204" pitchFamily="18" charset="0"/>
                <a:cs typeface="Arial" panose="020B0604020202020204" pitchFamily="34" charset="0"/>
              </a:rPr>
              <a:t>q </a:t>
            </a:r>
            <a:r>
              <a:rPr lang="en-GB" altLang="en-US" dirty="0">
                <a:solidFill>
                  <a:schemeClr val="bg1"/>
                </a:solidFill>
                <a:latin typeface="Cambria" panose="02040503050406030204" pitchFamily="18" charset="0"/>
                <a:cs typeface="Arial" panose="020B0604020202020204" pitchFamily="34" charset="0"/>
              </a:rPr>
              <a:t>+ </a:t>
            </a:r>
            <a:r>
              <a:rPr lang="en-GB" altLang="en-US" b="1" dirty="0">
                <a:solidFill>
                  <a:schemeClr val="bg1"/>
                </a:solidFill>
                <a:latin typeface="Cambria" panose="02040503050406030204" pitchFamily="18" charset="0"/>
                <a:cs typeface="Arial" panose="020B0604020202020204" pitchFamily="34" charset="0"/>
              </a:rPr>
              <a:t>a</a:t>
            </a:r>
            <a:r>
              <a:rPr lang="en-GB" altLang="en-US" baseline="30000" dirty="0">
                <a:solidFill>
                  <a:schemeClr val="bg1"/>
                </a:solidFill>
                <a:latin typeface="Cambria" panose="02040503050406030204" pitchFamily="18" charset="0"/>
                <a:cs typeface="Arial" panose="020B0604020202020204" pitchFamily="34" charset="0"/>
              </a:rPr>
              <a:t>(3)</a:t>
            </a:r>
            <a:r>
              <a:rPr lang="en-GB" altLang="en-US" baseline="-25000" dirty="0">
                <a:solidFill>
                  <a:schemeClr val="bg1"/>
                </a:solidFill>
                <a:latin typeface="Cambria" panose="02040503050406030204" pitchFamily="18" charset="0"/>
                <a:cs typeface="Arial" panose="020B0604020202020204" pitchFamily="34" charset="0"/>
              </a:rPr>
              <a:t>of</a:t>
            </a:r>
            <a:r>
              <a:rPr lang="en-GB" altLang="en-US" dirty="0">
                <a:solidFill>
                  <a:schemeClr val="bg1"/>
                </a:solidFill>
                <a:latin typeface="Cambria" panose="02040503050406030204" pitchFamily="18" charset="0"/>
                <a:cs typeface="Arial" panose="020B0604020202020204" pitchFamily="34" charset="0"/>
              </a:rPr>
              <a:t> + ȧ</a:t>
            </a:r>
            <a:r>
              <a:rPr lang="en-GB" altLang="en-US" baseline="30000" dirty="0">
                <a:solidFill>
                  <a:schemeClr val="bg1"/>
                </a:solidFill>
                <a:latin typeface="Cambria" panose="02040503050406030204" pitchFamily="18" charset="0"/>
                <a:cs typeface="Arial" panose="020B0604020202020204" pitchFamily="34" charset="0"/>
              </a:rPr>
              <a:t>(3)</a:t>
            </a:r>
            <a:r>
              <a:rPr lang="en-GB" altLang="en-US" baseline="-25000" dirty="0">
                <a:solidFill>
                  <a:schemeClr val="bg1"/>
                </a:solidFill>
                <a:latin typeface="Cambria" panose="02040503050406030204" pitchFamily="18" charset="0"/>
                <a:cs typeface="Arial" panose="020B0604020202020204" pitchFamily="34" charset="0"/>
              </a:rPr>
              <a:t>of  </a:t>
            </a:r>
            <a:r>
              <a:rPr lang="en-GB" altLang="en-US" b="1" dirty="0">
                <a:solidFill>
                  <a:schemeClr val="bg1"/>
                </a:solidFill>
                <a:latin typeface="Cambria" panose="02040503050406030204" pitchFamily="18" charset="0"/>
                <a:cs typeface="Arial" panose="020B0604020202020204" pitchFamily="34" charset="0"/>
              </a:rPr>
              <a:t>q</a:t>
            </a:r>
            <a:r>
              <a:rPr lang="en-GB" altLang="en-US" dirty="0">
                <a:solidFill>
                  <a:schemeClr val="bg1"/>
                </a:solidFill>
                <a:latin typeface="Cambria" panose="02040503050406030204" pitchFamily="18" charset="0"/>
                <a:cs typeface="Arial" panose="020B0604020202020204" pitchFamily="34" charset="0"/>
              </a:rPr>
              <a:t>/q ) </a:t>
            </a:r>
            <a:endParaRPr lang="en-US" altLang="en-US" dirty="0">
              <a:solidFill>
                <a:schemeClr val="bg1"/>
              </a:solidFill>
              <a:latin typeface="Cambria" panose="02040503050406030204" pitchFamily="18" charset="0"/>
              <a:cs typeface="Arial" panose="020B0604020202020204" pitchFamily="34" charset="0"/>
            </a:endParaRPr>
          </a:p>
          <a:p>
            <a:endParaRPr lang="en-US" altLang="en-US" dirty="0">
              <a:solidFill>
                <a:schemeClr val="bg1"/>
              </a:solidFill>
              <a:latin typeface="Cambria" panose="02040503050406030204" pitchFamily="18" charset="0"/>
              <a:cs typeface="Arial" panose="020B0604020202020204" pitchFamily="34" charset="0"/>
            </a:endParaRPr>
          </a:p>
          <a:p>
            <a:r>
              <a:rPr lang="en-US" altLang="en-US" dirty="0">
                <a:solidFill>
                  <a:schemeClr val="bg1"/>
                </a:solidFill>
                <a:latin typeface="Cambria" panose="02040503050406030204" pitchFamily="18" charset="0"/>
              </a:rPr>
              <a:t>This, further, modifies the </a:t>
            </a:r>
            <a:r>
              <a:rPr lang="en-US" altLang="en-US" i="1" dirty="0">
                <a:solidFill>
                  <a:schemeClr val="bg1"/>
                </a:solidFill>
                <a:latin typeface="Cambria" panose="02040503050406030204" pitchFamily="18" charset="0"/>
              </a:rPr>
              <a:t>2</a:t>
            </a:r>
            <a:r>
              <a:rPr lang="el-GR" altLang="en-US" i="1" dirty="0">
                <a:solidFill>
                  <a:schemeClr val="bg1"/>
                </a:solidFill>
                <a:latin typeface="Cambria" panose="02040503050406030204" pitchFamily="18" charset="0"/>
              </a:rPr>
              <a:t>νββ</a:t>
            </a:r>
            <a:r>
              <a:rPr lang="en-US" altLang="en-US" i="1" dirty="0">
                <a:solidFill>
                  <a:schemeClr val="bg1"/>
                </a:solidFill>
                <a:latin typeface="Cambria" panose="02040503050406030204" pitchFamily="18" charset="0"/>
              </a:rPr>
              <a:t> transition amplitude, so the decay rate can be written as a sum of the standard term and a perturbation due to LV</a:t>
            </a:r>
            <a:r>
              <a:rPr lang="el-GR" altLang="en-US" i="1" dirty="0">
                <a:solidFill>
                  <a:schemeClr val="bg1"/>
                </a:solidFill>
                <a:latin typeface="Cambria" panose="02040503050406030204" pitchFamily="18" charset="0"/>
              </a:rPr>
              <a:t>ββ</a:t>
            </a:r>
            <a:r>
              <a:rPr lang="en-US" altLang="en-US" i="1" dirty="0">
                <a:solidFill>
                  <a:schemeClr val="bg1"/>
                </a:solidFill>
                <a:latin typeface="Cambria" panose="02040503050406030204" pitchFamily="18" charset="0"/>
              </a:rPr>
              <a:t>  </a:t>
            </a:r>
            <a:r>
              <a:rPr lang="en-US" altLang="en-US" dirty="0">
                <a:solidFill>
                  <a:schemeClr val="bg1"/>
                </a:solidFill>
                <a:latin typeface="Cambria" panose="02040503050406030204" pitchFamily="18" charset="0"/>
              </a:rPr>
              <a:t>(</a:t>
            </a:r>
            <a:r>
              <a:rPr lang="en-US" altLang="en-US" sz="1600" dirty="0">
                <a:solidFill>
                  <a:srgbClr val="7030A0"/>
                </a:solidFill>
                <a:latin typeface="Cambria" panose="02040503050406030204" pitchFamily="18" charset="0"/>
              </a:rPr>
              <a:t>J.S. Diaz, PRD</a:t>
            </a:r>
            <a:r>
              <a:rPr lang="en-US" altLang="en-US" sz="1600" b="1" dirty="0">
                <a:solidFill>
                  <a:srgbClr val="7030A0"/>
                </a:solidFill>
                <a:latin typeface="Cambria" panose="02040503050406030204" pitchFamily="18" charset="0"/>
              </a:rPr>
              <a:t>89</a:t>
            </a:r>
            <a:r>
              <a:rPr lang="en-US" altLang="en-US" sz="1600" dirty="0">
                <a:solidFill>
                  <a:srgbClr val="7030A0"/>
                </a:solidFill>
                <a:latin typeface="Cambria" panose="02040503050406030204" pitchFamily="18" charset="0"/>
              </a:rPr>
              <a:t>(2014)</a:t>
            </a:r>
            <a:r>
              <a:rPr lang="en-US" altLang="en-US" dirty="0">
                <a:solidFill>
                  <a:srgbClr val="7030A0"/>
                </a:solidFill>
                <a:latin typeface="Cambria" panose="02040503050406030204" pitchFamily="18" charset="0"/>
              </a:rPr>
              <a:t> </a:t>
            </a:r>
            <a:r>
              <a:rPr lang="en-US" altLang="en-US" dirty="0">
                <a:solidFill>
                  <a:schemeClr val="bg1"/>
                </a:solidFill>
                <a:latin typeface="Cambria" panose="02040503050406030204" pitchFamily="18" charset="0"/>
              </a:rPr>
              <a:t>)</a:t>
            </a:r>
          </a:p>
          <a:p>
            <a:endParaRPr lang="en-US" altLang="en-US" dirty="0">
              <a:solidFill>
                <a:schemeClr val="bg1"/>
              </a:solidFill>
              <a:latin typeface="Cambria" panose="02040503050406030204" pitchFamily="18" charset="0"/>
            </a:endParaRPr>
          </a:p>
          <a:p>
            <a:r>
              <a:rPr lang="el-GR" altLang="en-US" dirty="0">
                <a:solidFill>
                  <a:schemeClr val="bg1"/>
                </a:solidFill>
                <a:latin typeface="Cambria" panose="02040503050406030204" pitchFamily="18" charset="0"/>
              </a:rPr>
              <a:t>Γ</a:t>
            </a:r>
            <a:r>
              <a:rPr lang="en-US" altLang="en-US" baseline="30000" dirty="0">
                <a:solidFill>
                  <a:schemeClr val="bg1"/>
                </a:solidFill>
                <a:latin typeface="Cambria" panose="02040503050406030204" pitchFamily="18" charset="0"/>
              </a:rPr>
              <a:t>(2</a:t>
            </a:r>
            <a:r>
              <a:rPr lang="el-GR" altLang="en-US" baseline="30000" dirty="0">
                <a:solidFill>
                  <a:schemeClr val="bg1"/>
                </a:solidFill>
                <a:latin typeface="Cambria" panose="02040503050406030204" pitchFamily="18" charset="0"/>
              </a:rPr>
              <a:t>ν</a:t>
            </a:r>
            <a:r>
              <a:rPr lang="en-US" altLang="en-US" baseline="30000" dirty="0">
                <a:solidFill>
                  <a:schemeClr val="bg1"/>
                </a:solidFill>
                <a:latin typeface="Cambria" panose="02040503050406030204" pitchFamily="18" charset="0"/>
              </a:rPr>
              <a:t>)</a:t>
            </a:r>
            <a:r>
              <a:rPr lang="en-US" altLang="en-US" dirty="0">
                <a:solidFill>
                  <a:schemeClr val="bg1"/>
                </a:solidFill>
                <a:latin typeface="Cambria" panose="02040503050406030204" pitchFamily="18" charset="0"/>
              </a:rPr>
              <a:t> = </a:t>
            </a:r>
            <a:r>
              <a:rPr lang="el-GR" altLang="en-US" dirty="0">
                <a:solidFill>
                  <a:schemeClr val="bg1"/>
                </a:solidFill>
                <a:latin typeface="Cambria" panose="02040503050406030204" pitchFamily="18" charset="0"/>
              </a:rPr>
              <a:t>Γ</a:t>
            </a:r>
            <a:r>
              <a:rPr lang="en-US" altLang="en-US" baseline="-25000" dirty="0">
                <a:solidFill>
                  <a:schemeClr val="bg1"/>
                </a:solidFill>
                <a:latin typeface="Cambria" panose="02040503050406030204" pitchFamily="18" charset="0"/>
              </a:rPr>
              <a:t>0</a:t>
            </a:r>
            <a:r>
              <a:rPr lang="en-US" altLang="en-US" baseline="30000" dirty="0">
                <a:solidFill>
                  <a:schemeClr val="bg1"/>
                </a:solidFill>
                <a:latin typeface="Cambria" panose="02040503050406030204" pitchFamily="18" charset="0"/>
              </a:rPr>
              <a:t> (2</a:t>
            </a:r>
            <a:r>
              <a:rPr lang="el-GR" altLang="en-US" baseline="30000" dirty="0">
                <a:solidFill>
                  <a:schemeClr val="bg1"/>
                </a:solidFill>
                <a:latin typeface="Cambria" panose="02040503050406030204" pitchFamily="18" charset="0"/>
              </a:rPr>
              <a:t>ν</a:t>
            </a:r>
            <a:r>
              <a:rPr lang="en-US" altLang="en-US" baseline="30000" dirty="0">
                <a:solidFill>
                  <a:schemeClr val="bg1"/>
                </a:solidFill>
                <a:latin typeface="Cambria" panose="02040503050406030204" pitchFamily="18" charset="0"/>
              </a:rPr>
              <a:t>) </a:t>
            </a:r>
            <a:r>
              <a:rPr lang="en-US" altLang="en-US" dirty="0">
                <a:solidFill>
                  <a:schemeClr val="bg1"/>
                </a:solidFill>
                <a:latin typeface="Cambria" panose="02040503050406030204" pitchFamily="18" charset="0"/>
              </a:rPr>
              <a:t> +</a:t>
            </a:r>
            <a:r>
              <a:rPr lang="en-US" altLang="en-US" baseline="-25000" dirty="0">
                <a:solidFill>
                  <a:schemeClr val="bg1"/>
                </a:solidFill>
                <a:latin typeface="Cambria" panose="02040503050406030204" pitchFamily="18" charset="0"/>
              </a:rPr>
              <a:t> </a:t>
            </a:r>
            <a:r>
              <a:rPr lang="en-US" altLang="en-US" dirty="0">
                <a:solidFill>
                  <a:schemeClr val="bg1"/>
                </a:solidFill>
                <a:latin typeface="Cambria" panose="02040503050406030204" pitchFamily="18" charset="0"/>
              </a:rPr>
              <a:t> d</a:t>
            </a:r>
            <a:r>
              <a:rPr lang="el-GR" altLang="en-US" dirty="0">
                <a:solidFill>
                  <a:schemeClr val="bg1"/>
                </a:solidFill>
                <a:latin typeface="Cambria" panose="02040503050406030204" pitchFamily="18" charset="0"/>
              </a:rPr>
              <a:t>Γ</a:t>
            </a:r>
            <a:r>
              <a:rPr lang="en-US" altLang="en-US" baseline="30000" dirty="0">
                <a:solidFill>
                  <a:schemeClr val="bg1"/>
                </a:solidFill>
                <a:latin typeface="Cambria" panose="02040503050406030204" pitchFamily="18" charset="0"/>
              </a:rPr>
              <a:t> (2</a:t>
            </a:r>
            <a:r>
              <a:rPr lang="el-GR" altLang="en-US" baseline="30000" dirty="0">
                <a:solidFill>
                  <a:schemeClr val="bg1"/>
                </a:solidFill>
                <a:latin typeface="Cambria" panose="02040503050406030204" pitchFamily="18" charset="0"/>
              </a:rPr>
              <a:t>ν</a:t>
            </a:r>
            <a:r>
              <a:rPr lang="en-US" altLang="en-US" baseline="30000" dirty="0">
                <a:solidFill>
                  <a:schemeClr val="bg1"/>
                </a:solidFill>
                <a:latin typeface="Cambria" panose="02040503050406030204" pitchFamily="18" charset="0"/>
              </a:rPr>
              <a:t>)</a:t>
            </a:r>
          </a:p>
          <a:p>
            <a:endParaRPr lang="en-US" altLang="en-US" baseline="30000" dirty="0">
              <a:solidFill>
                <a:schemeClr val="bg1"/>
              </a:solidFill>
              <a:latin typeface="Cambria" panose="02040503050406030204" pitchFamily="18" charset="0"/>
            </a:endParaRPr>
          </a:p>
          <a:p>
            <a:r>
              <a:rPr lang="el-GR" altLang="en-US" dirty="0">
                <a:solidFill>
                  <a:schemeClr val="bg1"/>
                </a:solidFill>
                <a:latin typeface="Cambria" panose="02040503050406030204" pitchFamily="18" charset="0"/>
              </a:rPr>
              <a:t>Γ</a:t>
            </a:r>
            <a:r>
              <a:rPr lang="en-US" altLang="en-US" baseline="-25000" dirty="0">
                <a:solidFill>
                  <a:schemeClr val="bg1"/>
                </a:solidFill>
                <a:latin typeface="Cambria" panose="02040503050406030204" pitchFamily="18" charset="0"/>
              </a:rPr>
              <a:t>0</a:t>
            </a:r>
            <a:r>
              <a:rPr lang="en-US" altLang="en-US" baseline="30000" dirty="0">
                <a:solidFill>
                  <a:schemeClr val="bg1"/>
                </a:solidFill>
                <a:latin typeface="Cambria" panose="02040503050406030204" pitchFamily="18" charset="0"/>
              </a:rPr>
              <a:t> (2</a:t>
            </a:r>
            <a:r>
              <a:rPr lang="el-GR" altLang="en-US" baseline="30000" dirty="0">
                <a:solidFill>
                  <a:schemeClr val="bg1"/>
                </a:solidFill>
                <a:latin typeface="Cambria" panose="02040503050406030204" pitchFamily="18" charset="0"/>
              </a:rPr>
              <a:t>ν</a:t>
            </a:r>
            <a:r>
              <a:rPr lang="en-US" altLang="en-US" baseline="30000" dirty="0">
                <a:solidFill>
                  <a:schemeClr val="bg1"/>
                </a:solidFill>
                <a:latin typeface="Cambria" panose="02040503050406030204" pitchFamily="18" charset="0"/>
              </a:rPr>
              <a:t>) </a:t>
            </a:r>
            <a:r>
              <a:rPr lang="en-US" altLang="en-US" dirty="0">
                <a:solidFill>
                  <a:schemeClr val="bg1"/>
                </a:solidFill>
                <a:latin typeface="Cambria" panose="02040503050406030204" pitchFamily="18" charset="0"/>
              </a:rPr>
              <a:t> = </a:t>
            </a:r>
            <a:r>
              <a:rPr lang="en-GB" altLang="en-US" dirty="0">
                <a:solidFill>
                  <a:schemeClr val="bg1"/>
                </a:solidFill>
                <a:latin typeface="Cambria" panose="02040503050406030204" pitchFamily="18" charset="0"/>
                <a:cs typeface="Arial" panose="020B0604020202020204" pitchFamily="34" charset="0"/>
              </a:rPr>
              <a:t>G</a:t>
            </a:r>
            <a:r>
              <a:rPr lang="en-GB" altLang="en-US" baseline="-25000" dirty="0">
                <a:solidFill>
                  <a:schemeClr val="bg1"/>
                </a:solidFill>
                <a:latin typeface="Cambria" panose="02040503050406030204" pitchFamily="18" charset="0"/>
                <a:cs typeface="Arial" panose="020B0604020202020204" pitchFamily="34" charset="0"/>
              </a:rPr>
              <a:t>0</a:t>
            </a:r>
            <a:r>
              <a:rPr lang="en-GB" altLang="en-US" baseline="30000" dirty="0">
                <a:solidFill>
                  <a:schemeClr val="bg1"/>
                </a:solidFill>
                <a:latin typeface="Cambria" panose="02040503050406030204" pitchFamily="18" charset="0"/>
                <a:cs typeface="Arial" panose="020B0604020202020204" pitchFamily="34" charset="0"/>
              </a:rPr>
              <a:t>2ν</a:t>
            </a:r>
            <a:r>
              <a:rPr lang="en-GB" altLang="en-US" dirty="0">
                <a:solidFill>
                  <a:schemeClr val="bg1"/>
                </a:solidFill>
                <a:latin typeface="Cambria" panose="02040503050406030204" pitchFamily="18" charset="0"/>
                <a:cs typeface="Arial" panose="020B0604020202020204" pitchFamily="34" charset="0"/>
              </a:rPr>
              <a:t>(E</a:t>
            </a:r>
            <a:r>
              <a:rPr lang="en-GB" altLang="en-US" baseline="-25000" dirty="0">
                <a:solidFill>
                  <a:schemeClr val="bg1"/>
                </a:solidFill>
                <a:latin typeface="Cambria" panose="02040503050406030204" pitchFamily="18" charset="0"/>
                <a:cs typeface="Arial" panose="020B0604020202020204" pitchFamily="34" charset="0"/>
              </a:rPr>
              <a:t>0</a:t>
            </a:r>
            <a:r>
              <a:rPr lang="en-GB" altLang="en-US" dirty="0">
                <a:solidFill>
                  <a:schemeClr val="bg1"/>
                </a:solidFill>
                <a:latin typeface="Cambria" panose="02040503050406030204" pitchFamily="18" charset="0"/>
                <a:cs typeface="Arial" panose="020B0604020202020204" pitchFamily="34" charset="0"/>
              </a:rPr>
              <a:t>, Z) x  g</a:t>
            </a:r>
            <a:r>
              <a:rPr lang="en-GB" altLang="en-US" baseline="-25000" dirty="0">
                <a:solidFill>
                  <a:schemeClr val="bg1"/>
                </a:solidFill>
                <a:latin typeface="Cambria" panose="02040503050406030204" pitchFamily="18" charset="0"/>
                <a:cs typeface="Arial" panose="020B0604020202020204" pitchFamily="34" charset="0"/>
              </a:rPr>
              <a:t>A</a:t>
            </a:r>
            <a:r>
              <a:rPr lang="en-GB" altLang="en-US" baseline="30000" dirty="0">
                <a:solidFill>
                  <a:schemeClr val="bg1"/>
                </a:solidFill>
                <a:latin typeface="Cambria" panose="02040503050406030204" pitchFamily="18" charset="0"/>
                <a:cs typeface="Arial" panose="020B0604020202020204" pitchFamily="34" charset="0"/>
              </a:rPr>
              <a:t>4 </a:t>
            </a:r>
            <a:r>
              <a:rPr lang="en-GB" altLang="en-US" dirty="0">
                <a:solidFill>
                  <a:schemeClr val="bg1"/>
                </a:solidFill>
                <a:latin typeface="Cambria" panose="02040503050406030204" pitchFamily="18" charset="0"/>
                <a:cs typeface="Arial" panose="020B0604020202020204" pitchFamily="34" charset="0"/>
              </a:rPr>
              <a:t> x |m</a:t>
            </a:r>
            <a:r>
              <a:rPr lang="en-GB" altLang="en-US" baseline="-25000" dirty="0">
                <a:solidFill>
                  <a:schemeClr val="bg1"/>
                </a:solidFill>
                <a:latin typeface="Cambria" panose="02040503050406030204" pitchFamily="18" charset="0"/>
                <a:cs typeface="Arial" panose="020B0604020202020204" pitchFamily="34" charset="0"/>
              </a:rPr>
              <a:t>e</a:t>
            </a:r>
            <a:r>
              <a:rPr lang="en-GB" altLang="en-US" dirty="0">
                <a:solidFill>
                  <a:schemeClr val="bg1"/>
                </a:solidFill>
                <a:latin typeface="Cambria" panose="02040503050406030204" pitchFamily="18" charset="0"/>
                <a:cs typeface="Arial" panose="020B0604020202020204" pitchFamily="34" charset="0"/>
              </a:rPr>
              <a:t>c</a:t>
            </a:r>
            <a:r>
              <a:rPr lang="en-GB" altLang="en-US" baseline="30000" dirty="0">
                <a:solidFill>
                  <a:schemeClr val="bg1"/>
                </a:solidFill>
                <a:latin typeface="Cambria" panose="02040503050406030204" pitchFamily="18" charset="0"/>
                <a:cs typeface="Arial" panose="020B0604020202020204" pitchFamily="34" charset="0"/>
              </a:rPr>
              <a:t>2 </a:t>
            </a:r>
            <a:r>
              <a:rPr lang="en-GB" altLang="en-US" dirty="0">
                <a:solidFill>
                  <a:schemeClr val="bg1"/>
                </a:solidFill>
                <a:latin typeface="Cambria" panose="02040503050406030204" pitchFamily="18" charset="0"/>
                <a:cs typeface="Arial" panose="020B0604020202020204" pitchFamily="34" charset="0"/>
              </a:rPr>
              <a:t> M</a:t>
            </a:r>
            <a:r>
              <a:rPr lang="en-GB" altLang="en-US" baseline="30000" dirty="0">
                <a:solidFill>
                  <a:schemeClr val="bg1"/>
                </a:solidFill>
                <a:latin typeface="Cambria" panose="02040503050406030204" pitchFamily="18" charset="0"/>
                <a:cs typeface="Arial" panose="020B0604020202020204" pitchFamily="34" charset="0"/>
              </a:rPr>
              <a:t>2ν</a:t>
            </a:r>
            <a:r>
              <a:rPr lang="en-GB" altLang="en-US" dirty="0">
                <a:solidFill>
                  <a:schemeClr val="bg1"/>
                </a:solidFill>
                <a:latin typeface="Cambria" panose="02040503050406030204" pitchFamily="18" charset="0"/>
                <a:cs typeface="Arial" panose="020B0604020202020204" pitchFamily="34" charset="0"/>
              </a:rPr>
              <a:t>|</a:t>
            </a:r>
            <a:r>
              <a:rPr lang="en-GB" altLang="en-US" baseline="30000" dirty="0">
                <a:solidFill>
                  <a:schemeClr val="bg1"/>
                </a:solidFill>
                <a:latin typeface="Cambria" panose="02040503050406030204" pitchFamily="18" charset="0"/>
                <a:cs typeface="Arial" panose="020B0604020202020204" pitchFamily="34" charset="0"/>
              </a:rPr>
              <a:t>2</a:t>
            </a:r>
          </a:p>
          <a:p>
            <a:endParaRPr lang="en-GB" altLang="en-US" baseline="30000" dirty="0">
              <a:solidFill>
                <a:schemeClr val="bg1"/>
              </a:solidFill>
              <a:latin typeface="Cambria" panose="02040503050406030204" pitchFamily="18" charset="0"/>
              <a:cs typeface="Arial" panose="020B0604020202020204" pitchFamily="34" charset="0"/>
            </a:endParaRPr>
          </a:p>
          <a:p>
            <a:r>
              <a:rPr lang="en-US" altLang="en-US" dirty="0">
                <a:solidFill>
                  <a:schemeClr val="bg1"/>
                </a:solidFill>
                <a:latin typeface="Cambria" panose="02040503050406030204" pitchFamily="18" charset="0"/>
              </a:rPr>
              <a:t>d</a:t>
            </a:r>
            <a:r>
              <a:rPr lang="el-GR" altLang="en-US" dirty="0">
                <a:solidFill>
                  <a:schemeClr val="bg1"/>
                </a:solidFill>
                <a:latin typeface="Cambria" panose="02040503050406030204" pitchFamily="18" charset="0"/>
              </a:rPr>
              <a:t>Γ</a:t>
            </a:r>
            <a:r>
              <a:rPr lang="en-US" altLang="en-US" baseline="30000" dirty="0">
                <a:solidFill>
                  <a:schemeClr val="bg1"/>
                </a:solidFill>
                <a:latin typeface="Cambria" panose="02040503050406030204" pitchFamily="18" charset="0"/>
              </a:rPr>
              <a:t> (2</a:t>
            </a:r>
            <a:r>
              <a:rPr lang="el-GR" altLang="en-US" baseline="30000" dirty="0">
                <a:solidFill>
                  <a:schemeClr val="bg1"/>
                </a:solidFill>
                <a:latin typeface="Cambria" panose="02040503050406030204" pitchFamily="18" charset="0"/>
              </a:rPr>
              <a:t>ν</a:t>
            </a:r>
            <a:r>
              <a:rPr lang="en-US" altLang="en-US" baseline="30000" dirty="0">
                <a:solidFill>
                  <a:schemeClr val="bg1"/>
                </a:solidFill>
                <a:latin typeface="Cambria" panose="02040503050406030204" pitchFamily="18" charset="0"/>
              </a:rPr>
              <a:t>) </a:t>
            </a:r>
            <a:r>
              <a:rPr lang="en-US" altLang="en-US" dirty="0">
                <a:solidFill>
                  <a:schemeClr val="bg1"/>
                </a:solidFill>
                <a:latin typeface="Cambria" panose="02040503050406030204" pitchFamily="18" charset="0"/>
              </a:rPr>
              <a:t> = d</a:t>
            </a:r>
            <a:r>
              <a:rPr lang="en-GB" altLang="en-US" dirty="0">
                <a:solidFill>
                  <a:schemeClr val="bg1"/>
                </a:solidFill>
                <a:latin typeface="Cambria" panose="02040503050406030204" pitchFamily="18" charset="0"/>
                <a:cs typeface="Arial" panose="020B0604020202020204" pitchFamily="34" charset="0"/>
              </a:rPr>
              <a:t>G</a:t>
            </a:r>
            <a:r>
              <a:rPr lang="en-GB" altLang="en-US" baseline="-25000" dirty="0">
                <a:solidFill>
                  <a:schemeClr val="bg1"/>
                </a:solidFill>
                <a:latin typeface="Cambria" panose="02040503050406030204" pitchFamily="18" charset="0"/>
                <a:cs typeface="Arial" panose="020B0604020202020204" pitchFamily="34" charset="0"/>
              </a:rPr>
              <a:t>0</a:t>
            </a:r>
            <a:r>
              <a:rPr lang="en-GB" altLang="en-US" baseline="30000" dirty="0">
                <a:solidFill>
                  <a:schemeClr val="bg1"/>
                </a:solidFill>
                <a:latin typeface="Cambria" panose="02040503050406030204" pitchFamily="18" charset="0"/>
                <a:cs typeface="Arial" panose="020B0604020202020204" pitchFamily="34" charset="0"/>
              </a:rPr>
              <a:t>2ν</a:t>
            </a:r>
            <a:r>
              <a:rPr lang="en-GB" altLang="en-US" dirty="0">
                <a:solidFill>
                  <a:schemeClr val="bg1"/>
                </a:solidFill>
                <a:latin typeface="Cambria" panose="02040503050406030204" pitchFamily="18" charset="0"/>
                <a:cs typeface="Arial" panose="020B0604020202020204" pitchFamily="34" charset="0"/>
              </a:rPr>
              <a:t>(E</a:t>
            </a:r>
            <a:r>
              <a:rPr lang="en-GB" altLang="en-US" baseline="-25000" dirty="0">
                <a:solidFill>
                  <a:schemeClr val="bg1"/>
                </a:solidFill>
                <a:latin typeface="Cambria" panose="02040503050406030204" pitchFamily="18" charset="0"/>
                <a:cs typeface="Arial" panose="020B0604020202020204" pitchFamily="34" charset="0"/>
              </a:rPr>
              <a:t>0</a:t>
            </a:r>
            <a:r>
              <a:rPr lang="en-GB" altLang="en-US" dirty="0">
                <a:solidFill>
                  <a:schemeClr val="bg1"/>
                </a:solidFill>
                <a:latin typeface="Cambria" panose="02040503050406030204" pitchFamily="18" charset="0"/>
                <a:cs typeface="Arial" panose="020B0604020202020204" pitchFamily="34" charset="0"/>
              </a:rPr>
              <a:t>, Z) x  g</a:t>
            </a:r>
            <a:r>
              <a:rPr lang="en-GB" altLang="en-US" baseline="-25000" dirty="0">
                <a:solidFill>
                  <a:schemeClr val="bg1"/>
                </a:solidFill>
                <a:latin typeface="Cambria" panose="02040503050406030204" pitchFamily="18" charset="0"/>
                <a:cs typeface="Arial" panose="020B0604020202020204" pitchFamily="34" charset="0"/>
              </a:rPr>
              <a:t>A</a:t>
            </a:r>
            <a:r>
              <a:rPr lang="en-GB" altLang="en-US" baseline="30000" dirty="0">
                <a:solidFill>
                  <a:schemeClr val="bg1"/>
                </a:solidFill>
                <a:latin typeface="Cambria" panose="02040503050406030204" pitchFamily="18" charset="0"/>
                <a:cs typeface="Arial" panose="020B0604020202020204" pitchFamily="34" charset="0"/>
              </a:rPr>
              <a:t>4 </a:t>
            </a:r>
            <a:r>
              <a:rPr lang="en-GB" altLang="en-US" dirty="0">
                <a:solidFill>
                  <a:schemeClr val="bg1"/>
                </a:solidFill>
                <a:latin typeface="Cambria" panose="02040503050406030204" pitchFamily="18" charset="0"/>
                <a:cs typeface="Arial" panose="020B0604020202020204" pitchFamily="34" charset="0"/>
              </a:rPr>
              <a:t> x |m</a:t>
            </a:r>
            <a:r>
              <a:rPr lang="en-GB" altLang="en-US" baseline="-25000" dirty="0">
                <a:solidFill>
                  <a:schemeClr val="bg1"/>
                </a:solidFill>
                <a:latin typeface="Cambria" panose="02040503050406030204" pitchFamily="18" charset="0"/>
                <a:cs typeface="Arial" panose="020B0604020202020204" pitchFamily="34" charset="0"/>
              </a:rPr>
              <a:t>e</a:t>
            </a:r>
            <a:r>
              <a:rPr lang="en-GB" altLang="en-US" dirty="0">
                <a:solidFill>
                  <a:schemeClr val="bg1"/>
                </a:solidFill>
                <a:latin typeface="Cambria" panose="02040503050406030204" pitchFamily="18" charset="0"/>
                <a:cs typeface="Arial" panose="020B0604020202020204" pitchFamily="34" charset="0"/>
              </a:rPr>
              <a:t>c</a:t>
            </a:r>
            <a:r>
              <a:rPr lang="en-GB" altLang="en-US" baseline="30000" dirty="0">
                <a:solidFill>
                  <a:schemeClr val="bg1"/>
                </a:solidFill>
                <a:latin typeface="Cambria" panose="02040503050406030204" pitchFamily="18" charset="0"/>
                <a:cs typeface="Arial" panose="020B0604020202020204" pitchFamily="34" charset="0"/>
              </a:rPr>
              <a:t>2 </a:t>
            </a:r>
            <a:r>
              <a:rPr lang="en-GB" altLang="en-US" dirty="0">
                <a:solidFill>
                  <a:schemeClr val="bg1"/>
                </a:solidFill>
                <a:latin typeface="Cambria" panose="02040503050406030204" pitchFamily="18" charset="0"/>
                <a:cs typeface="Arial" panose="020B0604020202020204" pitchFamily="34" charset="0"/>
              </a:rPr>
              <a:t> M</a:t>
            </a:r>
            <a:r>
              <a:rPr lang="en-GB" altLang="en-US" baseline="30000" dirty="0">
                <a:solidFill>
                  <a:schemeClr val="bg1"/>
                </a:solidFill>
                <a:latin typeface="Cambria" panose="02040503050406030204" pitchFamily="18" charset="0"/>
                <a:cs typeface="Arial" panose="020B0604020202020204" pitchFamily="34" charset="0"/>
              </a:rPr>
              <a:t>2ν</a:t>
            </a:r>
            <a:r>
              <a:rPr lang="en-GB" altLang="en-US" dirty="0">
                <a:solidFill>
                  <a:schemeClr val="bg1"/>
                </a:solidFill>
                <a:latin typeface="Cambria" panose="02040503050406030204" pitchFamily="18" charset="0"/>
                <a:cs typeface="Arial" panose="020B0604020202020204" pitchFamily="34" charset="0"/>
              </a:rPr>
              <a:t>|</a:t>
            </a:r>
            <a:r>
              <a:rPr lang="en-GB" altLang="en-US" baseline="30000" dirty="0">
                <a:solidFill>
                  <a:schemeClr val="bg1"/>
                </a:solidFill>
                <a:latin typeface="Cambria" panose="02040503050406030204" pitchFamily="18" charset="0"/>
                <a:cs typeface="Arial" panose="020B0604020202020204" pitchFamily="34" charset="0"/>
              </a:rPr>
              <a:t>2</a:t>
            </a:r>
            <a:endParaRPr lang="en-GB" altLang="en-US" dirty="0">
              <a:solidFill>
                <a:srgbClr val="7030A0"/>
              </a:solidFill>
              <a:latin typeface="Cambria" panose="02040503050406030204" pitchFamily="18" charset="0"/>
              <a:cs typeface="Arial" panose="020B0604020202020204" pitchFamily="34" charset="0"/>
            </a:endParaRPr>
          </a:p>
          <a:p>
            <a:endParaRPr lang="en-GB" altLang="en-US" dirty="0">
              <a:solidFill>
                <a:schemeClr val="bg1"/>
              </a:solidFill>
              <a:latin typeface="Cambria" panose="02040503050406030204" pitchFamily="18" charset="0"/>
              <a:cs typeface="Arial" panose="020B0604020202020204" pitchFamily="34" charset="0"/>
            </a:endParaRPr>
          </a:p>
          <a:p>
            <a:r>
              <a:rPr lang="en-GB" altLang="en-US" dirty="0">
                <a:solidFill>
                  <a:schemeClr val="bg1"/>
                </a:solidFill>
                <a:latin typeface="Cambria" panose="02040503050406030204" pitchFamily="18" charset="0"/>
                <a:cs typeface="Arial" panose="020B0604020202020204" pitchFamily="34" charset="0"/>
              </a:rPr>
              <a:t>G</a:t>
            </a:r>
            <a:r>
              <a:rPr lang="en-GB" altLang="en-US" baseline="-25000" dirty="0">
                <a:solidFill>
                  <a:schemeClr val="bg1"/>
                </a:solidFill>
                <a:latin typeface="Cambria" panose="02040503050406030204" pitchFamily="18" charset="0"/>
                <a:cs typeface="Arial" panose="020B0604020202020204" pitchFamily="34" charset="0"/>
              </a:rPr>
              <a:t>0</a:t>
            </a:r>
            <a:r>
              <a:rPr lang="en-GB" altLang="en-US" baseline="30000" dirty="0">
                <a:solidFill>
                  <a:schemeClr val="bg1"/>
                </a:solidFill>
                <a:latin typeface="Cambria" panose="02040503050406030204" pitchFamily="18" charset="0"/>
                <a:cs typeface="Arial" panose="020B0604020202020204" pitchFamily="34" charset="0"/>
              </a:rPr>
              <a:t>2ν</a:t>
            </a:r>
            <a:r>
              <a:rPr lang="en-GB" altLang="en-US" dirty="0">
                <a:solidFill>
                  <a:schemeClr val="bg1"/>
                </a:solidFill>
                <a:latin typeface="Cambria" panose="02040503050406030204" pitchFamily="18" charset="0"/>
                <a:cs typeface="Arial" panose="020B0604020202020204" pitchFamily="34" charset="0"/>
              </a:rPr>
              <a:t> = </a:t>
            </a:r>
            <a:r>
              <a:rPr lang="en-GB" altLang="en-US" i="1" dirty="0">
                <a:solidFill>
                  <a:schemeClr val="bg1"/>
                </a:solidFill>
                <a:latin typeface="Cambria" panose="02040503050406030204" pitchFamily="18" charset="0"/>
                <a:cs typeface="Tahoma" panose="020B0604030504040204" pitchFamily="34" charset="0"/>
              </a:rPr>
              <a:t>C </a:t>
            </a:r>
            <a:r>
              <a:rPr lang="en-GB" altLang="en-US" dirty="0">
                <a:solidFill>
                  <a:schemeClr val="bg1"/>
                </a:solidFill>
                <a:latin typeface="Cambria" panose="02040503050406030204" pitchFamily="18" charset="0"/>
                <a:cs typeface="Arial" panose="020B0604020202020204" pitchFamily="34" charset="0"/>
              </a:rPr>
              <a:t>∫</a:t>
            </a:r>
            <a:r>
              <a:rPr lang="en-GB" altLang="en-US" baseline="-25000" dirty="0">
                <a:solidFill>
                  <a:schemeClr val="bg1"/>
                </a:solidFill>
                <a:latin typeface="Cambria" panose="02040503050406030204" pitchFamily="18" charset="0"/>
                <a:cs typeface="Arial" panose="020B0604020202020204" pitchFamily="34" charset="0"/>
              </a:rPr>
              <a:t>0</a:t>
            </a:r>
            <a:r>
              <a:rPr lang="en-GB" altLang="en-US" baseline="30000" dirty="0">
                <a:solidFill>
                  <a:schemeClr val="bg1"/>
                </a:solidFill>
                <a:latin typeface="Cambria" panose="02040503050406030204" pitchFamily="18" charset="0"/>
                <a:cs typeface="Arial" panose="020B0604020202020204" pitchFamily="34" charset="0"/>
              </a:rPr>
              <a:t>Q </a:t>
            </a:r>
            <a:r>
              <a:rPr lang="en-GB" altLang="en-US" dirty="0">
                <a:solidFill>
                  <a:schemeClr val="bg1"/>
                </a:solidFill>
                <a:latin typeface="Cambria" panose="02040503050406030204" pitchFamily="18" charset="0"/>
                <a:cs typeface="Arial" panose="020B0604020202020204" pitchFamily="34" charset="0"/>
              </a:rPr>
              <a:t> d</a:t>
            </a:r>
            <a:r>
              <a:rPr lang="el-GR" altLang="en-US" dirty="0">
                <a:solidFill>
                  <a:schemeClr val="bg1"/>
                </a:solidFill>
                <a:latin typeface="Cambria" panose="02040503050406030204" pitchFamily="18" charset="0"/>
                <a:cs typeface="Arial" panose="020B0604020202020204" pitchFamily="34" charset="0"/>
              </a:rPr>
              <a:t>ε</a:t>
            </a:r>
            <a:r>
              <a:rPr lang="en-US" altLang="en-US" baseline="-25000" dirty="0">
                <a:solidFill>
                  <a:schemeClr val="bg1"/>
                </a:solidFill>
                <a:latin typeface="Cambria" panose="02040503050406030204" pitchFamily="18" charset="0"/>
                <a:cs typeface="Arial" panose="020B0604020202020204" pitchFamily="34" charset="0"/>
              </a:rPr>
              <a:t>1 </a:t>
            </a:r>
            <a:r>
              <a:rPr lang="en-US" altLang="en-US" dirty="0">
                <a:solidFill>
                  <a:schemeClr val="bg1"/>
                </a:solidFill>
                <a:latin typeface="Cambria" panose="02040503050406030204" pitchFamily="18" charset="0"/>
                <a:cs typeface="Arial" panose="020B0604020202020204" pitchFamily="34" charset="0"/>
              </a:rPr>
              <a:t>F(Z,</a:t>
            </a:r>
            <a:r>
              <a:rPr lang="en-GB" altLang="en-US" dirty="0">
                <a:solidFill>
                  <a:schemeClr val="bg1"/>
                </a:solidFill>
                <a:latin typeface="Cambria" panose="02040503050406030204" pitchFamily="18" charset="0"/>
                <a:cs typeface="Arial" panose="020B0604020202020204" pitchFamily="34" charset="0"/>
              </a:rPr>
              <a:t> </a:t>
            </a:r>
            <a:r>
              <a:rPr lang="el-GR" altLang="en-US" dirty="0">
                <a:solidFill>
                  <a:schemeClr val="bg1"/>
                </a:solidFill>
                <a:latin typeface="Cambria" panose="02040503050406030204" pitchFamily="18" charset="0"/>
                <a:cs typeface="Arial" panose="020B0604020202020204" pitchFamily="34" charset="0"/>
              </a:rPr>
              <a:t>ε</a:t>
            </a:r>
            <a:r>
              <a:rPr lang="en-US" altLang="en-US" baseline="-25000" dirty="0">
                <a:solidFill>
                  <a:schemeClr val="bg1"/>
                </a:solidFill>
                <a:latin typeface="Cambria" panose="02040503050406030204" pitchFamily="18" charset="0"/>
                <a:cs typeface="Arial" panose="020B0604020202020204" pitchFamily="34" charset="0"/>
              </a:rPr>
              <a:t>1</a:t>
            </a:r>
            <a:r>
              <a:rPr lang="en-US" altLang="en-US" dirty="0">
                <a:solidFill>
                  <a:schemeClr val="bg1"/>
                </a:solidFill>
                <a:latin typeface="Cambria" panose="02040503050406030204" pitchFamily="18" charset="0"/>
                <a:cs typeface="Arial" panose="020B0604020202020204" pitchFamily="34" charset="0"/>
              </a:rPr>
              <a:t>) [</a:t>
            </a:r>
            <a:r>
              <a:rPr lang="el-GR" altLang="en-US" dirty="0">
                <a:solidFill>
                  <a:schemeClr val="bg1"/>
                </a:solidFill>
                <a:latin typeface="Cambria" panose="02040503050406030204" pitchFamily="18" charset="0"/>
                <a:cs typeface="Arial" panose="020B0604020202020204" pitchFamily="34" charset="0"/>
              </a:rPr>
              <a:t>ε</a:t>
            </a:r>
            <a:r>
              <a:rPr lang="en-US" altLang="en-US" baseline="-25000" dirty="0">
                <a:solidFill>
                  <a:schemeClr val="bg1"/>
                </a:solidFill>
                <a:latin typeface="Cambria" panose="02040503050406030204" pitchFamily="18" charset="0"/>
                <a:cs typeface="Arial" panose="020B0604020202020204" pitchFamily="34" charset="0"/>
              </a:rPr>
              <a:t>1</a:t>
            </a:r>
            <a:r>
              <a:rPr lang="en-US" altLang="en-US" dirty="0">
                <a:solidFill>
                  <a:schemeClr val="bg1"/>
                </a:solidFill>
                <a:latin typeface="Cambria" panose="02040503050406030204" pitchFamily="18" charset="0"/>
                <a:cs typeface="Arial" panose="020B0604020202020204" pitchFamily="34" charset="0"/>
              </a:rPr>
              <a:t>(</a:t>
            </a:r>
            <a:r>
              <a:rPr lang="el-GR" altLang="en-US" dirty="0">
                <a:solidFill>
                  <a:schemeClr val="bg1"/>
                </a:solidFill>
                <a:latin typeface="Cambria" panose="02040503050406030204" pitchFamily="18" charset="0"/>
                <a:cs typeface="Arial" panose="020B0604020202020204" pitchFamily="34" charset="0"/>
              </a:rPr>
              <a:t>ε</a:t>
            </a:r>
            <a:r>
              <a:rPr lang="en-US" altLang="en-US" baseline="-25000" dirty="0">
                <a:solidFill>
                  <a:schemeClr val="bg1"/>
                </a:solidFill>
                <a:latin typeface="Cambria" panose="02040503050406030204" pitchFamily="18" charset="0"/>
                <a:cs typeface="Arial" panose="020B0604020202020204" pitchFamily="34" charset="0"/>
              </a:rPr>
              <a:t>1</a:t>
            </a:r>
            <a:r>
              <a:rPr lang="en-US" altLang="en-US" dirty="0">
                <a:solidFill>
                  <a:schemeClr val="bg1"/>
                </a:solidFill>
                <a:latin typeface="Cambria" panose="02040503050406030204" pitchFamily="18" charset="0"/>
                <a:cs typeface="Arial" panose="020B0604020202020204" pitchFamily="34" charset="0"/>
              </a:rPr>
              <a:t> +2)]</a:t>
            </a:r>
            <a:r>
              <a:rPr lang="en-US" altLang="en-US" baseline="30000" dirty="0">
                <a:solidFill>
                  <a:schemeClr val="bg1"/>
                </a:solidFill>
                <a:latin typeface="Cambria" panose="02040503050406030204" pitchFamily="18" charset="0"/>
                <a:cs typeface="Arial" panose="020B0604020202020204" pitchFamily="34" charset="0"/>
              </a:rPr>
              <a:t>1/2</a:t>
            </a:r>
            <a:r>
              <a:rPr lang="en-US" altLang="en-US" dirty="0">
                <a:solidFill>
                  <a:schemeClr val="bg1"/>
                </a:solidFill>
                <a:latin typeface="Cambria" panose="02040503050406030204" pitchFamily="18" charset="0"/>
                <a:cs typeface="Arial" panose="020B0604020202020204" pitchFamily="34" charset="0"/>
              </a:rPr>
              <a:t> (</a:t>
            </a:r>
            <a:r>
              <a:rPr lang="el-GR" altLang="en-US" dirty="0">
                <a:solidFill>
                  <a:schemeClr val="bg1"/>
                </a:solidFill>
                <a:latin typeface="Cambria" panose="02040503050406030204" pitchFamily="18" charset="0"/>
                <a:cs typeface="Arial" panose="020B0604020202020204" pitchFamily="34" charset="0"/>
              </a:rPr>
              <a:t>ε</a:t>
            </a:r>
            <a:r>
              <a:rPr lang="en-US" altLang="en-US" baseline="-25000" dirty="0">
                <a:solidFill>
                  <a:schemeClr val="bg1"/>
                </a:solidFill>
                <a:latin typeface="Cambria" panose="02040503050406030204" pitchFamily="18" charset="0"/>
                <a:cs typeface="Arial" panose="020B0604020202020204" pitchFamily="34" charset="0"/>
              </a:rPr>
              <a:t>1</a:t>
            </a:r>
            <a:r>
              <a:rPr lang="en-US" altLang="en-US" dirty="0">
                <a:solidFill>
                  <a:schemeClr val="bg1"/>
                </a:solidFill>
                <a:latin typeface="Cambria" panose="02040503050406030204" pitchFamily="18" charset="0"/>
                <a:cs typeface="Arial" panose="020B0604020202020204" pitchFamily="34" charset="0"/>
              </a:rPr>
              <a:t> +1)</a:t>
            </a:r>
            <a:r>
              <a:rPr lang="en-GB" altLang="en-US" dirty="0">
                <a:solidFill>
                  <a:schemeClr val="bg1"/>
                </a:solidFill>
                <a:latin typeface="Cambria" panose="02040503050406030204" pitchFamily="18" charset="0"/>
                <a:cs typeface="Arial" panose="020B0604020202020204" pitchFamily="34" charset="0"/>
              </a:rPr>
              <a:t>  ∫</a:t>
            </a:r>
            <a:r>
              <a:rPr lang="en-GB" altLang="en-US" baseline="-25000" dirty="0">
                <a:solidFill>
                  <a:schemeClr val="bg1"/>
                </a:solidFill>
                <a:latin typeface="Cambria" panose="02040503050406030204" pitchFamily="18" charset="0"/>
                <a:cs typeface="Arial" panose="020B0604020202020204" pitchFamily="34" charset="0"/>
              </a:rPr>
              <a:t>0</a:t>
            </a:r>
            <a:r>
              <a:rPr lang="en-GB" altLang="en-US" baseline="30000" dirty="0">
                <a:solidFill>
                  <a:schemeClr val="bg1"/>
                </a:solidFill>
                <a:latin typeface="Cambria" panose="02040503050406030204" pitchFamily="18" charset="0"/>
                <a:cs typeface="Arial" panose="020B0604020202020204" pitchFamily="34" charset="0"/>
              </a:rPr>
              <a:t>Q-</a:t>
            </a:r>
            <a:r>
              <a:rPr lang="el-GR" altLang="en-US" baseline="30000" dirty="0">
                <a:solidFill>
                  <a:schemeClr val="bg1"/>
                </a:solidFill>
                <a:latin typeface="Cambria" panose="02040503050406030204" pitchFamily="18" charset="0"/>
                <a:cs typeface="Arial" panose="020B0604020202020204" pitchFamily="34" charset="0"/>
              </a:rPr>
              <a:t>ε</a:t>
            </a:r>
            <a:r>
              <a:rPr lang="en-US" altLang="en-US" baseline="30000" dirty="0">
                <a:solidFill>
                  <a:schemeClr val="bg1"/>
                </a:solidFill>
                <a:latin typeface="Cambria" panose="02040503050406030204" pitchFamily="18" charset="0"/>
                <a:cs typeface="Arial" panose="020B0604020202020204" pitchFamily="34" charset="0"/>
              </a:rPr>
              <a:t>1</a:t>
            </a:r>
            <a:r>
              <a:rPr lang="en-US" altLang="en-US" dirty="0">
                <a:solidFill>
                  <a:schemeClr val="bg1"/>
                </a:solidFill>
                <a:latin typeface="Cambria" panose="02040503050406030204" pitchFamily="18" charset="0"/>
                <a:cs typeface="Arial" panose="020B0604020202020204" pitchFamily="34" charset="0"/>
              </a:rPr>
              <a:t> </a:t>
            </a:r>
            <a:r>
              <a:rPr lang="en-GB" altLang="en-US" dirty="0">
                <a:solidFill>
                  <a:schemeClr val="bg1"/>
                </a:solidFill>
                <a:latin typeface="Cambria" panose="02040503050406030204" pitchFamily="18" charset="0"/>
                <a:cs typeface="Arial" panose="020B0604020202020204" pitchFamily="34" charset="0"/>
              </a:rPr>
              <a:t>d</a:t>
            </a:r>
            <a:r>
              <a:rPr lang="el-GR" altLang="en-US" dirty="0">
                <a:solidFill>
                  <a:schemeClr val="bg1"/>
                </a:solidFill>
                <a:latin typeface="Cambria" panose="02040503050406030204" pitchFamily="18" charset="0"/>
                <a:cs typeface="Arial" panose="020B0604020202020204" pitchFamily="34" charset="0"/>
              </a:rPr>
              <a:t>ε</a:t>
            </a:r>
            <a:r>
              <a:rPr lang="en-US" altLang="en-US" baseline="-25000" dirty="0">
                <a:solidFill>
                  <a:schemeClr val="bg1"/>
                </a:solidFill>
                <a:latin typeface="Cambria" panose="02040503050406030204" pitchFamily="18" charset="0"/>
                <a:cs typeface="Arial" panose="020B0604020202020204" pitchFamily="34" charset="0"/>
              </a:rPr>
              <a:t>2 </a:t>
            </a:r>
            <a:r>
              <a:rPr lang="en-US" altLang="en-US" dirty="0">
                <a:solidFill>
                  <a:schemeClr val="bg1"/>
                </a:solidFill>
                <a:latin typeface="Cambria" panose="02040503050406030204" pitchFamily="18" charset="0"/>
                <a:cs typeface="Arial" panose="020B0604020202020204" pitchFamily="34" charset="0"/>
              </a:rPr>
              <a:t>F(Z,</a:t>
            </a:r>
            <a:r>
              <a:rPr lang="en-GB" altLang="en-US" dirty="0">
                <a:solidFill>
                  <a:schemeClr val="bg1"/>
                </a:solidFill>
                <a:latin typeface="Cambria" panose="02040503050406030204" pitchFamily="18" charset="0"/>
                <a:cs typeface="Arial" panose="020B0604020202020204" pitchFamily="34" charset="0"/>
              </a:rPr>
              <a:t> </a:t>
            </a:r>
            <a:r>
              <a:rPr lang="el-GR" altLang="en-US" dirty="0">
                <a:solidFill>
                  <a:schemeClr val="bg1"/>
                </a:solidFill>
                <a:latin typeface="Cambria" panose="02040503050406030204" pitchFamily="18" charset="0"/>
                <a:cs typeface="Arial" panose="020B0604020202020204" pitchFamily="34" charset="0"/>
              </a:rPr>
              <a:t>ε</a:t>
            </a:r>
            <a:r>
              <a:rPr lang="en-US" altLang="en-US" baseline="-25000" dirty="0">
                <a:solidFill>
                  <a:schemeClr val="bg1"/>
                </a:solidFill>
                <a:latin typeface="Cambria" panose="02040503050406030204" pitchFamily="18" charset="0"/>
                <a:cs typeface="Arial" panose="020B0604020202020204" pitchFamily="34" charset="0"/>
              </a:rPr>
              <a:t>2</a:t>
            </a:r>
            <a:r>
              <a:rPr lang="en-US" altLang="en-US" dirty="0">
                <a:solidFill>
                  <a:schemeClr val="bg1"/>
                </a:solidFill>
                <a:latin typeface="Cambria" panose="02040503050406030204" pitchFamily="18" charset="0"/>
                <a:cs typeface="Arial" panose="020B0604020202020204" pitchFamily="34" charset="0"/>
              </a:rPr>
              <a:t>) [</a:t>
            </a:r>
            <a:r>
              <a:rPr lang="el-GR" altLang="en-US" dirty="0">
                <a:solidFill>
                  <a:schemeClr val="bg1"/>
                </a:solidFill>
                <a:latin typeface="Cambria" panose="02040503050406030204" pitchFamily="18" charset="0"/>
                <a:cs typeface="Arial" panose="020B0604020202020204" pitchFamily="34" charset="0"/>
              </a:rPr>
              <a:t>ε</a:t>
            </a:r>
            <a:r>
              <a:rPr lang="en-US" altLang="en-US" baseline="-25000" dirty="0">
                <a:solidFill>
                  <a:schemeClr val="bg1"/>
                </a:solidFill>
                <a:latin typeface="Cambria" panose="02040503050406030204" pitchFamily="18" charset="0"/>
                <a:cs typeface="Arial" panose="020B0604020202020204" pitchFamily="34" charset="0"/>
              </a:rPr>
              <a:t>2</a:t>
            </a:r>
            <a:r>
              <a:rPr lang="en-US" altLang="en-US" dirty="0">
                <a:solidFill>
                  <a:schemeClr val="bg1"/>
                </a:solidFill>
                <a:latin typeface="Cambria" panose="02040503050406030204" pitchFamily="18" charset="0"/>
                <a:cs typeface="Arial" panose="020B0604020202020204" pitchFamily="34" charset="0"/>
              </a:rPr>
              <a:t>(</a:t>
            </a:r>
            <a:r>
              <a:rPr lang="el-GR" altLang="en-US" dirty="0">
                <a:solidFill>
                  <a:schemeClr val="bg1"/>
                </a:solidFill>
                <a:latin typeface="Cambria" panose="02040503050406030204" pitchFamily="18" charset="0"/>
                <a:cs typeface="Arial" panose="020B0604020202020204" pitchFamily="34" charset="0"/>
              </a:rPr>
              <a:t>ε</a:t>
            </a:r>
            <a:r>
              <a:rPr lang="en-US" altLang="en-US" baseline="-25000" dirty="0">
                <a:solidFill>
                  <a:schemeClr val="bg1"/>
                </a:solidFill>
                <a:latin typeface="Cambria" panose="02040503050406030204" pitchFamily="18" charset="0"/>
                <a:cs typeface="Arial" panose="020B0604020202020204" pitchFamily="34" charset="0"/>
              </a:rPr>
              <a:t>2</a:t>
            </a:r>
            <a:r>
              <a:rPr lang="en-US" altLang="en-US" dirty="0">
                <a:solidFill>
                  <a:schemeClr val="bg1"/>
                </a:solidFill>
                <a:latin typeface="Cambria" panose="02040503050406030204" pitchFamily="18" charset="0"/>
                <a:cs typeface="Arial" panose="020B0604020202020204" pitchFamily="34" charset="0"/>
              </a:rPr>
              <a:t> +2)]</a:t>
            </a:r>
            <a:r>
              <a:rPr lang="en-US" altLang="en-US" baseline="30000" dirty="0">
                <a:solidFill>
                  <a:schemeClr val="bg1"/>
                </a:solidFill>
                <a:latin typeface="Cambria" panose="02040503050406030204" pitchFamily="18" charset="0"/>
                <a:cs typeface="Arial" panose="020B0604020202020204" pitchFamily="34" charset="0"/>
              </a:rPr>
              <a:t>1/2</a:t>
            </a:r>
            <a:r>
              <a:rPr lang="en-US" altLang="en-US" dirty="0">
                <a:solidFill>
                  <a:schemeClr val="bg1"/>
                </a:solidFill>
                <a:latin typeface="Cambria" panose="02040503050406030204" pitchFamily="18" charset="0"/>
                <a:cs typeface="Arial" panose="020B0604020202020204" pitchFamily="34" charset="0"/>
              </a:rPr>
              <a:t> (</a:t>
            </a:r>
            <a:r>
              <a:rPr lang="el-GR" altLang="en-US" dirty="0">
                <a:solidFill>
                  <a:schemeClr val="bg1"/>
                </a:solidFill>
                <a:latin typeface="Cambria" panose="02040503050406030204" pitchFamily="18" charset="0"/>
                <a:cs typeface="Arial" panose="020B0604020202020204" pitchFamily="34" charset="0"/>
              </a:rPr>
              <a:t>ε</a:t>
            </a:r>
            <a:r>
              <a:rPr lang="en-US" altLang="en-US" baseline="-25000" dirty="0">
                <a:solidFill>
                  <a:schemeClr val="bg1"/>
                </a:solidFill>
                <a:latin typeface="Cambria" panose="02040503050406030204" pitchFamily="18" charset="0"/>
                <a:cs typeface="Arial" panose="020B0604020202020204" pitchFamily="34" charset="0"/>
              </a:rPr>
              <a:t>2</a:t>
            </a:r>
            <a:r>
              <a:rPr lang="en-US" altLang="en-US" dirty="0">
                <a:solidFill>
                  <a:schemeClr val="bg1"/>
                </a:solidFill>
                <a:latin typeface="Cambria" panose="02040503050406030204" pitchFamily="18" charset="0"/>
                <a:cs typeface="Arial" panose="020B0604020202020204" pitchFamily="34" charset="0"/>
              </a:rPr>
              <a:t> +1)(Q-</a:t>
            </a:r>
            <a:r>
              <a:rPr lang="el-GR" altLang="en-US" dirty="0">
                <a:solidFill>
                  <a:schemeClr val="bg1"/>
                </a:solidFill>
                <a:latin typeface="Cambria" panose="02040503050406030204" pitchFamily="18" charset="0"/>
                <a:cs typeface="Arial" panose="020B0604020202020204" pitchFamily="34" charset="0"/>
              </a:rPr>
              <a:t> ε</a:t>
            </a:r>
            <a:r>
              <a:rPr lang="en-US" altLang="en-US" baseline="-25000" dirty="0">
                <a:solidFill>
                  <a:schemeClr val="bg1"/>
                </a:solidFill>
                <a:latin typeface="Cambria" panose="02040503050406030204" pitchFamily="18" charset="0"/>
                <a:cs typeface="Arial" panose="020B0604020202020204" pitchFamily="34" charset="0"/>
              </a:rPr>
              <a:t>1</a:t>
            </a:r>
            <a:r>
              <a:rPr lang="en-US" altLang="en-US" dirty="0">
                <a:solidFill>
                  <a:schemeClr val="bg1"/>
                </a:solidFill>
                <a:latin typeface="Cambria" panose="02040503050406030204" pitchFamily="18" charset="0"/>
                <a:cs typeface="Arial" panose="020B0604020202020204" pitchFamily="34" charset="0"/>
              </a:rPr>
              <a:t>-</a:t>
            </a:r>
            <a:r>
              <a:rPr lang="el-GR" altLang="en-US" dirty="0">
                <a:solidFill>
                  <a:schemeClr val="bg1"/>
                </a:solidFill>
                <a:latin typeface="Cambria" panose="02040503050406030204" pitchFamily="18" charset="0"/>
                <a:cs typeface="Arial" panose="020B0604020202020204" pitchFamily="34" charset="0"/>
              </a:rPr>
              <a:t> ε</a:t>
            </a:r>
            <a:r>
              <a:rPr lang="en-US" altLang="en-US" baseline="-25000" dirty="0">
                <a:solidFill>
                  <a:schemeClr val="bg1"/>
                </a:solidFill>
                <a:latin typeface="Cambria" panose="02040503050406030204" pitchFamily="18" charset="0"/>
                <a:cs typeface="Arial" panose="020B0604020202020204" pitchFamily="34" charset="0"/>
              </a:rPr>
              <a:t>2</a:t>
            </a:r>
            <a:r>
              <a:rPr lang="en-US" altLang="en-US" dirty="0">
                <a:solidFill>
                  <a:schemeClr val="bg1"/>
                </a:solidFill>
                <a:latin typeface="Cambria" panose="02040503050406030204" pitchFamily="18" charset="0"/>
                <a:cs typeface="Arial" panose="020B0604020202020204" pitchFamily="34" charset="0"/>
              </a:rPr>
              <a:t>)</a:t>
            </a:r>
            <a:r>
              <a:rPr lang="en-US" altLang="en-US" baseline="30000" dirty="0">
                <a:solidFill>
                  <a:schemeClr val="bg1"/>
                </a:solidFill>
                <a:latin typeface="Cambria" panose="02040503050406030204" pitchFamily="18" charset="0"/>
                <a:cs typeface="Arial" panose="020B0604020202020204" pitchFamily="34" charset="0"/>
              </a:rPr>
              <a:t>5 </a:t>
            </a:r>
            <a:r>
              <a:rPr lang="en-US" altLang="en-US" dirty="0">
                <a:solidFill>
                  <a:schemeClr val="bg1"/>
                </a:solidFill>
                <a:latin typeface="Cambria" panose="02040503050406030204" pitchFamily="18" charset="0"/>
                <a:cs typeface="Arial" panose="020B0604020202020204" pitchFamily="34" charset="0"/>
              </a:rPr>
              <a:t> </a:t>
            </a:r>
          </a:p>
          <a:p>
            <a:endParaRPr lang="en-US" altLang="en-US" dirty="0">
              <a:solidFill>
                <a:schemeClr val="bg1"/>
              </a:solidFill>
              <a:latin typeface="Cambria" panose="02040503050406030204" pitchFamily="18" charset="0"/>
              <a:cs typeface="Arial" panose="020B0604020202020204" pitchFamily="34" charset="0"/>
            </a:endParaRPr>
          </a:p>
          <a:p>
            <a:r>
              <a:rPr lang="en-GB" altLang="en-US" dirty="0">
                <a:solidFill>
                  <a:schemeClr val="bg1"/>
                </a:solidFill>
                <a:latin typeface="Cambria" panose="02040503050406030204" pitchFamily="18" charset="0"/>
                <a:cs typeface="Arial" panose="020B0604020202020204" pitchFamily="34" charset="0"/>
              </a:rPr>
              <a:t>dG</a:t>
            </a:r>
            <a:r>
              <a:rPr lang="en-GB" altLang="en-US" baseline="30000" dirty="0">
                <a:solidFill>
                  <a:schemeClr val="bg1"/>
                </a:solidFill>
                <a:latin typeface="Cambria" panose="02040503050406030204" pitchFamily="18" charset="0"/>
                <a:cs typeface="Arial" panose="020B0604020202020204" pitchFamily="34" charset="0"/>
              </a:rPr>
              <a:t>2ν</a:t>
            </a:r>
            <a:r>
              <a:rPr lang="en-GB" altLang="en-US" dirty="0">
                <a:solidFill>
                  <a:schemeClr val="bg1"/>
                </a:solidFill>
                <a:latin typeface="Cambria" panose="02040503050406030204" pitchFamily="18" charset="0"/>
                <a:cs typeface="Arial" panose="020B0604020202020204" pitchFamily="34" charset="0"/>
              </a:rPr>
              <a:t> = 10</a:t>
            </a:r>
            <a:r>
              <a:rPr lang="en-US" altLang="en-US" dirty="0">
                <a:solidFill>
                  <a:schemeClr val="bg1"/>
                </a:solidFill>
                <a:latin typeface="Cambria" panose="02040503050406030204" pitchFamily="18" charset="0"/>
              </a:rPr>
              <a:t>å</a:t>
            </a:r>
            <a:r>
              <a:rPr lang="en-US" altLang="en-US" baseline="30000" dirty="0">
                <a:solidFill>
                  <a:schemeClr val="bg1"/>
                </a:solidFill>
                <a:latin typeface="Cambria" panose="02040503050406030204" pitchFamily="18" charset="0"/>
              </a:rPr>
              <a:t>(3)</a:t>
            </a:r>
            <a:r>
              <a:rPr lang="en-US" altLang="en-US" baseline="-25000" dirty="0">
                <a:solidFill>
                  <a:schemeClr val="bg1"/>
                </a:solidFill>
                <a:latin typeface="Cambria" panose="02040503050406030204" pitchFamily="18" charset="0"/>
              </a:rPr>
              <a:t>of</a:t>
            </a:r>
            <a:r>
              <a:rPr lang="en-GB" altLang="en-US" dirty="0">
                <a:solidFill>
                  <a:schemeClr val="bg1"/>
                </a:solidFill>
                <a:latin typeface="Cambria" panose="02040503050406030204" pitchFamily="18" charset="0"/>
                <a:cs typeface="Arial" panose="020B0604020202020204" pitchFamily="34" charset="0"/>
              </a:rPr>
              <a:t> </a:t>
            </a:r>
            <a:r>
              <a:rPr lang="en-GB" altLang="en-US" i="1" dirty="0">
                <a:solidFill>
                  <a:schemeClr val="bg1"/>
                </a:solidFill>
                <a:latin typeface="Cambria" panose="02040503050406030204" pitchFamily="18" charset="0"/>
                <a:cs typeface="Tahoma" panose="020B0604030504040204" pitchFamily="34" charset="0"/>
              </a:rPr>
              <a:t>C</a:t>
            </a:r>
            <a:r>
              <a:rPr lang="en-GB" altLang="en-US" dirty="0">
                <a:solidFill>
                  <a:schemeClr val="bg1"/>
                </a:solidFill>
                <a:latin typeface="Cambria" panose="02040503050406030204" pitchFamily="18" charset="0"/>
                <a:cs typeface="Arial" panose="020B0604020202020204" pitchFamily="34" charset="0"/>
              </a:rPr>
              <a:t> ∫</a:t>
            </a:r>
            <a:r>
              <a:rPr lang="en-GB" altLang="en-US" baseline="-25000" dirty="0">
                <a:solidFill>
                  <a:schemeClr val="bg1"/>
                </a:solidFill>
                <a:latin typeface="Cambria" panose="02040503050406030204" pitchFamily="18" charset="0"/>
                <a:cs typeface="Arial" panose="020B0604020202020204" pitchFamily="34" charset="0"/>
              </a:rPr>
              <a:t>0</a:t>
            </a:r>
            <a:r>
              <a:rPr lang="en-GB" altLang="en-US" baseline="30000" dirty="0">
                <a:solidFill>
                  <a:schemeClr val="bg1"/>
                </a:solidFill>
                <a:latin typeface="Cambria" panose="02040503050406030204" pitchFamily="18" charset="0"/>
                <a:cs typeface="Arial" panose="020B0604020202020204" pitchFamily="34" charset="0"/>
              </a:rPr>
              <a:t>Q </a:t>
            </a:r>
            <a:r>
              <a:rPr lang="en-GB" altLang="en-US" dirty="0">
                <a:solidFill>
                  <a:schemeClr val="bg1"/>
                </a:solidFill>
                <a:latin typeface="Cambria" panose="02040503050406030204" pitchFamily="18" charset="0"/>
                <a:cs typeface="Arial" panose="020B0604020202020204" pitchFamily="34" charset="0"/>
              </a:rPr>
              <a:t> d</a:t>
            </a:r>
            <a:r>
              <a:rPr lang="el-GR" altLang="en-US" dirty="0">
                <a:solidFill>
                  <a:schemeClr val="bg1"/>
                </a:solidFill>
                <a:latin typeface="Cambria" panose="02040503050406030204" pitchFamily="18" charset="0"/>
                <a:cs typeface="Arial" panose="020B0604020202020204" pitchFamily="34" charset="0"/>
              </a:rPr>
              <a:t>ε</a:t>
            </a:r>
            <a:r>
              <a:rPr lang="en-US" altLang="en-US" baseline="-25000" dirty="0">
                <a:solidFill>
                  <a:schemeClr val="bg1"/>
                </a:solidFill>
                <a:latin typeface="Cambria" panose="02040503050406030204" pitchFamily="18" charset="0"/>
                <a:cs typeface="Arial" panose="020B0604020202020204" pitchFamily="34" charset="0"/>
              </a:rPr>
              <a:t>1 </a:t>
            </a:r>
            <a:r>
              <a:rPr lang="en-US" altLang="en-US" dirty="0">
                <a:solidFill>
                  <a:schemeClr val="bg1"/>
                </a:solidFill>
                <a:latin typeface="Cambria" panose="02040503050406030204" pitchFamily="18" charset="0"/>
                <a:cs typeface="Arial" panose="020B0604020202020204" pitchFamily="34" charset="0"/>
              </a:rPr>
              <a:t>F(Z,</a:t>
            </a:r>
            <a:r>
              <a:rPr lang="en-GB" altLang="en-US" dirty="0">
                <a:solidFill>
                  <a:schemeClr val="bg1"/>
                </a:solidFill>
                <a:latin typeface="Cambria" panose="02040503050406030204" pitchFamily="18" charset="0"/>
                <a:cs typeface="Arial" panose="020B0604020202020204" pitchFamily="34" charset="0"/>
              </a:rPr>
              <a:t> </a:t>
            </a:r>
            <a:r>
              <a:rPr lang="el-GR" altLang="en-US" dirty="0">
                <a:solidFill>
                  <a:schemeClr val="bg1"/>
                </a:solidFill>
                <a:latin typeface="Cambria" panose="02040503050406030204" pitchFamily="18" charset="0"/>
                <a:cs typeface="Arial" panose="020B0604020202020204" pitchFamily="34" charset="0"/>
              </a:rPr>
              <a:t>ε</a:t>
            </a:r>
            <a:r>
              <a:rPr lang="en-US" altLang="en-US" baseline="-25000" dirty="0">
                <a:solidFill>
                  <a:schemeClr val="bg1"/>
                </a:solidFill>
                <a:latin typeface="Cambria" panose="02040503050406030204" pitchFamily="18" charset="0"/>
                <a:cs typeface="Arial" panose="020B0604020202020204" pitchFamily="34" charset="0"/>
              </a:rPr>
              <a:t>1</a:t>
            </a:r>
            <a:r>
              <a:rPr lang="en-US" altLang="en-US" dirty="0">
                <a:solidFill>
                  <a:schemeClr val="bg1"/>
                </a:solidFill>
                <a:latin typeface="Cambria" panose="02040503050406030204" pitchFamily="18" charset="0"/>
                <a:cs typeface="Arial" panose="020B0604020202020204" pitchFamily="34" charset="0"/>
              </a:rPr>
              <a:t>) [</a:t>
            </a:r>
            <a:r>
              <a:rPr lang="el-GR" altLang="en-US" dirty="0">
                <a:solidFill>
                  <a:schemeClr val="bg1"/>
                </a:solidFill>
                <a:latin typeface="Cambria" panose="02040503050406030204" pitchFamily="18" charset="0"/>
                <a:cs typeface="Arial" panose="020B0604020202020204" pitchFamily="34" charset="0"/>
              </a:rPr>
              <a:t>ε</a:t>
            </a:r>
            <a:r>
              <a:rPr lang="en-US" altLang="en-US" baseline="-25000" dirty="0">
                <a:solidFill>
                  <a:schemeClr val="bg1"/>
                </a:solidFill>
                <a:latin typeface="Cambria" panose="02040503050406030204" pitchFamily="18" charset="0"/>
                <a:cs typeface="Arial" panose="020B0604020202020204" pitchFamily="34" charset="0"/>
              </a:rPr>
              <a:t>1</a:t>
            </a:r>
            <a:r>
              <a:rPr lang="en-US" altLang="en-US" dirty="0">
                <a:solidFill>
                  <a:schemeClr val="bg1"/>
                </a:solidFill>
                <a:latin typeface="Cambria" panose="02040503050406030204" pitchFamily="18" charset="0"/>
                <a:cs typeface="Arial" panose="020B0604020202020204" pitchFamily="34" charset="0"/>
              </a:rPr>
              <a:t>(</a:t>
            </a:r>
            <a:r>
              <a:rPr lang="el-GR" altLang="en-US" dirty="0">
                <a:solidFill>
                  <a:schemeClr val="bg1"/>
                </a:solidFill>
                <a:latin typeface="Cambria" panose="02040503050406030204" pitchFamily="18" charset="0"/>
                <a:cs typeface="Arial" panose="020B0604020202020204" pitchFamily="34" charset="0"/>
              </a:rPr>
              <a:t>ε</a:t>
            </a:r>
            <a:r>
              <a:rPr lang="en-US" altLang="en-US" baseline="-25000" dirty="0">
                <a:solidFill>
                  <a:schemeClr val="bg1"/>
                </a:solidFill>
                <a:latin typeface="Cambria" panose="02040503050406030204" pitchFamily="18" charset="0"/>
                <a:cs typeface="Arial" panose="020B0604020202020204" pitchFamily="34" charset="0"/>
              </a:rPr>
              <a:t>1</a:t>
            </a:r>
            <a:r>
              <a:rPr lang="en-US" altLang="en-US" dirty="0">
                <a:solidFill>
                  <a:schemeClr val="bg1"/>
                </a:solidFill>
                <a:latin typeface="Cambria" panose="02040503050406030204" pitchFamily="18" charset="0"/>
                <a:cs typeface="Arial" panose="020B0604020202020204" pitchFamily="34" charset="0"/>
              </a:rPr>
              <a:t> +2)]</a:t>
            </a:r>
            <a:r>
              <a:rPr lang="en-US" altLang="en-US" baseline="30000" dirty="0">
                <a:solidFill>
                  <a:schemeClr val="bg1"/>
                </a:solidFill>
                <a:latin typeface="Cambria" panose="02040503050406030204" pitchFamily="18" charset="0"/>
                <a:cs typeface="Arial" panose="020B0604020202020204" pitchFamily="34" charset="0"/>
              </a:rPr>
              <a:t>1/2</a:t>
            </a:r>
            <a:r>
              <a:rPr lang="en-US" altLang="en-US" dirty="0">
                <a:solidFill>
                  <a:schemeClr val="bg1"/>
                </a:solidFill>
                <a:latin typeface="Cambria" panose="02040503050406030204" pitchFamily="18" charset="0"/>
                <a:cs typeface="Arial" panose="020B0604020202020204" pitchFamily="34" charset="0"/>
              </a:rPr>
              <a:t> (</a:t>
            </a:r>
            <a:r>
              <a:rPr lang="el-GR" altLang="en-US" dirty="0">
                <a:solidFill>
                  <a:schemeClr val="bg1"/>
                </a:solidFill>
                <a:latin typeface="Cambria" panose="02040503050406030204" pitchFamily="18" charset="0"/>
                <a:cs typeface="Arial" panose="020B0604020202020204" pitchFamily="34" charset="0"/>
              </a:rPr>
              <a:t>ε</a:t>
            </a:r>
            <a:r>
              <a:rPr lang="en-US" altLang="en-US" baseline="-25000" dirty="0">
                <a:solidFill>
                  <a:schemeClr val="bg1"/>
                </a:solidFill>
                <a:latin typeface="Cambria" panose="02040503050406030204" pitchFamily="18" charset="0"/>
                <a:cs typeface="Arial" panose="020B0604020202020204" pitchFamily="34" charset="0"/>
              </a:rPr>
              <a:t>1</a:t>
            </a:r>
            <a:r>
              <a:rPr lang="en-US" altLang="en-US" dirty="0">
                <a:solidFill>
                  <a:schemeClr val="bg1"/>
                </a:solidFill>
                <a:latin typeface="Cambria" panose="02040503050406030204" pitchFamily="18" charset="0"/>
                <a:cs typeface="Arial" panose="020B0604020202020204" pitchFamily="34" charset="0"/>
              </a:rPr>
              <a:t> +1)</a:t>
            </a:r>
            <a:r>
              <a:rPr lang="en-GB" altLang="en-US" dirty="0">
                <a:solidFill>
                  <a:schemeClr val="bg1"/>
                </a:solidFill>
                <a:latin typeface="Cambria" panose="02040503050406030204" pitchFamily="18" charset="0"/>
                <a:cs typeface="Arial" panose="020B0604020202020204" pitchFamily="34" charset="0"/>
              </a:rPr>
              <a:t>  ∫</a:t>
            </a:r>
            <a:r>
              <a:rPr lang="en-GB" altLang="en-US" baseline="-25000" dirty="0">
                <a:solidFill>
                  <a:schemeClr val="bg1"/>
                </a:solidFill>
                <a:latin typeface="Cambria" panose="02040503050406030204" pitchFamily="18" charset="0"/>
                <a:cs typeface="Arial" panose="020B0604020202020204" pitchFamily="34" charset="0"/>
              </a:rPr>
              <a:t>0</a:t>
            </a:r>
            <a:r>
              <a:rPr lang="en-GB" altLang="en-US" baseline="30000" dirty="0">
                <a:solidFill>
                  <a:schemeClr val="bg1"/>
                </a:solidFill>
                <a:latin typeface="Cambria" panose="02040503050406030204" pitchFamily="18" charset="0"/>
                <a:cs typeface="Arial" panose="020B0604020202020204" pitchFamily="34" charset="0"/>
              </a:rPr>
              <a:t>Q-</a:t>
            </a:r>
            <a:r>
              <a:rPr lang="el-GR" altLang="en-US" baseline="30000" dirty="0">
                <a:solidFill>
                  <a:schemeClr val="bg1"/>
                </a:solidFill>
                <a:latin typeface="Cambria" panose="02040503050406030204" pitchFamily="18" charset="0"/>
                <a:cs typeface="Arial" panose="020B0604020202020204" pitchFamily="34" charset="0"/>
              </a:rPr>
              <a:t>ε</a:t>
            </a:r>
            <a:r>
              <a:rPr lang="en-US" altLang="en-US" baseline="30000" dirty="0">
                <a:solidFill>
                  <a:schemeClr val="bg1"/>
                </a:solidFill>
                <a:latin typeface="Cambria" panose="02040503050406030204" pitchFamily="18" charset="0"/>
                <a:cs typeface="Arial" panose="020B0604020202020204" pitchFamily="34" charset="0"/>
              </a:rPr>
              <a:t>1</a:t>
            </a:r>
            <a:r>
              <a:rPr lang="en-US" altLang="en-US" dirty="0">
                <a:solidFill>
                  <a:schemeClr val="bg1"/>
                </a:solidFill>
                <a:latin typeface="Cambria" panose="02040503050406030204" pitchFamily="18" charset="0"/>
                <a:cs typeface="Arial" panose="020B0604020202020204" pitchFamily="34" charset="0"/>
              </a:rPr>
              <a:t> </a:t>
            </a:r>
            <a:r>
              <a:rPr lang="en-GB" altLang="en-US" dirty="0">
                <a:solidFill>
                  <a:schemeClr val="bg1"/>
                </a:solidFill>
                <a:latin typeface="Cambria" panose="02040503050406030204" pitchFamily="18" charset="0"/>
                <a:cs typeface="Arial" panose="020B0604020202020204" pitchFamily="34" charset="0"/>
              </a:rPr>
              <a:t>d</a:t>
            </a:r>
            <a:r>
              <a:rPr lang="el-GR" altLang="en-US" dirty="0">
                <a:solidFill>
                  <a:schemeClr val="bg1"/>
                </a:solidFill>
                <a:latin typeface="Cambria" panose="02040503050406030204" pitchFamily="18" charset="0"/>
                <a:cs typeface="Arial" panose="020B0604020202020204" pitchFamily="34" charset="0"/>
              </a:rPr>
              <a:t>ε</a:t>
            </a:r>
            <a:r>
              <a:rPr lang="en-US" altLang="en-US" baseline="-25000" dirty="0">
                <a:solidFill>
                  <a:schemeClr val="bg1"/>
                </a:solidFill>
                <a:latin typeface="Cambria" panose="02040503050406030204" pitchFamily="18" charset="0"/>
                <a:cs typeface="Arial" panose="020B0604020202020204" pitchFamily="34" charset="0"/>
              </a:rPr>
              <a:t>2 </a:t>
            </a:r>
            <a:r>
              <a:rPr lang="en-US" altLang="en-US" dirty="0">
                <a:solidFill>
                  <a:schemeClr val="bg1"/>
                </a:solidFill>
                <a:latin typeface="Cambria" panose="02040503050406030204" pitchFamily="18" charset="0"/>
                <a:cs typeface="Arial" panose="020B0604020202020204" pitchFamily="34" charset="0"/>
              </a:rPr>
              <a:t>F(Z,</a:t>
            </a:r>
            <a:r>
              <a:rPr lang="en-GB" altLang="en-US" dirty="0">
                <a:solidFill>
                  <a:schemeClr val="bg1"/>
                </a:solidFill>
                <a:latin typeface="Cambria" panose="02040503050406030204" pitchFamily="18" charset="0"/>
                <a:cs typeface="Arial" panose="020B0604020202020204" pitchFamily="34" charset="0"/>
              </a:rPr>
              <a:t> </a:t>
            </a:r>
            <a:r>
              <a:rPr lang="el-GR" altLang="en-US" dirty="0">
                <a:solidFill>
                  <a:schemeClr val="bg1"/>
                </a:solidFill>
                <a:latin typeface="Cambria" panose="02040503050406030204" pitchFamily="18" charset="0"/>
                <a:cs typeface="Arial" panose="020B0604020202020204" pitchFamily="34" charset="0"/>
              </a:rPr>
              <a:t>ε</a:t>
            </a:r>
            <a:r>
              <a:rPr lang="en-US" altLang="en-US" baseline="-25000" dirty="0">
                <a:solidFill>
                  <a:schemeClr val="bg1"/>
                </a:solidFill>
                <a:latin typeface="Cambria" panose="02040503050406030204" pitchFamily="18" charset="0"/>
                <a:cs typeface="Arial" panose="020B0604020202020204" pitchFamily="34" charset="0"/>
              </a:rPr>
              <a:t>2</a:t>
            </a:r>
            <a:r>
              <a:rPr lang="en-US" altLang="en-US" dirty="0">
                <a:solidFill>
                  <a:schemeClr val="bg1"/>
                </a:solidFill>
                <a:latin typeface="Cambria" panose="02040503050406030204" pitchFamily="18" charset="0"/>
                <a:cs typeface="Arial" panose="020B0604020202020204" pitchFamily="34" charset="0"/>
              </a:rPr>
              <a:t>) [</a:t>
            </a:r>
            <a:r>
              <a:rPr lang="el-GR" altLang="en-US" dirty="0">
                <a:solidFill>
                  <a:schemeClr val="bg1"/>
                </a:solidFill>
                <a:latin typeface="Cambria" panose="02040503050406030204" pitchFamily="18" charset="0"/>
                <a:cs typeface="Arial" panose="020B0604020202020204" pitchFamily="34" charset="0"/>
              </a:rPr>
              <a:t>ε</a:t>
            </a:r>
            <a:r>
              <a:rPr lang="en-US" altLang="en-US" baseline="-25000" dirty="0">
                <a:solidFill>
                  <a:schemeClr val="bg1"/>
                </a:solidFill>
                <a:latin typeface="Cambria" panose="02040503050406030204" pitchFamily="18" charset="0"/>
                <a:cs typeface="Arial" panose="020B0604020202020204" pitchFamily="34" charset="0"/>
              </a:rPr>
              <a:t>2</a:t>
            </a:r>
            <a:r>
              <a:rPr lang="en-US" altLang="en-US" dirty="0">
                <a:solidFill>
                  <a:schemeClr val="bg1"/>
                </a:solidFill>
                <a:latin typeface="Cambria" panose="02040503050406030204" pitchFamily="18" charset="0"/>
                <a:cs typeface="Arial" panose="020B0604020202020204" pitchFamily="34" charset="0"/>
              </a:rPr>
              <a:t>(</a:t>
            </a:r>
            <a:r>
              <a:rPr lang="el-GR" altLang="en-US" dirty="0">
                <a:solidFill>
                  <a:schemeClr val="bg1"/>
                </a:solidFill>
                <a:latin typeface="Cambria" panose="02040503050406030204" pitchFamily="18" charset="0"/>
                <a:cs typeface="Arial" panose="020B0604020202020204" pitchFamily="34" charset="0"/>
              </a:rPr>
              <a:t>ε</a:t>
            </a:r>
            <a:r>
              <a:rPr lang="en-US" altLang="en-US" baseline="-25000" dirty="0">
                <a:solidFill>
                  <a:schemeClr val="bg1"/>
                </a:solidFill>
                <a:latin typeface="Cambria" panose="02040503050406030204" pitchFamily="18" charset="0"/>
                <a:cs typeface="Arial" panose="020B0604020202020204" pitchFamily="34" charset="0"/>
              </a:rPr>
              <a:t>2</a:t>
            </a:r>
            <a:r>
              <a:rPr lang="en-US" altLang="en-US" dirty="0">
                <a:solidFill>
                  <a:schemeClr val="bg1"/>
                </a:solidFill>
                <a:latin typeface="Cambria" panose="02040503050406030204" pitchFamily="18" charset="0"/>
                <a:cs typeface="Arial" panose="020B0604020202020204" pitchFamily="34" charset="0"/>
              </a:rPr>
              <a:t> +2)]</a:t>
            </a:r>
            <a:r>
              <a:rPr lang="en-US" altLang="en-US" baseline="30000" dirty="0">
                <a:solidFill>
                  <a:schemeClr val="bg1"/>
                </a:solidFill>
                <a:latin typeface="Cambria" panose="02040503050406030204" pitchFamily="18" charset="0"/>
                <a:cs typeface="Arial" panose="020B0604020202020204" pitchFamily="34" charset="0"/>
              </a:rPr>
              <a:t>1/2</a:t>
            </a:r>
            <a:r>
              <a:rPr lang="en-US" altLang="en-US" dirty="0">
                <a:solidFill>
                  <a:schemeClr val="bg1"/>
                </a:solidFill>
                <a:latin typeface="Cambria" panose="02040503050406030204" pitchFamily="18" charset="0"/>
                <a:cs typeface="Arial" panose="020B0604020202020204" pitchFamily="34" charset="0"/>
              </a:rPr>
              <a:t> (</a:t>
            </a:r>
            <a:r>
              <a:rPr lang="el-GR" altLang="en-US" dirty="0">
                <a:solidFill>
                  <a:schemeClr val="bg1"/>
                </a:solidFill>
                <a:latin typeface="Cambria" panose="02040503050406030204" pitchFamily="18" charset="0"/>
                <a:cs typeface="Arial" panose="020B0604020202020204" pitchFamily="34" charset="0"/>
              </a:rPr>
              <a:t>ε</a:t>
            </a:r>
            <a:r>
              <a:rPr lang="en-US" altLang="en-US" baseline="-25000" dirty="0">
                <a:solidFill>
                  <a:schemeClr val="bg1"/>
                </a:solidFill>
                <a:latin typeface="Cambria" panose="02040503050406030204" pitchFamily="18" charset="0"/>
                <a:cs typeface="Arial" panose="020B0604020202020204" pitchFamily="34" charset="0"/>
              </a:rPr>
              <a:t>2</a:t>
            </a:r>
            <a:r>
              <a:rPr lang="en-US" altLang="en-US" dirty="0">
                <a:solidFill>
                  <a:schemeClr val="bg1"/>
                </a:solidFill>
                <a:latin typeface="Cambria" panose="02040503050406030204" pitchFamily="18" charset="0"/>
                <a:cs typeface="Arial" panose="020B0604020202020204" pitchFamily="34" charset="0"/>
              </a:rPr>
              <a:t> +1)(Q-</a:t>
            </a:r>
            <a:r>
              <a:rPr lang="el-GR" altLang="en-US" dirty="0">
                <a:solidFill>
                  <a:schemeClr val="bg1"/>
                </a:solidFill>
                <a:latin typeface="Cambria" panose="02040503050406030204" pitchFamily="18" charset="0"/>
                <a:cs typeface="Arial" panose="020B0604020202020204" pitchFamily="34" charset="0"/>
              </a:rPr>
              <a:t> ε</a:t>
            </a:r>
            <a:r>
              <a:rPr lang="en-US" altLang="en-US" baseline="-25000" dirty="0">
                <a:solidFill>
                  <a:schemeClr val="bg1"/>
                </a:solidFill>
                <a:latin typeface="Cambria" panose="02040503050406030204" pitchFamily="18" charset="0"/>
                <a:cs typeface="Arial" panose="020B0604020202020204" pitchFamily="34" charset="0"/>
              </a:rPr>
              <a:t>1</a:t>
            </a:r>
            <a:r>
              <a:rPr lang="en-US" altLang="en-US" dirty="0">
                <a:solidFill>
                  <a:schemeClr val="bg1"/>
                </a:solidFill>
                <a:latin typeface="Cambria" panose="02040503050406030204" pitchFamily="18" charset="0"/>
                <a:cs typeface="Arial" panose="020B0604020202020204" pitchFamily="34" charset="0"/>
              </a:rPr>
              <a:t>-</a:t>
            </a:r>
            <a:r>
              <a:rPr lang="el-GR" altLang="en-US" dirty="0">
                <a:solidFill>
                  <a:schemeClr val="bg1"/>
                </a:solidFill>
                <a:latin typeface="Cambria" panose="02040503050406030204" pitchFamily="18" charset="0"/>
                <a:cs typeface="Arial" panose="020B0604020202020204" pitchFamily="34" charset="0"/>
              </a:rPr>
              <a:t> ε</a:t>
            </a:r>
            <a:r>
              <a:rPr lang="en-US" altLang="en-US" baseline="-25000" dirty="0">
                <a:solidFill>
                  <a:schemeClr val="bg1"/>
                </a:solidFill>
                <a:latin typeface="Cambria" panose="02040503050406030204" pitchFamily="18" charset="0"/>
                <a:cs typeface="Arial" panose="020B0604020202020204" pitchFamily="34" charset="0"/>
              </a:rPr>
              <a:t>2</a:t>
            </a:r>
            <a:r>
              <a:rPr lang="en-US" altLang="en-US" dirty="0">
                <a:solidFill>
                  <a:schemeClr val="bg1"/>
                </a:solidFill>
                <a:latin typeface="Cambria" panose="02040503050406030204" pitchFamily="18" charset="0"/>
                <a:cs typeface="Arial" panose="020B0604020202020204" pitchFamily="34" charset="0"/>
              </a:rPr>
              <a:t>)</a:t>
            </a:r>
            <a:r>
              <a:rPr lang="en-US" altLang="en-US" baseline="30000" dirty="0">
                <a:solidFill>
                  <a:schemeClr val="bg1"/>
                </a:solidFill>
                <a:latin typeface="Cambria" panose="02040503050406030204" pitchFamily="18" charset="0"/>
                <a:cs typeface="Arial" panose="020B0604020202020204" pitchFamily="34" charset="0"/>
              </a:rPr>
              <a:t>4</a:t>
            </a:r>
            <a:r>
              <a:rPr lang="en-US" altLang="en-US" dirty="0">
                <a:solidFill>
                  <a:schemeClr val="bg1"/>
                </a:solidFill>
                <a:latin typeface="Cambria" panose="02040503050406030204" pitchFamily="18" charset="0"/>
                <a:cs typeface="Arial" panose="020B0604020202020204" pitchFamily="34" charset="0"/>
              </a:rPr>
              <a:t> </a:t>
            </a:r>
          </a:p>
          <a:p>
            <a:endParaRPr lang="en-US" altLang="en-US" dirty="0">
              <a:solidFill>
                <a:schemeClr val="bg1"/>
              </a:solidFill>
              <a:latin typeface="Cambria" panose="02040503050406030204" pitchFamily="18" charset="0"/>
              <a:cs typeface="Arial" panose="020B0604020202020204" pitchFamily="34" charset="0"/>
            </a:endParaRPr>
          </a:p>
          <a:p>
            <a:r>
              <a:rPr lang="en-US" altLang="en-US" dirty="0">
                <a:solidFill>
                  <a:schemeClr val="bg1"/>
                </a:solidFill>
                <a:latin typeface="Cambria" panose="02040503050406030204" pitchFamily="18" charset="0"/>
                <a:cs typeface="Arial" panose="020B0604020202020204" pitchFamily="34" charset="0"/>
              </a:rPr>
              <a:t> </a:t>
            </a:r>
            <a:r>
              <a:rPr lang="en-GB" altLang="en-US" i="1" dirty="0">
                <a:solidFill>
                  <a:schemeClr val="bg1"/>
                </a:solidFill>
                <a:latin typeface="Cambria" panose="02040503050406030204" pitchFamily="18" charset="0"/>
                <a:cs typeface="Tahoma" panose="020B0604030504040204" pitchFamily="34" charset="0"/>
              </a:rPr>
              <a:t>C </a:t>
            </a:r>
            <a:r>
              <a:rPr lang="en-US" altLang="en-US" dirty="0">
                <a:solidFill>
                  <a:schemeClr val="bg1"/>
                </a:solidFill>
                <a:latin typeface="Cambria" panose="02040503050406030204" pitchFamily="18" charset="0"/>
                <a:cs typeface="Arial" panose="020B0604020202020204" pitchFamily="34" charset="0"/>
              </a:rPr>
              <a:t>= G</a:t>
            </a:r>
            <a:r>
              <a:rPr lang="en-US" altLang="en-US" baseline="-25000" dirty="0">
                <a:solidFill>
                  <a:schemeClr val="bg1"/>
                </a:solidFill>
                <a:latin typeface="Cambria" panose="02040503050406030204" pitchFamily="18" charset="0"/>
                <a:cs typeface="Arial" panose="020B0604020202020204" pitchFamily="34" charset="0"/>
              </a:rPr>
              <a:t>F</a:t>
            </a:r>
            <a:r>
              <a:rPr lang="en-US" altLang="en-US" baseline="30000" dirty="0">
                <a:solidFill>
                  <a:schemeClr val="bg1"/>
                </a:solidFill>
                <a:latin typeface="Cambria" panose="02040503050406030204" pitchFamily="18" charset="0"/>
                <a:cs typeface="Arial" panose="020B0604020202020204" pitchFamily="34" charset="0"/>
              </a:rPr>
              <a:t>4</a:t>
            </a:r>
            <a:r>
              <a:rPr lang="en-US" altLang="en-US" baseline="-25000" dirty="0">
                <a:solidFill>
                  <a:schemeClr val="bg1"/>
                </a:solidFill>
                <a:latin typeface="Cambria" panose="02040503050406030204" pitchFamily="18" charset="0"/>
                <a:cs typeface="Arial" panose="020B0604020202020204" pitchFamily="34" charset="0"/>
              </a:rPr>
              <a:t> </a:t>
            </a:r>
            <a:r>
              <a:rPr lang="en-US" altLang="en-US" dirty="0">
                <a:solidFill>
                  <a:schemeClr val="bg1"/>
                </a:solidFill>
                <a:latin typeface="Cambria" panose="02040503050406030204" pitchFamily="18" charset="0"/>
                <a:cs typeface="Arial" panose="020B0604020202020204" pitchFamily="34" charset="0"/>
              </a:rPr>
              <a:t>|V</a:t>
            </a:r>
            <a:r>
              <a:rPr lang="en-US" altLang="en-US" baseline="-25000" dirty="0">
                <a:solidFill>
                  <a:schemeClr val="bg1"/>
                </a:solidFill>
                <a:latin typeface="Cambria" panose="02040503050406030204" pitchFamily="18" charset="0"/>
                <a:cs typeface="Arial" panose="020B0604020202020204" pitchFamily="34" charset="0"/>
              </a:rPr>
              <a:t>ud</a:t>
            </a:r>
            <a:r>
              <a:rPr lang="en-US" altLang="en-US" dirty="0">
                <a:solidFill>
                  <a:schemeClr val="bg1"/>
                </a:solidFill>
                <a:latin typeface="Cambria" panose="02040503050406030204" pitchFamily="18" charset="0"/>
                <a:cs typeface="Arial" panose="020B0604020202020204" pitchFamily="34" charset="0"/>
              </a:rPr>
              <a:t>|</a:t>
            </a:r>
            <a:r>
              <a:rPr lang="en-US" altLang="en-US" baseline="30000" dirty="0">
                <a:solidFill>
                  <a:schemeClr val="bg1"/>
                </a:solidFill>
                <a:latin typeface="Cambria" panose="02040503050406030204" pitchFamily="18" charset="0"/>
                <a:cs typeface="Arial" panose="020B0604020202020204" pitchFamily="34" charset="0"/>
              </a:rPr>
              <a:t>4</a:t>
            </a:r>
            <a:r>
              <a:rPr lang="en-US" altLang="en-US" dirty="0">
                <a:solidFill>
                  <a:schemeClr val="bg1"/>
                </a:solidFill>
                <a:latin typeface="Cambria" panose="02040503050406030204" pitchFamily="18" charset="0"/>
                <a:cs typeface="Arial" panose="020B0604020202020204" pitchFamily="34" charset="0"/>
              </a:rPr>
              <a:t>m</a:t>
            </a:r>
            <a:r>
              <a:rPr lang="en-US" altLang="en-US" baseline="-25000" dirty="0">
                <a:solidFill>
                  <a:schemeClr val="bg1"/>
                </a:solidFill>
                <a:latin typeface="Cambria" panose="02040503050406030204" pitchFamily="18" charset="0"/>
                <a:cs typeface="Arial" panose="020B0604020202020204" pitchFamily="34" charset="0"/>
              </a:rPr>
              <a:t>e</a:t>
            </a:r>
            <a:r>
              <a:rPr lang="en-US" altLang="en-US" dirty="0">
                <a:solidFill>
                  <a:schemeClr val="bg1"/>
                </a:solidFill>
                <a:latin typeface="Cambria" panose="02040503050406030204" pitchFamily="18" charset="0"/>
                <a:cs typeface="Arial" panose="020B0604020202020204" pitchFamily="34" charset="0"/>
              </a:rPr>
              <a:t> /240</a:t>
            </a:r>
            <a:r>
              <a:rPr lang="el-GR" altLang="en-US" dirty="0">
                <a:solidFill>
                  <a:schemeClr val="bg1"/>
                </a:solidFill>
                <a:latin typeface="Cambria" panose="02040503050406030204" pitchFamily="18" charset="0"/>
                <a:cs typeface="Times New Roman" panose="02020603050405020304" pitchFamily="18" charset="0"/>
              </a:rPr>
              <a:t>π</a:t>
            </a:r>
            <a:r>
              <a:rPr lang="en-US" altLang="en-US" baseline="30000" dirty="0">
                <a:solidFill>
                  <a:schemeClr val="bg1"/>
                </a:solidFill>
                <a:latin typeface="Cambria" panose="02040503050406030204" pitchFamily="18" charset="0"/>
                <a:cs typeface="Times New Roman" panose="02020603050405020304" pitchFamily="18" charset="0"/>
              </a:rPr>
              <a:t>7</a:t>
            </a:r>
            <a:r>
              <a:rPr lang="en-US" altLang="en-US" dirty="0">
                <a:solidFill>
                  <a:schemeClr val="bg1"/>
                </a:solidFill>
                <a:latin typeface="Cambria" panose="02040503050406030204" pitchFamily="18" charset="0"/>
                <a:cs typeface="Times New Roman" panose="02020603050405020304" pitchFamily="18" charset="0"/>
              </a:rPr>
              <a:t>     t</a:t>
            </a:r>
            <a:r>
              <a:rPr lang="en-US" altLang="en-US" baseline="-25000" dirty="0">
                <a:solidFill>
                  <a:schemeClr val="bg1"/>
                </a:solidFill>
                <a:latin typeface="Cambria" panose="02040503050406030204" pitchFamily="18" charset="0"/>
                <a:cs typeface="Times New Roman" panose="02020603050405020304" pitchFamily="18" charset="0"/>
              </a:rPr>
              <a:t>1,2</a:t>
            </a:r>
            <a:r>
              <a:rPr lang="en-US" altLang="en-US" dirty="0">
                <a:solidFill>
                  <a:schemeClr val="bg1"/>
                </a:solidFill>
                <a:latin typeface="Cambria" panose="02040503050406030204" pitchFamily="18" charset="0"/>
                <a:cs typeface="Times New Roman" panose="02020603050405020304" pitchFamily="18" charset="0"/>
              </a:rPr>
              <a:t> = </a:t>
            </a:r>
            <a:r>
              <a:rPr lang="el-GR" altLang="en-US" dirty="0">
                <a:solidFill>
                  <a:schemeClr val="bg1"/>
                </a:solidFill>
                <a:latin typeface="Cambria" panose="02040503050406030204" pitchFamily="18" charset="0"/>
                <a:cs typeface="Arial" panose="020B0604020202020204" pitchFamily="34" charset="0"/>
              </a:rPr>
              <a:t>ε</a:t>
            </a:r>
            <a:r>
              <a:rPr lang="en-US" altLang="en-US" baseline="-25000" dirty="0">
                <a:solidFill>
                  <a:schemeClr val="bg1"/>
                </a:solidFill>
                <a:latin typeface="Cambria" panose="02040503050406030204" pitchFamily="18" charset="0"/>
                <a:cs typeface="Arial" panose="020B0604020202020204" pitchFamily="34" charset="0"/>
              </a:rPr>
              <a:t>1,2</a:t>
            </a:r>
            <a:r>
              <a:rPr lang="en-US" altLang="en-US" dirty="0">
                <a:solidFill>
                  <a:schemeClr val="bg1"/>
                </a:solidFill>
                <a:latin typeface="Cambria" panose="02040503050406030204" pitchFamily="18" charset="0"/>
                <a:cs typeface="Times New Roman" panose="02020603050405020304" pitchFamily="18" charset="0"/>
              </a:rPr>
              <a:t> -1;  </a:t>
            </a:r>
          </a:p>
          <a:p>
            <a:r>
              <a:rPr lang="en-US" altLang="en-US" dirty="0">
                <a:solidFill>
                  <a:schemeClr val="bg1"/>
                </a:solidFill>
                <a:latin typeface="Cambria" panose="02040503050406030204" pitchFamily="18" charset="0"/>
                <a:cs typeface="Times New Roman" panose="02020603050405020304" pitchFamily="18" charset="0"/>
              </a:rPr>
              <a:t>                                         </a:t>
            </a:r>
            <a:endParaRPr lang="en-US" altLang="en-US" dirty="0">
              <a:solidFill>
                <a:schemeClr val="bg1"/>
              </a:solidFill>
              <a:latin typeface="Cambria" panose="02040503050406030204" pitchFamily="18" charset="0"/>
            </a:endParaRPr>
          </a:p>
          <a:p>
            <a:r>
              <a:rPr lang="en-US" altLang="en-US" dirty="0">
                <a:solidFill>
                  <a:schemeClr val="bg1"/>
                </a:solidFill>
                <a:latin typeface="Cambria" panose="02040503050406030204" pitchFamily="18" charset="0"/>
              </a:rPr>
              <a:t>                                                                                                                                   </a:t>
            </a:r>
            <a:endParaRPr lang="en-US" altLang="en-US" sz="1400" dirty="0">
              <a:solidFill>
                <a:schemeClr val="bg1"/>
              </a:solidFill>
              <a:latin typeface="Cambria" panose="02040503050406030204" pitchFamily="18" charset="0"/>
              <a:ea typeface="Cambria" panose="02040503050406030204" pitchFamily="18" charset="0"/>
            </a:endParaRPr>
          </a:p>
        </p:txBody>
      </p:sp>
      <p:sp>
        <p:nvSpPr>
          <p:cNvPr id="8" name="TextBox 7"/>
          <p:cNvSpPr txBox="1"/>
          <p:nvPr/>
        </p:nvSpPr>
        <p:spPr>
          <a:xfrm>
            <a:off x="194733" y="5528733"/>
            <a:ext cx="3039534" cy="369332"/>
          </a:xfrm>
          <a:prstGeom prst="rect">
            <a:avLst/>
          </a:prstGeom>
          <a:noFill/>
        </p:spPr>
        <p:txBody>
          <a:bodyPr wrap="square" rtlCol="0">
            <a:spAutoFit/>
          </a:bodyPr>
          <a:lstStyle/>
          <a:p>
            <a:r>
              <a:rPr lang="en-US" dirty="0" smtClean="0">
                <a:solidFill>
                  <a:schemeClr val="bg1"/>
                </a:solidFill>
                <a:latin typeface="Cambria" pitchFamily="18" charset="0"/>
                <a:ea typeface="Cambria" pitchFamily="18" charset="0"/>
              </a:rPr>
              <a:t>F</a:t>
            </a:r>
            <a:r>
              <a:rPr lang="en-US" baseline="30000" dirty="0" smtClean="0">
                <a:solidFill>
                  <a:schemeClr val="bg1"/>
                </a:solidFill>
                <a:latin typeface="Cambria" pitchFamily="18" charset="0"/>
                <a:ea typeface="Cambria" pitchFamily="18" charset="0"/>
              </a:rPr>
              <a:t>NR</a:t>
            </a:r>
            <a:r>
              <a:rPr lang="en-US" dirty="0" smtClean="0">
                <a:solidFill>
                  <a:schemeClr val="bg1"/>
                </a:solidFill>
                <a:latin typeface="Cambria" pitchFamily="18" charset="0"/>
                <a:ea typeface="Cambria" pitchFamily="18" charset="0"/>
              </a:rPr>
              <a:t>(</a:t>
            </a:r>
            <a:r>
              <a:rPr lang="en-US" dirty="0" err="1" smtClean="0">
                <a:solidFill>
                  <a:schemeClr val="bg1"/>
                </a:solidFill>
                <a:latin typeface="Cambria" pitchFamily="18" charset="0"/>
                <a:ea typeface="Cambria" pitchFamily="18" charset="0"/>
              </a:rPr>
              <a:t>Z</a:t>
            </a:r>
            <a:r>
              <a:rPr lang="en-US" baseline="-25000" dirty="0" err="1" smtClean="0">
                <a:solidFill>
                  <a:schemeClr val="bg1"/>
                </a:solidFill>
                <a:latin typeface="Cambria" pitchFamily="18" charset="0"/>
                <a:ea typeface="Cambria" pitchFamily="18" charset="0"/>
              </a:rPr>
              <a:t>f</a:t>
            </a:r>
            <a:r>
              <a:rPr lang="el-GR" dirty="0" smtClean="0">
                <a:solidFill>
                  <a:schemeClr val="bg1"/>
                </a:solidFill>
                <a:latin typeface="Cambria" pitchFamily="18" charset="0"/>
                <a:ea typeface="Cambria" pitchFamily="18" charset="0"/>
              </a:rPr>
              <a:t>ϵ</a:t>
            </a:r>
            <a:r>
              <a:rPr lang="en-US" dirty="0" smtClean="0">
                <a:solidFill>
                  <a:schemeClr val="bg1"/>
                </a:solidFill>
                <a:latin typeface="Cambria" pitchFamily="18" charset="0"/>
                <a:ea typeface="Cambria" pitchFamily="18" charset="0"/>
              </a:rPr>
              <a:t>) = 2</a:t>
            </a:r>
            <a:r>
              <a:rPr lang="el-GR" dirty="0" smtClean="0">
                <a:solidFill>
                  <a:schemeClr val="bg1"/>
                </a:solidFill>
                <a:latin typeface="Cambria" pitchFamily="18" charset="0"/>
                <a:ea typeface="Cambria" pitchFamily="18" charset="0"/>
              </a:rPr>
              <a:t>πη</a:t>
            </a:r>
            <a:r>
              <a:rPr lang="en-US" dirty="0" smtClean="0">
                <a:solidFill>
                  <a:schemeClr val="bg1"/>
                </a:solidFill>
                <a:latin typeface="Cambria" pitchFamily="18" charset="0"/>
                <a:ea typeface="Cambria" pitchFamily="18" charset="0"/>
              </a:rPr>
              <a:t>/(1-e</a:t>
            </a:r>
            <a:r>
              <a:rPr lang="en-US" baseline="30000" dirty="0" smtClean="0">
                <a:solidFill>
                  <a:schemeClr val="bg1"/>
                </a:solidFill>
                <a:latin typeface="Cambria" pitchFamily="18" charset="0"/>
                <a:ea typeface="Cambria" pitchFamily="18" charset="0"/>
              </a:rPr>
              <a:t>-2</a:t>
            </a:r>
            <a:r>
              <a:rPr lang="el-GR" baseline="30000" dirty="0" smtClean="0">
                <a:solidFill>
                  <a:schemeClr val="bg1"/>
                </a:solidFill>
                <a:latin typeface="Cambria" pitchFamily="18" charset="0"/>
                <a:ea typeface="Cambria" pitchFamily="18" charset="0"/>
              </a:rPr>
              <a:t>πη</a:t>
            </a:r>
            <a:r>
              <a:rPr lang="en-US" dirty="0" smtClean="0">
                <a:solidFill>
                  <a:schemeClr val="bg1"/>
                </a:solidFill>
                <a:latin typeface="Cambria" pitchFamily="18" charset="0"/>
                <a:ea typeface="Cambria" pitchFamily="18" charset="0"/>
              </a:rPr>
              <a:t>)</a:t>
            </a:r>
            <a:endParaRPr lang="en-US" dirty="0">
              <a:solidFill>
                <a:schemeClr val="bg1"/>
              </a:solidFill>
              <a:latin typeface="Cambria" pitchFamily="18" charset="0"/>
              <a:ea typeface="Cambria" pitchFamily="18" charset="0"/>
            </a:endParaRPr>
          </a:p>
        </p:txBody>
      </p:sp>
      <p:sp>
        <p:nvSpPr>
          <p:cNvPr id="5" name="TextBox 4"/>
          <p:cNvSpPr txBox="1"/>
          <p:nvPr/>
        </p:nvSpPr>
        <p:spPr>
          <a:xfrm>
            <a:off x="8148120" y="6274051"/>
            <a:ext cx="3277355" cy="276999"/>
          </a:xfrm>
          <a:prstGeom prst="rect">
            <a:avLst/>
          </a:prstGeom>
          <a:noFill/>
        </p:spPr>
        <p:txBody>
          <a:bodyPr wrap="square" rtlCol="0">
            <a:spAutoFit/>
          </a:bodyPr>
          <a:lstStyle/>
          <a:p>
            <a:r>
              <a:rPr lang="en-US" sz="1200" i="1" dirty="0">
                <a:solidFill>
                  <a:srgbClr val="7030A0"/>
                </a:solidFill>
                <a:latin typeface="Cambria" panose="02040503050406030204" pitchFamily="18" charset="0"/>
              </a:rPr>
              <a:t>S. Stoica, </a:t>
            </a:r>
            <a:r>
              <a:rPr lang="en-US" sz="1200" i="1" dirty="0" smtClean="0">
                <a:solidFill>
                  <a:srgbClr val="7030A0"/>
                </a:solidFill>
                <a:latin typeface="Cambria" panose="02040503050406030204" pitchFamily="18" charset="0"/>
              </a:rPr>
              <a:t>SM&amp;B, CORFU24, August 26, 2024</a:t>
            </a:r>
            <a:endParaRPr lang="en-US" sz="1200" i="1" dirty="0">
              <a:solidFill>
                <a:srgbClr val="7030A0"/>
              </a:solidFill>
              <a:latin typeface="Cambria" panose="02040503050406030204" pitchFamily="18" charset="0"/>
            </a:endParaRPr>
          </a:p>
        </p:txBody>
      </p:sp>
    </p:spTree>
    <p:extLst>
      <p:ext uri="{BB962C8B-B14F-4D97-AF65-F5344CB8AC3E}">
        <p14:creationId xmlns="" xmlns:p14="http://schemas.microsoft.com/office/powerpoint/2010/main" val="220910776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 xmlns:a16="http://schemas.microsoft.com/office/drawing/2014/main" id="{9BDE0644-753B-4906-8801-6BDA8AC6018F}"/>
              </a:ext>
            </a:extLst>
          </p:cNvPr>
          <p:cNvPicPr>
            <a:picLocks noChangeAspect="1"/>
          </p:cNvPicPr>
          <p:nvPr/>
        </p:nvPicPr>
        <p:blipFill>
          <a:blip r:embed="rId2"/>
          <a:stretch>
            <a:fillRect/>
          </a:stretch>
        </p:blipFill>
        <p:spPr>
          <a:xfrm>
            <a:off x="787991" y="2434213"/>
            <a:ext cx="5142029" cy="402831"/>
          </a:xfrm>
          <a:prstGeom prst="rect">
            <a:avLst/>
          </a:prstGeom>
        </p:spPr>
      </p:pic>
      <p:sp>
        <p:nvSpPr>
          <p:cNvPr id="5" name="TextBox 4">
            <a:extLst>
              <a:ext uri="{FF2B5EF4-FFF2-40B4-BE49-F238E27FC236}">
                <a16:creationId xmlns="" xmlns:a16="http://schemas.microsoft.com/office/drawing/2014/main" id="{4F1A9014-0A9B-4808-9544-D3F858C2C252}"/>
              </a:ext>
            </a:extLst>
          </p:cNvPr>
          <p:cNvSpPr txBox="1"/>
          <p:nvPr/>
        </p:nvSpPr>
        <p:spPr>
          <a:xfrm>
            <a:off x="807637" y="327325"/>
            <a:ext cx="5878285" cy="400110"/>
          </a:xfrm>
          <a:prstGeom prst="rect">
            <a:avLst/>
          </a:prstGeom>
          <a:noFill/>
        </p:spPr>
        <p:txBody>
          <a:bodyPr wrap="square" rtlCol="0">
            <a:spAutoFit/>
          </a:bodyPr>
          <a:lstStyle/>
          <a:p>
            <a:r>
              <a:rPr lang="en-GB" sz="2000" i="1" dirty="0">
                <a:solidFill>
                  <a:srgbClr val="7030A0"/>
                </a:solidFill>
                <a:latin typeface="Cambria" panose="02040503050406030204" pitchFamily="18" charset="0"/>
                <a:ea typeface="Cambria" panose="02040503050406030204" pitchFamily="18" charset="0"/>
              </a:rPr>
              <a:t>Formalism  for Lorentz invariant violation in DBD </a:t>
            </a:r>
          </a:p>
        </p:txBody>
      </p:sp>
      <p:sp>
        <p:nvSpPr>
          <p:cNvPr id="6" name="TextBox 5">
            <a:extLst>
              <a:ext uri="{FF2B5EF4-FFF2-40B4-BE49-F238E27FC236}">
                <a16:creationId xmlns="" xmlns:a16="http://schemas.microsoft.com/office/drawing/2014/main" id="{F0204126-F8F7-44F0-AA67-CE5463340C81}"/>
              </a:ext>
            </a:extLst>
          </p:cNvPr>
          <p:cNvSpPr txBox="1"/>
          <p:nvPr/>
        </p:nvSpPr>
        <p:spPr>
          <a:xfrm>
            <a:off x="787991" y="1629912"/>
            <a:ext cx="8634549" cy="369332"/>
          </a:xfrm>
          <a:prstGeom prst="rect">
            <a:avLst/>
          </a:prstGeom>
          <a:noFill/>
        </p:spPr>
        <p:txBody>
          <a:bodyPr wrap="square" rtlCol="0">
            <a:spAutoFit/>
          </a:bodyPr>
          <a:lstStyle/>
          <a:p>
            <a:r>
              <a:rPr lang="en-GB" dirty="0">
                <a:solidFill>
                  <a:schemeClr val="bg1"/>
                </a:solidFill>
                <a:latin typeface="Cambria" panose="02040503050406030204" pitchFamily="18" charset="0"/>
                <a:ea typeface="Cambria" panose="02040503050406030204" pitchFamily="18" charset="0"/>
              </a:rPr>
              <a:t>Differential rate for 2</a:t>
            </a:r>
            <a:r>
              <a:rPr lang="el-GR" dirty="0">
                <a:solidFill>
                  <a:schemeClr val="bg1"/>
                </a:solidFill>
                <a:latin typeface="Cambria" panose="02040503050406030204" pitchFamily="18" charset="0"/>
                <a:ea typeface="Cambria" panose="02040503050406030204" pitchFamily="18" charset="0"/>
              </a:rPr>
              <a:t>νββ</a:t>
            </a:r>
            <a:r>
              <a:rPr lang="en-GB" dirty="0">
                <a:solidFill>
                  <a:schemeClr val="bg1"/>
                </a:solidFill>
                <a:latin typeface="Cambria" panose="02040503050406030204" pitchFamily="18" charset="0"/>
                <a:ea typeface="Cambria" panose="02040503050406030204" pitchFamily="18" charset="0"/>
              </a:rPr>
              <a:t> decay  for ground states to ground states transit</a:t>
            </a:r>
            <a:r>
              <a:rPr lang="en-GB" dirty="0">
                <a:solidFill>
                  <a:schemeClr val="bg1"/>
                </a:solidFill>
              </a:rPr>
              <a:t>ions</a:t>
            </a:r>
            <a:r>
              <a:rPr lang="en-GB" dirty="0"/>
              <a:t> </a:t>
            </a:r>
          </a:p>
        </p:txBody>
      </p:sp>
      <p:pic>
        <p:nvPicPr>
          <p:cNvPr id="7" name="Picture 6">
            <a:extLst>
              <a:ext uri="{FF2B5EF4-FFF2-40B4-BE49-F238E27FC236}">
                <a16:creationId xmlns="" xmlns:a16="http://schemas.microsoft.com/office/drawing/2014/main" id="{73EA9E60-3DEB-4C99-AE50-5CBD20612C69}"/>
              </a:ext>
            </a:extLst>
          </p:cNvPr>
          <p:cNvPicPr>
            <a:picLocks noChangeAspect="1"/>
          </p:cNvPicPr>
          <p:nvPr/>
        </p:nvPicPr>
        <p:blipFill>
          <a:blip r:embed="rId3"/>
          <a:stretch>
            <a:fillRect/>
          </a:stretch>
        </p:blipFill>
        <p:spPr>
          <a:xfrm>
            <a:off x="6934954" y="2226452"/>
            <a:ext cx="3336940" cy="587543"/>
          </a:xfrm>
          <a:prstGeom prst="rect">
            <a:avLst/>
          </a:prstGeom>
        </p:spPr>
      </p:pic>
      <p:pic>
        <p:nvPicPr>
          <p:cNvPr id="8" name="Picture 7">
            <a:extLst>
              <a:ext uri="{FF2B5EF4-FFF2-40B4-BE49-F238E27FC236}">
                <a16:creationId xmlns="" xmlns:a16="http://schemas.microsoft.com/office/drawing/2014/main" id="{146EE4D7-129A-4B0F-A898-1E628B26B4C2}"/>
              </a:ext>
            </a:extLst>
          </p:cNvPr>
          <p:cNvPicPr>
            <a:picLocks noChangeAspect="1"/>
          </p:cNvPicPr>
          <p:nvPr/>
        </p:nvPicPr>
        <p:blipFill>
          <a:blip r:embed="rId4"/>
          <a:stretch>
            <a:fillRect/>
          </a:stretch>
        </p:blipFill>
        <p:spPr>
          <a:xfrm>
            <a:off x="787991" y="3693123"/>
            <a:ext cx="4200468" cy="2352534"/>
          </a:xfrm>
          <a:prstGeom prst="rect">
            <a:avLst/>
          </a:prstGeom>
        </p:spPr>
      </p:pic>
      <p:pic>
        <p:nvPicPr>
          <p:cNvPr id="9" name="Picture 8">
            <a:extLst>
              <a:ext uri="{FF2B5EF4-FFF2-40B4-BE49-F238E27FC236}">
                <a16:creationId xmlns="" xmlns:a16="http://schemas.microsoft.com/office/drawing/2014/main" id="{53862449-3DA2-4E96-B3C8-47DC1A649F98}"/>
              </a:ext>
            </a:extLst>
          </p:cNvPr>
          <p:cNvPicPr>
            <a:picLocks noChangeAspect="1"/>
          </p:cNvPicPr>
          <p:nvPr/>
        </p:nvPicPr>
        <p:blipFill>
          <a:blip r:embed="rId5"/>
          <a:stretch>
            <a:fillRect/>
          </a:stretch>
        </p:blipFill>
        <p:spPr>
          <a:xfrm>
            <a:off x="6391747" y="4757382"/>
            <a:ext cx="4531926" cy="1166564"/>
          </a:xfrm>
          <a:prstGeom prst="rect">
            <a:avLst/>
          </a:prstGeom>
        </p:spPr>
      </p:pic>
      <p:sp>
        <p:nvSpPr>
          <p:cNvPr id="10" name="TextBox 9">
            <a:extLst>
              <a:ext uri="{FF2B5EF4-FFF2-40B4-BE49-F238E27FC236}">
                <a16:creationId xmlns="" xmlns:a16="http://schemas.microsoft.com/office/drawing/2014/main" id="{6B0A1C79-6461-4CA6-81D0-6B9D20D8D4F4}"/>
              </a:ext>
            </a:extLst>
          </p:cNvPr>
          <p:cNvSpPr txBox="1"/>
          <p:nvPr/>
        </p:nvSpPr>
        <p:spPr>
          <a:xfrm>
            <a:off x="6634118" y="3084267"/>
            <a:ext cx="5303519" cy="923330"/>
          </a:xfrm>
          <a:prstGeom prst="rect">
            <a:avLst/>
          </a:prstGeom>
          <a:noFill/>
        </p:spPr>
        <p:txBody>
          <a:bodyPr wrap="square" rtlCol="0">
            <a:spAutoFit/>
          </a:bodyPr>
          <a:lstStyle/>
          <a:p>
            <a:r>
              <a:rPr lang="el-GR" dirty="0">
                <a:solidFill>
                  <a:schemeClr val="bg1"/>
                </a:solidFill>
                <a:latin typeface="Cambria" panose="02040503050406030204" pitchFamily="18" charset="0"/>
                <a:ea typeface="Cambria" panose="02040503050406030204" pitchFamily="18" charset="0"/>
              </a:rPr>
              <a:t>ε</a:t>
            </a:r>
            <a:r>
              <a:rPr lang="en-GB" dirty="0">
                <a:solidFill>
                  <a:schemeClr val="bg1"/>
                </a:solidFill>
                <a:latin typeface="Cambria" panose="02040503050406030204" pitchFamily="18" charset="0"/>
                <a:ea typeface="Cambria" panose="02040503050406030204" pitchFamily="18" charset="0"/>
              </a:rPr>
              <a:t>, </a:t>
            </a:r>
            <a:r>
              <a:rPr lang="el-GR" dirty="0">
                <a:solidFill>
                  <a:schemeClr val="bg1"/>
                </a:solidFill>
                <a:latin typeface="Cambria" panose="02040503050406030204" pitchFamily="18" charset="0"/>
                <a:ea typeface="Cambria" panose="02040503050406030204" pitchFamily="18" charset="0"/>
              </a:rPr>
              <a:t>ω</a:t>
            </a:r>
            <a:r>
              <a:rPr lang="en-GB" dirty="0">
                <a:solidFill>
                  <a:schemeClr val="bg1"/>
                </a:solidFill>
                <a:latin typeface="Cambria" panose="02040503050406030204" pitchFamily="18" charset="0"/>
                <a:ea typeface="Cambria" panose="02040503050406030204" pitchFamily="18" charset="0"/>
              </a:rPr>
              <a:t>  = electron and neutrino energies; </a:t>
            </a:r>
          </a:p>
          <a:p>
            <a:r>
              <a:rPr lang="en-GB" dirty="0">
                <a:solidFill>
                  <a:schemeClr val="bg1"/>
                </a:solidFill>
                <a:latin typeface="Cambria" panose="02040503050406030204" pitchFamily="18" charset="0"/>
                <a:ea typeface="Cambria" panose="02040503050406030204" pitchFamily="18" charset="0"/>
              </a:rPr>
              <a:t>p = electron momenta; </a:t>
            </a:r>
            <a:r>
              <a:rPr lang="el-GR" dirty="0">
                <a:solidFill>
                  <a:schemeClr val="bg1"/>
                </a:solidFill>
                <a:latin typeface="Cambria" panose="02040503050406030204" pitchFamily="18" charset="0"/>
                <a:ea typeface="Cambria" panose="02040503050406030204" pitchFamily="18" charset="0"/>
              </a:rPr>
              <a:t>ϴ</a:t>
            </a:r>
            <a:r>
              <a:rPr lang="en-GB" dirty="0">
                <a:solidFill>
                  <a:schemeClr val="bg1"/>
                </a:solidFill>
                <a:latin typeface="Cambria" panose="02040503050406030204" pitchFamily="18" charset="0"/>
                <a:ea typeface="Cambria" panose="02040503050406030204" pitchFamily="18" charset="0"/>
              </a:rPr>
              <a:t> = angle between electrons;</a:t>
            </a:r>
          </a:p>
          <a:p>
            <a:r>
              <a:rPr lang="en-GB" i="1" dirty="0">
                <a:solidFill>
                  <a:schemeClr val="bg1"/>
                </a:solidFill>
                <a:latin typeface="Cambria" panose="02040503050406030204" pitchFamily="18" charset="0"/>
                <a:ea typeface="Cambria" panose="02040503050406030204" pitchFamily="18" charset="0"/>
              </a:rPr>
              <a:t>K, N </a:t>
            </a:r>
            <a:r>
              <a:rPr lang="en-GB" dirty="0">
                <a:solidFill>
                  <a:schemeClr val="bg1"/>
                </a:solidFill>
                <a:latin typeface="Cambria" panose="02040503050406030204" pitchFamily="18" charset="0"/>
                <a:ea typeface="Cambria" panose="02040503050406030204" pitchFamily="18" charset="0"/>
              </a:rPr>
              <a:t>= kinematic factors</a:t>
            </a:r>
          </a:p>
        </p:txBody>
      </p:sp>
      <p:pic>
        <p:nvPicPr>
          <p:cNvPr id="2" name="Picture 1">
            <a:extLst>
              <a:ext uri="{FF2B5EF4-FFF2-40B4-BE49-F238E27FC236}">
                <a16:creationId xmlns="" xmlns:a16="http://schemas.microsoft.com/office/drawing/2014/main" id="{56B99CDE-FF70-463B-946D-355C686C0B98}"/>
              </a:ext>
            </a:extLst>
          </p:cNvPr>
          <p:cNvPicPr>
            <a:picLocks noChangeAspect="1"/>
          </p:cNvPicPr>
          <p:nvPr/>
        </p:nvPicPr>
        <p:blipFill>
          <a:blip r:embed="rId6"/>
          <a:stretch>
            <a:fillRect/>
          </a:stretch>
        </p:blipFill>
        <p:spPr>
          <a:xfrm>
            <a:off x="932507" y="1022208"/>
            <a:ext cx="1941322" cy="357130"/>
          </a:xfrm>
          <a:prstGeom prst="rect">
            <a:avLst/>
          </a:prstGeom>
        </p:spPr>
      </p:pic>
      <p:sp>
        <p:nvSpPr>
          <p:cNvPr id="12" name="TextBox 11">
            <a:extLst>
              <a:ext uri="{FF2B5EF4-FFF2-40B4-BE49-F238E27FC236}">
                <a16:creationId xmlns="" xmlns:a16="http://schemas.microsoft.com/office/drawing/2014/main" id="{BF46B290-3177-4CB8-995B-81AD6AC42690}"/>
              </a:ext>
            </a:extLst>
          </p:cNvPr>
          <p:cNvSpPr txBox="1"/>
          <p:nvPr/>
        </p:nvSpPr>
        <p:spPr>
          <a:xfrm>
            <a:off x="7348185" y="336416"/>
            <a:ext cx="4729515" cy="738664"/>
          </a:xfrm>
          <a:prstGeom prst="rect">
            <a:avLst/>
          </a:prstGeom>
          <a:noFill/>
        </p:spPr>
        <p:txBody>
          <a:bodyPr wrap="square" rtlCol="0">
            <a:spAutoFit/>
          </a:bodyPr>
          <a:lstStyle/>
          <a:p>
            <a:r>
              <a:rPr lang="en-GB" sz="1400" dirty="0" err="1">
                <a:solidFill>
                  <a:schemeClr val="bg1"/>
                </a:solidFill>
                <a:latin typeface="Cambria" panose="02040503050406030204" pitchFamily="18" charset="0"/>
                <a:ea typeface="Cambria" panose="02040503050406030204" pitchFamily="18" charset="0"/>
              </a:rPr>
              <a:t>Nitescu</a:t>
            </a:r>
            <a:r>
              <a:rPr lang="en-GB" sz="1400" dirty="0">
                <a:solidFill>
                  <a:schemeClr val="bg1"/>
                </a:solidFill>
                <a:latin typeface="Cambria" panose="02040503050406030204" pitchFamily="18" charset="0"/>
                <a:ea typeface="Cambria" panose="02040503050406030204" pitchFamily="18" charset="0"/>
              </a:rPr>
              <a:t>, </a:t>
            </a:r>
            <a:r>
              <a:rPr lang="en-GB" sz="1400" dirty="0" err="1">
                <a:solidFill>
                  <a:schemeClr val="bg1"/>
                </a:solidFill>
                <a:latin typeface="Cambria" panose="02040503050406030204" pitchFamily="18" charset="0"/>
                <a:ea typeface="Cambria" panose="02040503050406030204" pitchFamily="18" charset="0"/>
              </a:rPr>
              <a:t>Ghinescu</a:t>
            </a:r>
            <a:r>
              <a:rPr lang="en-GB" sz="1400" dirty="0">
                <a:solidFill>
                  <a:schemeClr val="bg1"/>
                </a:solidFill>
                <a:latin typeface="Cambria" panose="02040503050406030204" pitchFamily="18" charset="0"/>
                <a:ea typeface="Cambria" panose="02040503050406030204" pitchFamily="18" charset="0"/>
              </a:rPr>
              <a:t>, </a:t>
            </a:r>
            <a:r>
              <a:rPr lang="en-GB" sz="1400" dirty="0" err="1">
                <a:solidFill>
                  <a:schemeClr val="bg1"/>
                </a:solidFill>
                <a:latin typeface="Cambria" panose="02040503050406030204" pitchFamily="18" charset="0"/>
                <a:ea typeface="Cambria" panose="02040503050406030204" pitchFamily="18" charset="0"/>
              </a:rPr>
              <a:t>Mirea</a:t>
            </a:r>
            <a:r>
              <a:rPr lang="en-GB" sz="1400" dirty="0">
                <a:solidFill>
                  <a:schemeClr val="bg1"/>
                </a:solidFill>
                <a:latin typeface="Cambria" panose="02040503050406030204" pitchFamily="18" charset="0"/>
                <a:ea typeface="Cambria" panose="02040503050406030204" pitchFamily="18" charset="0"/>
              </a:rPr>
              <a:t>, Stoica, JPG </a:t>
            </a:r>
            <a:r>
              <a:rPr lang="en-GB" sz="1400" b="1" dirty="0" smtClean="0">
                <a:solidFill>
                  <a:schemeClr val="bg1"/>
                </a:solidFill>
                <a:latin typeface="Cambria" panose="02040503050406030204" pitchFamily="18" charset="0"/>
                <a:ea typeface="Cambria" panose="02040503050406030204" pitchFamily="18" charset="0"/>
              </a:rPr>
              <a:t>47</a:t>
            </a:r>
            <a:r>
              <a:rPr lang="en-GB" sz="1400" dirty="0" smtClean="0">
                <a:solidFill>
                  <a:schemeClr val="bg1"/>
                </a:solidFill>
                <a:latin typeface="Cambria" panose="02040503050406030204" pitchFamily="18" charset="0"/>
                <a:ea typeface="Cambria" panose="02040503050406030204" pitchFamily="18" charset="0"/>
              </a:rPr>
              <a:t>(2020)</a:t>
            </a:r>
          </a:p>
          <a:p>
            <a:r>
              <a:rPr lang="en-GB" sz="1400" dirty="0" err="1" smtClean="0">
                <a:solidFill>
                  <a:schemeClr val="bg1"/>
                </a:solidFill>
                <a:latin typeface="Cambria" panose="02040503050406030204" pitchFamily="18" charset="0"/>
                <a:ea typeface="Cambria" panose="02040503050406030204" pitchFamily="18" charset="0"/>
              </a:rPr>
              <a:t>Nitescux</a:t>
            </a:r>
            <a:r>
              <a:rPr lang="en-GB" sz="1400" dirty="0" smtClean="0">
                <a:solidFill>
                  <a:schemeClr val="bg1"/>
                </a:solidFill>
                <a:latin typeface="Cambria" panose="02040503050406030204" pitchFamily="18" charset="0"/>
                <a:ea typeface="Cambria" panose="02040503050406030204" pitchFamily="18" charset="0"/>
              </a:rPr>
              <a:t>, </a:t>
            </a:r>
            <a:r>
              <a:rPr lang="en-GB" sz="1400" dirty="0" err="1" smtClean="0">
                <a:solidFill>
                  <a:schemeClr val="bg1"/>
                </a:solidFill>
                <a:latin typeface="Cambria" panose="02040503050406030204" pitchFamily="18" charset="0"/>
                <a:ea typeface="Cambria" panose="02040503050406030204" pitchFamily="18" charset="0"/>
              </a:rPr>
              <a:t>Ghinescu</a:t>
            </a:r>
            <a:r>
              <a:rPr lang="en-GB" sz="1400" dirty="0" smtClean="0">
                <a:solidFill>
                  <a:schemeClr val="bg1"/>
                </a:solidFill>
                <a:latin typeface="Cambria" panose="02040503050406030204" pitchFamily="18" charset="0"/>
                <a:ea typeface="Cambria" panose="02040503050406030204" pitchFamily="18" charset="0"/>
              </a:rPr>
              <a:t>, </a:t>
            </a:r>
            <a:r>
              <a:rPr lang="en-GB" sz="1400" dirty="0" err="1" smtClean="0">
                <a:solidFill>
                  <a:schemeClr val="bg1"/>
                </a:solidFill>
                <a:latin typeface="Cambria" panose="02040503050406030204" pitchFamily="18" charset="0"/>
                <a:ea typeface="Cambria" panose="02040503050406030204" pitchFamily="18" charset="0"/>
              </a:rPr>
              <a:t>Stoica</a:t>
            </a:r>
            <a:r>
              <a:rPr lang="en-GB" sz="1400" dirty="0" smtClean="0">
                <a:solidFill>
                  <a:schemeClr val="bg1"/>
                </a:solidFill>
                <a:latin typeface="Cambria" panose="02040503050406030204" pitchFamily="18" charset="0"/>
                <a:ea typeface="Cambria" panose="02040503050406030204" pitchFamily="18" charset="0"/>
              </a:rPr>
              <a:t>, PRD103 (2021)</a:t>
            </a:r>
          </a:p>
          <a:p>
            <a:r>
              <a:rPr lang="en-GB" sz="1400" dirty="0" err="1" smtClean="0">
                <a:solidFill>
                  <a:schemeClr val="bg1"/>
                </a:solidFill>
                <a:latin typeface="Cambria" panose="02040503050406030204" pitchFamily="18" charset="0"/>
                <a:ea typeface="Cambria" panose="02040503050406030204" pitchFamily="18" charset="0"/>
              </a:rPr>
              <a:t>Ghinescu</a:t>
            </a:r>
            <a:r>
              <a:rPr lang="en-GB" sz="1400" dirty="0" smtClean="0">
                <a:solidFill>
                  <a:schemeClr val="bg1"/>
                </a:solidFill>
                <a:latin typeface="Cambria" panose="02040503050406030204" pitchFamily="18" charset="0"/>
                <a:ea typeface="Cambria" panose="02040503050406030204" pitchFamily="18" charset="0"/>
              </a:rPr>
              <a:t>, </a:t>
            </a:r>
            <a:r>
              <a:rPr lang="en-GB" sz="1400" dirty="0" err="1" smtClean="0">
                <a:solidFill>
                  <a:schemeClr val="bg1"/>
                </a:solidFill>
                <a:latin typeface="Cambria" panose="02040503050406030204" pitchFamily="18" charset="0"/>
                <a:ea typeface="Cambria" panose="02040503050406030204" pitchFamily="18" charset="0"/>
              </a:rPr>
              <a:t>Nitescu</a:t>
            </a:r>
            <a:r>
              <a:rPr lang="en-GB" sz="1400" dirty="0" smtClean="0">
                <a:solidFill>
                  <a:schemeClr val="bg1"/>
                </a:solidFill>
                <a:latin typeface="Cambria" panose="02040503050406030204" pitchFamily="18" charset="0"/>
                <a:ea typeface="Cambria" panose="02040503050406030204" pitchFamily="18" charset="0"/>
              </a:rPr>
              <a:t>, </a:t>
            </a:r>
            <a:r>
              <a:rPr lang="en-GB" sz="1400" dirty="0" err="1" smtClean="0">
                <a:solidFill>
                  <a:schemeClr val="bg1"/>
                </a:solidFill>
                <a:latin typeface="Cambria" panose="02040503050406030204" pitchFamily="18" charset="0"/>
                <a:ea typeface="Cambria" panose="02040503050406030204" pitchFamily="18" charset="0"/>
              </a:rPr>
              <a:t>Stoica</a:t>
            </a:r>
            <a:r>
              <a:rPr lang="en-GB" sz="1400" dirty="0" smtClean="0">
                <a:solidFill>
                  <a:schemeClr val="bg1"/>
                </a:solidFill>
                <a:latin typeface="Cambria" panose="02040503050406030204" pitchFamily="18" charset="0"/>
                <a:ea typeface="Cambria" panose="02040503050406030204" pitchFamily="18" charset="0"/>
              </a:rPr>
              <a:t>, PRD105(2022)</a:t>
            </a:r>
            <a:endParaRPr lang="en-GB" sz="1400" dirty="0">
              <a:solidFill>
                <a:srgbClr val="7030A0"/>
              </a:solidFill>
              <a:latin typeface="Cambria" panose="02040503050406030204" pitchFamily="18" charset="0"/>
              <a:ea typeface="Cambria" panose="02040503050406030204" pitchFamily="18" charset="0"/>
            </a:endParaRPr>
          </a:p>
        </p:txBody>
      </p:sp>
      <p:sp>
        <p:nvSpPr>
          <p:cNvPr id="11" name="TextBox 10"/>
          <p:cNvSpPr txBox="1"/>
          <p:nvPr/>
        </p:nvSpPr>
        <p:spPr>
          <a:xfrm>
            <a:off x="8039477" y="6400800"/>
            <a:ext cx="3277355" cy="276999"/>
          </a:xfrm>
          <a:prstGeom prst="rect">
            <a:avLst/>
          </a:prstGeom>
          <a:noFill/>
        </p:spPr>
        <p:txBody>
          <a:bodyPr wrap="square" rtlCol="0">
            <a:spAutoFit/>
          </a:bodyPr>
          <a:lstStyle/>
          <a:p>
            <a:r>
              <a:rPr lang="en-US" sz="1200" i="1" dirty="0">
                <a:solidFill>
                  <a:srgbClr val="7030A0"/>
                </a:solidFill>
                <a:latin typeface="Cambria" panose="02040503050406030204" pitchFamily="18" charset="0"/>
              </a:rPr>
              <a:t>S. Stoica, </a:t>
            </a:r>
            <a:r>
              <a:rPr lang="en-US" sz="1200" i="1" dirty="0" smtClean="0">
                <a:solidFill>
                  <a:srgbClr val="7030A0"/>
                </a:solidFill>
                <a:latin typeface="Cambria" panose="02040503050406030204" pitchFamily="18" charset="0"/>
              </a:rPr>
              <a:t>SM&amp;B, CORFU24, August 26, 2024</a:t>
            </a:r>
            <a:endParaRPr lang="en-US" sz="1200" i="1" dirty="0">
              <a:solidFill>
                <a:srgbClr val="7030A0"/>
              </a:solidFill>
              <a:latin typeface="Cambria" panose="02040503050406030204" pitchFamily="18" charset="0"/>
            </a:endParaRPr>
          </a:p>
        </p:txBody>
      </p:sp>
    </p:spTree>
    <p:extLst>
      <p:ext uri="{BB962C8B-B14F-4D97-AF65-F5344CB8AC3E}">
        <p14:creationId xmlns="" xmlns:p14="http://schemas.microsoft.com/office/powerpoint/2010/main" val="344520506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 xmlns:a16="http://schemas.microsoft.com/office/drawing/2014/main" id="{0733C118-6A63-414E-BD56-742E23072062}"/>
              </a:ext>
            </a:extLst>
          </p:cNvPr>
          <p:cNvPicPr>
            <a:picLocks noChangeAspect="1"/>
          </p:cNvPicPr>
          <p:nvPr/>
        </p:nvPicPr>
        <p:blipFill>
          <a:blip r:embed="rId2"/>
          <a:stretch>
            <a:fillRect/>
          </a:stretch>
        </p:blipFill>
        <p:spPr>
          <a:xfrm>
            <a:off x="977774" y="619682"/>
            <a:ext cx="3577933" cy="666552"/>
          </a:xfrm>
          <a:prstGeom prst="rect">
            <a:avLst/>
          </a:prstGeom>
        </p:spPr>
      </p:pic>
      <p:pic>
        <p:nvPicPr>
          <p:cNvPr id="5" name="Picture 4">
            <a:extLst>
              <a:ext uri="{FF2B5EF4-FFF2-40B4-BE49-F238E27FC236}">
                <a16:creationId xmlns="" xmlns:a16="http://schemas.microsoft.com/office/drawing/2014/main" id="{57B6BEB4-E78B-4C71-8847-A1200ABEB288}"/>
              </a:ext>
            </a:extLst>
          </p:cNvPr>
          <p:cNvPicPr>
            <a:picLocks noChangeAspect="1"/>
          </p:cNvPicPr>
          <p:nvPr/>
        </p:nvPicPr>
        <p:blipFill>
          <a:blip r:embed="rId3"/>
          <a:stretch>
            <a:fillRect/>
          </a:stretch>
        </p:blipFill>
        <p:spPr>
          <a:xfrm>
            <a:off x="6270399" y="609818"/>
            <a:ext cx="1459637" cy="818409"/>
          </a:xfrm>
          <a:prstGeom prst="rect">
            <a:avLst/>
          </a:prstGeom>
        </p:spPr>
      </p:pic>
      <p:sp>
        <p:nvSpPr>
          <p:cNvPr id="6" name="TextBox 5">
            <a:extLst>
              <a:ext uri="{FF2B5EF4-FFF2-40B4-BE49-F238E27FC236}">
                <a16:creationId xmlns="" xmlns:a16="http://schemas.microsoft.com/office/drawing/2014/main" id="{823FFB2E-3EBF-408E-BA19-6918CA32DDC2}"/>
              </a:ext>
            </a:extLst>
          </p:cNvPr>
          <p:cNvSpPr txBox="1"/>
          <p:nvPr/>
        </p:nvSpPr>
        <p:spPr>
          <a:xfrm>
            <a:off x="8091714" y="839380"/>
            <a:ext cx="3135086" cy="369332"/>
          </a:xfrm>
          <a:prstGeom prst="rect">
            <a:avLst/>
          </a:prstGeom>
          <a:noFill/>
        </p:spPr>
        <p:txBody>
          <a:bodyPr wrap="square" rtlCol="0">
            <a:spAutoFit/>
          </a:bodyPr>
          <a:lstStyle/>
          <a:p>
            <a:r>
              <a:rPr lang="en-GB" dirty="0">
                <a:solidFill>
                  <a:schemeClr val="bg1"/>
                </a:solidFill>
                <a:latin typeface="Cambria" panose="02040503050406030204" pitchFamily="18" charset="0"/>
                <a:ea typeface="Cambria" panose="02040503050406030204" pitchFamily="18" charset="0"/>
              </a:rPr>
              <a:t>angular correlation coefficient</a:t>
            </a:r>
          </a:p>
        </p:txBody>
      </p:sp>
      <p:pic>
        <p:nvPicPr>
          <p:cNvPr id="7" name="Picture 6">
            <a:extLst>
              <a:ext uri="{FF2B5EF4-FFF2-40B4-BE49-F238E27FC236}">
                <a16:creationId xmlns="" xmlns:a16="http://schemas.microsoft.com/office/drawing/2014/main" id="{612667C9-4384-45A4-8F2D-C32CD114795E}"/>
              </a:ext>
            </a:extLst>
          </p:cNvPr>
          <p:cNvPicPr>
            <a:picLocks noChangeAspect="1"/>
          </p:cNvPicPr>
          <p:nvPr/>
        </p:nvPicPr>
        <p:blipFill>
          <a:blip r:embed="rId4"/>
          <a:stretch>
            <a:fillRect/>
          </a:stretch>
        </p:blipFill>
        <p:spPr>
          <a:xfrm>
            <a:off x="1104523" y="1909384"/>
            <a:ext cx="5143876" cy="658479"/>
          </a:xfrm>
          <a:prstGeom prst="rect">
            <a:avLst/>
          </a:prstGeom>
        </p:spPr>
      </p:pic>
      <p:pic>
        <p:nvPicPr>
          <p:cNvPr id="8" name="Picture 7">
            <a:extLst>
              <a:ext uri="{FF2B5EF4-FFF2-40B4-BE49-F238E27FC236}">
                <a16:creationId xmlns="" xmlns:a16="http://schemas.microsoft.com/office/drawing/2014/main" id="{E447A4CC-A862-489C-803B-37CA658A3BEF}"/>
              </a:ext>
            </a:extLst>
          </p:cNvPr>
          <p:cNvPicPr>
            <a:picLocks noChangeAspect="1"/>
          </p:cNvPicPr>
          <p:nvPr/>
        </p:nvPicPr>
        <p:blipFill>
          <a:blip r:embed="rId5"/>
          <a:stretch>
            <a:fillRect/>
          </a:stretch>
        </p:blipFill>
        <p:spPr>
          <a:xfrm>
            <a:off x="823865" y="5525954"/>
            <a:ext cx="3909002" cy="757080"/>
          </a:xfrm>
          <a:prstGeom prst="rect">
            <a:avLst/>
          </a:prstGeom>
        </p:spPr>
      </p:pic>
      <p:pic>
        <p:nvPicPr>
          <p:cNvPr id="9" name="Picture 8">
            <a:extLst>
              <a:ext uri="{FF2B5EF4-FFF2-40B4-BE49-F238E27FC236}">
                <a16:creationId xmlns="" xmlns:a16="http://schemas.microsoft.com/office/drawing/2014/main" id="{9067D432-1445-4095-855C-F4F9BADC20AF}"/>
              </a:ext>
            </a:extLst>
          </p:cNvPr>
          <p:cNvPicPr>
            <a:picLocks noChangeAspect="1"/>
          </p:cNvPicPr>
          <p:nvPr/>
        </p:nvPicPr>
        <p:blipFill>
          <a:blip r:embed="rId6"/>
          <a:stretch>
            <a:fillRect/>
          </a:stretch>
        </p:blipFill>
        <p:spPr>
          <a:xfrm>
            <a:off x="5342841" y="5583278"/>
            <a:ext cx="1515160" cy="720725"/>
          </a:xfrm>
          <a:prstGeom prst="rect">
            <a:avLst/>
          </a:prstGeom>
        </p:spPr>
      </p:pic>
      <p:pic>
        <p:nvPicPr>
          <p:cNvPr id="10" name="Picture 9">
            <a:extLst>
              <a:ext uri="{FF2B5EF4-FFF2-40B4-BE49-F238E27FC236}">
                <a16:creationId xmlns="" xmlns:a16="http://schemas.microsoft.com/office/drawing/2014/main" id="{126F7A6E-ADF8-4F4D-8741-08811F091724}"/>
              </a:ext>
            </a:extLst>
          </p:cNvPr>
          <p:cNvPicPr>
            <a:picLocks noChangeAspect="1"/>
          </p:cNvPicPr>
          <p:nvPr/>
        </p:nvPicPr>
        <p:blipFill>
          <a:blip r:embed="rId7"/>
          <a:stretch>
            <a:fillRect/>
          </a:stretch>
        </p:blipFill>
        <p:spPr>
          <a:xfrm>
            <a:off x="1023041" y="4280976"/>
            <a:ext cx="5597891" cy="521493"/>
          </a:xfrm>
          <a:prstGeom prst="rect">
            <a:avLst/>
          </a:prstGeom>
        </p:spPr>
      </p:pic>
      <p:pic>
        <p:nvPicPr>
          <p:cNvPr id="2" name="Picture 1"/>
          <p:cNvPicPr>
            <a:picLocks noChangeAspect="1"/>
          </p:cNvPicPr>
          <p:nvPr/>
        </p:nvPicPr>
        <p:blipFill>
          <a:blip r:embed="rId8"/>
          <a:stretch>
            <a:fillRect/>
          </a:stretch>
        </p:blipFill>
        <p:spPr>
          <a:xfrm>
            <a:off x="7962854" y="4214199"/>
            <a:ext cx="2561213" cy="736893"/>
          </a:xfrm>
          <a:prstGeom prst="rect">
            <a:avLst/>
          </a:prstGeom>
        </p:spPr>
      </p:pic>
      <p:pic>
        <p:nvPicPr>
          <p:cNvPr id="11" name="Picture 10">
            <a:extLst>
              <a:ext uri="{FF2B5EF4-FFF2-40B4-BE49-F238E27FC236}">
                <a16:creationId xmlns="" xmlns:a16="http://schemas.microsoft.com/office/drawing/2014/main" id="{5278B891-6A04-498A-9595-81B38FB9B1A7}"/>
              </a:ext>
            </a:extLst>
          </p:cNvPr>
          <p:cNvPicPr>
            <a:picLocks noChangeAspect="1"/>
          </p:cNvPicPr>
          <p:nvPr/>
        </p:nvPicPr>
        <p:blipFill>
          <a:blip r:embed="rId9"/>
          <a:stretch>
            <a:fillRect/>
          </a:stretch>
        </p:blipFill>
        <p:spPr>
          <a:xfrm>
            <a:off x="7962854" y="3364092"/>
            <a:ext cx="2019300" cy="371475"/>
          </a:xfrm>
          <a:prstGeom prst="rect">
            <a:avLst/>
          </a:prstGeom>
        </p:spPr>
      </p:pic>
      <p:pic>
        <p:nvPicPr>
          <p:cNvPr id="13" name="Picture 12">
            <a:extLst>
              <a:ext uri="{FF2B5EF4-FFF2-40B4-BE49-F238E27FC236}">
                <a16:creationId xmlns="" xmlns:a16="http://schemas.microsoft.com/office/drawing/2014/main" id="{239ABA4E-1131-4296-8890-F7016134CB81}"/>
              </a:ext>
            </a:extLst>
          </p:cNvPr>
          <p:cNvPicPr>
            <a:picLocks noChangeAspect="1"/>
          </p:cNvPicPr>
          <p:nvPr/>
        </p:nvPicPr>
        <p:blipFill>
          <a:blip r:embed="rId10"/>
          <a:stretch>
            <a:fillRect/>
          </a:stretch>
        </p:blipFill>
        <p:spPr>
          <a:xfrm>
            <a:off x="742384" y="3396342"/>
            <a:ext cx="1654309" cy="299272"/>
          </a:xfrm>
          <a:prstGeom prst="rect">
            <a:avLst/>
          </a:prstGeom>
        </p:spPr>
      </p:pic>
      <p:pic>
        <p:nvPicPr>
          <p:cNvPr id="14" name="Picture 13">
            <a:extLst>
              <a:ext uri="{FF2B5EF4-FFF2-40B4-BE49-F238E27FC236}">
                <a16:creationId xmlns="" xmlns:a16="http://schemas.microsoft.com/office/drawing/2014/main" id="{FB250E29-9AAE-4F32-A345-A2CC61D6CBC9}"/>
              </a:ext>
            </a:extLst>
          </p:cNvPr>
          <p:cNvPicPr>
            <a:picLocks noChangeAspect="1"/>
          </p:cNvPicPr>
          <p:nvPr/>
        </p:nvPicPr>
        <p:blipFill>
          <a:blip r:embed="rId11"/>
          <a:stretch>
            <a:fillRect/>
          </a:stretch>
        </p:blipFill>
        <p:spPr>
          <a:xfrm>
            <a:off x="3983524" y="3374673"/>
            <a:ext cx="2842293" cy="354256"/>
          </a:xfrm>
          <a:prstGeom prst="rect">
            <a:avLst/>
          </a:prstGeom>
        </p:spPr>
      </p:pic>
      <p:sp>
        <p:nvSpPr>
          <p:cNvPr id="15" name="TextBox 14">
            <a:extLst>
              <a:ext uri="{FF2B5EF4-FFF2-40B4-BE49-F238E27FC236}">
                <a16:creationId xmlns="" xmlns:a16="http://schemas.microsoft.com/office/drawing/2014/main" id="{EF002528-57BE-4433-96B9-6DC2F70AF8A8}"/>
              </a:ext>
            </a:extLst>
          </p:cNvPr>
          <p:cNvSpPr txBox="1"/>
          <p:nvPr/>
        </p:nvSpPr>
        <p:spPr>
          <a:xfrm>
            <a:off x="2759709" y="3447198"/>
            <a:ext cx="644432" cy="369332"/>
          </a:xfrm>
          <a:prstGeom prst="rect">
            <a:avLst/>
          </a:prstGeom>
          <a:noFill/>
        </p:spPr>
        <p:txBody>
          <a:bodyPr wrap="square" rtlCol="0">
            <a:spAutoFit/>
          </a:bodyPr>
          <a:lstStyle/>
          <a:p>
            <a:r>
              <a:rPr lang="en-GB" dirty="0">
                <a:sym typeface="Wingdings" panose="05000000000000000000" pitchFamily="2" charset="2"/>
              </a:rPr>
              <a:t></a:t>
            </a:r>
            <a:endParaRPr lang="en-GB" dirty="0"/>
          </a:p>
        </p:txBody>
      </p:sp>
      <p:pic>
        <p:nvPicPr>
          <p:cNvPr id="1026" name="Picture 2"/>
          <p:cNvPicPr>
            <a:picLocks noChangeAspect="1" noChangeArrowheads="1"/>
          </p:cNvPicPr>
          <p:nvPr/>
        </p:nvPicPr>
        <p:blipFill>
          <a:blip r:embed="rId12"/>
          <a:srcRect/>
          <a:stretch>
            <a:fillRect/>
          </a:stretch>
        </p:blipFill>
        <p:spPr bwMode="auto">
          <a:xfrm>
            <a:off x="7896225" y="5291668"/>
            <a:ext cx="3303674" cy="841904"/>
          </a:xfrm>
          <a:prstGeom prst="rect">
            <a:avLst/>
          </a:prstGeom>
          <a:noFill/>
          <a:ln w="9525">
            <a:noFill/>
            <a:miter lim="800000"/>
            <a:headEnd/>
            <a:tailEnd/>
          </a:ln>
          <a:effectLst/>
        </p:spPr>
      </p:pic>
      <p:sp>
        <p:nvSpPr>
          <p:cNvPr id="16" name="TextBox 15"/>
          <p:cNvSpPr txBox="1"/>
          <p:nvPr/>
        </p:nvSpPr>
        <p:spPr>
          <a:xfrm>
            <a:off x="8084745" y="6446067"/>
            <a:ext cx="3277355" cy="276999"/>
          </a:xfrm>
          <a:prstGeom prst="rect">
            <a:avLst/>
          </a:prstGeom>
          <a:noFill/>
        </p:spPr>
        <p:txBody>
          <a:bodyPr wrap="square" rtlCol="0">
            <a:spAutoFit/>
          </a:bodyPr>
          <a:lstStyle/>
          <a:p>
            <a:r>
              <a:rPr lang="en-US" sz="1200" i="1" dirty="0">
                <a:solidFill>
                  <a:srgbClr val="7030A0"/>
                </a:solidFill>
                <a:latin typeface="Cambria" panose="02040503050406030204" pitchFamily="18" charset="0"/>
              </a:rPr>
              <a:t>S. Stoica, </a:t>
            </a:r>
            <a:r>
              <a:rPr lang="en-US" sz="1200" i="1" dirty="0" smtClean="0">
                <a:solidFill>
                  <a:srgbClr val="7030A0"/>
                </a:solidFill>
                <a:latin typeface="Cambria" panose="02040503050406030204" pitchFamily="18" charset="0"/>
              </a:rPr>
              <a:t>SM&amp;B, CORFU24, August 26, 2024</a:t>
            </a:r>
            <a:endParaRPr lang="en-US" sz="1200" i="1" dirty="0">
              <a:solidFill>
                <a:srgbClr val="7030A0"/>
              </a:solidFill>
              <a:latin typeface="Cambria" panose="02040503050406030204" pitchFamily="18" charset="0"/>
            </a:endParaRPr>
          </a:p>
        </p:txBody>
      </p:sp>
    </p:spTree>
    <p:extLst>
      <p:ext uri="{BB962C8B-B14F-4D97-AF65-F5344CB8AC3E}">
        <p14:creationId xmlns="" xmlns:p14="http://schemas.microsoft.com/office/powerpoint/2010/main" val="170385797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 xmlns:a16="http://schemas.microsoft.com/office/drawing/2014/main" id="{D05C03F7-E1A9-4A6F-8057-059F9B3CB16A}"/>
              </a:ext>
            </a:extLst>
          </p:cNvPr>
          <p:cNvPicPr>
            <a:picLocks noChangeAspect="1"/>
          </p:cNvPicPr>
          <p:nvPr/>
        </p:nvPicPr>
        <p:blipFill>
          <a:blip r:embed="rId2"/>
          <a:stretch>
            <a:fillRect/>
          </a:stretch>
        </p:blipFill>
        <p:spPr>
          <a:xfrm>
            <a:off x="3060071" y="5199782"/>
            <a:ext cx="3525568" cy="713508"/>
          </a:xfrm>
          <a:prstGeom prst="rect">
            <a:avLst/>
          </a:prstGeom>
        </p:spPr>
      </p:pic>
      <p:pic>
        <p:nvPicPr>
          <p:cNvPr id="9" name="Picture 8">
            <a:extLst>
              <a:ext uri="{FF2B5EF4-FFF2-40B4-BE49-F238E27FC236}">
                <a16:creationId xmlns="" xmlns:a16="http://schemas.microsoft.com/office/drawing/2014/main" id="{4EEC09B4-27C9-4FA3-9025-8F1FE58C0243}"/>
              </a:ext>
            </a:extLst>
          </p:cNvPr>
          <p:cNvPicPr>
            <a:picLocks noChangeAspect="1"/>
          </p:cNvPicPr>
          <p:nvPr/>
        </p:nvPicPr>
        <p:blipFill>
          <a:blip r:embed="rId3"/>
          <a:stretch>
            <a:fillRect/>
          </a:stretch>
        </p:blipFill>
        <p:spPr>
          <a:xfrm>
            <a:off x="416458" y="1727245"/>
            <a:ext cx="3538897" cy="679963"/>
          </a:xfrm>
          <a:prstGeom prst="rect">
            <a:avLst/>
          </a:prstGeom>
        </p:spPr>
      </p:pic>
      <p:pic>
        <p:nvPicPr>
          <p:cNvPr id="10" name="Picture 9">
            <a:extLst>
              <a:ext uri="{FF2B5EF4-FFF2-40B4-BE49-F238E27FC236}">
                <a16:creationId xmlns="" xmlns:a16="http://schemas.microsoft.com/office/drawing/2014/main" id="{95E414F7-8A69-4C63-8A7F-886BD541B63C}"/>
              </a:ext>
            </a:extLst>
          </p:cNvPr>
          <p:cNvPicPr>
            <a:picLocks noChangeAspect="1"/>
          </p:cNvPicPr>
          <p:nvPr/>
        </p:nvPicPr>
        <p:blipFill>
          <a:blip r:embed="rId4"/>
          <a:stretch>
            <a:fillRect/>
          </a:stretch>
        </p:blipFill>
        <p:spPr>
          <a:xfrm>
            <a:off x="470780" y="579050"/>
            <a:ext cx="3452402" cy="688949"/>
          </a:xfrm>
          <a:prstGeom prst="rect">
            <a:avLst/>
          </a:prstGeom>
        </p:spPr>
      </p:pic>
      <p:pic>
        <p:nvPicPr>
          <p:cNvPr id="12" name="Picture 11">
            <a:extLst>
              <a:ext uri="{FF2B5EF4-FFF2-40B4-BE49-F238E27FC236}">
                <a16:creationId xmlns="" xmlns:a16="http://schemas.microsoft.com/office/drawing/2014/main" id="{E29E5075-E895-4C38-879C-CCADEB8DFA8A}"/>
              </a:ext>
            </a:extLst>
          </p:cNvPr>
          <p:cNvPicPr>
            <a:picLocks noChangeAspect="1"/>
          </p:cNvPicPr>
          <p:nvPr/>
        </p:nvPicPr>
        <p:blipFill>
          <a:blip r:embed="rId5"/>
          <a:stretch>
            <a:fillRect/>
          </a:stretch>
        </p:blipFill>
        <p:spPr>
          <a:xfrm>
            <a:off x="4762123" y="659194"/>
            <a:ext cx="2051608" cy="605844"/>
          </a:xfrm>
          <a:prstGeom prst="rect">
            <a:avLst/>
          </a:prstGeom>
        </p:spPr>
      </p:pic>
      <p:pic>
        <p:nvPicPr>
          <p:cNvPr id="13" name="Picture 12">
            <a:extLst>
              <a:ext uri="{FF2B5EF4-FFF2-40B4-BE49-F238E27FC236}">
                <a16:creationId xmlns="" xmlns:a16="http://schemas.microsoft.com/office/drawing/2014/main" id="{D8F63DE3-2EB1-44B8-99DF-A68A5BEF3C2F}"/>
              </a:ext>
            </a:extLst>
          </p:cNvPr>
          <p:cNvPicPr>
            <a:picLocks noChangeAspect="1"/>
          </p:cNvPicPr>
          <p:nvPr/>
        </p:nvPicPr>
        <p:blipFill>
          <a:blip r:embed="rId6"/>
          <a:stretch>
            <a:fillRect/>
          </a:stretch>
        </p:blipFill>
        <p:spPr>
          <a:xfrm>
            <a:off x="4556888" y="1830539"/>
            <a:ext cx="2217737" cy="651835"/>
          </a:xfrm>
          <a:prstGeom prst="rect">
            <a:avLst/>
          </a:prstGeom>
        </p:spPr>
      </p:pic>
      <p:pic>
        <p:nvPicPr>
          <p:cNvPr id="14" name="Picture 13">
            <a:extLst>
              <a:ext uri="{FF2B5EF4-FFF2-40B4-BE49-F238E27FC236}">
                <a16:creationId xmlns="" xmlns:a16="http://schemas.microsoft.com/office/drawing/2014/main" id="{6055B41A-282D-42FD-A936-43FE81993C84}"/>
              </a:ext>
            </a:extLst>
          </p:cNvPr>
          <p:cNvPicPr>
            <a:picLocks noChangeAspect="1"/>
          </p:cNvPicPr>
          <p:nvPr/>
        </p:nvPicPr>
        <p:blipFill>
          <a:blip r:embed="rId7"/>
          <a:stretch>
            <a:fillRect/>
          </a:stretch>
        </p:blipFill>
        <p:spPr>
          <a:xfrm>
            <a:off x="5332405" y="3179396"/>
            <a:ext cx="3226390" cy="374421"/>
          </a:xfrm>
          <a:prstGeom prst="rect">
            <a:avLst/>
          </a:prstGeom>
        </p:spPr>
      </p:pic>
      <p:pic>
        <p:nvPicPr>
          <p:cNvPr id="2" name="Picture 1">
            <a:extLst>
              <a:ext uri="{FF2B5EF4-FFF2-40B4-BE49-F238E27FC236}">
                <a16:creationId xmlns="" xmlns:a16="http://schemas.microsoft.com/office/drawing/2014/main" id="{82BFE243-8D65-4FC2-83B3-A058B412B06A}"/>
              </a:ext>
            </a:extLst>
          </p:cNvPr>
          <p:cNvPicPr>
            <a:picLocks noChangeAspect="1"/>
          </p:cNvPicPr>
          <p:nvPr/>
        </p:nvPicPr>
        <p:blipFill>
          <a:blip r:embed="rId8"/>
          <a:stretch>
            <a:fillRect/>
          </a:stretch>
        </p:blipFill>
        <p:spPr>
          <a:xfrm>
            <a:off x="660903" y="2945921"/>
            <a:ext cx="4183603" cy="715957"/>
          </a:xfrm>
          <a:prstGeom prst="rect">
            <a:avLst/>
          </a:prstGeom>
        </p:spPr>
      </p:pic>
      <p:pic>
        <p:nvPicPr>
          <p:cNvPr id="4" name="Picture 3">
            <a:extLst>
              <a:ext uri="{FF2B5EF4-FFF2-40B4-BE49-F238E27FC236}">
                <a16:creationId xmlns="" xmlns:a16="http://schemas.microsoft.com/office/drawing/2014/main" id="{A1803788-26D0-4099-8DD0-2B7CF4C8A52A}"/>
              </a:ext>
            </a:extLst>
          </p:cNvPr>
          <p:cNvPicPr>
            <a:picLocks noChangeAspect="1"/>
          </p:cNvPicPr>
          <p:nvPr/>
        </p:nvPicPr>
        <p:blipFill>
          <a:blip r:embed="rId9"/>
          <a:stretch>
            <a:fillRect/>
          </a:stretch>
        </p:blipFill>
        <p:spPr>
          <a:xfrm>
            <a:off x="525101" y="4124966"/>
            <a:ext cx="4698833" cy="704825"/>
          </a:xfrm>
          <a:prstGeom prst="rect">
            <a:avLst/>
          </a:prstGeom>
        </p:spPr>
      </p:pic>
      <p:pic>
        <p:nvPicPr>
          <p:cNvPr id="5" name="Picture 4">
            <a:extLst>
              <a:ext uri="{FF2B5EF4-FFF2-40B4-BE49-F238E27FC236}">
                <a16:creationId xmlns="" xmlns:a16="http://schemas.microsoft.com/office/drawing/2014/main" id="{1CD53B4D-12C5-4356-96DD-B5C81925970A}"/>
              </a:ext>
            </a:extLst>
          </p:cNvPr>
          <p:cNvPicPr>
            <a:picLocks noChangeAspect="1"/>
          </p:cNvPicPr>
          <p:nvPr/>
        </p:nvPicPr>
        <p:blipFill>
          <a:blip r:embed="rId10"/>
          <a:stretch>
            <a:fillRect/>
          </a:stretch>
        </p:blipFill>
        <p:spPr>
          <a:xfrm>
            <a:off x="5078994" y="4127419"/>
            <a:ext cx="3952592" cy="700338"/>
          </a:xfrm>
          <a:prstGeom prst="rect">
            <a:avLst/>
          </a:prstGeom>
        </p:spPr>
      </p:pic>
      <p:sp>
        <p:nvSpPr>
          <p:cNvPr id="11" name="TextBox 10"/>
          <p:cNvSpPr txBox="1"/>
          <p:nvPr/>
        </p:nvSpPr>
        <p:spPr>
          <a:xfrm>
            <a:off x="8075691" y="6391747"/>
            <a:ext cx="3277355" cy="276999"/>
          </a:xfrm>
          <a:prstGeom prst="rect">
            <a:avLst/>
          </a:prstGeom>
          <a:noFill/>
        </p:spPr>
        <p:txBody>
          <a:bodyPr wrap="square" rtlCol="0">
            <a:spAutoFit/>
          </a:bodyPr>
          <a:lstStyle/>
          <a:p>
            <a:r>
              <a:rPr lang="en-US" sz="1200" i="1" dirty="0">
                <a:solidFill>
                  <a:srgbClr val="7030A0"/>
                </a:solidFill>
                <a:latin typeface="Cambria" panose="02040503050406030204" pitchFamily="18" charset="0"/>
              </a:rPr>
              <a:t>S. Stoica, </a:t>
            </a:r>
            <a:r>
              <a:rPr lang="en-US" sz="1200" i="1" dirty="0" smtClean="0">
                <a:solidFill>
                  <a:srgbClr val="7030A0"/>
                </a:solidFill>
                <a:latin typeface="Cambria" panose="02040503050406030204" pitchFamily="18" charset="0"/>
              </a:rPr>
              <a:t>SM&amp;B, CORFU24, August 26, 2024</a:t>
            </a:r>
            <a:endParaRPr lang="en-US" sz="1200" i="1" dirty="0">
              <a:solidFill>
                <a:srgbClr val="7030A0"/>
              </a:solidFill>
              <a:latin typeface="Cambria" panose="02040503050406030204" pitchFamily="18" charset="0"/>
            </a:endParaRPr>
          </a:p>
        </p:txBody>
      </p:sp>
    </p:spTree>
    <p:extLst>
      <p:ext uri="{BB962C8B-B14F-4D97-AF65-F5344CB8AC3E}">
        <p14:creationId xmlns="" xmlns:p14="http://schemas.microsoft.com/office/powerpoint/2010/main" val="50816048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1555832" y="546100"/>
            <a:ext cx="2076368" cy="584775"/>
          </a:xfrm>
          <a:prstGeom prst="rect">
            <a:avLst/>
          </a:prstGeom>
          <a:solidFill>
            <a:schemeClr val="accent1">
              <a:lumMod val="75000"/>
            </a:schemeClr>
          </a:solidFill>
        </p:spPr>
        <p:txBody>
          <a:bodyPr wrap="square" rtlCol="0">
            <a:spAutoFit/>
          </a:bodyPr>
          <a:lstStyle/>
          <a:p>
            <a:r>
              <a:rPr lang="en-GB" sz="3200" i="1" dirty="0">
                <a:solidFill>
                  <a:srgbClr val="7030A0"/>
                </a:solidFill>
                <a:latin typeface="Cambria" panose="02040503050406030204" pitchFamily="18" charset="0"/>
                <a:ea typeface="Cambria" panose="02040503050406030204" pitchFamily="18" charset="0"/>
              </a:rPr>
              <a:t>Outline</a:t>
            </a:r>
            <a:endParaRPr lang="en-US" sz="3200" i="1" dirty="0">
              <a:solidFill>
                <a:srgbClr val="7030A0"/>
              </a:solidFill>
              <a:latin typeface="Garamond" panose="02020404030301010803" pitchFamily="18" charset="0"/>
              <a:cs typeface="Arial" panose="020B0604020202020204" pitchFamily="34" charset="0"/>
            </a:endParaRPr>
          </a:p>
        </p:txBody>
      </p:sp>
      <p:cxnSp>
        <p:nvCxnSpPr>
          <p:cNvPr id="3" name="Straight Connector 2"/>
          <p:cNvCxnSpPr/>
          <p:nvPr/>
        </p:nvCxnSpPr>
        <p:spPr>
          <a:xfrm flipH="1">
            <a:off x="465992" y="0"/>
            <a:ext cx="96716" cy="3982915"/>
          </a:xfrm>
          <a:prstGeom prst="line">
            <a:avLst/>
          </a:prstGeom>
        </p:spPr>
        <p:style>
          <a:lnRef idx="1">
            <a:schemeClr val="accent1"/>
          </a:lnRef>
          <a:fillRef idx="0">
            <a:schemeClr val="accent1"/>
          </a:fillRef>
          <a:effectRef idx="0">
            <a:schemeClr val="accent1"/>
          </a:effectRef>
          <a:fontRef idx="minor">
            <a:schemeClr val="tx1"/>
          </a:fontRef>
        </p:style>
      </p:cxnSp>
      <p:sp>
        <p:nvSpPr>
          <p:cNvPr id="2" name="Rectangle 1"/>
          <p:cNvSpPr/>
          <p:nvPr/>
        </p:nvSpPr>
        <p:spPr>
          <a:xfrm>
            <a:off x="165463" y="1691397"/>
            <a:ext cx="11861074" cy="3785652"/>
          </a:xfrm>
          <a:prstGeom prst="rect">
            <a:avLst/>
          </a:prstGeom>
          <a:solidFill>
            <a:schemeClr val="accent1">
              <a:lumMod val="75000"/>
            </a:schemeClr>
          </a:solidFill>
        </p:spPr>
        <p:txBody>
          <a:bodyPr wrap="square">
            <a:spAutoFit/>
          </a:bodyPr>
          <a:lstStyle/>
          <a:p>
            <a:pPr marL="342900" indent="-342900">
              <a:lnSpc>
                <a:spcPct val="150000"/>
              </a:lnSpc>
              <a:buFont typeface="Wingdings" pitchFamily="2" charset="2"/>
              <a:buChar char="v"/>
            </a:pPr>
            <a:r>
              <a:rPr lang="en-GB" sz="2000" dirty="0" smtClean="0">
                <a:solidFill>
                  <a:schemeClr val="bg1"/>
                </a:solidFill>
                <a:latin typeface="Cambria" panose="02040503050406030204" pitchFamily="18" charset="0"/>
                <a:ea typeface="Cambria" panose="02040503050406030204" pitchFamily="18" charset="0"/>
              </a:rPr>
              <a:t>Beta (BD) and double beta decay (DBD) processes</a:t>
            </a:r>
            <a:endParaRPr lang="en-GB" sz="2000" dirty="0">
              <a:solidFill>
                <a:schemeClr val="bg1"/>
              </a:solidFill>
              <a:latin typeface="Cambria" panose="02040503050406030204" pitchFamily="18" charset="0"/>
              <a:ea typeface="Cambria" panose="02040503050406030204" pitchFamily="18" charset="0"/>
              <a:cs typeface="Calibri Light" panose="020F0302020204030204" pitchFamily="34" charset="0"/>
            </a:endParaRPr>
          </a:p>
          <a:p>
            <a:pPr>
              <a:lnSpc>
                <a:spcPct val="150000"/>
              </a:lnSpc>
              <a:buFont typeface="Wingdings" panose="05000000000000000000" pitchFamily="2" charset="2"/>
              <a:buChar char="v"/>
            </a:pPr>
            <a:r>
              <a:rPr lang="en-GB" sz="2000" dirty="0">
                <a:solidFill>
                  <a:schemeClr val="bg1"/>
                </a:solidFill>
                <a:latin typeface="Cambria" panose="02040503050406030204" pitchFamily="18" charset="0"/>
                <a:ea typeface="Cambria" panose="02040503050406030204" pitchFamily="18" charset="0"/>
                <a:cs typeface="Calibri Light" panose="020F0302020204030204" pitchFamily="34" charset="0"/>
              </a:rPr>
              <a:t>  Computation of </a:t>
            </a:r>
            <a:r>
              <a:rPr lang="en-GB" sz="2000" dirty="0" smtClean="0">
                <a:solidFill>
                  <a:schemeClr val="bg1"/>
                </a:solidFill>
                <a:latin typeface="Cambria" panose="02040503050406030204" pitchFamily="18" charset="0"/>
                <a:ea typeface="Cambria" panose="02040503050406030204" pitchFamily="18" charset="0"/>
                <a:cs typeface="Calibri Light" panose="020F0302020204030204" pitchFamily="34" charset="0"/>
              </a:rPr>
              <a:t>the kinematic part of the decay rates: </a:t>
            </a:r>
            <a:r>
              <a:rPr lang="en-GB" sz="2000" dirty="0">
                <a:solidFill>
                  <a:schemeClr val="bg1"/>
                </a:solidFill>
                <a:latin typeface="Cambria" panose="02040503050406030204" pitchFamily="18" charset="0"/>
                <a:ea typeface="Cambria" panose="02040503050406030204" pitchFamily="18" charset="0"/>
                <a:cs typeface="Calibri Light" panose="020F0302020204030204" pitchFamily="34" charset="0"/>
              </a:rPr>
              <a:t>PSF, electron energy spectra and angular  correlation</a:t>
            </a:r>
          </a:p>
          <a:p>
            <a:pPr>
              <a:lnSpc>
                <a:spcPct val="150000"/>
              </a:lnSpc>
              <a:buFont typeface="Wingdings" panose="05000000000000000000" pitchFamily="2" charset="2"/>
              <a:buChar char="v"/>
            </a:pPr>
            <a:r>
              <a:rPr lang="en-GB" sz="2000" dirty="0">
                <a:solidFill>
                  <a:schemeClr val="bg1"/>
                </a:solidFill>
                <a:latin typeface="Cambria" panose="02040503050406030204" pitchFamily="18" charset="0"/>
                <a:ea typeface="Cambria" panose="02040503050406030204" pitchFamily="18" charset="0"/>
                <a:cs typeface="Calibri Light" panose="020F0302020204030204" pitchFamily="34" charset="0"/>
              </a:rPr>
              <a:t> Application to:</a:t>
            </a:r>
          </a:p>
          <a:p>
            <a:pPr>
              <a:lnSpc>
                <a:spcPct val="150000"/>
              </a:lnSpc>
            </a:pPr>
            <a:r>
              <a:rPr lang="en-GB" sz="2000" dirty="0">
                <a:solidFill>
                  <a:schemeClr val="bg1"/>
                </a:solidFill>
                <a:latin typeface="Cambria" panose="02040503050406030204" pitchFamily="18" charset="0"/>
                <a:ea typeface="Cambria" panose="02040503050406030204" pitchFamily="18" charset="0"/>
                <a:cs typeface="Calibri Light" panose="020F0302020204030204" pitchFamily="34" charset="0"/>
              </a:rPr>
              <a:t>    </a:t>
            </a:r>
            <a:r>
              <a:rPr lang="en-GB" sz="2000" dirty="0" err="1">
                <a:solidFill>
                  <a:schemeClr val="bg1"/>
                </a:solidFill>
                <a:latin typeface="Cambria" panose="02040503050406030204" pitchFamily="18" charset="0"/>
                <a:ea typeface="Cambria" panose="02040503050406030204" pitchFamily="18" charset="0"/>
                <a:cs typeface="Calibri Light" panose="020F0302020204030204" pitchFamily="34" charset="0"/>
              </a:rPr>
              <a:t>i</a:t>
            </a:r>
            <a:r>
              <a:rPr lang="en-GB" sz="2000" dirty="0">
                <a:solidFill>
                  <a:schemeClr val="bg1"/>
                </a:solidFill>
                <a:latin typeface="Cambria" panose="02040503050406030204" pitchFamily="18" charset="0"/>
                <a:ea typeface="Cambria" panose="02040503050406030204" pitchFamily="18" charset="0"/>
                <a:cs typeface="Calibri Light" panose="020F0302020204030204" pitchFamily="34" charset="0"/>
              </a:rPr>
              <a:t>) </a:t>
            </a:r>
            <a:r>
              <a:rPr lang="en-GB" sz="2000" dirty="0" smtClean="0">
                <a:solidFill>
                  <a:schemeClr val="bg1"/>
                </a:solidFill>
                <a:latin typeface="Cambria" panose="02040503050406030204" pitchFamily="18" charset="0"/>
                <a:ea typeface="Cambria" panose="02040503050406030204" pitchFamily="18" charset="0"/>
                <a:cs typeface="Calibri Light" panose="020F0302020204030204" pitchFamily="34" charset="0"/>
              </a:rPr>
              <a:t>s</a:t>
            </a:r>
            <a:r>
              <a:rPr lang="en-GB" sz="2000" dirty="0" smtClean="0">
                <a:solidFill>
                  <a:schemeClr val="bg1"/>
                </a:solidFill>
                <a:latin typeface="Cambria" panose="02040503050406030204" pitchFamily="18" charset="0"/>
                <a:ea typeface="Cambria" panose="02040503050406030204" pitchFamily="18" charset="0"/>
              </a:rPr>
              <a:t>earch  </a:t>
            </a:r>
            <a:r>
              <a:rPr lang="en-GB" sz="2000" dirty="0">
                <a:solidFill>
                  <a:schemeClr val="bg1"/>
                </a:solidFill>
                <a:latin typeface="Cambria" panose="02040503050406030204" pitchFamily="18" charset="0"/>
                <a:ea typeface="Cambria" panose="02040503050406030204" pitchFamily="18" charset="0"/>
              </a:rPr>
              <a:t>of Lorentz invariance violation in 2</a:t>
            </a:r>
            <a:r>
              <a:rPr lang="el-GR" sz="2000" dirty="0">
                <a:solidFill>
                  <a:schemeClr val="bg1"/>
                </a:solidFill>
                <a:latin typeface="Cambria" panose="02040503050406030204" pitchFamily="18" charset="0"/>
                <a:ea typeface="Cambria" panose="02040503050406030204" pitchFamily="18" charset="0"/>
                <a:cs typeface="Calibri Light" panose="020F0302020204030204" pitchFamily="34" charset="0"/>
              </a:rPr>
              <a:t>νββ</a:t>
            </a:r>
            <a:r>
              <a:rPr lang="en-GB" sz="2000" dirty="0">
                <a:solidFill>
                  <a:schemeClr val="bg1"/>
                </a:solidFill>
                <a:latin typeface="Cambria" panose="02040503050406030204" pitchFamily="18" charset="0"/>
                <a:ea typeface="Cambria" panose="02040503050406030204" pitchFamily="18" charset="0"/>
                <a:cs typeface="Calibri Light" panose="020F0302020204030204" pitchFamily="34" charset="0"/>
              </a:rPr>
              <a:t> decay</a:t>
            </a:r>
          </a:p>
          <a:p>
            <a:pPr>
              <a:lnSpc>
                <a:spcPct val="150000"/>
              </a:lnSpc>
            </a:pPr>
            <a:r>
              <a:rPr lang="en-GB" sz="2000" dirty="0">
                <a:solidFill>
                  <a:schemeClr val="bg1"/>
                </a:solidFill>
                <a:latin typeface="Cambria" panose="02040503050406030204" pitchFamily="18" charset="0"/>
                <a:ea typeface="Cambria" panose="02040503050406030204" pitchFamily="18" charset="0"/>
                <a:cs typeface="Calibri Light" panose="020F0302020204030204" pitchFamily="34" charset="0"/>
              </a:rPr>
              <a:t>    ii) </a:t>
            </a:r>
            <a:r>
              <a:rPr lang="en-GB" sz="2000" dirty="0" smtClean="0">
                <a:solidFill>
                  <a:schemeClr val="bg1"/>
                </a:solidFill>
                <a:latin typeface="Cambria" panose="02040503050406030204" pitchFamily="18" charset="0"/>
                <a:ea typeface="Cambria" panose="02040503050406030204" pitchFamily="18" charset="0"/>
                <a:cs typeface="Calibri Light" panose="020F0302020204030204" pitchFamily="34" charset="0"/>
              </a:rPr>
              <a:t>description  </a:t>
            </a:r>
            <a:r>
              <a:rPr lang="en-GB" sz="2000" dirty="0">
                <a:solidFill>
                  <a:schemeClr val="bg1"/>
                </a:solidFill>
                <a:latin typeface="Cambria" panose="02040503050406030204" pitchFamily="18" charset="0"/>
                <a:ea typeface="Cambria" panose="02040503050406030204" pitchFamily="18" charset="0"/>
                <a:cs typeface="Calibri Light" panose="020F0302020204030204" pitchFamily="34" charset="0"/>
              </a:rPr>
              <a:t>of </a:t>
            </a:r>
            <a:r>
              <a:rPr lang="en-GB" sz="2000" dirty="0" smtClean="0">
                <a:solidFill>
                  <a:schemeClr val="bg1"/>
                </a:solidFill>
                <a:latin typeface="Cambria" panose="02040503050406030204" pitchFamily="18" charset="0"/>
                <a:ea typeface="Cambria" panose="02040503050406030204" pitchFamily="18" charset="0"/>
                <a:cs typeface="Calibri Light" panose="020F0302020204030204" pitchFamily="34" charset="0"/>
              </a:rPr>
              <a:t>the  EC </a:t>
            </a:r>
            <a:r>
              <a:rPr lang="en-GB" sz="2000" dirty="0">
                <a:solidFill>
                  <a:schemeClr val="bg1"/>
                </a:solidFill>
                <a:latin typeface="Cambria" panose="02040503050406030204" pitchFamily="18" charset="0"/>
                <a:ea typeface="Cambria" panose="02040503050406030204" pitchFamily="18" charset="0"/>
                <a:cs typeface="Calibri Light" panose="020F0302020204030204" pitchFamily="34" charset="0"/>
              </a:rPr>
              <a:t>processes </a:t>
            </a:r>
          </a:p>
          <a:p>
            <a:pPr marL="342900" indent="-342900">
              <a:lnSpc>
                <a:spcPct val="150000"/>
              </a:lnSpc>
              <a:buFont typeface="Wingdings" panose="05000000000000000000" pitchFamily="2" charset="2"/>
              <a:buChar char="v"/>
            </a:pPr>
            <a:r>
              <a:rPr lang="en-GB" sz="2000" dirty="0">
                <a:solidFill>
                  <a:schemeClr val="bg1"/>
                </a:solidFill>
                <a:latin typeface="Cambria" panose="02040503050406030204" pitchFamily="18" charset="0"/>
                <a:ea typeface="Cambria" panose="02040503050406030204" pitchFamily="18" charset="0"/>
                <a:cs typeface="Calibri Light" panose="020F0302020204030204" pitchFamily="34" charset="0"/>
              </a:rPr>
              <a:t> Results and discussions</a:t>
            </a:r>
          </a:p>
          <a:p>
            <a:pPr>
              <a:lnSpc>
                <a:spcPct val="150000"/>
              </a:lnSpc>
              <a:buFont typeface="Wingdings" panose="05000000000000000000" pitchFamily="2" charset="2"/>
              <a:buChar char="v"/>
            </a:pPr>
            <a:r>
              <a:rPr lang="en-GB" sz="2000" dirty="0">
                <a:solidFill>
                  <a:schemeClr val="bg1"/>
                </a:solidFill>
                <a:latin typeface="Cambria" panose="02040503050406030204" pitchFamily="18" charset="0"/>
                <a:ea typeface="Cambria" panose="02040503050406030204" pitchFamily="18" charset="0"/>
                <a:cs typeface="Calibri Light" panose="020F0302020204030204" pitchFamily="34" charset="0"/>
              </a:rPr>
              <a:t>  Conclusions</a:t>
            </a:r>
          </a:p>
        </p:txBody>
      </p:sp>
      <p:sp>
        <p:nvSpPr>
          <p:cNvPr id="6" name="TextBox 5"/>
          <p:cNvSpPr txBox="1"/>
          <p:nvPr/>
        </p:nvSpPr>
        <p:spPr>
          <a:xfrm>
            <a:off x="8374455" y="6301211"/>
            <a:ext cx="3277355" cy="276999"/>
          </a:xfrm>
          <a:prstGeom prst="rect">
            <a:avLst/>
          </a:prstGeom>
          <a:noFill/>
        </p:spPr>
        <p:txBody>
          <a:bodyPr wrap="square" rtlCol="0">
            <a:spAutoFit/>
          </a:bodyPr>
          <a:lstStyle/>
          <a:p>
            <a:r>
              <a:rPr lang="en-US" sz="1200" i="1" dirty="0">
                <a:solidFill>
                  <a:srgbClr val="7030A0"/>
                </a:solidFill>
                <a:latin typeface="Cambria" panose="02040503050406030204" pitchFamily="18" charset="0"/>
              </a:rPr>
              <a:t>S. Stoica, </a:t>
            </a:r>
            <a:r>
              <a:rPr lang="en-US" sz="1200" i="1" dirty="0" smtClean="0">
                <a:solidFill>
                  <a:srgbClr val="7030A0"/>
                </a:solidFill>
                <a:latin typeface="Cambria" panose="02040503050406030204" pitchFamily="18" charset="0"/>
              </a:rPr>
              <a:t>SM&amp;B, CORFU24, August 26, 2024</a:t>
            </a:r>
            <a:endParaRPr lang="en-US" sz="1200" i="1" dirty="0">
              <a:solidFill>
                <a:srgbClr val="7030A0"/>
              </a:solidFill>
              <a:latin typeface="Cambria" panose="02040503050406030204" pitchFamily="18" charset="0"/>
            </a:endParaRPr>
          </a:p>
        </p:txBody>
      </p:sp>
    </p:spTree>
    <p:extLst>
      <p:ext uri="{BB962C8B-B14F-4D97-AF65-F5344CB8AC3E}">
        <p14:creationId xmlns="" xmlns:p14="http://schemas.microsoft.com/office/powerpoint/2010/main" val="284708322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 xmlns:a16="http://schemas.microsoft.com/office/drawing/2014/main" id="{7F699B24-011E-414B-B605-4E6ADF1ACF1D}"/>
              </a:ext>
            </a:extLst>
          </p:cNvPr>
          <p:cNvPicPr>
            <a:picLocks noChangeAspect="1"/>
          </p:cNvPicPr>
          <p:nvPr/>
        </p:nvPicPr>
        <p:blipFill>
          <a:blip r:embed="rId2"/>
          <a:stretch>
            <a:fillRect/>
          </a:stretch>
        </p:blipFill>
        <p:spPr>
          <a:xfrm>
            <a:off x="669957" y="1472765"/>
            <a:ext cx="8437830" cy="2691829"/>
          </a:xfrm>
          <a:prstGeom prst="rect">
            <a:avLst/>
          </a:prstGeom>
        </p:spPr>
      </p:pic>
      <p:pic>
        <p:nvPicPr>
          <p:cNvPr id="5" name="Picture 4">
            <a:extLst>
              <a:ext uri="{FF2B5EF4-FFF2-40B4-BE49-F238E27FC236}">
                <a16:creationId xmlns="" xmlns:a16="http://schemas.microsoft.com/office/drawing/2014/main" id="{83E57866-20CF-4D85-A134-6761EA3153DB}"/>
              </a:ext>
            </a:extLst>
          </p:cNvPr>
          <p:cNvPicPr>
            <a:picLocks noChangeAspect="1"/>
          </p:cNvPicPr>
          <p:nvPr/>
        </p:nvPicPr>
        <p:blipFill>
          <a:blip r:embed="rId3"/>
          <a:stretch>
            <a:fillRect/>
          </a:stretch>
        </p:blipFill>
        <p:spPr>
          <a:xfrm>
            <a:off x="9255489" y="3282898"/>
            <a:ext cx="2148209" cy="1101458"/>
          </a:xfrm>
          <a:prstGeom prst="rect">
            <a:avLst/>
          </a:prstGeom>
        </p:spPr>
      </p:pic>
      <p:pic>
        <p:nvPicPr>
          <p:cNvPr id="6" name="Picture 5">
            <a:extLst>
              <a:ext uri="{FF2B5EF4-FFF2-40B4-BE49-F238E27FC236}">
                <a16:creationId xmlns="" xmlns:a16="http://schemas.microsoft.com/office/drawing/2014/main" id="{047C9AD0-70C2-417C-9DF3-F6FF8ECC099D}"/>
              </a:ext>
            </a:extLst>
          </p:cNvPr>
          <p:cNvPicPr>
            <a:picLocks noChangeAspect="1"/>
          </p:cNvPicPr>
          <p:nvPr/>
        </p:nvPicPr>
        <p:blipFill>
          <a:blip r:embed="rId4"/>
          <a:stretch>
            <a:fillRect/>
          </a:stretch>
        </p:blipFill>
        <p:spPr>
          <a:xfrm>
            <a:off x="9360673" y="1435655"/>
            <a:ext cx="2148209" cy="725809"/>
          </a:xfrm>
          <a:prstGeom prst="rect">
            <a:avLst/>
          </a:prstGeom>
        </p:spPr>
      </p:pic>
      <p:pic>
        <p:nvPicPr>
          <p:cNvPr id="7" name="Picture 6">
            <a:extLst>
              <a:ext uri="{FF2B5EF4-FFF2-40B4-BE49-F238E27FC236}">
                <a16:creationId xmlns="" xmlns:a16="http://schemas.microsoft.com/office/drawing/2014/main" id="{60E2A675-B42C-4B97-B96B-B1BCEF14A80D}"/>
              </a:ext>
            </a:extLst>
          </p:cNvPr>
          <p:cNvPicPr>
            <a:picLocks noChangeAspect="1"/>
          </p:cNvPicPr>
          <p:nvPr/>
        </p:nvPicPr>
        <p:blipFill>
          <a:blip r:embed="rId5"/>
          <a:stretch>
            <a:fillRect/>
          </a:stretch>
        </p:blipFill>
        <p:spPr>
          <a:xfrm>
            <a:off x="10013653" y="2277963"/>
            <a:ext cx="604289" cy="921942"/>
          </a:xfrm>
          <a:prstGeom prst="rect">
            <a:avLst/>
          </a:prstGeom>
        </p:spPr>
      </p:pic>
      <p:sp>
        <p:nvSpPr>
          <p:cNvPr id="8" name="TextBox 7"/>
          <p:cNvSpPr txBox="1"/>
          <p:nvPr/>
        </p:nvSpPr>
        <p:spPr>
          <a:xfrm>
            <a:off x="8157173" y="6409853"/>
            <a:ext cx="3277355" cy="276999"/>
          </a:xfrm>
          <a:prstGeom prst="rect">
            <a:avLst/>
          </a:prstGeom>
          <a:noFill/>
        </p:spPr>
        <p:txBody>
          <a:bodyPr wrap="square" rtlCol="0">
            <a:spAutoFit/>
          </a:bodyPr>
          <a:lstStyle/>
          <a:p>
            <a:r>
              <a:rPr lang="en-US" sz="1200" i="1" dirty="0">
                <a:solidFill>
                  <a:srgbClr val="7030A0"/>
                </a:solidFill>
                <a:latin typeface="Cambria" panose="02040503050406030204" pitchFamily="18" charset="0"/>
              </a:rPr>
              <a:t>S. Stoica, </a:t>
            </a:r>
            <a:r>
              <a:rPr lang="en-US" sz="1200" i="1" dirty="0" smtClean="0">
                <a:solidFill>
                  <a:srgbClr val="7030A0"/>
                </a:solidFill>
                <a:latin typeface="Cambria" panose="02040503050406030204" pitchFamily="18" charset="0"/>
              </a:rPr>
              <a:t>SM&amp;B, CORFU24, August 26, 2024</a:t>
            </a:r>
            <a:endParaRPr lang="en-US" sz="1200" i="1" dirty="0">
              <a:solidFill>
                <a:srgbClr val="7030A0"/>
              </a:solidFill>
              <a:latin typeface="Cambria" panose="02040503050406030204" pitchFamily="18" charset="0"/>
            </a:endParaRPr>
          </a:p>
        </p:txBody>
      </p:sp>
      <p:pic>
        <p:nvPicPr>
          <p:cNvPr id="9" name="Picture 8"/>
          <p:cNvPicPr>
            <a:picLocks noChangeAspect="1"/>
          </p:cNvPicPr>
          <p:nvPr/>
        </p:nvPicPr>
        <p:blipFill>
          <a:blip r:embed="rId6"/>
          <a:stretch>
            <a:fillRect/>
          </a:stretch>
        </p:blipFill>
        <p:spPr>
          <a:xfrm>
            <a:off x="1125568" y="4499573"/>
            <a:ext cx="5461311" cy="1288930"/>
          </a:xfrm>
          <a:prstGeom prst="rect">
            <a:avLst/>
          </a:prstGeom>
        </p:spPr>
      </p:pic>
    </p:spTree>
    <p:extLst>
      <p:ext uri="{BB962C8B-B14F-4D97-AF65-F5344CB8AC3E}">
        <p14:creationId xmlns="" xmlns:p14="http://schemas.microsoft.com/office/powerpoint/2010/main" val="3284397823"/>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5714839" y="0"/>
            <a:ext cx="5869100" cy="6718300"/>
          </a:xfrm>
          <a:prstGeom prst="rect">
            <a:avLst/>
          </a:prstGeom>
        </p:spPr>
      </p:pic>
      <p:sp>
        <p:nvSpPr>
          <p:cNvPr id="5" name="Rectangle 4">
            <a:extLst>
              <a:ext uri="{FF2B5EF4-FFF2-40B4-BE49-F238E27FC236}">
                <a16:creationId xmlns="" xmlns:a16="http://schemas.microsoft.com/office/drawing/2014/main" id="{F25959F9-7B41-43B4-ACF0-2272097B4D8F}"/>
              </a:ext>
            </a:extLst>
          </p:cNvPr>
          <p:cNvSpPr/>
          <p:nvPr/>
        </p:nvSpPr>
        <p:spPr>
          <a:xfrm>
            <a:off x="506834" y="1378682"/>
            <a:ext cx="4700892" cy="4153989"/>
          </a:xfrm>
          <a:prstGeom prst="rect">
            <a:avLst/>
          </a:prstGeom>
          <a:solidFill>
            <a:schemeClr val="accent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latin typeface="Cambria" panose="02040503050406030204" pitchFamily="18" charset="0"/>
                <a:ea typeface="Cambria" panose="02040503050406030204" pitchFamily="18" charset="0"/>
              </a:rPr>
              <a:t>Summed energy spectra of electrons in the approximations A, B and C</a:t>
            </a:r>
          </a:p>
          <a:p>
            <a:pPr algn="ctr"/>
            <a:r>
              <a:rPr lang="en-GB" dirty="0">
                <a:latin typeface="Cambria" panose="02040503050406030204" pitchFamily="18" charset="0"/>
                <a:ea typeface="Cambria" panose="02040503050406030204" pitchFamily="18" charset="0"/>
              </a:rPr>
              <a:t> A= NR approx. is inadequate in precise electron spectra analyses</a:t>
            </a:r>
          </a:p>
          <a:p>
            <a:pPr algn="ctr"/>
            <a:r>
              <a:rPr lang="en-GB" dirty="0">
                <a:latin typeface="Cambria" panose="02040503050406030204" pitchFamily="18" charset="0"/>
                <a:ea typeface="Cambria" panose="02040503050406030204" pitchFamily="18" charset="0"/>
              </a:rPr>
              <a:t>B = approx. (analytical Fermi function); non-inclusion of FNS and screening effects:  differences up to 30% as compared with “exact” Fermi function</a:t>
            </a:r>
          </a:p>
          <a:p>
            <a:pPr algn="ctr"/>
            <a:endParaRPr lang="en-GB" dirty="0">
              <a:latin typeface="Cambria" panose="02040503050406030204" pitchFamily="18" charset="0"/>
              <a:ea typeface="Cambria" panose="02040503050406030204" pitchFamily="18" charset="0"/>
            </a:endParaRPr>
          </a:p>
          <a:p>
            <a:pPr algn="ctr"/>
            <a:r>
              <a:rPr lang="en-GB" dirty="0">
                <a:latin typeface="Cambria" panose="02040503050406030204" pitchFamily="18" charset="0"/>
                <a:ea typeface="Cambria" panose="02040503050406030204" pitchFamily="18" charset="0"/>
              </a:rPr>
              <a:t>C =  exact Fermi functions, screening effect, “realistic” Coulomb-type potential</a:t>
            </a:r>
          </a:p>
        </p:txBody>
      </p:sp>
      <p:sp>
        <p:nvSpPr>
          <p:cNvPr id="3" name="TextBox 2">
            <a:extLst>
              <a:ext uri="{FF2B5EF4-FFF2-40B4-BE49-F238E27FC236}">
                <a16:creationId xmlns="" xmlns:a16="http://schemas.microsoft.com/office/drawing/2014/main" id="{5B140421-4E01-437C-ABD8-90941F6FC870}"/>
              </a:ext>
            </a:extLst>
          </p:cNvPr>
          <p:cNvSpPr txBox="1"/>
          <p:nvPr/>
        </p:nvSpPr>
        <p:spPr>
          <a:xfrm>
            <a:off x="506834" y="509451"/>
            <a:ext cx="5017018" cy="769441"/>
          </a:xfrm>
          <a:prstGeom prst="rect">
            <a:avLst/>
          </a:prstGeom>
          <a:noFill/>
        </p:spPr>
        <p:txBody>
          <a:bodyPr wrap="square" rtlCol="0">
            <a:spAutoFit/>
          </a:bodyPr>
          <a:lstStyle/>
          <a:p>
            <a:r>
              <a:rPr lang="en-GB" sz="2400" dirty="0">
                <a:solidFill>
                  <a:srgbClr val="7030A0"/>
                </a:solidFill>
                <a:latin typeface="Cambria" panose="02040503050406030204" pitchFamily="18" charset="0"/>
                <a:ea typeface="Cambria" panose="02040503050406030204" pitchFamily="18" charset="0"/>
              </a:rPr>
              <a:t>Results and discussions </a:t>
            </a:r>
          </a:p>
          <a:p>
            <a:r>
              <a:rPr lang="en-GB" sz="2000" dirty="0">
                <a:solidFill>
                  <a:srgbClr val="7030A0"/>
                </a:solidFill>
                <a:latin typeface="Cambria" panose="02040503050406030204" pitchFamily="18" charset="0"/>
                <a:ea typeface="Cambria" panose="02040503050406030204" pitchFamily="18" charset="0"/>
              </a:rPr>
              <a:t>Summed energy spectra of electrons in DBD</a:t>
            </a:r>
          </a:p>
        </p:txBody>
      </p:sp>
      <p:sp>
        <p:nvSpPr>
          <p:cNvPr id="9" name="TextBox 8">
            <a:extLst>
              <a:ext uri="{FF2B5EF4-FFF2-40B4-BE49-F238E27FC236}">
                <a16:creationId xmlns="" xmlns:a16="http://schemas.microsoft.com/office/drawing/2014/main" id="{BF46B290-3177-4CB8-995B-81AD6AC42690}"/>
              </a:ext>
            </a:extLst>
          </p:cNvPr>
          <p:cNvSpPr txBox="1"/>
          <p:nvPr/>
        </p:nvSpPr>
        <p:spPr>
          <a:xfrm>
            <a:off x="506834" y="5532671"/>
            <a:ext cx="4729515" cy="307777"/>
          </a:xfrm>
          <a:prstGeom prst="rect">
            <a:avLst/>
          </a:prstGeom>
          <a:noFill/>
        </p:spPr>
        <p:txBody>
          <a:bodyPr wrap="square" rtlCol="0">
            <a:spAutoFit/>
          </a:bodyPr>
          <a:lstStyle/>
          <a:p>
            <a:r>
              <a:rPr lang="en-GB" sz="1400" dirty="0" err="1">
                <a:solidFill>
                  <a:srgbClr val="7030A0"/>
                </a:solidFill>
                <a:latin typeface="Cambria" panose="02040503050406030204" pitchFamily="18" charset="0"/>
                <a:ea typeface="Cambria" panose="02040503050406030204" pitchFamily="18" charset="0"/>
              </a:rPr>
              <a:t>Nitescu</a:t>
            </a:r>
            <a:r>
              <a:rPr lang="en-GB" sz="1400" dirty="0">
                <a:solidFill>
                  <a:srgbClr val="7030A0"/>
                </a:solidFill>
                <a:latin typeface="Cambria" panose="02040503050406030204" pitchFamily="18" charset="0"/>
                <a:ea typeface="Cambria" panose="02040503050406030204" pitchFamily="18" charset="0"/>
              </a:rPr>
              <a:t>, </a:t>
            </a:r>
            <a:r>
              <a:rPr lang="en-GB" sz="1400" dirty="0" err="1">
                <a:solidFill>
                  <a:srgbClr val="7030A0"/>
                </a:solidFill>
                <a:latin typeface="Cambria" panose="02040503050406030204" pitchFamily="18" charset="0"/>
                <a:ea typeface="Cambria" panose="02040503050406030204" pitchFamily="18" charset="0"/>
              </a:rPr>
              <a:t>Ghinescu</a:t>
            </a:r>
            <a:r>
              <a:rPr lang="en-GB" sz="1400" dirty="0">
                <a:solidFill>
                  <a:srgbClr val="7030A0"/>
                </a:solidFill>
                <a:latin typeface="Cambria" panose="02040503050406030204" pitchFamily="18" charset="0"/>
                <a:ea typeface="Cambria" panose="02040503050406030204" pitchFamily="18" charset="0"/>
              </a:rPr>
              <a:t>, </a:t>
            </a:r>
            <a:r>
              <a:rPr lang="en-GB" sz="1400" dirty="0" err="1">
                <a:solidFill>
                  <a:srgbClr val="7030A0"/>
                </a:solidFill>
                <a:latin typeface="Cambria" panose="02040503050406030204" pitchFamily="18" charset="0"/>
                <a:ea typeface="Cambria" panose="02040503050406030204" pitchFamily="18" charset="0"/>
              </a:rPr>
              <a:t>Mirea</a:t>
            </a:r>
            <a:r>
              <a:rPr lang="en-GB" sz="1400" dirty="0">
                <a:solidFill>
                  <a:srgbClr val="7030A0"/>
                </a:solidFill>
                <a:latin typeface="Cambria" panose="02040503050406030204" pitchFamily="18" charset="0"/>
                <a:ea typeface="Cambria" panose="02040503050406030204" pitchFamily="18" charset="0"/>
              </a:rPr>
              <a:t>, Stoica, JPG </a:t>
            </a:r>
            <a:r>
              <a:rPr lang="en-GB" sz="1400" b="1" dirty="0">
                <a:solidFill>
                  <a:srgbClr val="7030A0"/>
                </a:solidFill>
                <a:latin typeface="Cambria" panose="02040503050406030204" pitchFamily="18" charset="0"/>
                <a:ea typeface="Cambria" panose="02040503050406030204" pitchFamily="18" charset="0"/>
              </a:rPr>
              <a:t>47</a:t>
            </a:r>
            <a:r>
              <a:rPr lang="en-GB" sz="1400" dirty="0">
                <a:solidFill>
                  <a:srgbClr val="7030A0"/>
                </a:solidFill>
                <a:latin typeface="Cambria" panose="02040503050406030204" pitchFamily="18" charset="0"/>
                <a:ea typeface="Cambria" panose="02040503050406030204" pitchFamily="18" charset="0"/>
              </a:rPr>
              <a:t>, 055112 (2020)</a:t>
            </a:r>
          </a:p>
        </p:txBody>
      </p:sp>
      <p:sp>
        <p:nvSpPr>
          <p:cNvPr id="6" name="TextBox 5"/>
          <p:cNvSpPr txBox="1"/>
          <p:nvPr/>
        </p:nvSpPr>
        <p:spPr>
          <a:xfrm>
            <a:off x="1104524" y="6378166"/>
            <a:ext cx="3277355" cy="276999"/>
          </a:xfrm>
          <a:prstGeom prst="rect">
            <a:avLst/>
          </a:prstGeom>
          <a:noFill/>
        </p:spPr>
        <p:txBody>
          <a:bodyPr wrap="square" rtlCol="0">
            <a:spAutoFit/>
          </a:bodyPr>
          <a:lstStyle/>
          <a:p>
            <a:r>
              <a:rPr lang="en-US" sz="1200" i="1" dirty="0">
                <a:solidFill>
                  <a:srgbClr val="7030A0"/>
                </a:solidFill>
                <a:latin typeface="Cambria" panose="02040503050406030204" pitchFamily="18" charset="0"/>
              </a:rPr>
              <a:t>S. Stoica, </a:t>
            </a:r>
            <a:r>
              <a:rPr lang="en-US" sz="1200" i="1" dirty="0" smtClean="0">
                <a:solidFill>
                  <a:srgbClr val="7030A0"/>
                </a:solidFill>
                <a:latin typeface="Cambria" panose="02040503050406030204" pitchFamily="18" charset="0"/>
              </a:rPr>
              <a:t>SM&amp;B, CORFU24, August 26, 2024</a:t>
            </a:r>
            <a:endParaRPr lang="en-US" sz="1200" i="1" dirty="0">
              <a:solidFill>
                <a:srgbClr val="7030A0"/>
              </a:solidFill>
              <a:latin typeface="Cambria" panose="02040503050406030204" pitchFamily="18" charset="0"/>
            </a:endParaRPr>
          </a:p>
        </p:txBody>
      </p:sp>
    </p:spTree>
    <p:extLst>
      <p:ext uri="{BB962C8B-B14F-4D97-AF65-F5344CB8AC3E}">
        <p14:creationId xmlns="" xmlns:p14="http://schemas.microsoft.com/office/powerpoint/2010/main" val="433013073"/>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383654" y="261393"/>
            <a:ext cx="5390126" cy="6170023"/>
          </a:xfrm>
          <a:prstGeom prst="rect">
            <a:avLst/>
          </a:prstGeom>
        </p:spPr>
      </p:pic>
      <p:pic>
        <p:nvPicPr>
          <p:cNvPr id="5" name="Picture 4">
            <a:extLst>
              <a:ext uri="{FF2B5EF4-FFF2-40B4-BE49-F238E27FC236}">
                <a16:creationId xmlns="" xmlns:a16="http://schemas.microsoft.com/office/drawing/2014/main" id="{A3B747D5-7AF8-4038-8E82-5A331D101BAC}"/>
              </a:ext>
            </a:extLst>
          </p:cNvPr>
          <p:cNvPicPr>
            <a:picLocks noChangeAspect="1"/>
          </p:cNvPicPr>
          <p:nvPr/>
        </p:nvPicPr>
        <p:blipFill>
          <a:blip r:embed="rId3"/>
          <a:stretch>
            <a:fillRect/>
          </a:stretch>
        </p:blipFill>
        <p:spPr>
          <a:xfrm>
            <a:off x="6261947" y="202126"/>
            <a:ext cx="5824414" cy="6216702"/>
          </a:xfrm>
          <a:prstGeom prst="rect">
            <a:avLst/>
          </a:prstGeom>
        </p:spPr>
      </p:pic>
      <p:sp>
        <p:nvSpPr>
          <p:cNvPr id="4" name="TextBox 3"/>
          <p:cNvSpPr txBox="1"/>
          <p:nvPr/>
        </p:nvSpPr>
        <p:spPr>
          <a:xfrm>
            <a:off x="7939890" y="6581001"/>
            <a:ext cx="3277355" cy="276999"/>
          </a:xfrm>
          <a:prstGeom prst="rect">
            <a:avLst/>
          </a:prstGeom>
          <a:noFill/>
        </p:spPr>
        <p:txBody>
          <a:bodyPr wrap="square" rtlCol="0">
            <a:spAutoFit/>
          </a:bodyPr>
          <a:lstStyle/>
          <a:p>
            <a:r>
              <a:rPr lang="en-US" sz="1200" i="1" dirty="0">
                <a:solidFill>
                  <a:srgbClr val="7030A0"/>
                </a:solidFill>
                <a:latin typeface="Cambria" panose="02040503050406030204" pitchFamily="18" charset="0"/>
              </a:rPr>
              <a:t>S. Stoica, </a:t>
            </a:r>
            <a:r>
              <a:rPr lang="en-US" sz="1200" i="1" dirty="0" smtClean="0">
                <a:solidFill>
                  <a:srgbClr val="7030A0"/>
                </a:solidFill>
                <a:latin typeface="Cambria" panose="02040503050406030204" pitchFamily="18" charset="0"/>
              </a:rPr>
              <a:t>SM&amp;B, CORFU24, August 26, 2024</a:t>
            </a:r>
            <a:endParaRPr lang="en-US" sz="1200" i="1" dirty="0">
              <a:solidFill>
                <a:srgbClr val="7030A0"/>
              </a:solidFill>
              <a:latin typeface="Cambria" panose="02040503050406030204" pitchFamily="18" charset="0"/>
            </a:endParaRPr>
          </a:p>
        </p:txBody>
      </p:sp>
    </p:spTree>
    <p:extLst>
      <p:ext uri="{BB962C8B-B14F-4D97-AF65-F5344CB8AC3E}">
        <p14:creationId xmlns="" xmlns:p14="http://schemas.microsoft.com/office/powerpoint/2010/main" val="2531238191"/>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 xmlns:a16="http://schemas.microsoft.com/office/drawing/2014/main" id="{2CF71666-71FD-4D71-8323-BE1E59D34D27}"/>
              </a:ext>
            </a:extLst>
          </p:cNvPr>
          <p:cNvPicPr>
            <a:picLocks noChangeAspect="1"/>
          </p:cNvPicPr>
          <p:nvPr/>
        </p:nvPicPr>
        <p:blipFill>
          <a:blip r:embed="rId2"/>
          <a:stretch>
            <a:fillRect/>
          </a:stretch>
        </p:blipFill>
        <p:spPr>
          <a:xfrm>
            <a:off x="120487" y="0"/>
            <a:ext cx="8931105" cy="6602662"/>
          </a:xfrm>
          <a:prstGeom prst="rect">
            <a:avLst/>
          </a:prstGeom>
        </p:spPr>
      </p:pic>
      <p:sp>
        <p:nvSpPr>
          <p:cNvPr id="5" name="TextBox 4">
            <a:extLst>
              <a:ext uri="{FF2B5EF4-FFF2-40B4-BE49-F238E27FC236}">
                <a16:creationId xmlns="" xmlns:a16="http://schemas.microsoft.com/office/drawing/2014/main" id="{80E98D2D-0A7D-4AE6-A169-D6DA60C530EE}"/>
              </a:ext>
            </a:extLst>
          </p:cNvPr>
          <p:cNvSpPr txBox="1"/>
          <p:nvPr/>
        </p:nvSpPr>
        <p:spPr>
          <a:xfrm>
            <a:off x="9392194" y="2952912"/>
            <a:ext cx="2677886" cy="584775"/>
          </a:xfrm>
          <a:prstGeom prst="rect">
            <a:avLst/>
          </a:prstGeom>
          <a:noFill/>
        </p:spPr>
        <p:txBody>
          <a:bodyPr wrap="square" rtlCol="0">
            <a:spAutoFit/>
          </a:bodyPr>
          <a:lstStyle/>
          <a:p>
            <a:r>
              <a:rPr lang="en-GB" sz="1600" dirty="0" err="1">
                <a:solidFill>
                  <a:srgbClr val="7030A0"/>
                </a:solidFill>
                <a:latin typeface="Cambria" panose="02040503050406030204" pitchFamily="18" charset="0"/>
                <a:ea typeface="Cambria" panose="02040503050406030204" pitchFamily="18" charset="0"/>
              </a:rPr>
              <a:t>Nitescu</a:t>
            </a:r>
            <a:r>
              <a:rPr lang="en-GB" sz="1600" dirty="0">
                <a:solidFill>
                  <a:srgbClr val="7030A0"/>
                </a:solidFill>
                <a:latin typeface="Cambria" panose="02040503050406030204" pitchFamily="18" charset="0"/>
                <a:ea typeface="Cambria" panose="02040503050406030204" pitchFamily="18" charset="0"/>
              </a:rPr>
              <a:t>, </a:t>
            </a:r>
            <a:r>
              <a:rPr lang="en-GB" sz="1600" dirty="0" err="1">
                <a:solidFill>
                  <a:srgbClr val="7030A0"/>
                </a:solidFill>
                <a:latin typeface="Cambria" panose="02040503050406030204" pitchFamily="18" charset="0"/>
                <a:ea typeface="Cambria" panose="02040503050406030204" pitchFamily="18" charset="0"/>
              </a:rPr>
              <a:t>Ghinescu</a:t>
            </a:r>
            <a:r>
              <a:rPr lang="en-GB" sz="1600" dirty="0">
                <a:solidFill>
                  <a:srgbClr val="7030A0"/>
                </a:solidFill>
                <a:latin typeface="Cambria" panose="02040503050406030204" pitchFamily="18" charset="0"/>
                <a:ea typeface="Cambria" panose="02040503050406030204" pitchFamily="18" charset="0"/>
              </a:rPr>
              <a:t>, Stoica</a:t>
            </a:r>
          </a:p>
          <a:p>
            <a:r>
              <a:rPr lang="en-GB" sz="1600" dirty="0">
                <a:solidFill>
                  <a:srgbClr val="7030A0"/>
                </a:solidFill>
                <a:latin typeface="Cambria" panose="02040503050406030204" pitchFamily="18" charset="0"/>
                <a:ea typeface="Cambria" panose="02040503050406030204" pitchFamily="18" charset="0"/>
              </a:rPr>
              <a:t>PRD</a:t>
            </a:r>
            <a:r>
              <a:rPr lang="en-GB" sz="1600" b="1" dirty="0">
                <a:solidFill>
                  <a:srgbClr val="7030A0"/>
                </a:solidFill>
                <a:latin typeface="Cambria" panose="02040503050406030204" pitchFamily="18" charset="0"/>
                <a:ea typeface="Cambria" panose="02040503050406030204" pitchFamily="18" charset="0"/>
              </a:rPr>
              <a:t>103</a:t>
            </a:r>
            <a:r>
              <a:rPr lang="en-GB" sz="1600" dirty="0">
                <a:solidFill>
                  <a:srgbClr val="7030A0"/>
                </a:solidFill>
                <a:latin typeface="Cambria" panose="02040503050406030204" pitchFamily="18" charset="0"/>
                <a:ea typeface="Cambria" panose="02040503050406030204" pitchFamily="18" charset="0"/>
              </a:rPr>
              <a:t>(2021); </a:t>
            </a:r>
            <a:r>
              <a:rPr lang="en-GB" sz="1600" b="1" dirty="0">
                <a:solidFill>
                  <a:srgbClr val="7030A0"/>
                </a:solidFill>
                <a:latin typeface="Cambria" panose="02040503050406030204" pitchFamily="18" charset="0"/>
                <a:ea typeface="Cambria" panose="02040503050406030204" pitchFamily="18" charset="0"/>
              </a:rPr>
              <a:t>105</a:t>
            </a:r>
            <a:r>
              <a:rPr lang="en-GB" sz="1600" dirty="0">
                <a:solidFill>
                  <a:srgbClr val="7030A0"/>
                </a:solidFill>
                <a:latin typeface="Cambria" panose="02040503050406030204" pitchFamily="18" charset="0"/>
                <a:ea typeface="Cambria" panose="02040503050406030204" pitchFamily="18" charset="0"/>
              </a:rPr>
              <a:t>(2022)</a:t>
            </a:r>
          </a:p>
        </p:txBody>
      </p:sp>
      <p:sp>
        <p:nvSpPr>
          <p:cNvPr id="6" name="TextBox 5"/>
          <p:cNvSpPr txBox="1"/>
          <p:nvPr/>
        </p:nvSpPr>
        <p:spPr>
          <a:xfrm>
            <a:off x="9095714" y="6102036"/>
            <a:ext cx="3277355" cy="276999"/>
          </a:xfrm>
          <a:prstGeom prst="rect">
            <a:avLst/>
          </a:prstGeom>
          <a:noFill/>
        </p:spPr>
        <p:txBody>
          <a:bodyPr wrap="square" rtlCol="0">
            <a:spAutoFit/>
          </a:bodyPr>
          <a:lstStyle/>
          <a:p>
            <a:r>
              <a:rPr lang="en-US" sz="1200" i="1" dirty="0">
                <a:solidFill>
                  <a:srgbClr val="7030A0"/>
                </a:solidFill>
                <a:latin typeface="Cambria" panose="02040503050406030204" pitchFamily="18" charset="0"/>
              </a:rPr>
              <a:t>S. Stoica, </a:t>
            </a:r>
            <a:r>
              <a:rPr lang="en-US" sz="1200" i="1" dirty="0" smtClean="0">
                <a:solidFill>
                  <a:srgbClr val="7030A0"/>
                </a:solidFill>
                <a:latin typeface="Cambria" panose="02040503050406030204" pitchFamily="18" charset="0"/>
              </a:rPr>
              <a:t>SM&amp;B, CORFU24, August 26, 2024</a:t>
            </a:r>
            <a:endParaRPr lang="en-US" sz="1200" i="1" dirty="0">
              <a:solidFill>
                <a:srgbClr val="7030A0"/>
              </a:solidFill>
              <a:latin typeface="Cambria" panose="02040503050406030204" pitchFamily="18" charset="0"/>
            </a:endParaRPr>
          </a:p>
        </p:txBody>
      </p:sp>
    </p:spTree>
    <p:extLst>
      <p:ext uri="{BB962C8B-B14F-4D97-AF65-F5344CB8AC3E}">
        <p14:creationId xmlns="" xmlns:p14="http://schemas.microsoft.com/office/powerpoint/2010/main" val="2391038607"/>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 xmlns:a16="http://schemas.microsoft.com/office/drawing/2014/main" id="{74F6B30D-D5D3-4FF5-B211-E80BC18CF236}"/>
              </a:ext>
            </a:extLst>
          </p:cNvPr>
          <p:cNvPicPr>
            <a:picLocks noChangeAspect="1"/>
          </p:cNvPicPr>
          <p:nvPr/>
        </p:nvPicPr>
        <p:blipFill>
          <a:blip r:embed="rId2"/>
          <a:stretch>
            <a:fillRect/>
          </a:stretch>
        </p:blipFill>
        <p:spPr>
          <a:xfrm>
            <a:off x="1632857" y="155572"/>
            <a:ext cx="6381887" cy="6546855"/>
          </a:xfrm>
          <a:prstGeom prst="rect">
            <a:avLst/>
          </a:prstGeom>
        </p:spPr>
      </p:pic>
      <p:sp>
        <p:nvSpPr>
          <p:cNvPr id="5" name="TextBox 4">
            <a:extLst>
              <a:ext uri="{FF2B5EF4-FFF2-40B4-BE49-F238E27FC236}">
                <a16:creationId xmlns="" xmlns:a16="http://schemas.microsoft.com/office/drawing/2014/main" id="{94E72D77-24F6-43CB-A88E-31A09E9CFB07}"/>
              </a:ext>
            </a:extLst>
          </p:cNvPr>
          <p:cNvSpPr txBox="1"/>
          <p:nvPr/>
        </p:nvSpPr>
        <p:spPr>
          <a:xfrm>
            <a:off x="9392194" y="2952912"/>
            <a:ext cx="2677886" cy="584775"/>
          </a:xfrm>
          <a:prstGeom prst="rect">
            <a:avLst/>
          </a:prstGeom>
          <a:noFill/>
        </p:spPr>
        <p:txBody>
          <a:bodyPr wrap="square" rtlCol="0">
            <a:spAutoFit/>
          </a:bodyPr>
          <a:lstStyle/>
          <a:p>
            <a:r>
              <a:rPr lang="en-GB" sz="1600" dirty="0" err="1">
                <a:solidFill>
                  <a:srgbClr val="7030A0"/>
                </a:solidFill>
                <a:latin typeface="Cambria" panose="02040503050406030204" pitchFamily="18" charset="0"/>
                <a:ea typeface="Cambria" panose="02040503050406030204" pitchFamily="18" charset="0"/>
              </a:rPr>
              <a:t>Nitescu</a:t>
            </a:r>
            <a:r>
              <a:rPr lang="en-GB" sz="1600" dirty="0">
                <a:solidFill>
                  <a:srgbClr val="7030A0"/>
                </a:solidFill>
                <a:latin typeface="Cambria" panose="02040503050406030204" pitchFamily="18" charset="0"/>
                <a:ea typeface="Cambria" panose="02040503050406030204" pitchFamily="18" charset="0"/>
              </a:rPr>
              <a:t>, </a:t>
            </a:r>
            <a:r>
              <a:rPr lang="en-GB" sz="1600" dirty="0" err="1">
                <a:solidFill>
                  <a:srgbClr val="7030A0"/>
                </a:solidFill>
                <a:latin typeface="Cambria" panose="02040503050406030204" pitchFamily="18" charset="0"/>
                <a:ea typeface="Cambria" panose="02040503050406030204" pitchFamily="18" charset="0"/>
              </a:rPr>
              <a:t>Ghinescu</a:t>
            </a:r>
            <a:r>
              <a:rPr lang="en-GB" sz="1600" dirty="0">
                <a:solidFill>
                  <a:srgbClr val="7030A0"/>
                </a:solidFill>
                <a:latin typeface="Cambria" panose="02040503050406030204" pitchFamily="18" charset="0"/>
                <a:ea typeface="Cambria" panose="02040503050406030204" pitchFamily="18" charset="0"/>
              </a:rPr>
              <a:t>, Stoica</a:t>
            </a:r>
          </a:p>
          <a:p>
            <a:r>
              <a:rPr lang="en-GB" sz="1600" dirty="0">
                <a:solidFill>
                  <a:srgbClr val="7030A0"/>
                </a:solidFill>
                <a:latin typeface="Cambria" panose="02040503050406030204" pitchFamily="18" charset="0"/>
                <a:ea typeface="Cambria" panose="02040503050406030204" pitchFamily="18" charset="0"/>
              </a:rPr>
              <a:t>PRD</a:t>
            </a:r>
            <a:r>
              <a:rPr lang="en-GB" sz="1600" b="1" dirty="0">
                <a:solidFill>
                  <a:srgbClr val="7030A0"/>
                </a:solidFill>
                <a:latin typeface="Cambria" panose="02040503050406030204" pitchFamily="18" charset="0"/>
                <a:ea typeface="Cambria" panose="02040503050406030204" pitchFamily="18" charset="0"/>
              </a:rPr>
              <a:t>103</a:t>
            </a:r>
            <a:r>
              <a:rPr lang="en-GB" sz="1600" dirty="0">
                <a:solidFill>
                  <a:srgbClr val="7030A0"/>
                </a:solidFill>
                <a:latin typeface="Cambria" panose="02040503050406030204" pitchFamily="18" charset="0"/>
                <a:ea typeface="Cambria" panose="02040503050406030204" pitchFamily="18" charset="0"/>
              </a:rPr>
              <a:t>(2021); </a:t>
            </a:r>
            <a:r>
              <a:rPr lang="en-GB" sz="1600" b="1" dirty="0">
                <a:solidFill>
                  <a:srgbClr val="7030A0"/>
                </a:solidFill>
                <a:latin typeface="Cambria" panose="02040503050406030204" pitchFamily="18" charset="0"/>
                <a:ea typeface="Cambria" panose="02040503050406030204" pitchFamily="18" charset="0"/>
              </a:rPr>
              <a:t>105</a:t>
            </a:r>
            <a:r>
              <a:rPr lang="en-GB" sz="1600" dirty="0">
                <a:solidFill>
                  <a:srgbClr val="7030A0"/>
                </a:solidFill>
                <a:latin typeface="Cambria" panose="02040503050406030204" pitchFamily="18" charset="0"/>
                <a:ea typeface="Cambria" panose="02040503050406030204" pitchFamily="18" charset="0"/>
              </a:rPr>
              <a:t>(2022)</a:t>
            </a:r>
          </a:p>
        </p:txBody>
      </p:sp>
      <p:sp>
        <p:nvSpPr>
          <p:cNvPr id="6" name="TextBox 5"/>
          <p:cNvSpPr txBox="1"/>
          <p:nvPr/>
        </p:nvSpPr>
        <p:spPr>
          <a:xfrm>
            <a:off x="8437830" y="6464174"/>
            <a:ext cx="3277355" cy="276999"/>
          </a:xfrm>
          <a:prstGeom prst="rect">
            <a:avLst/>
          </a:prstGeom>
          <a:noFill/>
        </p:spPr>
        <p:txBody>
          <a:bodyPr wrap="square" rtlCol="0">
            <a:spAutoFit/>
          </a:bodyPr>
          <a:lstStyle/>
          <a:p>
            <a:r>
              <a:rPr lang="en-US" sz="1200" i="1" dirty="0">
                <a:solidFill>
                  <a:srgbClr val="7030A0"/>
                </a:solidFill>
                <a:latin typeface="Cambria" panose="02040503050406030204" pitchFamily="18" charset="0"/>
              </a:rPr>
              <a:t>S. Stoica, </a:t>
            </a:r>
            <a:r>
              <a:rPr lang="en-US" sz="1200" i="1" dirty="0" smtClean="0">
                <a:solidFill>
                  <a:srgbClr val="7030A0"/>
                </a:solidFill>
                <a:latin typeface="Cambria" panose="02040503050406030204" pitchFamily="18" charset="0"/>
              </a:rPr>
              <a:t>SM&amp;B, CORFU24, August 26, 2024</a:t>
            </a:r>
            <a:endParaRPr lang="en-US" sz="1200" i="1" dirty="0">
              <a:solidFill>
                <a:srgbClr val="7030A0"/>
              </a:solidFill>
              <a:latin typeface="Cambria" panose="02040503050406030204" pitchFamily="18" charset="0"/>
            </a:endParaRPr>
          </a:p>
        </p:txBody>
      </p:sp>
    </p:spTree>
    <p:extLst>
      <p:ext uri="{BB962C8B-B14F-4D97-AF65-F5344CB8AC3E}">
        <p14:creationId xmlns="" xmlns:p14="http://schemas.microsoft.com/office/powerpoint/2010/main" val="3851446622"/>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 xmlns:a16="http://schemas.microsoft.com/office/drawing/2014/main" id="{3FCEE093-358E-4726-B7EF-62049F746903}"/>
              </a:ext>
            </a:extLst>
          </p:cNvPr>
          <p:cNvPicPr>
            <a:picLocks noChangeAspect="1"/>
          </p:cNvPicPr>
          <p:nvPr/>
        </p:nvPicPr>
        <p:blipFill>
          <a:blip r:embed="rId2"/>
          <a:stretch>
            <a:fillRect/>
          </a:stretch>
        </p:blipFill>
        <p:spPr>
          <a:xfrm>
            <a:off x="1339427" y="239699"/>
            <a:ext cx="6596710" cy="6429402"/>
          </a:xfrm>
          <a:prstGeom prst="rect">
            <a:avLst/>
          </a:prstGeom>
        </p:spPr>
      </p:pic>
      <p:sp>
        <p:nvSpPr>
          <p:cNvPr id="5" name="TextBox 4">
            <a:extLst>
              <a:ext uri="{FF2B5EF4-FFF2-40B4-BE49-F238E27FC236}">
                <a16:creationId xmlns="" xmlns:a16="http://schemas.microsoft.com/office/drawing/2014/main" id="{166CED39-629C-43D1-938E-D46E468D1614}"/>
              </a:ext>
            </a:extLst>
          </p:cNvPr>
          <p:cNvSpPr txBox="1"/>
          <p:nvPr/>
        </p:nvSpPr>
        <p:spPr>
          <a:xfrm>
            <a:off x="9392194" y="2952912"/>
            <a:ext cx="2677886" cy="584775"/>
          </a:xfrm>
          <a:prstGeom prst="rect">
            <a:avLst/>
          </a:prstGeom>
          <a:noFill/>
        </p:spPr>
        <p:txBody>
          <a:bodyPr wrap="square" rtlCol="0">
            <a:spAutoFit/>
          </a:bodyPr>
          <a:lstStyle/>
          <a:p>
            <a:r>
              <a:rPr lang="en-GB" sz="1600" dirty="0" err="1">
                <a:solidFill>
                  <a:srgbClr val="7030A0"/>
                </a:solidFill>
                <a:latin typeface="Cambria" panose="02040503050406030204" pitchFamily="18" charset="0"/>
                <a:ea typeface="Cambria" panose="02040503050406030204" pitchFamily="18" charset="0"/>
              </a:rPr>
              <a:t>Nitescu</a:t>
            </a:r>
            <a:r>
              <a:rPr lang="en-GB" sz="1600" dirty="0">
                <a:solidFill>
                  <a:srgbClr val="7030A0"/>
                </a:solidFill>
                <a:latin typeface="Cambria" panose="02040503050406030204" pitchFamily="18" charset="0"/>
                <a:ea typeface="Cambria" panose="02040503050406030204" pitchFamily="18" charset="0"/>
              </a:rPr>
              <a:t>, </a:t>
            </a:r>
            <a:r>
              <a:rPr lang="en-GB" sz="1600" dirty="0" err="1">
                <a:solidFill>
                  <a:srgbClr val="7030A0"/>
                </a:solidFill>
                <a:latin typeface="Cambria" panose="02040503050406030204" pitchFamily="18" charset="0"/>
                <a:ea typeface="Cambria" panose="02040503050406030204" pitchFamily="18" charset="0"/>
              </a:rPr>
              <a:t>Ghinescu</a:t>
            </a:r>
            <a:r>
              <a:rPr lang="en-GB" sz="1600" dirty="0">
                <a:solidFill>
                  <a:srgbClr val="7030A0"/>
                </a:solidFill>
                <a:latin typeface="Cambria" panose="02040503050406030204" pitchFamily="18" charset="0"/>
                <a:ea typeface="Cambria" panose="02040503050406030204" pitchFamily="18" charset="0"/>
              </a:rPr>
              <a:t>, Stoica</a:t>
            </a:r>
          </a:p>
          <a:p>
            <a:r>
              <a:rPr lang="en-GB" sz="1600" dirty="0">
                <a:solidFill>
                  <a:srgbClr val="7030A0"/>
                </a:solidFill>
                <a:latin typeface="Cambria" panose="02040503050406030204" pitchFamily="18" charset="0"/>
                <a:ea typeface="Cambria" panose="02040503050406030204" pitchFamily="18" charset="0"/>
              </a:rPr>
              <a:t>PRD</a:t>
            </a:r>
            <a:r>
              <a:rPr lang="en-GB" sz="1600" b="1" dirty="0">
                <a:solidFill>
                  <a:srgbClr val="7030A0"/>
                </a:solidFill>
                <a:latin typeface="Cambria" panose="02040503050406030204" pitchFamily="18" charset="0"/>
                <a:ea typeface="Cambria" panose="02040503050406030204" pitchFamily="18" charset="0"/>
              </a:rPr>
              <a:t>103</a:t>
            </a:r>
            <a:r>
              <a:rPr lang="en-GB" sz="1600" dirty="0">
                <a:solidFill>
                  <a:srgbClr val="7030A0"/>
                </a:solidFill>
                <a:latin typeface="Cambria" panose="02040503050406030204" pitchFamily="18" charset="0"/>
                <a:ea typeface="Cambria" panose="02040503050406030204" pitchFamily="18" charset="0"/>
              </a:rPr>
              <a:t>(2021); </a:t>
            </a:r>
            <a:r>
              <a:rPr lang="en-GB" sz="1600" b="1" dirty="0">
                <a:solidFill>
                  <a:srgbClr val="7030A0"/>
                </a:solidFill>
                <a:latin typeface="Cambria" panose="02040503050406030204" pitchFamily="18" charset="0"/>
                <a:ea typeface="Cambria" panose="02040503050406030204" pitchFamily="18" charset="0"/>
              </a:rPr>
              <a:t>105</a:t>
            </a:r>
            <a:r>
              <a:rPr lang="en-GB" sz="1600" dirty="0">
                <a:solidFill>
                  <a:srgbClr val="7030A0"/>
                </a:solidFill>
                <a:latin typeface="Cambria" panose="02040503050406030204" pitchFamily="18" charset="0"/>
                <a:ea typeface="Cambria" panose="02040503050406030204" pitchFamily="18" charset="0"/>
              </a:rPr>
              <a:t>(2022)</a:t>
            </a:r>
          </a:p>
        </p:txBody>
      </p:sp>
      <p:sp>
        <p:nvSpPr>
          <p:cNvPr id="6" name="TextBox 5"/>
          <p:cNvSpPr txBox="1"/>
          <p:nvPr/>
        </p:nvSpPr>
        <p:spPr>
          <a:xfrm>
            <a:off x="8428776" y="6292158"/>
            <a:ext cx="3277355" cy="276999"/>
          </a:xfrm>
          <a:prstGeom prst="rect">
            <a:avLst/>
          </a:prstGeom>
          <a:noFill/>
        </p:spPr>
        <p:txBody>
          <a:bodyPr wrap="square" rtlCol="0">
            <a:spAutoFit/>
          </a:bodyPr>
          <a:lstStyle/>
          <a:p>
            <a:r>
              <a:rPr lang="en-US" sz="1200" i="1" dirty="0">
                <a:solidFill>
                  <a:srgbClr val="7030A0"/>
                </a:solidFill>
                <a:latin typeface="Cambria" panose="02040503050406030204" pitchFamily="18" charset="0"/>
              </a:rPr>
              <a:t>S. Stoica, </a:t>
            </a:r>
            <a:r>
              <a:rPr lang="en-US" sz="1200" i="1" dirty="0" smtClean="0">
                <a:solidFill>
                  <a:srgbClr val="7030A0"/>
                </a:solidFill>
                <a:latin typeface="Cambria" panose="02040503050406030204" pitchFamily="18" charset="0"/>
              </a:rPr>
              <a:t>SM&amp;B, CORFU24, August 26, 2024</a:t>
            </a:r>
            <a:endParaRPr lang="en-US" sz="1200" i="1" dirty="0">
              <a:solidFill>
                <a:srgbClr val="7030A0"/>
              </a:solidFill>
              <a:latin typeface="Cambria" panose="02040503050406030204" pitchFamily="18" charset="0"/>
            </a:endParaRPr>
          </a:p>
        </p:txBody>
      </p:sp>
    </p:spTree>
    <p:extLst>
      <p:ext uri="{BB962C8B-B14F-4D97-AF65-F5344CB8AC3E}">
        <p14:creationId xmlns="" xmlns:p14="http://schemas.microsoft.com/office/powerpoint/2010/main" val="240301976"/>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 xmlns:a16="http://schemas.microsoft.com/office/drawing/2014/main" id="{57A7AC1B-4F2B-477B-87C7-77C9FF64122F}"/>
              </a:ext>
            </a:extLst>
          </p:cNvPr>
          <p:cNvPicPr>
            <a:picLocks noChangeAspect="1"/>
          </p:cNvPicPr>
          <p:nvPr/>
        </p:nvPicPr>
        <p:blipFill>
          <a:blip r:embed="rId2"/>
          <a:stretch>
            <a:fillRect/>
          </a:stretch>
        </p:blipFill>
        <p:spPr>
          <a:xfrm>
            <a:off x="1052043" y="430349"/>
            <a:ext cx="6417343" cy="6248345"/>
          </a:xfrm>
          <a:prstGeom prst="rect">
            <a:avLst/>
          </a:prstGeom>
        </p:spPr>
      </p:pic>
      <p:sp>
        <p:nvSpPr>
          <p:cNvPr id="5" name="TextBox 4">
            <a:extLst>
              <a:ext uri="{FF2B5EF4-FFF2-40B4-BE49-F238E27FC236}">
                <a16:creationId xmlns="" xmlns:a16="http://schemas.microsoft.com/office/drawing/2014/main" id="{ABBDB01D-DA9B-4973-B181-E725839A644F}"/>
              </a:ext>
            </a:extLst>
          </p:cNvPr>
          <p:cNvSpPr txBox="1"/>
          <p:nvPr/>
        </p:nvSpPr>
        <p:spPr>
          <a:xfrm>
            <a:off x="9039497" y="2844225"/>
            <a:ext cx="2677886" cy="584775"/>
          </a:xfrm>
          <a:prstGeom prst="rect">
            <a:avLst/>
          </a:prstGeom>
          <a:noFill/>
        </p:spPr>
        <p:txBody>
          <a:bodyPr wrap="square" rtlCol="0">
            <a:spAutoFit/>
          </a:bodyPr>
          <a:lstStyle/>
          <a:p>
            <a:r>
              <a:rPr lang="en-GB" sz="1600" dirty="0" err="1">
                <a:solidFill>
                  <a:srgbClr val="7030A0"/>
                </a:solidFill>
                <a:latin typeface="Cambria" panose="02040503050406030204" pitchFamily="18" charset="0"/>
                <a:ea typeface="Cambria" panose="02040503050406030204" pitchFamily="18" charset="0"/>
              </a:rPr>
              <a:t>Nitescu</a:t>
            </a:r>
            <a:r>
              <a:rPr lang="en-GB" sz="1600" dirty="0">
                <a:solidFill>
                  <a:srgbClr val="7030A0"/>
                </a:solidFill>
                <a:latin typeface="Cambria" panose="02040503050406030204" pitchFamily="18" charset="0"/>
                <a:ea typeface="Cambria" panose="02040503050406030204" pitchFamily="18" charset="0"/>
              </a:rPr>
              <a:t>, </a:t>
            </a:r>
            <a:r>
              <a:rPr lang="en-GB" sz="1600" dirty="0" err="1">
                <a:solidFill>
                  <a:srgbClr val="7030A0"/>
                </a:solidFill>
                <a:latin typeface="Cambria" panose="02040503050406030204" pitchFamily="18" charset="0"/>
                <a:ea typeface="Cambria" panose="02040503050406030204" pitchFamily="18" charset="0"/>
              </a:rPr>
              <a:t>Ghinescu</a:t>
            </a:r>
            <a:r>
              <a:rPr lang="en-GB" sz="1600" dirty="0">
                <a:solidFill>
                  <a:srgbClr val="7030A0"/>
                </a:solidFill>
                <a:latin typeface="Cambria" panose="02040503050406030204" pitchFamily="18" charset="0"/>
                <a:ea typeface="Cambria" panose="02040503050406030204" pitchFamily="18" charset="0"/>
              </a:rPr>
              <a:t>, Stoica</a:t>
            </a:r>
          </a:p>
          <a:p>
            <a:r>
              <a:rPr lang="en-GB" sz="1600" dirty="0">
                <a:solidFill>
                  <a:srgbClr val="7030A0"/>
                </a:solidFill>
                <a:latin typeface="Cambria" panose="02040503050406030204" pitchFamily="18" charset="0"/>
                <a:ea typeface="Cambria" panose="02040503050406030204" pitchFamily="18" charset="0"/>
              </a:rPr>
              <a:t>PRD</a:t>
            </a:r>
            <a:r>
              <a:rPr lang="en-GB" sz="1600" b="1" dirty="0">
                <a:solidFill>
                  <a:srgbClr val="7030A0"/>
                </a:solidFill>
                <a:latin typeface="Cambria" panose="02040503050406030204" pitchFamily="18" charset="0"/>
                <a:ea typeface="Cambria" panose="02040503050406030204" pitchFamily="18" charset="0"/>
              </a:rPr>
              <a:t>105</a:t>
            </a:r>
            <a:r>
              <a:rPr lang="en-GB" sz="1600" dirty="0">
                <a:solidFill>
                  <a:srgbClr val="7030A0"/>
                </a:solidFill>
                <a:latin typeface="Cambria" panose="02040503050406030204" pitchFamily="18" charset="0"/>
                <a:ea typeface="Cambria" panose="02040503050406030204" pitchFamily="18" charset="0"/>
              </a:rPr>
              <a:t>(2022)</a:t>
            </a:r>
          </a:p>
        </p:txBody>
      </p:sp>
      <p:sp>
        <p:nvSpPr>
          <p:cNvPr id="6" name="TextBox 5"/>
          <p:cNvSpPr txBox="1"/>
          <p:nvPr/>
        </p:nvSpPr>
        <p:spPr>
          <a:xfrm>
            <a:off x="8157173" y="6310265"/>
            <a:ext cx="3277355" cy="276999"/>
          </a:xfrm>
          <a:prstGeom prst="rect">
            <a:avLst/>
          </a:prstGeom>
          <a:noFill/>
        </p:spPr>
        <p:txBody>
          <a:bodyPr wrap="square" rtlCol="0">
            <a:spAutoFit/>
          </a:bodyPr>
          <a:lstStyle/>
          <a:p>
            <a:r>
              <a:rPr lang="en-US" sz="1200" i="1" dirty="0">
                <a:solidFill>
                  <a:srgbClr val="7030A0"/>
                </a:solidFill>
                <a:latin typeface="Cambria" panose="02040503050406030204" pitchFamily="18" charset="0"/>
              </a:rPr>
              <a:t>S. Stoica, </a:t>
            </a:r>
            <a:r>
              <a:rPr lang="en-US" sz="1200" i="1" dirty="0" smtClean="0">
                <a:solidFill>
                  <a:srgbClr val="7030A0"/>
                </a:solidFill>
                <a:latin typeface="Cambria" panose="02040503050406030204" pitchFamily="18" charset="0"/>
              </a:rPr>
              <a:t>SM&amp;B, CORFU24, August 26, 2024</a:t>
            </a:r>
            <a:endParaRPr lang="en-US" sz="1200" i="1" dirty="0">
              <a:solidFill>
                <a:srgbClr val="7030A0"/>
              </a:solidFill>
              <a:latin typeface="Cambria" panose="02040503050406030204" pitchFamily="18" charset="0"/>
            </a:endParaRPr>
          </a:p>
        </p:txBody>
      </p:sp>
    </p:spTree>
    <p:extLst>
      <p:ext uri="{BB962C8B-B14F-4D97-AF65-F5344CB8AC3E}">
        <p14:creationId xmlns="" xmlns:p14="http://schemas.microsoft.com/office/powerpoint/2010/main" val="741198164"/>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803400" y="288014"/>
            <a:ext cx="9626600" cy="400110"/>
          </a:xfrm>
          <a:prstGeom prst="rect">
            <a:avLst/>
          </a:prstGeom>
          <a:noFill/>
        </p:spPr>
        <p:txBody>
          <a:bodyPr wrap="square" rtlCol="0">
            <a:spAutoFit/>
          </a:bodyPr>
          <a:lstStyle/>
          <a:p>
            <a:r>
              <a:rPr lang="en-US" sz="2000" i="1" dirty="0">
                <a:solidFill>
                  <a:srgbClr val="7030A0"/>
                </a:solidFill>
                <a:latin typeface="Cambria" panose="02040503050406030204" pitchFamily="18" charset="0"/>
                <a:ea typeface="Cambria" panose="02040503050406030204" pitchFamily="18" charset="0"/>
              </a:rPr>
              <a:t>Angular correlation coefficient </a:t>
            </a:r>
          </a:p>
        </p:txBody>
      </p:sp>
      <p:pic>
        <p:nvPicPr>
          <p:cNvPr id="5" name="Picture 4"/>
          <p:cNvPicPr>
            <a:picLocks noChangeAspect="1"/>
          </p:cNvPicPr>
          <p:nvPr/>
        </p:nvPicPr>
        <p:blipFill>
          <a:blip r:embed="rId2"/>
          <a:stretch>
            <a:fillRect/>
          </a:stretch>
        </p:blipFill>
        <p:spPr>
          <a:xfrm>
            <a:off x="94400" y="1179033"/>
            <a:ext cx="1338418" cy="705600"/>
          </a:xfrm>
          <a:prstGeom prst="rect">
            <a:avLst/>
          </a:prstGeom>
        </p:spPr>
      </p:pic>
      <p:pic>
        <p:nvPicPr>
          <p:cNvPr id="7" name="Picture 6"/>
          <p:cNvPicPr>
            <a:picLocks noChangeAspect="1"/>
          </p:cNvPicPr>
          <p:nvPr/>
        </p:nvPicPr>
        <p:blipFill>
          <a:blip r:embed="rId3"/>
          <a:stretch>
            <a:fillRect/>
          </a:stretch>
        </p:blipFill>
        <p:spPr>
          <a:xfrm>
            <a:off x="59050" y="3511294"/>
            <a:ext cx="3204850" cy="358038"/>
          </a:xfrm>
          <a:prstGeom prst="rect">
            <a:avLst/>
          </a:prstGeom>
        </p:spPr>
      </p:pic>
      <p:pic>
        <p:nvPicPr>
          <p:cNvPr id="8" name="Picture 7"/>
          <p:cNvPicPr>
            <a:picLocks noChangeAspect="1"/>
          </p:cNvPicPr>
          <p:nvPr/>
        </p:nvPicPr>
        <p:blipFill>
          <a:blip r:embed="rId4"/>
          <a:stretch>
            <a:fillRect/>
          </a:stretch>
        </p:blipFill>
        <p:spPr>
          <a:xfrm>
            <a:off x="59050" y="5421958"/>
            <a:ext cx="4551050" cy="705726"/>
          </a:xfrm>
          <a:prstGeom prst="rect">
            <a:avLst/>
          </a:prstGeom>
        </p:spPr>
      </p:pic>
      <p:sp>
        <p:nvSpPr>
          <p:cNvPr id="9" name="TextBox 8"/>
          <p:cNvSpPr txBox="1"/>
          <p:nvPr/>
        </p:nvSpPr>
        <p:spPr>
          <a:xfrm>
            <a:off x="0" y="4302354"/>
            <a:ext cx="9448800" cy="923330"/>
          </a:xfrm>
          <a:prstGeom prst="rect">
            <a:avLst/>
          </a:prstGeom>
          <a:noFill/>
        </p:spPr>
        <p:txBody>
          <a:bodyPr wrap="square" rtlCol="0">
            <a:spAutoFit/>
          </a:bodyPr>
          <a:lstStyle/>
          <a:p>
            <a:r>
              <a:rPr lang="en-US" b="1" dirty="0">
                <a:solidFill>
                  <a:schemeClr val="bg1"/>
                </a:solidFill>
              </a:rPr>
              <a:t>On the other hand, the angular correlation </a:t>
            </a:r>
          </a:p>
          <a:p>
            <a:r>
              <a:rPr lang="en-US" b="1" dirty="0">
                <a:solidFill>
                  <a:schemeClr val="bg1"/>
                </a:solidFill>
              </a:rPr>
              <a:t>coefficient can be determined experimentally via </a:t>
            </a:r>
          </a:p>
          <a:p>
            <a:r>
              <a:rPr lang="en-US" b="1" dirty="0">
                <a:solidFill>
                  <a:schemeClr val="bg1"/>
                </a:solidFill>
              </a:rPr>
              <a:t>forward-backward asymmetry  </a:t>
            </a:r>
          </a:p>
        </p:txBody>
      </p:sp>
      <p:pic>
        <p:nvPicPr>
          <p:cNvPr id="10" name="Picture 9"/>
          <p:cNvPicPr>
            <a:picLocks noChangeAspect="1"/>
          </p:cNvPicPr>
          <p:nvPr/>
        </p:nvPicPr>
        <p:blipFill>
          <a:blip r:embed="rId5"/>
          <a:stretch>
            <a:fillRect/>
          </a:stretch>
        </p:blipFill>
        <p:spPr>
          <a:xfrm>
            <a:off x="5789177" y="708378"/>
            <a:ext cx="4565099" cy="3040006"/>
          </a:xfrm>
          <a:prstGeom prst="rect">
            <a:avLst/>
          </a:prstGeom>
        </p:spPr>
      </p:pic>
      <p:pic>
        <p:nvPicPr>
          <p:cNvPr id="11" name="Picture 10"/>
          <p:cNvPicPr>
            <a:picLocks noChangeAspect="1"/>
          </p:cNvPicPr>
          <p:nvPr/>
        </p:nvPicPr>
        <p:blipFill>
          <a:blip r:embed="rId6"/>
          <a:stretch>
            <a:fillRect/>
          </a:stretch>
        </p:blipFill>
        <p:spPr>
          <a:xfrm>
            <a:off x="5833137" y="4162118"/>
            <a:ext cx="4612125" cy="1836351"/>
          </a:xfrm>
          <a:prstGeom prst="rect">
            <a:avLst/>
          </a:prstGeom>
        </p:spPr>
      </p:pic>
      <mc:AlternateContent xmlns:mc="http://schemas.openxmlformats.org/markup-compatibility/2006">
        <mc:Choice xmlns="" xmlns:a14="http://schemas.microsoft.com/office/drawing/2010/main" Requires="a14">
          <p:sp>
            <p:nvSpPr>
              <p:cNvPr id="14" name="Rectangle 13">
                <a:extLst>
                  <a:ext uri="{FF2B5EF4-FFF2-40B4-BE49-F238E27FC236}">
                    <a16:creationId xmlns:a16="http://schemas.microsoft.com/office/drawing/2014/main" id="{36BE2318-80B6-4452-B7DD-D2662131599B}"/>
                  </a:ext>
                </a:extLst>
              </p:cNvPr>
              <p:cNvSpPr/>
              <p:nvPr/>
            </p:nvSpPr>
            <p:spPr>
              <a:xfrm>
                <a:off x="59050" y="2293237"/>
                <a:ext cx="2884379" cy="809452"/>
              </a:xfrm>
              <a:prstGeom prst="rect">
                <a:avLst/>
              </a:prstGeom>
            </p:spPr>
            <p:txBody>
              <a:bodyPr wrap="none">
                <a:spAutoFit/>
              </a:bodyPr>
              <a:lstStyle/>
              <a:p>
                <a:pPr/>
                <a14:m>
                  <m:oMathPara xmlns:m="http://schemas.openxmlformats.org/officeDocument/2006/math">
                    <m:oMathParaPr>
                      <m:jc m:val="left"/>
                    </m:oMathParaPr>
                    <m:oMath xmlns:m="http://schemas.openxmlformats.org/officeDocument/2006/math">
                      <m:m>
                        <m:mPr>
                          <m:plcHide m:val="on"/>
                          <m:mcs>
                            <m:mc>
                              <m:mcPr>
                                <m:count m:val="2"/>
                                <m:mcJc m:val="center"/>
                              </m:mcPr>
                            </m:mc>
                          </m:mcs>
                          <m:ctrlPr>
                            <a:rPr lang="en-GB" i="1" smtClean="0">
                              <a:latin typeface="Cambria Math" panose="02040503050406030204" pitchFamily="18" charset="0"/>
                            </a:rPr>
                          </m:ctrlPr>
                        </m:mPr>
                        <m:mr>
                          <m:e>
                            <m:sSubSup>
                              <m:sSubSupPr>
                                <m:ctrlPr>
                                  <a:rPr lang="en-GB" i="1">
                                    <a:latin typeface="Cambria Math" panose="02040503050406030204" pitchFamily="18" charset="0"/>
                                  </a:rPr>
                                </m:ctrlPr>
                              </m:sSubSupPr>
                              <m:e>
                                <m:r>
                                  <a:rPr lang="en-GB" i="1">
                                    <a:latin typeface="Cambria Math" panose="02040503050406030204" pitchFamily="18" charset="0"/>
                                  </a:rPr>
                                  <m:t>𝜅</m:t>
                                </m:r>
                              </m:e>
                              <m:sub>
                                <m:r>
                                  <m:rPr>
                                    <m:sty m:val="p"/>
                                  </m:rPr>
                                  <a:rPr lang="en-GB">
                                    <a:latin typeface="Cambria Math" panose="02040503050406030204" pitchFamily="18" charset="0"/>
                                  </a:rPr>
                                  <m:t>SM</m:t>
                                </m:r>
                                <m:r>
                                  <m:rPr>
                                    <m:sty m:val="p"/>
                                  </m:rPr>
                                  <a:rPr lang="en-US" b="0" i="0" smtClean="0">
                                    <a:latin typeface="Cambria Math" panose="02040503050406030204" pitchFamily="18" charset="0"/>
                                  </a:rPr>
                                  <m:t>E</m:t>
                                </m:r>
                              </m:sub>
                              <m:sup>
                                <m:r>
                                  <a:rPr lang="en-GB">
                                    <a:latin typeface="Cambria Math" panose="02040503050406030204" pitchFamily="18" charset="0"/>
                                  </a:rPr>
                                  <m:t>2</m:t>
                                </m:r>
                                <m:r>
                                  <a:rPr lang="en-GB" i="1">
                                    <a:latin typeface="Cambria Math" panose="02040503050406030204" pitchFamily="18" charset="0"/>
                                  </a:rPr>
                                  <m:t>𝜈</m:t>
                                </m:r>
                              </m:sup>
                            </m:sSubSup>
                            <m:r>
                              <a:rPr lang="en-GB" i="0">
                                <a:latin typeface="Cambria Math" panose="02040503050406030204" pitchFamily="18" charset="0"/>
                              </a:rPr>
                              <m:t>=</m:t>
                            </m:r>
                            <m:sSubSup>
                              <m:sSubSupPr>
                                <m:ctrlPr>
                                  <a:rPr lang="en-GB" i="1">
                                    <a:latin typeface="Cambria Math" panose="02040503050406030204" pitchFamily="18" charset="0"/>
                                  </a:rPr>
                                </m:ctrlPr>
                              </m:sSubSupPr>
                              <m:e>
                                <m:r>
                                  <a:rPr lang="en-GB" i="1">
                                    <a:latin typeface="Cambria Math" panose="02040503050406030204" pitchFamily="18" charset="0"/>
                                  </a:rPr>
                                  <m:t>𝜅</m:t>
                                </m:r>
                              </m:e>
                              <m:sub>
                                <m:r>
                                  <m:rPr>
                                    <m:sty m:val="p"/>
                                  </m:rPr>
                                  <a:rPr lang="en-GB">
                                    <a:latin typeface="Cambria Math" panose="02040503050406030204" pitchFamily="18" charset="0"/>
                                  </a:rPr>
                                  <m:t>SM</m:t>
                                </m:r>
                              </m:sub>
                              <m:sup>
                                <m:r>
                                  <a:rPr lang="en-GB">
                                    <a:latin typeface="Cambria Math" panose="02040503050406030204" pitchFamily="18" charset="0"/>
                                  </a:rPr>
                                  <m:t>2</m:t>
                                </m:r>
                                <m:r>
                                  <a:rPr lang="en-GB" i="1">
                                    <a:latin typeface="Cambria Math" panose="02040503050406030204" pitchFamily="18" charset="0"/>
                                  </a:rPr>
                                  <m:t>𝜈</m:t>
                                </m:r>
                              </m:sup>
                            </m:sSubSup>
                            <m:r>
                              <a:rPr lang="en-US" b="0" i="1" smtClean="0">
                                <a:latin typeface="Cambria Math" panose="02040503050406030204" pitchFamily="18" charset="0"/>
                              </a:rPr>
                              <m:t>+</m:t>
                            </m:r>
                            <m:sSubSup>
                              <m:sSubSupPr>
                                <m:ctrlPr>
                                  <a:rPr lang="en-GB" i="1">
                                    <a:latin typeface="Cambria Math" panose="02040503050406030204" pitchFamily="18" charset="0"/>
                                  </a:rPr>
                                </m:ctrlPr>
                              </m:sSubSupPr>
                              <m:e>
                                <m:limUpp>
                                  <m:limUppPr>
                                    <m:ctrlPr>
                                      <a:rPr lang="en-GB" i="1">
                                        <a:latin typeface="Cambria Math" panose="02040503050406030204" pitchFamily="18" charset="0"/>
                                      </a:rPr>
                                    </m:ctrlPr>
                                  </m:limUppPr>
                                  <m:e>
                                    <m:r>
                                      <a:rPr lang="en-GB" i="1">
                                        <a:latin typeface="Cambria Math" panose="02040503050406030204" pitchFamily="18" charset="0"/>
                                      </a:rPr>
                                      <m:t>𝑎</m:t>
                                    </m:r>
                                  </m:e>
                                  <m:lim>
                                    <m:r>
                                      <a:rPr lang="en-GB">
                                        <a:latin typeface="Cambria Math" panose="02040503050406030204" pitchFamily="18" charset="0"/>
                                      </a:rPr>
                                      <m:t>∘</m:t>
                                    </m:r>
                                  </m:lim>
                                </m:limUpp>
                              </m:e>
                              <m:sub>
                                <m:r>
                                  <m:rPr>
                                    <m:sty m:val="p"/>
                                  </m:rPr>
                                  <a:rPr lang="en-GB">
                                    <a:latin typeface="Cambria Math" panose="02040503050406030204" pitchFamily="18" charset="0"/>
                                  </a:rPr>
                                  <m:t>of</m:t>
                                </m:r>
                              </m:sub>
                              <m:sup>
                                <m:d>
                                  <m:dPr>
                                    <m:ctrlPr>
                                      <a:rPr lang="en-GB" i="1">
                                        <a:latin typeface="Cambria Math" panose="02040503050406030204" pitchFamily="18" charset="0"/>
                                      </a:rPr>
                                    </m:ctrlPr>
                                  </m:dPr>
                                  <m:e>
                                    <m:r>
                                      <a:rPr lang="en-GB">
                                        <a:latin typeface="Cambria Math" panose="02040503050406030204" pitchFamily="18" charset="0"/>
                                      </a:rPr>
                                      <m:t>3</m:t>
                                    </m:r>
                                  </m:e>
                                </m:d>
                              </m:sup>
                            </m:sSubSup>
                            <m:f>
                              <m:fPr>
                                <m:ctrlPr>
                                  <a:rPr lang="en-GB" i="1">
                                    <a:latin typeface="Cambria Math" panose="02040503050406030204" pitchFamily="18" charset="0"/>
                                  </a:rPr>
                                </m:ctrlPr>
                              </m:fPr>
                              <m:num>
                                <m:r>
                                  <a:rPr lang="en-GB" i="1">
                                    <a:latin typeface="Cambria Math" panose="02040503050406030204" pitchFamily="18" charset="0"/>
                                  </a:rPr>
                                  <m:t>𝛿</m:t>
                                </m:r>
                                <m:sSubSup>
                                  <m:sSubSupPr>
                                    <m:ctrlPr>
                                      <a:rPr lang="en-GB" i="1">
                                        <a:latin typeface="Cambria Math" panose="02040503050406030204" pitchFamily="18" charset="0"/>
                                      </a:rPr>
                                    </m:ctrlPr>
                                  </m:sSubSupPr>
                                  <m:e>
                                    <m:r>
                                      <a:rPr lang="en-GB" i="1">
                                        <a:latin typeface="Cambria Math" panose="02040503050406030204" pitchFamily="18" charset="0"/>
                                      </a:rPr>
                                      <m:t>𝐺</m:t>
                                    </m:r>
                                  </m:e>
                                  <m:sub>
                                    <m:r>
                                      <a:rPr lang="en-US" b="0" i="0" smtClean="0">
                                        <a:latin typeface="Cambria Math" panose="02040503050406030204" pitchFamily="18" charset="0"/>
                                      </a:rPr>
                                      <m:t>1</m:t>
                                    </m:r>
                                  </m:sub>
                                  <m:sup>
                                    <m:r>
                                      <a:rPr lang="en-GB">
                                        <a:latin typeface="Cambria Math" panose="02040503050406030204" pitchFamily="18" charset="0"/>
                                      </a:rPr>
                                      <m:t>2</m:t>
                                    </m:r>
                                    <m:r>
                                      <a:rPr lang="en-GB" i="1">
                                        <a:latin typeface="Cambria Math" panose="02040503050406030204" pitchFamily="18" charset="0"/>
                                      </a:rPr>
                                      <m:t>𝜈</m:t>
                                    </m:r>
                                  </m:sup>
                                </m:sSubSup>
                              </m:num>
                              <m:den>
                                <m:sSubSup>
                                  <m:sSubSupPr>
                                    <m:ctrlPr>
                                      <a:rPr lang="en-GB" i="1">
                                        <a:latin typeface="Cambria Math" panose="02040503050406030204" pitchFamily="18" charset="0"/>
                                      </a:rPr>
                                    </m:ctrlPr>
                                  </m:sSubSupPr>
                                  <m:e>
                                    <m:r>
                                      <a:rPr lang="en-GB" i="1">
                                        <a:latin typeface="Cambria Math" panose="02040503050406030204" pitchFamily="18" charset="0"/>
                                      </a:rPr>
                                      <m:t>𝐺</m:t>
                                    </m:r>
                                  </m:e>
                                  <m:sub>
                                    <m:r>
                                      <a:rPr lang="en-GB">
                                        <a:latin typeface="Cambria Math" panose="02040503050406030204" pitchFamily="18" charset="0"/>
                                      </a:rPr>
                                      <m:t>0</m:t>
                                    </m:r>
                                  </m:sub>
                                  <m:sup>
                                    <m:r>
                                      <a:rPr lang="en-GB">
                                        <a:latin typeface="Cambria Math" panose="02040503050406030204" pitchFamily="18" charset="0"/>
                                      </a:rPr>
                                      <m:t>2</m:t>
                                    </m:r>
                                    <m:r>
                                      <a:rPr lang="en-GB" i="1">
                                        <a:latin typeface="Cambria Math" panose="02040503050406030204" pitchFamily="18" charset="0"/>
                                      </a:rPr>
                                      <m:t>𝜈</m:t>
                                    </m:r>
                                  </m:sup>
                                </m:sSubSup>
                              </m:den>
                            </m:f>
                          </m:e>
                          <m:e/>
                        </m:mr>
                        <m:mr>
                          <m:e/>
                          <m:e/>
                        </m:mr>
                      </m:m>
                    </m:oMath>
                  </m:oMathPara>
                </a14:m>
                <a:endParaRPr lang="en-GB" dirty="0"/>
              </a:p>
            </p:txBody>
          </p:sp>
        </mc:Choice>
        <mc:Fallback>
          <p:sp>
            <p:nvSpPr>
              <p:cNvPr id="14" name="Rectangle 13">
                <a:extLst>
                  <a:ext uri="{FF2B5EF4-FFF2-40B4-BE49-F238E27FC236}">
                    <a16:creationId xmlns="" xmlns:a14="http://schemas.microsoft.com/office/drawing/2010/main" xmlns:a16="http://schemas.microsoft.com/office/drawing/2014/main" id="{36BE2318-80B6-4452-B7DD-D2662131599B}"/>
                  </a:ext>
                </a:extLst>
              </p:cNvPr>
              <p:cNvSpPr>
                <a:spLocks noRot="1" noChangeAspect="1" noMove="1" noResize="1" noEditPoints="1" noAdjustHandles="1" noChangeArrowheads="1" noChangeShapeType="1" noTextEdit="1"/>
              </p:cNvSpPr>
              <p:nvPr/>
            </p:nvSpPr>
            <p:spPr>
              <a:xfrm>
                <a:off x="59050" y="2293237"/>
                <a:ext cx="2884379" cy="809452"/>
              </a:xfrm>
              <a:prstGeom prst="rect">
                <a:avLst/>
              </a:prstGeom>
              <a:blipFill rotWithShape="0">
                <a:blip r:embed="rId7"/>
                <a:stretch>
                  <a:fillRect/>
                </a:stretch>
              </a:blipFill>
            </p:spPr>
            <p:txBody>
              <a:bodyPr/>
              <a:lstStyle/>
              <a:p>
                <a:r>
                  <a:rPr lang="en-US">
                    <a:noFill/>
                  </a:rPr>
                  <a:t> </a:t>
                </a:r>
              </a:p>
            </p:txBody>
          </p:sp>
        </mc:Fallback>
      </mc:AlternateContent>
      <p:sp>
        <p:nvSpPr>
          <p:cNvPr id="12" name="TextBox 11"/>
          <p:cNvSpPr txBox="1"/>
          <p:nvPr/>
        </p:nvSpPr>
        <p:spPr>
          <a:xfrm>
            <a:off x="8030424" y="6464174"/>
            <a:ext cx="3277355" cy="276999"/>
          </a:xfrm>
          <a:prstGeom prst="rect">
            <a:avLst/>
          </a:prstGeom>
          <a:noFill/>
        </p:spPr>
        <p:txBody>
          <a:bodyPr wrap="square" rtlCol="0">
            <a:spAutoFit/>
          </a:bodyPr>
          <a:lstStyle/>
          <a:p>
            <a:r>
              <a:rPr lang="en-US" sz="1200" i="1" dirty="0">
                <a:solidFill>
                  <a:srgbClr val="7030A0"/>
                </a:solidFill>
                <a:latin typeface="Cambria" panose="02040503050406030204" pitchFamily="18" charset="0"/>
              </a:rPr>
              <a:t>S. Stoica, </a:t>
            </a:r>
            <a:r>
              <a:rPr lang="en-US" sz="1200" i="1" dirty="0" smtClean="0">
                <a:solidFill>
                  <a:srgbClr val="7030A0"/>
                </a:solidFill>
                <a:latin typeface="Cambria" panose="02040503050406030204" pitchFamily="18" charset="0"/>
              </a:rPr>
              <a:t>SM&amp;B, CORFU24, August 26, 2024</a:t>
            </a:r>
            <a:endParaRPr lang="en-US" sz="1200" i="1" dirty="0">
              <a:solidFill>
                <a:srgbClr val="7030A0"/>
              </a:solidFill>
              <a:latin typeface="Cambria" panose="02040503050406030204" pitchFamily="18" charset="0"/>
            </a:endParaRPr>
          </a:p>
        </p:txBody>
      </p:sp>
    </p:spTree>
    <p:extLst>
      <p:ext uri="{BB962C8B-B14F-4D97-AF65-F5344CB8AC3E}">
        <p14:creationId xmlns="" xmlns:p14="http://schemas.microsoft.com/office/powerpoint/2010/main" val="2259801351"/>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 xmlns:a16="http://schemas.microsoft.com/office/drawing/2014/main" id="{2D924520-9D7B-4F64-8630-50BA8963673F}"/>
              </a:ext>
            </a:extLst>
          </p:cNvPr>
          <p:cNvSpPr/>
          <p:nvPr/>
        </p:nvSpPr>
        <p:spPr>
          <a:xfrm>
            <a:off x="370997" y="201722"/>
            <a:ext cx="3726213" cy="400110"/>
          </a:xfrm>
          <a:prstGeom prst="rect">
            <a:avLst/>
          </a:prstGeom>
          <a:solidFill>
            <a:schemeClr val="accent1">
              <a:lumMod val="75000"/>
            </a:schemeClr>
          </a:solidFill>
        </p:spPr>
        <p:txBody>
          <a:bodyPr wrap="none">
            <a:spAutoFit/>
          </a:bodyPr>
          <a:lstStyle/>
          <a:p>
            <a:r>
              <a:rPr lang="en-GB" sz="2000" i="1" dirty="0" smtClean="0">
                <a:solidFill>
                  <a:srgbClr val="7030A0"/>
                </a:solidFill>
                <a:latin typeface="Cambria" panose="02040503050406030204" pitchFamily="18" charset="0"/>
                <a:ea typeface="Cambria" panose="02040503050406030204" pitchFamily="18" charset="0"/>
              </a:rPr>
              <a:t>Electron capture  (EC) </a:t>
            </a:r>
            <a:r>
              <a:rPr lang="en-GB" sz="2000" i="1" dirty="0">
                <a:solidFill>
                  <a:srgbClr val="7030A0"/>
                </a:solidFill>
                <a:latin typeface="Cambria" panose="02040503050406030204" pitchFamily="18" charset="0"/>
                <a:ea typeface="Cambria" panose="02040503050406030204" pitchFamily="18" charset="0"/>
              </a:rPr>
              <a:t>processes</a:t>
            </a:r>
          </a:p>
        </p:txBody>
      </p:sp>
      <p:sp>
        <p:nvSpPr>
          <p:cNvPr id="5" name="Rectangle 4">
            <a:extLst>
              <a:ext uri="{FF2B5EF4-FFF2-40B4-BE49-F238E27FC236}">
                <a16:creationId xmlns="" xmlns:a16="http://schemas.microsoft.com/office/drawing/2014/main" id="{1DA463F2-32F3-4B27-972F-44A256DD0698}"/>
              </a:ext>
            </a:extLst>
          </p:cNvPr>
          <p:cNvSpPr/>
          <p:nvPr/>
        </p:nvSpPr>
        <p:spPr>
          <a:xfrm>
            <a:off x="323273" y="644311"/>
            <a:ext cx="11499272" cy="5632311"/>
          </a:xfrm>
          <a:prstGeom prst="rect">
            <a:avLst/>
          </a:prstGeom>
          <a:solidFill>
            <a:schemeClr val="accent1">
              <a:lumMod val="75000"/>
            </a:schemeClr>
          </a:solidFill>
        </p:spPr>
        <p:txBody>
          <a:bodyPr wrap="square">
            <a:spAutoFit/>
          </a:bodyPr>
          <a:lstStyle/>
          <a:p>
            <a:r>
              <a:rPr lang="en-US" dirty="0" smtClean="0">
                <a:solidFill>
                  <a:schemeClr val="bg1"/>
                </a:solidFill>
                <a:latin typeface="Cambria" pitchFamily="18" charset="0"/>
                <a:ea typeface="Cambria" pitchFamily="18" charset="0"/>
              </a:rPr>
              <a:t>a comprehensive investigation of electron capture (EC) ratios spanning a broad range of atomic numbers. The study employs a self-consistent computational method that incorporates  important atomic effects, including overlap and </a:t>
            </a:r>
            <a:r>
              <a:rPr lang="en-US" i="1" dirty="0" smtClean="0">
                <a:solidFill>
                  <a:schemeClr val="bg1"/>
                </a:solidFill>
                <a:latin typeface="Cambria" pitchFamily="18" charset="0"/>
                <a:ea typeface="Cambria" pitchFamily="18" charset="0"/>
              </a:rPr>
              <a:t>exchange</a:t>
            </a:r>
            <a:r>
              <a:rPr lang="en-US" dirty="0" smtClean="0">
                <a:solidFill>
                  <a:schemeClr val="bg1"/>
                </a:solidFill>
                <a:latin typeface="Cambria" pitchFamily="18" charset="0"/>
                <a:ea typeface="Cambria" pitchFamily="18" charset="0"/>
              </a:rPr>
              <a:t> corrections, as well as shake-up and shake-of effects within the EC formalism. The electronic wave functions are computed using the DHFS framework, which accurately describes electron screening and in the atomic structure.</a:t>
            </a:r>
            <a:endParaRPr lang="en-GB" dirty="0" smtClean="0">
              <a:solidFill>
                <a:schemeClr val="bg1"/>
              </a:solidFill>
              <a:latin typeface="Cambria" pitchFamily="18" charset="0"/>
              <a:ea typeface="Cambria" pitchFamily="18" charset="0"/>
            </a:endParaRPr>
          </a:p>
          <a:p>
            <a:endParaRPr lang="en-GB" dirty="0" smtClean="0">
              <a:solidFill>
                <a:schemeClr val="bg1"/>
              </a:solidFill>
              <a:latin typeface="Cambria" pitchFamily="18" charset="0"/>
              <a:ea typeface="Cambria" pitchFamily="18" charset="0"/>
            </a:endParaRPr>
          </a:p>
          <a:p>
            <a:r>
              <a:rPr lang="en-GB" dirty="0" smtClean="0">
                <a:solidFill>
                  <a:schemeClr val="bg1"/>
                </a:solidFill>
                <a:latin typeface="Cambria" pitchFamily="18" charset="0"/>
                <a:ea typeface="Cambria" pitchFamily="18" charset="0"/>
              </a:rPr>
              <a:t>In the case of EC and ECEC, energetic rearrangements processes are essential in the accurate measurement of the  decay rates. Also, they are essential to be taken into account in the theoretical calculations and predictions of these </a:t>
            </a:r>
            <a:r>
              <a:rPr lang="en-GB" smtClean="0">
                <a:solidFill>
                  <a:schemeClr val="bg1"/>
                </a:solidFill>
                <a:latin typeface="Cambria" panose="02040503050406030204" pitchFamily="18" charset="0"/>
                <a:ea typeface="Cambria" panose="02040503050406030204" pitchFamily="18" charset="0"/>
              </a:rPr>
              <a:t>processes.</a:t>
            </a:r>
            <a:endParaRPr lang="en-GB" dirty="0" smtClean="0">
              <a:solidFill>
                <a:schemeClr val="bg1"/>
              </a:solidFill>
              <a:latin typeface="Cambria" panose="02040503050406030204" pitchFamily="18" charset="0"/>
              <a:ea typeface="Cambria" panose="02040503050406030204" pitchFamily="18" charset="0"/>
            </a:endParaRPr>
          </a:p>
          <a:p>
            <a:r>
              <a:rPr lang="en-GB" dirty="0" smtClean="0">
                <a:solidFill>
                  <a:schemeClr val="bg1"/>
                </a:solidFill>
                <a:latin typeface="Cambria" panose="02040503050406030204" pitchFamily="18" charset="0"/>
                <a:ea typeface="Cambria" panose="02040503050406030204" pitchFamily="18" charset="0"/>
              </a:rPr>
              <a:t>- Great interest for theoretical description: program of systematically and precisely computation of EC processes</a:t>
            </a:r>
          </a:p>
          <a:p>
            <a:endParaRPr lang="en-GB" dirty="0" smtClean="0">
              <a:solidFill>
                <a:schemeClr val="bg1"/>
              </a:solidFill>
              <a:latin typeface="Cambria" panose="02040503050406030204" pitchFamily="18" charset="0"/>
              <a:ea typeface="Cambria" panose="02040503050406030204" pitchFamily="18" charset="0"/>
            </a:endParaRPr>
          </a:p>
          <a:p>
            <a:r>
              <a:rPr lang="en-GB" dirty="0" smtClean="0">
                <a:solidFill>
                  <a:schemeClr val="bg1"/>
                </a:solidFill>
                <a:latin typeface="Cambria" panose="02040503050406030204" pitchFamily="18" charset="0"/>
                <a:ea typeface="Cambria" panose="02040503050406030204" pitchFamily="18" charset="0"/>
              </a:rPr>
              <a:t>Applications </a:t>
            </a:r>
          </a:p>
          <a:p>
            <a:pPr>
              <a:buFontTx/>
              <a:buChar char="-"/>
            </a:pPr>
            <a:r>
              <a:rPr lang="en-GB" dirty="0" smtClean="0">
                <a:solidFill>
                  <a:schemeClr val="bg1"/>
                </a:solidFill>
                <a:latin typeface="Cambria" panose="02040503050406030204" pitchFamily="18" charset="0"/>
                <a:ea typeface="Cambria" panose="02040503050406030204" pitchFamily="18" charset="0"/>
              </a:rPr>
              <a:t>radionuclide metrology and nuclear medicine (the </a:t>
            </a:r>
            <a:r>
              <a:rPr lang="en-GB" dirty="0">
                <a:solidFill>
                  <a:schemeClr val="bg1"/>
                </a:solidFill>
                <a:latin typeface="Cambria" panose="02040503050406030204" pitchFamily="18" charset="0"/>
                <a:ea typeface="Cambria" panose="02040503050406030204" pitchFamily="18" charset="0"/>
              </a:rPr>
              <a:t>relevance is that most Auger electrons emitted during EC processes possess kinetic energies in the range of a few keV, enabling </a:t>
            </a:r>
            <a:r>
              <a:rPr lang="en-GB" dirty="0" smtClean="0">
                <a:solidFill>
                  <a:schemeClr val="bg1"/>
                </a:solidFill>
                <a:latin typeface="Cambria" panose="02040503050406030204" pitchFamily="18" charset="0"/>
                <a:ea typeface="Cambria" panose="02040503050406030204" pitchFamily="18" charset="0"/>
              </a:rPr>
              <a:t>precise </a:t>
            </a:r>
            <a:r>
              <a:rPr lang="en-GB" dirty="0">
                <a:solidFill>
                  <a:schemeClr val="bg1"/>
                </a:solidFill>
                <a:latin typeface="Cambria" panose="02040503050406030204" pitchFamily="18" charset="0"/>
                <a:ea typeface="Cambria" panose="02040503050406030204" pitchFamily="18" charset="0"/>
              </a:rPr>
              <a:t>deposition within a confined area, thus allowing targeted irradiation of tumour </a:t>
            </a:r>
            <a:r>
              <a:rPr lang="en-GB" dirty="0" smtClean="0">
                <a:solidFill>
                  <a:schemeClr val="bg1"/>
                </a:solidFill>
                <a:latin typeface="Cambria" panose="02040503050406030204" pitchFamily="18" charset="0"/>
                <a:ea typeface="Cambria" panose="02040503050406030204" pitchFamily="18" charset="0"/>
              </a:rPr>
              <a:t>sites.)</a:t>
            </a:r>
          </a:p>
          <a:p>
            <a:pPr>
              <a:buFontTx/>
              <a:buChar char="-"/>
            </a:pPr>
            <a:r>
              <a:rPr lang="en-GB" dirty="0" smtClean="0">
                <a:solidFill>
                  <a:schemeClr val="bg1"/>
                </a:solidFill>
                <a:latin typeface="Cambria" panose="02040503050406030204" pitchFamily="18" charset="0"/>
                <a:ea typeface="Cambria" panose="02040503050406030204" pitchFamily="18" charset="0"/>
              </a:rPr>
              <a:t> fundamental </a:t>
            </a:r>
            <a:r>
              <a:rPr lang="en-GB" dirty="0">
                <a:solidFill>
                  <a:schemeClr val="bg1"/>
                </a:solidFill>
                <a:latin typeface="Cambria" panose="02040503050406030204" pitchFamily="18" charset="0"/>
                <a:ea typeface="Cambria" panose="02040503050406030204" pitchFamily="18" charset="0"/>
              </a:rPr>
              <a:t>physics research like </a:t>
            </a:r>
            <a:r>
              <a:rPr lang="en-GB" dirty="0" smtClean="0">
                <a:solidFill>
                  <a:schemeClr val="bg1"/>
                </a:solidFill>
                <a:latin typeface="Cambria" panose="02040503050406030204" pitchFamily="18" charset="0"/>
                <a:ea typeface="Cambria" panose="02040503050406030204" pitchFamily="18" charset="0"/>
              </a:rPr>
              <a:t>nuclear </a:t>
            </a:r>
            <a:r>
              <a:rPr lang="en-GB" dirty="0">
                <a:solidFill>
                  <a:schemeClr val="bg1"/>
                </a:solidFill>
                <a:latin typeface="Cambria" panose="02040503050406030204" pitchFamily="18" charset="0"/>
                <a:ea typeface="Cambria" panose="02040503050406030204" pitchFamily="18" charset="0"/>
              </a:rPr>
              <a:t>astrophysics </a:t>
            </a:r>
            <a:r>
              <a:rPr lang="en-GB" dirty="0" smtClean="0">
                <a:solidFill>
                  <a:schemeClr val="bg1"/>
                </a:solidFill>
                <a:latin typeface="Cambria" panose="02040503050406030204" pitchFamily="18" charset="0"/>
                <a:ea typeface="Cambria" panose="02040503050406030204" pitchFamily="18" charset="0"/>
              </a:rPr>
              <a:t> &amp; DM </a:t>
            </a:r>
            <a:r>
              <a:rPr lang="en-GB" dirty="0">
                <a:solidFill>
                  <a:schemeClr val="bg1"/>
                </a:solidFill>
                <a:latin typeface="Cambria" panose="02040503050406030204" pitchFamily="18" charset="0"/>
                <a:ea typeface="Cambria" panose="02040503050406030204" pitchFamily="18" charset="0"/>
              </a:rPr>
              <a:t>and DBD experiments </a:t>
            </a:r>
            <a:endParaRPr lang="en-GB" dirty="0" smtClean="0">
              <a:solidFill>
                <a:schemeClr val="bg1"/>
              </a:solidFill>
              <a:latin typeface="Cambria" panose="02040503050406030204" pitchFamily="18" charset="0"/>
              <a:ea typeface="Cambria" panose="02040503050406030204" pitchFamily="18" charset="0"/>
            </a:endParaRPr>
          </a:p>
          <a:p>
            <a:pPr>
              <a:buFontTx/>
              <a:buChar char="-"/>
            </a:pPr>
            <a:r>
              <a:rPr lang="en-GB" dirty="0" smtClean="0">
                <a:solidFill>
                  <a:schemeClr val="bg1"/>
                </a:solidFill>
                <a:latin typeface="Cambria" panose="02040503050406030204" pitchFamily="18" charset="0"/>
                <a:ea typeface="Cambria" panose="02040503050406030204" pitchFamily="18" charset="0"/>
              </a:rPr>
              <a:t> specifically, in liquid Xenon experiments EC signals can produce misleading  signatures that resemble with those of WIMPS and CE</a:t>
            </a:r>
            <a:r>
              <a:rPr lang="el-GR" dirty="0" smtClean="0">
                <a:solidFill>
                  <a:schemeClr val="bg1"/>
                </a:solidFill>
                <a:latin typeface="Cambria" panose="02040503050406030204" pitchFamily="18" charset="0"/>
                <a:ea typeface="Cambria" panose="02040503050406030204" pitchFamily="18" charset="0"/>
              </a:rPr>
              <a:t>ν</a:t>
            </a:r>
            <a:r>
              <a:rPr lang="en-GB" dirty="0" smtClean="0">
                <a:solidFill>
                  <a:schemeClr val="bg1"/>
                </a:solidFill>
                <a:latin typeface="Cambria" panose="02040503050406030204" pitchFamily="18" charset="0"/>
                <a:ea typeface="Cambria" panose="02040503050406030204" pitchFamily="18" charset="0"/>
              </a:rPr>
              <a:t>NS</a:t>
            </a:r>
          </a:p>
          <a:p>
            <a:pPr>
              <a:buFontTx/>
              <a:buChar char="-"/>
            </a:pPr>
            <a:r>
              <a:rPr lang="en-GB" dirty="0" smtClean="0">
                <a:solidFill>
                  <a:schemeClr val="bg1"/>
                </a:solidFill>
                <a:latin typeface="Cambria" panose="02040503050406030204" pitchFamily="18" charset="0"/>
                <a:ea typeface="Cambria" panose="02040503050406030204" pitchFamily="18" charset="0"/>
              </a:rPr>
              <a:t> measurement </a:t>
            </a:r>
            <a:r>
              <a:rPr lang="en-GB" dirty="0">
                <a:solidFill>
                  <a:schemeClr val="bg1"/>
                </a:solidFill>
                <a:latin typeface="Cambria" panose="02040503050406030204" pitchFamily="18" charset="0"/>
                <a:ea typeface="Cambria" panose="02040503050406030204" pitchFamily="18" charset="0"/>
              </a:rPr>
              <a:t>of the 2νECEC in </a:t>
            </a:r>
            <a:r>
              <a:rPr lang="en-GB" baseline="30000" dirty="0" smtClean="0">
                <a:solidFill>
                  <a:schemeClr val="bg1"/>
                </a:solidFill>
                <a:latin typeface="Cambria" panose="02040503050406030204" pitchFamily="18" charset="0"/>
                <a:ea typeface="Cambria" panose="02040503050406030204" pitchFamily="18" charset="0"/>
              </a:rPr>
              <a:t>124</a:t>
            </a:r>
            <a:r>
              <a:rPr lang="en-GB" dirty="0" smtClean="0">
                <a:solidFill>
                  <a:schemeClr val="bg1"/>
                </a:solidFill>
                <a:latin typeface="Cambria" panose="02040503050406030204" pitchFamily="18" charset="0"/>
                <a:ea typeface="Cambria" panose="02040503050406030204" pitchFamily="18" charset="0"/>
              </a:rPr>
              <a:t>Xe: </a:t>
            </a:r>
            <a:r>
              <a:rPr lang="en-GB" dirty="0">
                <a:solidFill>
                  <a:schemeClr val="bg1"/>
                </a:solidFill>
                <a:latin typeface="Cambria" panose="02040503050406030204" pitchFamily="18" charset="0"/>
                <a:ea typeface="Cambria" panose="02040503050406030204" pitchFamily="18" charset="0"/>
              </a:rPr>
              <a:t>a critical </a:t>
            </a:r>
            <a:r>
              <a:rPr lang="en-GB" dirty="0" smtClean="0">
                <a:solidFill>
                  <a:schemeClr val="bg1"/>
                </a:solidFill>
                <a:latin typeface="Cambria" panose="02040503050406030204" pitchFamily="18" charset="0"/>
                <a:ea typeface="Cambria" panose="02040503050406030204" pitchFamily="18" charset="0"/>
              </a:rPr>
              <a:t>background </a:t>
            </a:r>
            <a:r>
              <a:rPr lang="en-GB" dirty="0">
                <a:solidFill>
                  <a:schemeClr val="bg1"/>
                </a:solidFill>
                <a:latin typeface="Cambria" panose="02040503050406030204" pitchFamily="18" charset="0"/>
                <a:ea typeface="Cambria" panose="02040503050406030204" pitchFamily="18" charset="0"/>
              </a:rPr>
              <a:t>contribution emerges from </a:t>
            </a:r>
            <a:r>
              <a:rPr lang="en-GB" baseline="30000" dirty="0" smtClean="0">
                <a:solidFill>
                  <a:schemeClr val="bg1"/>
                </a:solidFill>
                <a:latin typeface="Cambria" panose="02040503050406030204" pitchFamily="18" charset="0"/>
                <a:ea typeface="Cambria" panose="02040503050406030204" pitchFamily="18" charset="0"/>
              </a:rPr>
              <a:t>125</a:t>
            </a:r>
            <a:r>
              <a:rPr lang="en-GB" dirty="0" smtClean="0">
                <a:solidFill>
                  <a:schemeClr val="bg1"/>
                </a:solidFill>
                <a:latin typeface="Cambria" panose="02040503050406030204" pitchFamily="18" charset="0"/>
                <a:ea typeface="Cambria" panose="02040503050406030204" pitchFamily="18" charset="0"/>
              </a:rPr>
              <a:t>I </a:t>
            </a:r>
            <a:r>
              <a:rPr lang="en-GB" dirty="0">
                <a:solidFill>
                  <a:schemeClr val="bg1"/>
                </a:solidFill>
                <a:latin typeface="Cambria" panose="02040503050406030204" pitchFamily="18" charset="0"/>
                <a:ea typeface="Cambria" panose="02040503050406030204" pitchFamily="18" charset="0"/>
              </a:rPr>
              <a:t>EC, as its decay peak closely aligns with that of </a:t>
            </a:r>
            <a:r>
              <a:rPr lang="en-GB" dirty="0" smtClean="0">
                <a:solidFill>
                  <a:schemeClr val="bg1"/>
                </a:solidFill>
                <a:latin typeface="Cambria" panose="02040503050406030204" pitchFamily="18" charset="0"/>
                <a:ea typeface="Cambria" panose="02040503050406030204" pitchFamily="18" charset="0"/>
              </a:rPr>
              <a:t>the </a:t>
            </a:r>
            <a:r>
              <a:rPr lang="en-GB" dirty="0">
                <a:solidFill>
                  <a:schemeClr val="bg1"/>
                </a:solidFill>
                <a:latin typeface="Cambria" panose="02040503050406030204" pitchFamily="18" charset="0"/>
                <a:ea typeface="Cambria" panose="02040503050406030204" pitchFamily="18" charset="0"/>
              </a:rPr>
              <a:t>2νECEC </a:t>
            </a:r>
            <a:r>
              <a:rPr lang="en-GB" dirty="0" smtClean="0">
                <a:solidFill>
                  <a:schemeClr val="bg1"/>
                </a:solidFill>
                <a:latin typeface="Cambria" panose="02040503050406030204" pitchFamily="18" charset="0"/>
                <a:ea typeface="Cambria" panose="02040503050406030204" pitchFamily="18" charset="0"/>
              </a:rPr>
              <a:t>peak. </a:t>
            </a:r>
            <a:endParaRPr lang="en-GB" dirty="0">
              <a:solidFill>
                <a:schemeClr val="bg1"/>
              </a:solidFill>
              <a:latin typeface="Cambria" panose="02040503050406030204" pitchFamily="18" charset="0"/>
              <a:ea typeface="Cambria" panose="02040503050406030204" pitchFamily="18" charset="0"/>
            </a:endParaRPr>
          </a:p>
        </p:txBody>
      </p:sp>
      <p:sp>
        <p:nvSpPr>
          <p:cNvPr id="6" name="TextBox 5"/>
          <p:cNvSpPr txBox="1"/>
          <p:nvPr/>
        </p:nvSpPr>
        <p:spPr>
          <a:xfrm>
            <a:off x="8057584" y="6581001"/>
            <a:ext cx="3277355" cy="276999"/>
          </a:xfrm>
          <a:prstGeom prst="rect">
            <a:avLst/>
          </a:prstGeom>
          <a:noFill/>
        </p:spPr>
        <p:txBody>
          <a:bodyPr wrap="square" rtlCol="0">
            <a:spAutoFit/>
          </a:bodyPr>
          <a:lstStyle/>
          <a:p>
            <a:r>
              <a:rPr lang="en-US" sz="1200" i="1" dirty="0">
                <a:solidFill>
                  <a:srgbClr val="7030A0"/>
                </a:solidFill>
                <a:latin typeface="Cambria" panose="02040503050406030204" pitchFamily="18" charset="0"/>
              </a:rPr>
              <a:t>S. Stoica, </a:t>
            </a:r>
            <a:r>
              <a:rPr lang="en-US" sz="1200" i="1" dirty="0" smtClean="0">
                <a:solidFill>
                  <a:srgbClr val="7030A0"/>
                </a:solidFill>
                <a:latin typeface="Cambria" panose="02040503050406030204" pitchFamily="18" charset="0"/>
              </a:rPr>
              <a:t>SM&amp;B, CORFU24, August 26, 2024</a:t>
            </a:r>
            <a:endParaRPr lang="en-US" sz="1200" i="1" dirty="0">
              <a:solidFill>
                <a:srgbClr val="7030A0"/>
              </a:solidFill>
              <a:latin typeface="Cambria" panose="02040503050406030204" pitchFamily="18" charset="0"/>
            </a:endParaRPr>
          </a:p>
        </p:txBody>
      </p:sp>
      <p:sp>
        <p:nvSpPr>
          <p:cNvPr id="7" name="TextBox 6"/>
          <p:cNvSpPr txBox="1"/>
          <p:nvPr/>
        </p:nvSpPr>
        <p:spPr>
          <a:xfrm>
            <a:off x="4390929" y="217283"/>
            <a:ext cx="3512746" cy="369332"/>
          </a:xfrm>
          <a:prstGeom prst="rect">
            <a:avLst/>
          </a:prstGeom>
          <a:noFill/>
        </p:spPr>
        <p:txBody>
          <a:bodyPr wrap="square" rtlCol="0">
            <a:spAutoFit/>
          </a:bodyPr>
          <a:lstStyle/>
          <a:p>
            <a:r>
              <a:rPr lang="en-US" i="1" dirty="0" err="1" smtClean="0">
                <a:solidFill>
                  <a:srgbClr val="7030A0"/>
                </a:solidFill>
              </a:rPr>
              <a:t>Sevestrean</a:t>
            </a:r>
            <a:r>
              <a:rPr lang="en-US" i="1" dirty="0" smtClean="0">
                <a:solidFill>
                  <a:srgbClr val="7030A0"/>
                </a:solidFill>
              </a:rPr>
              <a:t> et al, PRA (2022)</a:t>
            </a:r>
            <a:endParaRPr lang="en-US" i="1" dirty="0">
              <a:solidFill>
                <a:srgbClr val="7030A0"/>
              </a:solidFill>
            </a:endParaRPr>
          </a:p>
        </p:txBody>
      </p:sp>
    </p:spTree>
    <p:extLst>
      <p:ext uri="{BB962C8B-B14F-4D97-AF65-F5344CB8AC3E}">
        <p14:creationId xmlns="" xmlns:p14="http://schemas.microsoft.com/office/powerpoint/2010/main" val="1733353072"/>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a:srcRect/>
          <a:stretch>
            <a:fillRect/>
          </a:stretch>
        </p:blipFill>
        <p:spPr bwMode="auto">
          <a:xfrm>
            <a:off x="4323552" y="311222"/>
            <a:ext cx="3488796" cy="490488"/>
          </a:xfrm>
          <a:prstGeom prst="rect">
            <a:avLst/>
          </a:prstGeom>
          <a:noFill/>
          <a:ln w="9525">
            <a:noFill/>
            <a:miter lim="800000"/>
            <a:headEnd/>
            <a:tailEnd/>
          </a:ln>
          <a:effectLst/>
        </p:spPr>
      </p:pic>
      <p:pic>
        <p:nvPicPr>
          <p:cNvPr id="3075" name="Picture 3"/>
          <p:cNvPicPr>
            <a:picLocks noChangeAspect="1" noChangeArrowheads="1"/>
          </p:cNvPicPr>
          <p:nvPr/>
        </p:nvPicPr>
        <p:blipFill>
          <a:blip r:embed="rId3"/>
          <a:srcRect/>
          <a:stretch>
            <a:fillRect/>
          </a:stretch>
        </p:blipFill>
        <p:spPr bwMode="auto">
          <a:xfrm>
            <a:off x="145205" y="1799289"/>
            <a:ext cx="3385079" cy="836929"/>
          </a:xfrm>
          <a:prstGeom prst="rect">
            <a:avLst/>
          </a:prstGeom>
          <a:noFill/>
          <a:ln w="9525">
            <a:noFill/>
            <a:miter lim="800000"/>
            <a:headEnd/>
            <a:tailEnd/>
          </a:ln>
          <a:effectLst/>
        </p:spPr>
      </p:pic>
      <p:sp>
        <p:nvSpPr>
          <p:cNvPr id="7" name="TextBox 6"/>
          <p:cNvSpPr txBox="1"/>
          <p:nvPr/>
        </p:nvSpPr>
        <p:spPr>
          <a:xfrm>
            <a:off x="170307" y="1037879"/>
            <a:ext cx="4208262" cy="369332"/>
          </a:xfrm>
          <a:prstGeom prst="rect">
            <a:avLst/>
          </a:prstGeom>
          <a:noFill/>
        </p:spPr>
        <p:txBody>
          <a:bodyPr wrap="square" rtlCol="0">
            <a:spAutoFit/>
          </a:bodyPr>
          <a:lstStyle/>
          <a:p>
            <a:r>
              <a:rPr lang="en-US" i="1" dirty="0" smtClean="0">
                <a:solidFill>
                  <a:srgbClr val="7030A0"/>
                </a:solidFill>
                <a:latin typeface="Cambria" pitchFamily="18" charset="0"/>
                <a:ea typeface="Cambria" pitchFamily="18" charset="0"/>
              </a:rPr>
              <a:t>Transition probability per unit time</a:t>
            </a:r>
            <a:endParaRPr lang="en-US" i="1" dirty="0">
              <a:solidFill>
                <a:srgbClr val="7030A0"/>
              </a:solidFill>
              <a:latin typeface="Cambria" pitchFamily="18" charset="0"/>
              <a:ea typeface="Cambria" pitchFamily="18" charset="0"/>
            </a:endParaRPr>
          </a:p>
        </p:txBody>
      </p:sp>
      <p:sp>
        <p:nvSpPr>
          <p:cNvPr id="8" name="TextBox 7"/>
          <p:cNvSpPr txBox="1"/>
          <p:nvPr/>
        </p:nvSpPr>
        <p:spPr>
          <a:xfrm>
            <a:off x="1193801" y="194733"/>
            <a:ext cx="2235200" cy="400110"/>
          </a:xfrm>
          <a:prstGeom prst="rect">
            <a:avLst/>
          </a:prstGeom>
          <a:noFill/>
        </p:spPr>
        <p:txBody>
          <a:bodyPr wrap="square" rtlCol="0">
            <a:spAutoFit/>
          </a:bodyPr>
          <a:lstStyle/>
          <a:p>
            <a:r>
              <a:rPr lang="en-US" sz="2000" i="1" dirty="0" smtClean="0">
                <a:solidFill>
                  <a:srgbClr val="7030A0"/>
                </a:solidFill>
                <a:latin typeface="Cambria" pitchFamily="18" charset="0"/>
                <a:ea typeface="Cambria" pitchFamily="18" charset="0"/>
              </a:rPr>
              <a:t>EC formalism</a:t>
            </a:r>
            <a:endParaRPr lang="en-US" sz="2000" i="1" dirty="0">
              <a:solidFill>
                <a:srgbClr val="7030A0"/>
              </a:solidFill>
              <a:latin typeface="Cambria" pitchFamily="18" charset="0"/>
              <a:ea typeface="Cambria" pitchFamily="18" charset="0"/>
            </a:endParaRPr>
          </a:p>
        </p:txBody>
      </p:sp>
      <p:pic>
        <p:nvPicPr>
          <p:cNvPr id="3077" name="Picture 5"/>
          <p:cNvPicPr>
            <a:picLocks noChangeAspect="1" noChangeArrowheads="1"/>
          </p:cNvPicPr>
          <p:nvPr/>
        </p:nvPicPr>
        <p:blipFill>
          <a:blip r:embed="rId4"/>
          <a:srcRect/>
          <a:stretch>
            <a:fillRect/>
          </a:stretch>
        </p:blipFill>
        <p:spPr bwMode="auto">
          <a:xfrm>
            <a:off x="150371" y="2695894"/>
            <a:ext cx="3392929" cy="420853"/>
          </a:xfrm>
          <a:prstGeom prst="rect">
            <a:avLst/>
          </a:prstGeom>
          <a:noFill/>
          <a:ln w="9525">
            <a:noFill/>
            <a:miter lim="800000"/>
            <a:headEnd/>
            <a:tailEnd/>
          </a:ln>
          <a:effectLst/>
        </p:spPr>
      </p:pic>
      <p:pic>
        <p:nvPicPr>
          <p:cNvPr id="3078" name="Picture 6"/>
          <p:cNvPicPr>
            <a:picLocks noChangeAspect="1" noChangeArrowheads="1"/>
          </p:cNvPicPr>
          <p:nvPr/>
        </p:nvPicPr>
        <p:blipFill>
          <a:blip r:embed="rId5"/>
          <a:srcRect/>
          <a:stretch>
            <a:fillRect/>
          </a:stretch>
        </p:blipFill>
        <p:spPr bwMode="auto">
          <a:xfrm>
            <a:off x="141827" y="3233811"/>
            <a:ext cx="3666755" cy="846807"/>
          </a:xfrm>
          <a:prstGeom prst="rect">
            <a:avLst/>
          </a:prstGeom>
          <a:noFill/>
          <a:ln w="9525">
            <a:noFill/>
            <a:miter lim="800000"/>
            <a:headEnd/>
            <a:tailEnd/>
          </a:ln>
          <a:effectLst/>
        </p:spPr>
      </p:pic>
      <p:pic>
        <p:nvPicPr>
          <p:cNvPr id="3079" name="Picture 7"/>
          <p:cNvPicPr>
            <a:picLocks noChangeAspect="1" noChangeArrowheads="1"/>
          </p:cNvPicPr>
          <p:nvPr/>
        </p:nvPicPr>
        <p:blipFill>
          <a:blip r:embed="rId6"/>
          <a:srcRect/>
          <a:stretch>
            <a:fillRect/>
          </a:stretch>
        </p:blipFill>
        <p:spPr bwMode="auto">
          <a:xfrm>
            <a:off x="221861" y="4700512"/>
            <a:ext cx="4007239" cy="461486"/>
          </a:xfrm>
          <a:prstGeom prst="rect">
            <a:avLst/>
          </a:prstGeom>
          <a:noFill/>
          <a:ln w="9525">
            <a:noFill/>
            <a:miter lim="800000"/>
            <a:headEnd/>
            <a:tailEnd/>
          </a:ln>
          <a:effectLst/>
        </p:spPr>
      </p:pic>
      <p:sp>
        <p:nvSpPr>
          <p:cNvPr id="13" name="TextBox 12"/>
          <p:cNvSpPr txBox="1"/>
          <p:nvPr/>
        </p:nvSpPr>
        <p:spPr>
          <a:xfrm>
            <a:off x="146101" y="4247507"/>
            <a:ext cx="2452643" cy="369332"/>
          </a:xfrm>
          <a:prstGeom prst="rect">
            <a:avLst/>
          </a:prstGeom>
          <a:noFill/>
        </p:spPr>
        <p:txBody>
          <a:bodyPr wrap="square" rtlCol="0">
            <a:spAutoFit/>
          </a:bodyPr>
          <a:lstStyle/>
          <a:p>
            <a:r>
              <a:rPr lang="en-US" dirty="0" err="1" smtClean="0">
                <a:solidFill>
                  <a:srgbClr val="7030A0"/>
                </a:solidFill>
                <a:latin typeface="Cambria" pitchFamily="18" charset="0"/>
                <a:ea typeface="Cambria" pitchFamily="18" charset="0"/>
              </a:rPr>
              <a:t>Energetics</a:t>
            </a:r>
            <a:endParaRPr lang="en-US" dirty="0">
              <a:solidFill>
                <a:srgbClr val="7030A0"/>
              </a:solidFill>
              <a:latin typeface="Cambria" pitchFamily="18" charset="0"/>
              <a:ea typeface="Cambria" pitchFamily="18" charset="0"/>
            </a:endParaRPr>
          </a:p>
        </p:txBody>
      </p:sp>
      <p:pic>
        <p:nvPicPr>
          <p:cNvPr id="3080" name="Picture 8"/>
          <p:cNvPicPr>
            <a:picLocks noChangeAspect="1" noChangeArrowheads="1"/>
          </p:cNvPicPr>
          <p:nvPr/>
        </p:nvPicPr>
        <p:blipFill>
          <a:blip r:embed="rId7"/>
          <a:srcRect/>
          <a:stretch>
            <a:fillRect/>
          </a:stretch>
        </p:blipFill>
        <p:spPr bwMode="auto">
          <a:xfrm>
            <a:off x="229915" y="5240472"/>
            <a:ext cx="3806380" cy="853282"/>
          </a:xfrm>
          <a:prstGeom prst="rect">
            <a:avLst/>
          </a:prstGeom>
          <a:noFill/>
          <a:ln w="9525">
            <a:noFill/>
            <a:miter lim="800000"/>
            <a:headEnd/>
            <a:tailEnd/>
          </a:ln>
          <a:effectLst/>
        </p:spPr>
      </p:pic>
      <p:pic>
        <p:nvPicPr>
          <p:cNvPr id="3081" name="Picture 9"/>
          <p:cNvPicPr>
            <a:picLocks noChangeAspect="1" noChangeArrowheads="1"/>
          </p:cNvPicPr>
          <p:nvPr/>
        </p:nvPicPr>
        <p:blipFill>
          <a:blip r:embed="rId8"/>
          <a:srcRect/>
          <a:stretch>
            <a:fillRect/>
          </a:stretch>
        </p:blipFill>
        <p:spPr bwMode="auto">
          <a:xfrm>
            <a:off x="262445" y="6199974"/>
            <a:ext cx="3324818" cy="658026"/>
          </a:xfrm>
          <a:prstGeom prst="rect">
            <a:avLst/>
          </a:prstGeom>
          <a:noFill/>
          <a:ln w="9525">
            <a:noFill/>
            <a:miter lim="800000"/>
            <a:headEnd/>
            <a:tailEnd/>
          </a:ln>
          <a:effectLst/>
        </p:spPr>
      </p:pic>
      <p:pic>
        <p:nvPicPr>
          <p:cNvPr id="3082" name="Picture 10"/>
          <p:cNvPicPr>
            <a:picLocks noChangeAspect="1" noChangeArrowheads="1"/>
          </p:cNvPicPr>
          <p:nvPr/>
        </p:nvPicPr>
        <p:blipFill>
          <a:blip r:embed="rId9"/>
          <a:srcRect/>
          <a:stretch>
            <a:fillRect/>
          </a:stretch>
        </p:blipFill>
        <p:spPr bwMode="auto">
          <a:xfrm>
            <a:off x="5008500" y="4717298"/>
            <a:ext cx="5838277" cy="1087973"/>
          </a:xfrm>
          <a:prstGeom prst="rect">
            <a:avLst/>
          </a:prstGeom>
          <a:noFill/>
          <a:ln w="9525">
            <a:noFill/>
            <a:miter lim="800000"/>
            <a:headEnd/>
            <a:tailEnd/>
          </a:ln>
          <a:effectLst/>
        </p:spPr>
      </p:pic>
      <p:sp>
        <p:nvSpPr>
          <p:cNvPr id="16" name="TextBox 15"/>
          <p:cNvSpPr txBox="1"/>
          <p:nvPr/>
        </p:nvSpPr>
        <p:spPr>
          <a:xfrm>
            <a:off x="4018085" y="2751992"/>
            <a:ext cx="7904284" cy="584775"/>
          </a:xfrm>
          <a:prstGeom prst="rect">
            <a:avLst/>
          </a:prstGeom>
          <a:noFill/>
        </p:spPr>
        <p:txBody>
          <a:bodyPr wrap="square" rtlCol="0">
            <a:spAutoFit/>
          </a:bodyPr>
          <a:lstStyle/>
          <a:p>
            <a:r>
              <a:rPr lang="en-US" baseline="-25000" dirty="0" smtClean="0"/>
              <a:t> </a:t>
            </a:r>
            <a:r>
              <a:rPr lang="en-US" sz="1600" dirty="0" smtClean="0">
                <a:solidFill>
                  <a:schemeClr val="bg1"/>
                </a:solidFill>
                <a:latin typeface="Cambria" pitchFamily="18" charset="0"/>
                <a:ea typeface="Cambria" pitchFamily="18" charset="0"/>
              </a:rPr>
              <a:t>n</a:t>
            </a:r>
            <a:r>
              <a:rPr lang="en-US" sz="1600" baseline="-25000" dirty="0" smtClean="0">
                <a:solidFill>
                  <a:schemeClr val="bg1"/>
                </a:solidFill>
                <a:latin typeface="Cambria" pitchFamily="18" charset="0"/>
                <a:ea typeface="Cambria" pitchFamily="18" charset="0"/>
              </a:rPr>
              <a:t> x </a:t>
            </a:r>
            <a:r>
              <a:rPr lang="en-US" sz="1600" dirty="0" smtClean="0">
                <a:solidFill>
                  <a:schemeClr val="bg1"/>
                </a:solidFill>
                <a:latin typeface="Cambria" pitchFamily="18" charset="0"/>
                <a:ea typeface="Cambria" pitchFamily="18" charset="0"/>
              </a:rPr>
              <a:t>= occupation number of the shell x; </a:t>
            </a:r>
            <a:r>
              <a:rPr lang="en-US" sz="1600" dirty="0" err="1" smtClean="0">
                <a:solidFill>
                  <a:schemeClr val="bg1"/>
                </a:solidFill>
                <a:latin typeface="Cambria" pitchFamily="18" charset="0"/>
                <a:ea typeface="Cambria" pitchFamily="18" charset="0"/>
              </a:rPr>
              <a:t>C</a:t>
            </a:r>
            <a:r>
              <a:rPr lang="en-US" sz="1600" baseline="-25000" dirty="0" err="1" smtClean="0">
                <a:solidFill>
                  <a:schemeClr val="bg1"/>
                </a:solidFill>
                <a:latin typeface="Cambria" pitchFamily="18" charset="0"/>
                <a:ea typeface="Cambria" pitchFamily="18" charset="0"/>
              </a:rPr>
              <a:t>x</a:t>
            </a:r>
            <a:r>
              <a:rPr lang="en-US" sz="1600" dirty="0" smtClean="0">
                <a:solidFill>
                  <a:schemeClr val="bg1"/>
                </a:solidFill>
                <a:latin typeface="Cambria" pitchFamily="18" charset="0"/>
                <a:ea typeface="Cambria" pitchFamily="18" charset="0"/>
              </a:rPr>
              <a:t> = NME; </a:t>
            </a:r>
            <a:r>
              <a:rPr lang="en-US" sz="1600" dirty="0" err="1" smtClean="0">
                <a:solidFill>
                  <a:schemeClr val="bg1"/>
                </a:solidFill>
                <a:latin typeface="Cambria" pitchFamily="18" charset="0"/>
                <a:ea typeface="Cambria" pitchFamily="18" charset="0"/>
              </a:rPr>
              <a:t>S</a:t>
            </a:r>
            <a:r>
              <a:rPr lang="en-US" sz="1600" baseline="-25000" dirty="0" err="1" smtClean="0">
                <a:solidFill>
                  <a:schemeClr val="bg1"/>
                </a:solidFill>
                <a:latin typeface="Cambria" pitchFamily="18" charset="0"/>
                <a:ea typeface="Cambria" pitchFamily="18" charset="0"/>
              </a:rPr>
              <a:t>x</a:t>
            </a:r>
            <a:r>
              <a:rPr lang="en-US" sz="1600" dirty="0" smtClean="0">
                <a:solidFill>
                  <a:schemeClr val="bg1"/>
                </a:solidFill>
                <a:latin typeface="Cambria" pitchFamily="18" charset="0"/>
                <a:ea typeface="Cambria" pitchFamily="18" charset="0"/>
              </a:rPr>
              <a:t> = shake-up; shake-off effects;               </a:t>
            </a:r>
            <a:r>
              <a:rPr lang="en-US" sz="1600" dirty="0" err="1" smtClean="0">
                <a:solidFill>
                  <a:schemeClr val="bg1"/>
                </a:solidFill>
                <a:latin typeface="Cambria" pitchFamily="18" charset="0"/>
                <a:ea typeface="Cambria" pitchFamily="18" charset="0"/>
              </a:rPr>
              <a:t>q</a:t>
            </a:r>
            <a:r>
              <a:rPr lang="en-US" sz="1600" baseline="-25000" dirty="0" err="1" smtClean="0">
                <a:solidFill>
                  <a:schemeClr val="bg1"/>
                </a:solidFill>
                <a:latin typeface="Cambria" pitchFamily="18" charset="0"/>
                <a:ea typeface="Cambria" pitchFamily="18" charset="0"/>
              </a:rPr>
              <a:t>x</a:t>
            </a:r>
            <a:r>
              <a:rPr lang="en-US" sz="1600" dirty="0" smtClean="0">
                <a:solidFill>
                  <a:schemeClr val="bg1"/>
                </a:solidFill>
                <a:latin typeface="Cambria" pitchFamily="18" charset="0"/>
                <a:ea typeface="Cambria" pitchFamily="18" charset="0"/>
              </a:rPr>
              <a:t> =neutrino energy; </a:t>
            </a:r>
            <a:r>
              <a:rPr lang="el-GR" sz="1600" dirty="0" smtClean="0">
                <a:solidFill>
                  <a:schemeClr val="bg1"/>
                </a:solidFill>
                <a:latin typeface="Cambria" pitchFamily="18" charset="0"/>
                <a:ea typeface="Cambria" pitchFamily="18" charset="0"/>
              </a:rPr>
              <a:t>β</a:t>
            </a:r>
            <a:r>
              <a:rPr lang="en-US" sz="1600" baseline="-25000" dirty="0" smtClean="0">
                <a:solidFill>
                  <a:schemeClr val="bg1"/>
                </a:solidFill>
                <a:latin typeface="Cambria" pitchFamily="18" charset="0"/>
                <a:ea typeface="Cambria" pitchFamily="18" charset="0"/>
              </a:rPr>
              <a:t>x   </a:t>
            </a:r>
            <a:r>
              <a:rPr lang="en-US" sz="1600" dirty="0" smtClean="0">
                <a:solidFill>
                  <a:schemeClr val="bg1"/>
                </a:solidFill>
                <a:latin typeface="Cambria" pitchFamily="18" charset="0"/>
                <a:ea typeface="Cambria" pitchFamily="18" charset="0"/>
              </a:rPr>
              <a:t>=</a:t>
            </a:r>
            <a:r>
              <a:rPr lang="en-US" sz="1600" baseline="-25000" dirty="0" smtClean="0">
                <a:solidFill>
                  <a:schemeClr val="bg1"/>
                </a:solidFill>
                <a:latin typeface="Cambria" pitchFamily="18" charset="0"/>
                <a:ea typeface="Cambria" pitchFamily="18" charset="0"/>
              </a:rPr>
              <a:t> </a:t>
            </a:r>
            <a:r>
              <a:rPr lang="en-US" sz="1600" dirty="0" smtClean="0">
                <a:solidFill>
                  <a:schemeClr val="bg1"/>
                </a:solidFill>
                <a:latin typeface="Cambria" pitchFamily="18" charset="0"/>
                <a:ea typeface="Cambria" pitchFamily="18" charset="0"/>
              </a:rPr>
              <a:t>Coulomb amplitude;</a:t>
            </a:r>
            <a:r>
              <a:rPr lang="en-US" sz="1600" baseline="-25000" dirty="0" smtClean="0">
                <a:solidFill>
                  <a:schemeClr val="bg1"/>
                </a:solidFill>
                <a:latin typeface="Cambria" pitchFamily="18" charset="0"/>
                <a:ea typeface="Cambria" pitchFamily="18" charset="0"/>
              </a:rPr>
              <a:t>   </a:t>
            </a:r>
            <a:r>
              <a:rPr lang="en-US" sz="1600" dirty="0" err="1" smtClean="0">
                <a:solidFill>
                  <a:schemeClr val="bg1"/>
                </a:solidFill>
                <a:latin typeface="Cambria" pitchFamily="18" charset="0"/>
                <a:ea typeface="Cambria" pitchFamily="18" charset="0"/>
              </a:rPr>
              <a:t>B</a:t>
            </a:r>
            <a:r>
              <a:rPr lang="en-US" sz="1600" baseline="-25000" dirty="0" err="1" smtClean="0">
                <a:solidFill>
                  <a:schemeClr val="bg1"/>
                </a:solidFill>
                <a:latin typeface="Cambria" pitchFamily="18" charset="0"/>
                <a:ea typeface="Cambria" pitchFamily="18" charset="0"/>
              </a:rPr>
              <a:t>x</a:t>
            </a:r>
            <a:r>
              <a:rPr lang="en-US" sz="1600" dirty="0" smtClean="0">
                <a:solidFill>
                  <a:schemeClr val="bg1"/>
                </a:solidFill>
                <a:latin typeface="Cambria" pitchFamily="18" charset="0"/>
                <a:ea typeface="Cambria" pitchFamily="18" charset="0"/>
              </a:rPr>
              <a:t> = overlap &amp; exchange effects;                B</a:t>
            </a:r>
            <a:endParaRPr lang="en-US" sz="1600" dirty="0">
              <a:solidFill>
                <a:schemeClr val="bg1"/>
              </a:solidFill>
              <a:latin typeface="Cambria" pitchFamily="18" charset="0"/>
              <a:ea typeface="Cambria" pitchFamily="18" charset="0"/>
            </a:endParaRPr>
          </a:p>
        </p:txBody>
      </p:sp>
      <p:pic>
        <p:nvPicPr>
          <p:cNvPr id="1026" name="Picture 2"/>
          <p:cNvPicPr>
            <a:picLocks noChangeAspect="1" noChangeArrowheads="1"/>
          </p:cNvPicPr>
          <p:nvPr/>
        </p:nvPicPr>
        <p:blipFill>
          <a:blip r:embed="rId10"/>
          <a:srcRect/>
          <a:stretch>
            <a:fillRect/>
          </a:stretch>
        </p:blipFill>
        <p:spPr bwMode="auto">
          <a:xfrm>
            <a:off x="4019672" y="2102827"/>
            <a:ext cx="1676400" cy="419100"/>
          </a:xfrm>
          <a:prstGeom prst="rect">
            <a:avLst/>
          </a:prstGeom>
          <a:noFill/>
          <a:ln w="9525">
            <a:noFill/>
            <a:miter lim="800000"/>
            <a:headEnd/>
            <a:tailEnd/>
          </a:ln>
          <a:effectLst/>
        </p:spPr>
      </p:pic>
      <p:sp>
        <p:nvSpPr>
          <p:cNvPr id="22" name="TextBox 21"/>
          <p:cNvSpPr txBox="1"/>
          <p:nvPr/>
        </p:nvSpPr>
        <p:spPr>
          <a:xfrm>
            <a:off x="6391334" y="1103860"/>
            <a:ext cx="2116666" cy="369332"/>
          </a:xfrm>
          <a:prstGeom prst="rect">
            <a:avLst/>
          </a:prstGeom>
          <a:noFill/>
        </p:spPr>
        <p:txBody>
          <a:bodyPr wrap="square" rtlCol="0">
            <a:spAutoFit/>
          </a:bodyPr>
          <a:lstStyle/>
          <a:p>
            <a:r>
              <a:rPr lang="en-US" i="1" dirty="0" smtClean="0">
                <a:solidFill>
                  <a:srgbClr val="7030A0"/>
                </a:solidFill>
                <a:latin typeface="Cambria" pitchFamily="18" charset="0"/>
                <a:ea typeface="Cambria" pitchFamily="18" charset="0"/>
              </a:rPr>
              <a:t>Atomic effects</a:t>
            </a:r>
            <a:endParaRPr lang="en-US" i="1" dirty="0">
              <a:solidFill>
                <a:srgbClr val="7030A0"/>
              </a:solidFill>
              <a:latin typeface="Cambria" pitchFamily="18" charset="0"/>
              <a:ea typeface="Cambria" pitchFamily="18" charset="0"/>
            </a:endParaRPr>
          </a:p>
        </p:txBody>
      </p:sp>
      <p:sp>
        <p:nvSpPr>
          <p:cNvPr id="23" name="TextBox 22"/>
          <p:cNvSpPr txBox="1"/>
          <p:nvPr/>
        </p:nvSpPr>
        <p:spPr>
          <a:xfrm>
            <a:off x="6347900" y="1536374"/>
            <a:ext cx="3009901" cy="369332"/>
          </a:xfrm>
          <a:prstGeom prst="rect">
            <a:avLst/>
          </a:prstGeom>
          <a:noFill/>
        </p:spPr>
        <p:txBody>
          <a:bodyPr wrap="square" rtlCol="0">
            <a:spAutoFit/>
          </a:bodyPr>
          <a:lstStyle/>
          <a:p>
            <a:r>
              <a:rPr lang="en-US" i="1" dirty="0" smtClean="0">
                <a:solidFill>
                  <a:srgbClr val="7030A0"/>
                </a:solidFill>
                <a:latin typeface="Cambria" pitchFamily="18" charset="0"/>
                <a:ea typeface="Cambria" pitchFamily="18" charset="0"/>
              </a:rPr>
              <a:t>Exchange and overlap effects</a:t>
            </a:r>
            <a:endParaRPr lang="en-US" i="1" dirty="0">
              <a:solidFill>
                <a:srgbClr val="7030A0"/>
              </a:solidFill>
              <a:latin typeface="Cambria" pitchFamily="18" charset="0"/>
              <a:ea typeface="Cambria" pitchFamily="18" charset="0"/>
            </a:endParaRPr>
          </a:p>
        </p:txBody>
      </p:sp>
      <p:pic>
        <p:nvPicPr>
          <p:cNvPr id="24" name="Picture 2"/>
          <p:cNvPicPr>
            <a:picLocks noChangeAspect="1" noChangeArrowheads="1"/>
          </p:cNvPicPr>
          <p:nvPr/>
        </p:nvPicPr>
        <p:blipFill>
          <a:blip r:embed="rId11"/>
          <a:srcRect/>
          <a:stretch>
            <a:fillRect/>
          </a:stretch>
        </p:blipFill>
        <p:spPr bwMode="auto">
          <a:xfrm>
            <a:off x="9697915" y="1535235"/>
            <a:ext cx="2384996" cy="315661"/>
          </a:xfrm>
          <a:prstGeom prst="rect">
            <a:avLst/>
          </a:prstGeom>
          <a:noFill/>
          <a:ln w="9525">
            <a:noFill/>
            <a:miter lim="800000"/>
            <a:headEnd/>
            <a:tailEnd/>
          </a:ln>
          <a:effectLst/>
        </p:spPr>
      </p:pic>
      <p:sp>
        <p:nvSpPr>
          <p:cNvPr id="25" name="TextBox 24"/>
          <p:cNvSpPr txBox="1"/>
          <p:nvPr/>
        </p:nvSpPr>
        <p:spPr>
          <a:xfrm>
            <a:off x="6316133" y="2026790"/>
            <a:ext cx="3223521" cy="369332"/>
          </a:xfrm>
          <a:prstGeom prst="rect">
            <a:avLst/>
          </a:prstGeom>
          <a:noFill/>
        </p:spPr>
        <p:txBody>
          <a:bodyPr wrap="square" rtlCol="0">
            <a:spAutoFit/>
          </a:bodyPr>
          <a:lstStyle/>
          <a:p>
            <a:r>
              <a:rPr lang="en-US" i="1" dirty="0" smtClean="0">
                <a:solidFill>
                  <a:srgbClr val="7030A0"/>
                </a:solidFill>
                <a:latin typeface="Cambria" pitchFamily="18" charset="0"/>
                <a:ea typeface="Cambria" pitchFamily="18" charset="0"/>
              </a:rPr>
              <a:t>Shake-up &amp; shake-off processes</a:t>
            </a:r>
            <a:endParaRPr lang="en-US" i="1" dirty="0">
              <a:solidFill>
                <a:srgbClr val="7030A0"/>
              </a:solidFill>
              <a:latin typeface="Cambria" pitchFamily="18" charset="0"/>
              <a:ea typeface="Cambria" pitchFamily="18" charset="0"/>
            </a:endParaRPr>
          </a:p>
        </p:txBody>
      </p:sp>
      <p:pic>
        <p:nvPicPr>
          <p:cNvPr id="26" name="Picture 3"/>
          <p:cNvPicPr>
            <a:picLocks noChangeAspect="1" noChangeArrowheads="1"/>
          </p:cNvPicPr>
          <p:nvPr/>
        </p:nvPicPr>
        <p:blipFill>
          <a:blip r:embed="rId12"/>
          <a:srcRect/>
          <a:stretch>
            <a:fillRect/>
          </a:stretch>
        </p:blipFill>
        <p:spPr bwMode="auto">
          <a:xfrm>
            <a:off x="9698891" y="2005176"/>
            <a:ext cx="2183342" cy="664163"/>
          </a:xfrm>
          <a:prstGeom prst="rect">
            <a:avLst/>
          </a:prstGeom>
          <a:noFill/>
          <a:ln w="9525">
            <a:noFill/>
            <a:miter lim="800000"/>
            <a:headEnd/>
            <a:tailEnd/>
          </a:ln>
          <a:effectLst/>
        </p:spPr>
      </p:pic>
      <p:sp>
        <p:nvSpPr>
          <p:cNvPr id="20" name="TextBox 19"/>
          <p:cNvSpPr txBox="1"/>
          <p:nvPr/>
        </p:nvSpPr>
        <p:spPr>
          <a:xfrm>
            <a:off x="8193387" y="6373640"/>
            <a:ext cx="3277355" cy="276999"/>
          </a:xfrm>
          <a:prstGeom prst="rect">
            <a:avLst/>
          </a:prstGeom>
          <a:noFill/>
        </p:spPr>
        <p:txBody>
          <a:bodyPr wrap="square" rtlCol="0">
            <a:spAutoFit/>
          </a:bodyPr>
          <a:lstStyle/>
          <a:p>
            <a:r>
              <a:rPr lang="en-US" sz="1200" i="1" dirty="0">
                <a:solidFill>
                  <a:srgbClr val="7030A0"/>
                </a:solidFill>
                <a:latin typeface="Cambria" panose="02040503050406030204" pitchFamily="18" charset="0"/>
              </a:rPr>
              <a:t>S. Stoica, </a:t>
            </a:r>
            <a:r>
              <a:rPr lang="en-US" sz="1200" i="1" dirty="0" smtClean="0">
                <a:solidFill>
                  <a:srgbClr val="7030A0"/>
                </a:solidFill>
                <a:latin typeface="Cambria" panose="02040503050406030204" pitchFamily="18" charset="0"/>
              </a:rPr>
              <a:t>SM&amp;B, CORFU24, August 26, 2024</a:t>
            </a:r>
            <a:endParaRPr lang="en-US" sz="1200" i="1" dirty="0">
              <a:solidFill>
                <a:srgbClr val="7030A0"/>
              </a:solidFill>
              <a:latin typeface="Cambria" panose="02040503050406030204" pitchFamily="18"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261403" y="161292"/>
            <a:ext cx="6571716" cy="523220"/>
          </a:xfrm>
          <a:prstGeom prst="rect">
            <a:avLst/>
          </a:prstGeom>
          <a:solidFill>
            <a:schemeClr val="accent1">
              <a:lumMod val="75000"/>
            </a:schemeClr>
          </a:solidFill>
        </p:spPr>
        <p:txBody>
          <a:bodyPr wrap="square" rtlCol="0">
            <a:spAutoFit/>
          </a:bodyPr>
          <a:lstStyle/>
          <a:p>
            <a:r>
              <a:rPr lang="en-US" sz="2800" b="1" i="1" dirty="0">
                <a:solidFill>
                  <a:srgbClr val="00B0F0"/>
                </a:solidFill>
                <a:latin typeface="Cambria" panose="02040503050406030204" pitchFamily="18" charset="0"/>
                <a:ea typeface="Cambria" panose="02040503050406030204" pitchFamily="18" charset="0"/>
              </a:rPr>
              <a:t> </a:t>
            </a:r>
            <a:r>
              <a:rPr lang="en-US" sz="2400" i="1" dirty="0" smtClean="0">
                <a:solidFill>
                  <a:srgbClr val="7030A0"/>
                </a:solidFill>
                <a:latin typeface="Cambria" panose="02040503050406030204" pitchFamily="18" charset="0"/>
                <a:ea typeface="Cambria" panose="02040503050406030204" pitchFamily="18" charset="0"/>
              </a:rPr>
              <a:t>Weak processes with electron/positron emission </a:t>
            </a:r>
            <a:endParaRPr lang="en-US" sz="2400" i="1" dirty="0">
              <a:solidFill>
                <a:srgbClr val="7030A0"/>
              </a:solidFill>
              <a:latin typeface="Cambria" panose="02040503050406030204" pitchFamily="18" charset="0"/>
              <a:ea typeface="Cambria" panose="02040503050406030204" pitchFamily="18" charset="0"/>
            </a:endParaRPr>
          </a:p>
        </p:txBody>
      </p:sp>
      <p:sp>
        <p:nvSpPr>
          <p:cNvPr id="11" name="TextBox 10"/>
          <p:cNvSpPr txBox="1"/>
          <p:nvPr/>
        </p:nvSpPr>
        <p:spPr>
          <a:xfrm>
            <a:off x="204466" y="1611673"/>
            <a:ext cx="1452785" cy="369332"/>
          </a:xfrm>
          <a:prstGeom prst="rect">
            <a:avLst/>
          </a:prstGeom>
          <a:solidFill>
            <a:schemeClr val="accent1">
              <a:lumMod val="75000"/>
            </a:schemeClr>
          </a:solidFill>
        </p:spPr>
        <p:txBody>
          <a:bodyPr wrap="square" rtlCol="0">
            <a:spAutoFit/>
          </a:bodyPr>
          <a:lstStyle/>
          <a:p>
            <a:r>
              <a:rPr lang="en-US" i="1" dirty="0" smtClean="0">
                <a:solidFill>
                  <a:srgbClr val="7030A0"/>
                </a:solidFill>
                <a:latin typeface="Cambria" pitchFamily="18" charset="0"/>
                <a:ea typeface="Cambria" pitchFamily="18" charset="0"/>
              </a:rPr>
              <a:t> Beta decays </a:t>
            </a:r>
            <a:endParaRPr lang="en-US" i="1" dirty="0">
              <a:solidFill>
                <a:srgbClr val="7030A0"/>
              </a:solidFill>
              <a:latin typeface="Cambria" pitchFamily="18" charset="0"/>
              <a:ea typeface="Cambria" pitchFamily="18" charset="0"/>
            </a:endParaRPr>
          </a:p>
        </p:txBody>
      </p:sp>
      <p:sp>
        <p:nvSpPr>
          <p:cNvPr id="12" name="Rectangle 11"/>
          <p:cNvSpPr/>
          <p:nvPr/>
        </p:nvSpPr>
        <p:spPr>
          <a:xfrm>
            <a:off x="2112084" y="996029"/>
            <a:ext cx="3826137" cy="2041585"/>
          </a:xfrm>
          <a:prstGeom prst="rect">
            <a:avLst/>
          </a:prstGeom>
          <a:solidFill>
            <a:schemeClr val="accent1">
              <a:lumMod val="75000"/>
            </a:schemeClr>
          </a:solidFill>
        </p:spPr>
        <p:txBody>
          <a:bodyPr wrap="square">
            <a:spAutoFit/>
          </a:bodyPr>
          <a:lstStyle/>
          <a:p>
            <a:r>
              <a:rPr lang="pt-BR" sz="2000" i="1" baseline="30000" dirty="0" smtClean="0">
                <a:solidFill>
                  <a:schemeClr val="bg1"/>
                </a:solidFill>
                <a:latin typeface="Cambria" pitchFamily="18" charset="0"/>
                <a:ea typeface="Cambria" pitchFamily="18" charset="0"/>
              </a:rPr>
              <a:t>A</a:t>
            </a:r>
            <a:r>
              <a:rPr lang="pt-BR" sz="2000" i="1" baseline="-25000" dirty="0" smtClean="0">
                <a:solidFill>
                  <a:schemeClr val="bg1"/>
                </a:solidFill>
                <a:latin typeface="Cambria" pitchFamily="18" charset="0"/>
                <a:ea typeface="Cambria" pitchFamily="18" charset="0"/>
              </a:rPr>
              <a:t>Z</a:t>
            </a:r>
            <a:r>
              <a:rPr lang="pt-BR" sz="2000" dirty="0" smtClean="0">
                <a:solidFill>
                  <a:schemeClr val="bg1"/>
                </a:solidFill>
                <a:latin typeface="Cambria" pitchFamily="18" charset="0"/>
                <a:ea typeface="Cambria" pitchFamily="18" charset="0"/>
              </a:rPr>
              <a:t>X   → </a:t>
            </a:r>
            <a:r>
              <a:rPr lang="pt-BR" sz="2000" i="1" baseline="30000" dirty="0" smtClean="0">
                <a:solidFill>
                  <a:schemeClr val="bg1"/>
                </a:solidFill>
                <a:latin typeface="Cambria" pitchFamily="18" charset="0"/>
                <a:ea typeface="Cambria" pitchFamily="18" charset="0"/>
              </a:rPr>
              <a:t>A</a:t>
            </a:r>
            <a:r>
              <a:rPr lang="pt-BR" sz="2000" i="1" baseline="-25000" dirty="0" smtClean="0">
                <a:solidFill>
                  <a:schemeClr val="bg1"/>
                </a:solidFill>
                <a:latin typeface="Cambria" pitchFamily="18" charset="0"/>
                <a:ea typeface="Cambria" pitchFamily="18" charset="0"/>
              </a:rPr>
              <a:t>Z</a:t>
            </a:r>
            <a:r>
              <a:rPr lang="pt-BR" sz="2000" baseline="-25000" dirty="0" smtClean="0">
                <a:solidFill>
                  <a:schemeClr val="bg1"/>
                </a:solidFill>
                <a:latin typeface="Cambria" pitchFamily="18" charset="0"/>
                <a:ea typeface="Cambria" pitchFamily="18" charset="0"/>
              </a:rPr>
              <a:t>+1</a:t>
            </a:r>
            <a:r>
              <a:rPr lang="pt-BR" sz="2000" dirty="0" smtClean="0">
                <a:solidFill>
                  <a:schemeClr val="bg1"/>
                </a:solidFill>
                <a:latin typeface="Cambria" pitchFamily="18" charset="0"/>
                <a:ea typeface="Cambria" pitchFamily="18" charset="0"/>
              </a:rPr>
              <a:t>X′  +  e</a:t>
            </a:r>
            <a:r>
              <a:rPr lang="pt-BR" sz="2000" baseline="30000" dirty="0" smtClean="0">
                <a:solidFill>
                  <a:schemeClr val="bg1"/>
                </a:solidFill>
                <a:latin typeface="Cambria" pitchFamily="18" charset="0"/>
                <a:ea typeface="Cambria" pitchFamily="18" charset="0"/>
              </a:rPr>
              <a:t>−</a:t>
            </a:r>
            <a:r>
              <a:rPr lang="pt-BR" sz="2000" dirty="0" smtClean="0">
                <a:solidFill>
                  <a:schemeClr val="bg1"/>
                </a:solidFill>
                <a:latin typeface="Cambria" pitchFamily="18" charset="0"/>
                <a:ea typeface="Cambria" pitchFamily="18" charset="0"/>
              </a:rPr>
              <a:t>  +  </a:t>
            </a:r>
            <a:r>
              <a:rPr lang="el-GR" sz="2000" dirty="0" smtClean="0">
                <a:solidFill>
                  <a:schemeClr val="bg1"/>
                </a:solidFill>
                <a:latin typeface="Cambria" pitchFamily="18" charset="0"/>
                <a:ea typeface="Cambria" pitchFamily="18" charset="0"/>
              </a:rPr>
              <a:t>ύ</a:t>
            </a:r>
            <a:r>
              <a:rPr lang="pt-BR" sz="2000" baseline="-25000" dirty="0" smtClean="0">
                <a:solidFill>
                  <a:schemeClr val="bg1"/>
                </a:solidFill>
                <a:latin typeface="Cambria" pitchFamily="18" charset="0"/>
                <a:ea typeface="Cambria" pitchFamily="18" charset="0"/>
              </a:rPr>
              <a:t>e</a:t>
            </a:r>
            <a:endParaRPr lang="pt-BR" sz="2000" i="1" baseline="30000" dirty="0" smtClean="0">
              <a:solidFill>
                <a:schemeClr val="bg1"/>
              </a:solidFill>
              <a:latin typeface="Cambria" pitchFamily="18" charset="0"/>
              <a:ea typeface="Cambria" pitchFamily="18" charset="0"/>
            </a:endParaRPr>
          </a:p>
          <a:p>
            <a:r>
              <a:rPr lang="en-US" sz="2000" i="1" baseline="30000" dirty="0" smtClean="0">
                <a:solidFill>
                  <a:schemeClr val="bg1"/>
                </a:solidFill>
                <a:latin typeface="Cambria" pitchFamily="18" charset="0"/>
                <a:ea typeface="Cambria" pitchFamily="18" charset="0"/>
              </a:rPr>
              <a:t> A</a:t>
            </a:r>
            <a:r>
              <a:rPr lang="en-US" sz="2000" i="1" baseline="-25000" dirty="0" smtClean="0">
                <a:solidFill>
                  <a:schemeClr val="bg1"/>
                </a:solidFill>
                <a:latin typeface="Cambria" pitchFamily="18" charset="0"/>
                <a:ea typeface="Cambria" pitchFamily="18" charset="0"/>
              </a:rPr>
              <a:t>Z</a:t>
            </a:r>
            <a:r>
              <a:rPr lang="en-US" sz="2000" dirty="0" smtClean="0">
                <a:solidFill>
                  <a:schemeClr val="bg1"/>
                </a:solidFill>
                <a:latin typeface="Cambria" pitchFamily="18" charset="0"/>
                <a:ea typeface="Cambria" pitchFamily="18" charset="0"/>
              </a:rPr>
              <a:t>X  → </a:t>
            </a:r>
            <a:r>
              <a:rPr lang="en-US" sz="2000" i="1" baseline="30000" dirty="0" smtClean="0">
                <a:solidFill>
                  <a:schemeClr val="bg1"/>
                </a:solidFill>
                <a:latin typeface="Cambria" pitchFamily="18" charset="0"/>
                <a:ea typeface="Cambria" pitchFamily="18" charset="0"/>
              </a:rPr>
              <a:t>A</a:t>
            </a:r>
            <a:r>
              <a:rPr lang="en-US" sz="2000" i="1" baseline="-25000" dirty="0" smtClean="0">
                <a:solidFill>
                  <a:schemeClr val="bg1"/>
                </a:solidFill>
                <a:latin typeface="Cambria" pitchFamily="18" charset="0"/>
                <a:ea typeface="Cambria" pitchFamily="18" charset="0"/>
              </a:rPr>
              <a:t>Z</a:t>
            </a:r>
            <a:r>
              <a:rPr lang="en-US" sz="2000" baseline="-25000" dirty="0" smtClean="0">
                <a:solidFill>
                  <a:schemeClr val="bg1"/>
                </a:solidFill>
                <a:latin typeface="Cambria" pitchFamily="18" charset="0"/>
                <a:ea typeface="Cambria" pitchFamily="18" charset="0"/>
              </a:rPr>
              <a:t>−1</a:t>
            </a:r>
            <a:r>
              <a:rPr lang="en-US" sz="2000" dirty="0" smtClean="0">
                <a:solidFill>
                  <a:schemeClr val="bg1"/>
                </a:solidFill>
                <a:latin typeface="Cambria" pitchFamily="18" charset="0"/>
                <a:ea typeface="Cambria" pitchFamily="18" charset="0"/>
              </a:rPr>
              <a:t>X′  +  e</a:t>
            </a:r>
            <a:r>
              <a:rPr lang="en-US" sz="2000" baseline="30000" dirty="0" smtClean="0">
                <a:solidFill>
                  <a:schemeClr val="bg1"/>
                </a:solidFill>
                <a:latin typeface="Cambria" pitchFamily="18" charset="0"/>
                <a:ea typeface="Cambria" pitchFamily="18" charset="0"/>
              </a:rPr>
              <a:t>+</a:t>
            </a:r>
            <a:r>
              <a:rPr lang="en-US" sz="2000" dirty="0" smtClean="0">
                <a:solidFill>
                  <a:schemeClr val="bg1"/>
                </a:solidFill>
                <a:latin typeface="Cambria" pitchFamily="18" charset="0"/>
                <a:ea typeface="Cambria" pitchFamily="18" charset="0"/>
              </a:rPr>
              <a:t> +  </a:t>
            </a:r>
            <a:r>
              <a:rPr lang="el-GR" sz="2000" dirty="0" smtClean="0">
                <a:solidFill>
                  <a:schemeClr val="bg1"/>
                </a:solidFill>
                <a:latin typeface="Cambria" pitchFamily="18" charset="0"/>
                <a:ea typeface="Cambria" pitchFamily="18" charset="0"/>
              </a:rPr>
              <a:t>ν</a:t>
            </a:r>
            <a:r>
              <a:rPr lang="en-US" sz="2000" baseline="-25000" dirty="0" smtClean="0">
                <a:solidFill>
                  <a:schemeClr val="bg1"/>
                </a:solidFill>
                <a:latin typeface="Cambria" pitchFamily="18" charset="0"/>
                <a:ea typeface="Cambria" pitchFamily="18" charset="0"/>
              </a:rPr>
              <a:t>e  </a:t>
            </a:r>
          </a:p>
          <a:p>
            <a:endParaRPr lang="en-US" sz="2000" i="1" baseline="-25000" dirty="0" smtClean="0">
              <a:solidFill>
                <a:schemeClr val="bg1"/>
              </a:solidFill>
              <a:latin typeface="Cambria" pitchFamily="18" charset="0"/>
              <a:ea typeface="Cambria" pitchFamily="18" charset="0"/>
            </a:endParaRPr>
          </a:p>
          <a:p>
            <a:r>
              <a:rPr lang="pt-BR" sz="2000" i="1" baseline="30000" dirty="0" smtClean="0">
                <a:solidFill>
                  <a:schemeClr val="bg1"/>
                </a:solidFill>
                <a:latin typeface="Cambria" pitchFamily="18" charset="0"/>
                <a:ea typeface="Cambria" pitchFamily="18" charset="0"/>
              </a:rPr>
              <a:t>A</a:t>
            </a:r>
            <a:r>
              <a:rPr lang="pt-BR" sz="2000" i="1" baseline="-25000" dirty="0" smtClean="0">
                <a:solidFill>
                  <a:schemeClr val="bg1"/>
                </a:solidFill>
                <a:latin typeface="Cambria" pitchFamily="18" charset="0"/>
                <a:ea typeface="Cambria" pitchFamily="18" charset="0"/>
              </a:rPr>
              <a:t>Z</a:t>
            </a:r>
            <a:r>
              <a:rPr lang="pt-BR" sz="2000" dirty="0" smtClean="0">
                <a:solidFill>
                  <a:schemeClr val="bg1"/>
                </a:solidFill>
                <a:latin typeface="Cambria" pitchFamily="18" charset="0"/>
                <a:ea typeface="Cambria" pitchFamily="18" charset="0"/>
              </a:rPr>
              <a:t>X  +  e</a:t>
            </a:r>
            <a:r>
              <a:rPr lang="pt-BR" sz="2000" baseline="30000" dirty="0" smtClean="0">
                <a:solidFill>
                  <a:schemeClr val="bg1"/>
                </a:solidFill>
                <a:latin typeface="Cambria" pitchFamily="18" charset="0"/>
                <a:ea typeface="Cambria" pitchFamily="18" charset="0"/>
              </a:rPr>
              <a:t>−</a:t>
            </a:r>
            <a:r>
              <a:rPr lang="pt-BR" sz="2000" dirty="0" smtClean="0">
                <a:solidFill>
                  <a:schemeClr val="bg1"/>
                </a:solidFill>
                <a:latin typeface="Cambria" pitchFamily="18" charset="0"/>
                <a:ea typeface="Cambria" pitchFamily="18" charset="0"/>
              </a:rPr>
              <a:t>  →  </a:t>
            </a:r>
            <a:r>
              <a:rPr lang="pt-BR" sz="2000" i="1" baseline="30000" dirty="0" smtClean="0">
                <a:solidFill>
                  <a:schemeClr val="bg1"/>
                </a:solidFill>
                <a:latin typeface="Cambria" pitchFamily="18" charset="0"/>
                <a:ea typeface="Cambria" pitchFamily="18" charset="0"/>
              </a:rPr>
              <a:t>A</a:t>
            </a:r>
            <a:r>
              <a:rPr lang="pt-BR" sz="2000" i="1" baseline="-25000" dirty="0" smtClean="0">
                <a:solidFill>
                  <a:schemeClr val="bg1"/>
                </a:solidFill>
                <a:latin typeface="Cambria" pitchFamily="18" charset="0"/>
                <a:ea typeface="Cambria" pitchFamily="18" charset="0"/>
              </a:rPr>
              <a:t>Z</a:t>
            </a:r>
            <a:r>
              <a:rPr lang="pt-BR" sz="2000" baseline="-25000" dirty="0" smtClean="0">
                <a:solidFill>
                  <a:schemeClr val="bg1"/>
                </a:solidFill>
                <a:latin typeface="Cambria" pitchFamily="18" charset="0"/>
                <a:ea typeface="Cambria" pitchFamily="18" charset="0"/>
              </a:rPr>
              <a:t>−1</a:t>
            </a:r>
            <a:r>
              <a:rPr lang="pt-BR" sz="2000" dirty="0" smtClean="0">
                <a:solidFill>
                  <a:schemeClr val="bg1"/>
                </a:solidFill>
                <a:latin typeface="Cambria" pitchFamily="18" charset="0"/>
                <a:ea typeface="Cambria" pitchFamily="18" charset="0"/>
              </a:rPr>
              <a:t>X′  +  ν</a:t>
            </a:r>
            <a:r>
              <a:rPr lang="pt-BR" sz="2000" baseline="-25000" dirty="0" smtClean="0">
                <a:solidFill>
                  <a:schemeClr val="bg1"/>
                </a:solidFill>
                <a:latin typeface="Cambria" pitchFamily="18" charset="0"/>
                <a:ea typeface="Cambria" pitchFamily="18" charset="0"/>
              </a:rPr>
              <a:t>e   </a:t>
            </a:r>
          </a:p>
          <a:p>
            <a:endParaRPr lang="pt-BR" sz="2000" baseline="-25000" dirty="0" smtClean="0">
              <a:solidFill>
                <a:schemeClr val="bg1"/>
              </a:solidFill>
              <a:latin typeface="Cambria" pitchFamily="18" charset="0"/>
              <a:ea typeface="Cambria" pitchFamily="18" charset="0"/>
            </a:endParaRPr>
          </a:p>
          <a:p>
            <a:r>
              <a:rPr lang="pt-BR" sz="2000" i="1" baseline="30000" dirty="0" smtClean="0">
                <a:solidFill>
                  <a:schemeClr val="bg1"/>
                </a:solidFill>
                <a:latin typeface="Cambria" pitchFamily="18" charset="0"/>
                <a:ea typeface="Cambria" pitchFamily="18" charset="0"/>
              </a:rPr>
              <a:t>A</a:t>
            </a:r>
            <a:r>
              <a:rPr lang="pt-BR" sz="2000" i="1" baseline="-25000" dirty="0" smtClean="0">
                <a:solidFill>
                  <a:schemeClr val="bg1"/>
                </a:solidFill>
                <a:latin typeface="Cambria" pitchFamily="18" charset="0"/>
                <a:ea typeface="Cambria" pitchFamily="18" charset="0"/>
              </a:rPr>
              <a:t>Z</a:t>
            </a:r>
            <a:r>
              <a:rPr lang="pt-BR" sz="2000" dirty="0" smtClean="0">
                <a:solidFill>
                  <a:schemeClr val="bg1"/>
                </a:solidFill>
                <a:latin typeface="Cambria" pitchFamily="18" charset="0"/>
                <a:ea typeface="Cambria" pitchFamily="18" charset="0"/>
              </a:rPr>
              <a:t>X  + 2e</a:t>
            </a:r>
            <a:r>
              <a:rPr lang="pt-BR" sz="2000" baseline="30000" dirty="0" smtClean="0">
                <a:solidFill>
                  <a:schemeClr val="bg1"/>
                </a:solidFill>
                <a:latin typeface="Cambria" pitchFamily="18" charset="0"/>
                <a:ea typeface="Cambria" pitchFamily="18" charset="0"/>
              </a:rPr>
              <a:t>−</a:t>
            </a:r>
            <a:r>
              <a:rPr lang="pt-BR" sz="2000" dirty="0" smtClean="0">
                <a:solidFill>
                  <a:schemeClr val="bg1"/>
                </a:solidFill>
                <a:latin typeface="Cambria" pitchFamily="18" charset="0"/>
                <a:ea typeface="Cambria" pitchFamily="18" charset="0"/>
              </a:rPr>
              <a:t>  →  </a:t>
            </a:r>
            <a:r>
              <a:rPr lang="pt-BR" sz="2000" i="1" baseline="30000" dirty="0" smtClean="0">
                <a:solidFill>
                  <a:schemeClr val="bg1"/>
                </a:solidFill>
                <a:latin typeface="Cambria" pitchFamily="18" charset="0"/>
                <a:ea typeface="Cambria" pitchFamily="18" charset="0"/>
              </a:rPr>
              <a:t>A</a:t>
            </a:r>
            <a:r>
              <a:rPr lang="pt-BR" sz="2000" i="1" baseline="-25000" dirty="0" smtClean="0">
                <a:solidFill>
                  <a:schemeClr val="bg1"/>
                </a:solidFill>
                <a:latin typeface="Cambria" pitchFamily="18" charset="0"/>
                <a:ea typeface="Cambria" pitchFamily="18" charset="0"/>
              </a:rPr>
              <a:t>Z</a:t>
            </a:r>
            <a:r>
              <a:rPr lang="pt-BR" sz="2000" baseline="-25000" dirty="0" smtClean="0">
                <a:solidFill>
                  <a:schemeClr val="bg1"/>
                </a:solidFill>
                <a:latin typeface="Cambria" pitchFamily="18" charset="0"/>
                <a:ea typeface="Cambria" pitchFamily="18" charset="0"/>
              </a:rPr>
              <a:t>−2</a:t>
            </a:r>
            <a:r>
              <a:rPr lang="pt-BR" sz="2000" dirty="0" smtClean="0">
                <a:solidFill>
                  <a:schemeClr val="bg1"/>
                </a:solidFill>
                <a:latin typeface="Cambria" pitchFamily="18" charset="0"/>
                <a:ea typeface="Cambria" pitchFamily="18" charset="0"/>
              </a:rPr>
              <a:t>X′  +  2ν</a:t>
            </a:r>
            <a:r>
              <a:rPr lang="pt-BR" sz="2000" baseline="-25000" dirty="0" smtClean="0">
                <a:solidFill>
                  <a:schemeClr val="bg1"/>
                </a:solidFill>
                <a:latin typeface="Cambria" pitchFamily="18" charset="0"/>
                <a:ea typeface="Cambria" pitchFamily="18" charset="0"/>
              </a:rPr>
              <a:t>e</a:t>
            </a:r>
            <a:endParaRPr lang="pt-BR" sz="2000" dirty="0" smtClean="0">
              <a:solidFill>
                <a:schemeClr val="bg1"/>
              </a:solidFill>
              <a:latin typeface="Cambria" pitchFamily="18" charset="0"/>
              <a:ea typeface="Cambria" pitchFamily="18" charset="0"/>
            </a:endParaRPr>
          </a:p>
          <a:p>
            <a:endParaRPr lang="en-US" sz="2000" dirty="0">
              <a:solidFill>
                <a:schemeClr val="bg1"/>
              </a:solidFill>
              <a:latin typeface="Cambria" pitchFamily="18" charset="0"/>
              <a:ea typeface="Cambria" pitchFamily="18" charset="0"/>
            </a:endParaRPr>
          </a:p>
        </p:txBody>
      </p:sp>
      <p:sp>
        <p:nvSpPr>
          <p:cNvPr id="31746" name="AutoShape 2" descr="{\displaystyle N(T)=C_{L}(T)F(Z,T)pE(Q-T)^{2}}"/>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31748" name="AutoShape 4" descr="{\displaystyle N(T)=C_{L}(T)F(Z,T)pE(Q-T)^{2}}"/>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pic>
        <p:nvPicPr>
          <p:cNvPr id="31750" name="Picture 6" descr="C:\Users\Stoica\Desktop\DOCUMENTS\CIFRA\CONFERENCES\CORFU24\Beta_spectrum_of_RaE.jpg"/>
          <p:cNvPicPr>
            <a:picLocks noChangeAspect="1" noChangeArrowheads="1"/>
          </p:cNvPicPr>
          <p:nvPr/>
        </p:nvPicPr>
        <p:blipFill>
          <a:blip r:embed="rId2"/>
          <a:srcRect/>
          <a:stretch>
            <a:fillRect/>
          </a:stretch>
        </p:blipFill>
        <p:spPr bwMode="auto">
          <a:xfrm>
            <a:off x="7100047" y="3729054"/>
            <a:ext cx="4474023" cy="3128946"/>
          </a:xfrm>
          <a:prstGeom prst="rect">
            <a:avLst/>
          </a:prstGeom>
          <a:noFill/>
        </p:spPr>
      </p:pic>
      <p:sp>
        <p:nvSpPr>
          <p:cNvPr id="19" name="Rectangle 18"/>
          <p:cNvSpPr/>
          <p:nvPr/>
        </p:nvSpPr>
        <p:spPr>
          <a:xfrm>
            <a:off x="131936" y="3176321"/>
            <a:ext cx="6847541" cy="2585323"/>
          </a:xfrm>
          <a:prstGeom prst="rect">
            <a:avLst/>
          </a:prstGeom>
          <a:solidFill>
            <a:schemeClr val="accent1">
              <a:lumMod val="75000"/>
            </a:schemeClr>
          </a:solidFill>
        </p:spPr>
        <p:txBody>
          <a:bodyPr wrap="square">
            <a:spAutoFit/>
          </a:bodyPr>
          <a:lstStyle/>
          <a:p>
            <a:r>
              <a:rPr lang="en-US" dirty="0" smtClean="0">
                <a:solidFill>
                  <a:srgbClr val="7030A0"/>
                </a:solidFill>
                <a:latin typeface="Cambria" pitchFamily="18" charset="0"/>
                <a:ea typeface="Cambria" pitchFamily="18" charset="0"/>
              </a:rPr>
              <a:t>Beta decay. </a:t>
            </a:r>
          </a:p>
          <a:p>
            <a:endParaRPr lang="en-US" dirty="0" smtClean="0">
              <a:solidFill>
                <a:srgbClr val="7030A0"/>
              </a:solidFill>
              <a:latin typeface="Cambria" pitchFamily="18" charset="0"/>
              <a:ea typeface="Cambria" pitchFamily="18" charset="0"/>
            </a:endParaRPr>
          </a:p>
          <a:p>
            <a:r>
              <a:rPr lang="en-US" dirty="0" smtClean="0">
                <a:solidFill>
                  <a:schemeClr val="bg1"/>
                </a:solidFill>
                <a:latin typeface="Cambria" pitchFamily="18" charset="0"/>
                <a:ea typeface="Cambria" pitchFamily="18" charset="0"/>
              </a:rPr>
              <a:t>Offers opportunities to explore several domains: nuclear structure, exotic nuclei; stellar processes, etc; beyond BSM: direct measurement of absolute </a:t>
            </a:r>
            <a:r>
              <a:rPr lang="el-GR" dirty="0" smtClean="0">
                <a:solidFill>
                  <a:schemeClr val="bg1"/>
                </a:solidFill>
                <a:latin typeface="Cambria" pitchFamily="18" charset="0"/>
                <a:ea typeface="Cambria" pitchFamily="18" charset="0"/>
              </a:rPr>
              <a:t>ν</a:t>
            </a:r>
            <a:r>
              <a:rPr lang="en-US" dirty="0" smtClean="0">
                <a:solidFill>
                  <a:schemeClr val="bg1"/>
                </a:solidFill>
                <a:latin typeface="Cambria" pitchFamily="18" charset="0"/>
                <a:ea typeface="Cambria" pitchFamily="18" charset="0"/>
              </a:rPr>
              <a:t> mass; investigating deviations from the pure V–A theory; right-handed currents ;  violation of Lorentz invariance through the analysis of electron spectra measurements; EC: applications in nuclear metrology and nuclear medicine; background characterization  in DM&amp;DBD experiments, etc.</a:t>
            </a:r>
            <a:endParaRPr lang="en-US" dirty="0">
              <a:solidFill>
                <a:schemeClr val="bg1"/>
              </a:solidFill>
              <a:latin typeface="Cambria" pitchFamily="18" charset="0"/>
              <a:ea typeface="Cambria" pitchFamily="18" charset="0"/>
            </a:endParaRPr>
          </a:p>
        </p:txBody>
      </p:sp>
      <p:graphicFrame>
        <p:nvGraphicFramePr>
          <p:cNvPr id="10" name="Table 9"/>
          <p:cNvGraphicFramePr>
            <a:graphicFrameLocks noGrp="1"/>
          </p:cNvGraphicFramePr>
          <p:nvPr/>
        </p:nvGraphicFramePr>
        <p:xfrm>
          <a:off x="7100047" y="0"/>
          <a:ext cx="4367606" cy="3657600"/>
        </p:xfrm>
        <a:graphic>
          <a:graphicData uri="http://schemas.openxmlformats.org/drawingml/2006/table">
            <a:tbl>
              <a:tblPr/>
              <a:tblGrid>
                <a:gridCol w="2086549"/>
                <a:gridCol w="721451"/>
                <a:gridCol w="901813"/>
                <a:gridCol w="657793"/>
              </a:tblGrid>
              <a:tr h="331336">
                <a:tc>
                  <a:txBody>
                    <a:bodyPr/>
                    <a:lstStyle/>
                    <a:p>
                      <a:pPr algn="ctr"/>
                      <a:r>
                        <a:rPr lang="en-US" dirty="0">
                          <a:solidFill>
                            <a:schemeClr val="bg1"/>
                          </a:solidFill>
                          <a:latin typeface="Cambria" pitchFamily="18" charset="0"/>
                          <a:ea typeface="Cambria" pitchFamily="18" charset="0"/>
                        </a:rPr>
                        <a:t>Transition</a:t>
                      </a:r>
                    </a:p>
                  </a:txBody>
                  <a:tcPr anchor="ctr">
                    <a:lnL>
                      <a:noFill/>
                    </a:lnL>
                    <a:lnR>
                      <a:noFill/>
                    </a:lnR>
                    <a:lnT>
                      <a:noFill/>
                    </a:lnT>
                    <a:lnB>
                      <a:noFill/>
                    </a:lnB>
                    <a:solidFill>
                      <a:schemeClr val="accent1">
                        <a:lumMod val="75000"/>
                      </a:schemeClr>
                    </a:solidFill>
                  </a:tcPr>
                </a:tc>
                <a:tc>
                  <a:txBody>
                    <a:bodyPr/>
                    <a:lstStyle/>
                    <a:p>
                      <a:pPr algn="ctr"/>
                      <a:r>
                        <a:rPr lang="en-US" i="1" dirty="0">
                          <a:solidFill>
                            <a:schemeClr val="bg1"/>
                          </a:solidFill>
                          <a:latin typeface="Cambria" pitchFamily="18" charset="0"/>
                          <a:ea typeface="Cambria" pitchFamily="18" charset="0"/>
                        </a:rPr>
                        <a:t>L</a:t>
                      </a:r>
                      <a:endParaRPr lang="en-US" dirty="0">
                        <a:solidFill>
                          <a:schemeClr val="bg1"/>
                        </a:solidFill>
                        <a:latin typeface="Cambria" pitchFamily="18" charset="0"/>
                        <a:ea typeface="Cambria" pitchFamily="18" charset="0"/>
                      </a:endParaRPr>
                    </a:p>
                  </a:txBody>
                  <a:tcPr anchor="ctr">
                    <a:lnL>
                      <a:noFill/>
                    </a:lnL>
                    <a:lnR>
                      <a:noFill/>
                    </a:lnR>
                    <a:lnT>
                      <a:noFill/>
                    </a:lnT>
                    <a:lnB>
                      <a:noFill/>
                    </a:lnB>
                    <a:solidFill>
                      <a:schemeClr val="accent1">
                        <a:lumMod val="75000"/>
                      </a:schemeClr>
                    </a:solidFill>
                  </a:tcPr>
                </a:tc>
                <a:tc>
                  <a:txBody>
                    <a:bodyPr/>
                    <a:lstStyle/>
                    <a:p>
                      <a:pPr algn="ctr"/>
                      <a:r>
                        <a:rPr lang="el-GR" dirty="0">
                          <a:solidFill>
                            <a:schemeClr val="bg1"/>
                          </a:solidFill>
                          <a:latin typeface="Cambria" pitchFamily="18" charset="0"/>
                          <a:ea typeface="Cambria" pitchFamily="18" charset="0"/>
                        </a:rPr>
                        <a:t>Δ</a:t>
                      </a:r>
                      <a:r>
                        <a:rPr lang="en-US" i="1" dirty="0">
                          <a:solidFill>
                            <a:schemeClr val="bg1"/>
                          </a:solidFill>
                          <a:latin typeface="Cambria" pitchFamily="18" charset="0"/>
                          <a:ea typeface="Cambria" pitchFamily="18" charset="0"/>
                        </a:rPr>
                        <a:t>I</a:t>
                      </a:r>
                      <a:endParaRPr lang="en-US" dirty="0">
                        <a:solidFill>
                          <a:schemeClr val="bg1"/>
                        </a:solidFill>
                        <a:latin typeface="Cambria" pitchFamily="18" charset="0"/>
                        <a:ea typeface="Cambria" pitchFamily="18" charset="0"/>
                      </a:endParaRPr>
                    </a:p>
                  </a:txBody>
                  <a:tcPr anchor="ctr">
                    <a:lnL>
                      <a:noFill/>
                    </a:lnL>
                    <a:lnR>
                      <a:noFill/>
                    </a:lnR>
                    <a:lnT>
                      <a:noFill/>
                    </a:lnT>
                    <a:lnB>
                      <a:noFill/>
                    </a:lnB>
                    <a:solidFill>
                      <a:schemeClr val="accent1">
                        <a:lumMod val="75000"/>
                      </a:schemeClr>
                    </a:solidFill>
                  </a:tcPr>
                </a:tc>
                <a:tc>
                  <a:txBody>
                    <a:bodyPr/>
                    <a:lstStyle/>
                    <a:p>
                      <a:pPr algn="ctr"/>
                      <a:r>
                        <a:rPr lang="el-GR">
                          <a:solidFill>
                            <a:schemeClr val="bg1"/>
                          </a:solidFill>
                          <a:latin typeface="Cambria" pitchFamily="18" charset="0"/>
                          <a:ea typeface="Cambria" pitchFamily="18" charset="0"/>
                        </a:rPr>
                        <a:t>Δ</a:t>
                      </a:r>
                      <a:r>
                        <a:rPr lang="el-GR" i="1">
                          <a:solidFill>
                            <a:schemeClr val="bg1"/>
                          </a:solidFill>
                          <a:latin typeface="Cambria" pitchFamily="18" charset="0"/>
                          <a:ea typeface="Cambria" pitchFamily="18" charset="0"/>
                        </a:rPr>
                        <a:t>π</a:t>
                      </a:r>
                      <a:endParaRPr lang="el-GR">
                        <a:solidFill>
                          <a:schemeClr val="bg1"/>
                        </a:solidFill>
                        <a:latin typeface="Cambria" pitchFamily="18" charset="0"/>
                        <a:ea typeface="Cambria" pitchFamily="18" charset="0"/>
                      </a:endParaRPr>
                    </a:p>
                  </a:txBody>
                  <a:tcPr anchor="ctr">
                    <a:lnL>
                      <a:noFill/>
                    </a:lnL>
                    <a:lnR>
                      <a:noFill/>
                    </a:lnR>
                    <a:lnT>
                      <a:noFill/>
                    </a:lnT>
                    <a:lnB>
                      <a:noFill/>
                    </a:lnB>
                    <a:solidFill>
                      <a:schemeClr val="accent1">
                        <a:lumMod val="75000"/>
                      </a:schemeClr>
                    </a:solidFill>
                  </a:tcPr>
                </a:tc>
              </a:tr>
              <a:tr h="331336">
                <a:tc>
                  <a:txBody>
                    <a:bodyPr/>
                    <a:lstStyle/>
                    <a:p>
                      <a:r>
                        <a:rPr lang="en-US" dirty="0">
                          <a:solidFill>
                            <a:schemeClr val="bg1"/>
                          </a:solidFill>
                          <a:latin typeface="Cambria" pitchFamily="18" charset="0"/>
                          <a:ea typeface="Cambria" pitchFamily="18" charset="0"/>
                        </a:rPr>
                        <a:t>Fermi</a:t>
                      </a:r>
                    </a:p>
                  </a:txBody>
                  <a:tcPr anchor="ctr">
                    <a:lnL>
                      <a:noFill/>
                    </a:lnL>
                    <a:lnR>
                      <a:noFill/>
                    </a:lnR>
                    <a:lnT>
                      <a:noFill/>
                    </a:lnT>
                    <a:lnB>
                      <a:noFill/>
                    </a:lnB>
                    <a:solidFill>
                      <a:schemeClr val="accent1">
                        <a:lumMod val="75000"/>
                      </a:schemeClr>
                    </a:solidFill>
                  </a:tcPr>
                </a:tc>
                <a:tc>
                  <a:txBody>
                    <a:bodyPr/>
                    <a:lstStyle/>
                    <a:p>
                      <a:r>
                        <a:rPr lang="en-US" dirty="0">
                          <a:solidFill>
                            <a:schemeClr val="bg1"/>
                          </a:solidFill>
                          <a:latin typeface="Cambria" pitchFamily="18" charset="0"/>
                          <a:ea typeface="Cambria" pitchFamily="18" charset="0"/>
                        </a:rPr>
                        <a:t>0</a:t>
                      </a:r>
                    </a:p>
                  </a:txBody>
                  <a:tcPr anchor="ctr">
                    <a:lnL>
                      <a:noFill/>
                    </a:lnL>
                    <a:lnR>
                      <a:noFill/>
                    </a:lnR>
                    <a:lnT>
                      <a:noFill/>
                    </a:lnT>
                    <a:lnB>
                      <a:noFill/>
                    </a:lnB>
                    <a:solidFill>
                      <a:schemeClr val="accent1">
                        <a:lumMod val="75000"/>
                      </a:schemeClr>
                    </a:solidFill>
                  </a:tcPr>
                </a:tc>
                <a:tc>
                  <a:txBody>
                    <a:bodyPr/>
                    <a:lstStyle/>
                    <a:p>
                      <a:r>
                        <a:rPr lang="en-US" dirty="0">
                          <a:solidFill>
                            <a:schemeClr val="bg1"/>
                          </a:solidFill>
                          <a:latin typeface="Cambria" pitchFamily="18" charset="0"/>
                          <a:ea typeface="Cambria" pitchFamily="18" charset="0"/>
                        </a:rPr>
                        <a:t>0</a:t>
                      </a:r>
                    </a:p>
                  </a:txBody>
                  <a:tcPr anchor="ctr">
                    <a:lnL>
                      <a:noFill/>
                    </a:lnL>
                    <a:lnR>
                      <a:noFill/>
                    </a:lnR>
                    <a:lnT>
                      <a:noFill/>
                    </a:lnT>
                    <a:lnB>
                      <a:noFill/>
                    </a:lnB>
                    <a:solidFill>
                      <a:schemeClr val="accent1">
                        <a:lumMod val="75000"/>
                      </a:schemeClr>
                    </a:solidFill>
                  </a:tcPr>
                </a:tc>
                <a:tc>
                  <a:txBody>
                    <a:bodyPr/>
                    <a:lstStyle/>
                    <a:p>
                      <a:r>
                        <a:rPr lang="en-US">
                          <a:solidFill>
                            <a:schemeClr val="bg1"/>
                          </a:solidFill>
                          <a:latin typeface="Cambria" pitchFamily="18" charset="0"/>
                          <a:ea typeface="Cambria" pitchFamily="18" charset="0"/>
                        </a:rPr>
                        <a:t>0</a:t>
                      </a:r>
                    </a:p>
                  </a:txBody>
                  <a:tcPr anchor="ctr">
                    <a:lnL>
                      <a:noFill/>
                    </a:lnL>
                    <a:lnR>
                      <a:noFill/>
                    </a:lnR>
                    <a:lnT>
                      <a:noFill/>
                    </a:lnT>
                    <a:lnB>
                      <a:noFill/>
                    </a:lnB>
                    <a:solidFill>
                      <a:schemeClr val="accent1">
                        <a:lumMod val="75000"/>
                      </a:schemeClr>
                    </a:solidFill>
                  </a:tcPr>
                </a:tc>
              </a:tr>
              <a:tr h="331336">
                <a:tc>
                  <a:txBody>
                    <a:bodyPr/>
                    <a:lstStyle/>
                    <a:p>
                      <a:r>
                        <a:rPr lang="en-US" dirty="0">
                          <a:solidFill>
                            <a:schemeClr val="bg1"/>
                          </a:solidFill>
                          <a:latin typeface="Cambria" pitchFamily="18" charset="0"/>
                          <a:ea typeface="Cambria" pitchFamily="18" charset="0"/>
                        </a:rPr>
                        <a:t>Gamow–Teller</a:t>
                      </a:r>
                    </a:p>
                  </a:txBody>
                  <a:tcPr anchor="ctr">
                    <a:lnL>
                      <a:noFill/>
                    </a:lnL>
                    <a:lnR>
                      <a:noFill/>
                    </a:lnR>
                    <a:lnT>
                      <a:noFill/>
                    </a:lnT>
                    <a:lnB>
                      <a:noFill/>
                    </a:lnB>
                    <a:solidFill>
                      <a:schemeClr val="accent1">
                        <a:lumMod val="75000"/>
                      </a:schemeClr>
                    </a:solidFill>
                  </a:tcPr>
                </a:tc>
                <a:tc>
                  <a:txBody>
                    <a:bodyPr/>
                    <a:lstStyle/>
                    <a:p>
                      <a:r>
                        <a:rPr lang="en-US" dirty="0">
                          <a:solidFill>
                            <a:schemeClr val="bg1"/>
                          </a:solidFill>
                          <a:latin typeface="Cambria" pitchFamily="18" charset="0"/>
                          <a:ea typeface="Cambria" pitchFamily="18" charset="0"/>
                        </a:rPr>
                        <a:t>0</a:t>
                      </a:r>
                    </a:p>
                  </a:txBody>
                  <a:tcPr anchor="ctr">
                    <a:lnL>
                      <a:noFill/>
                    </a:lnL>
                    <a:lnR>
                      <a:noFill/>
                    </a:lnR>
                    <a:lnT>
                      <a:noFill/>
                    </a:lnT>
                    <a:lnB>
                      <a:noFill/>
                    </a:lnB>
                    <a:solidFill>
                      <a:schemeClr val="accent1">
                        <a:lumMod val="75000"/>
                      </a:schemeClr>
                    </a:solidFill>
                  </a:tcPr>
                </a:tc>
                <a:tc>
                  <a:txBody>
                    <a:bodyPr/>
                    <a:lstStyle/>
                    <a:p>
                      <a:r>
                        <a:rPr lang="en-US" dirty="0">
                          <a:solidFill>
                            <a:schemeClr val="bg1"/>
                          </a:solidFill>
                          <a:latin typeface="Cambria" pitchFamily="18" charset="0"/>
                          <a:ea typeface="Cambria" pitchFamily="18" charset="0"/>
                        </a:rPr>
                        <a:t>0, 1</a:t>
                      </a:r>
                    </a:p>
                  </a:txBody>
                  <a:tcPr anchor="ctr">
                    <a:lnL>
                      <a:noFill/>
                    </a:lnL>
                    <a:lnR>
                      <a:noFill/>
                    </a:lnR>
                    <a:lnT>
                      <a:noFill/>
                    </a:lnT>
                    <a:lnB>
                      <a:noFill/>
                    </a:lnB>
                    <a:solidFill>
                      <a:schemeClr val="accent1">
                        <a:lumMod val="75000"/>
                      </a:schemeClr>
                    </a:solidFill>
                  </a:tcPr>
                </a:tc>
                <a:tc>
                  <a:txBody>
                    <a:bodyPr/>
                    <a:lstStyle/>
                    <a:p>
                      <a:r>
                        <a:rPr lang="en-US" dirty="0">
                          <a:solidFill>
                            <a:schemeClr val="bg1"/>
                          </a:solidFill>
                          <a:latin typeface="Cambria" pitchFamily="18" charset="0"/>
                          <a:ea typeface="Cambria" pitchFamily="18" charset="0"/>
                        </a:rPr>
                        <a:t>0</a:t>
                      </a:r>
                    </a:p>
                  </a:txBody>
                  <a:tcPr anchor="ctr">
                    <a:lnL>
                      <a:noFill/>
                    </a:lnL>
                    <a:lnR>
                      <a:noFill/>
                    </a:lnR>
                    <a:lnT>
                      <a:noFill/>
                    </a:lnT>
                    <a:lnB>
                      <a:noFill/>
                    </a:lnB>
                    <a:solidFill>
                      <a:schemeClr val="accent1">
                        <a:lumMod val="75000"/>
                      </a:schemeClr>
                    </a:solidFill>
                  </a:tcPr>
                </a:tc>
              </a:tr>
              <a:tr h="579837">
                <a:tc>
                  <a:txBody>
                    <a:bodyPr/>
                    <a:lstStyle/>
                    <a:p>
                      <a:r>
                        <a:rPr lang="en-US" dirty="0" smtClean="0">
                          <a:solidFill>
                            <a:schemeClr val="bg1"/>
                          </a:solidFill>
                          <a:latin typeface="Cambria" pitchFamily="18" charset="0"/>
                          <a:ea typeface="Cambria" pitchFamily="18" charset="0"/>
                        </a:rPr>
                        <a:t>1st-forbidden </a:t>
                      </a:r>
                      <a:r>
                        <a:rPr lang="en-US" dirty="0">
                          <a:solidFill>
                            <a:schemeClr val="bg1"/>
                          </a:solidFill>
                          <a:latin typeface="Cambria" pitchFamily="18" charset="0"/>
                          <a:ea typeface="Cambria" pitchFamily="18" charset="0"/>
                        </a:rPr>
                        <a:t>(parity change)</a:t>
                      </a:r>
                    </a:p>
                  </a:txBody>
                  <a:tcPr anchor="ctr">
                    <a:lnL>
                      <a:noFill/>
                    </a:lnL>
                    <a:lnR>
                      <a:noFill/>
                    </a:lnR>
                    <a:lnT>
                      <a:noFill/>
                    </a:lnT>
                    <a:lnB>
                      <a:noFill/>
                    </a:lnB>
                    <a:solidFill>
                      <a:schemeClr val="accent1">
                        <a:lumMod val="75000"/>
                      </a:schemeClr>
                    </a:solidFill>
                  </a:tcPr>
                </a:tc>
                <a:tc>
                  <a:txBody>
                    <a:bodyPr/>
                    <a:lstStyle/>
                    <a:p>
                      <a:r>
                        <a:rPr lang="en-US" dirty="0">
                          <a:solidFill>
                            <a:schemeClr val="bg1"/>
                          </a:solidFill>
                          <a:latin typeface="Cambria" pitchFamily="18" charset="0"/>
                          <a:ea typeface="Cambria" pitchFamily="18" charset="0"/>
                        </a:rPr>
                        <a:t>1</a:t>
                      </a:r>
                    </a:p>
                  </a:txBody>
                  <a:tcPr anchor="ctr">
                    <a:lnL>
                      <a:noFill/>
                    </a:lnL>
                    <a:lnR>
                      <a:noFill/>
                    </a:lnR>
                    <a:lnT>
                      <a:noFill/>
                    </a:lnT>
                    <a:lnB>
                      <a:noFill/>
                    </a:lnB>
                    <a:solidFill>
                      <a:schemeClr val="accent1">
                        <a:lumMod val="75000"/>
                      </a:schemeClr>
                    </a:solidFill>
                  </a:tcPr>
                </a:tc>
                <a:tc>
                  <a:txBody>
                    <a:bodyPr/>
                    <a:lstStyle/>
                    <a:p>
                      <a:r>
                        <a:rPr lang="en-US" dirty="0">
                          <a:solidFill>
                            <a:schemeClr val="bg1"/>
                          </a:solidFill>
                          <a:latin typeface="Cambria" pitchFamily="18" charset="0"/>
                          <a:ea typeface="Cambria" pitchFamily="18" charset="0"/>
                        </a:rPr>
                        <a:t>0, 1, 2</a:t>
                      </a:r>
                    </a:p>
                  </a:txBody>
                  <a:tcPr anchor="ctr">
                    <a:lnL>
                      <a:noFill/>
                    </a:lnL>
                    <a:lnR>
                      <a:noFill/>
                    </a:lnR>
                    <a:lnT>
                      <a:noFill/>
                    </a:lnT>
                    <a:lnB>
                      <a:noFill/>
                    </a:lnB>
                    <a:solidFill>
                      <a:schemeClr val="accent1">
                        <a:lumMod val="75000"/>
                      </a:schemeClr>
                    </a:solidFill>
                  </a:tcPr>
                </a:tc>
                <a:tc>
                  <a:txBody>
                    <a:bodyPr/>
                    <a:lstStyle/>
                    <a:p>
                      <a:r>
                        <a:rPr lang="en-US" dirty="0">
                          <a:solidFill>
                            <a:schemeClr val="bg1"/>
                          </a:solidFill>
                          <a:latin typeface="Cambria" pitchFamily="18" charset="0"/>
                          <a:ea typeface="Cambria" pitchFamily="18" charset="0"/>
                        </a:rPr>
                        <a:t>1</a:t>
                      </a:r>
                    </a:p>
                  </a:txBody>
                  <a:tcPr anchor="ctr">
                    <a:lnL>
                      <a:noFill/>
                    </a:lnL>
                    <a:lnR>
                      <a:noFill/>
                    </a:lnR>
                    <a:lnT>
                      <a:noFill/>
                    </a:lnT>
                    <a:lnB>
                      <a:noFill/>
                    </a:lnB>
                    <a:solidFill>
                      <a:schemeClr val="accent1">
                        <a:lumMod val="75000"/>
                      </a:schemeClr>
                    </a:solidFill>
                  </a:tcPr>
                </a:tc>
              </a:tr>
              <a:tr h="579837">
                <a:tc>
                  <a:txBody>
                    <a:bodyPr/>
                    <a:lstStyle/>
                    <a:p>
                      <a:r>
                        <a:rPr lang="en-US" dirty="0" smtClean="0">
                          <a:solidFill>
                            <a:schemeClr val="bg1"/>
                          </a:solidFill>
                          <a:latin typeface="Cambria" pitchFamily="18" charset="0"/>
                          <a:ea typeface="Cambria" pitchFamily="18" charset="0"/>
                        </a:rPr>
                        <a:t>2nd-forbidden </a:t>
                      </a:r>
                      <a:r>
                        <a:rPr lang="en-US" dirty="0">
                          <a:solidFill>
                            <a:schemeClr val="bg1"/>
                          </a:solidFill>
                          <a:latin typeface="Cambria" pitchFamily="18" charset="0"/>
                          <a:ea typeface="Cambria" pitchFamily="18" charset="0"/>
                        </a:rPr>
                        <a:t>(no parity change)</a:t>
                      </a:r>
                    </a:p>
                  </a:txBody>
                  <a:tcPr anchor="ctr">
                    <a:lnL>
                      <a:noFill/>
                    </a:lnL>
                    <a:lnR>
                      <a:noFill/>
                    </a:lnR>
                    <a:lnT>
                      <a:noFill/>
                    </a:lnT>
                    <a:lnB>
                      <a:noFill/>
                    </a:lnB>
                    <a:solidFill>
                      <a:schemeClr val="accent1">
                        <a:lumMod val="75000"/>
                      </a:schemeClr>
                    </a:solidFill>
                  </a:tcPr>
                </a:tc>
                <a:tc>
                  <a:txBody>
                    <a:bodyPr/>
                    <a:lstStyle/>
                    <a:p>
                      <a:r>
                        <a:rPr lang="en-US" dirty="0">
                          <a:solidFill>
                            <a:schemeClr val="bg1"/>
                          </a:solidFill>
                          <a:latin typeface="Cambria" pitchFamily="18" charset="0"/>
                          <a:ea typeface="Cambria" pitchFamily="18" charset="0"/>
                        </a:rPr>
                        <a:t>2</a:t>
                      </a:r>
                    </a:p>
                  </a:txBody>
                  <a:tcPr anchor="ctr">
                    <a:lnL>
                      <a:noFill/>
                    </a:lnL>
                    <a:lnR>
                      <a:noFill/>
                    </a:lnR>
                    <a:lnT>
                      <a:noFill/>
                    </a:lnT>
                    <a:lnB>
                      <a:noFill/>
                    </a:lnB>
                    <a:solidFill>
                      <a:schemeClr val="accent1">
                        <a:lumMod val="75000"/>
                      </a:schemeClr>
                    </a:solidFill>
                  </a:tcPr>
                </a:tc>
                <a:tc>
                  <a:txBody>
                    <a:bodyPr/>
                    <a:lstStyle/>
                    <a:p>
                      <a:r>
                        <a:rPr lang="en-US" dirty="0">
                          <a:solidFill>
                            <a:schemeClr val="bg1"/>
                          </a:solidFill>
                          <a:latin typeface="Cambria" pitchFamily="18" charset="0"/>
                          <a:ea typeface="Cambria" pitchFamily="18" charset="0"/>
                        </a:rPr>
                        <a:t>1, 2, 3</a:t>
                      </a:r>
                    </a:p>
                  </a:txBody>
                  <a:tcPr anchor="ctr">
                    <a:lnL>
                      <a:noFill/>
                    </a:lnL>
                    <a:lnR>
                      <a:noFill/>
                    </a:lnR>
                    <a:lnT>
                      <a:noFill/>
                    </a:lnT>
                    <a:lnB>
                      <a:noFill/>
                    </a:lnB>
                    <a:solidFill>
                      <a:schemeClr val="accent1">
                        <a:lumMod val="75000"/>
                      </a:schemeClr>
                    </a:solidFill>
                  </a:tcPr>
                </a:tc>
                <a:tc>
                  <a:txBody>
                    <a:bodyPr/>
                    <a:lstStyle/>
                    <a:p>
                      <a:r>
                        <a:rPr lang="en-US" dirty="0">
                          <a:solidFill>
                            <a:schemeClr val="bg1"/>
                          </a:solidFill>
                          <a:latin typeface="Cambria" pitchFamily="18" charset="0"/>
                          <a:ea typeface="Cambria" pitchFamily="18" charset="0"/>
                        </a:rPr>
                        <a:t>0</a:t>
                      </a:r>
                    </a:p>
                  </a:txBody>
                  <a:tcPr anchor="ctr">
                    <a:lnL>
                      <a:noFill/>
                    </a:lnL>
                    <a:lnR>
                      <a:noFill/>
                    </a:lnR>
                    <a:lnT>
                      <a:noFill/>
                    </a:lnT>
                    <a:lnB>
                      <a:noFill/>
                    </a:lnB>
                    <a:solidFill>
                      <a:schemeClr val="accent1">
                        <a:lumMod val="75000"/>
                      </a:schemeClr>
                    </a:solidFill>
                  </a:tcPr>
                </a:tc>
              </a:tr>
              <a:tr h="579837">
                <a:tc>
                  <a:txBody>
                    <a:bodyPr/>
                    <a:lstStyle/>
                    <a:p>
                      <a:r>
                        <a:rPr lang="en-US" dirty="0" smtClean="0">
                          <a:solidFill>
                            <a:schemeClr val="bg1"/>
                          </a:solidFill>
                          <a:latin typeface="Cambria" pitchFamily="18" charset="0"/>
                          <a:ea typeface="Cambria" pitchFamily="18" charset="0"/>
                        </a:rPr>
                        <a:t>3rd-forbidden </a:t>
                      </a:r>
                      <a:r>
                        <a:rPr lang="en-US" dirty="0">
                          <a:solidFill>
                            <a:schemeClr val="bg1"/>
                          </a:solidFill>
                          <a:latin typeface="Cambria" pitchFamily="18" charset="0"/>
                          <a:ea typeface="Cambria" pitchFamily="18" charset="0"/>
                        </a:rPr>
                        <a:t>(parity change)</a:t>
                      </a:r>
                    </a:p>
                  </a:txBody>
                  <a:tcPr anchor="ctr">
                    <a:lnL>
                      <a:noFill/>
                    </a:lnL>
                    <a:lnR>
                      <a:noFill/>
                    </a:lnR>
                    <a:lnT>
                      <a:noFill/>
                    </a:lnT>
                    <a:lnB>
                      <a:noFill/>
                    </a:lnB>
                    <a:solidFill>
                      <a:schemeClr val="accent1">
                        <a:lumMod val="75000"/>
                      </a:schemeClr>
                    </a:solidFill>
                  </a:tcPr>
                </a:tc>
                <a:tc>
                  <a:txBody>
                    <a:bodyPr/>
                    <a:lstStyle/>
                    <a:p>
                      <a:r>
                        <a:rPr lang="en-US">
                          <a:solidFill>
                            <a:schemeClr val="bg1"/>
                          </a:solidFill>
                          <a:latin typeface="Cambria" pitchFamily="18" charset="0"/>
                          <a:ea typeface="Cambria" pitchFamily="18" charset="0"/>
                        </a:rPr>
                        <a:t>3</a:t>
                      </a:r>
                    </a:p>
                  </a:txBody>
                  <a:tcPr anchor="ctr">
                    <a:lnL>
                      <a:noFill/>
                    </a:lnL>
                    <a:lnR>
                      <a:noFill/>
                    </a:lnR>
                    <a:lnT>
                      <a:noFill/>
                    </a:lnT>
                    <a:lnB>
                      <a:noFill/>
                    </a:lnB>
                    <a:solidFill>
                      <a:schemeClr val="accent1">
                        <a:lumMod val="75000"/>
                      </a:schemeClr>
                    </a:solidFill>
                  </a:tcPr>
                </a:tc>
                <a:tc>
                  <a:txBody>
                    <a:bodyPr/>
                    <a:lstStyle/>
                    <a:p>
                      <a:r>
                        <a:rPr lang="en-US">
                          <a:solidFill>
                            <a:schemeClr val="bg1"/>
                          </a:solidFill>
                          <a:latin typeface="Cambria" pitchFamily="18" charset="0"/>
                          <a:ea typeface="Cambria" pitchFamily="18" charset="0"/>
                        </a:rPr>
                        <a:t>2, 3, 4</a:t>
                      </a:r>
                    </a:p>
                  </a:txBody>
                  <a:tcPr anchor="ctr">
                    <a:lnL>
                      <a:noFill/>
                    </a:lnL>
                    <a:lnR>
                      <a:noFill/>
                    </a:lnR>
                    <a:lnT>
                      <a:noFill/>
                    </a:lnT>
                    <a:lnB>
                      <a:noFill/>
                    </a:lnB>
                    <a:solidFill>
                      <a:schemeClr val="accent1">
                        <a:lumMod val="75000"/>
                      </a:schemeClr>
                    </a:solidFill>
                  </a:tcPr>
                </a:tc>
                <a:tc>
                  <a:txBody>
                    <a:bodyPr/>
                    <a:lstStyle/>
                    <a:p>
                      <a:r>
                        <a:rPr lang="en-US" dirty="0">
                          <a:solidFill>
                            <a:schemeClr val="bg1"/>
                          </a:solidFill>
                          <a:latin typeface="Cambria" pitchFamily="18" charset="0"/>
                          <a:ea typeface="Cambria" pitchFamily="18" charset="0"/>
                        </a:rPr>
                        <a:t>1</a:t>
                      </a:r>
                    </a:p>
                  </a:txBody>
                  <a:tcPr anchor="ctr">
                    <a:lnL>
                      <a:noFill/>
                    </a:lnL>
                    <a:lnR>
                      <a:noFill/>
                    </a:lnR>
                    <a:lnT>
                      <a:noFill/>
                    </a:lnT>
                    <a:lnB>
                      <a:noFill/>
                    </a:lnB>
                    <a:solidFill>
                      <a:schemeClr val="accent1">
                        <a:lumMod val="75000"/>
                      </a:schemeClr>
                    </a:solidFill>
                  </a:tcPr>
                </a:tc>
              </a:tr>
              <a:tr h="579837">
                <a:tc>
                  <a:txBody>
                    <a:bodyPr/>
                    <a:lstStyle/>
                    <a:p>
                      <a:r>
                        <a:rPr lang="en-US" dirty="0" smtClean="0">
                          <a:solidFill>
                            <a:schemeClr val="bg1"/>
                          </a:solidFill>
                          <a:latin typeface="Cambria" pitchFamily="18" charset="0"/>
                          <a:ea typeface="Cambria" pitchFamily="18" charset="0"/>
                        </a:rPr>
                        <a:t>4th-forbidden </a:t>
                      </a:r>
                      <a:r>
                        <a:rPr lang="en-US" dirty="0">
                          <a:solidFill>
                            <a:schemeClr val="bg1"/>
                          </a:solidFill>
                          <a:latin typeface="Cambria" pitchFamily="18" charset="0"/>
                          <a:ea typeface="Cambria" pitchFamily="18" charset="0"/>
                        </a:rPr>
                        <a:t>(no parity change)</a:t>
                      </a:r>
                    </a:p>
                  </a:txBody>
                  <a:tcPr anchor="ctr">
                    <a:lnL>
                      <a:noFill/>
                    </a:lnL>
                    <a:lnR>
                      <a:noFill/>
                    </a:lnR>
                    <a:lnT>
                      <a:noFill/>
                    </a:lnT>
                    <a:lnB>
                      <a:noFill/>
                    </a:lnB>
                    <a:solidFill>
                      <a:schemeClr val="accent1">
                        <a:lumMod val="75000"/>
                      </a:schemeClr>
                    </a:solidFill>
                  </a:tcPr>
                </a:tc>
                <a:tc>
                  <a:txBody>
                    <a:bodyPr/>
                    <a:lstStyle/>
                    <a:p>
                      <a:r>
                        <a:rPr lang="en-US" dirty="0">
                          <a:solidFill>
                            <a:schemeClr val="bg1"/>
                          </a:solidFill>
                          <a:latin typeface="Cambria" pitchFamily="18" charset="0"/>
                          <a:ea typeface="Cambria" pitchFamily="18" charset="0"/>
                        </a:rPr>
                        <a:t>4</a:t>
                      </a:r>
                    </a:p>
                  </a:txBody>
                  <a:tcPr anchor="ctr">
                    <a:lnL>
                      <a:noFill/>
                    </a:lnL>
                    <a:lnR>
                      <a:noFill/>
                    </a:lnR>
                    <a:lnT>
                      <a:noFill/>
                    </a:lnT>
                    <a:lnB>
                      <a:noFill/>
                    </a:lnB>
                    <a:solidFill>
                      <a:schemeClr val="accent1">
                        <a:lumMod val="75000"/>
                      </a:schemeClr>
                    </a:solidFill>
                  </a:tcPr>
                </a:tc>
                <a:tc>
                  <a:txBody>
                    <a:bodyPr/>
                    <a:lstStyle/>
                    <a:p>
                      <a:r>
                        <a:rPr lang="en-US">
                          <a:solidFill>
                            <a:schemeClr val="bg1"/>
                          </a:solidFill>
                          <a:latin typeface="Cambria" pitchFamily="18" charset="0"/>
                          <a:ea typeface="Cambria" pitchFamily="18" charset="0"/>
                        </a:rPr>
                        <a:t>3, 4, 5</a:t>
                      </a:r>
                    </a:p>
                  </a:txBody>
                  <a:tcPr anchor="ctr">
                    <a:lnL>
                      <a:noFill/>
                    </a:lnL>
                    <a:lnR>
                      <a:noFill/>
                    </a:lnR>
                    <a:lnT>
                      <a:noFill/>
                    </a:lnT>
                    <a:lnB>
                      <a:noFill/>
                    </a:lnB>
                    <a:solidFill>
                      <a:schemeClr val="accent1">
                        <a:lumMod val="75000"/>
                      </a:schemeClr>
                    </a:solidFill>
                  </a:tcPr>
                </a:tc>
                <a:tc>
                  <a:txBody>
                    <a:bodyPr/>
                    <a:lstStyle/>
                    <a:p>
                      <a:r>
                        <a:rPr lang="en-US" dirty="0">
                          <a:solidFill>
                            <a:schemeClr val="bg1"/>
                          </a:solidFill>
                          <a:latin typeface="Cambria" pitchFamily="18" charset="0"/>
                          <a:ea typeface="Cambria" pitchFamily="18" charset="0"/>
                        </a:rPr>
                        <a:t>0</a:t>
                      </a:r>
                    </a:p>
                  </a:txBody>
                  <a:tcPr anchor="ctr">
                    <a:lnL>
                      <a:noFill/>
                    </a:lnL>
                    <a:lnR>
                      <a:noFill/>
                    </a:lnR>
                    <a:lnT>
                      <a:noFill/>
                    </a:lnT>
                    <a:lnB>
                      <a:noFill/>
                    </a:lnB>
                    <a:solidFill>
                      <a:schemeClr val="accent1">
                        <a:lumMod val="75000"/>
                      </a:schemeClr>
                    </a:solidFill>
                  </a:tcPr>
                </a:tc>
              </a:tr>
            </a:tbl>
          </a:graphicData>
        </a:graphic>
      </p:graphicFrame>
      <p:sp>
        <p:nvSpPr>
          <p:cNvPr id="32769" name="Rectangle 1"/>
          <p:cNvSpPr>
            <a:spLocks noChangeArrowheads="1"/>
          </p:cNvSpPr>
          <p:nvPr/>
        </p:nvSpPr>
        <p:spPr bwMode="auto">
          <a:xfrm>
            <a:off x="0" y="0"/>
            <a:ext cx="12192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Arial" charset="0"/>
                <a:cs typeface="Arial" charset="0"/>
              </a:rPr>
              <a:t/>
            </a:r>
            <a:br>
              <a:rPr kumimoji="0" lang="en-US" sz="1800" b="0" i="0" u="none" strike="noStrike" cap="none" normalizeH="0" baseline="0" smtClean="0">
                <a:ln>
                  <a:noFill/>
                </a:ln>
                <a:solidFill>
                  <a:schemeClr val="tx1"/>
                </a:solidFill>
                <a:effectLst/>
                <a:latin typeface="Arial" charset="0"/>
                <a:cs typeface="Arial" charset="0"/>
              </a:rPr>
            </a:br>
            <a:endParaRPr kumimoji="0" lang="en-US" sz="1800" b="0" i="0" u="none" strike="noStrike" cap="none" normalizeH="0" baseline="0" smtClean="0">
              <a:ln>
                <a:noFill/>
              </a:ln>
              <a:solidFill>
                <a:schemeClr val="tx1"/>
              </a:solidFill>
              <a:effectLst/>
              <a:latin typeface="Arial" charset="0"/>
              <a:cs typeface="Arial" charset="0"/>
            </a:endParaRPr>
          </a:p>
        </p:txBody>
      </p:sp>
      <p:sp>
        <p:nvSpPr>
          <p:cNvPr id="13" name="TextBox 12"/>
          <p:cNvSpPr txBox="1"/>
          <p:nvPr/>
        </p:nvSpPr>
        <p:spPr>
          <a:xfrm>
            <a:off x="416459" y="6427959"/>
            <a:ext cx="3277355" cy="276999"/>
          </a:xfrm>
          <a:prstGeom prst="rect">
            <a:avLst/>
          </a:prstGeom>
          <a:noFill/>
        </p:spPr>
        <p:txBody>
          <a:bodyPr wrap="square" rtlCol="0">
            <a:spAutoFit/>
          </a:bodyPr>
          <a:lstStyle/>
          <a:p>
            <a:r>
              <a:rPr lang="en-US" sz="1200" i="1" dirty="0">
                <a:solidFill>
                  <a:srgbClr val="7030A0"/>
                </a:solidFill>
                <a:latin typeface="Cambria" panose="02040503050406030204" pitchFamily="18" charset="0"/>
              </a:rPr>
              <a:t>S. Stoica, </a:t>
            </a:r>
            <a:r>
              <a:rPr lang="en-US" sz="1200" i="1" dirty="0" smtClean="0">
                <a:solidFill>
                  <a:srgbClr val="7030A0"/>
                </a:solidFill>
                <a:latin typeface="Cambria" panose="02040503050406030204" pitchFamily="18" charset="0"/>
              </a:rPr>
              <a:t>SM&amp;B, CORFU24, August 26, 2024</a:t>
            </a:r>
            <a:endParaRPr lang="en-US" sz="1200" i="1" dirty="0">
              <a:solidFill>
                <a:srgbClr val="7030A0"/>
              </a:solidFill>
              <a:latin typeface="Cambria" panose="02040503050406030204" pitchFamily="18" charset="0"/>
            </a:endParaRPr>
          </a:p>
        </p:txBody>
      </p:sp>
    </p:spTree>
    <p:extLst>
      <p:ext uri="{BB962C8B-B14F-4D97-AF65-F5344CB8AC3E}">
        <p14:creationId xmlns="" xmlns:p14="http://schemas.microsoft.com/office/powerpoint/2010/main" val="3037492478"/>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02" name="Picture 6"/>
          <p:cNvPicPr>
            <a:picLocks noChangeAspect="1" noChangeArrowheads="1"/>
          </p:cNvPicPr>
          <p:nvPr/>
        </p:nvPicPr>
        <p:blipFill>
          <a:blip r:embed="rId2"/>
          <a:srcRect/>
          <a:stretch>
            <a:fillRect/>
          </a:stretch>
        </p:blipFill>
        <p:spPr bwMode="auto">
          <a:xfrm>
            <a:off x="253428" y="3147646"/>
            <a:ext cx="5009202" cy="1003586"/>
          </a:xfrm>
          <a:prstGeom prst="rect">
            <a:avLst/>
          </a:prstGeom>
          <a:noFill/>
          <a:ln w="9525">
            <a:noFill/>
            <a:miter lim="800000"/>
            <a:headEnd/>
            <a:tailEnd/>
          </a:ln>
          <a:effectLst/>
        </p:spPr>
      </p:pic>
      <p:pic>
        <p:nvPicPr>
          <p:cNvPr id="4103" name="Picture 7"/>
          <p:cNvPicPr>
            <a:picLocks noChangeAspect="1" noChangeArrowheads="1"/>
          </p:cNvPicPr>
          <p:nvPr/>
        </p:nvPicPr>
        <p:blipFill>
          <a:blip r:embed="rId3"/>
          <a:srcRect/>
          <a:stretch>
            <a:fillRect/>
          </a:stretch>
        </p:blipFill>
        <p:spPr bwMode="auto">
          <a:xfrm>
            <a:off x="254978" y="1087518"/>
            <a:ext cx="4981575" cy="1285875"/>
          </a:xfrm>
          <a:prstGeom prst="rect">
            <a:avLst/>
          </a:prstGeom>
          <a:noFill/>
          <a:ln w="9525">
            <a:noFill/>
            <a:miter lim="800000"/>
            <a:headEnd/>
            <a:tailEnd/>
          </a:ln>
          <a:effectLst/>
        </p:spPr>
      </p:pic>
      <p:pic>
        <p:nvPicPr>
          <p:cNvPr id="13" name="Picture 5"/>
          <p:cNvPicPr>
            <a:picLocks noChangeAspect="1" noChangeArrowheads="1"/>
          </p:cNvPicPr>
          <p:nvPr/>
        </p:nvPicPr>
        <p:blipFill>
          <a:blip r:embed="rId4"/>
          <a:srcRect/>
          <a:stretch>
            <a:fillRect/>
          </a:stretch>
        </p:blipFill>
        <p:spPr bwMode="auto">
          <a:xfrm>
            <a:off x="6064413" y="1071868"/>
            <a:ext cx="5222875" cy="4273856"/>
          </a:xfrm>
          <a:prstGeom prst="rect">
            <a:avLst/>
          </a:prstGeom>
          <a:noFill/>
          <a:ln w="9525">
            <a:noFill/>
            <a:miter lim="800000"/>
            <a:headEnd/>
            <a:tailEnd/>
          </a:ln>
          <a:effectLst/>
        </p:spPr>
      </p:pic>
      <p:pic>
        <p:nvPicPr>
          <p:cNvPr id="2050" name="Picture 2"/>
          <p:cNvPicPr>
            <a:picLocks noChangeAspect="1" noChangeArrowheads="1"/>
          </p:cNvPicPr>
          <p:nvPr/>
        </p:nvPicPr>
        <p:blipFill>
          <a:blip r:embed="rId5"/>
          <a:srcRect/>
          <a:stretch>
            <a:fillRect/>
          </a:stretch>
        </p:blipFill>
        <p:spPr bwMode="auto">
          <a:xfrm>
            <a:off x="1290393" y="4692041"/>
            <a:ext cx="2457450" cy="542925"/>
          </a:xfrm>
          <a:prstGeom prst="rect">
            <a:avLst/>
          </a:prstGeom>
          <a:noFill/>
          <a:ln w="9525">
            <a:noFill/>
            <a:miter lim="800000"/>
            <a:headEnd/>
            <a:tailEnd/>
          </a:ln>
          <a:effectLst/>
        </p:spPr>
      </p:pic>
      <p:pic>
        <p:nvPicPr>
          <p:cNvPr id="2051" name="Picture 3"/>
          <p:cNvPicPr>
            <a:picLocks noChangeAspect="1" noChangeArrowheads="1"/>
          </p:cNvPicPr>
          <p:nvPr/>
        </p:nvPicPr>
        <p:blipFill>
          <a:blip r:embed="rId6"/>
          <a:srcRect/>
          <a:stretch>
            <a:fillRect/>
          </a:stretch>
        </p:blipFill>
        <p:spPr bwMode="auto">
          <a:xfrm>
            <a:off x="401638" y="5519738"/>
            <a:ext cx="3619500" cy="847725"/>
          </a:xfrm>
          <a:prstGeom prst="rect">
            <a:avLst/>
          </a:prstGeom>
          <a:noFill/>
          <a:ln w="9525">
            <a:noFill/>
            <a:miter lim="800000"/>
            <a:headEnd/>
            <a:tailEnd/>
          </a:ln>
          <a:effectLst/>
        </p:spPr>
      </p:pic>
      <p:sp>
        <p:nvSpPr>
          <p:cNvPr id="7" name="TextBox 6"/>
          <p:cNvSpPr txBox="1"/>
          <p:nvPr/>
        </p:nvSpPr>
        <p:spPr>
          <a:xfrm>
            <a:off x="8175280" y="6337426"/>
            <a:ext cx="3277355" cy="276999"/>
          </a:xfrm>
          <a:prstGeom prst="rect">
            <a:avLst/>
          </a:prstGeom>
          <a:noFill/>
        </p:spPr>
        <p:txBody>
          <a:bodyPr wrap="square" rtlCol="0">
            <a:spAutoFit/>
          </a:bodyPr>
          <a:lstStyle/>
          <a:p>
            <a:r>
              <a:rPr lang="en-US" sz="1200" i="1" dirty="0">
                <a:solidFill>
                  <a:srgbClr val="7030A0"/>
                </a:solidFill>
                <a:latin typeface="Cambria" panose="02040503050406030204" pitchFamily="18" charset="0"/>
              </a:rPr>
              <a:t>S. Stoica, </a:t>
            </a:r>
            <a:r>
              <a:rPr lang="en-US" sz="1200" i="1" dirty="0" smtClean="0">
                <a:solidFill>
                  <a:srgbClr val="7030A0"/>
                </a:solidFill>
                <a:latin typeface="Cambria" panose="02040503050406030204" pitchFamily="18" charset="0"/>
              </a:rPr>
              <a:t>SM&amp;B, CORFU24, August 26, 2024</a:t>
            </a:r>
            <a:endParaRPr lang="en-US" sz="1200" i="1" dirty="0">
              <a:solidFill>
                <a:srgbClr val="7030A0"/>
              </a:solidFill>
              <a:latin typeface="Cambria" panose="02040503050406030204" pitchFamily="18" charset="0"/>
            </a:endParaRP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p:cNvPicPr>
            <a:picLocks noChangeAspect="1" noChangeArrowheads="1"/>
          </p:cNvPicPr>
          <p:nvPr/>
        </p:nvPicPr>
        <p:blipFill>
          <a:blip r:embed="rId2"/>
          <a:srcRect/>
          <a:stretch>
            <a:fillRect/>
          </a:stretch>
        </p:blipFill>
        <p:spPr bwMode="auto">
          <a:xfrm>
            <a:off x="674966" y="1599690"/>
            <a:ext cx="10508850" cy="3111228"/>
          </a:xfrm>
          <a:prstGeom prst="rect">
            <a:avLst/>
          </a:prstGeom>
          <a:noFill/>
          <a:ln w="9525">
            <a:noFill/>
            <a:miter lim="800000"/>
            <a:headEnd/>
            <a:tailEnd/>
          </a:ln>
          <a:effectLst/>
        </p:spPr>
      </p:pic>
      <p:sp>
        <p:nvSpPr>
          <p:cNvPr id="3" name="TextBox 2"/>
          <p:cNvSpPr txBox="1"/>
          <p:nvPr/>
        </p:nvSpPr>
        <p:spPr>
          <a:xfrm>
            <a:off x="8274868" y="6355533"/>
            <a:ext cx="3277355" cy="276999"/>
          </a:xfrm>
          <a:prstGeom prst="rect">
            <a:avLst/>
          </a:prstGeom>
          <a:noFill/>
        </p:spPr>
        <p:txBody>
          <a:bodyPr wrap="square" rtlCol="0">
            <a:spAutoFit/>
          </a:bodyPr>
          <a:lstStyle/>
          <a:p>
            <a:r>
              <a:rPr lang="en-US" sz="1200" i="1" dirty="0">
                <a:solidFill>
                  <a:srgbClr val="7030A0"/>
                </a:solidFill>
                <a:latin typeface="Cambria" panose="02040503050406030204" pitchFamily="18" charset="0"/>
              </a:rPr>
              <a:t>S. Stoica, </a:t>
            </a:r>
            <a:r>
              <a:rPr lang="en-US" sz="1200" i="1" dirty="0" smtClean="0">
                <a:solidFill>
                  <a:srgbClr val="7030A0"/>
                </a:solidFill>
                <a:latin typeface="Cambria" panose="02040503050406030204" pitchFamily="18" charset="0"/>
              </a:rPr>
              <a:t>SM&amp;B, CORFU24, August 26, 2024</a:t>
            </a:r>
            <a:endParaRPr lang="en-US" sz="1200" i="1" dirty="0">
              <a:solidFill>
                <a:srgbClr val="7030A0"/>
              </a:solidFill>
              <a:latin typeface="Cambria" panose="02040503050406030204" pitchFamily="18" charset="0"/>
            </a:endParaRP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8193386" y="6373640"/>
            <a:ext cx="3277355" cy="276999"/>
          </a:xfrm>
          <a:prstGeom prst="rect">
            <a:avLst/>
          </a:prstGeom>
          <a:noFill/>
        </p:spPr>
        <p:txBody>
          <a:bodyPr wrap="square" rtlCol="0">
            <a:spAutoFit/>
          </a:bodyPr>
          <a:lstStyle/>
          <a:p>
            <a:r>
              <a:rPr lang="en-US" sz="1200" i="1" dirty="0">
                <a:solidFill>
                  <a:srgbClr val="7030A0"/>
                </a:solidFill>
                <a:latin typeface="Cambria" panose="02040503050406030204" pitchFamily="18" charset="0"/>
              </a:rPr>
              <a:t>S. Stoica, </a:t>
            </a:r>
            <a:r>
              <a:rPr lang="en-US" sz="1200" i="1" dirty="0" smtClean="0">
                <a:solidFill>
                  <a:srgbClr val="7030A0"/>
                </a:solidFill>
                <a:latin typeface="Cambria" panose="02040503050406030204" pitchFamily="18" charset="0"/>
              </a:rPr>
              <a:t>SM&amp;B, CORFU24, August 26, 2024</a:t>
            </a:r>
            <a:endParaRPr lang="en-US" sz="1200" i="1" dirty="0">
              <a:solidFill>
                <a:srgbClr val="7030A0"/>
              </a:solidFill>
              <a:latin typeface="Cambria" panose="02040503050406030204" pitchFamily="18" charset="0"/>
            </a:endParaRPr>
          </a:p>
        </p:txBody>
      </p:sp>
      <p:pic>
        <p:nvPicPr>
          <p:cNvPr id="1026" name="Picture 2"/>
          <p:cNvPicPr>
            <a:picLocks noChangeAspect="1" noChangeArrowheads="1"/>
          </p:cNvPicPr>
          <p:nvPr/>
        </p:nvPicPr>
        <p:blipFill>
          <a:blip r:embed="rId2"/>
          <a:srcRect/>
          <a:stretch>
            <a:fillRect/>
          </a:stretch>
        </p:blipFill>
        <p:spPr bwMode="auto">
          <a:xfrm>
            <a:off x="657372" y="1566312"/>
            <a:ext cx="10842966" cy="3908511"/>
          </a:xfrm>
          <a:prstGeom prst="rect">
            <a:avLst/>
          </a:prstGeom>
          <a:noFill/>
          <a:ln w="9525">
            <a:noFill/>
            <a:miter lim="800000"/>
            <a:headEnd/>
            <a:tailEnd/>
          </a:ln>
          <a:effectLst/>
        </p:spPr>
      </p:pic>
    </p:spTree>
    <p:extLst>
      <p:ext uri="{BB962C8B-B14F-4D97-AF65-F5344CB8AC3E}">
        <p14:creationId xmlns="" xmlns:p14="http://schemas.microsoft.com/office/powerpoint/2010/main" val="2433112778"/>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632312"/>
            <a:ext cx="12192000" cy="4801314"/>
          </a:xfrm>
          <a:prstGeom prst="rect">
            <a:avLst/>
          </a:prstGeom>
          <a:solidFill>
            <a:schemeClr val="accent1">
              <a:lumMod val="75000"/>
            </a:schemeClr>
          </a:solidFill>
        </p:spPr>
        <p:txBody>
          <a:bodyPr wrap="square">
            <a:spAutoFit/>
          </a:bodyPr>
          <a:lstStyle/>
          <a:p>
            <a:endParaRPr lang="en-US" dirty="0" smtClean="0">
              <a:solidFill>
                <a:schemeClr val="bg1"/>
              </a:solidFill>
              <a:latin typeface="Cambria" pitchFamily="18" charset="0"/>
              <a:ea typeface="Cambria" pitchFamily="18" charset="0"/>
            </a:endParaRPr>
          </a:p>
          <a:p>
            <a:pPr>
              <a:buFont typeface="Wingdings" pitchFamily="2" charset="2"/>
              <a:buChar char="§"/>
            </a:pPr>
            <a:r>
              <a:rPr lang="en-US" dirty="0" smtClean="0">
                <a:solidFill>
                  <a:schemeClr val="bg1"/>
                </a:solidFill>
                <a:latin typeface="Cambria" pitchFamily="18" charset="0"/>
                <a:ea typeface="Cambria" pitchFamily="18" charset="0"/>
              </a:rPr>
              <a:t>Investigation of the exchange effect between the final atom's bound electrons and those emitted in the allowed β decay of the initial nucleus. This refers to the interchange of the emitted electrons from different β transitions with the bound electrons from only the 1s orbital. </a:t>
            </a:r>
          </a:p>
          <a:p>
            <a:endParaRPr lang="en-US" dirty="0" smtClean="0">
              <a:solidFill>
                <a:schemeClr val="bg1"/>
              </a:solidFill>
              <a:latin typeface="Cambria" pitchFamily="18" charset="0"/>
              <a:ea typeface="Cambria" pitchFamily="18" charset="0"/>
            </a:endParaRPr>
          </a:p>
          <a:p>
            <a:pPr>
              <a:buFont typeface="Wingdings" pitchFamily="2" charset="2"/>
              <a:buChar char="§"/>
            </a:pPr>
            <a:r>
              <a:rPr lang="en-US" dirty="0" smtClean="0">
                <a:solidFill>
                  <a:schemeClr val="bg1"/>
                </a:solidFill>
                <a:latin typeface="Cambria" pitchFamily="18" charset="0"/>
                <a:ea typeface="Cambria" pitchFamily="18" charset="0"/>
              </a:rPr>
              <a:t> The importance of the exchange corrections was first proved  for tritium β decay and then confirmed  for other nuclear β decays (e.g. the allowed β transitions of </a:t>
            </a:r>
            <a:r>
              <a:rPr lang="en-US" baseline="30000" dirty="0" smtClean="0">
                <a:solidFill>
                  <a:schemeClr val="bg1"/>
                </a:solidFill>
                <a:latin typeface="Cambria" pitchFamily="18" charset="0"/>
                <a:ea typeface="Cambria" pitchFamily="18" charset="0"/>
              </a:rPr>
              <a:t>14</a:t>
            </a:r>
            <a:r>
              <a:rPr lang="en-US" dirty="0" smtClean="0">
                <a:solidFill>
                  <a:schemeClr val="bg1"/>
                </a:solidFill>
                <a:latin typeface="Cambria" pitchFamily="18" charset="0"/>
                <a:ea typeface="Cambria" pitchFamily="18" charset="0"/>
              </a:rPr>
              <a:t>C, </a:t>
            </a:r>
            <a:r>
              <a:rPr lang="en-US" baseline="30000" dirty="0" smtClean="0">
                <a:solidFill>
                  <a:schemeClr val="bg1"/>
                </a:solidFill>
                <a:latin typeface="Cambria" pitchFamily="18" charset="0"/>
                <a:ea typeface="Cambria" pitchFamily="18" charset="0"/>
              </a:rPr>
              <a:t>35</a:t>
            </a:r>
            <a:r>
              <a:rPr lang="en-US" dirty="0" smtClean="0">
                <a:solidFill>
                  <a:schemeClr val="bg1"/>
                </a:solidFill>
                <a:latin typeface="Cambria" pitchFamily="18" charset="0"/>
                <a:ea typeface="Cambria" pitchFamily="18" charset="0"/>
              </a:rPr>
              <a:t>S, </a:t>
            </a:r>
            <a:r>
              <a:rPr lang="en-US" baseline="30000" dirty="0" smtClean="0">
                <a:solidFill>
                  <a:schemeClr val="bg1"/>
                </a:solidFill>
                <a:latin typeface="Cambria" pitchFamily="18" charset="0"/>
                <a:ea typeface="Cambria" pitchFamily="18" charset="0"/>
              </a:rPr>
              <a:t>106</a:t>
            </a:r>
            <a:r>
              <a:rPr lang="en-US" dirty="0" smtClean="0">
                <a:solidFill>
                  <a:schemeClr val="bg1"/>
                </a:solidFill>
                <a:latin typeface="Cambria" pitchFamily="18" charset="0"/>
                <a:ea typeface="Cambria" pitchFamily="18" charset="0"/>
              </a:rPr>
              <a:t>Ru and the non-unique first forbidden β transition of </a:t>
            </a:r>
            <a:r>
              <a:rPr lang="en-US" baseline="30000" dirty="0" smtClean="0">
                <a:solidFill>
                  <a:schemeClr val="bg1"/>
                </a:solidFill>
                <a:latin typeface="Cambria" pitchFamily="18" charset="0"/>
                <a:ea typeface="Cambria" pitchFamily="18" charset="0"/>
              </a:rPr>
              <a:t>241</a:t>
            </a:r>
            <a:r>
              <a:rPr lang="en-US" dirty="0" smtClean="0">
                <a:solidFill>
                  <a:schemeClr val="bg1"/>
                </a:solidFill>
                <a:latin typeface="Cambria" pitchFamily="18" charset="0"/>
                <a:ea typeface="Cambria" pitchFamily="18" charset="0"/>
              </a:rPr>
              <a:t>Pu. The β spectrum better agrees with the experimental one when exchange corrections are included (the effect is more pronounced at low energies) </a:t>
            </a:r>
          </a:p>
          <a:p>
            <a:endParaRPr lang="en-US" dirty="0" smtClean="0">
              <a:solidFill>
                <a:schemeClr val="bg1"/>
              </a:solidFill>
              <a:latin typeface="Cambria" pitchFamily="18" charset="0"/>
              <a:ea typeface="Cambria" pitchFamily="18" charset="0"/>
            </a:endParaRPr>
          </a:p>
          <a:p>
            <a:pPr>
              <a:buFont typeface="Wingdings" pitchFamily="2" charset="2"/>
              <a:buChar char="§"/>
            </a:pPr>
            <a:r>
              <a:rPr lang="en-US" dirty="0" smtClean="0">
                <a:solidFill>
                  <a:schemeClr val="bg1"/>
                </a:solidFill>
                <a:latin typeface="Cambria" pitchFamily="18" charset="0"/>
                <a:ea typeface="Cambria" pitchFamily="18" charset="0"/>
              </a:rPr>
              <a:t>The exchange effect is also important for excluding background β events in experimental analysis, e.g., LUX-</a:t>
            </a:r>
            <a:r>
              <a:rPr lang="de-DE" dirty="0" smtClean="0">
                <a:solidFill>
                  <a:schemeClr val="bg1"/>
                </a:solidFill>
                <a:latin typeface="Cambria" pitchFamily="18" charset="0"/>
                <a:ea typeface="Cambria" pitchFamily="18" charset="0"/>
              </a:rPr>
              <a:t>ZEPLIN, XENON (1T&amp;nT) experiments (</a:t>
            </a:r>
            <a:r>
              <a:rPr lang="en-US" dirty="0" smtClean="0">
                <a:solidFill>
                  <a:schemeClr val="bg1"/>
                </a:solidFill>
                <a:latin typeface="Cambria" pitchFamily="18" charset="0"/>
                <a:ea typeface="Cambria" pitchFamily="18" charset="0"/>
              </a:rPr>
              <a:t>in this regard in case of the unique first forbidden transition of </a:t>
            </a:r>
            <a:r>
              <a:rPr lang="en-US" baseline="30000" dirty="0" smtClean="0">
                <a:solidFill>
                  <a:schemeClr val="bg1"/>
                </a:solidFill>
                <a:latin typeface="Cambria" pitchFamily="18" charset="0"/>
                <a:ea typeface="Cambria" pitchFamily="18" charset="0"/>
              </a:rPr>
              <a:t>85</a:t>
            </a:r>
            <a:r>
              <a:rPr lang="en-US" dirty="0" smtClean="0">
                <a:solidFill>
                  <a:schemeClr val="bg1"/>
                </a:solidFill>
                <a:latin typeface="Cambria" pitchFamily="18" charset="0"/>
                <a:ea typeface="Cambria" pitchFamily="18" charset="0"/>
              </a:rPr>
              <a:t>Kr and non-unique first forbidden transitions of </a:t>
            </a:r>
            <a:r>
              <a:rPr lang="en-US" baseline="30000" dirty="0" smtClean="0">
                <a:solidFill>
                  <a:schemeClr val="bg1"/>
                </a:solidFill>
                <a:latin typeface="Cambria" pitchFamily="18" charset="0"/>
                <a:ea typeface="Cambria" pitchFamily="18" charset="0"/>
              </a:rPr>
              <a:t>212</a:t>
            </a:r>
            <a:r>
              <a:rPr lang="en-US" dirty="0" smtClean="0">
                <a:solidFill>
                  <a:schemeClr val="bg1"/>
                </a:solidFill>
                <a:latin typeface="Cambria" pitchFamily="18" charset="0"/>
                <a:ea typeface="Cambria" pitchFamily="18" charset="0"/>
              </a:rPr>
              <a:t>Pb.  </a:t>
            </a:r>
          </a:p>
          <a:p>
            <a:endParaRPr lang="en-US" dirty="0" smtClean="0">
              <a:solidFill>
                <a:schemeClr val="bg1"/>
              </a:solidFill>
              <a:latin typeface="Cambria" pitchFamily="18" charset="0"/>
              <a:ea typeface="Cambria" pitchFamily="18" charset="0"/>
            </a:endParaRPr>
          </a:p>
          <a:p>
            <a:pPr>
              <a:buFont typeface="Wingdings" pitchFamily="2" charset="2"/>
              <a:buChar char="§"/>
            </a:pPr>
            <a:r>
              <a:rPr lang="en-US" dirty="0" smtClean="0">
                <a:solidFill>
                  <a:schemeClr val="bg1"/>
                </a:solidFill>
                <a:latin typeface="Cambria" pitchFamily="18" charset="0"/>
                <a:ea typeface="Cambria" pitchFamily="18" charset="0"/>
              </a:rPr>
              <a:t>First, we calculate the exchange effect for the low-energy β transitions in </a:t>
            </a:r>
            <a:r>
              <a:rPr lang="en-US" baseline="30000" dirty="0" smtClean="0">
                <a:solidFill>
                  <a:schemeClr val="bg1"/>
                </a:solidFill>
                <a:latin typeface="Cambria" pitchFamily="18" charset="0"/>
                <a:ea typeface="Cambria" pitchFamily="18" charset="0"/>
              </a:rPr>
              <a:t>14</a:t>
            </a:r>
            <a:r>
              <a:rPr lang="en-US" dirty="0" smtClean="0">
                <a:solidFill>
                  <a:schemeClr val="bg1"/>
                </a:solidFill>
                <a:latin typeface="Cambria" pitchFamily="18" charset="0"/>
                <a:ea typeface="Cambria" pitchFamily="18" charset="0"/>
              </a:rPr>
              <a:t>C, </a:t>
            </a:r>
            <a:r>
              <a:rPr lang="en-US" baseline="30000" dirty="0" smtClean="0">
                <a:solidFill>
                  <a:schemeClr val="bg1"/>
                </a:solidFill>
                <a:latin typeface="Cambria" pitchFamily="18" charset="0"/>
                <a:ea typeface="Cambria" pitchFamily="18" charset="0"/>
              </a:rPr>
              <a:t>45</a:t>
            </a:r>
            <a:r>
              <a:rPr lang="en-US" dirty="0" smtClean="0">
                <a:solidFill>
                  <a:schemeClr val="bg1"/>
                </a:solidFill>
                <a:latin typeface="Cambria" pitchFamily="18" charset="0"/>
                <a:ea typeface="Cambria" pitchFamily="18" charset="0"/>
              </a:rPr>
              <a:t>Ca, </a:t>
            </a:r>
            <a:r>
              <a:rPr lang="en-US" baseline="30000" dirty="0" smtClean="0">
                <a:solidFill>
                  <a:schemeClr val="bg1"/>
                </a:solidFill>
                <a:latin typeface="Cambria" pitchFamily="18" charset="0"/>
                <a:ea typeface="Cambria" pitchFamily="18" charset="0"/>
              </a:rPr>
              <a:t>63</a:t>
            </a:r>
            <a:r>
              <a:rPr lang="en-US" dirty="0" smtClean="0">
                <a:solidFill>
                  <a:schemeClr val="bg1"/>
                </a:solidFill>
                <a:latin typeface="Cambria" pitchFamily="18" charset="0"/>
                <a:ea typeface="Cambria" pitchFamily="18" charset="0"/>
              </a:rPr>
              <a:t>Ni, and </a:t>
            </a:r>
            <a:r>
              <a:rPr lang="en-US" baseline="30000" dirty="0" smtClean="0">
                <a:solidFill>
                  <a:schemeClr val="bg1"/>
                </a:solidFill>
                <a:latin typeface="Cambria" pitchFamily="18" charset="0"/>
                <a:ea typeface="Cambria" pitchFamily="18" charset="0"/>
              </a:rPr>
              <a:t>241</a:t>
            </a:r>
            <a:r>
              <a:rPr lang="en-US" dirty="0" smtClean="0">
                <a:solidFill>
                  <a:schemeClr val="bg1"/>
                </a:solidFill>
                <a:latin typeface="Cambria" pitchFamily="18" charset="0"/>
                <a:ea typeface="Cambria" pitchFamily="18" charset="0"/>
              </a:rPr>
              <a:t>Pu, recently investigated in the literature. </a:t>
            </a:r>
          </a:p>
          <a:p>
            <a:pPr>
              <a:buFont typeface="Wingdings" pitchFamily="2" charset="2"/>
              <a:buChar char="§"/>
            </a:pPr>
            <a:r>
              <a:rPr lang="en-US" dirty="0" smtClean="0">
                <a:solidFill>
                  <a:schemeClr val="bg1"/>
                </a:solidFill>
                <a:latin typeface="Cambria" pitchFamily="18" charset="0"/>
                <a:ea typeface="Cambria" pitchFamily="18" charset="0"/>
              </a:rPr>
              <a:t> Next, we compute the total exchange correction for a large number of β emitters, with Z </a:t>
            </a:r>
            <a:r>
              <a:rPr lang="el-GR" dirty="0" smtClean="0">
                <a:solidFill>
                  <a:schemeClr val="bg1"/>
                </a:solidFill>
                <a:latin typeface="Cambria" pitchFamily="18" charset="0"/>
                <a:ea typeface="Cambria" pitchFamily="18" charset="0"/>
              </a:rPr>
              <a:t>ϵ</a:t>
            </a:r>
            <a:r>
              <a:rPr lang="en-US" dirty="0" smtClean="0">
                <a:solidFill>
                  <a:schemeClr val="bg1"/>
                </a:solidFill>
                <a:latin typeface="Cambria" pitchFamily="18" charset="0"/>
                <a:ea typeface="Cambria" pitchFamily="18" charset="0"/>
              </a:rPr>
              <a:t> (1-102)</a:t>
            </a:r>
            <a:r>
              <a:rPr lang="en-US" dirty="0" smtClean="0">
                <a:solidFill>
                  <a:schemeClr val="bg1"/>
                </a:solidFill>
              </a:rPr>
              <a:t> </a:t>
            </a:r>
            <a:endParaRPr lang="en-US" dirty="0" smtClean="0">
              <a:solidFill>
                <a:schemeClr val="bg1"/>
              </a:solidFill>
              <a:latin typeface="Cambria" pitchFamily="18" charset="0"/>
              <a:ea typeface="Cambria" pitchFamily="18" charset="0"/>
            </a:endParaRPr>
          </a:p>
        </p:txBody>
      </p:sp>
      <p:sp>
        <p:nvSpPr>
          <p:cNvPr id="5" name="Rectangle 4"/>
          <p:cNvSpPr/>
          <p:nvPr/>
        </p:nvSpPr>
        <p:spPr>
          <a:xfrm>
            <a:off x="733647" y="-1"/>
            <a:ext cx="10746786" cy="400110"/>
          </a:xfrm>
          <a:prstGeom prst="rect">
            <a:avLst/>
          </a:prstGeom>
        </p:spPr>
        <p:txBody>
          <a:bodyPr wrap="square">
            <a:spAutoFit/>
          </a:bodyPr>
          <a:lstStyle/>
          <a:p>
            <a:r>
              <a:rPr lang="en-US" sz="2000" dirty="0" smtClean="0">
                <a:solidFill>
                  <a:srgbClr val="C00000"/>
                </a:solidFill>
                <a:latin typeface="Cambria" pitchFamily="18" charset="0"/>
                <a:ea typeface="Cambria" pitchFamily="18" charset="0"/>
              </a:rPr>
              <a:t>Exchange correction for allowed β decay    </a:t>
            </a:r>
            <a:r>
              <a:rPr lang="en-US" sz="1600" dirty="0" smtClean="0">
                <a:solidFill>
                  <a:srgbClr val="7030A0"/>
                </a:solidFill>
                <a:latin typeface="Cambria" pitchFamily="18" charset="0"/>
                <a:ea typeface="Cambria" pitchFamily="18" charset="0"/>
              </a:rPr>
              <a:t>(see </a:t>
            </a:r>
            <a:r>
              <a:rPr lang="en-US" sz="1600" dirty="0" err="1" smtClean="0">
                <a:solidFill>
                  <a:srgbClr val="7030A0"/>
                </a:solidFill>
                <a:latin typeface="Cambria" pitchFamily="18" charset="0"/>
                <a:ea typeface="Cambria" pitchFamily="18" charset="0"/>
              </a:rPr>
              <a:t>Nitescu</a:t>
            </a:r>
            <a:r>
              <a:rPr lang="en-US" sz="1600" dirty="0" smtClean="0">
                <a:solidFill>
                  <a:srgbClr val="7030A0"/>
                </a:solidFill>
                <a:latin typeface="Cambria" pitchFamily="18" charset="0"/>
                <a:ea typeface="Cambria" pitchFamily="18" charset="0"/>
              </a:rPr>
              <a:t> presentation)   </a:t>
            </a:r>
            <a:r>
              <a:rPr lang="en-US" sz="1600" dirty="0" err="1" smtClean="0">
                <a:solidFill>
                  <a:srgbClr val="7030A0"/>
                </a:solidFill>
                <a:latin typeface="Cambria" pitchFamily="18" charset="0"/>
                <a:ea typeface="Cambria" pitchFamily="18" charset="0"/>
              </a:rPr>
              <a:t>Niţescu,Stoica,Šimkovic</a:t>
            </a:r>
            <a:r>
              <a:rPr lang="en-US" sz="1600" dirty="0" smtClean="0">
                <a:solidFill>
                  <a:srgbClr val="7030A0"/>
                </a:solidFill>
                <a:latin typeface="Cambria" pitchFamily="18" charset="0"/>
                <a:ea typeface="Cambria" pitchFamily="18" charset="0"/>
              </a:rPr>
              <a:t> PRC </a:t>
            </a:r>
            <a:r>
              <a:rPr lang="en-US" sz="1600" b="1" dirty="0" smtClean="0">
                <a:solidFill>
                  <a:srgbClr val="7030A0"/>
                </a:solidFill>
                <a:latin typeface="Cambria" pitchFamily="18" charset="0"/>
                <a:ea typeface="Cambria" pitchFamily="18" charset="0"/>
              </a:rPr>
              <a:t>107-</a:t>
            </a:r>
            <a:r>
              <a:rPr lang="en-US" sz="1600" dirty="0" smtClean="0">
                <a:solidFill>
                  <a:srgbClr val="7030A0"/>
                </a:solidFill>
                <a:latin typeface="Cambria" pitchFamily="18" charset="0"/>
                <a:ea typeface="Cambria" pitchFamily="18" charset="0"/>
              </a:rPr>
              <a:t>2023</a:t>
            </a: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a:srcRect/>
          <a:stretch>
            <a:fillRect/>
          </a:stretch>
        </p:blipFill>
        <p:spPr bwMode="auto">
          <a:xfrm>
            <a:off x="1469877" y="17120743"/>
            <a:ext cx="10024454" cy="6184983"/>
          </a:xfrm>
          <a:prstGeom prst="rect">
            <a:avLst/>
          </a:prstGeom>
          <a:noFill/>
          <a:ln w="9525">
            <a:noFill/>
            <a:miter lim="800000"/>
            <a:headEnd/>
            <a:tailEnd/>
          </a:ln>
          <a:effectLst/>
        </p:spPr>
      </p:pic>
      <p:pic>
        <p:nvPicPr>
          <p:cNvPr id="3074" name="Picture 2"/>
          <p:cNvPicPr>
            <a:picLocks noChangeAspect="1" noChangeArrowheads="1"/>
          </p:cNvPicPr>
          <p:nvPr/>
        </p:nvPicPr>
        <p:blipFill>
          <a:blip r:embed="rId3"/>
          <a:srcRect/>
          <a:stretch>
            <a:fillRect/>
          </a:stretch>
        </p:blipFill>
        <p:spPr bwMode="auto">
          <a:xfrm>
            <a:off x="181464" y="1219201"/>
            <a:ext cx="3514725" cy="1219200"/>
          </a:xfrm>
          <a:prstGeom prst="rect">
            <a:avLst/>
          </a:prstGeom>
          <a:noFill/>
          <a:ln w="9525">
            <a:noFill/>
            <a:miter lim="800000"/>
            <a:headEnd/>
            <a:tailEnd/>
          </a:ln>
          <a:effectLst/>
        </p:spPr>
      </p:pic>
      <p:pic>
        <p:nvPicPr>
          <p:cNvPr id="3075" name="Picture 3"/>
          <p:cNvPicPr>
            <a:picLocks noChangeAspect="1" noChangeArrowheads="1"/>
          </p:cNvPicPr>
          <p:nvPr/>
        </p:nvPicPr>
        <p:blipFill>
          <a:blip r:embed="rId4"/>
          <a:srcRect/>
          <a:stretch>
            <a:fillRect/>
          </a:stretch>
        </p:blipFill>
        <p:spPr bwMode="auto">
          <a:xfrm>
            <a:off x="4913190" y="1354748"/>
            <a:ext cx="3476625" cy="666750"/>
          </a:xfrm>
          <a:prstGeom prst="rect">
            <a:avLst/>
          </a:prstGeom>
          <a:noFill/>
          <a:ln w="9525">
            <a:noFill/>
            <a:miter lim="800000"/>
            <a:headEnd/>
            <a:tailEnd/>
          </a:ln>
          <a:effectLst/>
        </p:spPr>
      </p:pic>
      <p:pic>
        <p:nvPicPr>
          <p:cNvPr id="3076" name="Picture 4"/>
          <p:cNvPicPr>
            <a:picLocks noChangeAspect="1" noChangeArrowheads="1"/>
          </p:cNvPicPr>
          <p:nvPr/>
        </p:nvPicPr>
        <p:blipFill>
          <a:blip r:embed="rId5"/>
          <a:srcRect/>
          <a:stretch>
            <a:fillRect/>
          </a:stretch>
        </p:blipFill>
        <p:spPr bwMode="auto">
          <a:xfrm>
            <a:off x="4927478" y="2216394"/>
            <a:ext cx="3676650" cy="666750"/>
          </a:xfrm>
          <a:prstGeom prst="rect">
            <a:avLst/>
          </a:prstGeom>
          <a:noFill/>
          <a:ln w="9525">
            <a:noFill/>
            <a:miter lim="800000"/>
            <a:headEnd/>
            <a:tailEnd/>
          </a:ln>
          <a:effectLst/>
        </p:spPr>
      </p:pic>
      <p:pic>
        <p:nvPicPr>
          <p:cNvPr id="3077" name="Picture 5"/>
          <p:cNvPicPr>
            <a:picLocks noChangeAspect="1" noChangeArrowheads="1"/>
          </p:cNvPicPr>
          <p:nvPr/>
        </p:nvPicPr>
        <p:blipFill>
          <a:blip r:embed="rId6"/>
          <a:srcRect/>
          <a:stretch>
            <a:fillRect/>
          </a:stretch>
        </p:blipFill>
        <p:spPr bwMode="auto">
          <a:xfrm>
            <a:off x="4888646" y="3108448"/>
            <a:ext cx="4229100" cy="676275"/>
          </a:xfrm>
          <a:prstGeom prst="rect">
            <a:avLst/>
          </a:prstGeom>
          <a:noFill/>
          <a:ln w="9525">
            <a:noFill/>
            <a:miter lim="800000"/>
            <a:headEnd/>
            <a:tailEnd/>
          </a:ln>
          <a:effectLst/>
        </p:spPr>
      </p:pic>
      <p:pic>
        <p:nvPicPr>
          <p:cNvPr id="3078" name="Picture 6"/>
          <p:cNvPicPr>
            <a:picLocks noChangeAspect="1" noChangeArrowheads="1"/>
          </p:cNvPicPr>
          <p:nvPr/>
        </p:nvPicPr>
        <p:blipFill>
          <a:blip r:embed="rId7"/>
          <a:srcRect/>
          <a:stretch>
            <a:fillRect/>
          </a:stretch>
        </p:blipFill>
        <p:spPr bwMode="auto">
          <a:xfrm>
            <a:off x="4894873" y="4070105"/>
            <a:ext cx="3952875" cy="1162050"/>
          </a:xfrm>
          <a:prstGeom prst="rect">
            <a:avLst/>
          </a:prstGeom>
          <a:noFill/>
          <a:ln w="9525">
            <a:noFill/>
            <a:miter lim="800000"/>
            <a:headEnd/>
            <a:tailEnd/>
          </a:ln>
          <a:effectLst/>
        </p:spPr>
      </p:pic>
      <p:pic>
        <p:nvPicPr>
          <p:cNvPr id="3079" name="Picture 7"/>
          <p:cNvPicPr>
            <a:picLocks noChangeAspect="1" noChangeArrowheads="1"/>
          </p:cNvPicPr>
          <p:nvPr/>
        </p:nvPicPr>
        <p:blipFill>
          <a:blip r:embed="rId8"/>
          <a:srcRect/>
          <a:stretch>
            <a:fillRect/>
          </a:stretch>
        </p:blipFill>
        <p:spPr bwMode="auto">
          <a:xfrm>
            <a:off x="129442" y="2730744"/>
            <a:ext cx="4181475" cy="3752850"/>
          </a:xfrm>
          <a:prstGeom prst="rect">
            <a:avLst/>
          </a:prstGeom>
          <a:noFill/>
          <a:ln w="9525">
            <a:noFill/>
            <a:miter lim="800000"/>
            <a:headEnd/>
            <a:tailEnd/>
          </a:ln>
          <a:effectLst/>
        </p:spPr>
      </p:pic>
      <p:sp>
        <p:nvSpPr>
          <p:cNvPr id="9" name="TextBox 8"/>
          <p:cNvSpPr txBox="1"/>
          <p:nvPr/>
        </p:nvSpPr>
        <p:spPr>
          <a:xfrm>
            <a:off x="1019908" y="325315"/>
            <a:ext cx="3560884" cy="369332"/>
          </a:xfrm>
          <a:prstGeom prst="rect">
            <a:avLst/>
          </a:prstGeom>
          <a:noFill/>
        </p:spPr>
        <p:txBody>
          <a:bodyPr wrap="square" rtlCol="0">
            <a:spAutoFit/>
          </a:bodyPr>
          <a:lstStyle/>
          <a:p>
            <a:r>
              <a:rPr lang="en-US" i="1" dirty="0" smtClean="0">
                <a:solidFill>
                  <a:srgbClr val="7030A0"/>
                </a:solidFill>
                <a:latin typeface="Cambria" pitchFamily="18" charset="0"/>
                <a:ea typeface="Cambria" pitchFamily="18" charset="0"/>
              </a:rPr>
              <a:t>Exchange corrections </a:t>
            </a:r>
            <a:endParaRPr lang="en-US" i="1" dirty="0">
              <a:solidFill>
                <a:srgbClr val="7030A0"/>
              </a:solidFill>
              <a:latin typeface="Cambria" pitchFamily="18" charset="0"/>
              <a:ea typeface="Cambria" pitchFamily="18" charset="0"/>
            </a:endParaRPr>
          </a:p>
        </p:txBody>
      </p:sp>
      <p:sp>
        <p:nvSpPr>
          <p:cNvPr id="10" name="TextBox 9"/>
          <p:cNvSpPr txBox="1"/>
          <p:nvPr/>
        </p:nvSpPr>
        <p:spPr>
          <a:xfrm>
            <a:off x="8193387" y="6400800"/>
            <a:ext cx="3277355" cy="276999"/>
          </a:xfrm>
          <a:prstGeom prst="rect">
            <a:avLst/>
          </a:prstGeom>
          <a:noFill/>
        </p:spPr>
        <p:txBody>
          <a:bodyPr wrap="square" rtlCol="0">
            <a:spAutoFit/>
          </a:bodyPr>
          <a:lstStyle/>
          <a:p>
            <a:r>
              <a:rPr lang="en-US" sz="1200" i="1" dirty="0">
                <a:solidFill>
                  <a:srgbClr val="7030A0"/>
                </a:solidFill>
                <a:latin typeface="Cambria" panose="02040503050406030204" pitchFamily="18" charset="0"/>
              </a:rPr>
              <a:t>S. Stoica, </a:t>
            </a:r>
            <a:r>
              <a:rPr lang="en-US" sz="1200" i="1" dirty="0" smtClean="0">
                <a:solidFill>
                  <a:srgbClr val="7030A0"/>
                </a:solidFill>
                <a:latin typeface="Cambria" panose="02040503050406030204" pitchFamily="18" charset="0"/>
              </a:rPr>
              <a:t>SM&amp;B, CORFU24, August 26, 2024</a:t>
            </a:r>
            <a:endParaRPr lang="en-US" sz="1200" i="1" dirty="0">
              <a:solidFill>
                <a:srgbClr val="7030A0"/>
              </a:solidFill>
              <a:latin typeface="Cambria" panose="02040503050406030204" pitchFamily="18" charset="0"/>
            </a:endParaRP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617464"/>
            <a:ext cx="7081284" cy="6463308"/>
          </a:xfrm>
          <a:prstGeom prst="rect">
            <a:avLst/>
          </a:prstGeom>
          <a:solidFill>
            <a:schemeClr val="accent1">
              <a:lumMod val="75000"/>
            </a:schemeClr>
          </a:solidFill>
        </p:spPr>
        <p:txBody>
          <a:bodyPr wrap="square">
            <a:spAutoFit/>
          </a:bodyPr>
          <a:lstStyle/>
          <a:p>
            <a:pPr>
              <a:buFont typeface="Wingdings" pitchFamily="2" charset="2"/>
              <a:buChar char="§"/>
            </a:pPr>
            <a:r>
              <a:rPr lang="en-US" dirty="0" smtClean="0">
                <a:solidFill>
                  <a:schemeClr val="bg1"/>
                </a:solidFill>
                <a:latin typeface="Cambria" pitchFamily="18" charset="0"/>
                <a:ea typeface="Cambria" pitchFamily="18" charset="0"/>
              </a:rPr>
              <a:t> A key ingredient of this work was to ensure the </a:t>
            </a:r>
            <a:r>
              <a:rPr lang="en-US" dirty="0" err="1" smtClean="0">
                <a:solidFill>
                  <a:schemeClr val="bg1"/>
                </a:solidFill>
                <a:latin typeface="Cambria" pitchFamily="18" charset="0"/>
                <a:ea typeface="Cambria" pitchFamily="18" charset="0"/>
              </a:rPr>
              <a:t>orthogonality</a:t>
            </a:r>
            <a:r>
              <a:rPr lang="en-US" dirty="0" smtClean="0">
                <a:solidFill>
                  <a:schemeClr val="bg1"/>
                </a:solidFill>
                <a:latin typeface="Cambria" pitchFamily="18" charset="0"/>
                <a:ea typeface="Cambria" pitchFamily="18" charset="0"/>
              </a:rPr>
              <a:t> between the continuum and bound electron states, in the potential of the final atom, by modifying the last iteration of the DHFS self-consistent method. After imposing the </a:t>
            </a:r>
            <a:r>
              <a:rPr lang="en-US" dirty="0" err="1" smtClean="0">
                <a:solidFill>
                  <a:schemeClr val="bg1"/>
                </a:solidFill>
                <a:latin typeface="Cambria" pitchFamily="18" charset="0"/>
                <a:ea typeface="Cambria" pitchFamily="18" charset="0"/>
              </a:rPr>
              <a:t>orthogonality</a:t>
            </a:r>
            <a:r>
              <a:rPr lang="en-US" dirty="0" smtClean="0">
                <a:solidFill>
                  <a:schemeClr val="bg1"/>
                </a:solidFill>
                <a:latin typeface="Cambria" pitchFamily="18" charset="0"/>
                <a:ea typeface="Cambria" pitchFamily="18" charset="0"/>
              </a:rPr>
              <a:t>, we found considerable differences in magnitude and energy dependence compared to previous results. </a:t>
            </a:r>
          </a:p>
          <a:p>
            <a:endParaRPr lang="en-US" dirty="0" smtClean="0">
              <a:solidFill>
                <a:schemeClr val="bg1"/>
              </a:solidFill>
              <a:latin typeface="Cambria" pitchFamily="18" charset="0"/>
              <a:ea typeface="Cambria" pitchFamily="18" charset="0"/>
            </a:endParaRPr>
          </a:p>
          <a:p>
            <a:pPr>
              <a:buFont typeface="Wingdings" pitchFamily="2" charset="2"/>
              <a:buChar char="§"/>
            </a:pPr>
            <a:r>
              <a:rPr lang="en-US" dirty="0" smtClean="0">
                <a:solidFill>
                  <a:schemeClr val="bg1"/>
                </a:solidFill>
                <a:latin typeface="Cambria" pitchFamily="18" charset="0"/>
                <a:ea typeface="Cambria" pitchFamily="18" charset="0"/>
              </a:rPr>
              <a:t> Total exchange effect: presents a completely different energy dependence and the </a:t>
            </a:r>
            <a:r>
              <a:rPr lang="en-US" dirty="0" err="1" smtClean="0">
                <a:solidFill>
                  <a:schemeClr val="bg1"/>
                </a:solidFill>
                <a:latin typeface="Cambria" pitchFamily="18" charset="0"/>
                <a:ea typeface="Cambria" pitchFamily="18" charset="0"/>
              </a:rPr>
              <a:t>orthogonality</a:t>
            </a:r>
            <a:r>
              <a:rPr lang="en-US" dirty="0" smtClean="0">
                <a:solidFill>
                  <a:schemeClr val="bg1"/>
                </a:solidFill>
                <a:latin typeface="Cambria" pitchFamily="18" charset="0"/>
                <a:ea typeface="Cambria" pitchFamily="18" charset="0"/>
              </a:rPr>
              <a:t> of the wave functions strongly also  influences its magnitude. The downturn observed at very low energy in the case of non-</a:t>
            </a:r>
            <a:r>
              <a:rPr lang="en-US" dirty="0" err="1" smtClean="0">
                <a:solidFill>
                  <a:schemeClr val="bg1"/>
                </a:solidFill>
                <a:latin typeface="Cambria" pitchFamily="18" charset="0"/>
                <a:ea typeface="Cambria" pitchFamily="18" charset="0"/>
              </a:rPr>
              <a:t>orthogonality</a:t>
            </a:r>
            <a:r>
              <a:rPr lang="en-US" dirty="0" smtClean="0">
                <a:solidFill>
                  <a:schemeClr val="bg1"/>
                </a:solidFill>
                <a:latin typeface="Cambria" pitchFamily="18" charset="0"/>
                <a:ea typeface="Cambria" pitchFamily="18" charset="0"/>
              </a:rPr>
              <a:t> between the bound and continuum electron states disappears when the </a:t>
            </a:r>
            <a:r>
              <a:rPr lang="en-US" dirty="0" err="1" smtClean="0">
                <a:solidFill>
                  <a:schemeClr val="bg1"/>
                </a:solidFill>
                <a:latin typeface="Cambria" pitchFamily="18" charset="0"/>
                <a:ea typeface="Cambria" pitchFamily="18" charset="0"/>
              </a:rPr>
              <a:t>orthogonality</a:t>
            </a:r>
            <a:r>
              <a:rPr lang="en-US" dirty="0" smtClean="0">
                <a:solidFill>
                  <a:schemeClr val="bg1"/>
                </a:solidFill>
                <a:latin typeface="Cambria" pitchFamily="18" charset="0"/>
                <a:ea typeface="Cambria" pitchFamily="18" charset="0"/>
              </a:rPr>
              <a:t> is assured. Therefore, the calculation of the exchange correction for ultra-low Q-value β transitions should address the </a:t>
            </a:r>
            <a:r>
              <a:rPr lang="en-US" dirty="0" err="1" smtClean="0">
                <a:solidFill>
                  <a:schemeClr val="bg1"/>
                </a:solidFill>
                <a:latin typeface="Cambria" pitchFamily="18" charset="0"/>
                <a:ea typeface="Cambria" pitchFamily="18" charset="0"/>
              </a:rPr>
              <a:t>orthogonalization</a:t>
            </a:r>
            <a:r>
              <a:rPr lang="en-US" dirty="0" smtClean="0">
                <a:solidFill>
                  <a:schemeClr val="bg1"/>
                </a:solidFill>
                <a:latin typeface="Cambria" pitchFamily="18" charset="0"/>
                <a:ea typeface="Cambria" pitchFamily="18" charset="0"/>
              </a:rPr>
              <a:t> between the continuum and bound wave functions for the final atom. </a:t>
            </a:r>
          </a:p>
          <a:p>
            <a:endParaRPr lang="en-US" dirty="0" smtClean="0">
              <a:solidFill>
                <a:schemeClr val="bg1"/>
              </a:solidFill>
              <a:latin typeface="Cambria" pitchFamily="18" charset="0"/>
              <a:ea typeface="Cambria" pitchFamily="18" charset="0"/>
            </a:endParaRPr>
          </a:p>
          <a:p>
            <a:pPr>
              <a:buFont typeface="Wingdings" pitchFamily="2" charset="2"/>
              <a:buChar char="§"/>
            </a:pPr>
            <a:r>
              <a:rPr lang="en-US" dirty="0" smtClean="0">
                <a:solidFill>
                  <a:schemeClr val="bg1"/>
                </a:solidFill>
              </a:rPr>
              <a:t> </a:t>
            </a:r>
            <a:r>
              <a:rPr lang="en-US" dirty="0" smtClean="0">
                <a:solidFill>
                  <a:schemeClr val="bg1"/>
                </a:solidFill>
                <a:latin typeface="Cambria" pitchFamily="18" charset="0"/>
                <a:ea typeface="Cambria" pitchFamily="18" charset="0"/>
              </a:rPr>
              <a:t>extending the study to a large range of isotopes, we provide an analytical expression of the total exchange correction for each atomic number for easy implementation in experimental investigations.</a:t>
            </a:r>
          </a:p>
          <a:p>
            <a:endParaRPr lang="en-US" dirty="0" smtClean="0">
              <a:solidFill>
                <a:schemeClr val="bg1"/>
              </a:solidFill>
              <a:latin typeface="Cambria" pitchFamily="18" charset="0"/>
              <a:ea typeface="Cambria" pitchFamily="18" charset="0"/>
            </a:endParaRPr>
          </a:p>
          <a:p>
            <a:endParaRPr lang="en-US" dirty="0" smtClean="0">
              <a:solidFill>
                <a:schemeClr val="bg1"/>
              </a:solidFill>
              <a:latin typeface="Cambria" pitchFamily="18" charset="0"/>
              <a:ea typeface="Cambria" pitchFamily="18" charset="0"/>
            </a:endParaRPr>
          </a:p>
          <a:p>
            <a:r>
              <a:rPr lang="en-US" dirty="0" smtClean="0">
                <a:solidFill>
                  <a:schemeClr val="bg1"/>
                </a:solidFill>
              </a:rPr>
              <a:t> </a:t>
            </a:r>
            <a:endParaRPr lang="en-US" dirty="0" smtClean="0">
              <a:solidFill>
                <a:schemeClr val="bg1"/>
              </a:solidFill>
              <a:latin typeface="Cambria" pitchFamily="18" charset="0"/>
              <a:ea typeface="Cambria" pitchFamily="18" charset="0"/>
            </a:endParaRPr>
          </a:p>
          <a:p>
            <a:endParaRPr lang="en-US" dirty="0">
              <a:solidFill>
                <a:schemeClr val="bg1"/>
              </a:solidFill>
              <a:latin typeface="Cambria" pitchFamily="18" charset="0"/>
              <a:ea typeface="Cambria" pitchFamily="18" charset="0"/>
            </a:endParaRPr>
          </a:p>
        </p:txBody>
      </p:sp>
      <p:pic>
        <p:nvPicPr>
          <p:cNvPr id="5" name="Picture 2"/>
          <p:cNvPicPr>
            <a:picLocks noChangeAspect="1" noChangeArrowheads="1"/>
          </p:cNvPicPr>
          <p:nvPr/>
        </p:nvPicPr>
        <p:blipFill>
          <a:blip r:embed="rId2"/>
          <a:srcRect/>
          <a:stretch>
            <a:fillRect/>
          </a:stretch>
        </p:blipFill>
        <p:spPr bwMode="auto">
          <a:xfrm>
            <a:off x="7260907" y="602928"/>
            <a:ext cx="4931093" cy="5604925"/>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7" name="Rectangle 5"/>
          <p:cNvSpPr>
            <a:spLocks noChangeArrowheads="1"/>
          </p:cNvSpPr>
          <p:nvPr/>
        </p:nvSpPr>
        <p:spPr bwMode="auto">
          <a:xfrm>
            <a:off x="48491" y="184666"/>
            <a:ext cx="12095018" cy="6001643"/>
          </a:xfrm>
          <a:prstGeom prst="rect">
            <a:avLst/>
          </a:prstGeom>
          <a:solidFill>
            <a:schemeClr val="tx2">
              <a:lumMod val="75000"/>
              <a:lumOff val="25000"/>
            </a:schemeClr>
          </a:solidFill>
          <a:ln w="9525">
            <a:noFill/>
            <a:miter lim="800000"/>
            <a:headEnd/>
            <a:tailEnd/>
          </a:ln>
          <a:effectLst/>
        </p:spPr>
        <p:txBody>
          <a:bodyPr wrap="square">
            <a:spAutoFit/>
          </a:bodyPr>
          <a:lstStyle/>
          <a:p>
            <a:pPr>
              <a:defRPr/>
            </a:pPr>
            <a:r>
              <a:rPr lang="en-US" sz="2400" i="1" dirty="0">
                <a:solidFill>
                  <a:srgbClr val="7030A0"/>
                </a:solidFill>
                <a:latin typeface="Cambria" panose="02040503050406030204" pitchFamily="18" charset="0"/>
                <a:ea typeface="Cambria" panose="02040503050406030204" pitchFamily="18" charset="0"/>
              </a:rPr>
              <a:t>                                                                            Conclusions </a:t>
            </a:r>
          </a:p>
          <a:p>
            <a:pPr>
              <a:defRPr/>
            </a:pPr>
            <a:endParaRPr lang="en-US" sz="1200" i="1" baseline="-25000" dirty="0">
              <a:solidFill>
                <a:schemeClr val="bg1"/>
              </a:solidFill>
              <a:effectLst>
                <a:outerShdw blurRad="38100" dist="38100" dir="2700000" algn="tl">
                  <a:srgbClr val="000000"/>
                </a:outerShdw>
              </a:effectLst>
              <a:latin typeface="Cambria" panose="02040503050406030204" pitchFamily="18" charset="0"/>
              <a:ea typeface="Cambria" panose="02040503050406030204" pitchFamily="18" charset="0"/>
              <a:sym typeface="Symbol" pitchFamily="18" charset="2"/>
            </a:endParaRPr>
          </a:p>
          <a:p>
            <a:pPr marL="342900" indent="-342900">
              <a:buFont typeface="Arial" panose="020B0604020202020204" pitchFamily="34" charset="0"/>
              <a:buChar char="•"/>
              <a:defRPr/>
            </a:pPr>
            <a:r>
              <a:rPr lang="en-US" sz="1600" dirty="0" smtClean="0">
                <a:solidFill>
                  <a:schemeClr val="bg1"/>
                </a:solidFill>
                <a:effectLst>
                  <a:outerShdw blurRad="38100" dist="38100" dir="2700000" algn="tl">
                    <a:srgbClr val="000000"/>
                  </a:outerShdw>
                </a:effectLst>
                <a:latin typeface="Cambria" panose="02040503050406030204" pitchFamily="18" charset="0"/>
                <a:ea typeface="Cambria" panose="02040503050406030204" pitchFamily="18" charset="0"/>
                <a:cs typeface="Arial" panose="020B0604020202020204" pitchFamily="34" charset="0"/>
                <a:sym typeface="Symbol" pitchFamily="18" charset="2"/>
              </a:rPr>
              <a:t>Beta decay and double-beta decay continuous to be current topics of great interest for several domains of  physics: atomic, nuclear, particle, </a:t>
            </a:r>
            <a:r>
              <a:rPr lang="en-US" sz="1600" dirty="0" err="1" smtClean="0">
                <a:solidFill>
                  <a:schemeClr val="bg1"/>
                </a:solidFill>
                <a:effectLst>
                  <a:outerShdw blurRad="38100" dist="38100" dir="2700000" algn="tl">
                    <a:srgbClr val="000000"/>
                  </a:outerShdw>
                </a:effectLst>
                <a:latin typeface="Cambria" panose="02040503050406030204" pitchFamily="18" charset="0"/>
                <a:ea typeface="Cambria" panose="02040503050406030204" pitchFamily="18" charset="0"/>
                <a:cs typeface="Arial" panose="020B0604020202020204" pitchFamily="34" charset="0"/>
                <a:sym typeface="Symbol" pitchFamily="18" charset="2"/>
              </a:rPr>
              <a:t>astro</a:t>
            </a:r>
            <a:r>
              <a:rPr lang="en-US" sz="1600" dirty="0" smtClean="0">
                <a:solidFill>
                  <a:schemeClr val="bg1"/>
                </a:solidFill>
                <a:effectLst>
                  <a:outerShdw blurRad="38100" dist="38100" dir="2700000" algn="tl">
                    <a:srgbClr val="000000"/>
                  </a:outerShdw>
                </a:effectLst>
                <a:latin typeface="Cambria" panose="02040503050406030204" pitchFamily="18" charset="0"/>
                <a:ea typeface="Cambria" panose="02040503050406030204" pitchFamily="18" charset="0"/>
                <a:cs typeface="Arial" panose="020B0604020202020204" pitchFamily="34" charset="0"/>
                <a:sym typeface="Symbol" pitchFamily="18" charset="2"/>
              </a:rPr>
              <a:t>-physics and have also a broad potential to explore different aspects of BSM physics : neutrino properties, conservation and symmetry laws, constrain different scenarios for 0</a:t>
            </a:r>
            <a:r>
              <a:rPr lang="en-US" sz="1600" dirty="0" smtClean="0">
                <a:solidFill>
                  <a:schemeClr val="bg1"/>
                </a:solidFill>
                <a:latin typeface="Cambria" panose="02040503050406030204" pitchFamily="18" charset="0"/>
                <a:ea typeface="Cambria" panose="02040503050406030204" pitchFamily="18" charset="0"/>
              </a:rPr>
              <a:t>νββ decay .</a:t>
            </a:r>
          </a:p>
          <a:p>
            <a:pPr marL="342900" indent="-342900">
              <a:defRPr/>
            </a:pPr>
            <a:endParaRPr lang="en-US" sz="1600" dirty="0">
              <a:solidFill>
                <a:schemeClr val="bg1"/>
              </a:solidFill>
              <a:effectLst>
                <a:outerShdw blurRad="38100" dist="38100" dir="2700000" algn="tl">
                  <a:srgbClr val="000000"/>
                </a:outerShdw>
              </a:effectLst>
              <a:latin typeface="Cambria" panose="02040503050406030204" pitchFamily="18" charset="0"/>
              <a:ea typeface="Cambria" panose="02040503050406030204" pitchFamily="18" charset="0"/>
              <a:cs typeface="Arial" panose="020B0604020202020204" pitchFamily="34" charset="0"/>
              <a:sym typeface="Symbol" pitchFamily="18" charset="2"/>
            </a:endParaRPr>
          </a:p>
          <a:p>
            <a:pPr>
              <a:defRPr/>
            </a:pPr>
            <a:endParaRPr lang="en-US" sz="1600" dirty="0">
              <a:solidFill>
                <a:schemeClr val="bg1"/>
              </a:solidFill>
              <a:effectLst>
                <a:outerShdw blurRad="38100" dist="38100" dir="2700000" algn="tl">
                  <a:srgbClr val="000000"/>
                </a:outerShdw>
              </a:effectLst>
              <a:latin typeface="Cambria" panose="02040503050406030204" pitchFamily="18" charset="0"/>
              <a:ea typeface="Cambria" panose="02040503050406030204" pitchFamily="18" charset="0"/>
              <a:cs typeface="Arial" panose="020B0604020202020204" pitchFamily="34" charset="0"/>
              <a:sym typeface="Symbol" pitchFamily="18" charset="2"/>
            </a:endParaRPr>
          </a:p>
          <a:p>
            <a:pPr marL="342900" indent="-342900">
              <a:buFont typeface="Arial" panose="020B0604020202020204" pitchFamily="34" charset="0"/>
              <a:buChar char="•"/>
              <a:defRPr/>
            </a:pPr>
            <a:r>
              <a:rPr lang="en-US" sz="1600" dirty="0">
                <a:solidFill>
                  <a:schemeClr val="bg1"/>
                </a:solidFill>
                <a:effectLst>
                  <a:outerShdw blurRad="38100" dist="38100" dir="2700000" algn="tl">
                    <a:srgbClr val="000000"/>
                  </a:outerShdw>
                </a:effectLst>
                <a:latin typeface="Cambria" panose="02040503050406030204" pitchFamily="18" charset="0"/>
                <a:ea typeface="Cambria" panose="02040503050406030204" pitchFamily="18" charset="0"/>
                <a:cs typeface="Arial" panose="020B0604020202020204" pitchFamily="34" charset="0"/>
                <a:sym typeface="Symbol" pitchFamily="18" charset="2"/>
              </a:rPr>
              <a:t>I presented </a:t>
            </a:r>
            <a:r>
              <a:rPr lang="en-US" sz="1600" dirty="0" smtClean="0">
                <a:solidFill>
                  <a:schemeClr val="bg1"/>
                </a:solidFill>
                <a:effectLst>
                  <a:outerShdw blurRad="38100" dist="38100" dir="2700000" algn="tl">
                    <a:srgbClr val="000000"/>
                  </a:outerShdw>
                </a:effectLst>
                <a:latin typeface="Cambria" panose="02040503050406030204" pitchFamily="18" charset="0"/>
                <a:ea typeface="Cambria" panose="02040503050406030204" pitchFamily="18" charset="0"/>
                <a:cs typeface="Arial" panose="020B0604020202020204" pitchFamily="34" charset="0"/>
                <a:sym typeface="Symbol" pitchFamily="18" charset="2"/>
              </a:rPr>
              <a:t>a brief review  on some recent results  related to the computation of the kinetic part of the decay rates of these weak processes: obtaining of accurate electron wave functions, and then predictions of electron and angular correlation spectra and computation of several atomic effects. </a:t>
            </a:r>
          </a:p>
          <a:p>
            <a:pPr marL="342900" indent="-342900">
              <a:buFont typeface="Arial" panose="020B0604020202020204" pitchFamily="34" charset="0"/>
              <a:buChar char="•"/>
              <a:defRPr/>
            </a:pPr>
            <a:endParaRPr lang="en-US" sz="1600" dirty="0" smtClean="0">
              <a:solidFill>
                <a:schemeClr val="bg1"/>
              </a:solidFill>
              <a:effectLst>
                <a:outerShdw blurRad="38100" dist="38100" dir="2700000" algn="tl">
                  <a:srgbClr val="000000"/>
                </a:outerShdw>
              </a:effectLst>
              <a:latin typeface="Cambria" panose="02040503050406030204" pitchFamily="18" charset="0"/>
              <a:ea typeface="Cambria" panose="02040503050406030204" pitchFamily="18" charset="0"/>
              <a:cs typeface="Arial" panose="020B0604020202020204" pitchFamily="34" charset="0"/>
              <a:sym typeface="Symbol" pitchFamily="18" charset="2"/>
            </a:endParaRPr>
          </a:p>
          <a:p>
            <a:pPr marL="342900" indent="-342900">
              <a:buFont typeface="Arial" panose="020B0604020202020204" pitchFamily="34" charset="0"/>
              <a:buChar char="•"/>
              <a:defRPr/>
            </a:pPr>
            <a:r>
              <a:rPr lang="en-US" sz="1600" dirty="0" smtClean="0">
                <a:solidFill>
                  <a:schemeClr val="bg1"/>
                </a:solidFill>
                <a:effectLst>
                  <a:outerShdw blurRad="38100" dist="38100" dir="2700000" algn="tl">
                    <a:srgbClr val="000000"/>
                  </a:outerShdw>
                </a:effectLst>
                <a:latin typeface="Cambria" panose="02040503050406030204" pitchFamily="18" charset="0"/>
                <a:ea typeface="Cambria" panose="02040503050406030204" pitchFamily="18" charset="0"/>
                <a:cs typeface="Arial" panose="020B0604020202020204" pitchFamily="34" charset="0"/>
                <a:sym typeface="Symbol" pitchFamily="18" charset="2"/>
              </a:rPr>
              <a:t> These calculations were applied to the investigation </a:t>
            </a:r>
            <a:r>
              <a:rPr lang="en-US" sz="1600" dirty="0">
                <a:solidFill>
                  <a:schemeClr val="bg1"/>
                </a:solidFill>
                <a:effectLst>
                  <a:outerShdw blurRad="38100" dist="38100" dir="2700000" algn="tl">
                    <a:srgbClr val="000000"/>
                  </a:outerShdw>
                </a:effectLst>
                <a:latin typeface="Cambria" panose="02040503050406030204" pitchFamily="18" charset="0"/>
                <a:ea typeface="Cambria" panose="02040503050406030204" pitchFamily="18" charset="0"/>
                <a:cs typeface="Arial" panose="020B0604020202020204" pitchFamily="34" charset="0"/>
                <a:sym typeface="Symbol" pitchFamily="18" charset="2"/>
              </a:rPr>
              <a:t>of LIV in </a:t>
            </a:r>
            <a:r>
              <a:rPr lang="en-US" sz="1600" dirty="0">
                <a:solidFill>
                  <a:schemeClr val="bg1"/>
                </a:solidFill>
                <a:latin typeface="Cambria" panose="02040503050406030204" pitchFamily="18" charset="0"/>
                <a:ea typeface="Cambria" panose="02040503050406030204" pitchFamily="18" charset="0"/>
              </a:rPr>
              <a:t>2νββ </a:t>
            </a:r>
            <a:r>
              <a:rPr lang="en-US" sz="1600" dirty="0" smtClean="0">
                <a:solidFill>
                  <a:schemeClr val="bg1"/>
                </a:solidFill>
                <a:latin typeface="Cambria" panose="02040503050406030204" pitchFamily="18" charset="0"/>
                <a:ea typeface="Cambria" panose="02040503050406030204" pitchFamily="18" charset="0"/>
              </a:rPr>
              <a:t>decay and description of EC processes </a:t>
            </a:r>
            <a:endParaRPr lang="en-US" sz="1600" dirty="0">
              <a:solidFill>
                <a:schemeClr val="bg1"/>
              </a:solidFill>
              <a:effectLst>
                <a:outerShdw blurRad="38100" dist="38100" dir="2700000" algn="tl">
                  <a:srgbClr val="000000"/>
                </a:outerShdw>
              </a:effectLst>
              <a:latin typeface="Cambria" panose="02040503050406030204" pitchFamily="18" charset="0"/>
              <a:ea typeface="Cambria" panose="02040503050406030204" pitchFamily="18" charset="0"/>
              <a:cs typeface="Arial" panose="020B0604020202020204" pitchFamily="34" charset="0"/>
              <a:sym typeface="Symbol" pitchFamily="18" charset="2"/>
            </a:endParaRPr>
          </a:p>
          <a:p>
            <a:pPr>
              <a:defRPr/>
            </a:pPr>
            <a:endParaRPr lang="en-US" sz="1600" dirty="0">
              <a:solidFill>
                <a:schemeClr val="bg1"/>
              </a:solidFill>
              <a:effectLst>
                <a:outerShdw blurRad="38100" dist="38100" dir="2700000" algn="tl">
                  <a:srgbClr val="000000"/>
                </a:outerShdw>
              </a:effectLst>
              <a:latin typeface="Cambria" panose="02040503050406030204" pitchFamily="18" charset="0"/>
              <a:ea typeface="Cambria" panose="02040503050406030204" pitchFamily="18" charset="0"/>
              <a:cs typeface="Arial" panose="020B0604020202020204" pitchFamily="34" charset="0"/>
              <a:sym typeface="Symbol" pitchFamily="18" charset="2"/>
            </a:endParaRPr>
          </a:p>
          <a:p>
            <a:pPr>
              <a:defRPr/>
            </a:pPr>
            <a:endParaRPr lang="en-US" sz="1600" dirty="0">
              <a:solidFill>
                <a:schemeClr val="bg1"/>
              </a:solidFill>
              <a:latin typeface="Cambria" panose="02040503050406030204" pitchFamily="18" charset="0"/>
              <a:ea typeface="Cambria" panose="02040503050406030204" pitchFamily="18" charset="0"/>
            </a:endParaRPr>
          </a:p>
          <a:p>
            <a:pPr marL="342900" indent="-342900">
              <a:buFont typeface="Arial" panose="020B0604020202020204" pitchFamily="34" charset="0"/>
              <a:buChar char="•"/>
              <a:defRPr/>
            </a:pPr>
            <a:r>
              <a:rPr lang="en-US" sz="1600" dirty="0">
                <a:solidFill>
                  <a:schemeClr val="bg1"/>
                </a:solidFill>
                <a:effectLst>
                  <a:outerShdw blurRad="38100" dist="38100" dir="2700000" algn="tl">
                    <a:srgbClr val="000000"/>
                  </a:outerShdw>
                </a:effectLst>
                <a:latin typeface="Cambria" panose="02040503050406030204" pitchFamily="18" charset="0"/>
                <a:ea typeface="Cambria" panose="02040503050406030204" pitchFamily="18" charset="0"/>
                <a:cs typeface="Arial" panose="020B0604020202020204" pitchFamily="34" charset="0"/>
                <a:sym typeface="Symbol" pitchFamily="18" charset="2"/>
              </a:rPr>
              <a:t>We provide </a:t>
            </a:r>
            <a:r>
              <a:rPr lang="en-US" sz="1600" dirty="0" smtClean="0">
                <a:solidFill>
                  <a:schemeClr val="bg1"/>
                </a:solidFill>
                <a:effectLst>
                  <a:outerShdw blurRad="38100" dist="38100" dir="2700000" algn="tl">
                    <a:srgbClr val="000000"/>
                  </a:outerShdw>
                </a:effectLst>
                <a:latin typeface="Cambria" panose="02040503050406030204" pitchFamily="18" charset="0"/>
                <a:ea typeface="Cambria" panose="02040503050406030204" pitchFamily="18" charset="0"/>
                <a:cs typeface="Arial" panose="020B0604020202020204" pitchFamily="34" charset="0"/>
                <a:sym typeface="Symbol" pitchFamily="18" charset="2"/>
              </a:rPr>
              <a:t>the formalism for investigating LIV effects in summed and single energy </a:t>
            </a:r>
            <a:r>
              <a:rPr lang="en-US" sz="1600" dirty="0">
                <a:solidFill>
                  <a:schemeClr val="bg1"/>
                </a:solidFill>
                <a:effectLst>
                  <a:outerShdw blurRad="38100" dist="38100" dir="2700000" algn="tl">
                    <a:srgbClr val="000000"/>
                  </a:outerShdw>
                </a:effectLst>
                <a:latin typeface="Cambria" panose="02040503050406030204" pitchFamily="18" charset="0"/>
                <a:ea typeface="Cambria" panose="02040503050406030204" pitchFamily="18" charset="0"/>
                <a:cs typeface="Arial" panose="020B0604020202020204" pitchFamily="34" charset="0"/>
                <a:sym typeface="Symbol" pitchFamily="18" charset="2"/>
              </a:rPr>
              <a:t>electron spectra and </a:t>
            </a:r>
            <a:r>
              <a:rPr lang="en-US" sz="1600" dirty="0" smtClean="0">
                <a:solidFill>
                  <a:schemeClr val="bg1"/>
                </a:solidFill>
                <a:effectLst>
                  <a:outerShdw blurRad="38100" dist="38100" dir="2700000" algn="tl">
                    <a:srgbClr val="000000"/>
                  </a:outerShdw>
                </a:effectLst>
                <a:latin typeface="Cambria" panose="02040503050406030204" pitchFamily="18" charset="0"/>
                <a:ea typeface="Cambria" panose="02040503050406030204" pitchFamily="18" charset="0"/>
                <a:cs typeface="Arial" panose="020B0604020202020204" pitchFamily="34" charset="0"/>
                <a:sym typeface="Symbol" pitchFamily="18" charset="2"/>
              </a:rPr>
              <a:t>angular correlation and </a:t>
            </a:r>
            <a:r>
              <a:rPr lang="en-US" sz="1600" dirty="0">
                <a:solidFill>
                  <a:schemeClr val="bg1"/>
                </a:solidFill>
                <a:effectLst>
                  <a:outerShdw blurRad="38100" dist="38100" dir="2700000" algn="tl">
                    <a:srgbClr val="000000"/>
                  </a:outerShdw>
                </a:effectLst>
                <a:latin typeface="Cambria" panose="02040503050406030204" pitchFamily="18" charset="0"/>
                <a:ea typeface="Cambria" panose="02040503050406030204" pitchFamily="18" charset="0"/>
                <a:cs typeface="Arial" panose="020B0604020202020204" pitchFamily="34" charset="0"/>
                <a:sym typeface="Symbol" pitchFamily="18" charset="2"/>
              </a:rPr>
              <a:t>show that other possible signatures may </a:t>
            </a:r>
            <a:r>
              <a:rPr lang="en-US" sz="1600" dirty="0" smtClean="0">
                <a:solidFill>
                  <a:schemeClr val="bg1"/>
                </a:solidFill>
                <a:effectLst>
                  <a:outerShdw blurRad="38100" dist="38100" dir="2700000" algn="tl">
                    <a:srgbClr val="000000"/>
                  </a:outerShdw>
                </a:effectLst>
                <a:latin typeface="Cambria" panose="02040503050406030204" pitchFamily="18" charset="0"/>
                <a:ea typeface="Cambria" panose="02040503050406030204" pitchFamily="18" charset="0"/>
                <a:cs typeface="Arial" panose="020B0604020202020204" pitchFamily="34" charset="0"/>
                <a:sym typeface="Symbol" pitchFamily="18" charset="2"/>
              </a:rPr>
              <a:t>also be observed </a:t>
            </a:r>
            <a:r>
              <a:rPr lang="en-US" sz="1600" dirty="0">
                <a:solidFill>
                  <a:schemeClr val="bg1"/>
                </a:solidFill>
                <a:effectLst>
                  <a:outerShdw blurRad="38100" dist="38100" dir="2700000" algn="tl">
                    <a:srgbClr val="000000"/>
                  </a:outerShdw>
                </a:effectLst>
                <a:latin typeface="Cambria" panose="02040503050406030204" pitchFamily="18" charset="0"/>
                <a:ea typeface="Cambria" panose="02040503050406030204" pitchFamily="18" charset="0"/>
                <a:cs typeface="Arial" panose="020B0604020202020204" pitchFamily="34" charset="0"/>
                <a:sym typeface="Symbol" pitchFamily="18" charset="2"/>
              </a:rPr>
              <a:t>in these spectra. </a:t>
            </a:r>
            <a:r>
              <a:rPr lang="en-US" sz="1600" dirty="0" smtClean="0">
                <a:solidFill>
                  <a:schemeClr val="bg1"/>
                </a:solidFill>
                <a:latin typeface="Cambria" panose="02040503050406030204" pitchFamily="18" charset="0"/>
                <a:ea typeface="Cambria" panose="02040503050406030204" pitchFamily="18" charset="0"/>
              </a:rPr>
              <a:t>Next</a:t>
            </a:r>
            <a:r>
              <a:rPr lang="en-US" sz="1600" dirty="0">
                <a:solidFill>
                  <a:schemeClr val="bg1"/>
                </a:solidFill>
                <a:latin typeface="Cambria" panose="02040503050406030204" pitchFamily="18" charset="0"/>
                <a:ea typeface="Cambria" panose="02040503050406030204" pitchFamily="18" charset="0"/>
              </a:rPr>
              <a:t>, we propose an alternative, new method for constraining  the </a:t>
            </a:r>
            <a:r>
              <a:rPr lang="en-US" altLang="en-US" sz="1600" dirty="0">
                <a:solidFill>
                  <a:schemeClr val="bg1"/>
                </a:solidFill>
                <a:latin typeface="Cambria" panose="02040503050406030204" pitchFamily="18" charset="0"/>
              </a:rPr>
              <a:t>å</a:t>
            </a:r>
            <a:r>
              <a:rPr lang="en-US" altLang="en-US" sz="1600" baseline="30000" dirty="0">
                <a:solidFill>
                  <a:schemeClr val="bg1"/>
                </a:solidFill>
                <a:latin typeface="Cambria" panose="02040503050406030204" pitchFamily="18" charset="0"/>
              </a:rPr>
              <a:t>(3)</a:t>
            </a:r>
            <a:r>
              <a:rPr lang="en-US" altLang="en-US" sz="1600" baseline="-25000" dirty="0">
                <a:solidFill>
                  <a:schemeClr val="bg1"/>
                </a:solidFill>
                <a:latin typeface="Cambria" panose="02040503050406030204" pitchFamily="18" charset="0"/>
              </a:rPr>
              <a:t>of  </a:t>
            </a:r>
            <a:r>
              <a:rPr lang="en-US" altLang="en-US" sz="1600" dirty="0" smtClean="0">
                <a:solidFill>
                  <a:schemeClr val="bg1"/>
                </a:solidFill>
                <a:latin typeface="Cambria" panose="02040503050406030204" pitchFamily="18" charset="0"/>
              </a:rPr>
              <a:t>coefficient</a:t>
            </a:r>
            <a:r>
              <a:rPr lang="en-US" altLang="en-US" sz="1600" dirty="0" smtClean="0">
                <a:solidFill>
                  <a:schemeClr val="bg1"/>
                </a:solidFill>
                <a:latin typeface="Cambria" panose="02040503050406030204" pitchFamily="18" charset="0"/>
                <a:ea typeface="Cambria" panose="02040503050406030204" pitchFamily="18" charset="0"/>
              </a:rPr>
              <a:t> from the measurement of</a:t>
            </a:r>
            <a:r>
              <a:rPr lang="en-US" sz="1600" dirty="0" smtClean="0">
                <a:solidFill>
                  <a:schemeClr val="bg1"/>
                </a:solidFill>
                <a:latin typeface="Cambria" panose="02040503050406030204" pitchFamily="18" charset="0"/>
                <a:ea typeface="Cambria" panose="02040503050406030204" pitchFamily="18" charset="0"/>
              </a:rPr>
              <a:t> </a:t>
            </a:r>
            <a:r>
              <a:rPr lang="en-US" sz="1600" dirty="0">
                <a:solidFill>
                  <a:schemeClr val="bg1"/>
                </a:solidFill>
                <a:latin typeface="Cambria" panose="02040503050406030204" pitchFamily="18" charset="0"/>
                <a:ea typeface="Cambria" panose="02040503050406030204" pitchFamily="18" charset="0"/>
              </a:rPr>
              <a:t>the forward-backward asymmetry of </a:t>
            </a:r>
            <a:r>
              <a:rPr lang="en-US" sz="1600" dirty="0" smtClean="0">
                <a:solidFill>
                  <a:schemeClr val="bg1"/>
                </a:solidFill>
                <a:latin typeface="Cambria" panose="02040503050406030204" pitchFamily="18" charset="0"/>
                <a:ea typeface="Cambria" panose="02040503050406030204" pitchFamily="18" charset="0"/>
              </a:rPr>
              <a:t>the emitted </a:t>
            </a:r>
            <a:r>
              <a:rPr lang="en-US" sz="1600" dirty="0">
                <a:solidFill>
                  <a:schemeClr val="bg1"/>
                </a:solidFill>
                <a:latin typeface="Cambria" panose="02040503050406030204" pitchFamily="18" charset="0"/>
                <a:ea typeface="Cambria" panose="02040503050406030204" pitchFamily="18" charset="0"/>
              </a:rPr>
              <a:t>electrons.</a:t>
            </a:r>
          </a:p>
          <a:p>
            <a:pPr>
              <a:defRPr/>
            </a:pPr>
            <a:endParaRPr lang="en-US" sz="1600" dirty="0">
              <a:solidFill>
                <a:schemeClr val="bg1"/>
              </a:solidFill>
              <a:latin typeface="Cambria" panose="02040503050406030204" pitchFamily="18" charset="0"/>
              <a:ea typeface="Cambria" panose="02040503050406030204" pitchFamily="18" charset="0"/>
            </a:endParaRPr>
          </a:p>
          <a:p>
            <a:pPr marL="342900" indent="-342900">
              <a:buFont typeface="Arial" panose="020B0604020202020204" pitchFamily="34" charset="0"/>
              <a:buChar char="•"/>
              <a:defRPr/>
            </a:pPr>
            <a:r>
              <a:rPr lang="en-US" sz="1600" dirty="0" smtClean="0">
                <a:solidFill>
                  <a:schemeClr val="bg1"/>
                </a:solidFill>
                <a:effectLst>
                  <a:outerShdw blurRad="38100" dist="38100" dir="2700000" algn="tl">
                    <a:srgbClr val="000000"/>
                  </a:outerShdw>
                </a:effectLst>
                <a:latin typeface="Cambria" panose="02040503050406030204" pitchFamily="18" charset="0"/>
                <a:ea typeface="Cambria" panose="02040503050406030204" pitchFamily="18" charset="0"/>
                <a:cs typeface="Arial" panose="020B0604020202020204" pitchFamily="34" charset="0"/>
                <a:sym typeface="Symbol" pitchFamily="18" charset="2"/>
              </a:rPr>
              <a:t>EC processes are of great interest both for practical applications in nuclear metrology and nuclear medicine and for providing information about the </a:t>
            </a:r>
            <a:r>
              <a:rPr lang="en-US" sz="1600" dirty="0" err="1" smtClean="0">
                <a:solidFill>
                  <a:schemeClr val="bg1"/>
                </a:solidFill>
                <a:effectLst>
                  <a:outerShdw blurRad="38100" dist="38100" dir="2700000" algn="tl">
                    <a:srgbClr val="000000"/>
                  </a:outerShdw>
                </a:effectLst>
                <a:latin typeface="Cambria" panose="02040503050406030204" pitchFamily="18" charset="0"/>
                <a:ea typeface="Cambria" panose="02040503050406030204" pitchFamily="18" charset="0"/>
                <a:cs typeface="Arial" panose="020B0604020202020204" pitchFamily="34" charset="0"/>
                <a:sym typeface="Symbol" pitchFamily="18" charset="2"/>
              </a:rPr>
              <a:t>backgorund</a:t>
            </a:r>
            <a:r>
              <a:rPr lang="en-US" sz="1600" dirty="0" smtClean="0">
                <a:solidFill>
                  <a:schemeClr val="bg1"/>
                </a:solidFill>
                <a:effectLst>
                  <a:outerShdw blurRad="38100" dist="38100" dir="2700000" algn="tl">
                    <a:srgbClr val="000000"/>
                  </a:outerShdw>
                </a:effectLst>
                <a:latin typeface="Cambria" panose="02040503050406030204" pitchFamily="18" charset="0"/>
                <a:ea typeface="Cambria" panose="02040503050406030204" pitchFamily="18" charset="0"/>
                <a:cs typeface="Arial" panose="020B0604020202020204" pitchFamily="34" charset="0"/>
                <a:sym typeface="Symbol" pitchFamily="18" charset="2"/>
              </a:rPr>
              <a:t> composition in DM and DBD experiments.</a:t>
            </a:r>
          </a:p>
          <a:p>
            <a:pPr marL="342900" indent="-342900">
              <a:defRPr/>
            </a:pPr>
            <a:endParaRPr lang="en-US" sz="1600" dirty="0" smtClean="0">
              <a:solidFill>
                <a:schemeClr val="bg1"/>
              </a:solidFill>
              <a:effectLst>
                <a:outerShdw blurRad="38100" dist="38100" dir="2700000" algn="tl">
                  <a:srgbClr val="000000"/>
                </a:outerShdw>
              </a:effectLst>
              <a:latin typeface="Cambria" panose="02040503050406030204" pitchFamily="18" charset="0"/>
              <a:ea typeface="Cambria" panose="02040503050406030204" pitchFamily="18" charset="0"/>
              <a:cs typeface="Arial" panose="020B0604020202020204" pitchFamily="34" charset="0"/>
              <a:sym typeface="Symbol" pitchFamily="18" charset="2"/>
            </a:endParaRPr>
          </a:p>
          <a:p>
            <a:pPr marL="342900" indent="-342900">
              <a:buFont typeface="Arial" panose="020B0604020202020204" pitchFamily="34" charset="0"/>
              <a:buChar char="•"/>
              <a:defRPr/>
            </a:pPr>
            <a:r>
              <a:rPr lang="en-US" sz="1600" dirty="0" smtClean="0">
                <a:solidFill>
                  <a:schemeClr val="bg1"/>
                </a:solidFill>
                <a:effectLst>
                  <a:outerShdw blurRad="38100" dist="38100" dir="2700000" algn="tl">
                    <a:srgbClr val="000000"/>
                  </a:outerShdw>
                </a:effectLst>
                <a:latin typeface="Cambria" panose="02040503050406030204" pitchFamily="18" charset="0"/>
                <a:ea typeface="Cambria" panose="02040503050406030204" pitchFamily="18" charset="0"/>
                <a:cs typeface="Arial" panose="020B0604020202020204" pitchFamily="34" charset="0"/>
                <a:sym typeface="Symbol" pitchFamily="18" charset="2"/>
              </a:rPr>
              <a:t>I presented calculations that provide a complete description of these processes , including  obtaining precise electron w.f. for continuous and bound states, and with inclusion of several, essential atomic corrections: FNS, screening, exchange and overlap, shake-up and shake off effects.    </a:t>
            </a:r>
            <a:endParaRPr lang="en-GB" sz="1600" dirty="0">
              <a:solidFill>
                <a:schemeClr val="bg1"/>
              </a:solidFill>
              <a:effectLst>
                <a:outerShdw blurRad="38100" dist="38100" dir="2700000" algn="tl">
                  <a:srgbClr val="000000"/>
                </a:outerShdw>
              </a:effectLst>
              <a:latin typeface="Cambria" panose="02040503050406030204" pitchFamily="18" charset="0"/>
              <a:ea typeface="Cambria" panose="02040503050406030204" pitchFamily="18" charset="0"/>
              <a:cs typeface="Arial" panose="020B0604020202020204" pitchFamily="34" charset="0"/>
              <a:sym typeface="Symbol" pitchFamily="18" charset="2"/>
            </a:endParaRPr>
          </a:p>
        </p:txBody>
      </p:sp>
      <p:sp>
        <p:nvSpPr>
          <p:cNvPr id="3" name="TextBox 2"/>
          <p:cNvSpPr txBox="1"/>
          <p:nvPr/>
        </p:nvSpPr>
        <p:spPr>
          <a:xfrm>
            <a:off x="8111906" y="6400800"/>
            <a:ext cx="3277355" cy="276999"/>
          </a:xfrm>
          <a:prstGeom prst="rect">
            <a:avLst/>
          </a:prstGeom>
          <a:noFill/>
        </p:spPr>
        <p:txBody>
          <a:bodyPr wrap="square" rtlCol="0">
            <a:spAutoFit/>
          </a:bodyPr>
          <a:lstStyle/>
          <a:p>
            <a:r>
              <a:rPr lang="en-US" sz="1200" i="1" dirty="0">
                <a:solidFill>
                  <a:srgbClr val="7030A0"/>
                </a:solidFill>
                <a:latin typeface="Cambria" panose="02040503050406030204" pitchFamily="18" charset="0"/>
              </a:rPr>
              <a:t>S. Stoica, </a:t>
            </a:r>
            <a:r>
              <a:rPr lang="en-US" sz="1200" i="1" dirty="0" smtClean="0">
                <a:solidFill>
                  <a:srgbClr val="7030A0"/>
                </a:solidFill>
                <a:latin typeface="Cambria" panose="02040503050406030204" pitchFamily="18" charset="0"/>
              </a:rPr>
              <a:t>SM&amp;B, CORFU24, August 26, 2024</a:t>
            </a:r>
            <a:endParaRPr lang="en-US" sz="1200" i="1" dirty="0">
              <a:solidFill>
                <a:srgbClr val="7030A0"/>
              </a:solidFill>
              <a:latin typeface="Cambria" panose="02040503050406030204" pitchFamily="18" charset="0"/>
            </a:endParaRPr>
          </a:p>
        </p:txBody>
      </p:sp>
    </p:spTree>
    <p:extLst>
      <p:ext uri="{BB962C8B-B14F-4D97-AF65-F5344CB8AC3E}">
        <p14:creationId xmlns="" xmlns:p14="http://schemas.microsoft.com/office/powerpoint/2010/main" val="2521279438"/>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641055" y="1352275"/>
            <a:ext cx="10462846" cy="4401205"/>
          </a:xfrm>
          <a:prstGeom prst="rect">
            <a:avLst/>
          </a:prstGeom>
          <a:solidFill>
            <a:schemeClr val="accent1">
              <a:lumMod val="75000"/>
            </a:schemeClr>
          </a:solidFill>
        </p:spPr>
        <p:txBody>
          <a:bodyPr wrap="square" rtlCol="0">
            <a:spAutoFit/>
          </a:bodyPr>
          <a:lstStyle/>
          <a:p>
            <a:r>
              <a:rPr lang="en-US" sz="2400" i="1" dirty="0" smtClean="0">
                <a:solidFill>
                  <a:srgbClr val="7030A0"/>
                </a:solidFill>
                <a:latin typeface="Cambria" pitchFamily="18" charset="0"/>
                <a:ea typeface="Cambria" pitchFamily="18" charset="0"/>
              </a:rPr>
              <a:t>                                                    Team </a:t>
            </a:r>
          </a:p>
          <a:p>
            <a:endParaRPr lang="en-US" sz="2000" dirty="0" smtClean="0">
              <a:solidFill>
                <a:srgbClr val="7030A0"/>
              </a:solidFill>
              <a:latin typeface="Cambria" pitchFamily="18" charset="0"/>
              <a:ea typeface="Cambria" pitchFamily="18" charset="0"/>
            </a:endParaRPr>
          </a:p>
          <a:p>
            <a:r>
              <a:rPr lang="en-US" dirty="0" smtClean="0">
                <a:solidFill>
                  <a:srgbClr val="7030A0"/>
                </a:solidFill>
                <a:latin typeface="Cambria" pitchFamily="18" charset="0"/>
                <a:ea typeface="Cambria" pitchFamily="18" charset="0"/>
              </a:rPr>
              <a:t>  </a:t>
            </a:r>
            <a:r>
              <a:rPr lang="en-US" dirty="0" smtClean="0">
                <a:solidFill>
                  <a:schemeClr val="bg1"/>
                </a:solidFill>
                <a:latin typeface="Cambria" pitchFamily="18" charset="0"/>
                <a:ea typeface="Cambria" pitchFamily="18" charset="0"/>
              </a:rPr>
              <a:t>Andrei </a:t>
            </a:r>
            <a:r>
              <a:rPr lang="en-US" dirty="0" err="1" smtClean="0">
                <a:solidFill>
                  <a:schemeClr val="bg1"/>
                </a:solidFill>
                <a:latin typeface="Cambria" pitchFamily="18" charset="0"/>
                <a:ea typeface="Cambria" pitchFamily="18" charset="0"/>
              </a:rPr>
              <a:t>Neacsu</a:t>
            </a:r>
            <a:r>
              <a:rPr lang="en-US" dirty="0" smtClean="0">
                <a:solidFill>
                  <a:schemeClr val="bg1"/>
                </a:solidFill>
                <a:latin typeface="Cambria" pitchFamily="18" charset="0"/>
                <a:ea typeface="Cambria" pitchFamily="18" charset="0"/>
              </a:rPr>
              <a:t>  (CIFRA)                                                      </a:t>
            </a:r>
            <a:r>
              <a:rPr lang="en-US" dirty="0" err="1" smtClean="0">
                <a:solidFill>
                  <a:schemeClr val="bg1"/>
                </a:solidFill>
                <a:latin typeface="Cambria" pitchFamily="18" charset="0"/>
                <a:ea typeface="Cambria" pitchFamily="18" charset="0"/>
              </a:rPr>
              <a:t>Fedor</a:t>
            </a:r>
            <a:r>
              <a:rPr lang="en-US" dirty="0" smtClean="0">
                <a:solidFill>
                  <a:schemeClr val="bg1"/>
                </a:solidFill>
                <a:latin typeface="Cambria" pitchFamily="18" charset="0"/>
                <a:ea typeface="Cambria" pitchFamily="18" charset="0"/>
              </a:rPr>
              <a:t> </a:t>
            </a:r>
            <a:r>
              <a:rPr lang="en-US" dirty="0" err="1" smtClean="0">
                <a:solidFill>
                  <a:schemeClr val="bg1"/>
                </a:solidFill>
                <a:latin typeface="Cambria" pitchFamily="18" charset="0"/>
                <a:ea typeface="Cambria" pitchFamily="18" charset="0"/>
              </a:rPr>
              <a:t>Simkovic</a:t>
            </a:r>
            <a:r>
              <a:rPr lang="en-US" dirty="0" smtClean="0">
                <a:solidFill>
                  <a:schemeClr val="bg1"/>
                </a:solidFill>
                <a:latin typeface="Cambria" pitchFamily="18" charset="0"/>
                <a:ea typeface="Cambria" pitchFamily="18" charset="0"/>
              </a:rPr>
              <a:t>  (Bratislava)</a:t>
            </a:r>
          </a:p>
          <a:p>
            <a:endParaRPr lang="en-US" dirty="0" smtClean="0">
              <a:solidFill>
                <a:schemeClr val="bg1"/>
              </a:solidFill>
              <a:latin typeface="Cambria" pitchFamily="18" charset="0"/>
              <a:ea typeface="Cambria" pitchFamily="18" charset="0"/>
            </a:endParaRPr>
          </a:p>
          <a:p>
            <a:r>
              <a:rPr lang="en-US" dirty="0" smtClean="0">
                <a:solidFill>
                  <a:schemeClr val="bg1"/>
                </a:solidFill>
                <a:latin typeface="Cambria" pitchFamily="18" charset="0"/>
                <a:ea typeface="Cambria" pitchFamily="18" charset="0"/>
              </a:rPr>
              <a:t>   </a:t>
            </a:r>
            <a:r>
              <a:rPr lang="en-US" dirty="0" err="1" smtClean="0">
                <a:solidFill>
                  <a:schemeClr val="bg1"/>
                </a:solidFill>
                <a:latin typeface="Cambria" pitchFamily="18" charset="0"/>
                <a:ea typeface="Cambria" pitchFamily="18" charset="0"/>
              </a:rPr>
              <a:t>Ovidiu</a:t>
            </a:r>
            <a:r>
              <a:rPr lang="en-US" dirty="0" smtClean="0">
                <a:solidFill>
                  <a:schemeClr val="bg1"/>
                </a:solidFill>
                <a:latin typeface="Cambria" pitchFamily="18" charset="0"/>
                <a:ea typeface="Cambria" pitchFamily="18" charset="0"/>
              </a:rPr>
              <a:t> </a:t>
            </a:r>
            <a:r>
              <a:rPr lang="en-US" dirty="0" err="1" smtClean="0">
                <a:solidFill>
                  <a:schemeClr val="bg1"/>
                </a:solidFill>
                <a:latin typeface="Cambria" pitchFamily="18" charset="0"/>
                <a:ea typeface="Cambria" pitchFamily="18" charset="0"/>
              </a:rPr>
              <a:t>Nitescu</a:t>
            </a:r>
            <a:r>
              <a:rPr lang="en-US" dirty="0" smtClean="0">
                <a:solidFill>
                  <a:schemeClr val="bg1"/>
                </a:solidFill>
                <a:latin typeface="Cambria" pitchFamily="18" charset="0"/>
                <a:ea typeface="Cambria" pitchFamily="18" charset="0"/>
              </a:rPr>
              <a:t>   (CIFRA, Bratislava)                               R. </a:t>
            </a:r>
            <a:r>
              <a:rPr lang="en-US" dirty="0" err="1" smtClean="0">
                <a:solidFill>
                  <a:schemeClr val="bg1"/>
                </a:solidFill>
                <a:latin typeface="Cambria" pitchFamily="18" charset="0"/>
                <a:ea typeface="Cambria" pitchFamily="18" charset="0"/>
              </a:rPr>
              <a:t>Dvornick´y</a:t>
            </a:r>
            <a:r>
              <a:rPr lang="en-US" dirty="0" smtClean="0">
                <a:solidFill>
                  <a:schemeClr val="bg1"/>
                </a:solidFill>
                <a:latin typeface="Cambria" pitchFamily="18" charset="0"/>
                <a:ea typeface="Cambria" pitchFamily="18" charset="0"/>
              </a:rPr>
              <a:t>  (Bratislava)</a:t>
            </a:r>
          </a:p>
          <a:p>
            <a:r>
              <a:rPr lang="en-US" dirty="0" smtClean="0">
                <a:solidFill>
                  <a:schemeClr val="bg1"/>
                </a:solidFill>
                <a:latin typeface="Cambria" pitchFamily="18" charset="0"/>
                <a:ea typeface="Cambria" pitchFamily="18" charset="0"/>
              </a:rPr>
              <a:t>                                                                                            </a:t>
            </a:r>
          </a:p>
          <a:p>
            <a:r>
              <a:rPr lang="en-US" dirty="0" smtClean="0">
                <a:solidFill>
                  <a:schemeClr val="bg1"/>
                </a:solidFill>
                <a:latin typeface="Cambria" pitchFamily="18" charset="0"/>
                <a:ea typeface="Cambria" pitchFamily="18" charset="0"/>
              </a:rPr>
              <a:t>   Stefan </a:t>
            </a:r>
            <a:r>
              <a:rPr lang="en-US" dirty="0" err="1" smtClean="0">
                <a:solidFill>
                  <a:schemeClr val="bg1"/>
                </a:solidFill>
                <a:latin typeface="Cambria" pitchFamily="18" charset="0"/>
                <a:ea typeface="Cambria" pitchFamily="18" charset="0"/>
              </a:rPr>
              <a:t>Ghinescu</a:t>
            </a:r>
            <a:r>
              <a:rPr lang="en-US" dirty="0" smtClean="0">
                <a:solidFill>
                  <a:schemeClr val="bg1"/>
                </a:solidFill>
                <a:latin typeface="Cambria" pitchFamily="18" charset="0"/>
                <a:ea typeface="Cambria" pitchFamily="18" charset="0"/>
              </a:rPr>
              <a:t>  (CIFRA)                                                    </a:t>
            </a:r>
            <a:r>
              <a:rPr lang="en-US" dirty="0" err="1" smtClean="0">
                <a:solidFill>
                  <a:schemeClr val="bg1"/>
                </a:solidFill>
                <a:latin typeface="Cambria" pitchFamily="18" charset="0"/>
                <a:ea typeface="Cambria" pitchFamily="18" charset="0"/>
              </a:rPr>
              <a:t>Jouni</a:t>
            </a:r>
            <a:r>
              <a:rPr lang="en-US" dirty="0" smtClean="0">
                <a:solidFill>
                  <a:schemeClr val="bg1"/>
                </a:solidFill>
                <a:latin typeface="Cambria" pitchFamily="18" charset="0"/>
                <a:ea typeface="Cambria" pitchFamily="18" charset="0"/>
              </a:rPr>
              <a:t> </a:t>
            </a:r>
            <a:r>
              <a:rPr lang="en-US" dirty="0" err="1" smtClean="0">
                <a:solidFill>
                  <a:schemeClr val="bg1"/>
                </a:solidFill>
                <a:latin typeface="Cambria" pitchFamily="18" charset="0"/>
                <a:ea typeface="Cambria" pitchFamily="18" charset="0"/>
              </a:rPr>
              <a:t>Suhonen</a:t>
            </a:r>
            <a:r>
              <a:rPr lang="en-US" dirty="0" smtClean="0">
                <a:solidFill>
                  <a:schemeClr val="bg1"/>
                </a:solidFill>
                <a:latin typeface="Cambria" pitchFamily="18" charset="0"/>
                <a:ea typeface="Cambria" pitchFamily="18" charset="0"/>
              </a:rPr>
              <a:t> (Jyvaskyla, CIFRA)                                                   </a:t>
            </a:r>
          </a:p>
          <a:p>
            <a:endParaRPr lang="en-US" dirty="0" smtClean="0">
              <a:solidFill>
                <a:schemeClr val="bg1"/>
              </a:solidFill>
              <a:latin typeface="Cambria" pitchFamily="18" charset="0"/>
              <a:ea typeface="Cambria" pitchFamily="18" charset="0"/>
            </a:endParaRPr>
          </a:p>
          <a:p>
            <a:r>
              <a:rPr lang="en-US" dirty="0" smtClean="0">
                <a:solidFill>
                  <a:schemeClr val="bg1"/>
                </a:solidFill>
                <a:latin typeface="Cambria" pitchFamily="18" charset="0"/>
                <a:ea typeface="Cambria" pitchFamily="18" charset="0"/>
              </a:rPr>
              <a:t>   </a:t>
            </a:r>
            <a:r>
              <a:rPr lang="en-US" dirty="0" err="1" smtClean="0">
                <a:solidFill>
                  <a:schemeClr val="bg1"/>
                </a:solidFill>
                <a:latin typeface="Cambria" pitchFamily="18" charset="0"/>
                <a:ea typeface="Cambria" pitchFamily="18" charset="0"/>
              </a:rPr>
              <a:t>Vasile</a:t>
            </a:r>
            <a:r>
              <a:rPr lang="en-US" dirty="0" smtClean="0">
                <a:solidFill>
                  <a:schemeClr val="bg1"/>
                </a:solidFill>
                <a:latin typeface="Cambria" pitchFamily="18" charset="0"/>
                <a:ea typeface="Cambria" pitchFamily="18" charset="0"/>
              </a:rPr>
              <a:t> </a:t>
            </a:r>
            <a:r>
              <a:rPr lang="en-US" dirty="0" err="1" smtClean="0">
                <a:solidFill>
                  <a:schemeClr val="bg1"/>
                </a:solidFill>
                <a:latin typeface="Cambria" pitchFamily="18" charset="0"/>
                <a:ea typeface="Cambria" pitchFamily="18" charset="0"/>
              </a:rPr>
              <a:t>Sevestrean</a:t>
            </a:r>
            <a:r>
              <a:rPr lang="en-US" dirty="0" smtClean="0">
                <a:solidFill>
                  <a:schemeClr val="bg1"/>
                </a:solidFill>
                <a:latin typeface="Cambria" pitchFamily="18" charset="0"/>
                <a:ea typeface="Cambria" pitchFamily="18" charset="0"/>
              </a:rPr>
              <a:t> (CIFRA)                                                  </a:t>
            </a:r>
            <a:r>
              <a:rPr lang="en-US" i="1" dirty="0" err="1" smtClean="0">
                <a:solidFill>
                  <a:schemeClr val="bg1"/>
                </a:solidFill>
                <a:latin typeface="Cambria" pitchFamily="18" charset="0"/>
                <a:ea typeface="Cambria" pitchFamily="18" charset="0"/>
              </a:rPr>
              <a:t>Jenni</a:t>
            </a:r>
            <a:r>
              <a:rPr lang="en-US" i="1" dirty="0" smtClean="0">
                <a:solidFill>
                  <a:schemeClr val="bg1"/>
                </a:solidFill>
                <a:latin typeface="Cambria" pitchFamily="18" charset="0"/>
                <a:ea typeface="Cambria" pitchFamily="18" charset="0"/>
              </a:rPr>
              <a:t> </a:t>
            </a:r>
            <a:r>
              <a:rPr lang="en-US" i="1" dirty="0" err="1" smtClean="0">
                <a:solidFill>
                  <a:schemeClr val="bg1"/>
                </a:solidFill>
                <a:latin typeface="Cambria" pitchFamily="18" charset="0"/>
                <a:ea typeface="Cambria" pitchFamily="18" charset="0"/>
              </a:rPr>
              <a:t>Kotila</a:t>
            </a:r>
            <a:r>
              <a:rPr lang="en-US" i="1" dirty="0" smtClean="0">
                <a:solidFill>
                  <a:schemeClr val="bg1"/>
                </a:solidFill>
                <a:latin typeface="Cambria" pitchFamily="18" charset="0"/>
                <a:ea typeface="Cambria" pitchFamily="18" charset="0"/>
              </a:rPr>
              <a:t> (</a:t>
            </a:r>
            <a:r>
              <a:rPr lang="en-US" i="1" dirty="0" err="1" smtClean="0">
                <a:solidFill>
                  <a:schemeClr val="bg1"/>
                </a:solidFill>
                <a:latin typeface="Cambria" pitchFamily="18" charset="0"/>
                <a:ea typeface="Cambria" pitchFamily="18" charset="0"/>
              </a:rPr>
              <a:t>Jyvaskyula</a:t>
            </a:r>
            <a:r>
              <a:rPr lang="en-US" i="1" dirty="0" smtClean="0">
                <a:solidFill>
                  <a:schemeClr val="bg1"/>
                </a:solidFill>
                <a:latin typeface="Cambria" pitchFamily="18" charset="0"/>
                <a:ea typeface="Cambria" pitchFamily="18" charset="0"/>
              </a:rPr>
              <a:t>, CIFRA)</a:t>
            </a:r>
          </a:p>
          <a:p>
            <a:r>
              <a:rPr lang="en-US" dirty="0" smtClean="0">
                <a:solidFill>
                  <a:schemeClr val="bg1"/>
                </a:solidFill>
                <a:latin typeface="Cambria" pitchFamily="18" charset="0"/>
                <a:ea typeface="Cambria" pitchFamily="18" charset="0"/>
              </a:rPr>
              <a:t> </a:t>
            </a:r>
          </a:p>
          <a:p>
            <a:r>
              <a:rPr lang="en-US" dirty="0" smtClean="0">
                <a:solidFill>
                  <a:schemeClr val="bg1"/>
                </a:solidFill>
                <a:latin typeface="Cambria" pitchFamily="18" charset="0"/>
                <a:ea typeface="Cambria" pitchFamily="18" charset="0"/>
              </a:rPr>
              <a:t>  Sabin </a:t>
            </a:r>
            <a:r>
              <a:rPr lang="en-US" dirty="0" err="1" smtClean="0">
                <a:solidFill>
                  <a:schemeClr val="bg1"/>
                </a:solidFill>
                <a:latin typeface="Cambria" pitchFamily="18" charset="0"/>
                <a:ea typeface="Cambria" pitchFamily="18" charset="0"/>
              </a:rPr>
              <a:t>Stoica</a:t>
            </a:r>
            <a:r>
              <a:rPr lang="en-US" dirty="0" smtClean="0">
                <a:solidFill>
                  <a:schemeClr val="bg1"/>
                </a:solidFill>
                <a:latin typeface="Cambria" pitchFamily="18" charset="0"/>
                <a:ea typeface="Cambria" pitchFamily="18" charset="0"/>
              </a:rPr>
              <a:t> (CIFRA)                                                             </a:t>
            </a:r>
            <a:r>
              <a:rPr lang="en-US" i="1" dirty="0" err="1" smtClean="0">
                <a:solidFill>
                  <a:schemeClr val="bg1"/>
                </a:solidFill>
                <a:latin typeface="Cambria" pitchFamily="18" charset="0"/>
                <a:ea typeface="Cambria" pitchFamily="18" charset="0"/>
              </a:rPr>
              <a:t>Mihai</a:t>
            </a:r>
            <a:r>
              <a:rPr lang="en-US" i="1" dirty="0" smtClean="0">
                <a:solidFill>
                  <a:schemeClr val="bg1"/>
                </a:solidFill>
                <a:latin typeface="Cambria" pitchFamily="18" charset="0"/>
                <a:ea typeface="Cambria" pitchFamily="18" charset="0"/>
              </a:rPr>
              <a:t> </a:t>
            </a:r>
            <a:r>
              <a:rPr lang="en-US" i="1" dirty="0" err="1" smtClean="0">
                <a:solidFill>
                  <a:schemeClr val="bg1"/>
                </a:solidFill>
                <a:latin typeface="Cambria" pitchFamily="18" charset="0"/>
                <a:ea typeface="Cambria" pitchFamily="18" charset="0"/>
              </a:rPr>
              <a:t>Horoi</a:t>
            </a:r>
            <a:r>
              <a:rPr lang="en-US" i="1" dirty="0" smtClean="0">
                <a:solidFill>
                  <a:schemeClr val="bg1"/>
                </a:solidFill>
                <a:latin typeface="Cambria" pitchFamily="18" charset="0"/>
                <a:ea typeface="Cambria" pitchFamily="18" charset="0"/>
              </a:rPr>
              <a:t> (CMU, CIFRA) </a:t>
            </a:r>
            <a:endParaRPr lang="en-US" dirty="0" smtClean="0">
              <a:solidFill>
                <a:schemeClr val="bg1"/>
              </a:solidFill>
              <a:latin typeface="Cambria" pitchFamily="18" charset="0"/>
              <a:ea typeface="Cambria" pitchFamily="18" charset="0"/>
            </a:endParaRPr>
          </a:p>
          <a:p>
            <a:endParaRPr lang="en-US" b="1" i="1" dirty="0" smtClean="0">
              <a:solidFill>
                <a:schemeClr val="bg1"/>
              </a:solidFill>
              <a:latin typeface="Cambria" pitchFamily="18" charset="0"/>
              <a:ea typeface="Cambria" pitchFamily="18" charset="0"/>
            </a:endParaRPr>
          </a:p>
          <a:p>
            <a:r>
              <a:rPr lang="en-US" b="1" i="1" dirty="0" smtClean="0">
                <a:solidFill>
                  <a:srgbClr val="7030A0"/>
                </a:solidFill>
                <a:latin typeface="Cambria" pitchFamily="18" charset="0"/>
                <a:ea typeface="Cambria" pitchFamily="18" charset="0"/>
              </a:rPr>
              <a:t>Project  NEPTUN  </a:t>
            </a:r>
            <a:r>
              <a:rPr lang="en-US" i="1" dirty="0" smtClean="0">
                <a:solidFill>
                  <a:schemeClr val="bg1"/>
                </a:solidFill>
                <a:latin typeface="Cambria" pitchFamily="18" charset="0"/>
                <a:ea typeface="Cambria" pitchFamily="18" charset="0"/>
              </a:rPr>
              <a:t>(Neutrino Properties Through Use of Nuclei) (CIFRA-</a:t>
            </a:r>
            <a:r>
              <a:rPr lang="en-US" i="1" dirty="0" err="1" smtClean="0">
                <a:solidFill>
                  <a:schemeClr val="bg1"/>
                </a:solidFill>
                <a:latin typeface="Cambria" pitchFamily="18" charset="0"/>
                <a:ea typeface="Cambria" pitchFamily="18" charset="0"/>
              </a:rPr>
              <a:t>Jyvaskyula</a:t>
            </a:r>
            <a:r>
              <a:rPr lang="en-US" i="1" dirty="0" smtClean="0">
                <a:solidFill>
                  <a:schemeClr val="bg1"/>
                </a:solidFill>
                <a:latin typeface="Cambria" pitchFamily="18" charset="0"/>
                <a:ea typeface="Cambria" pitchFamily="18" charset="0"/>
              </a:rPr>
              <a:t>-CMU)</a:t>
            </a:r>
          </a:p>
          <a:p>
            <a:r>
              <a:rPr lang="en-US" i="1" dirty="0" smtClean="0">
                <a:solidFill>
                  <a:schemeClr val="bg1"/>
                </a:solidFill>
                <a:latin typeface="Cambria" pitchFamily="18" charset="0"/>
                <a:ea typeface="Cambria" pitchFamily="18" charset="0"/>
              </a:rPr>
              <a:t> PI: </a:t>
            </a:r>
            <a:r>
              <a:rPr lang="en-US" i="1" dirty="0" err="1" smtClean="0">
                <a:solidFill>
                  <a:schemeClr val="bg1"/>
                </a:solidFill>
                <a:latin typeface="Cambria" pitchFamily="18" charset="0"/>
                <a:ea typeface="Cambria" pitchFamily="18" charset="0"/>
              </a:rPr>
              <a:t>Jouni</a:t>
            </a:r>
            <a:r>
              <a:rPr lang="en-US" i="1" dirty="0" smtClean="0">
                <a:solidFill>
                  <a:schemeClr val="bg1"/>
                </a:solidFill>
                <a:latin typeface="Cambria" pitchFamily="18" charset="0"/>
                <a:ea typeface="Cambria" pitchFamily="18" charset="0"/>
              </a:rPr>
              <a:t> </a:t>
            </a:r>
            <a:r>
              <a:rPr lang="en-US" i="1" dirty="0" err="1" smtClean="0">
                <a:solidFill>
                  <a:schemeClr val="bg1"/>
                </a:solidFill>
                <a:latin typeface="Cambria" pitchFamily="18" charset="0"/>
                <a:ea typeface="Cambria" pitchFamily="18" charset="0"/>
              </a:rPr>
              <a:t>Suhonen</a:t>
            </a:r>
            <a:endParaRPr lang="en-US" i="1" dirty="0" smtClean="0">
              <a:solidFill>
                <a:schemeClr val="bg1"/>
              </a:solidFill>
              <a:latin typeface="Cambria" pitchFamily="18" charset="0"/>
              <a:ea typeface="Cambria" pitchFamily="18" charset="0"/>
            </a:endParaRPr>
          </a:p>
          <a:p>
            <a:r>
              <a:rPr lang="en-US" sz="2000" dirty="0" smtClean="0">
                <a:solidFill>
                  <a:srgbClr val="7030A0"/>
                </a:solidFill>
                <a:latin typeface="Cambria" pitchFamily="18" charset="0"/>
                <a:ea typeface="Cambria" pitchFamily="18" charset="0"/>
              </a:rPr>
              <a:t>                                                                                        </a:t>
            </a:r>
          </a:p>
        </p:txBody>
      </p:sp>
      <p:sp>
        <p:nvSpPr>
          <p:cNvPr id="7" name="TextBox 6"/>
          <p:cNvSpPr txBox="1"/>
          <p:nvPr/>
        </p:nvSpPr>
        <p:spPr>
          <a:xfrm>
            <a:off x="3316878" y="323228"/>
            <a:ext cx="3437792" cy="707886"/>
          </a:xfrm>
          <a:prstGeom prst="rect">
            <a:avLst/>
          </a:prstGeom>
          <a:noFill/>
        </p:spPr>
        <p:txBody>
          <a:bodyPr wrap="square" rtlCol="0">
            <a:spAutoFit/>
          </a:bodyPr>
          <a:lstStyle/>
          <a:p>
            <a:r>
              <a:rPr lang="en-US" sz="4000" i="1" dirty="0" smtClean="0">
                <a:solidFill>
                  <a:srgbClr val="7030A0"/>
                </a:solidFill>
                <a:latin typeface="Bahnschrift SemiBold" pitchFamily="34" charset="0"/>
              </a:rPr>
              <a:t>   Thank You</a:t>
            </a:r>
            <a:endParaRPr lang="en-US" sz="4000" i="1" dirty="0">
              <a:solidFill>
                <a:srgbClr val="7030A0"/>
              </a:solidFill>
              <a:latin typeface="Bahnschrift SemiBold" pitchFamily="34" charset="0"/>
            </a:endParaRPr>
          </a:p>
        </p:txBody>
      </p:sp>
      <p:sp>
        <p:nvSpPr>
          <p:cNvPr id="5" name="TextBox 4"/>
          <p:cNvSpPr txBox="1"/>
          <p:nvPr/>
        </p:nvSpPr>
        <p:spPr>
          <a:xfrm>
            <a:off x="8464991" y="6364586"/>
            <a:ext cx="3277355" cy="276999"/>
          </a:xfrm>
          <a:prstGeom prst="rect">
            <a:avLst/>
          </a:prstGeom>
          <a:noFill/>
        </p:spPr>
        <p:txBody>
          <a:bodyPr wrap="square" rtlCol="0">
            <a:spAutoFit/>
          </a:bodyPr>
          <a:lstStyle/>
          <a:p>
            <a:r>
              <a:rPr lang="en-US" sz="1200" i="1" dirty="0">
                <a:solidFill>
                  <a:srgbClr val="7030A0"/>
                </a:solidFill>
                <a:latin typeface="Cambria" panose="02040503050406030204" pitchFamily="18" charset="0"/>
              </a:rPr>
              <a:t>S. Stoica, </a:t>
            </a:r>
            <a:r>
              <a:rPr lang="en-US" sz="1200" i="1" dirty="0" smtClean="0">
                <a:solidFill>
                  <a:srgbClr val="7030A0"/>
                </a:solidFill>
                <a:latin typeface="Cambria" panose="02040503050406030204" pitchFamily="18" charset="0"/>
              </a:rPr>
              <a:t>SM&amp;B, CORFU24, August 26, 2024</a:t>
            </a:r>
            <a:endParaRPr lang="en-US" sz="1200" i="1" dirty="0">
              <a:solidFill>
                <a:srgbClr val="7030A0"/>
              </a:solidFill>
              <a:latin typeface="Cambria" panose="02040503050406030204" pitchFamily="18"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0" y="0"/>
            <a:ext cx="4861711" cy="523220"/>
          </a:xfrm>
          <a:prstGeom prst="rect">
            <a:avLst/>
          </a:prstGeom>
          <a:solidFill>
            <a:schemeClr val="accent1">
              <a:lumMod val="75000"/>
            </a:schemeClr>
          </a:solidFill>
        </p:spPr>
        <p:txBody>
          <a:bodyPr wrap="square" rtlCol="0">
            <a:spAutoFit/>
          </a:bodyPr>
          <a:lstStyle/>
          <a:p>
            <a:r>
              <a:rPr lang="en-US" sz="2800" b="1" i="1" dirty="0">
                <a:solidFill>
                  <a:srgbClr val="00B0F0"/>
                </a:solidFill>
                <a:latin typeface="Cambria" panose="02040503050406030204" pitchFamily="18" charset="0"/>
                <a:ea typeface="Cambria" panose="02040503050406030204" pitchFamily="18" charset="0"/>
              </a:rPr>
              <a:t> </a:t>
            </a:r>
            <a:r>
              <a:rPr lang="en-US" sz="2800" i="1" dirty="0" smtClean="0">
                <a:solidFill>
                  <a:srgbClr val="7030A0"/>
                </a:solidFill>
                <a:latin typeface="Cambria" panose="02040503050406030204" pitchFamily="18" charset="0"/>
                <a:ea typeface="Cambria" panose="02040503050406030204" pitchFamily="18" charset="0"/>
              </a:rPr>
              <a:t>Double-beta </a:t>
            </a:r>
            <a:r>
              <a:rPr lang="en-US" sz="2800" i="1" dirty="0">
                <a:solidFill>
                  <a:srgbClr val="7030A0"/>
                </a:solidFill>
                <a:latin typeface="Cambria" panose="02040503050406030204" pitchFamily="18" charset="0"/>
                <a:ea typeface="Cambria" panose="02040503050406030204" pitchFamily="18" charset="0"/>
              </a:rPr>
              <a:t>d</a:t>
            </a:r>
            <a:r>
              <a:rPr lang="en-US" sz="2800" i="1" dirty="0" smtClean="0">
                <a:solidFill>
                  <a:srgbClr val="7030A0"/>
                </a:solidFill>
                <a:latin typeface="Cambria" panose="02040503050406030204" pitchFamily="18" charset="0"/>
                <a:ea typeface="Cambria" panose="02040503050406030204" pitchFamily="18" charset="0"/>
              </a:rPr>
              <a:t>ecay modes</a:t>
            </a:r>
            <a:endParaRPr lang="en-US" sz="2800" i="1" dirty="0">
              <a:solidFill>
                <a:srgbClr val="7030A0"/>
              </a:solidFill>
              <a:latin typeface="Cambria" panose="02040503050406030204" pitchFamily="18" charset="0"/>
              <a:ea typeface="Cambria" panose="02040503050406030204" pitchFamily="18" charset="0"/>
            </a:endParaRPr>
          </a:p>
        </p:txBody>
      </p:sp>
      <p:sp>
        <p:nvSpPr>
          <p:cNvPr id="3" name="TextBox 2">
            <a:extLst>
              <a:ext uri="{FF2B5EF4-FFF2-40B4-BE49-F238E27FC236}">
                <a16:creationId xmlns="" xmlns:a16="http://schemas.microsoft.com/office/drawing/2014/main" id="{F926D4D5-8AEA-4589-8F6B-DB62838795B9}"/>
              </a:ext>
            </a:extLst>
          </p:cNvPr>
          <p:cNvSpPr txBox="1"/>
          <p:nvPr/>
        </p:nvSpPr>
        <p:spPr>
          <a:xfrm>
            <a:off x="-1" y="2978591"/>
            <a:ext cx="4852657" cy="1800493"/>
          </a:xfrm>
          <a:prstGeom prst="rect">
            <a:avLst/>
          </a:prstGeom>
          <a:solidFill>
            <a:schemeClr val="accent1">
              <a:lumMod val="75000"/>
            </a:schemeClr>
          </a:solidFill>
        </p:spPr>
        <p:txBody>
          <a:bodyPr wrap="square" rtlCol="0">
            <a:spAutoFit/>
          </a:bodyPr>
          <a:lstStyle/>
          <a:p>
            <a:pPr>
              <a:lnSpc>
                <a:spcPct val="150000"/>
              </a:lnSpc>
            </a:pPr>
            <a:r>
              <a:rPr lang="en-GB" sz="2000" b="1" dirty="0" smtClean="0">
                <a:solidFill>
                  <a:srgbClr val="7030A0"/>
                </a:solidFill>
                <a:latin typeface="Cambria" panose="02040503050406030204" pitchFamily="18" charset="0"/>
                <a:ea typeface="Cambria" panose="02040503050406030204" pitchFamily="18" charset="0"/>
              </a:rPr>
              <a:t>             </a:t>
            </a:r>
            <a:r>
              <a:rPr lang="en-US" sz="2000" i="1" dirty="0" smtClean="0">
                <a:solidFill>
                  <a:schemeClr val="bg1"/>
                </a:solidFill>
                <a:latin typeface="Cambria" panose="02040503050406030204" pitchFamily="18" charset="0"/>
                <a:ea typeface="Cambria" panose="02040503050406030204" pitchFamily="18" charset="0"/>
                <a:cs typeface="Arial" panose="020B0604020202020204" pitchFamily="34" charset="0"/>
              </a:rPr>
              <a:t> </a:t>
            </a:r>
            <a:r>
              <a:rPr lang="en-US" i="1" dirty="0" smtClean="0">
                <a:solidFill>
                  <a:schemeClr val="bg1"/>
                </a:solidFill>
                <a:latin typeface="Cambria" panose="02040503050406030204" pitchFamily="18" charset="0"/>
                <a:ea typeface="Cambria" panose="02040503050406030204" pitchFamily="18" charset="0"/>
                <a:cs typeface="Arial" panose="020B0604020202020204" pitchFamily="34" charset="0"/>
              </a:rPr>
              <a:t>2νβ</a:t>
            </a:r>
            <a:r>
              <a:rPr lang="en-US" i="1" baseline="30000" dirty="0" smtClean="0">
                <a:solidFill>
                  <a:schemeClr val="bg1"/>
                </a:solidFill>
                <a:latin typeface="Cambria" panose="02040503050406030204" pitchFamily="18" charset="0"/>
                <a:ea typeface="Cambria" panose="02040503050406030204" pitchFamily="18" charset="0"/>
                <a:cs typeface="Arial" panose="020B0604020202020204" pitchFamily="34" charset="0"/>
              </a:rPr>
              <a:t>-</a:t>
            </a:r>
            <a:r>
              <a:rPr lang="en-US" i="1" dirty="0" smtClean="0">
                <a:solidFill>
                  <a:schemeClr val="bg1"/>
                </a:solidFill>
                <a:latin typeface="Cambria" panose="02040503050406030204" pitchFamily="18" charset="0"/>
                <a:ea typeface="Cambria" panose="02040503050406030204" pitchFamily="18" charset="0"/>
                <a:cs typeface="Arial" panose="020B0604020202020204" pitchFamily="34" charset="0"/>
              </a:rPr>
              <a:t>β</a:t>
            </a:r>
            <a:r>
              <a:rPr lang="en-US" i="1" baseline="30000" dirty="0" smtClean="0">
                <a:solidFill>
                  <a:schemeClr val="bg1"/>
                </a:solidFill>
                <a:latin typeface="Cambria" panose="02040503050406030204" pitchFamily="18" charset="0"/>
                <a:ea typeface="Cambria" panose="02040503050406030204" pitchFamily="18" charset="0"/>
                <a:cs typeface="Arial" panose="020B0604020202020204" pitchFamily="34" charset="0"/>
              </a:rPr>
              <a:t>-</a:t>
            </a:r>
            <a:r>
              <a:rPr lang="en-US" i="1" dirty="0" smtClean="0">
                <a:solidFill>
                  <a:schemeClr val="bg1"/>
                </a:solidFill>
                <a:latin typeface="Cambria" panose="02040503050406030204" pitchFamily="18" charset="0"/>
                <a:ea typeface="Cambria" panose="02040503050406030204" pitchFamily="18" charset="0"/>
                <a:cs typeface="Arial" panose="020B0604020202020204" pitchFamily="34" charset="0"/>
              </a:rPr>
              <a:t>                       </a:t>
            </a:r>
            <a:r>
              <a:rPr lang="en-US" i="1" dirty="0">
                <a:solidFill>
                  <a:schemeClr val="bg1"/>
                </a:solidFill>
                <a:latin typeface="Cambria" panose="02040503050406030204" pitchFamily="18" charset="0"/>
                <a:ea typeface="Cambria" panose="02040503050406030204" pitchFamily="18" charset="0"/>
                <a:cs typeface="Arial" panose="020B0604020202020204" pitchFamily="34" charset="0"/>
              </a:rPr>
              <a:t>0νβ</a:t>
            </a:r>
            <a:r>
              <a:rPr lang="en-US" i="1" baseline="30000" dirty="0">
                <a:solidFill>
                  <a:schemeClr val="bg1"/>
                </a:solidFill>
                <a:latin typeface="Cambria" panose="02040503050406030204" pitchFamily="18" charset="0"/>
                <a:ea typeface="Cambria" panose="02040503050406030204" pitchFamily="18" charset="0"/>
                <a:cs typeface="Arial" panose="020B0604020202020204" pitchFamily="34" charset="0"/>
              </a:rPr>
              <a:t>-</a:t>
            </a:r>
            <a:r>
              <a:rPr lang="en-US" i="1" dirty="0">
                <a:solidFill>
                  <a:schemeClr val="bg1"/>
                </a:solidFill>
                <a:latin typeface="Cambria" panose="02040503050406030204" pitchFamily="18" charset="0"/>
                <a:ea typeface="Cambria" panose="02040503050406030204" pitchFamily="18" charset="0"/>
                <a:cs typeface="Arial" panose="020B0604020202020204" pitchFamily="34" charset="0"/>
              </a:rPr>
              <a:t>β</a:t>
            </a:r>
            <a:r>
              <a:rPr lang="en-US" i="1" baseline="30000" dirty="0">
                <a:solidFill>
                  <a:schemeClr val="bg1"/>
                </a:solidFill>
                <a:latin typeface="Cambria" panose="02040503050406030204" pitchFamily="18" charset="0"/>
                <a:ea typeface="Cambria" panose="02040503050406030204" pitchFamily="18" charset="0"/>
                <a:cs typeface="Arial" panose="020B0604020202020204" pitchFamily="34" charset="0"/>
              </a:rPr>
              <a:t>-  </a:t>
            </a:r>
            <a:r>
              <a:rPr lang="en-US" i="1" dirty="0">
                <a:solidFill>
                  <a:schemeClr val="bg1"/>
                </a:solidFill>
                <a:latin typeface="Cambria" panose="02040503050406030204" pitchFamily="18" charset="0"/>
                <a:ea typeface="Cambria" panose="02040503050406030204" pitchFamily="18" charset="0"/>
                <a:cs typeface="Arial" panose="020B0604020202020204" pitchFamily="34" charset="0"/>
              </a:rPr>
              <a:t> </a:t>
            </a:r>
          </a:p>
          <a:p>
            <a:pPr>
              <a:lnSpc>
                <a:spcPct val="150000"/>
              </a:lnSpc>
            </a:pPr>
            <a:r>
              <a:rPr lang="en-US" i="1" dirty="0">
                <a:solidFill>
                  <a:schemeClr val="bg1"/>
                </a:solidFill>
                <a:latin typeface="Cambria" panose="02040503050406030204" pitchFamily="18" charset="0"/>
                <a:ea typeface="Cambria" panose="02040503050406030204" pitchFamily="18" charset="0"/>
                <a:cs typeface="Arial" panose="020B0604020202020204" pitchFamily="34" charset="0"/>
              </a:rPr>
              <a:t> </a:t>
            </a:r>
            <a:r>
              <a:rPr lang="en-US" i="1" dirty="0" smtClean="0">
                <a:solidFill>
                  <a:schemeClr val="bg1"/>
                </a:solidFill>
                <a:latin typeface="Cambria" panose="02040503050406030204" pitchFamily="18" charset="0"/>
                <a:ea typeface="Cambria" panose="02040503050406030204" pitchFamily="18" charset="0"/>
                <a:cs typeface="Arial" panose="020B0604020202020204" pitchFamily="34" charset="0"/>
              </a:rPr>
              <a:t>              2νβ</a:t>
            </a:r>
            <a:r>
              <a:rPr lang="en-US" i="1" baseline="30000" dirty="0" smtClean="0">
                <a:solidFill>
                  <a:schemeClr val="bg1"/>
                </a:solidFill>
                <a:latin typeface="Cambria" panose="02040503050406030204" pitchFamily="18" charset="0"/>
                <a:ea typeface="Cambria" panose="02040503050406030204" pitchFamily="18" charset="0"/>
                <a:cs typeface="Arial" panose="020B0604020202020204" pitchFamily="34" charset="0"/>
              </a:rPr>
              <a:t>+</a:t>
            </a:r>
            <a:r>
              <a:rPr lang="en-US" i="1" dirty="0" smtClean="0">
                <a:solidFill>
                  <a:schemeClr val="bg1"/>
                </a:solidFill>
                <a:latin typeface="Cambria" panose="02040503050406030204" pitchFamily="18" charset="0"/>
                <a:ea typeface="Cambria" panose="02040503050406030204" pitchFamily="18" charset="0"/>
                <a:cs typeface="Arial" panose="020B0604020202020204" pitchFamily="34" charset="0"/>
              </a:rPr>
              <a:t>β</a:t>
            </a:r>
            <a:r>
              <a:rPr lang="en-US" i="1" baseline="30000" dirty="0">
                <a:solidFill>
                  <a:schemeClr val="bg1"/>
                </a:solidFill>
                <a:latin typeface="Cambria" panose="02040503050406030204" pitchFamily="18" charset="0"/>
                <a:ea typeface="Cambria" panose="02040503050406030204" pitchFamily="18" charset="0"/>
                <a:cs typeface="Arial" panose="020B0604020202020204" pitchFamily="34" charset="0"/>
              </a:rPr>
              <a:t>+</a:t>
            </a:r>
            <a:r>
              <a:rPr lang="en-US" i="1" dirty="0">
                <a:solidFill>
                  <a:schemeClr val="bg1"/>
                </a:solidFill>
                <a:latin typeface="Cambria" panose="02040503050406030204" pitchFamily="18" charset="0"/>
                <a:ea typeface="Cambria" panose="02040503050406030204" pitchFamily="18" charset="0"/>
                <a:cs typeface="Arial" panose="020B0604020202020204" pitchFamily="34" charset="0"/>
              </a:rPr>
              <a:t>  </a:t>
            </a:r>
            <a:r>
              <a:rPr lang="en-US" i="1" dirty="0" smtClean="0">
                <a:solidFill>
                  <a:schemeClr val="bg1"/>
                </a:solidFill>
                <a:latin typeface="Cambria" panose="02040503050406030204" pitchFamily="18" charset="0"/>
                <a:ea typeface="Cambria" panose="02040503050406030204" pitchFamily="18" charset="0"/>
                <a:cs typeface="Arial" panose="020B0604020202020204" pitchFamily="34" charset="0"/>
              </a:rPr>
              <a:t>                    </a:t>
            </a:r>
            <a:r>
              <a:rPr lang="en-US" i="1" dirty="0">
                <a:solidFill>
                  <a:schemeClr val="bg1"/>
                </a:solidFill>
                <a:latin typeface="Cambria" panose="02040503050406030204" pitchFamily="18" charset="0"/>
                <a:ea typeface="Cambria" panose="02040503050406030204" pitchFamily="18" charset="0"/>
                <a:cs typeface="Arial" panose="020B0604020202020204" pitchFamily="34" charset="0"/>
              </a:rPr>
              <a:t>0νβ</a:t>
            </a:r>
            <a:r>
              <a:rPr lang="en-US" i="1" baseline="30000" dirty="0">
                <a:solidFill>
                  <a:schemeClr val="bg1"/>
                </a:solidFill>
                <a:latin typeface="Cambria" panose="02040503050406030204" pitchFamily="18" charset="0"/>
                <a:ea typeface="Cambria" panose="02040503050406030204" pitchFamily="18" charset="0"/>
                <a:cs typeface="Arial" panose="020B0604020202020204" pitchFamily="34" charset="0"/>
              </a:rPr>
              <a:t>+</a:t>
            </a:r>
            <a:r>
              <a:rPr lang="en-US" i="1" dirty="0">
                <a:solidFill>
                  <a:schemeClr val="bg1"/>
                </a:solidFill>
                <a:latin typeface="Cambria" panose="02040503050406030204" pitchFamily="18" charset="0"/>
                <a:ea typeface="Cambria" panose="02040503050406030204" pitchFamily="18" charset="0"/>
                <a:cs typeface="Arial" panose="020B0604020202020204" pitchFamily="34" charset="0"/>
              </a:rPr>
              <a:t>β</a:t>
            </a:r>
            <a:r>
              <a:rPr lang="en-US" i="1" baseline="30000" dirty="0">
                <a:solidFill>
                  <a:schemeClr val="bg1"/>
                </a:solidFill>
                <a:latin typeface="Cambria" panose="02040503050406030204" pitchFamily="18" charset="0"/>
                <a:ea typeface="Cambria" panose="02040503050406030204" pitchFamily="18" charset="0"/>
                <a:cs typeface="Arial" panose="020B0604020202020204" pitchFamily="34" charset="0"/>
              </a:rPr>
              <a:t>+</a:t>
            </a:r>
            <a:r>
              <a:rPr lang="en-US" i="1" dirty="0">
                <a:solidFill>
                  <a:schemeClr val="bg1"/>
                </a:solidFill>
                <a:latin typeface="Cambria" panose="02040503050406030204" pitchFamily="18" charset="0"/>
                <a:ea typeface="Cambria" panose="02040503050406030204" pitchFamily="18" charset="0"/>
                <a:cs typeface="Arial" panose="020B0604020202020204" pitchFamily="34" charset="0"/>
              </a:rPr>
              <a:t> </a:t>
            </a:r>
          </a:p>
          <a:p>
            <a:pPr>
              <a:lnSpc>
                <a:spcPct val="150000"/>
              </a:lnSpc>
            </a:pPr>
            <a:r>
              <a:rPr lang="en-US" i="1" dirty="0">
                <a:solidFill>
                  <a:srgbClr val="0070C0"/>
                </a:solidFill>
                <a:latin typeface="Cambria" panose="02040503050406030204" pitchFamily="18" charset="0"/>
                <a:ea typeface="Cambria" panose="02040503050406030204" pitchFamily="18" charset="0"/>
                <a:cs typeface="Arial" panose="020B0604020202020204" pitchFamily="34" charset="0"/>
              </a:rPr>
              <a:t>   </a:t>
            </a:r>
            <a:r>
              <a:rPr lang="en-US" i="1" dirty="0" smtClean="0">
                <a:solidFill>
                  <a:srgbClr val="0070C0"/>
                </a:solidFill>
                <a:latin typeface="Cambria" panose="02040503050406030204" pitchFamily="18" charset="0"/>
                <a:ea typeface="Cambria" panose="02040503050406030204" pitchFamily="18" charset="0"/>
                <a:cs typeface="Arial" panose="020B0604020202020204" pitchFamily="34" charset="0"/>
              </a:rPr>
              <a:t>            </a:t>
            </a:r>
            <a:r>
              <a:rPr lang="en-US" i="1" dirty="0" smtClean="0">
                <a:solidFill>
                  <a:schemeClr val="bg1"/>
                </a:solidFill>
                <a:latin typeface="Cambria" panose="02040503050406030204" pitchFamily="18" charset="0"/>
                <a:ea typeface="Cambria" panose="02040503050406030204" pitchFamily="18" charset="0"/>
                <a:cs typeface="Arial" panose="020B0604020202020204" pitchFamily="34" charset="0"/>
              </a:rPr>
              <a:t>2νECβ</a:t>
            </a:r>
            <a:r>
              <a:rPr lang="en-US" i="1" baseline="30000" dirty="0">
                <a:solidFill>
                  <a:schemeClr val="bg1"/>
                </a:solidFill>
                <a:latin typeface="Cambria" panose="02040503050406030204" pitchFamily="18" charset="0"/>
                <a:ea typeface="Cambria" panose="02040503050406030204" pitchFamily="18" charset="0"/>
                <a:cs typeface="Arial" panose="020B0604020202020204" pitchFamily="34" charset="0"/>
              </a:rPr>
              <a:t>+</a:t>
            </a:r>
            <a:r>
              <a:rPr lang="en-US" i="1" dirty="0">
                <a:solidFill>
                  <a:schemeClr val="bg1"/>
                </a:solidFill>
                <a:latin typeface="Cambria" panose="02040503050406030204" pitchFamily="18" charset="0"/>
                <a:ea typeface="Cambria" panose="02040503050406030204" pitchFamily="18" charset="0"/>
                <a:cs typeface="Arial" panose="020B0604020202020204" pitchFamily="34" charset="0"/>
              </a:rPr>
              <a:t>   </a:t>
            </a:r>
            <a:r>
              <a:rPr lang="en-US" i="1" dirty="0" smtClean="0">
                <a:solidFill>
                  <a:schemeClr val="bg1"/>
                </a:solidFill>
                <a:latin typeface="Cambria" panose="02040503050406030204" pitchFamily="18" charset="0"/>
                <a:ea typeface="Cambria" panose="02040503050406030204" pitchFamily="18" charset="0"/>
                <a:cs typeface="Arial" panose="020B0604020202020204" pitchFamily="34" charset="0"/>
              </a:rPr>
              <a:t>                  0νECβ</a:t>
            </a:r>
            <a:r>
              <a:rPr lang="en-US" i="1" baseline="30000" dirty="0" smtClean="0">
                <a:solidFill>
                  <a:schemeClr val="bg1"/>
                </a:solidFill>
                <a:latin typeface="Cambria" panose="02040503050406030204" pitchFamily="18" charset="0"/>
                <a:ea typeface="Cambria" panose="02040503050406030204" pitchFamily="18" charset="0"/>
                <a:cs typeface="Arial" panose="020B0604020202020204" pitchFamily="34" charset="0"/>
              </a:rPr>
              <a:t>+</a:t>
            </a:r>
            <a:endParaRPr lang="en-US" i="1" dirty="0">
              <a:solidFill>
                <a:schemeClr val="bg1"/>
              </a:solidFill>
              <a:latin typeface="Cambria" panose="02040503050406030204" pitchFamily="18" charset="0"/>
              <a:ea typeface="Cambria" panose="02040503050406030204" pitchFamily="18" charset="0"/>
              <a:cs typeface="Arial" panose="020B0604020202020204" pitchFamily="34" charset="0"/>
            </a:endParaRPr>
          </a:p>
          <a:p>
            <a:pPr>
              <a:lnSpc>
                <a:spcPct val="150000"/>
              </a:lnSpc>
            </a:pPr>
            <a:r>
              <a:rPr lang="en-GB" dirty="0">
                <a:solidFill>
                  <a:srgbClr val="7030A0"/>
                </a:solidFill>
                <a:latin typeface="Cambria" panose="02040503050406030204" pitchFamily="18" charset="0"/>
                <a:ea typeface="Cambria" panose="02040503050406030204" pitchFamily="18" charset="0"/>
              </a:rPr>
              <a:t>  </a:t>
            </a:r>
            <a:r>
              <a:rPr lang="en-GB" dirty="0" smtClean="0">
                <a:solidFill>
                  <a:srgbClr val="7030A0"/>
                </a:solidFill>
                <a:latin typeface="Cambria" panose="02040503050406030204" pitchFamily="18" charset="0"/>
                <a:ea typeface="Cambria" panose="02040503050406030204" pitchFamily="18" charset="0"/>
              </a:rPr>
              <a:t>             </a:t>
            </a:r>
            <a:r>
              <a:rPr lang="en-US" i="1" dirty="0" smtClean="0">
                <a:solidFill>
                  <a:schemeClr val="bg1"/>
                </a:solidFill>
                <a:latin typeface="Cambria" panose="02040503050406030204" pitchFamily="18" charset="0"/>
                <a:ea typeface="Cambria" panose="02040503050406030204" pitchFamily="18" charset="0"/>
                <a:cs typeface="Arial" panose="020B0604020202020204" pitchFamily="34" charset="0"/>
              </a:rPr>
              <a:t>2νECEC                    0νECE</a:t>
            </a:r>
            <a:endParaRPr lang="en-US" i="1" dirty="0">
              <a:solidFill>
                <a:schemeClr val="bg1"/>
              </a:solidFill>
              <a:latin typeface="Cambria" panose="02040503050406030204" pitchFamily="18" charset="0"/>
              <a:ea typeface="Cambria" panose="02040503050406030204" pitchFamily="18" charset="0"/>
              <a:cs typeface="Arial" panose="020B0604020202020204" pitchFamily="34" charset="0"/>
            </a:endParaRPr>
          </a:p>
        </p:txBody>
      </p:sp>
      <p:pic>
        <p:nvPicPr>
          <p:cNvPr id="10" name="Picture 2" descr="Imagini pentru double beta decay">
            <a:extLst>
              <a:ext uri="{FF2B5EF4-FFF2-40B4-BE49-F238E27FC236}">
                <a16:creationId xmlns="" xmlns:a16="http://schemas.microsoft.com/office/drawing/2014/main" id="{CDA23BD4-50F4-4D73-B5B6-BC54D5371B41}"/>
              </a:ext>
            </a:extLst>
          </p:cNvPr>
          <p:cNvPicPr>
            <a:picLocks noChangeAspect="1" noChangeArrowheads="1"/>
          </p:cNvPicPr>
          <p:nvPr/>
        </p:nvPicPr>
        <p:blipFill>
          <a:blip r:embed="rId2">
            <a:extLst>
              <a:ext uri="{28A0092B-C50C-407E-A947-70E740481C1C}">
                <a14:useLocalDpi xmlns="" xmlns:a14="http://schemas.microsoft.com/office/drawing/2010/main" val="0"/>
              </a:ext>
            </a:extLst>
          </a:blip>
          <a:srcRect/>
          <a:stretch>
            <a:fillRect/>
          </a:stretch>
        </p:blipFill>
        <p:spPr bwMode="auto">
          <a:xfrm>
            <a:off x="5260062" y="3489645"/>
            <a:ext cx="3470977" cy="2850599"/>
          </a:xfrm>
          <a:prstGeom prst="rect">
            <a:avLst/>
          </a:prstGeom>
          <a:solidFill>
            <a:schemeClr val="tx2">
              <a:lumMod val="75000"/>
              <a:lumOff val="25000"/>
            </a:schemeClr>
          </a:solidFill>
        </p:spPr>
      </p:pic>
      <p:pic>
        <p:nvPicPr>
          <p:cNvPr id="13" name="Picture 4" descr="Imagini pentru double beta decay">
            <a:extLst>
              <a:ext uri="{FF2B5EF4-FFF2-40B4-BE49-F238E27FC236}">
                <a16:creationId xmlns="" xmlns:a16="http://schemas.microsoft.com/office/drawing/2014/main" id="{2AE3515D-8701-4AEF-B03B-2395B7562366}"/>
              </a:ext>
            </a:extLst>
          </p:cNvPr>
          <p:cNvPicPr>
            <a:picLocks noChangeAspect="1" noChangeArrowheads="1"/>
          </p:cNvPicPr>
          <p:nvPr/>
        </p:nvPicPr>
        <p:blipFill>
          <a:blip r:embed="rId3">
            <a:extLst>
              <a:ext uri="{28A0092B-C50C-407E-A947-70E740481C1C}">
                <a14:useLocalDpi xmlns="" xmlns:a14="http://schemas.microsoft.com/office/drawing/2010/main" val="0"/>
              </a:ext>
            </a:extLst>
          </a:blip>
          <a:srcRect/>
          <a:stretch>
            <a:fillRect/>
          </a:stretch>
        </p:blipFill>
        <p:spPr bwMode="auto">
          <a:xfrm>
            <a:off x="0" y="4791344"/>
            <a:ext cx="4825497" cy="1926328"/>
          </a:xfrm>
          <a:prstGeom prst="rect">
            <a:avLst/>
          </a:prstGeom>
          <a:noFill/>
          <a:extLst>
            <a:ext uri="{909E8E84-426E-40DD-AFC4-6F175D3DCCD1}">
              <a14:hiddenFill xmlns="" xmlns:a14="http://schemas.microsoft.com/office/drawing/2010/main">
                <a:solidFill>
                  <a:srgbClr val="FFFFFF"/>
                </a:solidFill>
              </a14:hiddenFill>
            </a:ext>
          </a:extLst>
        </p:spPr>
      </p:pic>
      <p:graphicFrame>
        <p:nvGraphicFramePr>
          <p:cNvPr id="7" name="Table 6"/>
          <p:cNvGraphicFramePr>
            <a:graphicFrameLocks noGrp="1"/>
          </p:cNvGraphicFramePr>
          <p:nvPr>
            <p:extLst>
              <p:ext uri="{D42A27DB-BD31-4B8C-83A1-F6EECF244321}">
                <p14:modId xmlns="" xmlns:p14="http://schemas.microsoft.com/office/powerpoint/2010/main" val="661488962"/>
              </p:ext>
            </p:extLst>
          </p:nvPr>
        </p:nvGraphicFramePr>
        <p:xfrm>
          <a:off x="8940800" y="735368"/>
          <a:ext cx="3200400" cy="5732628"/>
        </p:xfrm>
        <a:graphic>
          <a:graphicData uri="http://schemas.openxmlformats.org/drawingml/2006/table">
            <a:tbl>
              <a:tblPr firstRow="1" firstCol="1" bandRow="1">
                <a:tableStyleId>{5C22544A-7EE6-4342-B048-85BDC9FD1C3A}</a:tableStyleId>
              </a:tblPr>
              <a:tblGrid>
                <a:gridCol w="1163440">
                  <a:extLst>
                    <a:ext uri="{9D8B030D-6E8A-4147-A177-3AD203B41FA5}">
                      <a16:colId xmlns="" xmlns:a16="http://schemas.microsoft.com/office/drawing/2014/main" val="20000"/>
                    </a:ext>
                  </a:extLst>
                </a:gridCol>
                <a:gridCol w="703460">
                  <a:extLst>
                    <a:ext uri="{9D8B030D-6E8A-4147-A177-3AD203B41FA5}">
                      <a16:colId xmlns="" xmlns:a16="http://schemas.microsoft.com/office/drawing/2014/main" val="20001"/>
                    </a:ext>
                  </a:extLst>
                </a:gridCol>
                <a:gridCol w="1333500">
                  <a:extLst>
                    <a:ext uri="{9D8B030D-6E8A-4147-A177-3AD203B41FA5}">
                      <a16:colId xmlns="" xmlns:a16="http://schemas.microsoft.com/office/drawing/2014/main" val="20002"/>
                    </a:ext>
                  </a:extLst>
                </a:gridCol>
              </a:tblGrid>
              <a:tr h="489774">
                <a:tc>
                  <a:txBody>
                    <a:bodyPr/>
                    <a:lstStyle/>
                    <a:p>
                      <a:pPr>
                        <a:lnSpc>
                          <a:spcPct val="115000"/>
                        </a:lnSpc>
                        <a:spcAft>
                          <a:spcPts val="0"/>
                        </a:spcAft>
                      </a:pPr>
                      <a:r>
                        <a:rPr lang="en-US" sz="1400" dirty="0">
                          <a:effectLst/>
                        </a:rPr>
                        <a:t>Isotope</a:t>
                      </a:r>
                      <a:endParaRPr lang="en-US" sz="1400" dirty="0">
                        <a:effectLst/>
                        <a:latin typeface="Calibri"/>
                        <a:ea typeface="Calibri"/>
                        <a:cs typeface="Times New Roman"/>
                      </a:endParaRPr>
                    </a:p>
                  </a:txBody>
                  <a:tcPr marL="68580" marR="68580" marT="0" marB="0">
                    <a:solidFill>
                      <a:schemeClr val="accent1">
                        <a:lumMod val="75000"/>
                      </a:schemeClr>
                    </a:solidFill>
                  </a:tcPr>
                </a:tc>
                <a:tc>
                  <a:txBody>
                    <a:bodyPr/>
                    <a:lstStyle/>
                    <a:p>
                      <a:pPr>
                        <a:lnSpc>
                          <a:spcPct val="115000"/>
                        </a:lnSpc>
                        <a:spcAft>
                          <a:spcPts val="0"/>
                        </a:spcAft>
                      </a:pPr>
                      <a:r>
                        <a:rPr lang="en-US" sz="1400" dirty="0">
                          <a:effectLst/>
                        </a:rPr>
                        <a:t>Q</a:t>
                      </a:r>
                      <a:r>
                        <a:rPr lang="en-US" sz="1400" baseline="-25000" dirty="0">
                          <a:effectLst/>
                        </a:rPr>
                        <a:t>ββ</a:t>
                      </a:r>
                      <a:r>
                        <a:rPr lang="en-US" sz="1400" dirty="0">
                          <a:effectLst/>
                        </a:rPr>
                        <a:t>[MeV]</a:t>
                      </a:r>
                      <a:endParaRPr lang="en-US" sz="1400" dirty="0">
                        <a:effectLst/>
                        <a:latin typeface="Calibri"/>
                        <a:ea typeface="Calibri"/>
                        <a:cs typeface="Times New Roman"/>
                      </a:endParaRPr>
                    </a:p>
                  </a:txBody>
                  <a:tcPr marL="68580" marR="68580" marT="0" marB="0">
                    <a:solidFill>
                      <a:schemeClr val="accent1">
                        <a:lumMod val="75000"/>
                      </a:schemeClr>
                    </a:solidFill>
                  </a:tcPr>
                </a:tc>
                <a:tc>
                  <a:txBody>
                    <a:bodyPr/>
                    <a:lstStyle/>
                    <a:p>
                      <a:pPr>
                        <a:lnSpc>
                          <a:spcPct val="115000"/>
                        </a:lnSpc>
                        <a:spcAft>
                          <a:spcPts val="0"/>
                        </a:spcAft>
                      </a:pPr>
                      <a:r>
                        <a:rPr lang="en-US" sz="1400" dirty="0">
                          <a:effectLst/>
                        </a:rPr>
                        <a:t>T</a:t>
                      </a:r>
                      <a:r>
                        <a:rPr lang="en-US" sz="1400" baseline="30000" dirty="0">
                          <a:effectLst/>
                        </a:rPr>
                        <a:t>2ν</a:t>
                      </a:r>
                      <a:r>
                        <a:rPr lang="en-US" sz="1400" dirty="0">
                          <a:effectLst/>
                        </a:rPr>
                        <a:t> [</a:t>
                      </a:r>
                      <a:r>
                        <a:rPr lang="en-US" sz="1400" dirty="0" err="1">
                          <a:effectLst/>
                        </a:rPr>
                        <a:t>yr</a:t>
                      </a:r>
                      <a:r>
                        <a:rPr lang="en-US" sz="1400" dirty="0">
                          <a:effectLst/>
                        </a:rPr>
                        <a:t>]</a:t>
                      </a:r>
                      <a:r>
                        <a:rPr lang="en-US" sz="1400" baseline="0" dirty="0">
                          <a:effectLst/>
                        </a:rPr>
                        <a:t>    </a:t>
                      </a:r>
                      <a:r>
                        <a:rPr lang="en-US" sz="1400" dirty="0">
                          <a:effectLst/>
                        </a:rPr>
                        <a:t>[1]</a:t>
                      </a:r>
                      <a:endParaRPr lang="en-US" sz="1400" dirty="0">
                        <a:effectLst/>
                        <a:latin typeface="Calibri"/>
                        <a:ea typeface="Calibri"/>
                        <a:cs typeface="Times New Roman"/>
                      </a:endParaRPr>
                    </a:p>
                  </a:txBody>
                  <a:tcPr marL="68580" marR="68580" marT="0" marB="0">
                    <a:solidFill>
                      <a:schemeClr val="accent1">
                        <a:lumMod val="75000"/>
                      </a:schemeClr>
                    </a:solidFill>
                  </a:tcPr>
                </a:tc>
                <a:extLst>
                  <a:ext uri="{0D108BD9-81ED-4DB2-BD59-A6C34878D82A}">
                    <a16:rowId xmlns="" xmlns:a16="http://schemas.microsoft.com/office/drawing/2014/main" val="10000"/>
                  </a:ext>
                </a:extLst>
              </a:tr>
              <a:tr h="355037">
                <a:tc>
                  <a:txBody>
                    <a:bodyPr/>
                    <a:lstStyle/>
                    <a:p>
                      <a:pPr>
                        <a:lnSpc>
                          <a:spcPct val="115000"/>
                        </a:lnSpc>
                        <a:spcAft>
                          <a:spcPts val="0"/>
                        </a:spcAft>
                      </a:pPr>
                      <a:r>
                        <a:rPr lang="en-US" sz="1400" baseline="30000">
                          <a:effectLst/>
                        </a:rPr>
                        <a:t>  48</a:t>
                      </a:r>
                      <a:r>
                        <a:rPr lang="en-US" sz="1400">
                          <a:effectLst/>
                        </a:rPr>
                        <a:t>Ca</a:t>
                      </a:r>
                      <a:endParaRPr lang="en-US" sz="1400">
                        <a:effectLst/>
                        <a:latin typeface="Calibri"/>
                        <a:ea typeface="Calibri"/>
                        <a:cs typeface="Times New Roman"/>
                      </a:endParaRPr>
                    </a:p>
                  </a:txBody>
                  <a:tcPr marL="68580" marR="68580" marT="0" marB="0">
                    <a:solidFill>
                      <a:schemeClr val="accent1">
                        <a:lumMod val="75000"/>
                      </a:schemeClr>
                    </a:solidFill>
                  </a:tcPr>
                </a:tc>
                <a:tc>
                  <a:txBody>
                    <a:bodyPr/>
                    <a:lstStyle/>
                    <a:p>
                      <a:pPr>
                        <a:lnSpc>
                          <a:spcPct val="115000"/>
                        </a:lnSpc>
                        <a:spcAft>
                          <a:spcPts val="0"/>
                        </a:spcAft>
                      </a:pPr>
                      <a:r>
                        <a:rPr lang="en-US" sz="1400" dirty="0">
                          <a:solidFill>
                            <a:schemeClr val="bg1"/>
                          </a:solidFill>
                          <a:effectLst/>
                        </a:rPr>
                        <a:t>4.272</a:t>
                      </a:r>
                      <a:endParaRPr lang="en-US" sz="1400" dirty="0">
                        <a:solidFill>
                          <a:schemeClr val="bg1"/>
                        </a:solidFill>
                        <a:effectLst/>
                        <a:latin typeface="Calibri"/>
                        <a:ea typeface="Calibri"/>
                        <a:cs typeface="Times New Roman"/>
                      </a:endParaRPr>
                    </a:p>
                  </a:txBody>
                  <a:tcPr marL="68580" marR="68580" marT="0" marB="0">
                    <a:solidFill>
                      <a:schemeClr val="accent1">
                        <a:lumMod val="75000"/>
                      </a:schemeClr>
                    </a:solidFill>
                  </a:tcPr>
                </a:tc>
                <a:tc>
                  <a:txBody>
                    <a:bodyPr/>
                    <a:lstStyle/>
                    <a:p>
                      <a:pPr>
                        <a:lnSpc>
                          <a:spcPct val="115000"/>
                        </a:lnSpc>
                        <a:spcAft>
                          <a:spcPts val="0"/>
                        </a:spcAft>
                      </a:pPr>
                      <a:r>
                        <a:rPr lang="en-US" sz="1400" dirty="0">
                          <a:solidFill>
                            <a:schemeClr val="bg1"/>
                          </a:solidFill>
                          <a:effectLst/>
                        </a:rPr>
                        <a:t>4.40 x 10</a:t>
                      </a:r>
                      <a:r>
                        <a:rPr lang="en-US" sz="1400" baseline="30000" dirty="0">
                          <a:solidFill>
                            <a:schemeClr val="bg1"/>
                          </a:solidFill>
                          <a:effectLst/>
                        </a:rPr>
                        <a:t>19</a:t>
                      </a:r>
                      <a:r>
                        <a:rPr lang="en-US" sz="1400" dirty="0">
                          <a:solidFill>
                            <a:schemeClr val="bg1"/>
                          </a:solidFill>
                          <a:effectLst/>
                        </a:rPr>
                        <a:t>(d)</a:t>
                      </a:r>
                      <a:endParaRPr lang="en-US" sz="1400" dirty="0">
                        <a:solidFill>
                          <a:schemeClr val="bg1"/>
                        </a:solidFill>
                        <a:effectLst/>
                        <a:latin typeface="Calibri"/>
                        <a:ea typeface="Calibri"/>
                        <a:cs typeface="Times New Roman"/>
                      </a:endParaRPr>
                    </a:p>
                  </a:txBody>
                  <a:tcPr marL="68580" marR="68580" marT="0" marB="0">
                    <a:solidFill>
                      <a:schemeClr val="accent1">
                        <a:lumMod val="75000"/>
                      </a:schemeClr>
                    </a:solidFill>
                  </a:tcPr>
                </a:tc>
                <a:extLst>
                  <a:ext uri="{0D108BD9-81ED-4DB2-BD59-A6C34878D82A}">
                    <a16:rowId xmlns="" xmlns:a16="http://schemas.microsoft.com/office/drawing/2014/main" val="10001"/>
                  </a:ext>
                </a:extLst>
              </a:tr>
              <a:tr h="355037">
                <a:tc>
                  <a:txBody>
                    <a:bodyPr/>
                    <a:lstStyle/>
                    <a:p>
                      <a:pPr>
                        <a:lnSpc>
                          <a:spcPct val="115000"/>
                        </a:lnSpc>
                        <a:spcAft>
                          <a:spcPts val="0"/>
                        </a:spcAft>
                      </a:pPr>
                      <a:r>
                        <a:rPr lang="en-US" sz="1400" baseline="30000">
                          <a:effectLst/>
                        </a:rPr>
                        <a:t>  76</a:t>
                      </a:r>
                      <a:r>
                        <a:rPr lang="en-US" sz="1400">
                          <a:effectLst/>
                        </a:rPr>
                        <a:t>Ge</a:t>
                      </a:r>
                      <a:endParaRPr lang="en-US" sz="1400">
                        <a:effectLst/>
                        <a:latin typeface="Calibri"/>
                        <a:ea typeface="Calibri"/>
                        <a:cs typeface="Times New Roman"/>
                      </a:endParaRPr>
                    </a:p>
                  </a:txBody>
                  <a:tcPr marL="68580" marR="68580" marT="0" marB="0">
                    <a:solidFill>
                      <a:schemeClr val="accent1">
                        <a:lumMod val="75000"/>
                      </a:schemeClr>
                    </a:solidFill>
                  </a:tcPr>
                </a:tc>
                <a:tc>
                  <a:txBody>
                    <a:bodyPr/>
                    <a:lstStyle/>
                    <a:p>
                      <a:pPr>
                        <a:lnSpc>
                          <a:spcPct val="115000"/>
                        </a:lnSpc>
                        <a:spcAft>
                          <a:spcPts val="0"/>
                        </a:spcAft>
                      </a:pPr>
                      <a:r>
                        <a:rPr lang="en-US" sz="1400">
                          <a:solidFill>
                            <a:schemeClr val="bg1"/>
                          </a:solidFill>
                          <a:effectLst/>
                        </a:rPr>
                        <a:t>2.039</a:t>
                      </a:r>
                      <a:endParaRPr lang="en-US" sz="1400">
                        <a:solidFill>
                          <a:schemeClr val="bg1"/>
                        </a:solidFill>
                        <a:effectLst/>
                        <a:latin typeface="Calibri"/>
                        <a:ea typeface="Calibri"/>
                        <a:cs typeface="Times New Roman"/>
                      </a:endParaRPr>
                    </a:p>
                  </a:txBody>
                  <a:tcPr marL="68580" marR="68580" marT="0" marB="0">
                    <a:solidFill>
                      <a:schemeClr val="accent1">
                        <a:lumMod val="75000"/>
                      </a:schemeClr>
                    </a:solidFill>
                  </a:tcPr>
                </a:tc>
                <a:tc>
                  <a:txBody>
                    <a:bodyPr/>
                    <a:lstStyle/>
                    <a:p>
                      <a:pPr>
                        <a:lnSpc>
                          <a:spcPct val="115000"/>
                        </a:lnSpc>
                        <a:spcAft>
                          <a:spcPts val="0"/>
                        </a:spcAft>
                      </a:pPr>
                      <a:r>
                        <a:rPr lang="en-US" sz="1400" dirty="0">
                          <a:solidFill>
                            <a:schemeClr val="bg1"/>
                          </a:solidFill>
                          <a:effectLst/>
                        </a:rPr>
                        <a:t>1.65 x 10</a:t>
                      </a:r>
                      <a:r>
                        <a:rPr lang="en-US" sz="1400" baseline="30000" dirty="0">
                          <a:solidFill>
                            <a:schemeClr val="bg1"/>
                          </a:solidFill>
                          <a:effectLst/>
                        </a:rPr>
                        <a:t>21</a:t>
                      </a:r>
                      <a:r>
                        <a:rPr lang="en-US" sz="1400" dirty="0">
                          <a:solidFill>
                            <a:schemeClr val="bg1"/>
                          </a:solidFill>
                          <a:effectLst/>
                        </a:rPr>
                        <a:t>(d)</a:t>
                      </a:r>
                      <a:endParaRPr lang="en-US" sz="1400" dirty="0">
                        <a:solidFill>
                          <a:schemeClr val="bg1"/>
                        </a:solidFill>
                        <a:effectLst/>
                        <a:latin typeface="Calibri"/>
                        <a:ea typeface="Calibri"/>
                        <a:cs typeface="Times New Roman"/>
                      </a:endParaRPr>
                    </a:p>
                  </a:txBody>
                  <a:tcPr marL="68580" marR="68580" marT="0" marB="0">
                    <a:solidFill>
                      <a:schemeClr val="accent1">
                        <a:lumMod val="75000"/>
                      </a:schemeClr>
                    </a:solidFill>
                  </a:tcPr>
                </a:tc>
                <a:extLst>
                  <a:ext uri="{0D108BD9-81ED-4DB2-BD59-A6C34878D82A}">
                    <a16:rowId xmlns="" xmlns:a16="http://schemas.microsoft.com/office/drawing/2014/main" val="10002"/>
                  </a:ext>
                </a:extLst>
              </a:tr>
              <a:tr h="355037">
                <a:tc>
                  <a:txBody>
                    <a:bodyPr/>
                    <a:lstStyle/>
                    <a:p>
                      <a:pPr>
                        <a:lnSpc>
                          <a:spcPct val="115000"/>
                        </a:lnSpc>
                        <a:spcAft>
                          <a:spcPts val="0"/>
                        </a:spcAft>
                      </a:pPr>
                      <a:r>
                        <a:rPr lang="en-US" sz="1400" baseline="30000">
                          <a:effectLst/>
                        </a:rPr>
                        <a:t>  82</a:t>
                      </a:r>
                      <a:r>
                        <a:rPr lang="en-US" sz="1400">
                          <a:effectLst/>
                        </a:rPr>
                        <a:t>Se</a:t>
                      </a:r>
                      <a:endParaRPr lang="en-US" sz="1400">
                        <a:effectLst/>
                        <a:latin typeface="Calibri"/>
                        <a:ea typeface="Calibri"/>
                        <a:cs typeface="Times New Roman"/>
                      </a:endParaRPr>
                    </a:p>
                  </a:txBody>
                  <a:tcPr marL="68580" marR="68580" marT="0" marB="0">
                    <a:solidFill>
                      <a:schemeClr val="accent1">
                        <a:lumMod val="75000"/>
                      </a:schemeClr>
                    </a:solidFill>
                  </a:tcPr>
                </a:tc>
                <a:tc>
                  <a:txBody>
                    <a:bodyPr/>
                    <a:lstStyle/>
                    <a:p>
                      <a:pPr>
                        <a:lnSpc>
                          <a:spcPct val="115000"/>
                        </a:lnSpc>
                        <a:spcAft>
                          <a:spcPts val="0"/>
                        </a:spcAft>
                      </a:pPr>
                      <a:r>
                        <a:rPr lang="en-US" sz="1400">
                          <a:solidFill>
                            <a:schemeClr val="bg1"/>
                          </a:solidFill>
                          <a:effectLst/>
                        </a:rPr>
                        <a:t>2.995</a:t>
                      </a:r>
                      <a:endParaRPr lang="en-US" sz="1400">
                        <a:solidFill>
                          <a:schemeClr val="bg1"/>
                        </a:solidFill>
                        <a:effectLst/>
                        <a:latin typeface="Calibri"/>
                        <a:ea typeface="Calibri"/>
                        <a:cs typeface="Times New Roman"/>
                      </a:endParaRPr>
                    </a:p>
                  </a:txBody>
                  <a:tcPr marL="68580" marR="68580" marT="0" marB="0">
                    <a:solidFill>
                      <a:schemeClr val="accent1">
                        <a:lumMod val="75000"/>
                      </a:schemeClr>
                    </a:solidFill>
                  </a:tcPr>
                </a:tc>
                <a:tc>
                  <a:txBody>
                    <a:bodyPr/>
                    <a:lstStyle/>
                    <a:p>
                      <a:pPr>
                        <a:lnSpc>
                          <a:spcPct val="115000"/>
                        </a:lnSpc>
                        <a:spcAft>
                          <a:spcPts val="0"/>
                        </a:spcAft>
                      </a:pPr>
                      <a:r>
                        <a:rPr lang="en-US" sz="1400" dirty="0">
                          <a:solidFill>
                            <a:schemeClr val="bg1"/>
                          </a:solidFill>
                          <a:effectLst/>
                        </a:rPr>
                        <a:t>9.20 x 10</a:t>
                      </a:r>
                      <a:r>
                        <a:rPr lang="en-US" sz="1400" baseline="30000" dirty="0">
                          <a:solidFill>
                            <a:schemeClr val="bg1"/>
                          </a:solidFill>
                          <a:effectLst/>
                        </a:rPr>
                        <a:t>19</a:t>
                      </a:r>
                      <a:r>
                        <a:rPr lang="en-US" sz="1400" dirty="0">
                          <a:solidFill>
                            <a:schemeClr val="bg1"/>
                          </a:solidFill>
                          <a:effectLst/>
                        </a:rPr>
                        <a:t>(d)</a:t>
                      </a:r>
                      <a:endParaRPr lang="en-US" sz="1400" dirty="0">
                        <a:solidFill>
                          <a:schemeClr val="bg1"/>
                        </a:solidFill>
                        <a:effectLst/>
                        <a:latin typeface="Calibri"/>
                        <a:ea typeface="Calibri"/>
                        <a:cs typeface="Times New Roman"/>
                      </a:endParaRPr>
                    </a:p>
                  </a:txBody>
                  <a:tcPr marL="68580" marR="68580" marT="0" marB="0">
                    <a:solidFill>
                      <a:schemeClr val="accent1">
                        <a:lumMod val="75000"/>
                      </a:schemeClr>
                    </a:solidFill>
                  </a:tcPr>
                </a:tc>
                <a:extLst>
                  <a:ext uri="{0D108BD9-81ED-4DB2-BD59-A6C34878D82A}">
                    <a16:rowId xmlns="" xmlns:a16="http://schemas.microsoft.com/office/drawing/2014/main" val="10003"/>
                  </a:ext>
                </a:extLst>
              </a:tr>
              <a:tr h="355037">
                <a:tc>
                  <a:txBody>
                    <a:bodyPr/>
                    <a:lstStyle/>
                    <a:p>
                      <a:pPr>
                        <a:lnSpc>
                          <a:spcPct val="115000"/>
                        </a:lnSpc>
                        <a:spcAft>
                          <a:spcPts val="0"/>
                        </a:spcAft>
                      </a:pPr>
                      <a:r>
                        <a:rPr lang="en-US" sz="1400" baseline="30000">
                          <a:effectLst/>
                        </a:rPr>
                        <a:t>  96</a:t>
                      </a:r>
                      <a:r>
                        <a:rPr lang="en-US" sz="1400">
                          <a:effectLst/>
                        </a:rPr>
                        <a:t>Zr</a:t>
                      </a:r>
                      <a:endParaRPr lang="en-US" sz="1400">
                        <a:effectLst/>
                        <a:latin typeface="Calibri"/>
                        <a:ea typeface="Calibri"/>
                        <a:cs typeface="Times New Roman"/>
                      </a:endParaRPr>
                    </a:p>
                  </a:txBody>
                  <a:tcPr marL="68580" marR="68580" marT="0" marB="0">
                    <a:solidFill>
                      <a:schemeClr val="accent1">
                        <a:lumMod val="75000"/>
                      </a:schemeClr>
                    </a:solidFill>
                  </a:tcPr>
                </a:tc>
                <a:tc>
                  <a:txBody>
                    <a:bodyPr/>
                    <a:lstStyle/>
                    <a:p>
                      <a:pPr>
                        <a:lnSpc>
                          <a:spcPct val="115000"/>
                        </a:lnSpc>
                        <a:spcAft>
                          <a:spcPts val="0"/>
                        </a:spcAft>
                      </a:pPr>
                      <a:r>
                        <a:rPr lang="en-US" sz="1400">
                          <a:solidFill>
                            <a:schemeClr val="bg1"/>
                          </a:solidFill>
                          <a:effectLst/>
                        </a:rPr>
                        <a:t>3.350</a:t>
                      </a:r>
                      <a:endParaRPr lang="en-US" sz="1400">
                        <a:solidFill>
                          <a:schemeClr val="bg1"/>
                        </a:solidFill>
                        <a:effectLst/>
                        <a:latin typeface="Calibri"/>
                        <a:ea typeface="Calibri"/>
                        <a:cs typeface="Times New Roman"/>
                      </a:endParaRPr>
                    </a:p>
                  </a:txBody>
                  <a:tcPr marL="68580" marR="68580" marT="0" marB="0">
                    <a:solidFill>
                      <a:schemeClr val="accent1">
                        <a:lumMod val="75000"/>
                      </a:schemeClr>
                    </a:solidFill>
                  </a:tcPr>
                </a:tc>
                <a:tc>
                  <a:txBody>
                    <a:bodyPr/>
                    <a:lstStyle/>
                    <a:p>
                      <a:pPr>
                        <a:lnSpc>
                          <a:spcPct val="115000"/>
                        </a:lnSpc>
                        <a:spcAft>
                          <a:spcPts val="0"/>
                        </a:spcAft>
                      </a:pPr>
                      <a:r>
                        <a:rPr lang="en-US" sz="1400" dirty="0">
                          <a:solidFill>
                            <a:schemeClr val="bg1"/>
                          </a:solidFill>
                          <a:effectLst/>
                        </a:rPr>
                        <a:t>2.30 x 10</a:t>
                      </a:r>
                      <a:r>
                        <a:rPr lang="en-US" sz="1400" baseline="30000" dirty="0">
                          <a:solidFill>
                            <a:schemeClr val="bg1"/>
                          </a:solidFill>
                          <a:effectLst/>
                        </a:rPr>
                        <a:t>19</a:t>
                      </a:r>
                      <a:r>
                        <a:rPr lang="en-US" sz="1400" dirty="0">
                          <a:solidFill>
                            <a:schemeClr val="bg1"/>
                          </a:solidFill>
                          <a:effectLst/>
                        </a:rPr>
                        <a:t>(d)</a:t>
                      </a:r>
                      <a:endParaRPr lang="en-US" sz="1400" dirty="0">
                        <a:solidFill>
                          <a:schemeClr val="bg1"/>
                        </a:solidFill>
                        <a:effectLst/>
                        <a:latin typeface="Calibri"/>
                        <a:ea typeface="Calibri"/>
                        <a:cs typeface="Times New Roman"/>
                      </a:endParaRPr>
                    </a:p>
                  </a:txBody>
                  <a:tcPr marL="68580" marR="68580" marT="0" marB="0">
                    <a:solidFill>
                      <a:schemeClr val="accent1">
                        <a:lumMod val="75000"/>
                      </a:schemeClr>
                    </a:solidFill>
                  </a:tcPr>
                </a:tc>
                <a:extLst>
                  <a:ext uri="{0D108BD9-81ED-4DB2-BD59-A6C34878D82A}">
                    <a16:rowId xmlns="" xmlns:a16="http://schemas.microsoft.com/office/drawing/2014/main" val="10004"/>
                  </a:ext>
                </a:extLst>
              </a:tr>
              <a:tr h="355037">
                <a:tc>
                  <a:txBody>
                    <a:bodyPr/>
                    <a:lstStyle/>
                    <a:p>
                      <a:pPr>
                        <a:lnSpc>
                          <a:spcPct val="115000"/>
                        </a:lnSpc>
                        <a:spcAft>
                          <a:spcPts val="0"/>
                        </a:spcAft>
                      </a:pPr>
                      <a:r>
                        <a:rPr lang="en-US" sz="1400" baseline="30000">
                          <a:effectLst/>
                        </a:rPr>
                        <a:t>100</a:t>
                      </a:r>
                      <a:r>
                        <a:rPr lang="en-US" sz="1400">
                          <a:effectLst/>
                        </a:rPr>
                        <a:t>Mo</a:t>
                      </a:r>
                      <a:endParaRPr lang="en-US" sz="1400">
                        <a:effectLst/>
                        <a:latin typeface="Calibri"/>
                        <a:ea typeface="Calibri"/>
                        <a:cs typeface="Times New Roman"/>
                      </a:endParaRPr>
                    </a:p>
                  </a:txBody>
                  <a:tcPr marL="68580" marR="68580" marT="0" marB="0">
                    <a:solidFill>
                      <a:schemeClr val="accent1">
                        <a:lumMod val="75000"/>
                      </a:schemeClr>
                    </a:solidFill>
                  </a:tcPr>
                </a:tc>
                <a:tc>
                  <a:txBody>
                    <a:bodyPr/>
                    <a:lstStyle/>
                    <a:p>
                      <a:pPr>
                        <a:lnSpc>
                          <a:spcPct val="115000"/>
                        </a:lnSpc>
                        <a:spcAft>
                          <a:spcPts val="0"/>
                        </a:spcAft>
                      </a:pPr>
                      <a:r>
                        <a:rPr lang="en-US" sz="1400">
                          <a:solidFill>
                            <a:schemeClr val="bg1"/>
                          </a:solidFill>
                          <a:effectLst/>
                        </a:rPr>
                        <a:t>3.034</a:t>
                      </a:r>
                      <a:endParaRPr lang="en-US" sz="1400">
                        <a:solidFill>
                          <a:schemeClr val="bg1"/>
                        </a:solidFill>
                        <a:effectLst/>
                        <a:latin typeface="Calibri"/>
                        <a:ea typeface="Calibri"/>
                        <a:cs typeface="Times New Roman"/>
                      </a:endParaRPr>
                    </a:p>
                  </a:txBody>
                  <a:tcPr marL="68580" marR="68580" marT="0" marB="0">
                    <a:solidFill>
                      <a:schemeClr val="accent1">
                        <a:lumMod val="75000"/>
                      </a:schemeClr>
                    </a:solidFill>
                  </a:tcPr>
                </a:tc>
                <a:tc>
                  <a:txBody>
                    <a:bodyPr/>
                    <a:lstStyle/>
                    <a:p>
                      <a:pPr>
                        <a:lnSpc>
                          <a:spcPct val="115000"/>
                        </a:lnSpc>
                        <a:spcAft>
                          <a:spcPts val="0"/>
                        </a:spcAft>
                      </a:pPr>
                      <a:r>
                        <a:rPr lang="en-US" sz="1400" dirty="0">
                          <a:solidFill>
                            <a:schemeClr val="bg1"/>
                          </a:solidFill>
                          <a:effectLst/>
                        </a:rPr>
                        <a:t>7.10 x 10</a:t>
                      </a:r>
                      <a:r>
                        <a:rPr lang="en-US" sz="1400" baseline="30000" dirty="0">
                          <a:solidFill>
                            <a:schemeClr val="bg1"/>
                          </a:solidFill>
                          <a:effectLst/>
                        </a:rPr>
                        <a:t>18</a:t>
                      </a:r>
                      <a:r>
                        <a:rPr lang="en-US" sz="1400" dirty="0">
                          <a:solidFill>
                            <a:schemeClr val="bg1"/>
                          </a:solidFill>
                          <a:effectLst/>
                        </a:rPr>
                        <a:t>(d)</a:t>
                      </a:r>
                      <a:endParaRPr lang="en-US" sz="1400" dirty="0">
                        <a:solidFill>
                          <a:schemeClr val="bg1"/>
                        </a:solidFill>
                        <a:effectLst/>
                        <a:latin typeface="Calibri"/>
                        <a:ea typeface="Calibri"/>
                        <a:cs typeface="Times New Roman"/>
                      </a:endParaRPr>
                    </a:p>
                  </a:txBody>
                  <a:tcPr marL="68580" marR="68580" marT="0" marB="0">
                    <a:solidFill>
                      <a:schemeClr val="accent1">
                        <a:lumMod val="75000"/>
                      </a:schemeClr>
                    </a:solidFill>
                  </a:tcPr>
                </a:tc>
                <a:extLst>
                  <a:ext uri="{0D108BD9-81ED-4DB2-BD59-A6C34878D82A}">
                    <a16:rowId xmlns="" xmlns:a16="http://schemas.microsoft.com/office/drawing/2014/main" val="10005"/>
                  </a:ext>
                </a:extLst>
              </a:tr>
              <a:tr h="355037">
                <a:tc>
                  <a:txBody>
                    <a:bodyPr/>
                    <a:lstStyle/>
                    <a:p>
                      <a:pPr>
                        <a:lnSpc>
                          <a:spcPct val="115000"/>
                        </a:lnSpc>
                        <a:spcAft>
                          <a:spcPts val="0"/>
                        </a:spcAft>
                      </a:pPr>
                      <a:r>
                        <a:rPr lang="en-US" sz="1400" baseline="30000">
                          <a:effectLst/>
                        </a:rPr>
                        <a:t>116</a:t>
                      </a:r>
                      <a:r>
                        <a:rPr lang="en-US" sz="1400">
                          <a:effectLst/>
                        </a:rPr>
                        <a:t>Cd</a:t>
                      </a:r>
                      <a:endParaRPr lang="en-US" sz="1400">
                        <a:effectLst/>
                        <a:latin typeface="Calibri"/>
                        <a:ea typeface="Calibri"/>
                        <a:cs typeface="Times New Roman"/>
                      </a:endParaRPr>
                    </a:p>
                  </a:txBody>
                  <a:tcPr marL="68580" marR="68580" marT="0" marB="0">
                    <a:solidFill>
                      <a:schemeClr val="accent1">
                        <a:lumMod val="75000"/>
                      </a:schemeClr>
                    </a:solidFill>
                  </a:tcPr>
                </a:tc>
                <a:tc>
                  <a:txBody>
                    <a:bodyPr/>
                    <a:lstStyle/>
                    <a:p>
                      <a:pPr>
                        <a:lnSpc>
                          <a:spcPct val="115000"/>
                        </a:lnSpc>
                        <a:spcAft>
                          <a:spcPts val="0"/>
                        </a:spcAft>
                      </a:pPr>
                      <a:r>
                        <a:rPr lang="en-US" sz="1400">
                          <a:solidFill>
                            <a:schemeClr val="bg1"/>
                          </a:solidFill>
                          <a:effectLst/>
                        </a:rPr>
                        <a:t>2.814</a:t>
                      </a:r>
                      <a:endParaRPr lang="en-US" sz="1400">
                        <a:solidFill>
                          <a:schemeClr val="bg1"/>
                        </a:solidFill>
                        <a:effectLst/>
                        <a:latin typeface="Calibri"/>
                        <a:ea typeface="Calibri"/>
                        <a:cs typeface="Times New Roman"/>
                      </a:endParaRPr>
                    </a:p>
                  </a:txBody>
                  <a:tcPr marL="68580" marR="68580" marT="0" marB="0">
                    <a:solidFill>
                      <a:schemeClr val="accent1">
                        <a:lumMod val="75000"/>
                      </a:schemeClr>
                    </a:solidFill>
                  </a:tcPr>
                </a:tc>
                <a:tc>
                  <a:txBody>
                    <a:bodyPr/>
                    <a:lstStyle/>
                    <a:p>
                      <a:pPr>
                        <a:lnSpc>
                          <a:spcPct val="115000"/>
                        </a:lnSpc>
                        <a:spcAft>
                          <a:spcPts val="0"/>
                        </a:spcAft>
                      </a:pPr>
                      <a:r>
                        <a:rPr lang="en-US" sz="1400" dirty="0">
                          <a:solidFill>
                            <a:schemeClr val="bg1"/>
                          </a:solidFill>
                          <a:effectLst/>
                        </a:rPr>
                        <a:t>2.87 x 10</a:t>
                      </a:r>
                      <a:r>
                        <a:rPr lang="en-US" sz="1400" baseline="30000" dirty="0">
                          <a:solidFill>
                            <a:schemeClr val="bg1"/>
                          </a:solidFill>
                          <a:effectLst/>
                        </a:rPr>
                        <a:t>19</a:t>
                      </a:r>
                      <a:r>
                        <a:rPr lang="en-US" sz="1400" dirty="0">
                          <a:solidFill>
                            <a:schemeClr val="bg1"/>
                          </a:solidFill>
                          <a:effectLst/>
                        </a:rPr>
                        <a:t>(d)</a:t>
                      </a:r>
                      <a:endParaRPr lang="en-US" sz="1400" dirty="0">
                        <a:solidFill>
                          <a:schemeClr val="bg1"/>
                        </a:solidFill>
                        <a:effectLst/>
                        <a:latin typeface="Calibri"/>
                        <a:ea typeface="Calibri"/>
                        <a:cs typeface="Times New Roman"/>
                      </a:endParaRPr>
                    </a:p>
                  </a:txBody>
                  <a:tcPr marL="68580" marR="68580" marT="0" marB="0">
                    <a:solidFill>
                      <a:schemeClr val="accent1">
                        <a:lumMod val="75000"/>
                      </a:schemeClr>
                    </a:solidFill>
                  </a:tcPr>
                </a:tc>
                <a:extLst>
                  <a:ext uri="{0D108BD9-81ED-4DB2-BD59-A6C34878D82A}">
                    <a16:rowId xmlns="" xmlns:a16="http://schemas.microsoft.com/office/drawing/2014/main" val="10006"/>
                  </a:ext>
                </a:extLst>
              </a:tr>
              <a:tr h="355037">
                <a:tc>
                  <a:txBody>
                    <a:bodyPr/>
                    <a:lstStyle/>
                    <a:p>
                      <a:pPr>
                        <a:lnSpc>
                          <a:spcPct val="115000"/>
                        </a:lnSpc>
                        <a:spcAft>
                          <a:spcPts val="0"/>
                        </a:spcAft>
                      </a:pPr>
                      <a:r>
                        <a:rPr lang="en-US" sz="1400" baseline="30000">
                          <a:effectLst/>
                        </a:rPr>
                        <a:t>128</a:t>
                      </a:r>
                      <a:r>
                        <a:rPr lang="en-US" sz="1400">
                          <a:effectLst/>
                        </a:rPr>
                        <a:t>Te</a:t>
                      </a:r>
                      <a:endParaRPr lang="en-US" sz="1400">
                        <a:effectLst/>
                        <a:latin typeface="Calibri"/>
                        <a:ea typeface="Calibri"/>
                        <a:cs typeface="Times New Roman"/>
                      </a:endParaRPr>
                    </a:p>
                  </a:txBody>
                  <a:tcPr marL="68580" marR="68580" marT="0" marB="0">
                    <a:solidFill>
                      <a:schemeClr val="accent1">
                        <a:lumMod val="75000"/>
                      </a:schemeClr>
                    </a:solidFill>
                  </a:tcPr>
                </a:tc>
                <a:tc>
                  <a:txBody>
                    <a:bodyPr/>
                    <a:lstStyle/>
                    <a:p>
                      <a:pPr>
                        <a:lnSpc>
                          <a:spcPct val="115000"/>
                        </a:lnSpc>
                        <a:spcAft>
                          <a:spcPts val="0"/>
                        </a:spcAft>
                      </a:pPr>
                      <a:r>
                        <a:rPr lang="en-US" sz="1400">
                          <a:solidFill>
                            <a:schemeClr val="bg1"/>
                          </a:solidFill>
                          <a:effectLst/>
                        </a:rPr>
                        <a:t>0.866</a:t>
                      </a:r>
                      <a:endParaRPr lang="en-US" sz="1400">
                        <a:solidFill>
                          <a:schemeClr val="bg1"/>
                        </a:solidFill>
                        <a:effectLst/>
                        <a:latin typeface="Calibri"/>
                        <a:ea typeface="Calibri"/>
                        <a:cs typeface="Times New Roman"/>
                      </a:endParaRPr>
                    </a:p>
                  </a:txBody>
                  <a:tcPr marL="68580" marR="68580" marT="0" marB="0">
                    <a:solidFill>
                      <a:schemeClr val="accent1">
                        <a:lumMod val="75000"/>
                      </a:schemeClr>
                    </a:solidFill>
                  </a:tcPr>
                </a:tc>
                <a:tc>
                  <a:txBody>
                    <a:bodyPr/>
                    <a:lstStyle/>
                    <a:p>
                      <a:pPr>
                        <a:lnSpc>
                          <a:spcPct val="115000"/>
                        </a:lnSpc>
                        <a:spcAft>
                          <a:spcPts val="0"/>
                        </a:spcAft>
                      </a:pPr>
                      <a:r>
                        <a:rPr lang="en-US" sz="1400" dirty="0">
                          <a:solidFill>
                            <a:schemeClr val="bg1"/>
                          </a:solidFill>
                          <a:effectLst/>
                        </a:rPr>
                        <a:t>2.00 x 10</a:t>
                      </a:r>
                      <a:r>
                        <a:rPr lang="en-US" sz="1400" baseline="30000" dirty="0">
                          <a:solidFill>
                            <a:schemeClr val="bg1"/>
                          </a:solidFill>
                          <a:effectLst/>
                        </a:rPr>
                        <a:t>21</a:t>
                      </a:r>
                      <a:r>
                        <a:rPr lang="en-US" sz="1400" dirty="0">
                          <a:solidFill>
                            <a:schemeClr val="bg1"/>
                          </a:solidFill>
                          <a:effectLst/>
                        </a:rPr>
                        <a:t>(g)</a:t>
                      </a:r>
                      <a:endParaRPr lang="en-US" sz="1400" dirty="0">
                        <a:solidFill>
                          <a:schemeClr val="bg1"/>
                        </a:solidFill>
                        <a:effectLst/>
                        <a:latin typeface="Calibri"/>
                        <a:ea typeface="Calibri"/>
                        <a:cs typeface="Times New Roman"/>
                      </a:endParaRPr>
                    </a:p>
                  </a:txBody>
                  <a:tcPr marL="68580" marR="68580" marT="0" marB="0">
                    <a:solidFill>
                      <a:schemeClr val="accent1">
                        <a:lumMod val="75000"/>
                      </a:schemeClr>
                    </a:solidFill>
                  </a:tcPr>
                </a:tc>
                <a:extLst>
                  <a:ext uri="{0D108BD9-81ED-4DB2-BD59-A6C34878D82A}">
                    <a16:rowId xmlns="" xmlns:a16="http://schemas.microsoft.com/office/drawing/2014/main" val="10007"/>
                  </a:ext>
                </a:extLst>
              </a:tr>
              <a:tr h="355037">
                <a:tc>
                  <a:txBody>
                    <a:bodyPr/>
                    <a:lstStyle/>
                    <a:p>
                      <a:pPr>
                        <a:lnSpc>
                          <a:spcPct val="115000"/>
                        </a:lnSpc>
                        <a:spcAft>
                          <a:spcPts val="0"/>
                        </a:spcAft>
                      </a:pPr>
                      <a:r>
                        <a:rPr lang="en-US" sz="1400" baseline="30000">
                          <a:effectLst/>
                        </a:rPr>
                        <a:t>130</a:t>
                      </a:r>
                      <a:r>
                        <a:rPr lang="en-US" sz="1400">
                          <a:effectLst/>
                        </a:rPr>
                        <a:t>Te</a:t>
                      </a:r>
                      <a:endParaRPr lang="en-US" sz="1400">
                        <a:effectLst/>
                        <a:latin typeface="Calibri"/>
                        <a:ea typeface="Calibri"/>
                        <a:cs typeface="Times New Roman"/>
                      </a:endParaRPr>
                    </a:p>
                  </a:txBody>
                  <a:tcPr marL="68580" marR="68580" marT="0" marB="0">
                    <a:solidFill>
                      <a:schemeClr val="accent1">
                        <a:lumMod val="75000"/>
                      </a:schemeClr>
                    </a:solidFill>
                  </a:tcPr>
                </a:tc>
                <a:tc>
                  <a:txBody>
                    <a:bodyPr/>
                    <a:lstStyle/>
                    <a:p>
                      <a:pPr>
                        <a:lnSpc>
                          <a:spcPct val="115000"/>
                        </a:lnSpc>
                        <a:spcAft>
                          <a:spcPts val="0"/>
                        </a:spcAft>
                      </a:pPr>
                      <a:r>
                        <a:rPr lang="en-US" sz="1400">
                          <a:solidFill>
                            <a:schemeClr val="bg1"/>
                          </a:solidFill>
                          <a:effectLst/>
                        </a:rPr>
                        <a:t>2.527</a:t>
                      </a:r>
                      <a:endParaRPr lang="en-US" sz="1400">
                        <a:solidFill>
                          <a:schemeClr val="bg1"/>
                        </a:solidFill>
                        <a:effectLst/>
                        <a:latin typeface="Calibri"/>
                        <a:ea typeface="Calibri"/>
                        <a:cs typeface="Times New Roman"/>
                      </a:endParaRPr>
                    </a:p>
                  </a:txBody>
                  <a:tcPr marL="68580" marR="68580" marT="0" marB="0">
                    <a:solidFill>
                      <a:schemeClr val="accent1">
                        <a:lumMod val="75000"/>
                      </a:schemeClr>
                    </a:solidFill>
                  </a:tcPr>
                </a:tc>
                <a:tc>
                  <a:txBody>
                    <a:bodyPr/>
                    <a:lstStyle/>
                    <a:p>
                      <a:pPr>
                        <a:lnSpc>
                          <a:spcPct val="115000"/>
                        </a:lnSpc>
                        <a:spcAft>
                          <a:spcPts val="0"/>
                        </a:spcAft>
                      </a:pPr>
                      <a:r>
                        <a:rPr lang="en-US" sz="1400" dirty="0">
                          <a:solidFill>
                            <a:schemeClr val="bg1"/>
                          </a:solidFill>
                          <a:effectLst/>
                        </a:rPr>
                        <a:t>6.90 x 10</a:t>
                      </a:r>
                      <a:r>
                        <a:rPr lang="en-US" sz="1400" baseline="30000" dirty="0">
                          <a:solidFill>
                            <a:schemeClr val="bg1"/>
                          </a:solidFill>
                          <a:effectLst/>
                        </a:rPr>
                        <a:t>20</a:t>
                      </a:r>
                      <a:r>
                        <a:rPr lang="en-US" sz="1400" dirty="0">
                          <a:solidFill>
                            <a:schemeClr val="bg1"/>
                          </a:solidFill>
                          <a:effectLst/>
                        </a:rPr>
                        <a:t>(</a:t>
                      </a:r>
                      <a:r>
                        <a:rPr lang="en-US" sz="1400" dirty="0" err="1">
                          <a:solidFill>
                            <a:schemeClr val="bg1"/>
                          </a:solidFill>
                          <a:effectLst/>
                        </a:rPr>
                        <a:t>d&amp;g</a:t>
                      </a:r>
                      <a:r>
                        <a:rPr lang="en-US" sz="1400" dirty="0">
                          <a:solidFill>
                            <a:schemeClr val="bg1"/>
                          </a:solidFill>
                          <a:effectLst/>
                        </a:rPr>
                        <a:t>)</a:t>
                      </a:r>
                      <a:endParaRPr lang="en-US" sz="1400" dirty="0">
                        <a:solidFill>
                          <a:schemeClr val="bg1"/>
                        </a:solidFill>
                        <a:effectLst/>
                        <a:latin typeface="Calibri"/>
                        <a:ea typeface="Calibri"/>
                        <a:cs typeface="Times New Roman"/>
                      </a:endParaRPr>
                    </a:p>
                  </a:txBody>
                  <a:tcPr marL="68580" marR="68580" marT="0" marB="0">
                    <a:solidFill>
                      <a:schemeClr val="accent1">
                        <a:lumMod val="75000"/>
                      </a:schemeClr>
                    </a:solidFill>
                  </a:tcPr>
                </a:tc>
                <a:extLst>
                  <a:ext uri="{0D108BD9-81ED-4DB2-BD59-A6C34878D82A}">
                    <a16:rowId xmlns="" xmlns:a16="http://schemas.microsoft.com/office/drawing/2014/main" val="10008"/>
                  </a:ext>
                </a:extLst>
              </a:tr>
              <a:tr h="355037">
                <a:tc>
                  <a:txBody>
                    <a:bodyPr/>
                    <a:lstStyle/>
                    <a:p>
                      <a:pPr>
                        <a:lnSpc>
                          <a:spcPct val="115000"/>
                        </a:lnSpc>
                        <a:spcAft>
                          <a:spcPts val="0"/>
                        </a:spcAft>
                      </a:pPr>
                      <a:r>
                        <a:rPr lang="en-US" sz="1400" baseline="30000">
                          <a:effectLst/>
                        </a:rPr>
                        <a:t>136</a:t>
                      </a:r>
                      <a:r>
                        <a:rPr lang="en-US" sz="1400">
                          <a:effectLst/>
                        </a:rPr>
                        <a:t>Xe</a:t>
                      </a:r>
                      <a:endParaRPr lang="en-US" sz="1400">
                        <a:effectLst/>
                        <a:latin typeface="Calibri"/>
                        <a:ea typeface="Calibri"/>
                        <a:cs typeface="Times New Roman"/>
                      </a:endParaRPr>
                    </a:p>
                  </a:txBody>
                  <a:tcPr marL="68580" marR="68580" marT="0" marB="0">
                    <a:solidFill>
                      <a:schemeClr val="accent1">
                        <a:lumMod val="75000"/>
                      </a:schemeClr>
                    </a:solidFill>
                  </a:tcPr>
                </a:tc>
                <a:tc>
                  <a:txBody>
                    <a:bodyPr/>
                    <a:lstStyle/>
                    <a:p>
                      <a:pPr>
                        <a:lnSpc>
                          <a:spcPct val="115000"/>
                        </a:lnSpc>
                        <a:spcAft>
                          <a:spcPts val="0"/>
                        </a:spcAft>
                      </a:pPr>
                      <a:r>
                        <a:rPr lang="en-US" sz="1400">
                          <a:solidFill>
                            <a:schemeClr val="bg1"/>
                          </a:solidFill>
                          <a:effectLst/>
                        </a:rPr>
                        <a:t>2.458</a:t>
                      </a:r>
                      <a:endParaRPr lang="en-US" sz="1400">
                        <a:solidFill>
                          <a:schemeClr val="bg1"/>
                        </a:solidFill>
                        <a:effectLst/>
                        <a:latin typeface="Calibri"/>
                        <a:ea typeface="Calibri"/>
                        <a:cs typeface="Times New Roman"/>
                      </a:endParaRPr>
                    </a:p>
                  </a:txBody>
                  <a:tcPr marL="68580" marR="68580" marT="0" marB="0">
                    <a:solidFill>
                      <a:schemeClr val="accent1">
                        <a:lumMod val="75000"/>
                      </a:schemeClr>
                    </a:solidFill>
                  </a:tcPr>
                </a:tc>
                <a:tc>
                  <a:txBody>
                    <a:bodyPr/>
                    <a:lstStyle/>
                    <a:p>
                      <a:pPr>
                        <a:lnSpc>
                          <a:spcPct val="115000"/>
                        </a:lnSpc>
                        <a:spcAft>
                          <a:spcPts val="0"/>
                        </a:spcAft>
                      </a:pPr>
                      <a:r>
                        <a:rPr lang="en-US" sz="1400" dirty="0">
                          <a:solidFill>
                            <a:schemeClr val="bg1"/>
                          </a:solidFill>
                          <a:effectLst/>
                        </a:rPr>
                        <a:t>2.19 x 10</a:t>
                      </a:r>
                      <a:r>
                        <a:rPr lang="en-US" sz="1400" baseline="30000" dirty="0">
                          <a:solidFill>
                            <a:schemeClr val="bg1"/>
                          </a:solidFill>
                          <a:effectLst/>
                        </a:rPr>
                        <a:t>21</a:t>
                      </a:r>
                      <a:r>
                        <a:rPr lang="en-US" sz="1400" dirty="0">
                          <a:solidFill>
                            <a:schemeClr val="bg1"/>
                          </a:solidFill>
                          <a:effectLst/>
                        </a:rPr>
                        <a:t>(d)</a:t>
                      </a:r>
                      <a:endParaRPr lang="en-US" sz="1400" dirty="0">
                        <a:solidFill>
                          <a:schemeClr val="bg1"/>
                        </a:solidFill>
                        <a:effectLst/>
                        <a:latin typeface="Calibri"/>
                        <a:ea typeface="Calibri"/>
                        <a:cs typeface="Times New Roman"/>
                      </a:endParaRPr>
                    </a:p>
                  </a:txBody>
                  <a:tcPr marL="68580" marR="68580" marT="0" marB="0">
                    <a:solidFill>
                      <a:schemeClr val="accent1">
                        <a:lumMod val="75000"/>
                      </a:schemeClr>
                    </a:solidFill>
                  </a:tcPr>
                </a:tc>
                <a:extLst>
                  <a:ext uri="{0D108BD9-81ED-4DB2-BD59-A6C34878D82A}">
                    <a16:rowId xmlns="" xmlns:a16="http://schemas.microsoft.com/office/drawing/2014/main" val="10009"/>
                  </a:ext>
                </a:extLst>
              </a:tr>
              <a:tr h="355037">
                <a:tc>
                  <a:txBody>
                    <a:bodyPr/>
                    <a:lstStyle/>
                    <a:p>
                      <a:pPr>
                        <a:lnSpc>
                          <a:spcPct val="115000"/>
                        </a:lnSpc>
                        <a:spcAft>
                          <a:spcPts val="0"/>
                        </a:spcAft>
                      </a:pPr>
                      <a:r>
                        <a:rPr lang="en-US" sz="1400" baseline="30000">
                          <a:effectLst/>
                        </a:rPr>
                        <a:t>150</a:t>
                      </a:r>
                      <a:r>
                        <a:rPr lang="en-US" sz="1400">
                          <a:effectLst/>
                        </a:rPr>
                        <a:t>Nd</a:t>
                      </a:r>
                      <a:endParaRPr lang="en-US" sz="1400">
                        <a:effectLst/>
                        <a:latin typeface="Calibri"/>
                        <a:ea typeface="Calibri"/>
                        <a:cs typeface="Times New Roman"/>
                      </a:endParaRPr>
                    </a:p>
                  </a:txBody>
                  <a:tcPr marL="68580" marR="68580" marT="0" marB="0">
                    <a:solidFill>
                      <a:schemeClr val="accent1">
                        <a:lumMod val="75000"/>
                      </a:schemeClr>
                    </a:solidFill>
                  </a:tcPr>
                </a:tc>
                <a:tc>
                  <a:txBody>
                    <a:bodyPr/>
                    <a:lstStyle/>
                    <a:p>
                      <a:pPr>
                        <a:lnSpc>
                          <a:spcPct val="115000"/>
                        </a:lnSpc>
                        <a:spcAft>
                          <a:spcPts val="0"/>
                        </a:spcAft>
                      </a:pPr>
                      <a:r>
                        <a:rPr lang="en-US" sz="1400">
                          <a:solidFill>
                            <a:schemeClr val="bg1"/>
                          </a:solidFill>
                          <a:effectLst/>
                        </a:rPr>
                        <a:t>3.371</a:t>
                      </a:r>
                      <a:endParaRPr lang="en-US" sz="1400">
                        <a:solidFill>
                          <a:schemeClr val="bg1"/>
                        </a:solidFill>
                        <a:effectLst/>
                        <a:latin typeface="Calibri"/>
                        <a:ea typeface="Calibri"/>
                        <a:cs typeface="Times New Roman"/>
                      </a:endParaRPr>
                    </a:p>
                  </a:txBody>
                  <a:tcPr marL="68580" marR="68580" marT="0" marB="0">
                    <a:solidFill>
                      <a:schemeClr val="accent1">
                        <a:lumMod val="75000"/>
                      </a:schemeClr>
                    </a:solidFill>
                  </a:tcPr>
                </a:tc>
                <a:tc>
                  <a:txBody>
                    <a:bodyPr/>
                    <a:lstStyle/>
                    <a:p>
                      <a:pPr>
                        <a:lnSpc>
                          <a:spcPct val="115000"/>
                        </a:lnSpc>
                        <a:spcAft>
                          <a:spcPts val="0"/>
                        </a:spcAft>
                      </a:pPr>
                      <a:r>
                        <a:rPr lang="en-US" sz="1400" dirty="0">
                          <a:solidFill>
                            <a:schemeClr val="bg1"/>
                          </a:solidFill>
                          <a:effectLst/>
                        </a:rPr>
                        <a:t>8.20 x 10</a:t>
                      </a:r>
                      <a:r>
                        <a:rPr lang="en-US" sz="1400" baseline="30000" dirty="0">
                          <a:solidFill>
                            <a:schemeClr val="bg1"/>
                          </a:solidFill>
                          <a:effectLst/>
                        </a:rPr>
                        <a:t>18</a:t>
                      </a:r>
                      <a:r>
                        <a:rPr lang="en-US" sz="1400" dirty="0">
                          <a:solidFill>
                            <a:schemeClr val="bg1"/>
                          </a:solidFill>
                          <a:effectLst/>
                        </a:rPr>
                        <a:t>(d)</a:t>
                      </a:r>
                      <a:endParaRPr lang="en-US" sz="1400" dirty="0">
                        <a:solidFill>
                          <a:schemeClr val="bg1"/>
                        </a:solidFill>
                        <a:effectLst/>
                        <a:latin typeface="Calibri"/>
                        <a:ea typeface="Calibri"/>
                        <a:cs typeface="Times New Roman"/>
                      </a:endParaRPr>
                    </a:p>
                  </a:txBody>
                  <a:tcPr marL="68580" marR="68580" marT="0" marB="0">
                    <a:solidFill>
                      <a:schemeClr val="accent1">
                        <a:lumMod val="75000"/>
                      </a:schemeClr>
                    </a:solidFill>
                  </a:tcPr>
                </a:tc>
                <a:extLst>
                  <a:ext uri="{0D108BD9-81ED-4DB2-BD59-A6C34878D82A}">
                    <a16:rowId xmlns="" xmlns:a16="http://schemas.microsoft.com/office/drawing/2014/main" val="10010"/>
                  </a:ext>
                </a:extLst>
              </a:tr>
              <a:tr h="355037">
                <a:tc>
                  <a:txBody>
                    <a:bodyPr/>
                    <a:lstStyle/>
                    <a:p>
                      <a:pPr>
                        <a:lnSpc>
                          <a:spcPct val="115000"/>
                        </a:lnSpc>
                        <a:spcAft>
                          <a:spcPts val="0"/>
                        </a:spcAft>
                      </a:pPr>
                      <a:r>
                        <a:rPr lang="en-US" sz="1400" baseline="30000">
                          <a:effectLst/>
                        </a:rPr>
                        <a:t>238</a:t>
                      </a:r>
                      <a:r>
                        <a:rPr lang="en-US" sz="1400">
                          <a:effectLst/>
                        </a:rPr>
                        <a:t>U</a:t>
                      </a:r>
                      <a:endParaRPr lang="en-US" sz="1400">
                        <a:effectLst/>
                        <a:latin typeface="Calibri"/>
                        <a:ea typeface="Calibri"/>
                        <a:cs typeface="Times New Roman"/>
                      </a:endParaRPr>
                    </a:p>
                  </a:txBody>
                  <a:tcPr marL="68580" marR="68580" marT="0" marB="0">
                    <a:solidFill>
                      <a:schemeClr val="accent1">
                        <a:lumMod val="75000"/>
                      </a:schemeClr>
                    </a:solidFill>
                  </a:tcPr>
                </a:tc>
                <a:tc>
                  <a:txBody>
                    <a:bodyPr/>
                    <a:lstStyle/>
                    <a:p>
                      <a:pPr>
                        <a:lnSpc>
                          <a:spcPct val="115000"/>
                        </a:lnSpc>
                        <a:spcAft>
                          <a:spcPts val="0"/>
                        </a:spcAft>
                      </a:pPr>
                      <a:r>
                        <a:rPr lang="en-US" sz="1400" dirty="0">
                          <a:solidFill>
                            <a:schemeClr val="bg1"/>
                          </a:solidFill>
                          <a:effectLst/>
                        </a:rPr>
                        <a:t>1.450</a:t>
                      </a:r>
                      <a:endParaRPr lang="en-US" sz="1400" dirty="0">
                        <a:solidFill>
                          <a:schemeClr val="bg1"/>
                        </a:solidFill>
                        <a:effectLst/>
                        <a:latin typeface="Calibri"/>
                        <a:ea typeface="Calibri"/>
                        <a:cs typeface="Times New Roman"/>
                      </a:endParaRPr>
                    </a:p>
                  </a:txBody>
                  <a:tcPr marL="68580" marR="68580" marT="0" marB="0">
                    <a:solidFill>
                      <a:schemeClr val="accent1">
                        <a:lumMod val="75000"/>
                      </a:schemeClr>
                    </a:solidFill>
                  </a:tcPr>
                </a:tc>
                <a:tc>
                  <a:txBody>
                    <a:bodyPr/>
                    <a:lstStyle/>
                    <a:p>
                      <a:pPr>
                        <a:lnSpc>
                          <a:spcPct val="115000"/>
                        </a:lnSpc>
                        <a:spcAft>
                          <a:spcPts val="0"/>
                        </a:spcAft>
                      </a:pPr>
                      <a:r>
                        <a:rPr lang="en-US" sz="1400" dirty="0">
                          <a:solidFill>
                            <a:schemeClr val="bg1"/>
                          </a:solidFill>
                          <a:effectLst/>
                        </a:rPr>
                        <a:t>2.00 x 10</a:t>
                      </a:r>
                      <a:r>
                        <a:rPr lang="en-US" sz="1400" baseline="30000" dirty="0">
                          <a:solidFill>
                            <a:schemeClr val="bg1"/>
                          </a:solidFill>
                          <a:effectLst/>
                        </a:rPr>
                        <a:t>21</a:t>
                      </a:r>
                      <a:r>
                        <a:rPr lang="en-US" sz="1400" dirty="0">
                          <a:solidFill>
                            <a:schemeClr val="bg1"/>
                          </a:solidFill>
                          <a:effectLst/>
                        </a:rPr>
                        <a:t>(r)</a:t>
                      </a:r>
                      <a:endParaRPr lang="en-US" sz="1400" dirty="0">
                        <a:solidFill>
                          <a:schemeClr val="bg1"/>
                        </a:solidFill>
                        <a:effectLst/>
                        <a:latin typeface="Calibri"/>
                        <a:ea typeface="Calibri"/>
                        <a:cs typeface="Times New Roman"/>
                      </a:endParaRPr>
                    </a:p>
                  </a:txBody>
                  <a:tcPr marL="68580" marR="68580" marT="0" marB="0">
                    <a:solidFill>
                      <a:schemeClr val="accent1">
                        <a:lumMod val="75000"/>
                      </a:schemeClr>
                    </a:solidFill>
                  </a:tcPr>
                </a:tc>
                <a:extLst>
                  <a:ext uri="{0D108BD9-81ED-4DB2-BD59-A6C34878D82A}">
                    <a16:rowId xmlns="" xmlns:a16="http://schemas.microsoft.com/office/drawing/2014/main" val="10011"/>
                  </a:ext>
                </a:extLst>
              </a:tr>
              <a:tr h="355037">
                <a:tc>
                  <a:txBody>
                    <a:bodyPr/>
                    <a:lstStyle/>
                    <a:p>
                      <a:pPr>
                        <a:lnSpc>
                          <a:spcPct val="115000"/>
                        </a:lnSpc>
                        <a:spcAft>
                          <a:spcPts val="0"/>
                        </a:spcAft>
                      </a:pPr>
                      <a:r>
                        <a:rPr lang="en-US" sz="1400" baseline="30000">
                          <a:effectLst/>
                        </a:rPr>
                        <a:t>235</a:t>
                      </a:r>
                      <a:r>
                        <a:rPr lang="en-US" sz="1400">
                          <a:effectLst/>
                        </a:rPr>
                        <a:t>Ba(2νECEC)</a:t>
                      </a:r>
                      <a:endParaRPr lang="en-US" sz="1400">
                        <a:effectLst/>
                        <a:latin typeface="Calibri"/>
                        <a:ea typeface="Calibri"/>
                        <a:cs typeface="Times New Roman"/>
                      </a:endParaRPr>
                    </a:p>
                  </a:txBody>
                  <a:tcPr marL="68580" marR="68580" marT="0" marB="0">
                    <a:solidFill>
                      <a:schemeClr val="accent1">
                        <a:lumMod val="75000"/>
                      </a:schemeClr>
                    </a:solidFill>
                  </a:tcPr>
                </a:tc>
                <a:tc>
                  <a:txBody>
                    <a:bodyPr/>
                    <a:lstStyle/>
                    <a:p>
                      <a:pPr>
                        <a:lnSpc>
                          <a:spcPct val="115000"/>
                        </a:lnSpc>
                        <a:spcAft>
                          <a:spcPts val="0"/>
                        </a:spcAft>
                      </a:pPr>
                      <a:r>
                        <a:rPr lang="en-US" sz="1400" dirty="0">
                          <a:solidFill>
                            <a:schemeClr val="bg1"/>
                          </a:solidFill>
                          <a:effectLst/>
                        </a:rPr>
                        <a:t> </a:t>
                      </a:r>
                      <a:r>
                        <a:rPr lang="en-US" sz="1400" b="0" i="0" u="none" strike="noStrike" kern="1200" baseline="0" dirty="0">
                          <a:solidFill>
                            <a:schemeClr val="bg1"/>
                          </a:solidFill>
                          <a:latin typeface="+mn-lt"/>
                          <a:ea typeface="+mn-ea"/>
                          <a:cs typeface="+mn-cs"/>
                        </a:rPr>
                        <a:t>2.619</a:t>
                      </a:r>
                      <a:endParaRPr lang="en-US" sz="1400" dirty="0">
                        <a:solidFill>
                          <a:schemeClr val="bg1"/>
                        </a:solidFill>
                        <a:effectLst/>
                        <a:latin typeface="Calibri"/>
                        <a:ea typeface="Calibri"/>
                        <a:cs typeface="Times New Roman"/>
                      </a:endParaRPr>
                    </a:p>
                  </a:txBody>
                  <a:tcPr marL="68580" marR="68580" marT="0" marB="0">
                    <a:solidFill>
                      <a:schemeClr val="accent1">
                        <a:lumMod val="75000"/>
                      </a:schemeClr>
                    </a:solidFill>
                  </a:tcPr>
                </a:tc>
                <a:tc>
                  <a:txBody>
                    <a:bodyPr/>
                    <a:lstStyle/>
                    <a:p>
                      <a:pPr>
                        <a:lnSpc>
                          <a:spcPct val="115000"/>
                        </a:lnSpc>
                        <a:spcAft>
                          <a:spcPts val="0"/>
                        </a:spcAft>
                      </a:pPr>
                      <a:r>
                        <a:rPr lang="en-US" sz="1400" dirty="0">
                          <a:solidFill>
                            <a:schemeClr val="bg1"/>
                          </a:solidFill>
                          <a:effectLst/>
                        </a:rPr>
                        <a:t>~ 1.0 x 10</a:t>
                      </a:r>
                      <a:r>
                        <a:rPr lang="en-US" sz="1400" baseline="30000" dirty="0">
                          <a:solidFill>
                            <a:schemeClr val="bg1"/>
                          </a:solidFill>
                          <a:effectLst/>
                        </a:rPr>
                        <a:t>21</a:t>
                      </a:r>
                      <a:r>
                        <a:rPr lang="en-US" sz="1400" dirty="0">
                          <a:solidFill>
                            <a:schemeClr val="bg1"/>
                          </a:solidFill>
                          <a:effectLst/>
                        </a:rPr>
                        <a:t> (g)</a:t>
                      </a:r>
                      <a:endParaRPr lang="en-US" sz="1400" dirty="0">
                        <a:solidFill>
                          <a:schemeClr val="bg1"/>
                        </a:solidFill>
                        <a:effectLst/>
                        <a:latin typeface="Calibri"/>
                        <a:ea typeface="Calibri"/>
                        <a:cs typeface="Times New Roman"/>
                      </a:endParaRPr>
                    </a:p>
                  </a:txBody>
                  <a:tcPr marL="68580" marR="68580" marT="0" marB="0">
                    <a:solidFill>
                      <a:schemeClr val="accent1">
                        <a:lumMod val="75000"/>
                      </a:schemeClr>
                    </a:solidFill>
                  </a:tcPr>
                </a:tc>
                <a:extLst>
                  <a:ext uri="{0D108BD9-81ED-4DB2-BD59-A6C34878D82A}">
                    <a16:rowId xmlns="" xmlns:a16="http://schemas.microsoft.com/office/drawing/2014/main" val="10012"/>
                  </a:ext>
                </a:extLst>
              </a:tr>
              <a:tr h="355037">
                <a:tc>
                  <a:txBody>
                    <a:bodyPr/>
                    <a:lstStyle/>
                    <a:p>
                      <a:pPr>
                        <a:lnSpc>
                          <a:spcPct val="115000"/>
                        </a:lnSpc>
                        <a:spcAft>
                          <a:spcPts val="0"/>
                        </a:spcAft>
                      </a:pPr>
                      <a:r>
                        <a:rPr lang="en-US" sz="1400" baseline="30000">
                          <a:effectLst/>
                        </a:rPr>
                        <a:t>100</a:t>
                      </a:r>
                      <a:r>
                        <a:rPr lang="en-US" sz="1400">
                          <a:effectLst/>
                        </a:rPr>
                        <a:t>Mo-</a:t>
                      </a:r>
                      <a:r>
                        <a:rPr lang="en-US" sz="1400" baseline="30000">
                          <a:effectLst/>
                        </a:rPr>
                        <a:t>100</a:t>
                      </a:r>
                      <a:r>
                        <a:rPr lang="en-US" sz="1400">
                          <a:effectLst/>
                        </a:rPr>
                        <a:t>Ru(0</a:t>
                      </a:r>
                      <a:r>
                        <a:rPr lang="en-US" sz="1400" baseline="-25000">
                          <a:effectLst/>
                        </a:rPr>
                        <a:t>1</a:t>
                      </a:r>
                      <a:r>
                        <a:rPr lang="en-US" sz="1400">
                          <a:effectLst/>
                        </a:rPr>
                        <a:t>)</a:t>
                      </a:r>
                      <a:endParaRPr lang="en-US" sz="1400">
                        <a:effectLst/>
                        <a:latin typeface="Calibri"/>
                        <a:ea typeface="Calibri"/>
                        <a:cs typeface="Times New Roman"/>
                      </a:endParaRPr>
                    </a:p>
                  </a:txBody>
                  <a:tcPr marL="68580" marR="68580" marT="0" marB="0">
                    <a:solidFill>
                      <a:schemeClr val="accent1">
                        <a:lumMod val="75000"/>
                      </a:schemeClr>
                    </a:solidFill>
                  </a:tcPr>
                </a:tc>
                <a:tc>
                  <a:txBody>
                    <a:bodyPr/>
                    <a:lstStyle/>
                    <a:p>
                      <a:pPr>
                        <a:lnSpc>
                          <a:spcPct val="115000"/>
                        </a:lnSpc>
                        <a:spcAft>
                          <a:spcPts val="0"/>
                        </a:spcAft>
                      </a:pPr>
                      <a:r>
                        <a:rPr lang="en-US" sz="1400" dirty="0">
                          <a:solidFill>
                            <a:schemeClr val="bg1"/>
                          </a:solidFill>
                          <a:effectLst/>
                        </a:rPr>
                        <a:t> 1.903</a:t>
                      </a:r>
                      <a:endParaRPr lang="en-US" sz="1400" dirty="0">
                        <a:solidFill>
                          <a:schemeClr val="bg1"/>
                        </a:solidFill>
                        <a:effectLst/>
                        <a:latin typeface="Calibri"/>
                        <a:ea typeface="Calibri"/>
                        <a:cs typeface="Times New Roman"/>
                      </a:endParaRPr>
                    </a:p>
                  </a:txBody>
                  <a:tcPr marL="68580" marR="68580" marT="0" marB="0">
                    <a:solidFill>
                      <a:schemeClr val="accent1">
                        <a:lumMod val="75000"/>
                      </a:schemeClr>
                    </a:solidFill>
                  </a:tcPr>
                </a:tc>
                <a:tc>
                  <a:txBody>
                    <a:bodyPr/>
                    <a:lstStyle/>
                    <a:p>
                      <a:pPr>
                        <a:lnSpc>
                          <a:spcPct val="115000"/>
                        </a:lnSpc>
                        <a:spcAft>
                          <a:spcPts val="0"/>
                        </a:spcAft>
                      </a:pPr>
                      <a:r>
                        <a:rPr lang="en-US" sz="1400" dirty="0">
                          <a:solidFill>
                            <a:schemeClr val="bg1"/>
                          </a:solidFill>
                          <a:effectLst/>
                        </a:rPr>
                        <a:t> 6.70 x 10</a:t>
                      </a:r>
                      <a:r>
                        <a:rPr lang="en-US" sz="1400" baseline="30000" dirty="0">
                          <a:solidFill>
                            <a:schemeClr val="bg1"/>
                          </a:solidFill>
                          <a:effectLst/>
                        </a:rPr>
                        <a:t>20</a:t>
                      </a:r>
                      <a:r>
                        <a:rPr lang="en-US" sz="1400" baseline="0" dirty="0">
                          <a:solidFill>
                            <a:schemeClr val="bg1"/>
                          </a:solidFill>
                          <a:effectLst/>
                        </a:rPr>
                        <a:t>(d)</a:t>
                      </a:r>
                      <a:endParaRPr lang="en-US" sz="1400" dirty="0">
                        <a:solidFill>
                          <a:schemeClr val="bg1"/>
                        </a:solidFill>
                        <a:effectLst/>
                        <a:latin typeface="Calibri"/>
                        <a:ea typeface="Calibri"/>
                        <a:cs typeface="Times New Roman"/>
                      </a:endParaRPr>
                    </a:p>
                  </a:txBody>
                  <a:tcPr marL="68580" marR="68580" marT="0" marB="0">
                    <a:solidFill>
                      <a:schemeClr val="accent1">
                        <a:lumMod val="75000"/>
                      </a:schemeClr>
                    </a:solidFill>
                  </a:tcPr>
                </a:tc>
                <a:extLst>
                  <a:ext uri="{0D108BD9-81ED-4DB2-BD59-A6C34878D82A}">
                    <a16:rowId xmlns="" xmlns:a16="http://schemas.microsoft.com/office/drawing/2014/main" val="10013"/>
                  </a:ext>
                </a:extLst>
              </a:tr>
              <a:tr h="355037">
                <a:tc>
                  <a:txBody>
                    <a:bodyPr/>
                    <a:lstStyle/>
                    <a:p>
                      <a:pPr>
                        <a:lnSpc>
                          <a:spcPct val="115000"/>
                        </a:lnSpc>
                        <a:spcAft>
                          <a:spcPts val="0"/>
                        </a:spcAft>
                      </a:pPr>
                      <a:r>
                        <a:rPr lang="en-US" sz="1400" baseline="30000" dirty="0">
                          <a:effectLst/>
                        </a:rPr>
                        <a:t>150</a:t>
                      </a:r>
                      <a:r>
                        <a:rPr lang="en-US" sz="1400" dirty="0">
                          <a:effectLst/>
                        </a:rPr>
                        <a:t>Nd-</a:t>
                      </a:r>
                      <a:r>
                        <a:rPr lang="en-US" sz="1400" baseline="30000" dirty="0">
                          <a:effectLst/>
                        </a:rPr>
                        <a:t>150</a:t>
                      </a:r>
                      <a:r>
                        <a:rPr lang="en-US" sz="1400" dirty="0">
                          <a:effectLst/>
                        </a:rPr>
                        <a:t>Sm(0</a:t>
                      </a:r>
                      <a:r>
                        <a:rPr lang="en-US" sz="1400" baseline="-25000" dirty="0">
                          <a:effectLst/>
                        </a:rPr>
                        <a:t>1</a:t>
                      </a:r>
                      <a:r>
                        <a:rPr lang="en-US" sz="1400" dirty="0">
                          <a:effectLst/>
                        </a:rPr>
                        <a:t>)</a:t>
                      </a:r>
                      <a:endParaRPr lang="en-US" sz="1400" dirty="0">
                        <a:effectLst/>
                        <a:latin typeface="Calibri"/>
                        <a:ea typeface="Calibri"/>
                        <a:cs typeface="Times New Roman"/>
                      </a:endParaRPr>
                    </a:p>
                  </a:txBody>
                  <a:tcPr marL="68580" marR="68580" marT="0" marB="0">
                    <a:solidFill>
                      <a:schemeClr val="accent1">
                        <a:lumMod val="75000"/>
                      </a:schemeClr>
                    </a:solidFill>
                  </a:tcPr>
                </a:tc>
                <a:tc>
                  <a:txBody>
                    <a:bodyPr/>
                    <a:lstStyle/>
                    <a:p>
                      <a:pPr>
                        <a:lnSpc>
                          <a:spcPct val="115000"/>
                        </a:lnSpc>
                        <a:spcAft>
                          <a:spcPts val="0"/>
                        </a:spcAft>
                      </a:pPr>
                      <a:r>
                        <a:rPr lang="en-US" sz="1400" dirty="0">
                          <a:solidFill>
                            <a:schemeClr val="bg1"/>
                          </a:solidFill>
                          <a:effectLst/>
                        </a:rPr>
                        <a:t> 2.630</a:t>
                      </a:r>
                      <a:endParaRPr lang="en-US" sz="1400" dirty="0">
                        <a:solidFill>
                          <a:schemeClr val="bg1"/>
                        </a:solidFill>
                        <a:effectLst/>
                        <a:latin typeface="Calibri"/>
                        <a:ea typeface="Calibri"/>
                        <a:cs typeface="Times New Roman"/>
                      </a:endParaRPr>
                    </a:p>
                  </a:txBody>
                  <a:tcPr marL="68580" marR="68580" marT="0" marB="0">
                    <a:solidFill>
                      <a:schemeClr val="accent1">
                        <a:lumMod val="75000"/>
                      </a:schemeClr>
                    </a:solidFill>
                  </a:tcPr>
                </a:tc>
                <a:tc>
                  <a:txBody>
                    <a:bodyPr/>
                    <a:lstStyle/>
                    <a:p>
                      <a:pPr>
                        <a:lnSpc>
                          <a:spcPct val="115000"/>
                        </a:lnSpc>
                        <a:spcAft>
                          <a:spcPts val="0"/>
                        </a:spcAft>
                      </a:pPr>
                      <a:r>
                        <a:rPr lang="en-US" sz="1400" dirty="0">
                          <a:solidFill>
                            <a:schemeClr val="bg1"/>
                          </a:solidFill>
                          <a:effectLst/>
                        </a:rPr>
                        <a:t> 1.20 x 10</a:t>
                      </a:r>
                      <a:r>
                        <a:rPr lang="en-US" sz="1400" baseline="30000" dirty="0">
                          <a:solidFill>
                            <a:schemeClr val="bg1"/>
                          </a:solidFill>
                          <a:effectLst/>
                        </a:rPr>
                        <a:t>20</a:t>
                      </a:r>
                      <a:r>
                        <a:rPr lang="en-US" sz="1400" baseline="0" dirty="0">
                          <a:solidFill>
                            <a:schemeClr val="bg1"/>
                          </a:solidFill>
                          <a:effectLst/>
                        </a:rPr>
                        <a:t> (d)</a:t>
                      </a:r>
                      <a:endParaRPr lang="en-US" sz="1400" dirty="0">
                        <a:solidFill>
                          <a:schemeClr val="bg1"/>
                        </a:solidFill>
                        <a:effectLst/>
                        <a:latin typeface="Calibri"/>
                        <a:ea typeface="Calibri"/>
                        <a:cs typeface="Times New Roman"/>
                      </a:endParaRPr>
                    </a:p>
                  </a:txBody>
                  <a:tcPr marL="68580" marR="68580" marT="0" marB="0">
                    <a:solidFill>
                      <a:schemeClr val="accent1">
                        <a:lumMod val="75000"/>
                      </a:schemeClr>
                    </a:solidFill>
                  </a:tcPr>
                </a:tc>
                <a:extLst>
                  <a:ext uri="{0D108BD9-81ED-4DB2-BD59-A6C34878D82A}">
                    <a16:rowId xmlns="" xmlns:a16="http://schemas.microsoft.com/office/drawing/2014/main" val="10014"/>
                  </a:ext>
                </a:extLst>
              </a:tr>
            </a:tbl>
          </a:graphicData>
        </a:graphic>
      </p:graphicFrame>
      <p:pic>
        <p:nvPicPr>
          <p:cNvPr id="8" name="Picture 9"/>
          <p:cNvPicPr>
            <a:picLocks noChangeAspect="1" noChangeArrowheads="1"/>
          </p:cNvPicPr>
          <p:nvPr/>
        </p:nvPicPr>
        <p:blipFill>
          <a:blip r:embed="rId4">
            <a:extLst>
              <a:ext uri="{28A0092B-C50C-407E-A947-70E740481C1C}">
                <a14:useLocalDpi xmlns="" xmlns:a14="http://schemas.microsoft.com/office/drawing/2010/main" val="0"/>
              </a:ext>
            </a:extLst>
          </a:blip>
          <a:srcRect/>
          <a:stretch>
            <a:fillRect/>
          </a:stretch>
        </p:blipFill>
        <p:spPr bwMode="auto">
          <a:xfrm>
            <a:off x="5159892" y="645127"/>
            <a:ext cx="3528068" cy="256642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9" name="Rectangle 6"/>
          <p:cNvSpPr>
            <a:spLocks noChangeArrowheads="1"/>
          </p:cNvSpPr>
          <p:nvPr/>
        </p:nvSpPr>
        <p:spPr bwMode="auto">
          <a:xfrm>
            <a:off x="0" y="600132"/>
            <a:ext cx="4857904" cy="2446824"/>
          </a:xfrm>
          <a:prstGeom prst="rect">
            <a:avLst/>
          </a:prstGeom>
          <a:solidFill>
            <a:schemeClr val="accent1">
              <a:lumMod val="75000"/>
            </a:schemeClr>
          </a:solidFill>
          <a:ln w="9525">
            <a:noFill/>
            <a:miter lim="800000"/>
            <a:headEnd/>
            <a:tailEnd/>
          </a:ln>
        </p:spPr>
        <p:txBody>
          <a:bodyPr wrap="square">
            <a:spAutoFit/>
          </a:bodyPr>
          <a:lstStyle/>
          <a:p>
            <a:pPr>
              <a:spcBef>
                <a:spcPct val="50000"/>
              </a:spcBef>
              <a:defRPr/>
            </a:pPr>
            <a:r>
              <a:rPr lang="en-US" dirty="0" smtClean="0">
                <a:solidFill>
                  <a:schemeClr val="bg1"/>
                </a:solidFill>
                <a:latin typeface="Cambria" panose="02040503050406030204" pitchFamily="18" charset="0"/>
              </a:rPr>
              <a:t>the </a:t>
            </a:r>
            <a:r>
              <a:rPr lang="en-US" dirty="0">
                <a:solidFill>
                  <a:schemeClr val="bg1"/>
                </a:solidFill>
                <a:latin typeface="Cambria" panose="02040503050406030204" pitchFamily="18" charset="0"/>
              </a:rPr>
              <a:t>rarest known radioactive </a:t>
            </a:r>
            <a:r>
              <a:rPr lang="en-US" dirty="0" smtClean="0">
                <a:solidFill>
                  <a:schemeClr val="bg1"/>
                </a:solidFill>
                <a:latin typeface="Cambria" panose="02040503050406030204" pitchFamily="18" charset="0"/>
              </a:rPr>
              <a:t>decay</a:t>
            </a:r>
          </a:p>
          <a:p>
            <a:pPr>
              <a:spcBef>
                <a:spcPct val="50000"/>
              </a:spcBef>
              <a:defRPr/>
            </a:pPr>
            <a:r>
              <a:rPr lang="en-US" dirty="0" smtClean="0">
                <a:solidFill>
                  <a:schemeClr val="bg1"/>
                </a:solidFill>
                <a:latin typeface="Cambria" panose="02040503050406030204" pitchFamily="18" charset="0"/>
              </a:rPr>
              <a:t> </a:t>
            </a:r>
            <a:r>
              <a:rPr lang="en-US" dirty="0">
                <a:solidFill>
                  <a:schemeClr val="bg1"/>
                </a:solidFill>
                <a:latin typeface="Cambria" panose="02040503050406030204" pitchFamily="18" charset="0"/>
              </a:rPr>
              <a:t>measured until now, by which </a:t>
            </a:r>
            <a:r>
              <a:rPr lang="en-US" dirty="0" smtClean="0">
                <a:solidFill>
                  <a:schemeClr val="bg1"/>
                </a:solidFill>
                <a:latin typeface="Cambria" panose="02040503050406030204" pitchFamily="18" charset="0"/>
              </a:rPr>
              <a:t>an </a:t>
            </a:r>
            <a:r>
              <a:rPr lang="en-US" dirty="0">
                <a:solidFill>
                  <a:schemeClr val="bg1"/>
                </a:solidFill>
                <a:latin typeface="Cambria" panose="02040503050406030204" pitchFamily="18" charset="0"/>
              </a:rPr>
              <a:t>e-e nucleus transforms into  </a:t>
            </a:r>
            <a:r>
              <a:rPr lang="en-US" dirty="0" smtClean="0">
                <a:solidFill>
                  <a:schemeClr val="bg1"/>
                </a:solidFill>
                <a:latin typeface="Cambria" panose="02040503050406030204" pitchFamily="18" charset="0"/>
              </a:rPr>
              <a:t>another e-e </a:t>
            </a:r>
            <a:r>
              <a:rPr lang="en-US" dirty="0">
                <a:solidFill>
                  <a:schemeClr val="bg1"/>
                </a:solidFill>
                <a:latin typeface="Cambria" panose="02040503050406030204" pitchFamily="18" charset="0"/>
              </a:rPr>
              <a:t>nucleus with the same mass </a:t>
            </a:r>
            <a:r>
              <a:rPr lang="en-US" dirty="0" smtClean="0">
                <a:solidFill>
                  <a:schemeClr val="bg1"/>
                </a:solidFill>
                <a:latin typeface="Cambria" panose="02040503050406030204" pitchFamily="18" charset="0"/>
              </a:rPr>
              <a:t>but </a:t>
            </a:r>
            <a:r>
              <a:rPr lang="en-US" dirty="0">
                <a:solidFill>
                  <a:schemeClr val="bg1"/>
                </a:solidFill>
                <a:latin typeface="Cambria" panose="02040503050406030204" pitchFamily="18" charset="0"/>
              </a:rPr>
              <a:t>with its nuclear charge changed by </a:t>
            </a:r>
            <a:r>
              <a:rPr lang="en-US" dirty="0" smtClean="0">
                <a:solidFill>
                  <a:schemeClr val="bg1"/>
                </a:solidFill>
                <a:latin typeface="Cambria" panose="02040503050406030204" pitchFamily="18" charset="0"/>
              </a:rPr>
              <a:t>two units. It </a:t>
            </a:r>
            <a:r>
              <a:rPr lang="en-US" dirty="0">
                <a:solidFill>
                  <a:schemeClr val="bg1"/>
                </a:solidFill>
                <a:latin typeface="Cambria" panose="02040503050406030204" pitchFamily="18" charset="0"/>
              </a:rPr>
              <a:t>occurs whatever  single </a:t>
            </a:r>
            <a:r>
              <a:rPr lang="en-US" dirty="0">
                <a:solidFill>
                  <a:schemeClr val="bg1"/>
                </a:solidFill>
                <a:latin typeface="Cambria" panose="02040503050406030204" pitchFamily="18" charset="0"/>
                <a:sym typeface="Symbol" pitchFamily="18" charset="2"/>
              </a:rPr>
              <a:t></a:t>
            </a:r>
            <a:r>
              <a:rPr lang="en-US" dirty="0">
                <a:solidFill>
                  <a:schemeClr val="bg1"/>
                </a:solidFill>
                <a:latin typeface="Cambria" panose="02040503050406030204" pitchFamily="18" charset="0"/>
              </a:rPr>
              <a:t> decay can </a:t>
            </a:r>
            <a:r>
              <a:rPr lang="en-US" dirty="0" smtClean="0">
                <a:solidFill>
                  <a:schemeClr val="bg1"/>
                </a:solidFill>
                <a:latin typeface="Cambria" panose="02040503050406030204" pitchFamily="18" charset="0"/>
              </a:rPr>
              <a:t> not </a:t>
            </a:r>
            <a:r>
              <a:rPr lang="en-US" dirty="0">
                <a:solidFill>
                  <a:schemeClr val="bg1"/>
                </a:solidFill>
                <a:latin typeface="Cambria" panose="02040503050406030204" pitchFamily="18" charset="0"/>
              </a:rPr>
              <a:t>occur due to energetical reasons or it is </a:t>
            </a:r>
            <a:r>
              <a:rPr lang="en-US" dirty="0" smtClean="0">
                <a:solidFill>
                  <a:schemeClr val="bg1"/>
                </a:solidFill>
                <a:latin typeface="Cambria" panose="02040503050406030204" pitchFamily="18" charset="0"/>
              </a:rPr>
              <a:t>highly </a:t>
            </a:r>
            <a:r>
              <a:rPr lang="en-US" dirty="0">
                <a:solidFill>
                  <a:schemeClr val="bg1"/>
                </a:solidFill>
                <a:latin typeface="Cambria" panose="02040503050406030204" pitchFamily="18" charset="0"/>
              </a:rPr>
              <a:t>forbidden by angular momentum selection rules</a:t>
            </a:r>
          </a:p>
        </p:txBody>
      </p:sp>
      <p:sp>
        <p:nvSpPr>
          <p:cNvPr id="11" name="TextBox 10"/>
          <p:cNvSpPr txBox="1"/>
          <p:nvPr/>
        </p:nvSpPr>
        <p:spPr>
          <a:xfrm>
            <a:off x="5413972" y="6455119"/>
            <a:ext cx="3277355" cy="276999"/>
          </a:xfrm>
          <a:prstGeom prst="rect">
            <a:avLst/>
          </a:prstGeom>
          <a:noFill/>
        </p:spPr>
        <p:txBody>
          <a:bodyPr wrap="square" rtlCol="0">
            <a:spAutoFit/>
          </a:bodyPr>
          <a:lstStyle/>
          <a:p>
            <a:r>
              <a:rPr lang="en-US" sz="1200" i="1" dirty="0">
                <a:solidFill>
                  <a:srgbClr val="7030A0"/>
                </a:solidFill>
                <a:latin typeface="Cambria" panose="02040503050406030204" pitchFamily="18" charset="0"/>
              </a:rPr>
              <a:t>S. Stoica, </a:t>
            </a:r>
            <a:r>
              <a:rPr lang="en-US" sz="1200" i="1" dirty="0" smtClean="0">
                <a:solidFill>
                  <a:srgbClr val="7030A0"/>
                </a:solidFill>
                <a:latin typeface="Cambria" panose="02040503050406030204" pitchFamily="18" charset="0"/>
              </a:rPr>
              <a:t>SM&amp;B, CORFU24, August 26, 2024</a:t>
            </a:r>
            <a:endParaRPr lang="en-US" sz="1200" i="1" dirty="0">
              <a:solidFill>
                <a:srgbClr val="7030A0"/>
              </a:solidFill>
              <a:latin typeface="Cambria" panose="02040503050406030204" pitchFamily="18" charset="0"/>
            </a:endParaRPr>
          </a:p>
        </p:txBody>
      </p:sp>
    </p:spTree>
    <p:extLst>
      <p:ext uri="{BB962C8B-B14F-4D97-AF65-F5344CB8AC3E}">
        <p14:creationId xmlns="" xmlns:p14="http://schemas.microsoft.com/office/powerpoint/2010/main" val="303749247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 xmlns:a16="http://schemas.microsoft.com/office/drawing/2014/main" id="{5481A619-4D1F-48A1-8FA6-32478BE68222}"/>
              </a:ext>
            </a:extLst>
          </p:cNvPr>
          <p:cNvSpPr txBox="1"/>
          <p:nvPr/>
        </p:nvSpPr>
        <p:spPr>
          <a:xfrm>
            <a:off x="734786" y="424543"/>
            <a:ext cx="8206014" cy="461665"/>
          </a:xfrm>
          <a:prstGeom prst="rect">
            <a:avLst/>
          </a:prstGeom>
          <a:solidFill>
            <a:schemeClr val="tx2">
              <a:lumMod val="75000"/>
              <a:lumOff val="25000"/>
            </a:schemeClr>
          </a:solidFill>
        </p:spPr>
        <p:txBody>
          <a:bodyPr wrap="square" rtlCol="0">
            <a:spAutoFit/>
          </a:bodyPr>
          <a:lstStyle/>
          <a:p>
            <a:r>
              <a:rPr lang="en-US" sz="2400" i="1" smtClean="0">
                <a:solidFill>
                  <a:srgbClr val="7030A0"/>
                </a:solidFill>
                <a:latin typeface="Cambria" panose="02040503050406030204" pitchFamily="18" charset="0"/>
              </a:rPr>
              <a:t>DBD potential </a:t>
            </a:r>
            <a:r>
              <a:rPr lang="en-US" sz="2400" i="1" dirty="0">
                <a:solidFill>
                  <a:srgbClr val="7030A0"/>
                </a:solidFill>
                <a:latin typeface="Cambria" panose="02040503050406030204" pitchFamily="18" charset="0"/>
              </a:rPr>
              <a:t>to explore BSM physics</a:t>
            </a:r>
          </a:p>
        </p:txBody>
      </p:sp>
      <p:sp>
        <p:nvSpPr>
          <p:cNvPr id="5" name="TextBox 4">
            <a:extLst>
              <a:ext uri="{FF2B5EF4-FFF2-40B4-BE49-F238E27FC236}">
                <a16:creationId xmlns="" xmlns:a16="http://schemas.microsoft.com/office/drawing/2014/main" id="{5AE89315-2198-4B2F-A6E5-9F489295BF83}"/>
              </a:ext>
            </a:extLst>
          </p:cNvPr>
          <p:cNvSpPr txBox="1"/>
          <p:nvPr/>
        </p:nvSpPr>
        <p:spPr>
          <a:xfrm>
            <a:off x="674374" y="1362369"/>
            <a:ext cx="10920549" cy="5016758"/>
          </a:xfrm>
          <a:prstGeom prst="rect">
            <a:avLst/>
          </a:prstGeom>
          <a:solidFill>
            <a:schemeClr val="accent1">
              <a:lumMod val="75000"/>
            </a:schemeClr>
          </a:solidFill>
        </p:spPr>
        <p:txBody>
          <a:bodyPr wrap="square" rtlCol="0">
            <a:spAutoFit/>
          </a:bodyPr>
          <a:lstStyle/>
          <a:p>
            <a:pPr marL="342900" indent="-342900"/>
            <a:r>
              <a:rPr lang="en-US" sz="2000" i="1" dirty="0" smtClean="0">
                <a:solidFill>
                  <a:srgbClr val="7030A0"/>
                </a:solidFill>
                <a:latin typeface="Cambria" pitchFamily="18" charset="0"/>
                <a:ea typeface="Cambria" pitchFamily="18" charset="0"/>
              </a:rPr>
              <a:t>Double-beta decay : </a:t>
            </a:r>
          </a:p>
          <a:p>
            <a:pPr marL="342900" indent="-342900"/>
            <a:endParaRPr lang="en-US" sz="2000" i="1" dirty="0" smtClean="0">
              <a:solidFill>
                <a:srgbClr val="7030A0"/>
              </a:solidFill>
              <a:latin typeface="Cambria" pitchFamily="18" charset="0"/>
              <a:ea typeface="Cambria" pitchFamily="18" charset="0"/>
            </a:endParaRPr>
          </a:p>
          <a:p>
            <a:pPr marL="342900" indent="-342900"/>
            <a:r>
              <a:rPr lang="en-US" sz="2000" dirty="0" smtClean="0">
                <a:solidFill>
                  <a:schemeClr val="bg1"/>
                </a:solidFill>
                <a:latin typeface="Cambria" pitchFamily="18" charset="0"/>
                <a:ea typeface="Cambria" pitchFamily="18" charset="0"/>
              </a:rPr>
              <a:t>- Check </a:t>
            </a:r>
            <a:r>
              <a:rPr lang="en-US" sz="2000" dirty="0">
                <a:solidFill>
                  <a:schemeClr val="bg1"/>
                </a:solidFill>
                <a:latin typeface="Cambria" pitchFamily="18" charset="0"/>
                <a:ea typeface="Cambria" pitchFamily="18" charset="0"/>
              </a:rPr>
              <a:t>of lepton number conservation </a:t>
            </a:r>
            <a:r>
              <a:rPr lang="en-US" sz="2000" dirty="0" smtClean="0">
                <a:solidFill>
                  <a:schemeClr val="bg1"/>
                </a:solidFill>
                <a:latin typeface="Cambria" pitchFamily="18" charset="0"/>
                <a:ea typeface="Cambria" pitchFamily="18" charset="0"/>
              </a:rPr>
              <a:t>(</a:t>
            </a:r>
            <a:r>
              <a:rPr lang="el-GR" sz="2000" dirty="0" smtClean="0">
                <a:solidFill>
                  <a:schemeClr val="bg1"/>
                </a:solidFill>
                <a:latin typeface="Cambria" pitchFamily="18" charset="0"/>
                <a:ea typeface="Cambria" pitchFamily="18" charset="0"/>
                <a:cs typeface="Arial" panose="020B0604020202020204" pitchFamily="34" charset="0"/>
                <a:sym typeface="Wingdings" panose="05000000000000000000" pitchFamily="2" charset="2"/>
              </a:rPr>
              <a:t>Δ</a:t>
            </a:r>
            <a:r>
              <a:rPr lang="en-US" sz="2000" dirty="0">
                <a:solidFill>
                  <a:schemeClr val="bg1"/>
                </a:solidFill>
                <a:latin typeface="Cambria" pitchFamily="18" charset="0"/>
                <a:ea typeface="Cambria" pitchFamily="18" charset="0"/>
                <a:cs typeface="Arial" panose="020B0604020202020204" pitchFamily="34" charset="0"/>
                <a:sym typeface="Wingdings" panose="05000000000000000000" pitchFamily="2" charset="2"/>
              </a:rPr>
              <a:t>L = </a:t>
            </a:r>
            <a:r>
              <a:rPr lang="en-US" sz="2000" dirty="0" smtClean="0">
                <a:solidFill>
                  <a:schemeClr val="bg1"/>
                </a:solidFill>
                <a:latin typeface="Cambria" pitchFamily="18" charset="0"/>
                <a:ea typeface="Cambria" pitchFamily="18" charset="0"/>
                <a:cs typeface="Arial" panose="020B0604020202020204" pitchFamily="34" charset="0"/>
                <a:sym typeface="Wingdings" panose="05000000000000000000" pitchFamily="2" charset="2"/>
              </a:rPr>
              <a:t>2); </a:t>
            </a:r>
          </a:p>
          <a:p>
            <a:pPr marL="342900" indent="-342900">
              <a:buFontTx/>
              <a:buChar char="-"/>
            </a:pPr>
            <a:endParaRPr lang="en-US" sz="2000" dirty="0">
              <a:solidFill>
                <a:schemeClr val="bg1"/>
              </a:solidFill>
              <a:latin typeface="Cambria" pitchFamily="18" charset="0"/>
              <a:ea typeface="Cambria" pitchFamily="18" charset="0"/>
              <a:cs typeface="Arial" panose="020B0604020202020204" pitchFamily="34" charset="0"/>
              <a:sym typeface="Wingdings" panose="05000000000000000000" pitchFamily="2" charset="2"/>
            </a:endParaRPr>
          </a:p>
          <a:p>
            <a:r>
              <a:rPr lang="en-US" sz="2000" dirty="0">
                <a:solidFill>
                  <a:schemeClr val="bg1"/>
                </a:solidFill>
                <a:latin typeface="Cambria" pitchFamily="18" charset="0"/>
                <a:ea typeface="Cambria" pitchFamily="18" charset="0"/>
                <a:cs typeface="Arial" panose="020B0604020202020204" pitchFamily="34" charset="0"/>
                <a:sym typeface="Wingdings" panose="05000000000000000000" pitchFamily="2" charset="2"/>
              </a:rPr>
              <a:t>                                                                                              </a:t>
            </a:r>
          </a:p>
          <a:p>
            <a:pPr marL="342900" indent="-342900"/>
            <a:r>
              <a:rPr lang="en-US" sz="2000" dirty="0" smtClean="0">
                <a:solidFill>
                  <a:schemeClr val="bg1"/>
                </a:solidFill>
                <a:latin typeface="Cambria" pitchFamily="18" charset="0"/>
                <a:ea typeface="Cambria" pitchFamily="18" charset="0"/>
                <a:cs typeface="Arial" panose="020B0604020202020204" pitchFamily="34" charset="0"/>
                <a:sym typeface="Wingdings" panose="05000000000000000000" pitchFamily="2" charset="2"/>
              </a:rPr>
              <a:t>- Neutrino </a:t>
            </a:r>
            <a:r>
              <a:rPr lang="en-US" sz="2000" dirty="0">
                <a:solidFill>
                  <a:schemeClr val="bg1"/>
                </a:solidFill>
                <a:latin typeface="Cambria" pitchFamily="18" charset="0"/>
                <a:ea typeface="Cambria" pitchFamily="18" charset="0"/>
                <a:cs typeface="Arial" panose="020B0604020202020204" pitchFamily="34" charset="0"/>
                <a:sym typeface="Wingdings" panose="05000000000000000000" pitchFamily="2" charset="2"/>
              </a:rPr>
              <a:t>properties: Dirac or </a:t>
            </a:r>
            <a:r>
              <a:rPr lang="en-US" sz="2000" dirty="0" err="1" smtClean="0">
                <a:solidFill>
                  <a:schemeClr val="bg1"/>
                </a:solidFill>
                <a:latin typeface="Cambria" pitchFamily="18" charset="0"/>
                <a:ea typeface="Cambria" pitchFamily="18" charset="0"/>
                <a:cs typeface="Arial" panose="020B0604020202020204" pitchFamily="34" charset="0"/>
                <a:sym typeface="Wingdings" panose="05000000000000000000" pitchFamily="2" charset="2"/>
              </a:rPr>
              <a:t>Majorana</a:t>
            </a:r>
            <a:r>
              <a:rPr lang="en-US" sz="2000" dirty="0" smtClean="0">
                <a:solidFill>
                  <a:schemeClr val="bg1"/>
                </a:solidFill>
                <a:latin typeface="Cambria" pitchFamily="18" charset="0"/>
                <a:ea typeface="Cambria" pitchFamily="18" charset="0"/>
                <a:cs typeface="Arial" panose="020B0604020202020204" pitchFamily="34" charset="0"/>
                <a:sym typeface="Wingdings" panose="05000000000000000000" pitchFamily="2" charset="2"/>
              </a:rPr>
              <a:t>;</a:t>
            </a:r>
            <a:r>
              <a:rPr lang="en-US" sz="2000" dirty="0">
                <a:solidFill>
                  <a:schemeClr val="bg1"/>
                </a:solidFill>
                <a:latin typeface="Cambria" pitchFamily="18" charset="0"/>
                <a:ea typeface="Cambria" pitchFamily="18" charset="0"/>
                <a:cs typeface="Arial" panose="020B0604020202020204" pitchFamily="34" charset="0"/>
                <a:sym typeface="Wingdings" panose="05000000000000000000" pitchFamily="2" charset="2"/>
              </a:rPr>
              <a:t> </a:t>
            </a:r>
            <a:r>
              <a:rPr lang="en-US" sz="2000" dirty="0" smtClean="0">
                <a:solidFill>
                  <a:schemeClr val="bg1"/>
                </a:solidFill>
                <a:latin typeface="Cambria" pitchFamily="18" charset="0"/>
                <a:ea typeface="Cambria" pitchFamily="18" charset="0"/>
                <a:cs typeface="Arial" panose="020B0604020202020204" pitchFamily="34" charset="0"/>
                <a:sym typeface="Wingdings" panose="05000000000000000000" pitchFamily="2" charset="2"/>
              </a:rPr>
              <a:t>limits </a:t>
            </a:r>
            <a:r>
              <a:rPr lang="en-US" sz="2000" dirty="0">
                <a:solidFill>
                  <a:schemeClr val="bg1"/>
                </a:solidFill>
                <a:latin typeface="Cambria" pitchFamily="18" charset="0"/>
                <a:ea typeface="Cambria" pitchFamily="18" charset="0"/>
                <a:cs typeface="Arial" panose="020B0604020202020204" pitchFamily="34" charset="0"/>
                <a:sym typeface="Wingdings" panose="05000000000000000000" pitchFamily="2" charset="2"/>
              </a:rPr>
              <a:t>on &lt;m</a:t>
            </a:r>
            <a:r>
              <a:rPr lang="el-GR" sz="2000" baseline="-25000" dirty="0">
                <a:solidFill>
                  <a:schemeClr val="bg1"/>
                </a:solidFill>
                <a:latin typeface="Cambria" pitchFamily="18" charset="0"/>
                <a:ea typeface="Cambria" pitchFamily="18" charset="0"/>
                <a:cs typeface="Arial" panose="020B0604020202020204" pitchFamily="34" charset="0"/>
                <a:sym typeface="Wingdings" panose="05000000000000000000" pitchFamily="2" charset="2"/>
              </a:rPr>
              <a:t>ν</a:t>
            </a:r>
            <a:r>
              <a:rPr lang="en-US" sz="2000" baseline="-25000" dirty="0">
                <a:solidFill>
                  <a:schemeClr val="bg1"/>
                </a:solidFill>
                <a:latin typeface="Cambria" pitchFamily="18" charset="0"/>
                <a:ea typeface="Cambria" pitchFamily="18" charset="0"/>
                <a:cs typeface="Arial" panose="020B0604020202020204" pitchFamily="34" charset="0"/>
                <a:sym typeface="Wingdings" panose="05000000000000000000" pitchFamily="2" charset="2"/>
              </a:rPr>
              <a:t>e</a:t>
            </a:r>
            <a:r>
              <a:rPr lang="en-US" sz="2000" dirty="0">
                <a:solidFill>
                  <a:schemeClr val="bg1"/>
                </a:solidFill>
                <a:latin typeface="Cambria" pitchFamily="18" charset="0"/>
                <a:ea typeface="Cambria" pitchFamily="18" charset="0"/>
                <a:cs typeface="Arial" panose="020B0604020202020204" pitchFamily="34" charset="0"/>
              </a:rPr>
              <a:t>&gt;</a:t>
            </a:r>
            <a:r>
              <a:rPr lang="en-US" sz="2000" dirty="0">
                <a:solidFill>
                  <a:schemeClr val="bg1"/>
                </a:solidFill>
                <a:latin typeface="Cambria" pitchFamily="18" charset="0"/>
                <a:ea typeface="Cambria" pitchFamily="18" charset="0"/>
              </a:rPr>
              <a:t> </a:t>
            </a:r>
          </a:p>
          <a:p>
            <a:r>
              <a:rPr lang="en-US" sz="2000" dirty="0">
                <a:solidFill>
                  <a:schemeClr val="bg1"/>
                </a:solidFill>
                <a:latin typeface="Cambria" pitchFamily="18" charset="0"/>
                <a:ea typeface="Cambria" pitchFamily="18" charset="0"/>
              </a:rPr>
              <a:t>                                           </a:t>
            </a:r>
            <a:r>
              <a:rPr lang="en-US" sz="2000" dirty="0" smtClean="0">
                <a:solidFill>
                  <a:schemeClr val="bg1"/>
                </a:solidFill>
                <a:latin typeface="Cambria" pitchFamily="18" charset="0"/>
                <a:ea typeface="Cambria" pitchFamily="18" charset="0"/>
              </a:rPr>
              <a:t> </a:t>
            </a:r>
            <a:r>
              <a:rPr lang="en-US" sz="2000" dirty="0">
                <a:solidFill>
                  <a:schemeClr val="bg1"/>
                </a:solidFill>
                <a:latin typeface="Cambria" pitchFamily="18" charset="0"/>
                <a:ea typeface="Cambria" pitchFamily="18" charset="0"/>
              </a:rPr>
              <a:t>sterile </a:t>
            </a:r>
            <a:r>
              <a:rPr lang="el-GR" sz="2000" dirty="0">
                <a:solidFill>
                  <a:schemeClr val="bg1"/>
                </a:solidFill>
                <a:latin typeface="Cambria" pitchFamily="18" charset="0"/>
                <a:ea typeface="Cambria" pitchFamily="18" charset="0"/>
                <a:cs typeface="Arial" panose="020B0604020202020204" pitchFamily="34" charset="0"/>
              </a:rPr>
              <a:t>ν</a:t>
            </a:r>
            <a:r>
              <a:rPr lang="en-US" sz="2000" baseline="-25000" dirty="0">
                <a:solidFill>
                  <a:schemeClr val="bg1"/>
                </a:solidFill>
                <a:latin typeface="Cambria" pitchFamily="18" charset="0"/>
                <a:ea typeface="Cambria" pitchFamily="18" charset="0"/>
                <a:cs typeface="Arial" panose="020B0604020202020204" pitchFamily="34" charset="0"/>
              </a:rPr>
              <a:t>s</a:t>
            </a:r>
            <a:r>
              <a:rPr lang="en-US" sz="2000" dirty="0">
                <a:solidFill>
                  <a:schemeClr val="bg1"/>
                </a:solidFill>
                <a:latin typeface="Cambria" pitchFamily="18" charset="0"/>
                <a:ea typeface="Cambria" pitchFamily="18" charset="0"/>
                <a:cs typeface="Arial" panose="020B0604020202020204" pitchFamily="34" charset="0"/>
              </a:rPr>
              <a:t> → limits on &lt;</a:t>
            </a:r>
            <a:r>
              <a:rPr lang="en-US" sz="2000" dirty="0" err="1">
                <a:solidFill>
                  <a:schemeClr val="bg1"/>
                </a:solidFill>
                <a:latin typeface="Cambria" pitchFamily="18" charset="0"/>
                <a:ea typeface="Cambria" pitchFamily="18" charset="0"/>
                <a:cs typeface="Arial" panose="020B0604020202020204" pitchFamily="34" charset="0"/>
              </a:rPr>
              <a:t>m</a:t>
            </a:r>
            <a:r>
              <a:rPr lang="en-US" sz="2000" baseline="-25000" dirty="0" err="1">
                <a:solidFill>
                  <a:schemeClr val="bg1"/>
                </a:solidFill>
                <a:latin typeface="Cambria" pitchFamily="18" charset="0"/>
                <a:ea typeface="Cambria" pitchFamily="18" charset="0"/>
                <a:cs typeface="Arial" panose="020B0604020202020204" pitchFamily="34" charset="0"/>
              </a:rPr>
              <a:t>N</a:t>
            </a:r>
            <a:r>
              <a:rPr lang="en-US" sz="2000" dirty="0">
                <a:solidFill>
                  <a:schemeClr val="bg1"/>
                </a:solidFill>
                <a:latin typeface="Cambria" pitchFamily="18" charset="0"/>
                <a:ea typeface="Cambria" pitchFamily="18" charset="0"/>
                <a:cs typeface="Arial" panose="020B0604020202020204" pitchFamily="34" charset="0"/>
              </a:rPr>
              <a:t>&gt;</a:t>
            </a:r>
          </a:p>
          <a:p>
            <a:r>
              <a:rPr lang="en-US" sz="2000" dirty="0">
                <a:solidFill>
                  <a:schemeClr val="bg1"/>
                </a:solidFill>
                <a:latin typeface="Cambria" pitchFamily="18" charset="0"/>
                <a:ea typeface="Cambria" pitchFamily="18" charset="0"/>
                <a:cs typeface="Arial" panose="020B0604020202020204" pitchFamily="34" charset="0"/>
              </a:rPr>
              <a:t>                                            </a:t>
            </a:r>
            <a:r>
              <a:rPr lang="en-US" sz="2000" dirty="0" smtClean="0">
                <a:solidFill>
                  <a:schemeClr val="bg1"/>
                </a:solidFill>
                <a:latin typeface="Cambria" pitchFamily="18" charset="0"/>
                <a:ea typeface="Cambria" pitchFamily="18" charset="0"/>
                <a:cs typeface="Arial" panose="020B0604020202020204" pitchFamily="34" charset="0"/>
              </a:rPr>
              <a:t>neutrino </a:t>
            </a:r>
            <a:r>
              <a:rPr lang="en-US" sz="2000" dirty="0">
                <a:solidFill>
                  <a:schemeClr val="bg1"/>
                </a:solidFill>
                <a:latin typeface="Cambria" pitchFamily="18" charset="0"/>
                <a:ea typeface="Cambria" pitchFamily="18" charset="0"/>
                <a:cs typeface="Arial" panose="020B0604020202020204" pitchFamily="34" charset="0"/>
              </a:rPr>
              <a:t>mass hierarchy </a:t>
            </a:r>
            <a:endParaRPr lang="en-US" sz="2000" dirty="0" smtClean="0">
              <a:solidFill>
                <a:schemeClr val="bg1"/>
              </a:solidFill>
              <a:latin typeface="Cambria" pitchFamily="18" charset="0"/>
              <a:ea typeface="Cambria" pitchFamily="18" charset="0"/>
              <a:cs typeface="Arial" panose="020B0604020202020204" pitchFamily="34" charset="0"/>
            </a:endParaRPr>
          </a:p>
          <a:p>
            <a:endParaRPr lang="en-US" sz="2000" dirty="0" smtClean="0">
              <a:solidFill>
                <a:schemeClr val="bg1"/>
              </a:solidFill>
              <a:latin typeface="Cambria" pitchFamily="18" charset="0"/>
              <a:ea typeface="Cambria" pitchFamily="18" charset="0"/>
              <a:cs typeface="Arial" panose="020B0604020202020204" pitchFamily="34" charset="0"/>
            </a:endParaRPr>
          </a:p>
          <a:p>
            <a:endParaRPr lang="en-US" sz="2000" dirty="0">
              <a:solidFill>
                <a:schemeClr val="bg1"/>
              </a:solidFill>
              <a:latin typeface="Cambria" pitchFamily="18" charset="0"/>
              <a:ea typeface="Cambria" pitchFamily="18" charset="0"/>
              <a:cs typeface="Arial" panose="020B0604020202020204" pitchFamily="34" charset="0"/>
            </a:endParaRPr>
          </a:p>
          <a:p>
            <a:pPr marL="342900" indent="-342900"/>
            <a:r>
              <a:rPr lang="en-US" sz="2000" dirty="0" smtClean="0">
                <a:solidFill>
                  <a:schemeClr val="bg1"/>
                </a:solidFill>
                <a:latin typeface="Cambria" pitchFamily="18" charset="0"/>
                <a:ea typeface="Cambria" pitchFamily="18" charset="0"/>
                <a:cs typeface="Arial" panose="020B0604020202020204" pitchFamily="34" charset="0"/>
              </a:rPr>
              <a:t>- Distinguishing  and  constraining  of different </a:t>
            </a:r>
            <a:r>
              <a:rPr lang="en-US" sz="2000" dirty="0">
                <a:solidFill>
                  <a:schemeClr val="bg1"/>
                </a:solidFill>
                <a:latin typeface="Cambria" pitchFamily="18" charset="0"/>
                <a:ea typeface="Cambria" pitchFamily="18" charset="0"/>
                <a:cs typeface="Arial" panose="020B0604020202020204" pitchFamily="34" charset="0"/>
              </a:rPr>
              <a:t>BSM scenarios for </a:t>
            </a:r>
            <a:r>
              <a:rPr lang="en-US" sz="2000" dirty="0">
                <a:solidFill>
                  <a:schemeClr val="bg1"/>
                </a:solidFill>
                <a:latin typeface="Cambria" pitchFamily="18" charset="0"/>
                <a:ea typeface="Cambria" pitchFamily="18" charset="0"/>
              </a:rPr>
              <a:t>0</a:t>
            </a:r>
            <a:r>
              <a:rPr lang="el-GR" sz="2000" dirty="0">
                <a:solidFill>
                  <a:schemeClr val="bg1"/>
                </a:solidFill>
                <a:latin typeface="Cambria" pitchFamily="18" charset="0"/>
                <a:ea typeface="Cambria" pitchFamily="18" charset="0"/>
                <a:cs typeface="Arial" panose="020B0604020202020204" pitchFamily="34" charset="0"/>
              </a:rPr>
              <a:t>νββ</a:t>
            </a:r>
            <a:r>
              <a:rPr lang="en-US" sz="2000" dirty="0">
                <a:solidFill>
                  <a:schemeClr val="bg1"/>
                </a:solidFill>
                <a:latin typeface="Cambria" pitchFamily="18" charset="0"/>
                <a:ea typeface="Cambria" pitchFamily="18" charset="0"/>
                <a:cs typeface="Arial" panose="020B0604020202020204" pitchFamily="34" charset="0"/>
              </a:rPr>
              <a:t>: Majoron existence, </a:t>
            </a:r>
            <a:r>
              <a:rPr lang="en-US" sz="2000" dirty="0" smtClean="0">
                <a:solidFill>
                  <a:schemeClr val="bg1"/>
                </a:solidFill>
                <a:latin typeface="Cambria" pitchFamily="18" charset="0"/>
                <a:ea typeface="Cambria" pitchFamily="18" charset="0"/>
                <a:cs typeface="Arial" panose="020B0604020202020204" pitchFamily="34" charset="0"/>
              </a:rPr>
              <a:t>       SUSY particles</a:t>
            </a:r>
            <a:r>
              <a:rPr lang="en-US" sz="2000" dirty="0">
                <a:solidFill>
                  <a:schemeClr val="bg1"/>
                </a:solidFill>
                <a:latin typeface="Cambria" pitchFamily="18" charset="0"/>
                <a:ea typeface="Cambria" pitchFamily="18" charset="0"/>
                <a:cs typeface="Arial" panose="020B0604020202020204" pitchFamily="34" charset="0"/>
              </a:rPr>
              <a:t>, </a:t>
            </a:r>
            <a:r>
              <a:rPr lang="en-US" sz="2000" dirty="0" smtClean="0">
                <a:solidFill>
                  <a:schemeClr val="bg1"/>
                </a:solidFill>
                <a:latin typeface="Cambria" pitchFamily="18" charset="0"/>
                <a:ea typeface="Cambria" pitchFamily="18" charset="0"/>
                <a:cs typeface="Arial" panose="020B0604020202020204" pitchFamily="34" charset="0"/>
              </a:rPr>
              <a:t> L-R  </a:t>
            </a:r>
            <a:r>
              <a:rPr lang="en-US" sz="2000" dirty="0">
                <a:solidFill>
                  <a:schemeClr val="bg1"/>
                </a:solidFill>
                <a:latin typeface="Cambria" pitchFamily="18" charset="0"/>
                <a:ea typeface="Cambria" pitchFamily="18" charset="0"/>
                <a:cs typeface="Arial" panose="020B0604020202020204" pitchFamily="34" charset="0"/>
              </a:rPr>
              <a:t>theories,  Ǝ of RH currents </a:t>
            </a:r>
            <a:r>
              <a:rPr lang="en-US" sz="2000" dirty="0" smtClean="0">
                <a:solidFill>
                  <a:schemeClr val="bg1"/>
                </a:solidFill>
                <a:latin typeface="Cambria" pitchFamily="18" charset="0"/>
                <a:ea typeface="Cambria" pitchFamily="18" charset="0"/>
                <a:cs typeface="Arial" panose="020B0604020202020204" pitchFamily="34" charset="0"/>
              </a:rPr>
              <a:t> </a:t>
            </a:r>
            <a:r>
              <a:rPr lang="en-US" sz="2000" dirty="0">
                <a:solidFill>
                  <a:schemeClr val="bg1"/>
                </a:solidFill>
                <a:latin typeface="Cambria" pitchFamily="18" charset="0"/>
                <a:ea typeface="Cambria" pitchFamily="18" charset="0"/>
                <a:cs typeface="Arial" panose="020B0604020202020204" pitchFamily="34" charset="0"/>
              </a:rPr>
              <a:t> </a:t>
            </a:r>
            <a:r>
              <a:rPr lang="en-US" sz="2000" dirty="0" smtClean="0">
                <a:solidFill>
                  <a:schemeClr val="bg1"/>
                </a:solidFill>
                <a:latin typeface="Cambria" pitchFamily="18" charset="0"/>
                <a:ea typeface="Cambria" pitchFamily="18" charset="0"/>
                <a:cs typeface="Arial" panose="020B0604020202020204" pitchFamily="34" charset="0"/>
              </a:rPr>
              <a:t>       </a:t>
            </a:r>
          </a:p>
          <a:p>
            <a:pPr marL="342900" indent="-342900"/>
            <a:r>
              <a:rPr lang="en-US" sz="2000" dirty="0" smtClean="0">
                <a:solidFill>
                  <a:schemeClr val="bg1"/>
                </a:solidFill>
                <a:latin typeface="Cambria" pitchFamily="18" charset="0"/>
                <a:ea typeface="Cambria" pitchFamily="18" charset="0"/>
                <a:cs typeface="Arial" panose="020B0604020202020204" pitchFamily="34" charset="0"/>
              </a:rPr>
              <a:t>                                  </a:t>
            </a:r>
          </a:p>
          <a:p>
            <a:endParaRPr lang="en-US" sz="2000" dirty="0" smtClean="0">
              <a:solidFill>
                <a:schemeClr val="bg1"/>
              </a:solidFill>
              <a:latin typeface="Cambria" pitchFamily="18" charset="0"/>
              <a:ea typeface="Cambria" pitchFamily="18" charset="0"/>
              <a:cs typeface="Arial" panose="020B0604020202020204" pitchFamily="34" charset="0"/>
            </a:endParaRPr>
          </a:p>
          <a:p>
            <a:r>
              <a:rPr lang="en-US" sz="2000" dirty="0" smtClean="0">
                <a:solidFill>
                  <a:schemeClr val="bg1"/>
                </a:solidFill>
                <a:latin typeface="Cambria" pitchFamily="18" charset="0"/>
                <a:ea typeface="Cambria" pitchFamily="18" charset="0"/>
                <a:cs typeface="Arial" panose="020B0604020202020204" pitchFamily="34" charset="0"/>
              </a:rPr>
              <a:t>- Check </a:t>
            </a:r>
            <a:r>
              <a:rPr lang="en-US" sz="2000" dirty="0">
                <a:solidFill>
                  <a:schemeClr val="bg1"/>
                </a:solidFill>
                <a:latin typeface="Cambria" pitchFamily="18" charset="0"/>
                <a:ea typeface="Cambria" pitchFamily="18" charset="0"/>
                <a:cs typeface="Arial" panose="020B0604020202020204" pitchFamily="34" charset="0"/>
              </a:rPr>
              <a:t>of other symmetries: CP, Lorentz invariance</a:t>
            </a:r>
          </a:p>
          <a:p>
            <a:endParaRPr lang="en-US" sz="2000" dirty="0">
              <a:solidFill>
                <a:schemeClr val="bg1"/>
              </a:solidFill>
              <a:latin typeface="Cambria" panose="02040503050406030204" pitchFamily="18" charset="0"/>
            </a:endParaRPr>
          </a:p>
        </p:txBody>
      </p:sp>
      <p:sp>
        <p:nvSpPr>
          <p:cNvPr id="6" name="TextBox 5"/>
          <p:cNvSpPr txBox="1"/>
          <p:nvPr/>
        </p:nvSpPr>
        <p:spPr>
          <a:xfrm>
            <a:off x="8374455" y="6418906"/>
            <a:ext cx="3277355" cy="276999"/>
          </a:xfrm>
          <a:prstGeom prst="rect">
            <a:avLst/>
          </a:prstGeom>
          <a:noFill/>
        </p:spPr>
        <p:txBody>
          <a:bodyPr wrap="square" rtlCol="0">
            <a:spAutoFit/>
          </a:bodyPr>
          <a:lstStyle/>
          <a:p>
            <a:r>
              <a:rPr lang="en-US" sz="1200" i="1" dirty="0">
                <a:solidFill>
                  <a:srgbClr val="7030A0"/>
                </a:solidFill>
                <a:latin typeface="Cambria" panose="02040503050406030204" pitchFamily="18" charset="0"/>
              </a:rPr>
              <a:t>S. Stoica, </a:t>
            </a:r>
            <a:r>
              <a:rPr lang="en-US" sz="1200" i="1" dirty="0" smtClean="0">
                <a:solidFill>
                  <a:srgbClr val="7030A0"/>
                </a:solidFill>
                <a:latin typeface="Cambria" panose="02040503050406030204" pitchFamily="18" charset="0"/>
              </a:rPr>
              <a:t>SM&amp;B, CORFU24, August 26, 2024</a:t>
            </a:r>
            <a:endParaRPr lang="en-US" sz="1200" i="1" dirty="0">
              <a:solidFill>
                <a:srgbClr val="7030A0"/>
              </a:solidFill>
              <a:latin typeface="Cambria" panose="02040503050406030204" pitchFamily="18" charset="0"/>
            </a:endParaRPr>
          </a:p>
        </p:txBody>
      </p:sp>
    </p:spTree>
    <p:extLst>
      <p:ext uri="{BB962C8B-B14F-4D97-AF65-F5344CB8AC3E}">
        <p14:creationId xmlns="" xmlns:p14="http://schemas.microsoft.com/office/powerpoint/2010/main" val="267286435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4340445" y="59991"/>
            <a:ext cx="3194289" cy="523220"/>
          </a:xfrm>
          <a:prstGeom prst="rect">
            <a:avLst/>
          </a:prstGeom>
          <a:solidFill>
            <a:schemeClr val="accent1">
              <a:lumMod val="75000"/>
            </a:schemeClr>
          </a:solidFill>
        </p:spPr>
        <p:txBody>
          <a:bodyPr wrap="square" rtlCol="0">
            <a:spAutoFit/>
          </a:bodyPr>
          <a:lstStyle/>
          <a:p>
            <a:r>
              <a:rPr lang="en-US" sz="2800" i="1" dirty="0">
                <a:solidFill>
                  <a:srgbClr val="7030A0"/>
                </a:solidFill>
                <a:latin typeface="Arial" panose="020B0604020202020204" pitchFamily="34" charset="0"/>
                <a:cs typeface="Arial" panose="020B0604020202020204" pitchFamily="34" charset="0"/>
              </a:rPr>
              <a:t> </a:t>
            </a:r>
            <a:r>
              <a:rPr lang="en-US" sz="2800" i="1" dirty="0">
                <a:solidFill>
                  <a:srgbClr val="7030A0"/>
                </a:solidFill>
                <a:latin typeface="Cambria" panose="02040503050406030204" pitchFamily="18" charset="0"/>
                <a:ea typeface="Cambria" panose="02040503050406030204" pitchFamily="18" charset="0"/>
                <a:cs typeface="Arial" panose="020B0604020202020204" pitchFamily="34" charset="0"/>
              </a:rPr>
              <a:t>DBD lifetimes</a:t>
            </a:r>
          </a:p>
        </p:txBody>
      </p:sp>
      <mc:AlternateContent xmlns:mc="http://schemas.openxmlformats.org/markup-compatibility/2006">
        <mc:Choice xmlns:a14="http://schemas.microsoft.com/office/drawing/2010/main" xmlns="" Requires="a14">
          <p:sp>
            <p:nvSpPr>
              <p:cNvPr id="4" name="TextBox 3"/>
              <p:cNvSpPr txBox="1"/>
              <p:nvPr/>
            </p:nvSpPr>
            <p:spPr>
              <a:xfrm>
                <a:off x="252907" y="675632"/>
                <a:ext cx="11893107" cy="2878609"/>
              </a:xfrm>
              <a:prstGeom prst="rect">
                <a:avLst/>
              </a:prstGeom>
              <a:solidFill>
                <a:schemeClr val="accent1">
                  <a:lumMod val="75000"/>
                </a:schemeClr>
              </a:solidFill>
            </p:spPr>
            <p:txBody>
              <a:bodyPr wrap="square" rtlCol="0">
                <a:spAutoFit/>
              </a:bodyPr>
              <a:lstStyle/>
              <a:p>
                <a14:m>
                  <m:oMath xmlns:m="http://schemas.openxmlformats.org/officeDocument/2006/math">
                    <m:sSubSup>
                      <m:sSubSupPr>
                        <m:ctrlPr>
                          <a:rPr lang="en-US" sz="2000" i="1" smtClean="0">
                            <a:solidFill>
                              <a:schemeClr val="bg1"/>
                            </a:solidFill>
                            <a:latin typeface="Cambria Math" panose="02040503050406030204" pitchFamily="18" charset="0"/>
                          </a:rPr>
                        </m:ctrlPr>
                      </m:sSubSupPr>
                      <m:e>
                        <m:r>
                          <a:rPr lang="en-US" sz="2000" b="0" i="1" smtClean="0">
                            <a:solidFill>
                              <a:schemeClr val="bg1"/>
                            </a:solidFill>
                            <a:latin typeface="Cambria Math"/>
                          </a:rPr>
                          <m:t> [</m:t>
                        </m:r>
                        <m:r>
                          <a:rPr lang="en-US" sz="2000" b="0" i="1" smtClean="0">
                            <a:solidFill>
                              <a:schemeClr val="bg1"/>
                            </a:solidFill>
                            <a:latin typeface="Cambria Math"/>
                          </a:rPr>
                          <m:t>𝑇</m:t>
                        </m:r>
                      </m:e>
                      <m:sub>
                        <m:r>
                          <a:rPr lang="en-US" sz="2000" b="0" i="1" smtClean="0">
                            <a:solidFill>
                              <a:schemeClr val="bg1"/>
                            </a:solidFill>
                            <a:latin typeface="Cambria Math"/>
                          </a:rPr>
                          <m:t>1/2</m:t>
                        </m:r>
                      </m:sub>
                      <m:sup>
                        <m:r>
                          <a:rPr lang="en-US" sz="2000" b="0" i="1" smtClean="0">
                            <a:solidFill>
                              <a:schemeClr val="bg1"/>
                            </a:solidFill>
                            <a:latin typeface="Cambria Math"/>
                          </a:rPr>
                          <m:t>2</m:t>
                        </m:r>
                        <m:r>
                          <a:rPr lang="el-GR" sz="2000" b="0" i="1" smtClean="0">
                            <a:solidFill>
                              <a:schemeClr val="bg1"/>
                            </a:solidFill>
                            <a:latin typeface="Cambria Math"/>
                          </a:rPr>
                          <m:t>𝜈</m:t>
                        </m:r>
                      </m:sup>
                    </m:sSubSup>
                    <m:r>
                      <a:rPr lang="en-US" sz="2000" b="0" i="1" smtClean="0">
                        <a:solidFill>
                          <a:schemeClr val="bg1"/>
                        </a:solidFill>
                        <a:latin typeface="Cambria Math"/>
                      </a:rPr>
                      <m:t>]</m:t>
                    </m:r>
                  </m:oMath>
                </a14:m>
                <a:r>
                  <a:rPr lang="en-US" sz="2000" baseline="30000" dirty="0">
                    <a:solidFill>
                      <a:schemeClr val="bg1"/>
                    </a:solidFill>
                    <a:latin typeface="Cambria" panose="02040503050406030204" pitchFamily="18" charset="0"/>
                    <a:ea typeface="Cambria" panose="02040503050406030204" pitchFamily="18" charset="0"/>
                    <a:cs typeface="Arial" panose="020B0604020202020204" pitchFamily="34" charset="0"/>
                  </a:rPr>
                  <a:t>-1  </a:t>
                </a:r>
                <a:r>
                  <a:rPr lang="en-US" sz="2000" dirty="0">
                    <a:solidFill>
                      <a:schemeClr val="bg1"/>
                    </a:solidFill>
                    <a:latin typeface="Cambria" panose="02040503050406030204" pitchFamily="18" charset="0"/>
                    <a:ea typeface="Cambria" panose="02040503050406030204" pitchFamily="18" charset="0"/>
                    <a:cs typeface="Arial" panose="020B0604020202020204" pitchFamily="34" charset="0"/>
                  </a:rPr>
                  <a:t>=  G</a:t>
                </a:r>
                <a:r>
                  <a:rPr lang="en-US" sz="2000" baseline="30000" dirty="0">
                    <a:solidFill>
                      <a:schemeClr val="bg1"/>
                    </a:solidFill>
                    <a:latin typeface="Cambria" panose="02040503050406030204" pitchFamily="18" charset="0"/>
                    <a:ea typeface="Cambria" panose="02040503050406030204" pitchFamily="18" charset="0"/>
                    <a:cs typeface="Arial" panose="020B0604020202020204" pitchFamily="34" charset="0"/>
                  </a:rPr>
                  <a:t>2</a:t>
                </a:r>
                <a:r>
                  <a:rPr lang="el-GR" sz="2000" baseline="30000" dirty="0">
                    <a:solidFill>
                      <a:schemeClr val="bg1"/>
                    </a:solidFill>
                    <a:latin typeface="Cambria" panose="02040503050406030204" pitchFamily="18" charset="0"/>
                    <a:ea typeface="Cambria" panose="02040503050406030204" pitchFamily="18" charset="0"/>
                    <a:cs typeface="Arial" panose="020B0604020202020204" pitchFamily="34" charset="0"/>
                  </a:rPr>
                  <a:t>ν</a:t>
                </a:r>
                <a:r>
                  <a:rPr lang="en-US" sz="2000" dirty="0">
                    <a:solidFill>
                      <a:schemeClr val="bg1"/>
                    </a:solidFill>
                    <a:latin typeface="Cambria" panose="02040503050406030204" pitchFamily="18" charset="0"/>
                    <a:ea typeface="Cambria" panose="02040503050406030204" pitchFamily="18" charset="0"/>
                    <a:cs typeface="Arial" panose="020B0604020202020204" pitchFamily="34" charset="0"/>
                  </a:rPr>
                  <a:t> (Q</a:t>
                </a:r>
                <a:r>
                  <a:rPr lang="el-GR" sz="2000" baseline="-25000" dirty="0">
                    <a:solidFill>
                      <a:schemeClr val="bg1"/>
                    </a:solidFill>
                    <a:latin typeface="Cambria" panose="02040503050406030204" pitchFamily="18" charset="0"/>
                    <a:ea typeface="Cambria" panose="02040503050406030204" pitchFamily="18" charset="0"/>
                    <a:cs typeface="Arial" panose="020B0604020202020204" pitchFamily="34" charset="0"/>
                  </a:rPr>
                  <a:t>ββ</a:t>
                </a:r>
                <a:r>
                  <a:rPr lang="en-US" sz="2000" dirty="0">
                    <a:solidFill>
                      <a:schemeClr val="bg1"/>
                    </a:solidFill>
                    <a:latin typeface="Cambria" panose="02040503050406030204" pitchFamily="18" charset="0"/>
                    <a:ea typeface="Cambria" panose="02040503050406030204" pitchFamily="18" charset="0"/>
                    <a:cs typeface="Arial" panose="020B0604020202020204" pitchFamily="34" charset="0"/>
                  </a:rPr>
                  <a:t>, Z)    </a:t>
                </a:r>
                <a:r>
                  <a:rPr lang="en-US" sz="1600" dirty="0">
                    <a:solidFill>
                      <a:schemeClr val="bg1"/>
                    </a:solidFill>
                    <a:latin typeface="Cambria" panose="02040503050406030204" pitchFamily="18" charset="0"/>
                    <a:ea typeface="Cambria" panose="02040503050406030204" pitchFamily="18" charset="0"/>
                    <a:cs typeface="Arial" panose="020B0604020202020204" pitchFamily="34" charset="0"/>
                  </a:rPr>
                  <a:t>x</a:t>
                </a:r>
                <a:r>
                  <a:rPr lang="en-US" sz="2000" dirty="0">
                    <a:solidFill>
                      <a:schemeClr val="bg1"/>
                    </a:solidFill>
                    <a:latin typeface="Cambria" panose="02040503050406030204" pitchFamily="18" charset="0"/>
                    <a:ea typeface="Cambria" panose="02040503050406030204" pitchFamily="18" charset="0"/>
                    <a:cs typeface="Arial" panose="020B0604020202020204" pitchFamily="34" charset="0"/>
                  </a:rPr>
                  <a:t/>
                </a:r>
                <a14:m>
                  <m:oMath xmlns:m="http://schemas.openxmlformats.org/officeDocument/2006/math">
                    <m:sSubSup>
                      <m:sSubSupPr>
                        <m:ctrlPr>
                          <a:rPr lang="en-US" sz="2000" i="1">
                            <a:solidFill>
                              <a:schemeClr val="bg1"/>
                            </a:solidFill>
                            <a:latin typeface="Cambria Math" panose="02040503050406030204" pitchFamily="18" charset="0"/>
                          </a:rPr>
                        </m:ctrlPr>
                      </m:sSubSupPr>
                      <m:e>
                        <m:r>
                          <a:rPr lang="en-US" sz="2000" b="0" i="1" smtClean="0">
                            <a:solidFill>
                              <a:schemeClr val="bg1"/>
                            </a:solidFill>
                            <a:latin typeface="Cambria Math"/>
                          </a:rPr>
                          <m:t>𝑔</m:t>
                        </m:r>
                      </m:e>
                      <m:sub>
                        <m:r>
                          <a:rPr lang="en-US" sz="2000" b="0" i="1" smtClean="0">
                            <a:solidFill>
                              <a:schemeClr val="bg1"/>
                            </a:solidFill>
                            <a:latin typeface="Cambria Math"/>
                          </a:rPr>
                          <m:t>𝐴</m:t>
                        </m:r>
                      </m:sub>
                      <m:sup>
                        <m:r>
                          <a:rPr lang="en-US" sz="2000" b="0" i="1" smtClean="0">
                            <a:solidFill>
                              <a:schemeClr val="bg1"/>
                            </a:solidFill>
                            <a:latin typeface="Cambria Math"/>
                          </a:rPr>
                          <m:t>4</m:t>
                        </m:r>
                      </m:sup>
                    </m:sSubSup>
                  </m:oMath>
                </a14:m>
                <a:r>
                  <a:rPr lang="en-US" sz="2000" dirty="0">
                    <a:solidFill>
                      <a:schemeClr val="bg1"/>
                    </a:solidFill>
                    <a:latin typeface="Cambria" panose="02040503050406030204" pitchFamily="18" charset="0"/>
                    <a:ea typeface="Cambria" panose="02040503050406030204" pitchFamily="18" charset="0"/>
                    <a:cs typeface="Arial" panose="020B0604020202020204" pitchFamily="34" charset="0"/>
                  </a:rPr>
                  <a:t/>
                </a:r>
                <a:r>
                  <a:rPr lang="en-US" sz="1600" dirty="0">
                    <a:solidFill>
                      <a:schemeClr val="bg1"/>
                    </a:solidFill>
                    <a:latin typeface="Cambria" panose="02040503050406030204" pitchFamily="18" charset="0"/>
                    <a:ea typeface="Cambria" panose="02040503050406030204" pitchFamily="18" charset="0"/>
                    <a:cs typeface="Arial" panose="020B0604020202020204" pitchFamily="34" charset="0"/>
                  </a:rPr>
                  <a:t>x</a:t>
                </a:r>
                <a:r>
                  <a:rPr lang="en-US" sz="2000" dirty="0">
                    <a:solidFill>
                      <a:schemeClr val="bg1"/>
                    </a:solidFill>
                    <a:latin typeface="Cambria" panose="02040503050406030204" pitchFamily="18" charset="0"/>
                    <a:ea typeface="Cambria" panose="02040503050406030204" pitchFamily="18" charset="0"/>
                    <a:cs typeface="Arial" panose="020B0604020202020204" pitchFamily="34" charset="0"/>
                  </a:rPr>
                  <a:t>   |</a:t>
                </a:r>
                <a14:m>
                  <m:oMath xmlns:m="http://schemas.openxmlformats.org/officeDocument/2006/math">
                    <m:r>
                      <a:rPr lang="en-US" sz="2000" i="1">
                        <a:solidFill>
                          <a:schemeClr val="bg1"/>
                        </a:solidFill>
                        <a:latin typeface="Cambria Math"/>
                      </a:rPr>
                      <m:t>𝑚</m:t>
                    </m:r>
                    <m:r>
                      <a:rPr lang="en-US" sz="2000" i="1" baseline="-25000">
                        <a:solidFill>
                          <a:schemeClr val="bg1"/>
                        </a:solidFill>
                        <a:latin typeface="Cambria Math"/>
                      </a:rPr>
                      <m:t>𝑒</m:t>
                    </m:r>
                    <m:r>
                      <a:rPr lang="en-US" sz="2000" i="1">
                        <a:solidFill>
                          <a:schemeClr val="bg1"/>
                        </a:solidFill>
                        <a:latin typeface="Cambria Math"/>
                      </a:rPr>
                      <m:t>𝑐</m:t>
                    </m:r>
                    <m:r>
                      <a:rPr lang="en-US" sz="2000" i="1" baseline="30000">
                        <a:solidFill>
                          <a:schemeClr val="bg1"/>
                        </a:solidFill>
                        <a:latin typeface="Cambria Math"/>
                      </a:rPr>
                      <m:t>2 </m:t>
                    </m:r>
                  </m:oMath>
                </a14:m>
                <a:r>
                  <a:rPr lang="en-US" sz="2000" i="1" dirty="0">
                    <a:solidFill>
                      <a:schemeClr val="bg1"/>
                    </a:solidFill>
                    <a:latin typeface="Cambria" panose="02040503050406030204" pitchFamily="18" charset="0"/>
                    <a:ea typeface="Cambria" panose="02040503050406030204" pitchFamily="18" charset="0"/>
                    <a:cs typeface="Arial" panose="020B0604020202020204" pitchFamily="34" charset="0"/>
                  </a:rPr>
                  <a:t>M</a:t>
                </a:r>
                <a:r>
                  <a:rPr lang="en-US" sz="2000" baseline="30000" dirty="0">
                    <a:solidFill>
                      <a:schemeClr val="bg1"/>
                    </a:solidFill>
                    <a:latin typeface="Cambria" panose="02040503050406030204" pitchFamily="18" charset="0"/>
                    <a:ea typeface="Cambria" panose="02040503050406030204" pitchFamily="18" charset="0"/>
                    <a:cs typeface="Arial" panose="020B0604020202020204" pitchFamily="34" charset="0"/>
                  </a:rPr>
                  <a:t>2</a:t>
                </a:r>
                <a:r>
                  <a:rPr lang="el-GR" sz="2000" baseline="30000" dirty="0">
                    <a:solidFill>
                      <a:schemeClr val="bg1"/>
                    </a:solidFill>
                    <a:latin typeface="Cambria" panose="02040503050406030204" pitchFamily="18" charset="0"/>
                    <a:ea typeface="Cambria" panose="02040503050406030204" pitchFamily="18" charset="0"/>
                    <a:cs typeface="Arial" panose="020B0604020202020204" pitchFamily="34" charset="0"/>
                  </a:rPr>
                  <a:t>ν </a:t>
                </a:r>
                <a:r>
                  <a:rPr lang="en-US" sz="2000" dirty="0">
                    <a:solidFill>
                      <a:schemeClr val="bg1"/>
                    </a:solidFill>
                    <a:latin typeface="Cambria" panose="02040503050406030204" pitchFamily="18" charset="0"/>
                    <a:ea typeface="Cambria" panose="02040503050406030204" pitchFamily="18" charset="0"/>
                    <a:cs typeface="Arial" panose="020B0604020202020204" pitchFamily="34" charset="0"/>
                  </a:rPr>
                  <a:t>|</a:t>
                </a:r>
                <a:r>
                  <a:rPr lang="en-US" sz="2000" baseline="30000" dirty="0">
                    <a:solidFill>
                      <a:schemeClr val="bg1"/>
                    </a:solidFill>
                    <a:latin typeface="Cambria" panose="02040503050406030204" pitchFamily="18" charset="0"/>
                    <a:ea typeface="Cambria" panose="02040503050406030204" pitchFamily="18" charset="0"/>
                    <a:cs typeface="Arial" panose="020B0604020202020204" pitchFamily="34" charset="0"/>
                  </a:rPr>
                  <a:t>2                                                                                   </a:t>
                </a:r>
                <a:r>
                  <a:rPr lang="en-US" sz="2000" i="1" dirty="0">
                    <a:solidFill>
                      <a:srgbClr val="7030A0"/>
                    </a:solidFill>
                    <a:latin typeface="Arial" panose="020B0604020202020204" pitchFamily="34" charset="0"/>
                    <a:cs typeface="Arial" panose="020B0604020202020204" pitchFamily="34" charset="0"/>
                  </a:rPr>
                  <a:t>2</a:t>
                </a:r>
                <a:r>
                  <a:rPr lang="el-GR" sz="2000" i="1" dirty="0">
                    <a:solidFill>
                      <a:srgbClr val="7030A0"/>
                    </a:solidFill>
                    <a:latin typeface="Arial" panose="020B0604020202020204" pitchFamily="34" charset="0"/>
                    <a:cs typeface="Arial" panose="020B0604020202020204" pitchFamily="34" charset="0"/>
                  </a:rPr>
                  <a:t>νββ</a:t>
                </a:r>
                <a:r>
                  <a:rPr lang="en-US" sz="2000" i="1" dirty="0">
                    <a:solidFill>
                      <a:srgbClr val="7030A0"/>
                    </a:solidFill>
                    <a:latin typeface="Arial" panose="020B0604020202020204" pitchFamily="34" charset="0"/>
                    <a:cs typeface="Arial" panose="020B0604020202020204" pitchFamily="34" charset="0"/>
                  </a:rPr>
                  <a:t/>
                </a:r>
                <a:r>
                  <a:rPr lang="en-US" sz="2000" dirty="0">
                    <a:solidFill>
                      <a:srgbClr val="7030A0"/>
                    </a:solidFill>
                    <a:latin typeface="Arial" panose="020B0604020202020204" pitchFamily="34" charset="0"/>
                    <a:cs typeface="Arial" panose="020B0604020202020204" pitchFamily="34" charset="0"/>
                  </a:rPr>
                  <a:t/>
                </a:r>
                <a:endParaRPr lang="en-US" sz="2000" i="1" dirty="0">
                  <a:solidFill>
                    <a:srgbClr val="7030A0"/>
                  </a:solidFill>
                  <a:latin typeface="Arial" panose="020B0604020202020204" pitchFamily="34" charset="0"/>
                  <a:cs typeface="Arial" panose="020B0604020202020204" pitchFamily="34" charset="0"/>
                </a:endParaRPr>
              </a:p>
              <a:p>
                <a:endParaRPr lang="en-US" sz="2400" baseline="30000" dirty="0">
                  <a:solidFill>
                    <a:schemeClr val="bg1"/>
                  </a:solidFill>
                  <a:latin typeface="Arial" panose="020B0604020202020204" pitchFamily="34" charset="0"/>
                  <a:cs typeface="Arial" panose="020B0604020202020204" pitchFamily="34" charset="0"/>
                </a:endParaRPr>
              </a:p>
              <a:p>
                <a:endParaRPr lang="en-US" sz="2400" baseline="30000" dirty="0">
                  <a:solidFill>
                    <a:schemeClr val="bg1"/>
                  </a:solidFill>
                  <a:latin typeface="Arial" panose="020B0604020202020204" pitchFamily="34" charset="0"/>
                  <a:cs typeface="Arial" panose="020B0604020202020204" pitchFamily="34" charset="0"/>
                </a:endParaRPr>
              </a:p>
              <a:p>
                <a:r>
                  <a:rPr lang="en-US" sz="2000" baseline="30000" dirty="0">
                    <a:solidFill>
                      <a:schemeClr val="bg1"/>
                    </a:solidFill>
                    <a:latin typeface="Cambria" panose="02040503050406030204" pitchFamily="18" charset="0"/>
                    <a:ea typeface="Cambria" panose="02040503050406030204" pitchFamily="18" charset="0"/>
                    <a:cs typeface="Arial" panose="020B0604020202020204" pitchFamily="34" charset="0"/>
                  </a:rPr>
                  <a:t/>
                </a:r>
              </a:p>
              <a:p>
                <a14:m>
                  <m:oMath xmlns:m="http://schemas.openxmlformats.org/officeDocument/2006/math">
                    <m:sSubSup>
                      <m:sSubSupPr>
                        <m:ctrlPr>
                          <a:rPr lang="en-US" sz="2000" i="1">
                            <a:solidFill>
                              <a:schemeClr val="bg1"/>
                            </a:solidFill>
                            <a:latin typeface="Cambria Math" panose="02040503050406030204" pitchFamily="18" charset="0"/>
                          </a:rPr>
                        </m:ctrlPr>
                      </m:sSubSupPr>
                      <m:e>
                        <m:r>
                          <a:rPr lang="en-US" sz="2000" i="1">
                            <a:solidFill>
                              <a:schemeClr val="bg1"/>
                            </a:solidFill>
                            <a:latin typeface="Cambria Math"/>
                          </a:rPr>
                          <m:t>[</m:t>
                        </m:r>
                        <m:r>
                          <a:rPr lang="en-US" sz="2000" i="1">
                            <a:solidFill>
                              <a:schemeClr val="bg1"/>
                            </a:solidFill>
                            <a:latin typeface="Cambria Math"/>
                          </a:rPr>
                          <m:t>𝑇</m:t>
                        </m:r>
                      </m:e>
                      <m:sub>
                        <m:r>
                          <a:rPr lang="en-US" sz="2000" i="1">
                            <a:solidFill>
                              <a:schemeClr val="bg1"/>
                            </a:solidFill>
                            <a:latin typeface="Cambria Math"/>
                          </a:rPr>
                          <m:t>1/2</m:t>
                        </m:r>
                      </m:sub>
                      <m:sup>
                        <m:r>
                          <a:rPr lang="en-US" sz="2000" i="1">
                            <a:solidFill>
                              <a:schemeClr val="bg1"/>
                            </a:solidFill>
                            <a:latin typeface="Cambria Math"/>
                          </a:rPr>
                          <m:t>0</m:t>
                        </m:r>
                        <m:r>
                          <a:rPr lang="el-GR" sz="2000" i="1">
                            <a:solidFill>
                              <a:schemeClr val="bg1"/>
                            </a:solidFill>
                            <a:latin typeface="Cambria Math"/>
                          </a:rPr>
                          <m:t>𝜈</m:t>
                        </m:r>
                      </m:sup>
                    </m:sSubSup>
                    <m:r>
                      <a:rPr lang="en-US" sz="2000" i="1">
                        <a:solidFill>
                          <a:schemeClr val="bg1"/>
                        </a:solidFill>
                        <a:latin typeface="Cambria Math"/>
                      </a:rPr>
                      <m:t>]</m:t>
                    </m:r>
                  </m:oMath>
                </a14:m>
                <a:r>
                  <a:rPr lang="en-US" sz="2000" baseline="30000" dirty="0">
                    <a:solidFill>
                      <a:schemeClr val="bg1"/>
                    </a:solidFill>
                    <a:latin typeface="Cambria" panose="02040503050406030204" pitchFamily="18" charset="0"/>
                    <a:ea typeface="Cambria" panose="02040503050406030204" pitchFamily="18" charset="0"/>
                    <a:cs typeface="Arial" panose="020B0604020202020204" pitchFamily="34" charset="0"/>
                  </a:rPr>
                  <a:t>-1  </a:t>
                </a:r>
                <a:r>
                  <a:rPr lang="en-US" sz="2000" dirty="0">
                    <a:solidFill>
                      <a:schemeClr val="bg1"/>
                    </a:solidFill>
                    <a:latin typeface="Cambria" panose="02040503050406030204" pitchFamily="18" charset="0"/>
                    <a:ea typeface="Cambria" panose="02040503050406030204" pitchFamily="18" charset="0"/>
                    <a:cs typeface="Arial" panose="020B0604020202020204" pitchFamily="34" charset="0"/>
                  </a:rPr>
                  <a:t>= ∑</a:t>
                </a:r>
                <a:r>
                  <a:rPr lang="en-US" sz="2000" baseline="-25000" dirty="0">
                    <a:solidFill>
                      <a:schemeClr val="bg1"/>
                    </a:solidFill>
                    <a:latin typeface="Cambria" panose="02040503050406030204" pitchFamily="18" charset="0"/>
                    <a:ea typeface="Cambria" panose="02040503050406030204" pitchFamily="18" charset="0"/>
                    <a:cs typeface="Arial" panose="020B0604020202020204" pitchFamily="34" charset="0"/>
                  </a:rPr>
                  <a:t>k </a:t>
                </a:r>
                <a:r>
                  <a:rPr lang="en-US" sz="2000" dirty="0">
                    <a:solidFill>
                      <a:schemeClr val="bg1"/>
                    </a:solidFill>
                    <a:latin typeface="Cambria" panose="02040503050406030204" pitchFamily="18" charset="0"/>
                    <a:ea typeface="Cambria" panose="02040503050406030204" pitchFamily="18" charset="0"/>
                    <a:cs typeface="Arial" panose="020B0604020202020204" pitchFamily="34" charset="0"/>
                  </a:rPr>
                  <a:t> [G</a:t>
                </a:r>
                <a:r>
                  <a:rPr lang="en-US" sz="2000" baseline="30000" dirty="0">
                    <a:solidFill>
                      <a:schemeClr val="bg1"/>
                    </a:solidFill>
                    <a:latin typeface="Cambria" panose="02040503050406030204" pitchFamily="18" charset="0"/>
                    <a:ea typeface="Cambria" panose="02040503050406030204" pitchFamily="18" charset="0"/>
                    <a:cs typeface="Arial" panose="020B0604020202020204" pitchFamily="34" charset="0"/>
                  </a:rPr>
                  <a:t>0</a:t>
                </a:r>
                <a:r>
                  <a:rPr lang="el-GR" sz="2000" baseline="30000" dirty="0">
                    <a:solidFill>
                      <a:schemeClr val="bg1"/>
                    </a:solidFill>
                    <a:latin typeface="Cambria" panose="02040503050406030204" pitchFamily="18" charset="0"/>
                    <a:ea typeface="Cambria" panose="02040503050406030204" pitchFamily="18" charset="0"/>
                    <a:cs typeface="Arial" panose="020B0604020202020204" pitchFamily="34" charset="0"/>
                  </a:rPr>
                  <a:t>ν</a:t>
                </a:r>
                <a:r>
                  <a:rPr lang="en-US" sz="2000" dirty="0">
                    <a:solidFill>
                      <a:schemeClr val="bg1"/>
                    </a:solidFill>
                    <a:latin typeface="Cambria" panose="02040503050406030204" pitchFamily="18" charset="0"/>
                    <a:ea typeface="Cambria" panose="02040503050406030204" pitchFamily="18" charset="0"/>
                    <a:cs typeface="Arial" panose="020B0604020202020204" pitchFamily="34" charset="0"/>
                  </a:rPr>
                  <a:t> (Q</a:t>
                </a:r>
                <a:r>
                  <a:rPr lang="el-GR" sz="2000" baseline="-25000" dirty="0">
                    <a:solidFill>
                      <a:schemeClr val="bg1"/>
                    </a:solidFill>
                    <a:latin typeface="Cambria" panose="02040503050406030204" pitchFamily="18" charset="0"/>
                    <a:ea typeface="Cambria" panose="02040503050406030204" pitchFamily="18" charset="0"/>
                    <a:cs typeface="Arial" panose="020B0604020202020204" pitchFamily="34" charset="0"/>
                  </a:rPr>
                  <a:t>ββ</a:t>
                </a:r>
                <a:r>
                  <a:rPr lang="en-US" sz="2000" dirty="0">
                    <a:solidFill>
                      <a:schemeClr val="bg1"/>
                    </a:solidFill>
                    <a:latin typeface="Cambria" panose="02040503050406030204" pitchFamily="18" charset="0"/>
                    <a:ea typeface="Cambria" panose="02040503050406030204" pitchFamily="18" charset="0"/>
                    <a:cs typeface="Arial" panose="020B0604020202020204" pitchFamily="34" charset="0"/>
                  </a:rPr>
                  <a:t>, Z)    </a:t>
                </a:r>
                <a:r>
                  <a:rPr lang="en-US" sz="1600" dirty="0">
                    <a:solidFill>
                      <a:schemeClr val="bg1"/>
                    </a:solidFill>
                    <a:latin typeface="Cambria" panose="02040503050406030204" pitchFamily="18" charset="0"/>
                    <a:ea typeface="Cambria" panose="02040503050406030204" pitchFamily="18" charset="0"/>
                    <a:cs typeface="Arial" panose="020B0604020202020204" pitchFamily="34" charset="0"/>
                  </a:rPr>
                  <a:t>x</a:t>
                </a:r>
                <a:r>
                  <a:rPr lang="en-US" sz="2000" dirty="0">
                    <a:solidFill>
                      <a:schemeClr val="bg1"/>
                    </a:solidFill>
                    <a:latin typeface="Cambria" panose="02040503050406030204" pitchFamily="18" charset="0"/>
                    <a:ea typeface="Cambria" panose="02040503050406030204" pitchFamily="18" charset="0"/>
                    <a:cs typeface="Arial" panose="020B0604020202020204" pitchFamily="34" charset="0"/>
                  </a:rPr>
                  <a:t/>
                </a:r>
                <a14:m>
                  <m:oMath xmlns:m="http://schemas.openxmlformats.org/officeDocument/2006/math">
                    <m:sSubSup>
                      <m:sSubSupPr>
                        <m:ctrlPr>
                          <a:rPr lang="en-US" sz="2000" i="1">
                            <a:solidFill>
                              <a:schemeClr val="bg1"/>
                            </a:solidFill>
                            <a:latin typeface="Cambria Math" panose="02040503050406030204" pitchFamily="18" charset="0"/>
                          </a:rPr>
                        </m:ctrlPr>
                      </m:sSubSupPr>
                      <m:e>
                        <m:r>
                          <a:rPr lang="en-US" sz="2000" i="1">
                            <a:solidFill>
                              <a:schemeClr val="bg1"/>
                            </a:solidFill>
                            <a:latin typeface="Cambria Math"/>
                          </a:rPr>
                          <m:t>𝑔</m:t>
                        </m:r>
                      </m:e>
                      <m:sub>
                        <m:r>
                          <a:rPr lang="en-US" sz="2000" i="1">
                            <a:solidFill>
                              <a:schemeClr val="bg1"/>
                            </a:solidFill>
                            <a:latin typeface="Cambria Math"/>
                          </a:rPr>
                          <m:t>𝐴</m:t>
                        </m:r>
                      </m:sub>
                      <m:sup>
                        <m:r>
                          <a:rPr lang="en-US" sz="2000" i="1">
                            <a:solidFill>
                              <a:schemeClr val="bg1"/>
                            </a:solidFill>
                            <a:latin typeface="Cambria Math"/>
                          </a:rPr>
                          <m:t>4</m:t>
                        </m:r>
                      </m:sup>
                    </m:sSubSup>
                  </m:oMath>
                </a14:m>
                <a:r>
                  <a:rPr lang="en-US" sz="2000" dirty="0">
                    <a:solidFill>
                      <a:schemeClr val="bg1"/>
                    </a:solidFill>
                    <a:latin typeface="Cambria" panose="02040503050406030204" pitchFamily="18" charset="0"/>
                    <a:ea typeface="Cambria" panose="02040503050406030204" pitchFamily="18" charset="0"/>
                    <a:cs typeface="Arial" panose="020B0604020202020204" pitchFamily="34" charset="0"/>
                  </a:rPr>
                  <a:t/>
                </a:r>
                <a:r>
                  <a:rPr lang="en-US" sz="1600" dirty="0">
                    <a:solidFill>
                      <a:schemeClr val="bg1"/>
                    </a:solidFill>
                    <a:latin typeface="Cambria" panose="02040503050406030204" pitchFamily="18" charset="0"/>
                    <a:ea typeface="Cambria" panose="02040503050406030204" pitchFamily="18" charset="0"/>
                    <a:cs typeface="Arial" panose="020B0604020202020204" pitchFamily="34" charset="0"/>
                  </a:rPr>
                  <a:t>x</a:t>
                </a:r>
                <a:r>
                  <a:rPr lang="en-US" sz="2000" dirty="0">
                    <a:solidFill>
                      <a:schemeClr val="bg1"/>
                    </a:solidFill>
                    <a:latin typeface="Cambria" panose="02040503050406030204" pitchFamily="18" charset="0"/>
                    <a:ea typeface="Cambria" panose="02040503050406030204" pitchFamily="18" charset="0"/>
                    <a:cs typeface="Arial" panose="020B0604020202020204" pitchFamily="34" charset="0"/>
                  </a:rPr>
                  <a:t>    |</a:t>
                </a:r>
                <a14:m>
                  <m:oMath xmlns:m="http://schemas.openxmlformats.org/officeDocument/2006/math">
                    <m:sSubSup>
                      <m:sSubSupPr>
                        <m:ctrlPr>
                          <a:rPr lang="en-US" sz="2000" i="1">
                            <a:solidFill>
                              <a:schemeClr val="bg1"/>
                            </a:solidFill>
                            <a:latin typeface="Cambria Math" panose="02040503050406030204" pitchFamily="18" charset="0"/>
                          </a:rPr>
                        </m:ctrlPr>
                      </m:sSubSupPr>
                      <m:e>
                        <m:r>
                          <a:rPr lang="en-US" sz="2000" i="1">
                            <a:solidFill>
                              <a:schemeClr val="bg1"/>
                            </a:solidFill>
                            <a:latin typeface="Cambria Math"/>
                          </a:rPr>
                          <m:t>𝑀</m:t>
                        </m:r>
                      </m:e>
                      <m:sub>
                        <m:r>
                          <a:rPr lang="en-US" sz="2000" i="1">
                            <a:solidFill>
                              <a:schemeClr val="bg1"/>
                            </a:solidFill>
                            <a:latin typeface="Cambria Math"/>
                          </a:rPr>
                          <m:t>𝑘</m:t>
                        </m:r>
                      </m:sub>
                      <m:sup>
                        <m:r>
                          <a:rPr lang="en-US" sz="2000" i="1">
                            <a:solidFill>
                              <a:schemeClr val="bg1"/>
                            </a:solidFill>
                            <a:latin typeface="Cambria Math"/>
                          </a:rPr>
                          <m:t>0</m:t>
                        </m:r>
                        <m:r>
                          <a:rPr lang="el-GR" sz="2000" i="1">
                            <a:solidFill>
                              <a:schemeClr val="bg1"/>
                            </a:solidFill>
                            <a:latin typeface="Cambria Math"/>
                          </a:rPr>
                          <m:t>𝜈</m:t>
                        </m:r>
                      </m:sup>
                    </m:sSubSup>
                  </m:oMath>
                </a14:m>
                <a:r>
                  <a:rPr lang="en-US" sz="2000" dirty="0">
                    <a:solidFill>
                      <a:schemeClr val="bg1"/>
                    </a:solidFill>
                    <a:latin typeface="Cambria" panose="02040503050406030204" pitchFamily="18" charset="0"/>
                    <a:ea typeface="Cambria" panose="02040503050406030204" pitchFamily="18" charset="0"/>
                    <a:cs typeface="Arial" panose="020B0604020202020204" pitchFamily="34" charset="0"/>
                  </a:rPr>
                  <a:t>|</a:t>
                </a:r>
                <a:r>
                  <a:rPr lang="en-US" sz="2000" baseline="30000" dirty="0">
                    <a:solidFill>
                      <a:schemeClr val="bg1"/>
                    </a:solidFill>
                    <a:latin typeface="Cambria" panose="02040503050406030204" pitchFamily="18" charset="0"/>
                    <a:ea typeface="Cambria" panose="02040503050406030204" pitchFamily="18" charset="0"/>
                    <a:cs typeface="Arial" panose="020B0604020202020204" pitchFamily="34" charset="0"/>
                  </a:rPr>
                  <a:t>2            </a:t>
                </a:r>
                <a:r>
                  <a:rPr lang="en-US" sz="1600" dirty="0">
                    <a:solidFill>
                      <a:schemeClr val="bg1"/>
                    </a:solidFill>
                    <a:latin typeface="Cambria" panose="02040503050406030204" pitchFamily="18" charset="0"/>
                    <a:ea typeface="Cambria" panose="02040503050406030204" pitchFamily="18" charset="0"/>
                    <a:cs typeface="Arial" panose="020B0604020202020204" pitchFamily="34" charset="0"/>
                  </a:rPr>
                  <a:t>x</a:t>
                </a:r>
                <a:r>
                  <a:rPr lang="en-US" sz="2000" dirty="0">
                    <a:solidFill>
                      <a:schemeClr val="bg1"/>
                    </a:solidFill>
                    <a:latin typeface="Cambria" panose="02040503050406030204" pitchFamily="18" charset="0"/>
                    <a:ea typeface="Cambria" panose="02040503050406030204" pitchFamily="18" charset="0"/>
                    <a:cs typeface="Arial" panose="020B0604020202020204" pitchFamily="34" charset="0"/>
                  </a:rPr>
                  <a:t>&lt;</a:t>
                </a:r>
                <a:r>
                  <a:rPr lang="el-GR" sz="2000" dirty="0">
                    <a:solidFill>
                      <a:schemeClr val="bg1"/>
                    </a:solidFill>
                    <a:latin typeface="Cambria" panose="02040503050406030204" pitchFamily="18" charset="0"/>
                    <a:ea typeface="Cambria" panose="02040503050406030204" pitchFamily="18" charset="0"/>
                    <a:cs typeface="Arial" panose="020B0604020202020204" pitchFamily="34" charset="0"/>
                  </a:rPr>
                  <a:t>η</a:t>
                </a:r>
                <a:r>
                  <a:rPr lang="en-US" sz="2000" baseline="-25000" dirty="0">
                    <a:solidFill>
                      <a:schemeClr val="bg1"/>
                    </a:solidFill>
                    <a:latin typeface="Cambria" panose="02040503050406030204" pitchFamily="18" charset="0"/>
                    <a:ea typeface="Cambria" panose="02040503050406030204" pitchFamily="18" charset="0"/>
                    <a:cs typeface="Arial" panose="020B0604020202020204" pitchFamily="34" charset="0"/>
                  </a:rPr>
                  <a:t>k</a:t>
                </a:r>
                <a:r>
                  <a:rPr lang="en-US" sz="2000" dirty="0">
                    <a:solidFill>
                      <a:schemeClr val="bg1"/>
                    </a:solidFill>
                    <a:latin typeface="Cambria" panose="02040503050406030204" pitchFamily="18" charset="0"/>
                    <a:ea typeface="Cambria" panose="02040503050406030204" pitchFamily="18" charset="0"/>
                    <a:cs typeface="Arial" panose="020B0604020202020204" pitchFamily="34" charset="0"/>
                  </a:rPr>
                  <a:t>&gt;]</a:t>
                </a:r>
                <a:r>
                  <a:rPr lang="en-US" sz="2400" dirty="0">
                    <a:solidFill>
                      <a:schemeClr val="bg1"/>
                    </a:solidFill>
                    <a:latin typeface="Arial" panose="020B0604020202020204" pitchFamily="34" charset="0"/>
                    <a:cs typeface="Arial" panose="020B0604020202020204" pitchFamily="34" charset="0"/>
                  </a:rPr>
                  <a:t/>
                </a:r>
                <a:r>
                  <a:rPr lang="en-US" sz="2000" i="1" dirty="0">
                    <a:solidFill>
                      <a:srgbClr val="7030A0"/>
                    </a:solidFill>
                    <a:latin typeface="Arial" panose="020B0604020202020204" pitchFamily="34" charset="0"/>
                    <a:cs typeface="Arial" panose="020B0604020202020204" pitchFamily="34" charset="0"/>
                  </a:rPr>
                  <a:t>0</a:t>
                </a:r>
                <a:r>
                  <a:rPr lang="el-GR" sz="2000" i="1" dirty="0">
                    <a:solidFill>
                      <a:srgbClr val="7030A0"/>
                    </a:solidFill>
                    <a:latin typeface="Arial" panose="020B0604020202020204" pitchFamily="34" charset="0"/>
                    <a:cs typeface="Arial" panose="020B0604020202020204" pitchFamily="34" charset="0"/>
                  </a:rPr>
                  <a:t>νββ</a:t>
                </a:r>
                <a:r>
                  <a:rPr lang="en-US" sz="2000" i="1" dirty="0">
                    <a:solidFill>
                      <a:srgbClr val="7030A0"/>
                    </a:solidFill>
                    <a:latin typeface="Arial" panose="020B0604020202020204" pitchFamily="34" charset="0"/>
                    <a:cs typeface="Arial" panose="020B0604020202020204" pitchFamily="34" charset="0"/>
                  </a:rPr>
                  <a:t/>
                </a:r>
                <a:r>
                  <a:rPr lang="en-US" sz="2000" dirty="0">
                    <a:solidFill>
                      <a:srgbClr val="7030A0"/>
                    </a:solidFill>
                    <a:latin typeface="Arial" panose="020B0604020202020204" pitchFamily="34" charset="0"/>
                    <a:cs typeface="Arial" panose="020B0604020202020204" pitchFamily="34" charset="0"/>
                  </a:rPr>
                  <a:t/>
                </a:r>
              </a:p>
              <a:p>
                <a:r>
                  <a:rPr lang="en-US" sz="2400" dirty="0">
                    <a:solidFill>
                      <a:schemeClr val="bg1"/>
                    </a:solidFill>
                    <a:latin typeface="Arial" panose="020B0604020202020204" pitchFamily="34" charset="0"/>
                    <a:cs typeface="Arial" panose="020B0604020202020204" pitchFamily="34" charset="0"/>
                  </a:rPr>
                  <a:t>                      ↓                        ↓                ↓</a:t>
                </a:r>
              </a:p>
              <a:p>
                <a:r>
                  <a:rPr lang="en-US" sz="2000" dirty="0">
                    <a:solidFill>
                      <a:schemeClr val="bg1"/>
                    </a:solidFill>
                    <a:latin typeface="Arial" panose="020B0604020202020204" pitchFamily="34" charset="0"/>
                    <a:cs typeface="Arial" panose="020B0604020202020204" pitchFamily="34" charset="0"/>
                  </a:rPr>
                  <a:t/>
                </a:r>
                <a:r>
                  <a:rPr lang="en-US" sz="2000" dirty="0">
                    <a:solidFill>
                      <a:schemeClr val="bg1"/>
                    </a:solidFill>
                    <a:latin typeface="Cambria" panose="02040503050406030204" pitchFamily="18" charset="0"/>
                    <a:ea typeface="Cambria" panose="02040503050406030204" pitchFamily="18" charset="0"/>
                    <a:cs typeface="Arial" panose="020B0604020202020204" pitchFamily="34" charset="0"/>
                  </a:rPr>
                  <a:t>atomic physics            nuclear physics      particle physics</a:t>
                </a:r>
              </a:p>
              <a:p>
                <a:r>
                  <a:rPr lang="en-US" sz="2000" dirty="0">
                    <a:solidFill>
                      <a:schemeClr val="bg1"/>
                    </a:solidFill>
                    <a:latin typeface="Cambria" panose="02040503050406030204" pitchFamily="18" charset="0"/>
                    <a:ea typeface="Cambria" panose="02040503050406030204" pitchFamily="18" charset="0"/>
                    <a:cs typeface="Arial" panose="020B0604020202020204" pitchFamily="34" charset="0"/>
                  </a:rPr>
                  <a:t/>
                </a:r>
                <a:r>
                  <a:rPr lang="en-US" sz="2000" dirty="0">
                    <a:solidFill>
                      <a:srgbClr val="7030A0"/>
                    </a:solidFill>
                    <a:latin typeface="Cambria" panose="02040503050406030204" pitchFamily="18" charset="0"/>
                    <a:ea typeface="Cambria" panose="02040503050406030204" pitchFamily="18" charset="0"/>
                    <a:cs typeface="Arial" panose="020B0604020202020204" pitchFamily="34" charset="0"/>
                  </a:rPr>
                  <a:t>PSF</a:t>
                </a:r>
                <a:r>
                  <a:rPr lang="en-US" sz="2000" dirty="0">
                    <a:solidFill>
                      <a:schemeClr val="bg1"/>
                    </a:solidFill>
                    <a:latin typeface="Cambria" panose="02040503050406030204" pitchFamily="18" charset="0"/>
                    <a:ea typeface="Cambria" panose="02040503050406030204" pitchFamily="18" charset="0"/>
                    <a:cs typeface="Arial" panose="020B0604020202020204" pitchFamily="34" charset="0"/>
                  </a:rPr>
                  <a:t/>
                </a:r>
                <a:r>
                  <a:rPr lang="en-US" sz="2000" dirty="0">
                    <a:solidFill>
                      <a:srgbClr val="7030A0"/>
                    </a:solidFill>
                    <a:latin typeface="Cambria" panose="02040503050406030204" pitchFamily="18" charset="0"/>
                    <a:ea typeface="Cambria" panose="02040503050406030204" pitchFamily="18" charset="0"/>
                    <a:cs typeface="Arial" panose="020B0604020202020204" pitchFamily="34" charset="0"/>
                  </a:rPr>
                  <a:t>NME                        BSM </a:t>
                </a:r>
              </a:p>
              <a:p>
                <a:endParaRPr lang="en-US" sz="2400" dirty="0">
                  <a:solidFill>
                    <a:schemeClr val="bg1"/>
                  </a:solidFill>
                  <a:latin typeface="+mj-lt"/>
                  <a:cs typeface="Arial" panose="020B0604020202020204" pitchFamily="34" charset="0"/>
                </a:endParaRPr>
              </a:p>
            </p:txBody>
          </p:sp>
        </mc:Choice>
        <mc:Fallback>
          <p:sp>
            <p:nvSpPr>
              <p:cNvPr id="4" name="TextBox 3"/>
              <p:cNvSpPr txBox="1">
                <a:spLocks noRot="1" noChangeAspect="1" noMove="1" noResize="1" noEditPoints="1" noAdjustHandles="1" noChangeArrowheads="1" noChangeShapeType="1" noTextEdit="1"/>
              </p:cNvSpPr>
              <p:nvPr/>
            </p:nvSpPr>
            <p:spPr>
              <a:xfrm>
                <a:off x="252907" y="675632"/>
                <a:ext cx="11893107" cy="2878609"/>
              </a:xfrm>
              <a:prstGeom prst="rect">
                <a:avLst/>
              </a:prstGeom>
              <a:blipFill>
                <a:blip r:embed="rId2"/>
                <a:stretch>
                  <a:fillRect l="-256" t="-847"/>
                </a:stretch>
              </a:blipFill>
            </p:spPr>
            <p:txBody>
              <a:bodyPr/>
              <a:lstStyle/>
              <a:p>
                <a:r>
                  <a:rPr lang="en-GB">
                    <a:noFill/>
                  </a:rPr>
                  <a:t> </a:t>
                </a:r>
              </a:p>
            </p:txBody>
          </p:sp>
        </mc:Fallback>
      </mc:AlternateContent>
      <p:sp>
        <p:nvSpPr>
          <p:cNvPr id="5" name="Rectangle 4"/>
          <p:cNvSpPr/>
          <p:nvPr/>
        </p:nvSpPr>
        <p:spPr>
          <a:xfrm>
            <a:off x="235391" y="5784775"/>
            <a:ext cx="11956610" cy="607602"/>
          </a:xfrm>
          <a:prstGeom prst="rect">
            <a:avLst/>
          </a:prstGeom>
          <a:solidFill>
            <a:schemeClr val="accent1">
              <a:lumMod val="75000"/>
            </a:schemeClr>
          </a:solidFill>
        </p:spPr>
        <p:txBody>
          <a:bodyPr wrap="square">
            <a:spAutoFit/>
          </a:bodyPr>
          <a:lstStyle/>
          <a:p>
            <a:pPr>
              <a:lnSpc>
                <a:spcPct val="93000"/>
              </a:lnSpc>
              <a:buClr>
                <a:srgbClr val="000000"/>
              </a:buClr>
              <a:buSzPct val="100000"/>
              <a:defRPr/>
            </a:pPr>
            <a:r>
              <a:rPr lang="en-US" altLang="en-US" i="1" dirty="0">
                <a:solidFill>
                  <a:schemeClr val="bg1"/>
                </a:solidFill>
                <a:latin typeface="Cambria" panose="02040503050406030204" pitchFamily="18" charset="0"/>
                <a:ea typeface="Cambria" panose="02040503050406030204" pitchFamily="18" charset="0"/>
              </a:rPr>
              <a:t>Precise calculations of </a:t>
            </a:r>
            <a:r>
              <a:rPr lang="en-US" altLang="en-US" i="1" dirty="0">
                <a:solidFill>
                  <a:srgbClr val="7030A0"/>
                </a:solidFill>
                <a:latin typeface="Cambria" panose="02040503050406030204" pitchFamily="18" charset="0"/>
                <a:ea typeface="Cambria" panose="02040503050406030204" pitchFamily="18" charset="0"/>
              </a:rPr>
              <a:t>PSF</a:t>
            </a:r>
            <a:r>
              <a:rPr lang="en-US" altLang="en-US" i="1" dirty="0">
                <a:solidFill>
                  <a:schemeClr val="bg1"/>
                </a:solidFill>
                <a:latin typeface="Cambria" panose="02040503050406030204" pitchFamily="18" charset="0"/>
                <a:ea typeface="Cambria" panose="02040503050406030204" pitchFamily="18" charset="0"/>
              </a:rPr>
              <a:t> and </a:t>
            </a:r>
            <a:r>
              <a:rPr lang="en-US" altLang="en-US" i="1" dirty="0">
                <a:solidFill>
                  <a:srgbClr val="7030A0"/>
                </a:solidFill>
                <a:latin typeface="Cambria" panose="02040503050406030204" pitchFamily="18" charset="0"/>
                <a:ea typeface="Cambria" panose="02040503050406030204" pitchFamily="18" charset="0"/>
              </a:rPr>
              <a:t>NME</a:t>
            </a:r>
            <a:r>
              <a:rPr lang="en-US" altLang="en-US" i="1" dirty="0">
                <a:solidFill>
                  <a:schemeClr val="bg1"/>
                </a:solidFill>
                <a:latin typeface="Cambria" panose="02040503050406030204" pitchFamily="18" charset="0"/>
                <a:ea typeface="Cambria" panose="02040503050406030204" pitchFamily="18" charset="0"/>
              </a:rPr>
              <a:t> are needed to predict lifetimes, derive neutrino parameters, extract information on neutrino properties </a:t>
            </a:r>
          </a:p>
        </p:txBody>
      </p:sp>
      <p:sp>
        <p:nvSpPr>
          <p:cNvPr id="6" name="Rectangle 5">
            <a:extLst>
              <a:ext uri="{FF2B5EF4-FFF2-40B4-BE49-F238E27FC236}">
                <a16:creationId xmlns:a16="http://schemas.microsoft.com/office/drawing/2014/main" xmlns="" id="{116AC79C-3098-4C2B-B558-2412F9B6C0D5}"/>
              </a:ext>
            </a:extLst>
          </p:cNvPr>
          <p:cNvSpPr/>
          <p:nvPr/>
        </p:nvSpPr>
        <p:spPr>
          <a:xfrm>
            <a:off x="252909" y="3547102"/>
            <a:ext cx="11893106" cy="2246769"/>
          </a:xfrm>
          <a:prstGeom prst="rect">
            <a:avLst/>
          </a:prstGeom>
          <a:solidFill>
            <a:schemeClr val="accent1">
              <a:lumMod val="75000"/>
            </a:schemeClr>
          </a:solidFill>
        </p:spPr>
        <p:txBody>
          <a:bodyPr wrap="square">
            <a:spAutoFit/>
          </a:bodyPr>
          <a:lstStyle/>
          <a:p>
            <a:r>
              <a:rPr lang="en-GB" altLang="en-US" sz="2000" dirty="0">
                <a:solidFill>
                  <a:schemeClr val="bg1"/>
                </a:solidFill>
                <a:latin typeface="Cambria" panose="02040503050406030204" pitchFamily="18" charset="0"/>
                <a:ea typeface="Cambria" panose="02040503050406030204" pitchFamily="18" charset="0"/>
                <a:cs typeface="Arial" panose="020B0604020202020204" pitchFamily="34" charset="0"/>
              </a:rPr>
              <a:t>G</a:t>
            </a:r>
            <a:r>
              <a:rPr lang="en-GB" altLang="en-US" sz="2000" baseline="30000" dirty="0">
                <a:solidFill>
                  <a:schemeClr val="bg1"/>
                </a:solidFill>
                <a:latin typeface="Cambria" panose="02040503050406030204" pitchFamily="18" charset="0"/>
                <a:ea typeface="Cambria" panose="02040503050406030204" pitchFamily="18" charset="0"/>
                <a:cs typeface="Arial" panose="020B0604020202020204" pitchFamily="34" charset="0"/>
              </a:rPr>
              <a:t>(2,0)ν</a:t>
            </a:r>
            <a:r>
              <a:rPr lang="en-GB" altLang="en-US" sz="2000" dirty="0">
                <a:solidFill>
                  <a:schemeClr val="bg1"/>
                </a:solidFill>
                <a:latin typeface="Cambria" panose="02040503050406030204" pitchFamily="18" charset="0"/>
                <a:ea typeface="Cambria" panose="02040503050406030204" pitchFamily="18" charset="0"/>
                <a:cs typeface="Arial" panose="020B0604020202020204" pitchFamily="34" charset="0"/>
              </a:rPr>
              <a:t>(E</a:t>
            </a:r>
            <a:r>
              <a:rPr lang="en-GB" altLang="en-US" sz="2000" baseline="-25000" dirty="0">
                <a:solidFill>
                  <a:schemeClr val="bg1"/>
                </a:solidFill>
                <a:latin typeface="Cambria" panose="02040503050406030204" pitchFamily="18" charset="0"/>
                <a:ea typeface="Cambria" panose="02040503050406030204" pitchFamily="18" charset="0"/>
                <a:cs typeface="Arial" panose="020B0604020202020204" pitchFamily="34" charset="0"/>
              </a:rPr>
              <a:t>0</a:t>
            </a:r>
            <a:r>
              <a:rPr lang="en-GB" altLang="en-US" sz="2000" dirty="0">
                <a:solidFill>
                  <a:schemeClr val="bg1"/>
                </a:solidFill>
                <a:latin typeface="Cambria" panose="02040503050406030204" pitchFamily="18" charset="0"/>
                <a:ea typeface="Cambria" panose="02040503050406030204" pitchFamily="18" charset="0"/>
                <a:cs typeface="Arial" panose="020B0604020202020204" pitchFamily="34" charset="0"/>
              </a:rPr>
              <a:t>, Z) phase space factors (PSF) </a:t>
            </a:r>
          </a:p>
          <a:p>
            <a:endParaRPr lang="en-GB" altLang="en-US" sz="2000" dirty="0">
              <a:solidFill>
                <a:schemeClr val="bg1"/>
              </a:solidFill>
              <a:latin typeface="Cambria" panose="02040503050406030204" pitchFamily="18" charset="0"/>
              <a:ea typeface="Cambria" panose="02040503050406030204" pitchFamily="18" charset="0"/>
              <a:cs typeface="Arial" panose="020B0604020202020204" pitchFamily="34" charset="0"/>
            </a:endParaRPr>
          </a:p>
          <a:p>
            <a:r>
              <a:rPr lang="en-GB" altLang="en-US" sz="2000" dirty="0">
                <a:solidFill>
                  <a:schemeClr val="bg1"/>
                </a:solidFill>
                <a:latin typeface="Cambria" panose="02040503050406030204" pitchFamily="18" charset="0"/>
                <a:ea typeface="Cambria" panose="02040503050406030204" pitchFamily="18" charset="0"/>
                <a:cs typeface="Arial" panose="020B0604020202020204" pitchFamily="34" charset="0"/>
              </a:rPr>
              <a:t>M</a:t>
            </a:r>
            <a:r>
              <a:rPr lang="en-GB" altLang="en-US" sz="2000" baseline="30000" dirty="0">
                <a:solidFill>
                  <a:schemeClr val="bg1"/>
                </a:solidFill>
                <a:latin typeface="Cambria" panose="02040503050406030204" pitchFamily="18" charset="0"/>
                <a:ea typeface="Cambria" panose="02040503050406030204" pitchFamily="18" charset="0"/>
                <a:cs typeface="Arial" panose="020B0604020202020204" pitchFamily="34" charset="0"/>
              </a:rPr>
              <a:t>(2,0)ν</a:t>
            </a:r>
            <a:r>
              <a:rPr lang="en-GB" altLang="en-US" sz="2000" dirty="0">
                <a:solidFill>
                  <a:schemeClr val="bg1"/>
                </a:solidFill>
                <a:latin typeface="Cambria" panose="02040503050406030204" pitchFamily="18" charset="0"/>
                <a:ea typeface="Cambria" panose="02040503050406030204" pitchFamily="18" charset="0"/>
                <a:cs typeface="Arial" panose="020B0604020202020204" pitchFamily="34" charset="0"/>
              </a:rPr>
              <a:t> = nuclear matrix elements (NME) </a:t>
            </a:r>
          </a:p>
          <a:p>
            <a:endParaRPr lang="en-GB" altLang="en-US" sz="2000" dirty="0">
              <a:solidFill>
                <a:schemeClr val="bg1"/>
              </a:solidFill>
              <a:latin typeface="Cambria" panose="02040503050406030204" pitchFamily="18" charset="0"/>
              <a:ea typeface="Cambria" panose="02040503050406030204" pitchFamily="18" charset="0"/>
              <a:cs typeface="Arial" panose="020B0604020202020204" pitchFamily="34" charset="0"/>
            </a:endParaRPr>
          </a:p>
          <a:p>
            <a:r>
              <a:rPr lang="el-GR" altLang="en-US" sz="2000" dirty="0">
                <a:solidFill>
                  <a:schemeClr val="bg1"/>
                </a:solidFill>
                <a:latin typeface="Cambria" panose="02040503050406030204" pitchFamily="18" charset="0"/>
                <a:ea typeface="Cambria" panose="02040503050406030204" pitchFamily="18" charset="0"/>
                <a:cs typeface="Arial" panose="020B0604020202020204" pitchFamily="34" charset="0"/>
              </a:rPr>
              <a:t>Σ</a:t>
            </a:r>
            <a:r>
              <a:rPr lang="en-US" altLang="en-US" sz="2000" baseline="-25000" dirty="0">
                <a:solidFill>
                  <a:schemeClr val="bg1"/>
                </a:solidFill>
                <a:latin typeface="Cambria" panose="02040503050406030204" pitchFamily="18" charset="0"/>
                <a:ea typeface="Cambria" panose="02040503050406030204" pitchFamily="18" charset="0"/>
                <a:cs typeface="Arial" panose="020B0604020202020204" pitchFamily="34" charset="0"/>
              </a:rPr>
              <a:t>k</a:t>
            </a:r>
            <a:r>
              <a:rPr lang="en-US" altLang="en-US" sz="2000" dirty="0">
                <a:solidFill>
                  <a:schemeClr val="bg1"/>
                </a:solidFill>
                <a:latin typeface="Cambria" panose="02040503050406030204" pitchFamily="18" charset="0"/>
                <a:ea typeface="Cambria" panose="02040503050406030204" pitchFamily="18" charset="0"/>
                <a:cs typeface="Arial" panose="020B0604020202020204" pitchFamily="34" charset="0"/>
              </a:rPr>
              <a:t> M</a:t>
            </a:r>
            <a:r>
              <a:rPr lang="en-US" altLang="en-US" sz="2000" baseline="30000" dirty="0">
                <a:solidFill>
                  <a:schemeClr val="bg1"/>
                </a:solidFill>
                <a:latin typeface="Cambria" panose="02040503050406030204" pitchFamily="18" charset="0"/>
                <a:ea typeface="Cambria" panose="02040503050406030204" pitchFamily="18" charset="0"/>
                <a:cs typeface="Arial" panose="020B0604020202020204" pitchFamily="34" charset="0"/>
              </a:rPr>
              <a:t>0</a:t>
            </a:r>
            <a:r>
              <a:rPr lang="el-GR" altLang="en-US" sz="2000" baseline="30000" dirty="0">
                <a:solidFill>
                  <a:schemeClr val="bg1"/>
                </a:solidFill>
                <a:latin typeface="Cambria" panose="02040503050406030204" pitchFamily="18" charset="0"/>
                <a:ea typeface="Cambria" panose="02040503050406030204" pitchFamily="18" charset="0"/>
                <a:cs typeface="Arial" panose="020B0604020202020204" pitchFamily="34" charset="0"/>
              </a:rPr>
              <a:t>ν</a:t>
            </a:r>
            <a:r>
              <a:rPr lang="en-US" altLang="en-US" sz="2000" baseline="-25000" dirty="0">
                <a:solidFill>
                  <a:schemeClr val="bg1"/>
                </a:solidFill>
                <a:latin typeface="Cambria" panose="02040503050406030204" pitchFamily="18" charset="0"/>
                <a:ea typeface="Cambria" panose="02040503050406030204" pitchFamily="18" charset="0"/>
                <a:cs typeface="Arial" panose="020B0604020202020204" pitchFamily="34" charset="0"/>
              </a:rPr>
              <a:t>k </a:t>
            </a:r>
            <a:r>
              <a:rPr lang="en-US" altLang="en-US" sz="2000" dirty="0">
                <a:solidFill>
                  <a:schemeClr val="bg1"/>
                </a:solidFill>
                <a:latin typeface="Cambria" panose="02040503050406030204" pitchFamily="18" charset="0"/>
                <a:ea typeface="Cambria" panose="02040503050406030204" pitchFamily="18" charset="0"/>
                <a:cs typeface="Arial" panose="020B0604020202020204" pitchFamily="34" charset="0"/>
              </a:rPr>
              <a:t>= </a:t>
            </a:r>
            <a:r>
              <a:rPr lang="en-GB" altLang="en-US" sz="2000" dirty="0">
                <a:solidFill>
                  <a:schemeClr val="bg1"/>
                </a:solidFill>
                <a:latin typeface="Cambria" panose="02040503050406030204" pitchFamily="18" charset="0"/>
                <a:ea typeface="Cambria" panose="02040503050406030204" pitchFamily="18" charset="0"/>
                <a:cs typeface="Arial" panose="020B0604020202020204" pitchFamily="34" charset="0"/>
              </a:rPr>
              <a:t> |M</a:t>
            </a:r>
            <a:r>
              <a:rPr lang="en-GB" altLang="en-US" sz="2000" baseline="30000" dirty="0">
                <a:solidFill>
                  <a:schemeClr val="bg1"/>
                </a:solidFill>
                <a:latin typeface="Cambria" panose="02040503050406030204" pitchFamily="18" charset="0"/>
                <a:ea typeface="Cambria" panose="02040503050406030204" pitchFamily="18" charset="0"/>
                <a:cs typeface="Arial" panose="020B0604020202020204" pitchFamily="34" charset="0"/>
              </a:rPr>
              <a:t>0ν</a:t>
            </a:r>
            <a:r>
              <a:rPr lang="el-GR" altLang="en-US" sz="2000" baseline="-25000" dirty="0">
                <a:solidFill>
                  <a:schemeClr val="bg1"/>
                </a:solidFill>
                <a:latin typeface="Cambria" panose="02040503050406030204" pitchFamily="18" charset="0"/>
                <a:ea typeface="Cambria" panose="02040503050406030204" pitchFamily="18" charset="0"/>
                <a:cs typeface="Arial" panose="020B0604020202020204" pitchFamily="34" charset="0"/>
              </a:rPr>
              <a:t>ν</a:t>
            </a:r>
            <a:r>
              <a:rPr lang="en-GB" altLang="en-US" sz="2000" dirty="0">
                <a:solidFill>
                  <a:schemeClr val="bg1"/>
                </a:solidFill>
                <a:latin typeface="Cambria" panose="02040503050406030204" pitchFamily="18" charset="0"/>
                <a:ea typeface="Cambria" panose="02040503050406030204" pitchFamily="18" charset="0"/>
                <a:cs typeface="Arial" panose="020B0604020202020204" pitchFamily="34" charset="0"/>
              </a:rPr>
              <a:t>|</a:t>
            </a:r>
            <a:r>
              <a:rPr lang="en-GB" altLang="en-US" sz="2000" baseline="30000" dirty="0">
                <a:solidFill>
                  <a:schemeClr val="bg1"/>
                </a:solidFill>
                <a:latin typeface="Cambria" panose="02040503050406030204" pitchFamily="18" charset="0"/>
                <a:ea typeface="Cambria" panose="02040503050406030204" pitchFamily="18" charset="0"/>
                <a:cs typeface="Arial" panose="020B0604020202020204" pitchFamily="34" charset="0"/>
              </a:rPr>
              <a:t>2</a:t>
            </a:r>
            <a:r>
              <a:rPr lang="en-GB" altLang="en-US" sz="2000" dirty="0">
                <a:solidFill>
                  <a:schemeClr val="bg1"/>
                </a:solidFill>
                <a:latin typeface="Cambria" panose="02040503050406030204" pitchFamily="18" charset="0"/>
                <a:ea typeface="Cambria" panose="02040503050406030204" pitchFamily="18" charset="0"/>
                <a:cs typeface="Arial" panose="020B0604020202020204" pitchFamily="34" charset="0"/>
              </a:rPr>
              <a:t> &lt;</a:t>
            </a:r>
            <a:r>
              <a:rPr lang="en-US" altLang="en-US" sz="2000" dirty="0" err="1">
                <a:solidFill>
                  <a:schemeClr val="bg1"/>
                </a:solidFill>
                <a:latin typeface="Cambria" panose="02040503050406030204" pitchFamily="18" charset="0"/>
                <a:ea typeface="Cambria" panose="02040503050406030204" pitchFamily="18" charset="0"/>
                <a:cs typeface="Arial" panose="020B0604020202020204" pitchFamily="34" charset="0"/>
              </a:rPr>
              <a:t>m</a:t>
            </a:r>
            <a:r>
              <a:rPr lang="en-US" altLang="en-US" sz="2000" baseline="-25000" dirty="0" err="1">
                <a:solidFill>
                  <a:schemeClr val="bg1"/>
                </a:solidFill>
                <a:latin typeface="Cambria" panose="02040503050406030204" pitchFamily="18" charset="0"/>
                <a:ea typeface="Cambria" panose="02040503050406030204" pitchFamily="18" charset="0"/>
                <a:cs typeface="Arial" panose="020B0604020202020204" pitchFamily="34" charset="0"/>
              </a:rPr>
              <a:t>ν</a:t>
            </a:r>
            <a:r>
              <a:rPr lang="en-US" altLang="en-US" sz="2000" dirty="0">
                <a:solidFill>
                  <a:schemeClr val="bg1"/>
                </a:solidFill>
                <a:latin typeface="Cambria" panose="02040503050406030204" pitchFamily="18" charset="0"/>
                <a:ea typeface="Cambria" panose="02040503050406030204" pitchFamily="18" charset="0"/>
                <a:cs typeface="Arial" panose="020B0604020202020204" pitchFamily="34" charset="0"/>
              </a:rPr>
              <a:t>&gt;</a:t>
            </a:r>
            <a:r>
              <a:rPr lang="en-US" altLang="en-US" sz="2000" baseline="30000" dirty="0">
                <a:solidFill>
                  <a:schemeClr val="bg1"/>
                </a:solidFill>
                <a:latin typeface="Cambria" panose="02040503050406030204" pitchFamily="18" charset="0"/>
                <a:ea typeface="Cambria" panose="02040503050406030204" pitchFamily="18" charset="0"/>
                <a:cs typeface="Arial" panose="020B0604020202020204" pitchFamily="34" charset="0"/>
              </a:rPr>
              <a:t>2</a:t>
            </a:r>
            <a:r>
              <a:rPr lang="en-US" altLang="en-US" sz="2000" dirty="0">
                <a:solidFill>
                  <a:schemeClr val="bg1"/>
                </a:solidFill>
                <a:latin typeface="Cambria" panose="02040503050406030204" pitchFamily="18" charset="0"/>
                <a:ea typeface="Cambria" panose="02040503050406030204" pitchFamily="18" charset="0"/>
                <a:cs typeface="Arial" panose="020B0604020202020204" pitchFamily="34" charset="0"/>
              </a:rPr>
              <a:t> + </a:t>
            </a:r>
            <a:r>
              <a:rPr lang="en-GB" altLang="en-US" sz="2000" dirty="0">
                <a:solidFill>
                  <a:schemeClr val="bg1"/>
                </a:solidFill>
                <a:latin typeface="Cambria" panose="02040503050406030204" pitchFamily="18" charset="0"/>
                <a:ea typeface="Cambria" panose="02040503050406030204" pitchFamily="18" charset="0"/>
                <a:cs typeface="Arial" panose="020B0604020202020204" pitchFamily="34" charset="0"/>
              </a:rPr>
              <a:t>|M</a:t>
            </a:r>
            <a:r>
              <a:rPr lang="en-GB" altLang="en-US" sz="2000" baseline="30000" dirty="0">
                <a:solidFill>
                  <a:schemeClr val="bg1"/>
                </a:solidFill>
                <a:latin typeface="Cambria" panose="02040503050406030204" pitchFamily="18" charset="0"/>
                <a:ea typeface="Cambria" panose="02040503050406030204" pitchFamily="18" charset="0"/>
                <a:cs typeface="Arial" panose="020B0604020202020204" pitchFamily="34" charset="0"/>
              </a:rPr>
              <a:t>0ν</a:t>
            </a:r>
            <a:r>
              <a:rPr lang="en-GB" altLang="en-US" sz="2000" baseline="-25000" dirty="0">
                <a:solidFill>
                  <a:schemeClr val="bg1"/>
                </a:solidFill>
                <a:latin typeface="Cambria" panose="02040503050406030204" pitchFamily="18" charset="0"/>
                <a:ea typeface="Cambria" panose="02040503050406030204" pitchFamily="18" charset="0"/>
                <a:cs typeface="Arial" panose="020B0604020202020204" pitchFamily="34" charset="0"/>
              </a:rPr>
              <a:t>N</a:t>
            </a:r>
            <a:r>
              <a:rPr lang="en-GB" altLang="en-US" sz="2000" dirty="0">
                <a:solidFill>
                  <a:schemeClr val="bg1"/>
                </a:solidFill>
                <a:latin typeface="Cambria" panose="02040503050406030204" pitchFamily="18" charset="0"/>
                <a:ea typeface="Cambria" panose="02040503050406030204" pitchFamily="18" charset="0"/>
                <a:cs typeface="Arial" panose="020B0604020202020204" pitchFamily="34" charset="0"/>
              </a:rPr>
              <a:t>|</a:t>
            </a:r>
            <a:r>
              <a:rPr lang="en-GB" altLang="en-US" sz="2000" baseline="30000" dirty="0">
                <a:solidFill>
                  <a:schemeClr val="bg1"/>
                </a:solidFill>
                <a:latin typeface="Cambria" panose="02040503050406030204" pitchFamily="18" charset="0"/>
                <a:ea typeface="Cambria" panose="02040503050406030204" pitchFamily="18" charset="0"/>
                <a:cs typeface="Arial" panose="020B0604020202020204" pitchFamily="34" charset="0"/>
              </a:rPr>
              <a:t>2</a:t>
            </a:r>
            <a:r>
              <a:rPr lang="en-GB" altLang="en-US" sz="2000" dirty="0">
                <a:solidFill>
                  <a:schemeClr val="bg1"/>
                </a:solidFill>
                <a:latin typeface="Cambria" panose="02040503050406030204" pitchFamily="18" charset="0"/>
                <a:ea typeface="Cambria" panose="02040503050406030204" pitchFamily="18" charset="0"/>
                <a:cs typeface="Arial" panose="020B0604020202020204" pitchFamily="34" charset="0"/>
              </a:rPr>
              <a:t> &lt;</a:t>
            </a:r>
            <a:r>
              <a:rPr lang="en-US" altLang="en-US" sz="2000" dirty="0" err="1">
                <a:solidFill>
                  <a:schemeClr val="bg1"/>
                </a:solidFill>
                <a:latin typeface="Cambria" panose="02040503050406030204" pitchFamily="18" charset="0"/>
                <a:ea typeface="Cambria" panose="02040503050406030204" pitchFamily="18" charset="0"/>
                <a:cs typeface="Arial" panose="020B0604020202020204" pitchFamily="34" charset="0"/>
              </a:rPr>
              <a:t>m</a:t>
            </a:r>
            <a:r>
              <a:rPr lang="en-US" altLang="en-US" sz="2000" baseline="-25000" dirty="0" err="1">
                <a:solidFill>
                  <a:schemeClr val="bg1"/>
                </a:solidFill>
                <a:latin typeface="Cambria" panose="02040503050406030204" pitchFamily="18" charset="0"/>
                <a:ea typeface="Cambria" panose="02040503050406030204" pitchFamily="18" charset="0"/>
                <a:cs typeface="Arial" panose="020B0604020202020204" pitchFamily="34" charset="0"/>
              </a:rPr>
              <a:t>N</a:t>
            </a:r>
            <a:r>
              <a:rPr lang="en-US" altLang="en-US" sz="2000" dirty="0">
                <a:solidFill>
                  <a:schemeClr val="bg1"/>
                </a:solidFill>
                <a:latin typeface="Cambria" panose="02040503050406030204" pitchFamily="18" charset="0"/>
                <a:ea typeface="Cambria" panose="02040503050406030204" pitchFamily="18" charset="0"/>
                <a:cs typeface="Arial" panose="020B0604020202020204" pitchFamily="34" charset="0"/>
              </a:rPr>
              <a:t>&gt;</a:t>
            </a:r>
            <a:r>
              <a:rPr lang="en-US" altLang="en-US" sz="2000" baseline="30000" dirty="0">
                <a:solidFill>
                  <a:schemeClr val="bg1"/>
                </a:solidFill>
                <a:latin typeface="Cambria" panose="02040503050406030204" pitchFamily="18" charset="0"/>
                <a:ea typeface="Cambria" panose="02040503050406030204" pitchFamily="18" charset="0"/>
                <a:cs typeface="Arial" panose="020B0604020202020204" pitchFamily="34" charset="0"/>
              </a:rPr>
              <a:t>2</a:t>
            </a:r>
            <a:r>
              <a:rPr lang="en-US" altLang="en-US" sz="2000" dirty="0">
                <a:solidFill>
                  <a:schemeClr val="bg1"/>
                </a:solidFill>
                <a:latin typeface="Cambria" panose="02040503050406030204" pitchFamily="18" charset="0"/>
                <a:ea typeface="Cambria" panose="02040503050406030204" pitchFamily="18" charset="0"/>
                <a:cs typeface="Arial" panose="020B0604020202020204" pitchFamily="34" charset="0"/>
              </a:rPr>
              <a:t> + |M</a:t>
            </a:r>
            <a:r>
              <a:rPr lang="en-GB" altLang="en-US" sz="2000" baseline="30000" dirty="0">
                <a:solidFill>
                  <a:schemeClr val="bg1"/>
                </a:solidFill>
                <a:latin typeface="Cambria" panose="02040503050406030204" pitchFamily="18" charset="0"/>
                <a:ea typeface="Cambria" panose="02040503050406030204" pitchFamily="18" charset="0"/>
                <a:cs typeface="Arial" panose="020B0604020202020204" pitchFamily="34" charset="0"/>
              </a:rPr>
              <a:t>0ν</a:t>
            </a:r>
            <a:r>
              <a:rPr lang="en-GB" altLang="en-US" sz="2000" baseline="-25000" dirty="0">
                <a:solidFill>
                  <a:schemeClr val="bg1"/>
                </a:solidFill>
                <a:latin typeface="Cambria" panose="02040503050406030204" pitchFamily="18" charset="0"/>
                <a:ea typeface="Cambria" panose="02040503050406030204" pitchFamily="18" charset="0"/>
                <a:cs typeface="Arial" panose="020B0604020202020204" pitchFamily="34" charset="0"/>
              </a:rPr>
              <a:t>λ</a:t>
            </a:r>
            <a:r>
              <a:rPr lang="en-GB" altLang="en-US" sz="2000" dirty="0">
                <a:solidFill>
                  <a:schemeClr val="bg1"/>
                </a:solidFill>
                <a:latin typeface="Cambria" panose="02040503050406030204" pitchFamily="18" charset="0"/>
                <a:ea typeface="Cambria" panose="02040503050406030204" pitchFamily="18" charset="0"/>
                <a:cs typeface="Arial" panose="020B0604020202020204" pitchFamily="34" charset="0"/>
              </a:rPr>
              <a:t>|</a:t>
            </a:r>
            <a:r>
              <a:rPr lang="en-GB" altLang="en-US" sz="2000" baseline="30000" dirty="0">
                <a:solidFill>
                  <a:schemeClr val="bg1"/>
                </a:solidFill>
                <a:latin typeface="Cambria" panose="02040503050406030204" pitchFamily="18" charset="0"/>
                <a:ea typeface="Cambria" panose="02040503050406030204" pitchFamily="18" charset="0"/>
                <a:cs typeface="Arial" panose="020B0604020202020204" pitchFamily="34" charset="0"/>
              </a:rPr>
              <a:t>2</a:t>
            </a:r>
            <a:r>
              <a:rPr lang="en-GB" altLang="en-US" sz="2000" dirty="0">
                <a:solidFill>
                  <a:schemeClr val="bg1"/>
                </a:solidFill>
                <a:latin typeface="Cambria" panose="02040503050406030204" pitchFamily="18" charset="0"/>
                <a:ea typeface="Cambria" panose="02040503050406030204" pitchFamily="18" charset="0"/>
                <a:cs typeface="Arial" panose="020B0604020202020204" pitchFamily="34" charset="0"/>
              </a:rPr>
              <a:t> &lt;</a:t>
            </a:r>
            <a:r>
              <a:rPr lang="el-GR" altLang="en-US" sz="2000" dirty="0">
                <a:solidFill>
                  <a:schemeClr val="bg1"/>
                </a:solidFill>
                <a:latin typeface="Cambria" panose="02040503050406030204" pitchFamily="18" charset="0"/>
                <a:ea typeface="Cambria" panose="02040503050406030204" pitchFamily="18" charset="0"/>
                <a:cs typeface="Arial" panose="020B0604020202020204" pitchFamily="34" charset="0"/>
              </a:rPr>
              <a:t>η</a:t>
            </a:r>
            <a:r>
              <a:rPr lang="en-US" altLang="en-US" sz="2000" baseline="-25000" dirty="0">
                <a:solidFill>
                  <a:schemeClr val="bg1"/>
                </a:solidFill>
                <a:latin typeface="Cambria" panose="02040503050406030204" pitchFamily="18" charset="0"/>
                <a:ea typeface="Cambria" panose="02040503050406030204" pitchFamily="18" charset="0"/>
                <a:cs typeface="Arial" panose="020B0604020202020204" pitchFamily="34" charset="0"/>
              </a:rPr>
              <a:t>λ</a:t>
            </a:r>
            <a:r>
              <a:rPr lang="en-US" altLang="en-US" sz="2000" dirty="0">
                <a:solidFill>
                  <a:schemeClr val="bg1"/>
                </a:solidFill>
                <a:latin typeface="Cambria" panose="02040503050406030204" pitchFamily="18" charset="0"/>
                <a:ea typeface="Cambria" panose="02040503050406030204" pitchFamily="18" charset="0"/>
                <a:cs typeface="Arial" panose="020B0604020202020204" pitchFamily="34" charset="0"/>
              </a:rPr>
              <a:t>&gt;</a:t>
            </a:r>
            <a:r>
              <a:rPr lang="en-US" altLang="en-US" sz="2000" baseline="30000" dirty="0">
                <a:solidFill>
                  <a:schemeClr val="bg1"/>
                </a:solidFill>
                <a:latin typeface="Cambria" panose="02040503050406030204" pitchFamily="18" charset="0"/>
                <a:ea typeface="Cambria" panose="02040503050406030204" pitchFamily="18" charset="0"/>
                <a:cs typeface="Arial" panose="020B0604020202020204" pitchFamily="34" charset="0"/>
              </a:rPr>
              <a:t>2</a:t>
            </a:r>
            <a:r>
              <a:rPr lang="en-US" altLang="en-US" sz="2000" dirty="0">
                <a:solidFill>
                  <a:schemeClr val="bg1"/>
                </a:solidFill>
                <a:latin typeface="Cambria" panose="02040503050406030204" pitchFamily="18" charset="0"/>
                <a:ea typeface="Cambria" panose="02040503050406030204" pitchFamily="18" charset="0"/>
                <a:cs typeface="Arial" panose="020B0604020202020204" pitchFamily="34" charset="0"/>
              </a:rPr>
              <a:t> + |M</a:t>
            </a:r>
            <a:r>
              <a:rPr lang="en-GB" altLang="en-US" sz="2000" baseline="30000" dirty="0">
                <a:solidFill>
                  <a:schemeClr val="bg1"/>
                </a:solidFill>
                <a:latin typeface="Cambria" panose="02040503050406030204" pitchFamily="18" charset="0"/>
                <a:ea typeface="Cambria" panose="02040503050406030204" pitchFamily="18" charset="0"/>
                <a:cs typeface="Arial" panose="020B0604020202020204" pitchFamily="34" charset="0"/>
              </a:rPr>
              <a:t>0ν</a:t>
            </a:r>
            <a:r>
              <a:rPr lang="en-GB" altLang="en-US" sz="2000" baseline="-25000" dirty="0">
                <a:solidFill>
                  <a:schemeClr val="bg1"/>
                </a:solidFill>
                <a:latin typeface="Cambria" panose="02040503050406030204" pitchFamily="18" charset="0"/>
                <a:ea typeface="Cambria" panose="02040503050406030204" pitchFamily="18" charset="0"/>
                <a:cs typeface="Arial" panose="020B0604020202020204" pitchFamily="34" charset="0"/>
              </a:rPr>
              <a:t>q</a:t>
            </a:r>
            <a:r>
              <a:rPr lang="en-GB" altLang="en-US" sz="2000" dirty="0">
                <a:solidFill>
                  <a:schemeClr val="bg1"/>
                </a:solidFill>
                <a:latin typeface="Cambria" panose="02040503050406030204" pitchFamily="18" charset="0"/>
                <a:ea typeface="Cambria" panose="02040503050406030204" pitchFamily="18" charset="0"/>
                <a:cs typeface="Arial" panose="020B0604020202020204" pitchFamily="34" charset="0"/>
              </a:rPr>
              <a:t>|</a:t>
            </a:r>
            <a:r>
              <a:rPr lang="en-GB" altLang="en-US" sz="2000" baseline="30000" dirty="0">
                <a:solidFill>
                  <a:schemeClr val="bg1"/>
                </a:solidFill>
                <a:latin typeface="Cambria" panose="02040503050406030204" pitchFamily="18" charset="0"/>
                <a:ea typeface="Cambria" panose="02040503050406030204" pitchFamily="18" charset="0"/>
                <a:cs typeface="Arial" panose="020B0604020202020204" pitchFamily="34" charset="0"/>
              </a:rPr>
              <a:t>2</a:t>
            </a:r>
            <a:r>
              <a:rPr lang="en-GB" altLang="en-US" sz="2000" dirty="0">
                <a:solidFill>
                  <a:schemeClr val="bg1"/>
                </a:solidFill>
                <a:latin typeface="Cambria" panose="02040503050406030204" pitchFamily="18" charset="0"/>
                <a:ea typeface="Cambria" panose="02040503050406030204" pitchFamily="18" charset="0"/>
                <a:cs typeface="Arial" panose="020B0604020202020204" pitchFamily="34" charset="0"/>
              </a:rPr>
              <a:t>  &lt;</a:t>
            </a:r>
            <a:r>
              <a:rPr lang="el-GR" altLang="en-US" sz="2000" dirty="0">
                <a:solidFill>
                  <a:schemeClr val="bg1"/>
                </a:solidFill>
                <a:latin typeface="Cambria" panose="02040503050406030204" pitchFamily="18" charset="0"/>
                <a:ea typeface="Cambria" panose="02040503050406030204" pitchFamily="18" charset="0"/>
                <a:cs typeface="Arial" panose="020B0604020202020204" pitchFamily="34" charset="0"/>
              </a:rPr>
              <a:t>η</a:t>
            </a:r>
            <a:r>
              <a:rPr lang="en-US" altLang="en-US" sz="2000" baseline="-25000" dirty="0">
                <a:solidFill>
                  <a:schemeClr val="bg1"/>
                </a:solidFill>
                <a:latin typeface="Cambria" panose="02040503050406030204" pitchFamily="18" charset="0"/>
                <a:ea typeface="Cambria" panose="02040503050406030204" pitchFamily="18" charset="0"/>
                <a:cs typeface="Arial" panose="020B0604020202020204" pitchFamily="34" charset="0"/>
              </a:rPr>
              <a:t>q</a:t>
            </a:r>
            <a:r>
              <a:rPr lang="en-US" altLang="en-US" sz="2000" dirty="0">
                <a:solidFill>
                  <a:schemeClr val="bg1"/>
                </a:solidFill>
                <a:latin typeface="Cambria" panose="02040503050406030204" pitchFamily="18" charset="0"/>
                <a:ea typeface="Cambria" panose="02040503050406030204" pitchFamily="18" charset="0"/>
                <a:cs typeface="Arial" panose="020B0604020202020204" pitchFamily="34" charset="0"/>
              </a:rPr>
              <a:t>&gt;</a:t>
            </a:r>
            <a:r>
              <a:rPr lang="en-US" altLang="en-US" sz="2000" baseline="30000" dirty="0">
                <a:solidFill>
                  <a:schemeClr val="bg1"/>
                </a:solidFill>
                <a:latin typeface="Cambria" panose="02040503050406030204" pitchFamily="18" charset="0"/>
                <a:ea typeface="Cambria" panose="02040503050406030204" pitchFamily="18" charset="0"/>
                <a:cs typeface="Arial" panose="020B0604020202020204" pitchFamily="34" charset="0"/>
              </a:rPr>
              <a:t>2 </a:t>
            </a:r>
            <a:r>
              <a:rPr lang="en-US" altLang="en-US" sz="2000" dirty="0">
                <a:solidFill>
                  <a:schemeClr val="bg1"/>
                </a:solidFill>
                <a:latin typeface="Cambria" panose="02040503050406030204" pitchFamily="18" charset="0"/>
                <a:ea typeface="Cambria" panose="02040503050406030204" pitchFamily="18" charset="0"/>
                <a:cs typeface="Arial" panose="020B0604020202020204" pitchFamily="34" charset="0"/>
              </a:rPr>
              <a:t> </a:t>
            </a:r>
            <a:r>
              <a:rPr lang="en-US" altLang="en-US" sz="2000" baseline="30000" dirty="0">
                <a:solidFill>
                  <a:schemeClr val="bg1"/>
                </a:solidFill>
                <a:latin typeface="Cambria" panose="02040503050406030204" pitchFamily="18" charset="0"/>
                <a:ea typeface="Cambria" panose="02040503050406030204" pitchFamily="18" charset="0"/>
                <a:cs typeface="Arial" panose="020B0604020202020204" pitchFamily="34" charset="0"/>
              </a:rPr>
              <a:t> </a:t>
            </a:r>
            <a:r>
              <a:rPr lang="en-US" altLang="en-US" sz="2000" dirty="0">
                <a:solidFill>
                  <a:schemeClr val="bg1"/>
                </a:solidFill>
                <a:latin typeface="Cambria" panose="02040503050406030204" pitchFamily="18" charset="0"/>
                <a:ea typeface="Cambria" panose="02040503050406030204" pitchFamily="18" charset="0"/>
                <a:cs typeface="Arial" panose="020B0604020202020204" pitchFamily="34" charset="0"/>
              </a:rPr>
              <a:t>+ …. </a:t>
            </a:r>
            <a:r>
              <a:rPr lang="en-US" altLang="en-US" sz="2000" baseline="30000" dirty="0">
                <a:solidFill>
                  <a:schemeClr val="bg1"/>
                </a:solidFill>
                <a:latin typeface="Cambria" panose="02040503050406030204" pitchFamily="18" charset="0"/>
                <a:ea typeface="Cambria" panose="02040503050406030204" pitchFamily="18" charset="0"/>
                <a:cs typeface="Arial" panose="020B0604020202020204" pitchFamily="34" charset="0"/>
              </a:rPr>
              <a:t> </a:t>
            </a:r>
            <a:r>
              <a:rPr lang="en-US" altLang="en-US" sz="2000" dirty="0">
                <a:solidFill>
                  <a:schemeClr val="bg1"/>
                </a:solidFill>
                <a:latin typeface="Cambria" panose="02040503050406030204" pitchFamily="18" charset="0"/>
                <a:ea typeface="Cambria" panose="02040503050406030204" pitchFamily="18" charset="0"/>
                <a:cs typeface="Arial" panose="020B0604020202020204" pitchFamily="34" charset="0"/>
              </a:rPr>
              <a:t>  </a:t>
            </a:r>
            <a:r>
              <a:rPr lang="en-US" altLang="en-US" sz="2000" baseline="30000" dirty="0">
                <a:solidFill>
                  <a:schemeClr val="bg1"/>
                </a:solidFill>
                <a:latin typeface="Cambria" panose="02040503050406030204" pitchFamily="18" charset="0"/>
                <a:ea typeface="Cambria" panose="02040503050406030204" pitchFamily="18" charset="0"/>
                <a:cs typeface="Arial" panose="020B0604020202020204" pitchFamily="34" charset="0"/>
              </a:rPr>
              <a:t> </a:t>
            </a:r>
            <a:r>
              <a:rPr lang="en-US" altLang="en-US" sz="2000" dirty="0">
                <a:solidFill>
                  <a:schemeClr val="bg1"/>
                </a:solidFill>
                <a:latin typeface="Cambria" panose="02040503050406030204" pitchFamily="18" charset="0"/>
                <a:ea typeface="Cambria" panose="02040503050406030204" pitchFamily="18" charset="0"/>
                <a:cs typeface="Arial" panose="020B0604020202020204" pitchFamily="34" charset="0"/>
              </a:rPr>
              <a:t>  </a:t>
            </a:r>
            <a:endParaRPr lang="en-US" altLang="en-US" sz="2000" baseline="30000" dirty="0">
              <a:solidFill>
                <a:schemeClr val="bg1"/>
              </a:solidFill>
              <a:latin typeface="Cambria" panose="02040503050406030204" pitchFamily="18" charset="0"/>
              <a:ea typeface="Cambria" panose="02040503050406030204" pitchFamily="18" charset="0"/>
              <a:cs typeface="Arial" panose="020B0604020202020204" pitchFamily="34" charset="0"/>
            </a:endParaRPr>
          </a:p>
          <a:p>
            <a:r>
              <a:rPr lang="en-GB" altLang="en-US" sz="2000" dirty="0">
                <a:solidFill>
                  <a:schemeClr val="bg1"/>
                </a:solidFill>
                <a:latin typeface="Cambria" panose="02040503050406030204" pitchFamily="18" charset="0"/>
                <a:ea typeface="Cambria" panose="02040503050406030204" pitchFamily="18" charset="0"/>
                <a:cs typeface="Arial" panose="020B0604020202020204" pitchFamily="34" charset="0"/>
              </a:rPr>
              <a:t>                           </a:t>
            </a:r>
          </a:p>
          <a:p>
            <a:r>
              <a:rPr lang="en-GB" altLang="en-US" sz="2000" dirty="0">
                <a:solidFill>
                  <a:schemeClr val="bg1"/>
                </a:solidFill>
                <a:latin typeface="Cambria" panose="02040503050406030204" pitchFamily="18" charset="0"/>
                <a:ea typeface="Cambria" panose="02040503050406030204" pitchFamily="18" charset="0"/>
                <a:cs typeface="Arial" panose="020B0604020202020204" pitchFamily="34" charset="0"/>
              </a:rPr>
              <a:t>&lt;</a:t>
            </a:r>
            <a:r>
              <a:rPr lang="el-GR" altLang="en-US" sz="2000" dirty="0">
                <a:solidFill>
                  <a:schemeClr val="bg1"/>
                </a:solidFill>
                <a:latin typeface="Cambria" panose="02040503050406030204" pitchFamily="18" charset="0"/>
                <a:ea typeface="Cambria" panose="02040503050406030204" pitchFamily="18" charset="0"/>
                <a:cs typeface="Arial" panose="020B0604020202020204" pitchFamily="34" charset="0"/>
              </a:rPr>
              <a:t>η</a:t>
            </a:r>
            <a:r>
              <a:rPr lang="en-US" altLang="en-US" sz="2000" baseline="-25000" dirty="0">
                <a:solidFill>
                  <a:schemeClr val="bg1"/>
                </a:solidFill>
                <a:latin typeface="Cambria" panose="02040503050406030204" pitchFamily="18" charset="0"/>
                <a:ea typeface="Cambria" panose="02040503050406030204" pitchFamily="18" charset="0"/>
                <a:cs typeface="Arial" panose="020B0604020202020204" pitchFamily="34" charset="0"/>
              </a:rPr>
              <a:t>l</a:t>
            </a:r>
            <a:r>
              <a:rPr lang="en-US" altLang="en-US" sz="2000" dirty="0">
                <a:solidFill>
                  <a:schemeClr val="bg1"/>
                </a:solidFill>
                <a:latin typeface="Cambria" panose="02040503050406030204" pitchFamily="18" charset="0"/>
                <a:ea typeface="Cambria" panose="02040503050406030204" pitchFamily="18" charset="0"/>
                <a:cs typeface="Arial" panose="020B0604020202020204" pitchFamily="34" charset="0"/>
              </a:rPr>
              <a:t>&gt;  = BSM parameter specific  the 0</a:t>
            </a:r>
            <a:r>
              <a:rPr lang="el-GR" altLang="en-US" sz="2000" dirty="0">
                <a:solidFill>
                  <a:schemeClr val="bg1"/>
                </a:solidFill>
                <a:latin typeface="Cambria" panose="02040503050406030204" pitchFamily="18" charset="0"/>
                <a:ea typeface="Cambria" panose="02040503050406030204" pitchFamily="18" charset="0"/>
                <a:cs typeface="Arial" panose="020B0604020202020204" pitchFamily="34" charset="0"/>
              </a:rPr>
              <a:t>νββ</a:t>
            </a:r>
            <a:r>
              <a:rPr lang="en-US" altLang="en-US" sz="2000" dirty="0">
                <a:solidFill>
                  <a:schemeClr val="bg1"/>
                </a:solidFill>
                <a:latin typeface="Cambria" panose="02040503050406030204" pitchFamily="18" charset="0"/>
                <a:ea typeface="Cambria" panose="02040503050406030204" pitchFamily="18" charset="0"/>
                <a:cs typeface="Arial" panose="020B0604020202020204" pitchFamily="34" charset="0"/>
              </a:rPr>
              <a:t> mechanism</a:t>
            </a:r>
            <a:r>
              <a:rPr lang="en-GB" altLang="en-US" sz="2000" dirty="0">
                <a:solidFill>
                  <a:schemeClr val="bg1"/>
                </a:solidFill>
                <a:latin typeface="Cambria" panose="02040503050406030204" pitchFamily="18" charset="0"/>
                <a:ea typeface="Cambria" panose="02040503050406030204" pitchFamily="18" charset="0"/>
                <a:cs typeface="Arial" panose="020B0604020202020204" pitchFamily="34" charset="0"/>
              </a:rPr>
              <a:t>;  </a:t>
            </a:r>
            <a:r>
              <a:rPr lang="en-GB" altLang="en-US" sz="2000" dirty="0" err="1">
                <a:solidFill>
                  <a:schemeClr val="bg1"/>
                </a:solidFill>
                <a:latin typeface="Cambria" panose="02040503050406030204" pitchFamily="18" charset="0"/>
                <a:ea typeface="Cambria" panose="02040503050406030204" pitchFamily="18" charset="0"/>
                <a:cs typeface="Arial" panose="020B0604020202020204" pitchFamily="34" charset="0"/>
              </a:rPr>
              <a:t>g</a:t>
            </a:r>
            <a:r>
              <a:rPr lang="en-GB" altLang="en-US" sz="2000" baseline="-25000" dirty="0" err="1">
                <a:solidFill>
                  <a:schemeClr val="bg1"/>
                </a:solidFill>
                <a:latin typeface="Cambria" panose="02040503050406030204" pitchFamily="18" charset="0"/>
                <a:ea typeface="Cambria" panose="02040503050406030204" pitchFamily="18" charset="0"/>
                <a:cs typeface="Arial" panose="020B0604020202020204" pitchFamily="34" charset="0"/>
              </a:rPr>
              <a:t>A</a:t>
            </a:r>
            <a:r>
              <a:rPr lang="en-GB" altLang="en-US" sz="2000" dirty="0">
                <a:solidFill>
                  <a:schemeClr val="bg1"/>
                </a:solidFill>
                <a:latin typeface="Cambria" panose="02040503050406030204" pitchFamily="18" charset="0"/>
                <a:ea typeface="Cambria" panose="02040503050406030204" pitchFamily="18" charset="0"/>
                <a:cs typeface="Arial" panose="020B0604020202020204" pitchFamily="34" charset="0"/>
              </a:rPr>
              <a:t> = axial-vector constant</a:t>
            </a:r>
            <a:endParaRPr lang="en-US" sz="2000" dirty="0">
              <a:latin typeface="Cambria" panose="02040503050406030204" pitchFamily="18" charset="0"/>
              <a:ea typeface="Cambria" panose="02040503050406030204" pitchFamily="18" charset="0"/>
            </a:endParaRPr>
          </a:p>
        </p:txBody>
      </p:sp>
      <p:pic>
        <p:nvPicPr>
          <p:cNvPr id="9" name="Picture 2">
            <a:extLst>
              <a:ext uri="{FF2B5EF4-FFF2-40B4-BE49-F238E27FC236}">
                <a16:creationId xmlns:a16="http://schemas.microsoft.com/office/drawing/2014/main" xmlns="" id="{0A0D1118-0F11-4492-860F-34BB007AAFDA}"/>
              </a:ext>
            </a:extLst>
          </p:cNvPr>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8267405" y="3765118"/>
            <a:ext cx="3022600" cy="561597"/>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pic>
        <p:nvPicPr>
          <p:cNvPr id="8" name="Picture 7">
            <a:extLst>
              <a:ext uri="{FF2B5EF4-FFF2-40B4-BE49-F238E27FC236}">
                <a16:creationId xmlns:a16="http://schemas.microsoft.com/office/drawing/2014/main" xmlns="" id="{6B9F4682-4F3D-4DE9-AE30-2466B2693941}"/>
              </a:ext>
            </a:extLst>
          </p:cNvPr>
          <p:cNvPicPr>
            <a:picLocks noChangeAspect="1"/>
          </p:cNvPicPr>
          <p:nvPr/>
        </p:nvPicPr>
        <p:blipFill>
          <a:blip r:embed="rId4"/>
          <a:stretch>
            <a:fillRect/>
          </a:stretch>
        </p:blipFill>
        <p:spPr>
          <a:xfrm>
            <a:off x="8267404" y="3206057"/>
            <a:ext cx="3022601" cy="559061"/>
          </a:xfrm>
          <a:prstGeom prst="rect">
            <a:avLst/>
          </a:prstGeom>
        </p:spPr>
      </p:pic>
      <p:sp>
        <p:nvSpPr>
          <p:cNvPr id="10" name="TextBox 9"/>
          <p:cNvSpPr txBox="1"/>
          <p:nvPr/>
        </p:nvSpPr>
        <p:spPr>
          <a:xfrm>
            <a:off x="8075691" y="6437013"/>
            <a:ext cx="3277355" cy="276999"/>
          </a:xfrm>
          <a:prstGeom prst="rect">
            <a:avLst/>
          </a:prstGeom>
          <a:noFill/>
        </p:spPr>
        <p:txBody>
          <a:bodyPr wrap="square" rtlCol="0">
            <a:spAutoFit/>
          </a:bodyPr>
          <a:lstStyle/>
          <a:p>
            <a:r>
              <a:rPr lang="en-US" sz="1200" i="1" dirty="0">
                <a:solidFill>
                  <a:srgbClr val="7030A0"/>
                </a:solidFill>
                <a:latin typeface="Cambria" panose="02040503050406030204" pitchFamily="18" charset="0"/>
              </a:rPr>
              <a:t>S. Stoica, </a:t>
            </a:r>
            <a:r>
              <a:rPr lang="en-US" sz="1200" i="1" dirty="0" smtClean="0">
                <a:solidFill>
                  <a:srgbClr val="7030A0"/>
                </a:solidFill>
                <a:latin typeface="Cambria" panose="02040503050406030204" pitchFamily="18" charset="0"/>
              </a:rPr>
              <a:t>SM&amp;B, CORFU24, August 26, 2024</a:t>
            </a:r>
            <a:endParaRPr lang="en-US" sz="1200" i="1" dirty="0">
              <a:solidFill>
                <a:srgbClr val="7030A0"/>
              </a:solidFill>
              <a:latin typeface="Cambria" panose="02040503050406030204" pitchFamily="18" charset="0"/>
            </a:endParaRPr>
          </a:p>
        </p:txBody>
      </p:sp>
    </p:spTree>
    <p:extLst>
      <p:ext uri="{BB962C8B-B14F-4D97-AF65-F5344CB8AC3E}">
        <p14:creationId xmlns:p14="http://schemas.microsoft.com/office/powerpoint/2010/main" xmlns="" val="64664222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srcRect/>
          <a:stretch>
            <a:fillRect/>
          </a:stretch>
        </p:blipFill>
        <p:spPr bwMode="auto">
          <a:xfrm>
            <a:off x="2213715" y="385826"/>
            <a:ext cx="5065271" cy="5643547"/>
          </a:xfrm>
          <a:prstGeom prst="rect">
            <a:avLst/>
          </a:prstGeom>
          <a:noFill/>
          <a:ln w="9525">
            <a:noFill/>
            <a:miter lim="800000"/>
            <a:headEnd/>
            <a:tailEnd/>
          </a:ln>
          <a:effectLst/>
        </p:spPr>
      </p:pic>
      <p:sp>
        <p:nvSpPr>
          <p:cNvPr id="6" name="TextBox 5"/>
          <p:cNvSpPr txBox="1"/>
          <p:nvPr/>
        </p:nvSpPr>
        <p:spPr>
          <a:xfrm>
            <a:off x="8111906" y="2815627"/>
            <a:ext cx="2888056" cy="338554"/>
          </a:xfrm>
          <a:prstGeom prst="rect">
            <a:avLst/>
          </a:prstGeom>
          <a:noFill/>
        </p:spPr>
        <p:txBody>
          <a:bodyPr wrap="square" rtlCol="0">
            <a:spAutoFit/>
          </a:bodyPr>
          <a:lstStyle/>
          <a:p>
            <a:r>
              <a:rPr lang="en-US" sz="1600" dirty="0" smtClean="0">
                <a:solidFill>
                  <a:srgbClr val="C00000"/>
                </a:solidFill>
                <a:latin typeface="Cambria" pitchFamily="18" charset="0"/>
                <a:ea typeface="Cambria" pitchFamily="18" charset="0"/>
              </a:rPr>
              <a:t>Engel&amp;Menendez-RPP2017</a:t>
            </a:r>
            <a:endParaRPr lang="en-US" sz="1600" dirty="0">
              <a:solidFill>
                <a:srgbClr val="C00000"/>
              </a:solidFill>
              <a:latin typeface="Cambria" pitchFamily="18" charset="0"/>
              <a:ea typeface="Cambria" pitchFamily="18" charset="0"/>
            </a:endParaRPr>
          </a:p>
        </p:txBody>
      </p:sp>
      <p:sp>
        <p:nvSpPr>
          <p:cNvPr id="4" name="TextBox 3"/>
          <p:cNvSpPr txBox="1"/>
          <p:nvPr/>
        </p:nvSpPr>
        <p:spPr>
          <a:xfrm>
            <a:off x="8075691" y="6437013"/>
            <a:ext cx="3277355" cy="276999"/>
          </a:xfrm>
          <a:prstGeom prst="rect">
            <a:avLst/>
          </a:prstGeom>
          <a:noFill/>
        </p:spPr>
        <p:txBody>
          <a:bodyPr wrap="square" rtlCol="0">
            <a:spAutoFit/>
          </a:bodyPr>
          <a:lstStyle/>
          <a:p>
            <a:r>
              <a:rPr lang="en-US" sz="1200" i="1" dirty="0">
                <a:solidFill>
                  <a:srgbClr val="7030A0"/>
                </a:solidFill>
                <a:latin typeface="Cambria" panose="02040503050406030204" pitchFamily="18" charset="0"/>
              </a:rPr>
              <a:t>S. Stoica, </a:t>
            </a:r>
            <a:r>
              <a:rPr lang="en-US" sz="1200" i="1" dirty="0" smtClean="0">
                <a:solidFill>
                  <a:srgbClr val="7030A0"/>
                </a:solidFill>
                <a:latin typeface="Cambria" panose="02040503050406030204" pitchFamily="18" charset="0"/>
              </a:rPr>
              <a:t>SM&amp;B, CORFU24, August 26, 2024</a:t>
            </a:r>
            <a:endParaRPr lang="en-US" sz="1200" i="1" dirty="0">
              <a:solidFill>
                <a:srgbClr val="7030A0"/>
              </a:solidFill>
              <a:latin typeface="Cambria" panose="02040503050406030204" pitchFamily="18" charset="0"/>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xmlns="" id="{A2474848-D8E4-453E-8AB7-99580ECE43AF}"/>
              </a:ext>
            </a:extLst>
          </p:cNvPr>
          <p:cNvSpPr txBox="1"/>
          <p:nvPr/>
        </p:nvSpPr>
        <p:spPr>
          <a:xfrm>
            <a:off x="0" y="395603"/>
            <a:ext cx="12192000" cy="8156079"/>
          </a:xfrm>
          <a:prstGeom prst="rect">
            <a:avLst/>
          </a:prstGeom>
          <a:solidFill>
            <a:srgbClr val="328EA0"/>
          </a:solidFill>
        </p:spPr>
        <p:txBody>
          <a:bodyPr wrap="square" rtlCol="0">
            <a:spAutoFit/>
          </a:bodyPr>
          <a:lstStyle/>
          <a:p>
            <a:pPr marL="457200" indent="-457200"/>
            <a:r>
              <a:rPr lang="en-GB" dirty="0" smtClean="0">
                <a:solidFill>
                  <a:srgbClr val="7030A0"/>
                </a:solidFill>
                <a:latin typeface="Cambria" panose="02040503050406030204" pitchFamily="18" charset="0"/>
                <a:ea typeface="Cambria" panose="02040503050406030204" pitchFamily="18" charset="0"/>
              </a:rPr>
              <a:t> </a:t>
            </a:r>
            <a:r>
              <a:rPr lang="en-US" sz="2000" i="1" dirty="0" smtClean="0">
                <a:solidFill>
                  <a:srgbClr val="7030A0"/>
                </a:solidFill>
                <a:latin typeface="Cambria" pitchFamily="18" charset="0"/>
                <a:ea typeface="Cambria" pitchFamily="18" charset="0"/>
              </a:rPr>
              <a:t>NME computation -  a long standing problem</a:t>
            </a:r>
            <a:endParaRPr lang="en-GB" dirty="0" smtClean="0">
              <a:solidFill>
                <a:srgbClr val="7030A0"/>
              </a:solidFill>
              <a:latin typeface="Cambria" panose="02040503050406030204" pitchFamily="18" charset="0"/>
              <a:ea typeface="Cambria" panose="02040503050406030204" pitchFamily="18" charset="0"/>
            </a:endParaRPr>
          </a:p>
          <a:p>
            <a:pPr>
              <a:lnSpc>
                <a:spcPct val="150000"/>
              </a:lnSpc>
              <a:buFont typeface="Wingdings" pitchFamily="2" charset="2"/>
              <a:buChar char="§"/>
            </a:pPr>
            <a:r>
              <a:rPr lang="en-GB" dirty="0" smtClean="0">
                <a:solidFill>
                  <a:schemeClr val="bg1"/>
                </a:solidFill>
                <a:latin typeface="Cambria" panose="02040503050406030204" pitchFamily="18" charset="0"/>
                <a:ea typeface="Cambria" panose="02040503050406030204" pitchFamily="18" charset="0"/>
              </a:rPr>
              <a:t> Traditional methods give differences between NME values of up to 3-5 times and it’s hard to compare and assess  the correctness of the results, because is difficult to distinguish between errors/uncertainties due to different input parameters and shortcomings of the methods. Uncertainties in the NME values are further amplified, since they enter at the power of two in the inverse DBD lifetime formula. </a:t>
            </a:r>
          </a:p>
          <a:p>
            <a:pPr>
              <a:lnSpc>
                <a:spcPct val="150000"/>
              </a:lnSpc>
              <a:buFont typeface="Wingdings" pitchFamily="2" charset="2"/>
              <a:buChar char="§"/>
            </a:pPr>
            <a:r>
              <a:rPr lang="en-GB" dirty="0" smtClean="0">
                <a:solidFill>
                  <a:schemeClr val="bg1"/>
                </a:solidFill>
                <a:latin typeface="Cambria" panose="02040503050406030204" pitchFamily="18" charset="0"/>
                <a:ea typeface="Cambria" panose="02040503050406030204" pitchFamily="18" charset="0"/>
              </a:rPr>
              <a:t> </a:t>
            </a:r>
            <a:r>
              <a:rPr lang="en-US" dirty="0" smtClean="0">
                <a:solidFill>
                  <a:schemeClr val="bg1"/>
                </a:solidFill>
                <a:latin typeface="Cambria" pitchFamily="18" charset="0"/>
                <a:ea typeface="Cambria" pitchFamily="18" charset="0"/>
              </a:rPr>
              <a:t>they each use empirical interactions that are not appropriate for other methods, and they each make ad-hoc assumptions</a:t>
            </a:r>
          </a:p>
          <a:p>
            <a:pPr>
              <a:lnSpc>
                <a:spcPct val="150000"/>
              </a:lnSpc>
            </a:pPr>
            <a:r>
              <a:rPr lang="en-US" dirty="0" smtClean="0">
                <a:solidFill>
                  <a:schemeClr val="bg1"/>
                </a:solidFill>
                <a:latin typeface="Cambria" pitchFamily="18" charset="0"/>
                <a:ea typeface="Cambria" pitchFamily="18" charset="0"/>
              </a:rPr>
              <a:t>about the short-range correlation effects on the transition.</a:t>
            </a:r>
            <a:r>
              <a:rPr lang="en-GB" dirty="0" smtClean="0">
                <a:solidFill>
                  <a:schemeClr val="bg1"/>
                </a:solidFill>
                <a:latin typeface="Cambria" pitchFamily="18" charset="0"/>
                <a:ea typeface="Cambria" pitchFamily="18" charset="0"/>
              </a:rPr>
              <a:t> </a:t>
            </a:r>
          </a:p>
          <a:p>
            <a:pPr>
              <a:lnSpc>
                <a:spcPct val="150000"/>
              </a:lnSpc>
            </a:pPr>
            <a:r>
              <a:rPr lang="en-US" b="1" i="1" dirty="0" smtClean="0">
                <a:solidFill>
                  <a:srgbClr val="7030A0"/>
                </a:solidFill>
                <a:latin typeface="Cambria" panose="02040503050406030204" pitchFamily="18" charset="0"/>
                <a:ea typeface="Cambria" panose="02040503050406030204" pitchFamily="18" charset="0"/>
              </a:rPr>
              <a:t>Goal: </a:t>
            </a:r>
            <a:r>
              <a:rPr lang="en-US" i="1" dirty="0" smtClean="0">
                <a:solidFill>
                  <a:srgbClr val="7030A0"/>
                </a:solidFill>
                <a:latin typeface="Cambria" panose="02040503050406030204" pitchFamily="18" charset="0"/>
                <a:ea typeface="Cambria" panose="02040503050406030204" pitchFamily="18" charset="0"/>
              </a:rPr>
              <a:t>to compute 0νββ NME with minimal model dependence and quantified theoretical uncertainty </a:t>
            </a:r>
            <a:endParaRPr lang="en-GB" i="1" dirty="0" smtClean="0">
              <a:solidFill>
                <a:srgbClr val="7030A0"/>
              </a:solidFill>
              <a:latin typeface="Cambria" pitchFamily="18" charset="0"/>
              <a:ea typeface="Cambria" pitchFamily="18" charset="0"/>
            </a:endParaRPr>
          </a:p>
          <a:p>
            <a:pPr>
              <a:lnSpc>
                <a:spcPct val="150000"/>
              </a:lnSpc>
              <a:buFont typeface="Wingdings" pitchFamily="2" charset="2"/>
              <a:buChar char="§"/>
            </a:pPr>
            <a:r>
              <a:rPr lang="en-GB" dirty="0" smtClean="0">
                <a:solidFill>
                  <a:schemeClr val="bg1"/>
                </a:solidFill>
                <a:latin typeface="Cambria" pitchFamily="18" charset="0"/>
                <a:ea typeface="Cambria" pitchFamily="18" charset="0"/>
              </a:rPr>
              <a:t> It is expected that </a:t>
            </a:r>
            <a:r>
              <a:rPr lang="en-US" dirty="0" err="1" smtClean="0">
                <a:solidFill>
                  <a:schemeClr val="bg1"/>
                </a:solidFill>
                <a:latin typeface="Cambria" pitchFamily="18" charset="0"/>
                <a:ea typeface="Cambria" pitchFamily="18" charset="0"/>
              </a:rPr>
              <a:t>chiral</a:t>
            </a:r>
            <a:r>
              <a:rPr lang="en-US" dirty="0" smtClean="0">
                <a:solidFill>
                  <a:schemeClr val="bg1"/>
                </a:solidFill>
                <a:latin typeface="Cambria" pitchFamily="18" charset="0"/>
                <a:ea typeface="Cambria" pitchFamily="18" charset="0"/>
              </a:rPr>
              <a:t> EFT combined with Lattice-QCD to specify the form of the decay operator determining the constants that multiply particular terms in the operator and </a:t>
            </a:r>
            <a:r>
              <a:rPr lang="en-US" dirty="0" err="1" smtClean="0">
                <a:solidFill>
                  <a:schemeClr val="bg1"/>
                </a:solidFill>
                <a:latin typeface="Cambria" pitchFamily="18" charset="0"/>
                <a:ea typeface="Cambria" pitchFamily="18" charset="0"/>
              </a:rPr>
              <a:t>ab</a:t>
            </a:r>
            <a:r>
              <a:rPr lang="en-US" dirty="0" smtClean="0">
                <a:solidFill>
                  <a:schemeClr val="bg1"/>
                </a:solidFill>
                <a:latin typeface="Cambria" pitchFamily="18" charset="0"/>
                <a:ea typeface="Cambria" pitchFamily="18" charset="0"/>
              </a:rPr>
              <a:t>-initio calculations to produce reliable NME with quantified uncertainties</a:t>
            </a:r>
            <a:r>
              <a:rPr lang="en-GB" dirty="0" smtClean="0">
                <a:solidFill>
                  <a:schemeClr val="bg1"/>
                </a:solidFill>
                <a:latin typeface="Cambria" pitchFamily="18" charset="0"/>
                <a:ea typeface="Cambria" pitchFamily="18" charset="0"/>
              </a:rPr>
              <a:t>. </a:t>
            </a:r>
          </a:p>
          <a:p>
            <a:pPr>
              <a:lnSpc>
                <a:spcPct val="150000"/>
              </a:lnSpc>
            </a:pPr>
            <a:r>
              <a:rPr lang="en-GB" i="1" dirty="0" smtClean="0">
                <a:solidFill>
                  <a:srgbClr val="7030A0"/>
                </a:solidFill>
                <a:latin typeface="Cambria" pitchFamily="18" charset="0"/>
                <a:ea typeface="Cambria" pitchFamily="18" charset="0"/>
              </a:rPr>
              <a:t>Current situation</a:t>
            </a:r>
          </a:p>
          <a:p>
            <a:pPr>
              <a:lnSpc>
                <a:spcPct val="150000"/>
              </a:lnSpc>
            </a:pPr>
            <a:r>
              <a:rPr lang="en-US" dirty="0" smtClean="0">
                <a:solidFill>
                  <a:schemeClr val="bg1"/>
                </a:solidFill>
                <a:latin typeface="Cambria" panose="02040503050406030204" pitchFamily="18" charset="0"/>
                <a:ea typeface="Cambria" panose="02040503050406030204" pitchFamily="18" charset="0"/>
              </a:rPr>
              <a:t>There are NME calculations with modern no-core nuclear methods only for the lightest DBD isotopes </a:t>
            </a:r>
            <a:r>
              <a:rPr lang="en-US" baseline="30000" dirty="0" smtClean="0">
                <a:solidFill>
                  <a:schemeClr val="bg1"/>
                </a:solidFill>
                <a:latin typeface="Cambria" panose="02040503050406030204" pitchFamily="18" charset="0"/>
                <a:ea typeface="Cambria" panose="02040503050406030204" pitchFamily="18" charset="0"/>
              </a:rPr>
              <a:t>48</a:t>
            </a:r>
            <a:r>
              <a:rPr lang="en-US" dirty="0" smtClean="0">
                <a:solidFill>
                  <a:schemeClr val="bg1"/>
                </a:solidFill>
                <a:latin typeface="Cambria" panose="02040503050406030204" pitchFamily="18" charset="0"/>
                <a:ea typeface="Cambria" panose="02040503050406030204" pitchFamily="18" charset="0"/>
              </a:rPr>
              <a:t>Ca, </a:t>
            </a:r>
            <a:r>
              <a:rPr lang="en-US" baseline="30000" dirty="0" smtClean="0">
                <a:solidFill>
                  <a:schemeClr val="bg1"/>
                </a:solidFill>
                <a:latin typeface="Cambria" panose="02040503050406030204" pitchFamily="18" charset="0"/>
                <a:ea typeface="Cambria" panose="02040503050406030204" pitchFamily="18" charset="0"/>
              </a:rPr>
              <a:t>76</a:t>
            </a:r>
            <a:r>
              <a:rPr lang="en-US" dirty="0" smtClean="0">
                <a:solidFill>
                  <a:schemeClr val="bg1"/>
                </a:solidFill>
                <a:latin typeface="Cambria" panose="02040503050406030204" pitchFamily="18" charset="0"/>
                <a:ea typeface="Cambria" panose="02040503050406030204" pitchFamily="18" charset="0"/>
              </a:rPr>
              <a:t>Ge and </a:t>
            </a:r>
            <a:r>
              <a:rPr lang="en-US" baseline="30000" dirty="0" smtClean="0">
                <a:solidFill>
                  <a:schemeClr val="bg1"/>
                </a:solidFill>
                <a:latin typeface="Cambria" panose="02040503050406030204" pitchFamily="18" charset="0"/>
                <a:ea typeface="Cambria" panose="02040503050406030204" pitchFamily="18" charset="0"/>
              </a:rPr>
              <a:t>82</a:t>
            </a:r>
            <a:r>
              <a:rPr lang="en-US" dirty="0" smtClean="0">
                <a:solidFill>
                  <a:schemeClr val="bg1"/>
                </a:solidFill>
                <a:latin typeface="Cambria" panose="02040503050406030204" pitchFamily="18" charset="0"/>
                <a:ea typeface="Cambria" panose="02040503050406030204" pitchFamily="18" charset="0"/>
              </a:rPr>
              <a:t>Se. Also, calculations with EFT combined with lattice QCD still face  difficulties to provide the form of decay operator.</a:t>
            </a:r>
          </a:p>
          <a:p>
            <a:pPr>
              <a:lnSpc>
                <a:spcPct val="150000"/>
              </a:lnSpc>
            </a:pPr>
            <a:endParaRPr lang="en-US" dirty="0" smtClean="0">
              <a:solidFill>
                <a:schemeClr val="bg1"/>
              </a:solidFill>
            </a:endParaRPr>
          </a:p>
          <a:p>
            <a:pPr>
              <a:lnSpc>
                <a:spcPct val="150000"/>
              </a:lnSpc>
            </a:pPr>
            <a:endParaRPr lang="en-GB" dirty="0" smtClean="0">
              <a:solidFill>
                <a:schemeClr val="bg1"/>
              </a:solidFill>
              <a:latin typeface="Cambria" panose="02040503050406030204" pitchFamily="18" charset="0"/>
              <a:ea typeface="Cambria" panose="02040503050406030204" pitchFamily="18" charset="0"/>
            </a:endParaRPr>
          </a:p>
          <a:p>
            <a:pPr>
              <a:lnSpc>
                <a:spcPct val="150000"/>
              </a:lnSpc>
            </a:pPr>
            <a:endParaRPr lang="en-GB" dirty="0" smtClean="0">
              <a:solidFill>
                <a:schemeClr val="bg1"/>
              </a:solidFill>
              <a:latin typeface="Cambria" panose="02040503050406030204" pitchFamily="18" charset="0"/>
              <a:ea typeface="Cambria" panose="02040503050406030204" pitchFamily="18" charset="0"/>
            </a:endParaRPr>
          </a:p>
          <a:p>
            <a:pPr>
              <a:lnSpc>
                <a:spcPct val="150000"/>
              </a:lnSpc>
            </a:pPr>
            <a:endParaRPr lang="en-GB" dirty="0" smtClean="0">
              <a:solidFill>
                <a:schemeClr val="bg1"/>
              </a:solidFill>
              <a:latin typeface="Cambria" panose="02040503050406030204" pitchFamily="18" charset="0"/>
              <a:ea typeface="Cambria" panose="02040503050406030204" pitchFamily="18" charset="0"/>
            </a:endParaRPr>
          </a:p>
          <a:p>
            <a:endParaRPr lang="en-GB" dirty="0">
              <a:solidFill>
                <a:srgbClr val="7030A0"/>
              </a:solidFill>
              <a:latin typeface="Cambria" panose="02040503050406030204" pitchFamily="18" charset="0"/>
              <a:ea typeface="Cambria" panose="02040503050406030204" pitchFamily="18" charset="0"/>
            </a:endParaRPr>
          </a:p>
          <a:p>
            <a:pPr>
              <a:lnSpc>
                <a:spcPct val="150000"/>
              </a:lnSpc>
            </a:pPr>
            <a:endParaRPr lang="en-GB" dirty="0">
              <a:solidFill>
                <a:srgbClr val="7030A0"/>
              </a:solidFill>
              <a:latin typeface="Cambria" panose="02040503050406030204" pitchFamily="18" charset="0"/>
              <a:ea typeface="Cambria" panose="02040503050406030204" pitchFamily="18" charset="0"/>
            </a:endParaRPr>
          </a:p>
        </p:txBody>
      </p:sp>
      <p:sp>
        <p:nvSpPr>
          <p:cNvPr id="6" name="TextBox 5"/>
          <p:cNvSpPr txBox="1"/>
          <p:nvPr/>
        </p:nvSpPr>
        <p:spPr>
          <a:xfrm>
            <a:off x="8066638" y="6858000"/>
            <a:ext cx="3277355" cy="276999"/>
          </a:xfrm>
          <a:prstGeom prst="rect">
            <a:avLst/>
          </a:prstGeom>
          <a:noFill/>
        </p:spPr>
        <p:txBody>
          <a:bodyPr wrap="square" rtlCol="0">
            <a:spAutoFit/>
          </a:bodyPr>
          <a:lstStyle/>
          <a:p>
            <a:r>
              <a:rPr lang="en-US" sz="1200" i="1" dirty="0">
                <a:solidFill>
                  <a:srgbClr val="7030A0"/>
                </a:solidFill>
                <a:latin typeface="Cambria" panose="02040503050406030204" pitchFamily="18" charset="0"/>
              </a:rPr>
              <a:t>S. Stoica, </a:t>
            </a:r>
            <a:r>
              <a:rPr lang="en-US" sz="1200" i="1" dirty="0" smtClean="0">
                <a:solidFill>
                  <a:srgbClr val="7030A0"/>
                </a:solidFill>
                <a:latin typeface="Cambria" panose="02040503050406030204" pitchFamily="18" charset="0"/>
              </a:rPr>
              <a:t>SM&amp;B, CORFU24, August 26, 2024</a:t>
            </a:r>
            <a:endParaRPr lang="en-US" sz="1200" i="1" dirty="0">
              <a:solidFill>
                <a:srgbClr val="7030A0"/>
              </a:solidFill>
              <a:latin typeface="Cambria" panose="02040503050406030204" pitchFamily="18" charset="0"/>
            </a:endParaRPr>
          </a:p>
        </p:txBody>
      </p:sp>
    </p:spTree>
    <p:extLst>
      <p:ext uri="{BB962C8B-B14F-4D97-AF65-F5344CB8AC3E}">
        <p14:creationId xmlns:p14="http://schemas.microsoft.com/office/powerpoint/2010/main" xmlns="" val="70473429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 xmlns:a16="http://schemas.microsoft.com/office/drawing/2014/main" id="{A2474848-D8E4-453E-8AB7-99580ECE43AF}"/>
              </a:ext>
            </a:extLst>
          </p:cNvPr>
          <p:cNvSpPr txBox="1"/>
          <p:nvPr/>
        </p:nvSpPr>
        <p:spPr>
          <a:xfrm>
            <a:off x="0" y="354862"/>
            <a:ext cx="12192000" cy="6786473"/>
          </a:xfrm>
          <a:prstGeom prst="rect">
            <a:avLst/>
          </a:prstGeom>
          <a:solidFill>
            <a:srgbClr val="328EA0"/>
          </a:solidFill>
        </p:spPr>
        <p:txBody>
          <a:bodyPr wrap="square" rtlCol="0">
            <a:spAutoFit/>
          </a:bodyPr>
          <a:lstStyle/>
          <a:p>
            <a:pPr>
              <a:lnSpc>
                <a:spcPct val="150000"/>
              </a:lnSpc>
            </a:pPr>
            <a:r>
              <a:rPr lang="en-GB" sz="2000" b="1" i="1" dirty="0" smtClean="0">
                <a:solidFill>
                  <a:srgbClr val="7030A0"/>
                </a:solidFill>
                <a:latin typeface="Cambria" panose="02040503050406030204" pitchFamily="18" charset="0"/>
                <a:ea typeface="Cambria" panose="02040503050406030204" pitchFamily="18" charset="0"/>
              </a:rPr>
              <a:t>Statistical model  </a:t>
            </a:r>
            <a:r>
              <a:rPr lang="en-GB" dirty="0" smtClean="0">
                <a:solidFill>
                  <a:srgbClr val="7030A0"/>
                </a:solidFill>
                <a:latin typeface="Cambria" panose="02040503050406030204" pitchFamily="18" charset="0"/>
                <a:ea typeface="Cambria" panose="02040503050406030204" pitchFamily="18" charset="0"/>
              </a:rPr>
              <a:t>(</a:t>
            </a:r>
            <a:r>
              <a:rPr lang="en-GB" sz="1600" dirty="0" err="1" smtClean="0">
                <a:solidFill>
                  <a:srgbClr val="7030A0"/>
                </a:solidFill>
                <a:latin typeface="Cambria" panose="02040503050406030204" pitchFamily="18" charset="0"/>
                <a:ea typeface="Cambria" panose="02040503050406030204" pitchFamily="18" charset="0"/>
              </a:rPr>
              <a:t>Horoi</a:t>
            </a:r>
            <a:r>
              <a:rPr lang="en-GB" sz="1600" dirty="0" smtClean="0">
                <a:solidFill>
                  <a:srgbClr val="7030A0"/>
                </a:solidFill>
                <a:latin typeface="Cambria" panose="02040503050406030204" pitchFamily="18" charset="0"/>
                <a:ea typeface="Cambria" panose="02040503050406030204" pitchFamily="18" charset="0"/>
              </a:rPr>
              <a:t> , </a:t>
            </a:r>
            <a:r>
              <a:rPr lang="en-GB" sz="1600" dirty="0" err="1" smtClean="0">
                <a:solidFill>
                  <a:srgbClr val="7030A0"/>
                </a:solidFill>
                <a:latin typeface="Cambria" panose="02040503050406030204" pitchFamily="18" charset="0"/>
                <a:ea typeface="Cambria" panose="02040503050406030204" pitchFamily="18" charset="0"/>
              </a:rPr>
              <a:t>Neacsu</a:t>
            </a:r>
            <a:r>
              <a:rPr lang="en-GB" sz="1600" dirty="0" smtClean="0">
                <a:solidFill>
                  <a:srgbClr val="7030A0"/>
                </a:solidFill>
                <a:latin typeface="Cambria" panose="02040503050406030204" pitchFamily="18" charset="0"/>
                <a:ea typeface="Cambria" panose="02040503050406030204" pitchFamily="18" charset="0"/>
              </a:rPr>
              <a:t>, </a:t>
            </a:r>
            <a:r>
              <a:rPr lang="en-GB" sz="1600" dirty="0" err="1" smtClean="0">
                <a:solidFill>
                  <a:srgbClr val="7030A0"/>
                </a:solidFill>
                <a:latin typeface="Cambria" panose="02040503050406030204" pitchFamily="18" charset="0"/>
                <a:ea typeface="Cambria" panose="02040503050406030204" pitchFamily="18" charset="0"/>
              </a:rPr>
              <a:t>Stoica</a:t>
            </a:r>
            <a:r>
              <a:rPr lang="en-GB" sz="1600" dirty="0" smtClean="0">
                <a:solidFill>
                  <a:srgbClr val="7030A0"/>
                </a:solidFill>
                <a:latin typeface="Cambria" panose="02040503050406030204" pitchFamily="18" charset="0"/>
                <a:ea typeface="Cambria" panose="02040503050406030204" pitchFamily="18" charset="0"/>
              </a:rPr>
              <a:t>, PRC2022,PRC2023; </a:t>
            </a:r>
            <a:r>
              <a:rPr lang="en-GB" sz="1600" dirty="0" err="1" smtClean="0">
                <a:solidFill>
                  <a:srgbClr val="7030A0"/>
                </a:solidFill>
                <a:latin typeface="Cambria" panose="02040503050406030204" pitchFamily="18" charset="0"/>
                <a:ea typeface="Cambria" panose="02040503050406030204" pitchFamily="18" charset="0"/>
              </a:rPr>
              <a:t>Horoi</a:t>
            </a:r>
            <a:r>
              <a:rPr lang="en-GB" sz="1600" dirty="0" smtClean="0">
                <a:solidFill>
                  <a:srgbClr val="7030A0"/>
                </a:solidFill>
                <a:latin typeface="Cambria" panose="02040503050406030204" pitchFamily="18" charset="0"/>
                <a:ea typeface="Cambria" panose="02040503050406030204" pitchFamily="18" charset="0"/>
              </a:rPr>
              <a:t>, </a:t>
            </a:r>
            <a:r>
              <a:rPr lang="en-GB" sz="1600" dirty="0" err="1" smtClean="0">
                <a:solidFill>
                  <a:srgbClr val="7030A0"/>
                </a:solidFill>
                <a:latin typeface="Cambria" panose="02040503050406030204" pitchFamily="18" charset="0"/>
                <a:ea typeface="Cambria" panose="02040503050406030204" pitchFamily="18" charset="0"/>
              </a:rPr>
              <a:t>Neacsu</a:t>
            </a:r>
            <a:r>
              <a:rPr lang="en-GB" sz="1600" dirty="0" smtClean="0">
                <a:solidFill>
                  <a:srgbClr val="7030A0"/>
                </a:solidFill>
                <a:latin typeface="Cambria" panose="02040503050406030204" pitchFamily="18" charset="0"/>
                <a:ea typeface="Cambria" panose="02040503050406030204" pitchFamily="18" charset="0"/>
              </a:rPr>
              <a:t>, Universe 2024)</a:t>
            </a:r>
          </a:p>
          <a:p>
            <a:pPr>
              <a:lnSpc>
                <a:spcPct val="150000"/>
              </a:lnSpc>
            </a:pPr>
            <a:r>
              <a:rPr lang="en-GB" dirty="0" smtClean="0">
                <a:solidFill>
                  <a:schemeClr val="bg1"/>
                </a:solidFill>
                <a:latin typeface="Cambria" panose="02040503050406030204" pitchFamily="18" charset="0"/>
                <a:ea typeface="Cambria" panose="02040503050406030204" pitchFamily="18" charset="0"/>
              </a:rPr>
              <a:t> </a:t>
            </a:r>
            <a:r>
              <a:rPr lang="en-GB" dirty="0">
                <a:solidFill>
                  <a:schemeClr val="bg1"/>
                </a:solidFill>
                <a:latin typeface="Cambria" panose="02040503050406030204" pitchFamily="18" charset="0"/>
                <a:ea typeface="Cambria" panose="02040503050406030204" pitchFamily="18" charset="0"/>
              </a:rPr>
              <a:t>for analysing the </a:t>
            </a:r>
            <a:r>
              <a:rPr lang="en-GB" dirty="0" smtClean="0">
                <a:solidFill>
                  <a:schemeClr val="bg1"/>
                </a:solidFill>
                <a:latin typeface="Cambria" panose="02040503050406030204" pitchFamily="18" charset="0"/>
                <a:ea typeface="Cambria" panose="02040503050406030204" pitchFamily="18" charset="0"/>
              </a:rPr>
              <a:t>stability and distribution of the 0</a:t>
            </a:r>
            <a:r>
              <a:rPr lang="en-GB" i="1" dirty="0" smtClean="0">
                <a:solidFill>
                  <a:schemeClr val="bg1"/>
                </a:solidFill>
                <a:latin typeface="Cambria" panose="02040503050406030204" pitchFamily="18" charset="0"/>
                <a:ea typeface="Cambria" panose="02040503050406030204" pitchFamily="18" charset="0"/>
              </a:rPr>
              <a:t>νββ </a:t>
            </a:r>
            <a:r>
              <a:rPr lang="en-GB" dirty="0" smtClean="0">
                <a:solidFill>
                  <a:schemeClr val="bg1"/>
                </a:solidFill>
                <a:latin typeface="Cambria" panose="02040503050406030204" pitchFamily="18" charset="0"/>
                <a:ea typeface="Cambria" panose="02040503050406030204" pitchFamily="18" charset="0"/>
              </a:rPr>
              <a:t>NME calculated with ISM for </a:t>
            </a:r>
            <a:r>
              <a:rPr lang="en-GB" baseline="30000" dirty="0" smtClean="0">
                <a:solidFill>
                  <a:schemeClr val="bg1"/>
                </a:solidFill>
                <a:latin typeface="Cambria" panose="02040503050406030204" pitchFamily="18" charset="0"/>
                <a:ea typeface="Cambria" panose="02040503050406030204" pitchFamily="18" charset="0"/>
              </a:rPr>
              <a:t>136</a:t>
            </a:r>
            <a:r>
              <a:rPr lang="en-GB" dirty="0" smtClean="0">
                <a:solidFill>
                  <a:schemeClr val="bg1"/>
                </a:solidFill>
                <a:latin typeface="Cambria" panose="02040503050406030204" pitchFamily="18" charset="0"/>
                <a:ea typeface="Cambria" panose="02040503050406030204" pitchFamily="18" charset="0"/>
              </a:rPr>
              <a:t>Xe, </a:t>
            </a:r>
            <a:r>
              <a:rPr lang="en-GB" baseline="30000" dirty="0" smtClean="0">
                <a:solidFill>
                  <a:schemeClr val="bg1"/>
                </a:solidFill>
                <a:latin typeface="Cambria" panose="02040503050406030204" pitchFamily="18" charset="0"/>
                <a:ea typeface="Cambria" panose="02040503050406030204" pitchFamily="18" charset="0"/>
              </a:rPr>
              <a:t>48</a:t>
            </a:r>
            <a:r>
              <a:rPr lang="en-GB" dirty="0" smtClean="0">
                <a:solidFill>
                  <a:schemeClr val="bg1"/>
                </a:solidFill>
                <a:latin typeface="Cambria" panose="02040503050406030204" pitchFamily="18" charset="0"/>
                <a:ea typeface="Cambria" panose="02040503050406030204" pitchFamily="18" charset="0"/>
              </a:rPr>
              <a:t>Ca and</a:t>
            </a:r>
            <a:r>
              <a:rPr lang="en-GB" baseline="30000" dirty="0" smtClean="0">
                <a:solidFill>
                  <a:schemeClr val="bg1"/>
                </a:solidFill>
                <a:latin typeface="Cambria" panose="02040503050406030204" pitchFamily="18" charset="0"/>
                <a:ea typeface="Cambria" panose="02040503050406030204" pitchFamily="18" charset="0"/>
              </a:rPr>
              <a:t> 48</a:t>
            </a:r>
            <a:r>
              <a:rPr lang="en-GB" dirty="0" smtClean="0">
                <a:solidFill>
                  <a:schemeClr val="bg1"/>
                </a:solidFill>
                <a:latin typeface="Cambria" panose="02040503050406030204" pitchFamily="18" charset="0"/>
                <a:ea typeface="Cambria" panose="02040503050406030204" pitchFamily="18" charset="0"/>
              </a:rPr>
              <a:t>Se.</a:t>
            </a:r>
          </a:p>
          <a:p>
            <a:pPr>
              <a:lnSpc>
                <a:spcPct val="150000"/>
              </a:lnSpc>
            </a:pPr>
            <a:r>
              <a:rPr lang="en-GB" i="1" dirty="0" smtClean="0">
                <a:solidFill>
                  <a:srgbClr val="7030A0"/>
                </a:solidFill>
                <a:latin typeface="Cambria" panose="02040503050406030204" pitchFamily="18" charset="0"/>
                <a:ea typeface="Cambria" panose="02040503050406030204" pitchFamily="18" charset="0"/>
              </a:rPr>
              <a:t>Goal</a:t>
            </a:r>
            <a:r>
              <a:rPr lang="en-GB" dirty="0" smtClean="0">
                <a:solidFill>
                  <a:schemeClr val="bg1"/>
                </a:solidFill>
                <a:latin typeface="Cambria" panose="02040503050406030204" pitchFamily="18" charset="0"/>
                <a:ea typeface="Cambria" panose="02040503050406030204" pitchFamily="18" charset="0"/>
              </a:rPr>
              <a:t>:  the stability of the NME values against small random changes of the TBME (</a:t>
            </a:r>
            <a:r>
              <a:rPr lang="en-GB" i="1" dirty="0" smtClean="0">
                <a:solidFill>
                  <a:schemeClr val="bg1"/>
                </a:solidFill>
                <a:latin typeface="Cambria" panose="02040503050406030204" pitchFamily="18" charset="0"/>
                <a:ea typeface="Cambria" panose="02040503050406030204" pitchFamily="18" charset="0"/>
              </a:rPr>
              <a:t>±</a:t>
            </a:r>
            <a:r>
              <a:rPr lang="en-GB" dirty="0" smtClean="0">
                <a:solidFill>
                  <a:schemeClr val="bg1"/>
                </a:solidFill>
                <a:latin typeface="Cambria" panose="02040503050406030204" pitchFamily="18" charset="0"/>
                <a:ea typeface="Cambria" panose="02040503050406030204" pitchFamily="18" charset="0"/>
              </a:rPr>
              <a:t>10%).</a:t>
            </a:r>
          </a:p>
          <a:p>
            <a:pPr>
              <a:lnSpc>
                <a:spcPct val="150000"/>
              </a:lnSpc>
            </a:pPr>
            <a:r>
              <a:rPr lang="en-GB" dirty="0" smtClean="0">
                <a:solidFill>
                  <a:schemeClr val="bg1"/>
                </a:solidFill>
                <a:latin typeface="Cambria" panose="02040503050406030204" pitchFamily="18" charset="0"/>
                <a:ea typeface="Cambria" panose="02040503050406030204" pitchFamily="18" charset="0"/>
              </a:rPr>
              <a:t>The calculations are performed using 3 independent effective Hamiltonians appropriate for each isotope.</a:t>
            </a:r>
            <a:endParaRPr lang="en-GB" dirty="0">
              <a:solidFill>
                <a:schemeClr val="bg1"/>
              </a:solidFill>
              <a:latin typeface="Cambria" panose="02040503050406030204" pitchFamily="18" charset="0"/>
              <a:ea typeface="Cambria" panose="02040503050406030204" pitchFamily="18" charset="0"/>
            </a:endParaRPr>
          </a:p>
          <a:p>
            <a:pPr>
              <a:lnSpc>
                <a:spcPct val="150000"/>
              </a:lnSpc>
            </a:pPr>
            <a:r>
              <a:rPr lang="en-GB" dirty="0">
                <a:solidFill>
                  <a:schemeClr val="bg1"/>
                </a:solidFill>
                <a:latin typeface="Cambria" panose="02040503050406030204" pitchFamily="18" charset="0"/>
                <a:ea typeface="Cambria" panose="02040503050406030204" pitchFamily="18" charset="0"/>
              </a:rPr>
              <a:t>(</a:t>
            </a:r>
            <a:r>
              <a:rPr lang="en-GB" dirty="0" err="1">
                <a:solidFill>
                  <a:schemeClr val="bg1"/>
                </a:solidFill>
                <a:latin typeface="Cambria" panose="02040503050406030204" pitchFamily="18" charset="0"/>
                <a:ea typeface="Cambria" panose="02040503050406030204" pitchFamily="18" charset="0"/>
              </a:rPr>
              <a:t>i</a:t>
            </a:r>
            <a:r>
              <a:rPr lang="en-GB" dirty="0">
                <a:solidFill>
                  <a:schemeClr val="bg1"/>
                </a:solidFill>
                <a:latin typeface="Cambria" panose="02040503050406030204" pitchFamily="18" charset="0"/>
                <a:ea typeface="Cambria" panose="02040503050406030204" pitchFamily="18" charset="0"/>
              </a:rPr>
              <a:t>) distribution of the NME values;</a:t>
            </a:r>
          </a:p>
          <a:p>
            <a:pPr>
              <a:lnSpc>
                <a:spcPct val="150000"/>
              </a:lnSpc>
            </a:pPr>
            <a:r>
              <a:rPr lang="en-GB" dirty="0">
                <a:solidFill>
                  <a:schemeClr val="bg1"/>
                </a:solidFill>
                <a:latin typeface="Cambria" panose="02040503050406030204" pitchFamily="18" charset="0"/>
                <a:ea typeface="Cambria" panose="02040503050406030204" pitchFamily="18" charset="0"/>
              </a:rPr>
              <a:t>(ii) correlations of 0</a:t>
            </a:r>
            <a:r>
              <a:rPr lang="en-GB" i="1" dirty="0">
                <a:solidFill>
                  <a:schemeClr val="bg1"/>
                </a:solidFill>
                <a:latin typeface="Cambria" panose="02040503050406030204" pitchFamily="18" charset="0"/>
                <a:ea typeface="Cambria" panose="02040503050406030204" pitchFamily="18" charset="0"/>
              </a:rPr>
              <a:t>νββ </a:t>
            </a:r>
            <a:r>
              <a:rPr lang="en-GB" dirty="0">
                <a:solidFill>
                  <a:schemeClr val="bg1"/>
                </a:solidFill>
                <a:latin typeface="Cambria" panose="02040503050406030204" pitchFamily="18" charset="0"/>
                <a:ea typeface="Cambria" panose="02040503050406030204" pitchFamily="18" charset="0"/>
              </a:rPr>
              <a:t>NME with other observables (accessible experimentally): </a:t>
            </a:r>
            <a:r>
              <a:rPr lang="en-US" i="1" dirty="0">
                <a:solidFill>
                  <a:schemeClr val="bg1"/>
                </a:solidFill>
                <a:latin typeface="Cambria" panose="02040503050406030204" pitchFamily="18" charset="0"/>
                <a:ea typeface="Cambria" panose="02040503050406030204" pitchFamily="18" charset="0"/>
                <a:cs typeface="Arial" panose="020B0604020202020204" pitchFamily="34" charset="0"/>
              </a:rPr>
              <a:t>2</a:t>
            </a:r>
            <a:r>
              <a:rPr lang="el-GR" i="1" dirty="0">
                <a:solidFill>
                  <a:schemeClr val="bg1"/>
                </a:solidFill>
                <a:latin typeface="Cambria" panose="02040503050406030204" pitchFamily="18" charset="0"/>
                <a:ea typeface="Cambria" panose="02040503050406030204" pitchFamily="18" charset="0"/>
                <a:cs typeface="Arial" panose="020B0604020202020204" pitchFamily="34" charset="0"/>
              </a:rPr>
              <a:t>νββ</a:t>
            </a:r>
            <a:r>
              <a:rPr lang="en-GB" i="1" dirty="0">
                <a:solidFill>
                  <a:schemeClr val="bg1"/>
                </a:solidFill>
                <a:latin typeface="Cambria" panose="02040503050406030204" pitchFamily="18" charset="0"/>
                <a:ea typeface="Cambria" panose="02040503050406030204" pitchFamily="18" charset="0"/>
                <a:cs typeface="Arial" panose="020B0604020202020204" pitchFamily="34" charset="0"/>
              </a:rPr>
              <a:t>, GT transitions,</a:t>
            </a:r>
            <a:r>
              <a:rPr lang="en-US" i="1" dirty="0">
                <a:solidFill>
                  <a:schemeClr val="bg1"/>
                </a:solidFill>
                <a:latin typeface="Cambria" panose="02040503050406030204" pitchFamily="18" charset="0"/>
                <a:ea typeface="Cambria" panose="02040503050406030204" pitchFamily="18" charset="0"/>
                <a:cs typeface="Arial" panose="020B0604020202020204" pitchFamily="34" charset="0"/>
              </a:rPr>
              <a:t> </a:t>
            </a:r>
            <a:r>
              <a:rPr lang="en-GB" dirty="0">
                <a:solidFill>
                  <a:schemeClr val="bg1"/>
                </a:solidFill>
                <a:latin typeface="Cambria" panose="02040503050406030204" pitchFamily="18" charset="0"/>
                <a:ea typeface="Cambria" panose="02040503050406030204" pitchFamily="18" charset="0"/>
              </a:rPr>
              <a:t>excited states, occupancies, B(E2); </a:t>
            </a:r>
            <a:r>
              <a:rPr lang="en-GB" dirty="0" smtClean="0">
                <a:solidFill>
                  <a:srgbClr val="7030A0"/>
                </a:solidFill>
                <a:latin typeface="Cambria" panose="02040503050406030204" pitchFamily="18" charset="0"/>
                <a:ea typeface="Cambria" panose="02040503050406030204" pitchFamily="18" charset="0"/>
              </a:rPr>
              <a:t>in total 24 observables</a:t>
            </a:r>
            <a:endParaRPr lang="en-GB" dirty="0">
              <a:solidFill>
                <a:srgbClr val="7030A0"/>
              </a:solidFill>
              <a:latin typeface="Cambria" panose="02040503050406030204" pitchFamily="18" charset="0"/>
              <a:ea typeface="Cambria" panose="02040503050406030204" pitchFamily="18" charset="0"/>
            </a:endParaRPr>
          </a:p>
          <a:p>
            <a:pPr>
              <a:lnSpc>
                <a:spcPct val="150000"/>
              </a:lnSpc>
            </a:pPr>
            <a:r>
              <a:rPr lang="en-GB" dirty="0">
                <a:solidFill>
                  <a:schemeClr val="bg1"/>
                </a:solidFill>
                <a:latin typeface="Cambria" panose="02040503050406030204" pitchFamily="18" charset="0"/>
                <a:ea typeface="Cambria" panose="02040503050406030204" pitchFamily="18" charset="0"/>
              </a:rPr>
              <a:t>(iii) the theoretical ranges for each observables; </a:t>
            </a:r>
          </a:p>
          <a:p>
            <a:pPr>
              <a:lnSpc>
                <a:spcPct val="150000"/>
              </a:lnSpc>
            </a:pPr>
            <a:r>
              <a:rPr lang="en-GB" dirty="0">
                <a:solidFill>
                  <a:schemeClr val="bg1"/>
                </a:solidFill>
                <a:latin typeface="Cambria" panose="02040503050406030204" pitchFamily="18" charset="0"/>
                <a:ea typeface="Cambria" panose="02040503050406030204" pitchFamily="18" charset="0"/>
              </a:rPr>
              <a:t>(iv) the shape of different distributions for each observables and starting Hamiltonians; </a:t>
            </a:r>
          </a:p>
          <a:p>
            <a:pPr>
              <a:lnSpc>
                <a:spcPct val="150000"/>
              </a:lnSpc>
            </a:pPr>
            <a:r>
              <a:rPr lang="en-GB" dirty="0">
                <a:solidFill>
                  <a:schemeClr val="bg1"/>
                </a:solidFill>
                <a:latin typeface="Cambria" panose="02040503050406030204" pitchFamily="18" charset="0"/>
                <a:ea typeface="Cambria" panose="02040503050406030204" pitchFamily="18" charset="0"/>
              </a:rPr>
              <a:t>(iv) the weighted contributions from different starting Hamiltonians to the ”optimal” distribution of the 0</a:t>
            </a:r>
            <a:r>
              <a:rPr lang="en-GB" i="1" dirty="0">
                <a:solidFill>
                  <a:schemeClr val="bg1"/>
                </a:solidFill>
                <a:latin typeface="Cambria" panose="02040503050406030204" pitchFamily="18" charset="0"/>
                <a:ea typeface="Cambria" panose="02040503050406030204" pitchFamily="18" charset="0"/>
              </a:rPr>
              <a:t>νββ </a:t>
            </a:r>
            <a:r>
              <a:rPr lang="en-GB" dirty="0">
                <a:solidFill>
                  <a:schemeClr val="bg1"/>
                </a:solidFill>
                <a:latin typeface="Cambria" panose="02040503050406030204" pitchFamily="18" charset="0"/>
                <a:ea typeface="Cambria" panose="02040503050406030204" pitchFamily="18" charset="0"/>
              </a:rPr>
              <a:t>NME; </a:t>
            </a:r>
          </a:p>
          <a:p>
            <a:pPr>
              <a:lnSpc>
                <a:spcPct val="150000"/>
              </a:lnSpc>
            </a:pPr>
            <a:r>
              <a:rPr lang="en-GB" dirty="0">
                <a:solidFill>
                  <a:schemeClr val="bg1"/>
                </a:solidFill>
                <a:latin typeface="Cambria" panose="02040503050406030204" pitchFamily="18" charset="0"/>
                <a:ea typeface="Cambria" panose="02040503050406030204" pitchFamily="18" charset="0"/>
              </a:rPr>
              <a:t>(v) an ”optimal” value of the 0</a:t>
            </a:r>
            <a:r>
              <a:rPr lang="en-GB" i="1" dirty="0">
                <a:solidFill>
                  <a:schemeClr val="bg1"/>
                </a:solidFill>
                <a:latin typeface="Cambria" panose="02040503050406030204" pitchFamily="18" charset="0"/>
                <a:ea typeface="Cambria" panose="02040503050406030204" pitchFamily="18" charset="0"/>
              </a:rPr>
              <a:t>νββ </a:t>
            </a:r>
            <a:r>
              <a:rPr lang="en-GB" dirty="0">
                <a:solidFill>
                  <a:schemeClr val="bg1"/>
                </a:solidFill>
                <a:latin typeface="Cambria" panose="02040503050406030204" pitchFamily="18" charset="0"/>
                <a:ea typeface="Cambria" panose="02040503050406030204" pitchFamily="18" charset="0"/>
              </a:rPr>
              <a:t>NME and its predicted probable range (theoretical error</a:t>
            </a:r>
            <a:r>
              <a:rPr lang="en-GB" dirty="0" smtClean="0">
                <a:solidFill>
                  <a:schemeClr val="bg1"/>
                </a:solidFill>
                <a:latin typeface="Cambria" panose="02040503050406030204" pitchFamily="18" charset="0"/>
                <a:ea typeface="Cambria" panose="02040503050406030204" pitchFamily="18" charset="0"/>
              </a:rPr>
              <a:t>).</a:t>
            </a:r>
            <a:r>
              <a:rPr lang="en-US" dirty="0" smtClean="0"/>
              <a:t> </a:t>
            </a:r>
          </a:p>
          <a:p>
            <a:pPr>
              <a:lnSpc>
                <a:spcPct val="150000"/>
              </a:lnSpc>
            </a:pPr>
            <a:endParaRPr lang="en-US" dirty="0" smtClean="0"/>
          </a:p>
          <a:p>
            <a:pPr>
              <a:lnSpc>
                <a:spcPct val="150000"/>
              </a:lnSpc>
            </a:pPr>
            <a:r>
              <a:rPr lang="en-GB" baseline="30000" dirty="0" smtClean="0">
                <a:solidFill>
                  <a:schemeClr val="bg1"/>
                </a:solidFill>
                <a:latin typeface="Cambria" panose="02040503050406030204" pitchFamily="18" charset="0"/>
                <a:ea typeface="Cambria" panose="02040503050406030204" pitchFamily="18" charset="0"/>
              </a:rPr>
              <a:t> </a:t>
            </a:r>
            <a:r>
              <a:rPr lang="en-GB" dirty="0" smtClean="0">
                <a:solidFill>
                  <a:schemeClr val="bg1"/>
                </a:solidFill>
                <a:latin typeface="Cambria" panose="02040503050406030204" pitchFamily="18" charset="0"/>
                <a:ea typeface="Cambria" panose="02040503050406030204" pitchFamily="18" charset="0"/>
              </a:rPr>
              <a:t>NME(</a:t>
            </a:r>
            <a:r>
              <a:rPr lang="en-GB" baseline="30000" dirty="0" smtClean="0">
                <a:solidFill>
                  <a:schemeClr val="bg1"/>
                </a:solidFill>
                <a:latin typeface="Cambria" panose="02040503050406030204" pitchFamily="18" charset="0"/>
                <a:ea typeface="Cambria" panose="02040503050406030204" pitchFamily="18" charset="0"/>
              </a:rPr>
              <a:t>136</a:t>
            </a:r>
            <a:r>
              <a:rPr lang="en-GB" dirty="0" smtClean="0">
                <a:solidFill>
                  <a:schemeClr val="bg1"/>
                </a:solidFill>
                <a:latin typeface="Cambria" panose="02040503050406030204" pitchFamily="18" charset="0"/>
                <a:ea typeface="Cambria" panose="02040503050406030204" pitchFamily="18" charset="0"/>
              </a:rPr>
              <a:t>Xe):</a:t>
            </a:r>
            <a:r>
              <a:rPr lang="en-US" dirty="0" smtClean="0">
                <a:solidFill>
                  <a:schemeClr val="bg1"/>
                </a:solidFill>
              </a:rPr>
              <a:t>   (</a:t>
            </a:r>
            <a:r>
              <a:rPr lang="en-US" b="1" dirty="0" smtClean="0">
                <a:solidFill>
                  <a:schemeClr val="bg1"/>
                </a:solidFill>
              </a:rPr>
              <a:t>1.55 - 2.65) at 90\% CL</a:t>
            </a:r>
            <a:r>
              <a:rPr lang="en-GB" baseline="30000" dirty="0" smtClean="0">
                <a:solidFill>
                  <a:schemeClr val="bg1"/>
                </a:solidFill>
                <a:latin typeface="Cambria" panose="02040503050406030204" pitchFamily="18" charset="0"/>
                <a:ea typeface="Cambria" panose="02040503050406030204" pitchFamily="18" charset="0"/>
              </a:rPr>
              <a:t>    </a:t>
            </a:r>
            <a:r>
              <a:rPr lang="en-GB" dirty="0" smtClean="0">
                <a:solidFill>
                  <a:schemeClr val="bg1"/>
                </a:solidFill>
                <a:latin typeface="Cambria" panose="02040503050406030204" pitchFamily="18" charset="0"/>
                <a:ea typeface="Cambria" panose="02040503050406030204" pitchFamily="18" charset="0"/>
              </a:rPr>
              <a:t>with 1.95 mean value</a:t>
            </a:r>
          </a:p>
          <a:p>
            <a:pPr>
              <a:lnSpc>
                <a:spcPct val="150000"/>
              </a:lnSpc>
            </a:pPr>
            <a:r>
              <a:rPr lang="en-GB" dirty="0" smtClean="0">
                <a:solidFill>
                  <a:schemeClr val="bg1"/>
                </a:solidFill>
                <a:latin typeface="Cambria" panose="02040503050406030204" pitchFamily="18" charset="0"/>
                <a:ea typeface="Cambria" panose="02040503050406030204" pitchFamily="18" charset="0"/>
              </a:rPr>
              <a:t>NME(</a:t>
            </a:r>
            <a:r>
              <a:rPr lang="en-GB" baseline="30000" dirty="0" smtClean="0">
                <a:solidFill>
                  <a:schemeClr val="bg1"/>
                </a:solidFill>
                <a:latin typeface="Cambria" panose="02040503050406030204" pitchFamily="18" charset="0"/>
                <a:ea typeface="Cambria" panose="02040503050406030204" pitchFamily="18" charset="0"/>
              </a:rPr>
              <a:t>48Ca</a:t>
            </a:r>
            <a:r>
              <a:rPr lang="en-GB" dirty="0" smtClean="0">
                <a:solidFill>
                  <a:schemeClr val="bg1"/>
                </a:solidFill>
                <a:latin typeface="Cambria" panose="02040503050406030204" pitchFamily="18" charset="0"/>
                <a:ea typeface="Cambria" panose="02040503050406030204" pitchFamily="18" charset="0"/>
              </a:rPr>
              <a:t>):</a:t>
            </a:r>
            <a:r>
              <a:rPr lang="en-US" dirty="0" smtClean="0">
                <a:solidFill>
                  <a:schemeClr val="bg1"/>
                </a:solidFill>
              </a:rPr>
              <a:t>       (</a:t>
            </a:r>
            <a:r>
              <a:rPr lang="en-US" b="1" dirty="0" smtClean="0">
                <a:solidFill>
                  <a:schemeClr val="bg1"/>
                </a:solidFill>
              </a:rPr>
              <a:t>0.45 - 0.65) at 90\% CL</a:t>
            </a:r>
            <a:r>
              <a:rPr lang="en-GB" b="1" dirty="0" smtClean="0">
                <a:solidFill>
                  <a:schemeClr val="bg1"/>
                </a:solidFill>
                <a:latin typeface="Cambria" panose="02040503050406030204" pitchFamily="18" charset="0"/>
                <a:ea typeface="Cambria" panose="02040503050406030204" pitchFamily="18" charset="0"/>
              </a:rPr>
              <a:t> </a:t>
            </a:r>
            <a:r>
              <a:rPr lang="en-US" b="1" dirty="0" smtClean="0">
                <a:solidFill>
                  <a:schemeClr val="bg1"/>
                </a:solidFill>
              </a:rPr>
              <a:t> with 0.68 mean value</a:t>
            </a:r>
          </a:p>
          <a:p>
            <a:pPr>
              <a:lnSpc>
                <a:spcPct val="150000"/>
              </a:lnSpc>
            </a:pPr>
            <a:endParaRPr lang="en-GB" b="1" dirty="0" smtClean="0">
              <a:solidFill>
                <a:schemeClr val="bg1"/>
              </a:solidFill>
              <a:latin typeface="Cambria" panose="02040503050406030204" pitchFamily="18" charset="0"/>
              <a:ea typeface="Cambria" panose="02040503050406030204" pitchFamily="18" charset="0"/>
            </a:endParaRPr>
          </a:p>
          <a:p>
            <a:pPr>
              <a:lnSpc>
                <a:spcPct val="150000"/>
              </a:lnSpc>
            </a:pPr>
            <a:endParaRPr lang="en-GB" dirty="0" smtClean="0">
              <a:solidFill>
                <a:schemeClr val="bg1"/>
              </a:solidFill>
              <a:latin typeface="Cambria" panose="02040503050406030204" pitchFamily="18" charset="0"/>
              <a:ea typeface="Cambria" panose="02040503050406030204" pitchFamily="18" charset="0"/>
            </a:endParaRPr>
          </a:p>
        </p:txBody>
      </p:sp>
      <p:sp>
        <p:nvSpPr>
          <p:cNvPr id="5" name="TextBox 4">
            <a:extLst>
              <a:ext uri="{FF2B5EF4-FFF2-40B4-BE49-F238E27FC236}">
                <a16:creationId xmlns="" xmlns:a16="http://schemas.microsoft.com/office/drawing/2014/main" id="{C5674A0B-ACB6-487E-A8D6-0956668048B4}"/>
              </a:ext>
            </a:extLst>
          </p:cNvPr>
          <p:cNvSpPr txBox="1"/>
          <p:nvPr/>
        </p:nvSpPr>
        <p:spPr>
          <a:xfrm>
            <a:off x="8287008" y="6581001"/>
            <a:ext cx="3670597" cy="276999"/>
          </a:xfrm>
          <a:prstGeom prst="rect">
            <a:avLst/>
          </a:prstGeom>
          <a:noFill/>
        </p:spPr>
        <p:txBody>
          <a:bodyPr wrap="square" rtlCol="0">
            <a:spAutoFit/>
          </a:bodyPr>
          <a:lstStyle/>
          <a:p>
            <a:r>
              <a:rPr lang="en-US" sz="1200" i="1" dirty="0">
                <a:solidFill>
                  <a:srgbClr val="7030A0"/>
                </a:solidFill>
                <a:latin typeface="Cambria" panose="02040503050406030204" pitchFamily="18" charset="0"/>
              </a:rPr>
              <a:t>S. Stoica, </a:t>
            </a:r>
            <a:r>
              <a:rPr lang="en-US" sz="1200" i="1" dirty="0" smtClean="0">
                <a:solidFill>
                  <a:srgbClr val="7030A0"/>
                </a:solidFill>
                <a:latin typeface="Cambria" panose="02040503050406030204" pitchFamily="18" charset="0"/>
              </a:rPr>
              <a:t>MEDEX’23, </a:t>
            </a:r>
            <a:r>
              <a:rPr lang="en-US" sz="1200" i="1" dirty="0">
                <a:solidFill>
                  <a:srgbClr val="7030A0"/>
                </a:solidFill>
                <a:latin typeface="Cambria" panose="02040503050406030204" pitchFamily="18" charset="0"/>
              </a:rPr>
              <a:t>Prague, </a:t>
            </a:r>
            <a:r>
              <a:rPr lang="en-US" sz="1200" i="1" dirty="0" smtClean="0">
                <a:solidFill>
                  <a:srgbClr val="7030A0"/>
                </a:solidFill>
                <a:latin typeface="Cambria" panose="02040503050406030204" pitchFamily="18" charset="0"/>
              </a:rPr>
              <a:t>September 5, 2023</a:t>
            </a:r>
            <a:endParaRPr lang="en-US" sz="1200" i="1" dirty="0">
              <a:solidFill>
                <a:srgbClr val="7030A0"/>
              </a:solidFill>
              <a:latin typeface="Cambria" panose="02040503050406030204" pitchFamily="18" charset="0"/>
            </a:endParaRPr>
          </a:p>
        </p:txBody>
      </p:sp>
    </p:spTree>
    <p:extLst>
      <p:ext uri="{BB962C8B-B14F-4D97-AF65-F5344CB8AC3E}">
        <p14:creationId xmlns="" xmlns:p14="http://schemas.microsoft.com/office/powerpoint/2010/main" val="704734298"/>
      </p:ext>
    </p:extLst>
  </p:cSld>
  <p:clrMapOvr>
    <a:masterClrMapping/>
  </p:clrMapOvr>
  <p:timing>
    <p:tnLst>
      <p:par>
        <p:cTn id="1" dur="indefinite" restart="never" nodeType="tmRoot"/>
      </p:par>
    </p:tnLst>
  </p:timing>
</p:sld>
</file>

<file path=ppt/theme/theme1.xml><?xml version="1.0" encoding="utf-8"?>
<a:theme xmlns:a="http://schemas.openxmlformats.org/drawingml/2006/main" name="Metropolitan">
  <a:themeElements>
    <a:clrScheme name="Metropolitan">
      <a:dk1>
        <a:sysClr val="windowText" lastClr="000000"/>
      </a:dk1>
      <a:lt1>
        <a:sysClr val="window" lastClr="FFFFFF"/>
      </a:lt1>
      <a:dk2>
        <a:srgbClr val="162F33"/>
      </a:dk2>
      <a:lt2>
        <a:srgbClr val="EAF0E0"/>
      </a:lt2>
      <a:accent1>
        <a:srgbClr val="50B4C8"/>
      </a:accent1>
      <a:accent2>
        <a:srgbClr val="A8B97F"/>
      </a:accent2>
      <a:accent3>
        <a:srgbClr val="9B9256"/>
      </a:accent3>
      <a:accent4>
        <a:srgbClr val="657689"/>
      </a:accent4>
      <a:accent5>
        <a:srgbClr val="7A855D"/>
      </a:accent5>
      <a:accent6>
        <a:srgbClr val="84AC9D"/>
      </a:accent6>
      <a:hlink>
        <a:srgbClr val="2370CD"/>
      </a:hlink>
      <a:folHlink>
        <a:srgbClr val="877589"/>
      </a:folHlink>
    </a:clrScheme>
    <a:fontScheme name="Metropolitan">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Metropolitan">
      <a:fillStyleLst>
        <a:solidFill>
          <a:schemeClr val="phClr"/>
        </a:solidFill>
        <a:gradFill rotWithShape="1">
          <a:gsLst>
            <a:gs pos="0">
              <a:schemeClr val="phClr">
                <a:tint val="70000"/>
                <a:satMod val="100000"/>
                <a:lumMod val="110000"/>
              </a:schemeClr>
            </a:gs>
            <a:gs pos="50000">
              <a:schemeClr val="phClr">
                <a:tint val="75000"/>
                <a:satMod val="101000"/>
                <a:lumMod val="105000"/>
              </a:schemeClr>
            </a:gs>
            <a:gs pos="100000">
              <a:schemeClr val="phClr">
                <a:tint val="82000"/>
                <a:satMod val="104000"/>
                <a:lumMod val="105000"/>
              </a:schemeClr>
            </a:gs>
          </a:gsLst>
          <a:lin ang="2700000" scaled="0"/>
        </a:gradFill>
        <a:gradFill rotWithShape="1">
          <a:gsLst>
            <a:gs pos="0">
              <a:schemeClr val="phClr">
                <a:tint val="97000"/>
                <a:satMod val="100000"/>
                <a:lumMod val="102000"/>
              </a:schemeClr>
            </a:gs>
            <a:gs pos="50000">
              <a:schemeClr val="phClr">
                <a:shade val="100000"/>
                <a:satMod val="100000"/>
                <a:lumMod val="100000"/>
              </a:schemeClr>
            </a:gs>
            <a:gs pos="100000">
              <a:schemeClr val="phClr">
                <a:shade val="80000"/>
                <a:satMod val="100000"/>
                <a:lumMod val="99000"/>
              </a:schemeClr>
            </a:gs>
          </a:gsLst>
          <a:lin ang="2700000" scaled="0"/>
        </a:gradFill>
      </a:fillStyleLst>
      <a:lnStyleLst>
        <a:ln w="9525"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solidFill>
          <a:schemeClr val="phClr">
            <a:shade val="95000"/>
            <a:satMod val="170000"/>
          </a:schemeClr>
        </a:solidFill>
      </a:bgFillStyleLst>
    </a:fmtScheme>
  </a:themeElements>
  <a:objectDefaults/>
  <a:extraClrSchemeLst/>
  <a:extLst>
    <a:ext uri="{05A4C25C-085E-4340-85A3-A5531E510DB2}">
      <thm15:themeFamily xmlns="" xmlns:thm15="http://schemas.microsoft.com/office/thememl/2012/main" name="Metropolitan" id="{4C5440D6-04D2-4954-96CF-F251137069B2}" vid="{79CFCA13-9412-4290-BB4B-85112F88857B}"/>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Metropolitan</Template>
  <TotalTime>7366</TotalTime>
  <Words>3353</Words>
  <Application>Microsoft Office PowerPoint</Application>
  <PresentationFormat>Custom</PresentationFormat>
  <Paragraphs>378</Paragraphs>
  <Slides>37</Slides>
  <Notes>3</Notes>
  <HiddenSlides>0</HiddenSlides>
  <MMClips>0</MMClips>
  <ScaleCrop>false</ScaleCrop>
  <HeadingPairs>
    <vt:vector size="4" baseType="variant">
      <vt:variant>
        <vt:lpstr>Theme</vt:lpstr>
      </vt:variant>
      <vt:variant>
        <vt:i4>1</vt:i4>
      </vt:variant>
      <vt:variant>
        <vt:lpstr>Slide Titles</vt:lpstr>
      </vt:variant>
      <vt:variant>
        <vt:i4>37</vt:i4>
      </vt:variant>
    </vt:vector>
  </HeadingPairs>
  <TitlesOfParts>
    <vt:vector size="38" baseType="lpstr">
      <vt:lpstr>Metropolitan</vt:lpstr>
      <vt:lpstr>                           Physics beyond the Standard Model                         from the  study of weak interactions             </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lpstr>Slide 18</vt:lpstr>
      <vt:lpstr>Slide 19</vt:lpstr>
      <vt:lpstr>Slide 20</vt:lpstr>
      <vt:lpstr>Slide 21</vt:lpstr>
      <vt:lpstr>Slide 22</vt:lpstr>
      <vt:lpstr>Slide 23</vt:lpstr>
      <vt:lpstr>Slide 24</vt:lpstr>
      <vt:lpstr>Slide 25</vt:lpstr>
      <vt:lpstr>Slide 26</vt:lpstr>
      <vt:lpstr>Slide 27</vt:lpstr>
      <vt:lpstr>Slide 28</vt:lpstr>
      <vt:lpstr>Slide 29</vt:lpstr>
      <vt:lpstr>Slide 30</vt:lpstr>
      <vt:lpstr>Slide 31</vt:lpstr>
      <vt:lpstr>Slide 32</vt:lpstr>
      <vt:lpstr>Slide 33</vt:lpstr>
      <vt:lpstr>Slide 34</vt:lpstr>
      <vt:lpstr>Slide 35</vt:lpstr>
      <vt:lpstr>Slide 36</vt:lpstr>
      <vt:lpstr>Slide 37</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Theoretical challenges in Double Beta Decay</dc:title>
  <dc:creator>Sabin Stoica</dc:creator>
  <cp:lastModifiedBy>Stoica</cp:lastModifiedBy>
  <cp:revision>855</cp:revision>
  <dcterms:created xsi:type="dcterms:W3CDTF">2016-06-23T10:19:23Z</dcterms:created>
  <dcterms:modified xsi:type="dcterms:W3CDTF">2024-08-26T07:28:30Z</dcterms:modified>
</cp:coreProperties>
</file>